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tags/tag23.xml" ContentType="application/vnd.openxmlformats-officedocument.presentationml.tags+xml"/>
  <Override PartName="/ppt/notesSlides/notesSlide23.xml" ContentType="application/vnd.openxmlformats-officedocument.presentationml.notesSlide+xml"/>
  <Override PartName="/ppt/tags/tag24.xml" ContentType="application/vnd.openxmlformats-officedocument.presentationml.tags+xml"/>
  <Override PartName="/ppt/notesSlides/notesSlide24.xml" ContentType="application/vnd.openxmlformats-officedocument.presentationml.notesSlide+xml"/>
  <Override PartName="/ppt/tags/tag25.xml" ContentType="application/vnd.openxmlformats-officedocument.presentationml.tags+xml"/>
  <Override PartName="/ppt/notesSlides/notesSlide25.xml" ContentType="application/vnd.openxmlformats-officedocument.presentationml.notesSlide+xml"/>
  <Override PartName="/ppt/tags/tag26.xml" ContentType="application/vnd.openxmlformats-officedocument.presentationml.tags+xml"/>
  <Override PartName="/ppt/notesSlides/notesSlide26.xml" ContentType="application/vnd.openxmlformats-officedocument.presentationml.notesSlide+xml"/>
  <Override PartName="/ppt/tags/tag27.xml" ContentType="application/vnd.openxmlformats-officedocument.presentationml.tags+xml"/>
  <Override PartName="/ppt/notesSlides/notesSlide27.xml" ContentType="application/vnd.openxmlformats-officedocument.presentationml.notesSlide+xml"/>
  <Override PartName="/ppt/tags/tag28.xml" ContentType="application/vnd.openxmlformats-officedocument.presentationml.tags+xml"/>
  <Override PartName="/ppt/notesSlides/notesSlide28.xml" ContentType="application/vnd.openxmlformats-officedocument.presentationml.notesSlide+xml"/>
  <Override PartName="/ppt/tags/tag29.xml" ContentType="application/vnd.openxmlformats-officedocument.presentationml.tags+xml"/>
  <Override PartName="/ppt/notesSlides/notesSlide29.xml" ContentType="application/vnd.openxmlformats-officedocument.presentationml.notesSlide+xml"/>
  <Override PartName="/ppt/tags/tag30.xml" ContentType="application/vnd.openxmlformats-officedocument.presentationml.tags+xml"/>
  <Override PartName="/ppt/notesSlides/notesSlide30.xml" ContentType="application/vnd.openxmlformats-officedocument.presentationml.notesSlide+xml"/>
  <Override PartName="/ppt/tags/tag31.xml" ContentType="application/vnd.openxmlformats-officedocument.presentationml.tags+xml"/>
  <Override PartName="/ppt/notesSlides/notesSlide31.xml" ContentType="application/vnd.openxmlformats-officedocument.presentationml.notesSlide+xml"/>
  <Override PartName="/ppt/tags/tag32.xml" ContentType="application/vnd.openxmlformats-officedocument.presentationml.tags+xml"/>
  <Override PartName="/ppt/notesSlides/notesSlide32.xml" ContentType="application/vnd.openxmlformats-officedocument.presentationml.notesSlide+xml"/>
  <Override PartName="/ppt/tags/tag33.xml" ContentType="application/vnd.openxmlformats-officedocument.presentationml.tags+xml"/>
  <Override PartName="/ppt/notesSlides/notesSlide33.xml" ContentType="application/vnd.openxmlformats-officedocument.presentationml.notesSlide+xml"/>
  <Override PartName="/ppt/tags/tag34.xml" ContentType="application/vnd.openxmlformats-officedocument.presentationml.tags+xml"/>
  <Override PartName="/ppt/notesSlides/notesSlide34.xml" ContentType="application/vnd.openxmlformats-officedocument.presentationml.notesSlide+xml"/>
  <Override PartName="/ppt/tags/tag35.xml" ContentType="application/vnd.openxmlformats-officedocument.presentationml.tags+xml"/>
  <Override PartName="/ppt/notesSlides/notesSlide35.xml" ContentType="application/vnd.openxmlformats-officedocument.presentationml.notesSlide+xml"/>
  <Override PartName="/ppt/tags/tag36.xml" ContentType="application/vnd.openxmlformats-officedocument.presentationml.tags+xml"/>
  <Override PartName="/ppt/notesSlides/notesSlide36.xml" ContentType="application/vnd.openxmlformats-officedocument.presentationml.notesSlide+xml"/>
  <Override PartName="/ppt/tags/tag37.xml" ContentType="application/vnd.openxmlformats-officedocument.presentationml.tags+xml"/>
  <Override PartName="/ppt/notesSlides/notesSlide37.xml" ContentType="application/vnd.openxmlformats-officedocument.presentationml.notesSlide+xml"/>
  <Override PartName="/ppt/tags/tag38.xml" ContentType="application/vnd.openxmlformats-officedocument.presentationml.tags+xml"/>
  <Override PartName="/ppt/notesSlides/notesSlide38.xml" ContentType="application/vnd.openxmlformats-officedocument.presentationml.notesSlide+xml"/>
  <Override PartName="/ppt/tags/tag39.xml" ContentType="application/vnd.openxmlformats-officedocument.presentationml.tags+xml"/>
  <Override PartName="/ppt/notesSlides/notesSlide39.xml" ContentType="application/vnd.openxmlformats-officedocument.presentationml.notesSlide+xml"/>
  <Override PartName="/ppt/tags/tag40.xml" ContentType="application/vnd.openxmlformats-officedocument.presentationml.tags+xml"/>
  <Override PartName="/ppt/notesSlides/notesSlide40.xml" ContentType="application/vnd.openxmlformats-officedocument.presentationml.notesSlide+xml"/>
  <Override PartName="/ppt/tags/tag41.xml" ContentType="application/vnd.openxmlformats-officedocument.presentationml.tags+xml"/>
  <Override PartName="/ppt/notesSlides/notesSlide41.xml" ContentType="application/vnd.openxmlformats-officedocument.presentationml.notesSlide+xml"/>
  <Override PartName="/ppt/tags/tag42.xml" ContentType="application/vnd.openxmlformats-officedocument.presentationml.tags+xml"/>
  <Override PartName="/ppt/notesSlides/notesSlide42.xml" ContentType="application/vnd.openxmlformats-officedocument.presentationml.notesSlide+xml"/>
  <Override PartName="/ppt/tags/tag43.xml" ContentType="application/vnd.openxmlformats-officedocument.presentationml.tags+xml"/>
  <Override PartName="/ppt/notesSlides/notesSlide43.xml" ContentType="application/vnd.openxmlformats-officedocument.presentationml.notesSlide+xml"/>
  <Override PartName="/ppt/tags/tag44.xml" ContentType="application/vnd.openxmlformats-officedocument.presentationml.tags+xml"/>
  <Override PartName="/ppt/notesSlides/notesSlide44.xml" ContentType="application/vnd.openxmlformats-officedocument.presentationml.notesSlide+xml"/>
  <Override PartName="/ppt/tags/tag45.xml" ContentType="application/vnd.openxmlformats-officedocument.presentationml.tags+xml"/>
  <Override PartName="/ppt/notesSlides/notesSlide45.xml" ContentType="application/vnd.openxmlformats-officedocument.presentationml.notesSlide+xml"/>
  <Override PartName="/ppt/tags/tag46.xml" ContentType="application/vnd.openxmlformats-officedocument.presentationml.tags+xml"/>
  <Override PartName="/ppt/notesSlides/notesSlide46.xml" ContentType="application/vnd.openxmlformats-officedocument.presentationml.notesSlide+xml"/>
  <Override PartName="/ppt/tags/tag47.xml" ContentType="application/vnd.openxmlformats-officedocument.presentationml.tags+xml"/>
  <Override PartName="/ppt/notesSlides/notesSlide47.xml" ContentType="application/vnd.openxmlformats-officedocument.presentationml.notesSlide+xml"/>
  <Override PartName="/ppt/tags/tag48.xml" ContentType="application/vnd.openxmlformats-officedocument.presentationml.tags+xml"/>
  <Override PartName="/ppt/notesSlides/notesSlide48.xml" ContentType="application/vnd.openxmlformats-officedocument.presentationml.notesSlide+xml"/>
  <Override PartName="/ppt/tags/tag49.xml" ContentType="application/vnd.openxmlformats-officedocument.presentationml.tags+xml"/>
  <Override PartName="/ppt/notesSlides/notesSlide49.xml" ContentType="application/vnd.openxmlformats-officedocument.presentationml.notesSlide+xml"/>
  <Override PartName="/ppt/tags/tag50.xml" ContentType="application/vnd.openxmlformats-officedocument.presentationml.tags+xml"/>
  <Override PartName="/ppt/notesSlides/notesSlide50.xml" ContentType="application/vnd.openxmlformats-officedocument.presentationml.notesSlide+xml"/>
  <Override PartName="/ppt/tags/tag51.xml" ContentType="application/vnd.openxmlformats-officedocument.presentationml.tags+xml"/>
  <Override PartName="/ppt/notesSlides/notesSlide51.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5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4.xml" ContentType="application/vnd.openxmlformats-officedocument.presentationml.tags+xml"/>
  <Override PartName="/ppt/notesSlides/notesSlide53.xml" ContentType="application/vnd.openxmlformats-officedocument.presentationml.notesSlide+xml"/>
  <Override PartName="/ppt/tags/tag55.xml" ContentType="application/vnd.openxmlformats-officedocument.presentationml.tags+xml"/>
  <Override PartName="/ppt/notesSlides/notesSlide54.xml" ContentType="application/vnd.openxmlformats-officedocument.presentationml.notesSlide+xml"/>
  <Override PartName="/ppt/tags/tag56.xml" ContentType="application/vnd.openxmlformats-officedocument.presentationml.tags+xml"/>
  <Override PartName="/ppt/notesSlides/notesSlide55.xml" ContentType="application/vnd.openxmlformats-officedocument.presentationml.notesSlide+xml"/>
  <Override PartName="/ppt/tags/tag57.xml" ContentType="application/vnd.openxmlformats-officedocument.presentationml.tags+xml"/>
  <Override PartName="/ppt/notesSlides/notesSlide56.xml" ContentType="application/vnd.openxmlformats-officedocument.presentationml.notesSlide+xml"/>
  <Override PartName="/ppt/tags/tag58.xml" ContentType="application/vnd.openxmlformats-officedocument.presentationml.tags+xml"/>
  <Override PartName="/ppt/notesSlides/notesSlide57.xml" ContentType="application/vnd.openxmlformats-officedocument.presentationml.notesSlide+xml"/>
  <Override PartName="/ppt/tags/tag59.xml" ContentType="application/vnd.openxmlformats-officedocument.presentationml.tag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tags/tag60.xml" ContentType="application/vnd.openxmlformats-officedocument.presentationml.tags+xml"/>
  <Override PartName="/ppt/notesSlides/notesSlide60.xml" ContentType="application/vnd.openxmlformats-officedocument.presentationml.notesSlide+xml"/>
  <Override PartName="/ppt/tags/tag61.xml" ContentType="application/vnd.openxmlformats-officedocument.presentationml.tags+xml"/>
  <Override PartName="/ppt/notesSlides/notesSlide61.xml" ContentType="application/vnd.openxmlformats-officedocument.presentationml.notesSlide+xml"/>
  <Override PartName="/ppt/tags/tag62.xml" ContentType="application/vnd.openxmlformats-officedocument.presentationml.tags+xml"/>
  <Override PartName="/ppt/notesSlides/notesSlide62.xml" ContentType="application/vnd.openxmlformats-officedocument.presentationml.notesSlide+xml"/>
  <Override PartName="/ppt/tags/tag63.xml" ContentType="application/vnd.openxmlformats-officedocument.presentationml.tags+xml"/>
  <Override PartName="/ppt/notesSlides/notesSlide63.xml" ContentType="application/vnd.openxmlformats-officedocument.presentationml.notesSlide+xml"/>
  <Override PartName="/ppt/tags/tag64.xml" ContentType="application/vnd.openxmlformats-officedocument.presentationml.tags+xml"/>
  <Override PartName="/ppt/notesSlides/notesSlide64.xml" ContentType="application/vnd.openxmlformats-officedocument.presentationml.notesSlide+xml"/>
  <Override PartName="/ppt/tags/tag65.xml" ContentType="application/vnd.openxmlformats-officedocument.presentationml.tags+xml"/>
  <Override PartName="/ppt/notesSlides/notesSlide65.xml" ContentType="application/vnd.openxmlformats-officedocument.presentationml.notesSlide+xml"/>
  <Override PartName="/ppt/tags/tag66.xml" ContentType="application/vnd.openxmlformats-officedocument.presentationml.tags+xml"/>
  <Override PartName="/ppt/notesSlides/notesSlide66.xml" ContentType="application/vnd.openxmlformats-officedocument.presentationml.notesSlide+xml"/>
  <Override PartName="/ppt/tags/tag67.xml" ContentType="application/vnd.openxmlformats-officedocument.presentationml.tags+xml"/>
  <Override PartName="/ppt/notesSlides/notesSlide67.xml" ContentType="application/vnd.openxmlformats-officedocument.presentationml.notesSlide+xml"/>
  <Override PartName="/ppt/tags/tag68.xml" ContentType="application/vnd.openxmlformats-officedocument.presentationml.tags+xml"/>
  <Override PartName="/ppt/notesSlides/notesSlide68.xml" ContentType="application/vnd.openxmlformats-officedocument.presentationml.notesSlide+xml"/>
  <Override PartName="/ppt/tags/tag69.xml" ContentType="application/vnd.openxmlformats-officedocument.presentationml.tags+xml"/>
  <Override PartName="/ppt/notesSlides/notesSlide69.xml" ContentType="application/vnd.openxmlformats-officedocument.presentationml.notesSlide+xml"/>
  <Override PartName="/ppt/tags/tag70.xml" ContentType="application/vnd.openxmlformats-officedocument.presentationml.tags+xml"/>
  <Override PartName="/ppt/notesSlides/notesSlide70.xml" ContentType="application/vnd.openxmlformats-officedocument.presentationml.notesSlide+xml"/>
  <Override PartName="/ppt/tags/tag71.xml" ContentType="application/vnd.openxmlformats-officedocument.presentationml.tags+xml"/>
  <Override PartName="/ppt/notesSlides/notesSlide71.xml" ContentType="application/vnd.openxmlformats-officedocument.presentationml.notesSlide+xml"/>
  <Override PartName="/ppt/tags/tag72.xml" ContentType="application/vnd.openxmlformats-officedocument.presentationml.tags+xml"/>
  <Override PartName="/ppt/notesSlides/notesSlide72.xml" ContentType="application/vnd.openxmlformats-officedocument.presentationml.notesSlide+xml"/>
  <Override PartName="/ppt/tags/tag73.xml" ContentType="application/vnd.openxmlformats-officedocument.presentationml.tags+xml"/>
  <Override PartName="/ppt/notesSlides/notesSlide73.xml" ContentType="application/vnd.openxmlformats-officedocument.presentationml.notesSlide+xml"/>
  <Override PartName="/ppt/tags/tag74.xml" ContentType="application/vnd.openxmlformats-officedocument.presentationml.tags+xml"/>
  <Override PartName="/ppt/notesSlides/notesSlide74.xml" ContentType="application/vnd.openxmlformats-officedocument.presentationml.notesSlide+xml"/>
  <Override PartName="/ppt/tags/tag75.xml" ContentType="application/vnd.openxmlformats-officedocument.presentationml.tags+xml"/>
  <Override PartName="/ppt/notesSlides/notesSlide75.xml" ContentType="application/vnd.openxmlformats-officedocument.presentationml.notesSlide+xml"/>
  <Override PartName="/ppt/tags/tag76.xml" ContentType="application/vnd.openxmlformats-officedocument.presentationml.tags+xml"/>
  <Override PartName="/ppt/notesSlides/notesSlide76.xml" ContentType="application/vnd.openxmlformats-officedocument.presentationml.notesSlide+xml"/>
  <Override PartName="/ppt/tags/tag77.xml" ContentType="application/vnd.openxmlformats-officedocument.presentationml.tags+xml"/>
  <Override PartName="/ppt/notesSlides/notesSlide77.xml" ContentType="application/vnd.openxmlformats-officedocument.presentationml.notesSlide+xml"/>
  <Override PartName="/ppt/tags/tag78.xml" ContentType="application/vnd.openxmlformats-officedocument.presentationml.tags+xml"/>
  <Override PartName="/ppt/notesSlides/notesSlide78.xml" ContentType="application/vnd.openxmlformats-officedocument.presentationml.notesSlide+xml"/>
  <Override PartName="/ppt/tags/tag79.xml" ContentType="application/vnd.openxmlformats-officedocument.presentationml.tags+xml"/>
  <Override PartName="/ppt/notesSlides/notesSlide79.xml" ContentType="application/vnd.openxmlformats-officedocument.presentationml.notesSlide+xml"/>
  <Override PartName="/ppt/tags/tag80.xml" ContentType="application/vnd.openxmlformats-officedocument.presentationml.tags+xml"/>
  <Override PartName="/ppt/notesSlides/notesSlide80.xml" ContentType="application/vnd.openxmlformats-officedocument.presentationml.notesSlide+xml"/>
  <Override PartName="/ppt/tags/tag81.xml" ContentType="application/vnd.openxmlformats-officedocument.presentationml.tags+xml"/>
  <Override PartName="/ppt/notesSlides/notesSlide81.xml" ContentType="application/vnd.openxmlformats-officedocument.presentationml.notesSlide+xml"/>
  <Override PartName="/ppt/tags/tag82.xml" ContentType="application/vnd.openxmlformats-officedocument.presentationml.tags+xml"/>
  <Override PartName="/ppt/notesSlides/notesSlide82.xml" ContentType="application/vnd.openxmlformats-officedocument.presentationml.notesSlide+xml"/>
  <Override PartName="/ppt/tags/tag83.xml" ContentType="application/vnd.openxmlformats-officedocument.presentationml.tags+xml"/>
  <Override PartName="/ppt/notesSlides/notesSlide83.xml" ContentType="application/vnd.openxmlformats-officedocument.presentationml.notesSlide+xml"/>
  <Override PartName="/ppt/tags/tag84.xml" ContentType="application/vnd.openxmlformats-officedocument.presentationml.tags+xml"/>
  <Override PartName="/ppt/notesSlides/notesSlide84.xml" ContentType="application/vnd.openxmlformats-officedocument.presentationml.notesSlide+xml"/>
  <Override PartName="/ppt/tags/tag85.xml" ContentType="application/vnd.openxmlformats-officedocument.presentationml.tags+xml"/>
  <Override PartName="/ppt/notesSlides/notesSlide85.xml" ContentType="application/vnd.openxmlformats-officedocument.presentationml.notesSlide+xml"/>
  <Override PartName="/ppt/tags/tag86.xml" ContentType="application/vnd.openxmlformats-officedocument.presentationml.tags+xml"/>
  <Override PartName="/ppt/notesSlides/notesSlide86.xml" ContentType="application/vnd.openxmlformats-officedocument.presentationml.notesSlide+xml"/>
  <Override PartName="/ppt/tags/tag87.xml" ContentType="application/vnd.openxmlformats-officedocument.presentationml.tags+xml"/>
  <Override PartName="/ppt/notesSlides/notesSlide87.xml" ContentType="application/vnd.openxmlformats-officedocument.presentationml.notesSlide+xml"/>
  <Override PartName="/ppt/tags/tag88.xml" ContentType="application/vnd.openxmlformats-officedocument.presentationml.tags+xml"/>
  <Override PartName="/ppt/notesSlides/notesSlide88.xml" ContentType="application/vnd.openxmlformats-officedocument.presentationml.notesSlide+xml"/>
  <Override PartName="/ppt/tags/tag89.xml" ContentType="application/vnd.openxmlformats-officedocument.presentationml.tags+xml"/>
  <Override PartName="/ppt/notesSlides/notesSlide89.xml" ContentType="application/vnd.openxmlformats-officedocument.presentationml.notesSlide+xml"/>
  <Override PartName="/ppt/tags/tag90.xml" ContentType="application/vnd.openxmlformats-officedocument.presentationml.tags+xml"/>
  <Override PartName="/ppt/notesSlides/notesSlide90.xml" ContentType="application/vnd.openxmlformats-officedocument.presentationml.notesSlide+xml"/>
  <Override PartName="/ppt/tags/tag91.xml" ContentType="application/vnd.openxmlformats-officedocument.presentationml.tags+xml"/>
  <Override PartName="/ppt/notesSlides/notesSlide91.xml" ContentType="application/vnd.openxmlformats-officedocument.presentationml.notesSlide+xml"/>
  <Override PartName="/ppt/tags/tag92.xml" ContentType="application/vnd.openxmlformats-officedocument.presentationml.tags+xml"/>
  <Override PartName="/ppt/notesSlides/notesSlide92.xml" ContentType="application/vnd.openxmlformats-officedocument.presentationml.notesSlide+xml"/>
  <Override PartName="/ppt/tags/tag93.xml" ContentType="application/vnd.openxmlformats-officedocument.presentationml.tags+xml"/>
  <Override PartName="/ppt/notesSlides/notesSlide93.xml" ContentType="application/vnd.openxmlformats-officedocument.presentationml.notesSlide+xml"/>
  <Override PartName="/ppt/tags/tag94.xml" ContentType="application/vnd.openxmlformats-officedocument.presentationml.tags+xml"/>
  <Override PartName="/ppt/notesSlides/notesSlide94.xml" ContentType="application/vnd.openxmlformats-officedocument.presentationml.notesSlide+xml"/>
  <Override PartName="/ppt/tags/tag95.xml" ContentType="application/vnd.openxmlformats-officedocument.presentationml.tags+xml"/>
  <Override PartName="/ppt/notesSlides/notesSlide95.xml" ContentType="application/vnd.openxmlformats-officedocument.presentationml.notesSlide+xml"/>
  <Override PartName="/ppt/tags/tag96.xml" ContentType="application/vnd.openxmlformats-officedocument.presentationml.tags+xml"/>
  <Override PartName="/ppt/notesSlides/notesSlide96.xml" ContentType="application/vnd.openxmlformats-officedocument.presentationml.notesSlide+xml"/>
  <Override PartName="/ppt/tags/tag97.xml" ContentType="application/vnd.openxmlformats-officedocument.presentationml.tags+xml"/>
  <Override PartName="/ppt/notesSlides/notesSlide97.xml" ContentType="application/vnd.openxmlformats-officedocument.presentationml.notesSlide+xml"/>
  <Override PartName="/ppt/tags/tag98.xml" ContentType="application/vnd.openxmlformats-officedocument.presentationml.tags+xml"/>
  <Override PartName="/ppt/notesSlides/notesSlide98.xml" ContentType="application/vnd.openxmlformats-officedocument.presentationml.notesSlide+xml"/>
  <Override PartName="/ppt/tags/tag99.xml" ContentType="application/vnd.openxmlformats-officedocument.presentationml.tags+xml"/>
  <Override PartName="/ppt/notesSlides/notesSlide99.xml" ContentType="application/vnd.openxmlformats-officedocument.presentationml.notesSlide+xml"/>
  <Override PartName="/ppt/tags/tag100.xml" ContentType="application/vnd.openxmlformats-officedocument.presentationml.tags+xml"/>
  <Override PartName="/ppt/notesSlides/notesSlide100.xml" ContentType="application/vnd.openxmlformats-officedocument.presentationml.notesSlide+xml"/>
  <Override PartName="/ppt/tags/tag101.xml" ContentType="application/vnd.openxmlformats-officedocument.presentationml.tags+xml"/>
  <Override PartName="/ppt/notesSlides/notesSlide10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3"/>
  </p:notesMasterIdLst>
  <p:sldIdLst>
    <p:sldId id="266" r:id="rId2"/>
    <p:sldId id="279" r:id="rId3"/>
    <p:sldId id="459" r:id="rId4"/>
    <p:sldId id="369" r:id="rId5"/>
    <p:sldId id="454" r:id="rId6"/>
    <p:sldId id="455" r:id="rId7"/>
    <p:sldId id="516" r:id="rId8"/>
    <p:sldId id="371" r:id="rId9"/>
    <p:sldId id="461" r:id="rId10"/>
    <p:sldId id="462" r:id="rId11"/>
    <p:sldId id="403" r:id="rId12"/>
    <p:sldId id="463" r:id="rId13"/>
    <p:sldId id="464" r:id="rId14"/>
    <p:sldId id="404" r:id="rId15"/>
    <p:sldId id="399" r:id="rId16"/>
    <p:sldId id="523" r:id="rId17"/>
    <p:sldId id="524" r:id="rId18"/>
    <p:sldId id="457" r:id="rId19"/>
    <p:sldId id="456" r:id="rId20"/>
    <p:sldId id="411" r:id="rId21"/>
    <p:sldId id="412" r:id="rId22"/>
    <p:sldId id="413" r:id="rId23"/>
    <p:sldId id="414" r:id="rId24"/>
    <p:sldId id="415" r:id="rId25"/>
    <p:sldId id="465" r:id="rId26"/>
    <p:sldId id="519" r:id="rId27"/>
    <p:sldId id="417" r:id="rId28"/>
    <p:sldId id="418" r:id="rId29"/>
    <p:sldId id="431" r:id="rId30"/>
    <p:sldId id="419" r:id="rId31"/>
    <p:sldId id="420" r:id="rId32"/>
    <p:sldId id="506" r:id="rId33"/>
    <p:sldId id="507" r:id="rId34"/>
    <p:sldId id="451" r:id="rId35"/>
    <p:sldId id="421" r:id="rId36"/>
    <p:sldId id="422" r:id="rId37"/>
    <p:sldId id="423" r:id="rId38"/>
    <p:sldId id="424" r:id="rId39"/>
    <p:sldId id="453" r:id="rId40"/>
    <p:sldId id="425" r:id="rId41"/>
    <p:sldId id="426" r:id="rId42"/>
    <p:sldId id="427" r:id="rId43"/>
    <p:sldId id="452" r:id="rId44"/>
    <p:sldId id="458" r:id="rId45"/>
    <p:sldId id="428" r:id="rId46"/>
    <p:sldId id="429" r:id="rId47"/>
    <p:sldId id="430" r:id="rId48"/>
    <p:sldId id="508" r:id="rId49"/>
    <p:sldId id="509" r:id="rId50"/>
    <p:sldId id="510" r:id="rId51"/>
    <p:sldId id="269" r:id="rId52"/>
    <p:sldId id="270" r:id="rId53"/>
    <p:sldId id="432" r:id="rId54"/>
    <p:sldId id="434" r:id="rId55"/>
    <p:sldId id="435" r:id="rId56"/>
    <p:sldId id="436" r:id="rId57"/>
    <p:sldId id="437" r:id="rId58"/>
    <p:sldId id="438" r:id="rId59"/>
    <p:sldId id="517" r:id="rId60"/>
    <p:sldId id="271" r:id="rId61"/>
    <p:sldId id="439" r:id="rId62"/>
    <p:sldId id="389" r:id="rId63"/>
    <p:sldId id="440" r:id="rId64"/>
    <p:sldId id="521" r:id="rId65"/>
    <p:sldId id="441" r:id="rId66"/>
    <p:sldId id="442" r:id="rId67"/>
    <p:sldId id="391" r:id="rId68"/>
    <p:sldId id="393" r:id="rId69"/>
    <p:sldId id="443" r:id="rId70"/>
    <p:sldId id="444" r:id="rId71"/>
    <p:sldId id="511" r:id="rId72"/>
    <p:sldId id="466" r:id="rId73"/>
    <p:sldId id="467" r:id="rId74"/>
    <p:sldId id="468" r:id="rId75"/>
    <p:sldId id="469" r:id="rId76"/>
    <p:sldId id="470" r:id="rId77"/>
    <p:sldId id="471" r:id="rId78"/>
    <p:sldId id="472" r:id="rId79"/>
    <p:sldId id="512" r:id="rId80"/>
    <p:sldId id="513" r:id="rId81"/>
    <p:sldId id="473" r:id="rId82"/>
    <p:sldId id="515" r:id="rId83"/>
    <p:sldId id="475" r:id="rId84"/>
    <p:sldId id="476" r:id="rId85"/>
    <p:sldId id="477" r:id="rId86"/>
    <p:sldId id="478" r:id="rId87"/>
    <p:sldId id="479" r:id="rId88"/>
    <p:sldId id="480" r:id="rId89"/>
    <p:sldId id="481" r:id="rId90"/>
    <p:sldId id="482" r:id="rId91"/>
    <p:sldId id="483" r:id="rId92"/>
    <p:sldId id="484" r:id="rId93"/>
    <p:sldId id="485" r:id="rId94"/>
    <p:sldId id="486" r:id="rId95"/>
    <p:sldId id="487" r:id="rId96"/>
    <p:sldId id="488" r:id="rId97"/>
    <p:sldId id="489" r:id="rId98"/>
    <p:sldId id="490" r:id="rId99"/>
    <p:sldId id="491" r:id="rId100"/>
    <p:sldId id="492" r:id="rId101"/>
    <p:sldId id="493" r:id="rId102"/>
  </p:sldIdLst>
  <p:sldSz cx="9144000" cy="6858000" type="screen4x3"/>
  <p:notesSz cx="6858000" cy="9144000"/>
  <p:custDataLst>
    <p:tags r:id="rId105"/>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916" userDrawn="1">
          <p15:clr>
            <a:srgbClr val="A4A3A4"/>
          </p15:clr>
        </p15:guide>
        <p15:guide id="2" pos="3072" userDrawn="1">
          <p15:clr>
            <a:srgbClr val="A4A3A4"/>
          </p15:clr>
        </p15:guide>
        <p15:guide id="3" orient="horz" pos="3304" userDrawn="1">
          <p15:clr>
            <a:srgbClr val="A4A3A4"/>
          </p15:clr>
        </p15:guide>
        <p15:guide id="4" orient="horz" pos="3389">
          <p15:clr>
            <a:srgbClr val="A4A3A4"/>
          </p15:clr>
        </p15:guide>
        <p15:guide id="5" orient="horz" pos="4026">
          <p15:clr>
            <a:srgbClr val="A4A3A4"/>
          </p15:clr>
        </p15:guide>
        <p15:guide id="6" orient="horz" pos="2843">
          <p15:clr>
            <a:srgbClr val="A4A3A4"/>
          </p15:clr>
        </p15:guide>
        <p15:guide id="7" pos="1378">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charita Mandal" initials="SM" lastIdx="6" clrIdx="0">
    <p:extLst/>
  </p:cmAuthor>
  <p:cmAuthor id="2" name="Vincent Moraes" initials="VM" lastIdx="14" clrIdx="1"/>
  <p:cmAuthor id="3" name="Helena" initials="H" lastIdx="59"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FFFAB0"/>
    <a:srgbClr val="F79646"/>
    <a:srgbClr val="0072A2"/>
    <a:srgbClr val="D7E4BD"/>
    <a:srgbClr val="0070C0"/>
    <a:srgbClr val="FFFFCC"/>
    <a:srgbClr val="F2F2F2"/>
    <a:srgbClr val="005392"/>
    <a:srgbClr val="FDEA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171" autoAdjust="0"/>
    <p:restoredTop sz="90318" autoAdjust="0"/>
  </p:normalViewPr>
  <p:slideViewPr>
    <p:cSldViewPr snapToObjects="1">
      <p:cViewPr varScale="1">
        <p:scale>
          <a:sx n="111" d="100"/>
          <a:sy n="111" d="100"/>
        </p:scale>
        <p:origin x="-1240" y="-112"/>
      </p:cViewPr>
      <p:guideLst>
        <p:guide orient="horz" pos="2916"/>
        <p:guide orient="horz" pos="3304"/>
        <p:guide orient="horz" pos="3389"/>
        <p:guide orient="horz" pos="4026"/>
        <p:guide orient="horz" pos="2843"/>
        <p:guide pos="3072"/>
        <p:guide pos="137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0" d="100"/>
        <a:sy n="120" d="100"/>
      </p:scale>
      <p:origin x="0" y="-22374"/>
    </p:cViewPr>
  </p:sorterViewPr>
  <p:notesViewPr>
    <p:cSldViewPr snapToObjects="1">
      <p:cViewPr>
        <p:scale>
          <a:sx n="254" d="100"/>
          <a:sy n="254" d="100"/>
        </p:scale>
        <p:origin x="392" y="6984"/>
      </p:cViewPr>
      <p:guideLst>
        <p:guide orient="horz" pos="2880"/>
        <p:guide pos="2160"/>
      </p:guideLst>
    </p:cSldViewPr>
  </p:notesViewPr>
  <p:gridSpacing cx="72237" cy="72237"/>
</p:viewPr>
</file>

<file path=ppt/_rels/presentation.xml.rels><?xml version="1.0" encoding="UTF-8" standalone="yes"?>
<Relationships xmlns="http://schemas.openxmlformats.org/package/2006/relationships"><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notesMaster" Target="notesMasters/notesMaster1.xml"/><Relationship Id="rId104" Type="http://schemas.openxmlformats.org/officeDocument/2006/relationships/printerSettings" Target="printerSettings/printerSettings1.bin"/><Relationship Id="rId105" Type="http://schemas.openxmlformats.org/officeDocument/2006/relationships/tags" Target="tags/tag1.xml"/><Relationship Id="rId106" Type="http://schemas.openxmlformats.org/officeDocument/2006/relationships/commentAuthors" Target="commentAuthors.xml"/><Relationship Id="rId107"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8" Type="http://schemas.openxmlformats.org/officeDocument/2006/relationships/viewProps" Target="viewProps.xml"/><Relationship Id="rId109"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10" Type="http://schemas.openxmlformats.org/officeDocument/2006/relationships/tableStyles" Target="tableStyles.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slide" Target="slides/slide99.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iagrams/colors1.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0D1F65-E51E-49D4-A25F-403EBA377FCC}" type="doc">
      <dgm:prSet loTypeId="urn:microsoft.com/office/officeart/2005/8/layout/arrow3" loCatId="relationship" qsTypeId="urn:microsoft.com/office/officeart/2005/8/quickstyle/3d3" qsCatId="3D" csTypeId="urn:microsoft.com/office/officeart/2005/8/colors/accent5_4" csCatId="accent5" phldr="1"/>
      <dgm:spPr/>
      <dgm:t>
        <a:bodyPr/>
        <a:lstStyle/>
        <a:p>
          <a:endParaRPr lang="en-US"/>
        </a:p>
      </dgm:t>
    </dgm:pt>
    <dgm:pt modelId="{66534228-FAA9-4B54-8308-53397617E4CA}">
      <dgm:prSet phldrT="[Text]" custT="1"/>
      <dgm:spPr/>
      <dgm:t>
        <a:bodyPr/>
        <a:lstStyle/>
        <a:p>
          <a:r>
            <a:rPr lang="en-US" sz="2400" smtClean="0"/>
            <a:t> </a:t>
          </a:r>
          <a:endParaRPr lang="en-US" sz="2400" dirty="0"/>
        </a:p>
      </dgm:t>
    </dgm:pt>
    <dgm:pt modelId="{81EB74DE-0A8D-4FAD-9190-63630F1EEB3B}" type="sibTrans" cxnId="{B0D5FAF9-D92A-4A01-8A97-1A5FF05DABBF}">
      <dgm:prSet/>
      <dgm:spPr/>
      <dgm:t>
        <a:bodyPr/>
        <a:lstStyle/>
        <a:p>
          <a:endParaRPr lang="en-US"/>
        </a:p>
      </dgm:t>
    </dgm:pt>
    <dgm:pt modelId="{DA40F710-BAF9-4649-8031-FC45F71E1A62}" type="parTrans" cxnId="{B0D5FAF9-D92A-4A01-8A97-1A5FF05DABBF}">
      <dgm:prSet/>
      <dgm:spPr/>
      <dgm:t>
        <a:bodyPr/>
        <a:lstStyle/>
        <a:p>
          <a:endParaRPr lang="en-US"/>
        </a:p>
      </dgm:t>
    </dgm:pt>
    <dgm:pt modelId="{E1E9D335-CCF6-456D-B11A-2DEF759CDDAE}">
      <dgm:prSet phldrT="[Text]" custT="1"/>
      <dgm:spPr/>
      <dgm:t>
        <a:bodyPr/>
        <a:lstStyle/>
        <a:p>
          <a:r>
            <a:rPr lang="en-US" sz="2400" smtClean="0"/>
            <a:t> </a:t>
          </a:r>
          <a:endParaRPr lang="en-US" sz="2400" dirty="0"/>
        </a:p>
      </dgm:t>
    </dgm:pt>
    <dgm:pt modelId="{E8E311C3-27B8-4597-BDF0-8133B1DECD98}" type="sibTrans" cxnId="{D0E5CCDF-C57D-46CF-8145-9F91A3234111}">
      <dgm:prSet/>
      <dgm:spPr/>
      <dgm:t>
        <a:bodyPr/>
        <a:lstStyle/>
        <a:p>
          <a:endParaRPr lang="en-US"/>
        </a:p>
      </dgm:t>
    </dgm:pt>
    <dgm:pt modelId="{4576ED06-D0D4-4B4B-AD88-B9B933BC243B}" type="parTrans" cxnId="{D0E5CCDF-C57D-46CF-8145-9F91A3234111}">
      <dgm:prSet/>
      <dgm:spPr/>
      <dgm:t>
        <a:bodyPr/>
        <a:lstStyle/>
        <a:p>
          <a:endParaRPr lang="en-US"/>
        </a:p>
      </dgm:t>
    </dgm:pt>
    <dgm:pt modelId="{082A6A14-AD96-45DA-BF45-334224A95C10}" type="pres">
      <dgm:prSet presAssocID="{D60D1F65-E51E-49D4-A25F-403EBA377FCC}" presName="compositeShape" presStyleCnt="0">
        <dgm:presLayoutVars>
          <dgm:chMax val="2"/>
          <dgm:dir/>
          <dgm:resizeHandles val="exact"/>
        </dgm:presLayoutVars>
      </dgm:prSet>
      <dgm:spPr/>
      <dgm:t>
        <a:bodyPr/>
        <a:lstStyle/>
        <a:p>
          <a:endParaRPr lang="en-US"/>
        </a:p>
      </dgm:t>
    </dgm:pt>
    <dgm:pt modelId="{C04E072C-5D4D-4C7B-97EE-CC4DBDFF3ABB}" type="pres">
      <dgm:prSet presAssocID="{D60D1F65-E51E-49D4-A25F-403EBA377FCC}" presName="divider" presStyleLbl="fgShp" presStyleIdx="0" presStyleCnt="1" custScaleY="179197" custLinFactNeighborY="0"/>
      <dgm:spPr/>
    </dgm:pt>
    <dgm:pt modelId="{60BF5BD4-8FD9-4EEF-A316-CC4B7B677D48}" type="pres">
      <dgm:prSet presAssocID="{66534228-FAA9-4B54-8308-53397617E4CA}" presName="downArrow" presStyleLbl="node1" presStyleIdx="0" presStyleCnt="2"/>
      <dgm:spPr>
        <a:solidFill>
          <a:srgbClr val="0072A2"/>
        </a:solidFill>
      </dgm:spPr>
    </dgm:pt>
    <dgm:pt modelId="{6007BE1E-8042-44B3-AB1B-F5F6F7539646}" type="pres">
      <dgm:prSet presAssocID="{66534228-FAA9-4B54-8308-53397617E4CA}" presName="downArrowText" presStyleLbl="revTx" presStyleIdx="0" presStyleCnt="2" custScaleX="172247">
        <dgm:presLayoutVars>
          <dgm:bulletEnabled val="1"/>
        </dgm:presLayoutVars>
      </dgm:prSet>
      <dgm:spPr/>
      <dgm:t>
        <a:bodyPr/>
        <a:lstStyle/>
        <a:p>
          <a:endParaRPr lang="en-US"/>
        </a:p>
      </dgm:t>
    </dgm:pt>
    <dgm:pt modelId="{EC98E6BE-BB73-4389-8B31-CBCFF1468E6C}" type="pres">
      <dgm:prSet presAssocID="{E1E9D335-CCF6-456D-B11A-2DEF759CDDAE}" presName="upArrow" presStyleLbl="node1" presStyleIdx="1" presStyleCnt="2"/>
      <dgm:spPr>
        <a:solidFill>
          <a:srgbClr val="96DAEA"/>
        </a:solidFill>
      </dgm:spPr>
    </dgm:pt>
    <dgm:pt modelId="{01CF678B-1138-4A70-8DF7-63CC3FD47161}" type="pres">
      <dgm:prSet presAssocID="{E1E9D335-CCF6-456D-B11A-2DEF759CDDAE}" presName="upArrowText" presStyleLbl="revTx" presStyleIdx="1" presStyleCnt="2" custScaleX="156517">
        <dgm:presLayoutVars>
          <dgm:bulletEnabled val="1"/>
        </dgm:presLayoutVars>
      </dgm:prSet>
      <dgm:spPr/>
      <dgm:t>
        <a:bodyPr/>
        <a:lstStyle/>
        <a:p>
          <a:endParaRPr lang="en-US"/>
        </a:p>
      </dgm:t>
    </dgm:pt>
  </dgm:ptLst>
  <dgm:cxnLst>
    <dgm:cxn modelId="{502E131B-7EE4-4BA3-B916-E68D2E5B3270}" type="presOf" srcId="{D60D1F65-E51E-49D4-A25F-403EBA377FCC}" destId="{082A6A14-AD96-45DA-BF45-334224A95C10}" srcOrd="0" destOrd="0" presId="urn:microsoft.com/office/officeart/2005/8/layout/arrow3"/>
    <dgm:cxn modelId="{B0D5FAF9-D92A-4A01-8A97-1A5FF05DABBF}" srcId="{D60D1F65-E51E-49D4-A25F-403EBA377FCC}" destId="{66534228-FAA9-4B54-8308-53397617E4CA}" srcOrd="0" destOrd="0" parTransId="{DA40F710-BAF9-4649-8031-FC45F71E1A62}" sibTransId="{81EB74DE-0A8D-4FAD-9190-63630F1EEB3B}"/>
    <dgm:cxn modelId="{D0E5CCDF-C57D-46CF-8145-9F91A3234111}" srcId="{D60D1F65-E51E-49D4-A25F-403EBA377FCC}" destId="{E1E9D335-CCF6-456D-B11A-2DEF759CDDAE}" srcOrd="1" destOrd="0" parTransId="{4576ED06-D0D4-4B4B-AD88-B9B933BC243B}" sibTransId="{E8E311C3-27B8-4597-BDF0-8133B1DECD98}"/>
    <dgm:cxn modelId="{2E921AF9-194F-475B-A7A6-1565F27939D6}" type="presOf" srcId="{66534228-FAA9-4B54-8308-53397617E4CA}" destId="{6007BE1E-8042-44B3-AB1B-F5F6F7539646}" srcOrd="0" destOrd="0" presId="urn:microsoft.com/office/officeart/2005/8/layout/arrow3"/>
    <dgm:cxn modelId="{1F41C62E-5587-42FE-A986-87CA4C1FC148}" type="presOf" srcId="{E1E9D335-CCF6-456D-B11A-2DEF759CDDAE}" destId="{01CF678B-1138-4A70-8DF7-63CC3FD47161}" srcOrd="0" destOrd="0" presId="urn:microsoft.com/office/officeart/2005/8/layout/arrow3"/>
    <dgm:cxn modelId="{E06F7514-A02C-4AA5-A46D-864E07CDA950}" type="presParOf" srcId="{082A6A14-AD96-45DA-BF45-334224A95C10}" destId="{C04E072C-5D4D-4C7B-97EE-CC4DBDFF3ABB}" srcOrd="0" destOrd="0" presId="urn:microsoft.com/office/officeart/2005/8/layout/arrow3"/>
    <dgm:cxn modelId="{8A70B9DF-9526-431E-8CC3-37FB0B32F593}" type="presParOf" srcId="{082A6A14-AD96-45DA-BF45-334224A95C10}" destId="{60BF5BD4-8FD9-4EEF-A316-CC4B7B677D48}" srcOrd="1" destOrd="0" presId="urn:microsoft.com/office/officeart/2005/8/layout/arrow3"/>
    <dgm:cxn modelId="{D65C1C43-9BBA-4542-9D35-1BF93DAD2644}" type="presParOf" srcId="{082A6A14-AD96-45DA-BF45-334224A95C10}" destId="{6007BE1E-8042-44B3-AB1B-F5F6F7539646}" srcOrd="2" destOrd="0" presId="urn:microsoft.com/office/officeart/2005/8/layout/arrow3"/>
    <dgm:cxn modelId="{8025A249-733D-41B9-B7CC-BC51DC349F70}" type="presParOf" srcId="{082A6A14-AD96-45DA-BF45-334224A95C10}" destId="{EC98E6BE-BB73-4389-8B31-CBCFF1468E6C}" srcOrd="3" destOrd="0" presId="urn:microsoft.com/office/officeart/2005/8/layout/arrow3"/>
    <dgm:cxn modelId="{1B6817FB-C959-4E10-AE33-3EC0332B026A}" type="presParOf" srcId="{082A6A14-AD96-45DA-BF45-334224A95C10}" destId="{01CF678B-1138-4A70-8DF7-63CC3FD47161}" srcOrd="4" destOrd="0" presId="urn:microsoft.com/office/officeart/2005/8/layout/arrow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4/10/17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dirty="0"/>
              <a:t>This chapter continues the presentation of liabilities. While the discussion focuses on the accounting treatment of long-term liabilities, the borrowers’ side of the same transactions is presented as well. Long-term notes and bonds are discussed, as well as the extinguishment of debt and debt</a:t>
            </a:r>
            <a:r>
              <a:rPr lang="en-US" baseline="0" dirty="0"/>
              <a:t> convertible into stock.</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a:t>
            </a:fld>
            <a:endParaRPr lang="en-IN" dirty="0"/>
          </a:p>
        </p:txBody>
      </p:sp>
    </p:spTree>
    <p:extLst>
      <p:ext uri="{BB962C8B-B14F-4D97-AF65-F5344CB8AC3E}">
        <p14:creationId xmlns:p14="http://schemas.microsoft.com/office/powerpoint/2010/main" val="28793467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14–2 </a:t>
            </a:r>
            <a:r>
              <a:rPr lang="en-US" sz="1200" b="0" i="0" u="none" strike="noStrike" kern="1200" baseline="0" dirty="0">
                <a:solidFill>
                  <a:schemeClr val="tx1"/>
                </a:solidFill>
                <a:latin typeface="+mn-lt"/>
                <a:ea typeface="+mn-ea"/>
                <a:cs typeface="+mn-cs"/>
              </a:rPr>
              <a:t>Bond Ratings</a:t>
            </a:r>
          </a:p>
          <a:p>
            <a:pPr marL="0" marR="0" lvl="0"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Other things being equal, the lower the perceived riskiness of the corporation issuing bonds, the higher the price those bonds will command.</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In addition to the characteristic terms of a bond agreement as specified in the indenture, the market rate for a specific bond issue is influenced by the creditworthiness of the company issuing the bonds. To evaluate the risk and quality of an individual bond issue, investors rely heavily on bond ratings provided by Standard &amp; Poor’s Corporation and by </a:t>
            </a:r>
            <a:r>
              <a:rPr lang="en-US" sz="1200" b="0" i="0" u="none" strike="noStrike" kern="1200" baseline="0" dirty="0">
                <a:solidFill>
                  <a:schemeClr val="tx1"/>
                </a:solidFill>
                <a:latin typeface="+mn-lt"/>
                <a:ea typeface="+mn-ea"/>
                <a:cs typeface="+mn-cs"/>
              </a:rPr>
              <a:t>Moody’s Investors Service, Inc.</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10</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latin typeface="+mn-lt"/>
                <a:ea typeface="+mn-ea"/>
                <a:cs typeface="+mn-cs"/>
              </a:rPr>
              <a:t>The total of the accrued </a:t>
            </a:r>
            <a:r>
              <a:rPr lang="en-US" sz="1200" b="0" i="0" u="none" strike="noStrike" kern="1200" baseline="0" dirty="0">
                <a:latin typeface="+mn-lt"/>
                <a:ea typeface="+mn-ea"/>
                <a:cs typeface="+mn-cs"/>
              </a:rPr>
              <a:t>interest account plus the </a:t>
            </a:r>
            <a:r>
              <a:rPr lang="en-IN" sz="1200" b="0" i="0" u="none" strike="noStrike" kern="1200" baseline="0" dirty="0">
                <a:latin typeface="+mn-lt"/>
                <a:ea typeface="+mn-ea"/>
                <a:cs typeface="+mn-cs"/>
              </a:rPr>
              <a:t>note account is equal to </a:t>
            </a:r>
            <a:r>
              <a:rPr lang="en-US" sz="1200" b="0" i="0" u="none" strike="noStrike" kern="1200" baseline="0" dirty="0">
                <a:latin typeface="+mn-lt"/>
                <a:ea typeface="+mn-ea"/>
                <a:cs typeface="+mn-cs"/>
              </a:rPr>
              <a:t>the amount scheduled to be paid at maturity.</a:t>
            </a:r>
            <a:r>
              <a:rPr lang="en-IN" sz="1200" b="0" i="0" u="none" strike="noStrike" kern="1200" baseline="0" dirty="0">
                <a:latin typeface="+mn-lt"/>
                <a:ea typeface="+mn-ea"/>
                <a:cs typeface="+mn-cs"/>
              </a:rPr>
              <a:t> </a:t>
            </a:r>
            <a:r>
              <a:rPr lang="en-IN" dirty="0"/>
              <a:t>At maturity,</a:t>
            </a:r>
            <a:r>
              <a:rPr lang="en-IN" baseline="0" dirty="0"/>
              <a:t> the company debits </a:t>
            </a:r>
            <a:r>
              <a:rPr lang="en-US" dirty="0"/>
              <a:t>n</a:t>
            </a:r>
            <a:r>
              <a:rPr lang="en-US" sz="1200" dirty="0" smtClean="0">
                <a:latin typeface="+mn-lt"/>
              </a:rPr>
              <a:t>ote </a:t>
            </a:r>
            <a:r>
              <a:rPr lang="en-US" sz="1200" dirty="0">
                <a:latin typeface="+mn-lt"/>
              </a:rPr>
              <a:t>payable</a:t>
            </a:r>
            <a:r>
              <a:rPr lang="en-US" sz="1200" baseline="0" dirty="0">
                <a:latin typeface="+mn-lt"/>
              </a:rPr>
              <a:t> for $30,000,000 and credits </a:t>
            </a:r>
            <a:r>
              <a:rPr lang="en-US" sz="1200" baseline="0" dirty="0" smtClean="0">
                <a:latin typeface="+mn-lt"/>
              </a:rPr>
              <a:t>cash </a:t>
            </a:r>
            <a:r>
              <a:rPr lang="en-US" sz="1200" baseline="0" dirty="0">
                <a:latin typeface="+mn-lt"/>
              </a:rPr>
              <a:t>for $</a:t>
            </a:r>
            <a:r>
              <a:rPr lang="en-IN" sz="1200" dirty="0">
                <a:latin typeface="+mn-lt"/>
              </a:rPr>
              <a:t>34,333,200.</a:t>
            </a:r>
            <a:r>
              <a:rPr lang="en-IN" sz="1200" baseline="0" dirty="0">
                <a:latin typeface="+mn-lt"/>
              </a:rPr>
              <a:t> The company also debits </a:t>
            </a:r>
            <a:r>
              <a:rPr lang="en-US" dirty="0"/>
              <a:t>a</a:t>
            </a:r>
            <a:r>
              <a:rPr lang="en-US" sz="1200" dirty="0" smtClean="0">
                <a:latin typeface="+mn-lt"/>
              </a:rPr>
              <a:t>ccrued </a:t>
            </a:r>
            <a:r>
              <a:rPr lang="en-US" sz="1200" dirty="0">
                <a:latin typeface="+mn-lt"/>
              </a:rPr>
              <a:t>interest payable</a:t>
            </a:r>
            <a:r>
              <a:rPr lang="en-IN" sz="1200" baseline="0" dirty="0">
                <a:latin typeface="+mn-lt"/>
              </a:rPr>
              <a:t> for $</a:t>
            </a:r>
            <a:r>
              <a:rPr lang="en-IN" sz="1200" dirty="0">
                <a:latin typeface="+mn-lt"/>
              </a:rPr>
              <a:t>4,333,200</a:t>
            </a:r>
            <a:r>
              <a:rPr lang="en-IN" sz="1200" baseline="0" dirty="0">
                <a:latin typeface="+mn-lt"/>
              </a:rPr>
              <a:t>, calculated as </a:t>
            </a:r>
            <a:r>
              <a:rPr lang="en-IN" sz="1200" dirty="0">
                <a:latin typeface="+mn-lt"/>
              </a:rPr>
              <a:t>$3,000,000 + $660,000 + $673,200.</a:t>
            </a:r>
          </a:p>
          <a:p>
            <a:pPr>
              <a:spcBef>
                <a:spcPts val="0"/>
              </a:spcBef>
            </a:pPr>
            <a:endParaRPr lang="en-IN" sz="1200" dirty="0">
              <a:latin typeface="+mn-lt"/>
            </a:endParaRPr>
          </a:p>
          <a:p>
            <a:pPr>
              <a:spcBef>
                <a:spcPts val="0"/>
              </a:spcBef>
            </a:pPr>
            <a:r>
              <a:rPr lang="en-US" sz="1200" kern="1200" dirty="0">
                <a:latin typeface="+mn-lt"/>
                <a:ea typeface="+mn-ea"/>
                <a:cs typeface="+mn-cs"/>
              </a:rPr>
              <a:t>In our example, the restructured debt agreement called for a single cash payment at maturity ($34,333,200). If more than one cash payment is required (as in the agreement in our earlier example), calculating the new effective rate is more difficult. The concept</a:t>
            </a:r>
            <a:r>
              <a:rPr lang="en-US" sz="1200" kern="1200" baseline="0" dirty="0">
                <a:latin typeface="+mn-lt"/>
                <a:ea typeface="+mn-ea"/>
                <a:cs typeface="+mn-cs"/>
              </a:rPr>
              <a:t> </a:t>
            </a:r>
            <a:r>
              <a:rPr lang="en-US" sz="1200" kern="1200" dirty="0">
                <a:latin typeface="+mn-lt"/>
                <a:ea typeface="+mn-ea"/>
                <a:cs typeface="+mn-cs"/>
              </a:rPr>
              <a:t>would remain straightforward: (1) determine the interest rate that provides a present value of all future cash payments that is equal to the current book value and (2) record the interest at that rate thereafter. Mechanically, though, the computation by hand would be </a:t>
            </a:r>
            <a:r>
              <a:rPr lang="en-US" sz="1200" kern="1200" dirty="0">
                <a:latin typeface="+mn-lt"/>
              </a:rPr>
              <a:t>cumbersome, requiring a time-consuming trial-and-error calculation. Since our primary interest is understanding the concepts involved, we will avoid the mathematical complexities of such a situation.</a:t>
            </a:r>
            <a:endParaRPr lang="en-US" sz="1200" dirty="0">
              <a:latin typeface="+mn-lt"/>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100</a:t>
            </a:fld>
            <a:endParaRPr lang="en-IN" dirty="0"/>
          </a:p>
        </p:txBody>
      </p:sp>
    </p:spTree>
    <p:extLst>
      <p:ext uri="{BB962C8B-B14F-4D97-AF65-F5344CB8AC3E}">
        <p14:creationId xmlns:p14="http://schemas.microsoft.com/office/powerpoint/2010/main" val="229893412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101</a:t>
            </a:fld>
            <a:endParaRPr lang="en-IN" dirty="0"/>
          </a:p>
        </p:txBody>
      </p:sp>
    </p:spTree>
    <p:extLst>
      <p:ext uri="{BB962C8B-B14F-4D97-AF65-F5344CB8AC3E}">
        <p14:creationId xmlns:p14="http://schemas.microsoft.com/office/powerpoint/2010/main" val="30016365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Forces of supply and demand cause a bond issue to be </a:t>
            </a:r>
            <a:r>
              <a:rPr lang="en-IN" sz="1200" b="0" i="1" u="none" strike="noStrike" kern="1200" baseline="0" dirty="0">
                <a:solidFill>
                  <a:schemeClr val="tx1"/>
                </a:solidFill>
                <a:latin typeface="+mn-lt"/>
                <a:ea typeface="+mn-ea"/>
                <a:cs typeface="+mn-cs"/>
              </a:rPr>
              <a:t>priced to yield the market rate</a:t>
            </a:r>
            <a:r>
              <a:rPr lang="en-IN" sz="1200" b="0" i="0" u="none" strike="noStrike" kern="1200" baseline="0" dirty="0">
                <a:solidFill>
                  <a:schemeClr val="tx1"/>
                </a:solidFill>
                <a:latin typeface="+mn-lt"/>
                <a:ea typeface="+mn-ea"/>
                <a:cs typeface="+mn-cs"/>
              </a:rPr>
              <a:t>. In other words, an investor paying that price will earn an effective rate of return on the investment equal to the market rate. The price is calculated as the present value of all the cash flows required on the bonds, where the discount rate used in the present value calculation is the market rate. Specifically, the price will be the present value of the periodic cash interest payments (face amount × stated rate) plus the present value of the principal payable at maturity, both discounted at the market rate.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When bond prices are quoted in financial media, they typically are stated in terms of a percentage of face amounts. Thus, a price quote of 98 means a $1,000 bond will sell for $980; a bond priced at 101 will sell for $1,010.</a:t>
            </a:r>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11</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latin typeface="+mn-lt"/>
                <a:ea typeface="+mn-ea"/>
                <a:cs typeface="+mn-cs"/>
              </a:rPr>
              <a:t>Illustration </a:t>
            </a:r>
            <a:r>
              <a:rPr lang="en-IN" sz="1200" b="0" i="0" u="none" strike="noStrike" kern="1200" baseline="0" dirty="0" smtClean="0">
                <a:latin typeface="+mn-lt"/>
                <a:ea typeface="+mn-ea"/>
                <a:cs typeface="+mn-cs"/>
              </a:rPr>
              <a:t>14–3 </a:t>
            </a:r>
            <a:r>
              <a:rPr lang="en-IN" sz="1200" b="0" i="0" u="none" strike="noStrike" kern="1200" baseline="0" dirty="0">
                <a:latin typeface="+mn-lt"/>
                <a:ea typeface="+mn-ea"/>
                <a:cs typeface="+mn-cs"/>
              </a:rPr>
              <a:t>Bonds Sold at a Discount</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Let us now look at an illustration on the calculation of the present value of the bond price. We know that the present values are discounted at the market rate. And since the interest is payable semiannually, the present value factors are taken at 6 compounding periods and interest of 7%. </a:t>
            </a:r>
            <a:endParaRPr lang="en-US" sz="1200" b="0" i="0" u="none" strike="noStrike" kern="1200" baseline="0" dirty="0">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b="0" i="0" u="none" strike="noStrike" kern="1200" baseline="0" dirty="0">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The present value of the interest payments is thus calculated as $42,000 multiplied by the present value annuity factor for $1 of 4.76654, which equals </a:t>
            </a:r>
            <a:r>
              <a:rPr lang="en-IN" sz="1200" dirty="0">
                <a:latin typeface="+mn-lt"/>
              </a:rPr>
              <a:t>$200,195. </a:t>
            </a:r>
            <a:r>
              <a:rPr lang="en-IN" sz="1200" b="0" i="0" u="none" strike="noStrike" kern="1200" baseline="0" dirty="0">
                <a:latin typeface="+mn-lt"/>
                <a:ea typeface="+mn-ea"/>
                <a:cs typeface="+mn-cs"/>
              </a:rPr>
              <a:t>And the present value of the principal is determined by multiplying the principal amount by the present value factor for $1 of 0.66634, which equals </a:t>
            </a:r>
            <a:r>
              <a:rPr lang="en-IN" sz="1200" baseline="0" dirty="0">
                <a:latin typeface="+mn-lt"/>
              </a:rPr>
              <a:t>$</a:t>
            </a:r>
            <a:r>
              <a:rPr lang="en-IN" sz="1200" dirty="0">
                <a:latin typeface="+mn-lt"/>
              </a:rPr>
              <a:t>466,438. Therefore,</a:t>
            </a:r>
            <a:r>
              <a:rPr lang="en-IN" sz="1200" baseline="0" dirty="0">
                <a:latin typeface="+mn-lt"/>
              </a:rPr>
              <a:t> the present value of the bond price equals $</a:t>
            </a:r>
            <a:r>
              <a:rPr lang="en-IN" sz="1200" dirty="0">
                <a:latin typeface="+mn-lt"/>
              </a:rPr>
              <a:t>666,633, the sum of the present values.</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dirty="0">
              <a:latin typeface="+mn-lt"/>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12</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14–4 </a:t>
            </a:r>
            <a:r>
              <a:rPr lang="en-IN" sz="1200" b="0" i="0" u="none" strike="noStrike" kern="1200" baseline="0" dirty="0">
                <a:solidFill>
                  <a:schemeClr val="tx1"/>
                </a:solidFill>
                <a:latin typeface="+mn-lt"/>
                <a:ea typeface="+mn-ea"/>
                <a:cs typeface="+mn-cs"/>
              </a:rPr>
              <a:t>Cash Flows from a Bond Issue</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Although the cash flows total $952,000, the present value of those future cash flows as of January 1, 2018, is only $666,633. This is due to the time value of money. These bonds are issued at a discount because the present value of the cash flows is less than the face amount </a:t>
            </a:r>
            <a:r>
              <a:rPr lang="en-US" sz="1200" b="0" i="0" u="none" strike="noStrike" kern="1200" baseline="0" dirty="0">
                <a:solidFill>
                  <a:schemeClr val="tx1"/>
                </a:solidFill>
                <a:latin typeface="+mn-lt"/>
                <a:ea typeface="+mn-ea"/>
                <a:cs typeface="+mn-cs"/>
              </a:rPr>
              <a:t>of the bonds.</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13</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As discussed earlier, the issuer records the issuance of bonds as a credit to bonds payable at the face value. Cash is debited for the amount received that is the present value of the bond price and the difference amount of $33,367 is debited to discount on bonds payable</a:t>
            </a:r>
            <a:r>
              <a:rPr lang="en-US" sz="1200" b="0" i="0" u="none" strike="noStrike" kern="1200" baseline="0" dirty="0" smtClean="0">
                <a:solidFill>
                  <a:schemeClr val="tx1"/>
                </a:solidFill>
                <a:latin typeface="+mn-lt"/>
                <a:ea typeface="+mn-ea"/>
                <a:cs typeface="+mn-cs"/>
              </a:rPr>
              <a:t>. </a:t>
            </a: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Similarly, in the books of the investor, the transaction is recorded as a debit to </a:t>
            </a:r>
            <a:r>
              <a:rPr lang="en-US" sz="1200" b="0" i="0" u="none" strike="noStrike" kern="1200" baseline="0" dirty="0" smtClean="0">
                <a:solidFill>
                  <a:schemeClr val="tx1"/>
                </a:solidFill>
                <a:latin typeface="+mn-lt"/>
                <a:ea typeface="+mn-ea"/>
                <a:cs typeface="+mn-cs"/>
              </a:rPr>
              <a:t>investment </a:t>
            </a:r>
            <a:r>
              <a:rPr lang="en-US" sz="1200" b="0" i="0" u="none" strike="noStrike" kern="1200" baseline="0" dirty="0">
                <a:solidFill>
                  <a:schemeClr val="tx1"/>
                </a:solidFill>
                <a:latin typeface="+mn-lt"/>
                <a:ea typeface="+mn-ea"/>
                <a:cs typeface="+mn-cs"/>
              </a:rPr>
              <a:t>in bonds for $700,000, the face value of the bonds. Cash is credited for $666,633, the present value determined, and discount on bond investment for the difference amount of $33,367.</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14</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Interest accrues on an outstanding debt at a constant percentage of the debt each period. Of course, under the concept of accrual accounting, the periodic effective interest is not affected by the time at which the cash interest actually is paid. Recording interest each period as the </a:t>
            </a:r>
            <a:r>
              <a:rPr lang="en-US" sz="1200" b="0" i="1" u="none" strike="noStrike" kern="1200" baseline="0" dirty="0">
                <a:solidFill>
                  <a:schemeClr val="tx1"/>
                </a:solidFill>
                <a:latin typeface="+mn-lt"/>
                <a:ea typeface="+mn-ea"/>
                <a:cs typeface="+mn-cs"/>
              </a:rPr>
              <a:t>effective market rate of interest multiplied by the outstanding balance of the debt </a:t>
            </a:r>
            <a:r>
              <a:rPr lang="en-US" sz="1200" b="0" i="0" u="none" strike="noStrike" kern="1200" baseline="0" dirty="0">
                <a:solidFill>
                  <a:schemeClr val="tx1"/>
                </a:solidFill>
                <a:latin typeface="+mn-lt"/>
                <a:ea typeface="+mn-ea"/>
                <a:cs typeface="+mn-cs"/>
              </a:rPr>
              <a:t>(during the interest period) is referred to as the </a:t>
            </a:r>
            <a:r>
              <a:rPr lang="en-US" sz="1200" b="1" i="0" u="none" strike="noStrike" kern="1200" baseline="0" dirty="0">
                <a:solidFill>
                  <a:schemeClr val="tx1"/>
                </a:solidFill>
                <a:latin typeface="+mn-lt"/>
                <a:ea typeface="+mn-ea"/>
                <a:cs typeface="+mn-cs"/>
              </a:rPr>
              <a:t>effective interest method</a:t>
            </a:r>
            <a:r>
              <a:rPr lang="en-US" sz="1200" b="0"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Although giving this a label—the effective interest method—implies some specialized procedure, this simply is an application of the accrual concept, consistent with accruing all expenses as they </a:t>
            </a:r>
            <a:r>
              <a:rPr lang="en-US" sz="1200" b="0" i="0" u="none" strike="noStrike" kern="1200" baseline="0" dirty="0">
                <a:solidFill>
                  <a:schemeClr val="tx1"/>
                </a:solidFill>
                <a:latin typeface="+mn-lt"/>
                <a:ea typeface="+mn-ea"/>
                <a:cs typeface="+mn-cs"/>
              </a:rPr>
              <a:t>are incurred.</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Continuing our example, we determined that the amount of debt when the bonds are issued is $666,633. Since the effective interest rate is 14%, interest recorded (as expense to the issuer and revenue to the investor) for the first six-month interest period is $46,664.</a:t>
            </a:r>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15</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14–6 </a:t>
            </a:r>
            <a:r>
              <a:rPr lang="en-IN" sz="1200" b="0" i="0" u="none" strike="noStrike" kern="1200" baseline="0" dirty="0">
                <a:solidFill>
                  <a:schemeClr val="tx1"/>
                </a:solidFill>
                <a:latin typeface="+mn-lt"/>
                <a:ea typeface="+mn-ea"/>
                <a:cs typeface="+mn-cs"/>
              </a:rPr>
              <a:t>Amortization </a:t>
            </a:r>
            <a:r>
              <a:rPr lang="en-IN" sz="1200" b="0" i="0" u="none" strike="noStrike" kern="1200" baseline="0" dirty="0" smtClean="0">
                <a:solidFill>
                  <a:schemeClr val="tx1"/>
                </a:solidFill>
                <a:latin typeface="+mn-lt"/>
                <a:ea typeface="+mn-ea"/>
                <a:cs typeface="+mn-cs"/>
              </a:rPr>
              <a:t>Schedule—Discount </a:t>
            </a: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Because the balance of the debt changes each period, the dollar amount of interest (balance × rate) also will change each period. To keep up with the changing amounts, it usually is convenient to prepare a schedule that reflects the changes in the debt over its term to maturity. An amortization schedule for the situation under discussion is as shown in this illustration.</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Amounts for the journal entries each interest date are found in the second, third, and fourth columns of the schedule. The essential point to remember is that the effective interest method is a straightforward application of the accrual concept, whereby interest expense (or revenue) is accrued periodically at the effective rate. We record that amount of interest expense or revenue accrued even though the cash interest is a different amount.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Determining interest in this manner has a convenient side effect. It results in reporting the liability at the present value of future cash payments—the appropriate valuation method for any liability. This is obvious at issuance; we actually calculated the present value to be $666,633. What perhaps is not quite as obvious is that the outstanding amount of debt each subsequent period (shown in the right-hand column of the amortization schedule) is still the present value of the remaining cash flows, discounted at the original rate. The outstanding amount of the debt is its book value, sometimes called carrying value or carrying amount, which is the face amount minus the balance in the discount.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Before moving on, notice some key characteristics of the amortization schedule. As mentioned earlier, the unpaid interest each period ($4,664 the first period) adds to the balance. Since this happens each period, the balance continually increases, eventually becoming the face amount at maturity. Conveniently, that’s the amount to be paid at maturity. Also, because the balance increases each period, so does the effective interest. That’s because effective interest is the same percentage rate times a higher balance each period.</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Now look at the column totals. The total interest expense (from the issuer’s perspective) is equal to the sum of the total cash interest plus the total change in the balance (the discount). One way we might view this is to say the total interest paid ($285,367) is the $252,000 cash interest paid during the term to maturity plus the “extra” amount paid at maturity. That $33,367 amount is extra in the sense that, by selling the bonds, we borrow $666,633 but must repay $700,000 at maturity. That’s why the effective interest on the bonds is 14% even though the cash interest is only 12% annually; the extra interest at maturity makes up the difference.</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16</a:t>
            </a:fld>
            <a:endParaRPr lang="en-IN" dirty="0">
              <a:cs typeface="Arial" charset="0"/>
            </a:endParaRPr>
          </a:p>
        </p:txBody>
      </p:sp>
    </p:spTree>
    <p:extLst>
      <p:ext uri="{BB962C8B-B14F-4D97-AF65-F5344CB8AC3E}">
        <p14:creationId xmlns:p14="http://schemas.microsoft.com/office/powerpoint/2010/main" val="12575349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Illustration 14-6 Amortization Schedule – Discount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Because the balance of the debt changes each period, the dollar amount of interest (balance × rate) also will change each period. To keep up with the changing amounts, it usually is convenient to prepare a schedule that reflects the changes in the debt over its term to maturity. An amortization schedule for the situation under discussion is as shown in this illustration.</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Amounts for the journal entries each interest date are found in the second, third, and fourth columns of the schedule. The essential point to remember is that the effective interest method is a straightforward application of the accrual concept, whereby interest expense (or revenue) is accrued periodically at the effective rate. We record that amount of interest expense or revenue accrued even though the cash interest is a different amount.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Determining interest in this manner has a convenient side effect. It results in reporting the liability at the present value of future cash payments—the appropriate valuation method for any liability. This is obvious at issuance; we actually calculated the present value to be $666,633. What perhaps is not quite as obvious is that the outstanding amount of debt each subsequent period (shown in the right-hand column of the amortization schedule) is still the present value of the remaining cash flows, discounted at the original rate. The outstanding amount of the debt is its book value, sometimes called carrying value or carrying amount, which is the face amount minus the balance in the discount.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Before moving on, notice some key characteristics of the amortization schedule. As mentioned earlier, the unpaid interest each period ($4,664 the first period) adds to the balance. Since this happens each period, the balance continually increases, eventually becoming the face amount at maturity. Conveniently, that’s the amount to be paid at maturity. Also, because the balance increases each period, so does the effective interest. That’s because effective interest is the same percentage rate times a higher balance each period.</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Now look at the column totals. The total interest expense (from the issuer’s perspective) is equal to the sum of the total cash interest plus the total change in the balance (the discount). One way we might view this is to say the total interest paid ($285,367) is the $252,000 cash interest paid during the term to maturity plus the “extra” amount paid at maturity. That $33,367 amount is extra in the sense that, by selling the bonds, we borrow $666,633 but must repay $700,000 at maturity. That’s why the effective interest on the bonds is 14% even though the cash interest is only 12% annually; the extra interest at maturity makes up the difference.</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17</a:t>
            </a:fld>
            <a:endParaRPr lang="en-IN" dirty="0">
              <a:cs typeface="Arial" charset="0"/>
            </a:endParaRPr>
          </a:p>
        </p:txBody>
      </p:sp>
    </p:spTree>
    <p:extLst>
      <p:ext uri="{BB962C8B-B14F-4D97-AF65-F5344CB8AC3E}">
        <p14:creationId xmlns:p14="http://schemas.microsoft.com/office/powerpoint/2010/main" val="8011865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A zero-coupon bond pays no interest. Instead, it offers a return in the form of a “deep discount” </a:t>
            </a:r>
            <a:r>
              <a:rPr lang="en-US" sz="1200" b="0" i="0" u="none" strike="noStrike" kern="1200" baseline="0" dirty="0">
                <a:solidFill>
                  <a:schemeClr val="tx1"/>
                </a:solidFill>
                <a:latin typeface="+mn-lt"/>
                <a:ea typeface="+mn-ea"/>
                <a:cs typeface="+mn-cs"/>
              </a:rPr>
              <a:t>from the face amount.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Zero-coupon bonds provide us with a convenient opportunity to reinforce a key concept we just learned: that we accrue the interest expense (or revenue) each period at the effective rate regardless of how much cash interest actually is paid (zero in this case). An advantage of issuing zero-coupon bonds or notes is that the corporation can deduct for tax purposes the annual interest expense (see schedule) but has no related cash outflow until the bonds mature. However, the reverse is true for investors in “zeros.” Investors receive no periodic cash interest, even though annual interest revenue is reportable for tax purposes. So those who invest in zero-coupon bonds usually have tax-deferred or tax-exempt status, such as pension funds, individual retirement accounts (IRAs), and charitable organizations. Zero-coupon bonds and notes have popularity but still constitute a relatively small proportion of corporate debt.</a:t>
            </a:r>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18</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latin typeface="+mn-lt"/>
                <a:ea typeface="+mn-ea"/>
                <a:cs typeface="+mn-cs"/>
              </a:rPr>
              <a:t>Illustration </a:t>
            </a:r>
            <a:r>
              <a:rPr lang="en-IN" sz="1200" b="0" i="0" u="none" strike="noStrike" kern="1200" baseline="0" dirty="0" smtClean="0">
                <a:latin typeface="+mn-lt"/>
                <a:ea typeface="+mn-ea"/>
                <a:cs typeface="+mn-cs"/>
              </a:rPr>
              <a:t>14–7 </a:t>
            </a:r>
            <a:r>
              <a:rPr lang="en-IN" sz="1200" b="0" i="0" u="none" strike="noStrike" kern="1200" baseline="0" dirty="0">
                <a:latin typeface="+mn-lt"/>
                <a:ea typeface="+mn-ea"/>
                <a:cs typeface="+mn-cs"/>
              </a:rPr>
              <a:t>Zero-Coupon </a:t>
            </a:r>
            <a:r>
              <a:rPr lang="en-IN" sz="1200" b="0" i="0" u="none" strike="noStrike" kern="1200" baseline="0" dirty="0" smtClean="0">
                <a:latin typeface="+mn-lt"/>
                <a:ea typeface="+mn-ea"/>
                <a:cs typeface="+mn-cs"/>
              </a:rPr>
              <a:t>Securities—General </a:t>
            </a:r>
            <a:r>
              <a:rPr lang="en-IN" sz="1200" b="0" i="0" u="none" strike="noStrike" kern="1200" baseline="0" dirty="0">
                <a:latin typeface="+mn-lt"/>
                <a:ea typeface="+mn-ea"/>
                <a:cs typeface="+mn-cs"/>
              </a:rPr>
              <a:t>Mills, Inc.</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For illustration, let’s look at the zero-coupon bonds issued by General Mills, Inc. Two billion, two hundred thirty million dollars face amount of the 20-year securities sold for one billion, five hundred one million dollars. The </a:t>
            </a:r>
            <a:r>
              <a:rPr lang="en-US" sz="1200" b="0" i="0" u="none" strike="noStrike" kern="1200" baseline="0" dirty="0">
                <a:latin typeface="+mn-lt"/>
                <a:ea typeface="+mn-ea"/>
                <a:cs typeface="+mn-cs"/>
              </a:rPr>
              <a:t>amortization schedule demonstrates that the zero-coupon bonds were priced to yield 2%. That is, the present value of $</a:t>
            </a:r>
            <a:r>
              <a:rPr lang="en-US" sz="1200" b="0" i="0" u="none" strike="noStrike" kern="1200" baseline="0" dirty="0" smtClean="0">
                <a:latin typeface="+mn-lt"/>
                <a:ea typeface="+mn-ea"/>
                <a:cs typeface="+mn-cs"/>
              </a:rPr>
              <a:t>2,230</a:t>
            </a:r>
            <a:r>
              <a:rPr lang="en-US" sz="1200" b="0" i="0" u="none" strike="noStrike" kern="1200" dirty="0" smtClean="0">
                <a:latin typeface="+mn-lt"/>
                <a:ea typeface="+mn-ea"/>
                <a:cs typeface="+mn-cs"/>
              </a:rPr>
              <a:t> million</a:t>
            </a:r>
            <a:r>
              <a:rPr lang="en-US" sz="1200" b="0" i="0" u="none" strike="noStrike" kern="1200" baseline="0" dirty="0" smtClean="0">
                <a:latin typeface="+mn-lt"/>
                <a:ea typeface="+mn-ea"/>
                <a:cs typeface="+mn-cs"/>
              </a:rPr>
              <a:t>, </a:t>
            </a:r>
            <a:r>
              <a:rPr lang="en-US" sz="1200" b="0" i="0" u="none" strike="noStrike" kern="1200" baseline="0" dirty="0">
                <a:latin typeface="+mn-lt"/>
                <a:ea typeface="+mn-ea"/>
                <a:cs typeface="+mn-cs"/>
              </a:rPr>
              <a:t>discounted at 2% for 20 years, is $</a:t>
            </a:r>
            <a:r>
              <a:rPr lang="en-US" sz="1200" b="0" i="0" u="none" strike="noStrike" kern="1200" baseline="0" dirty="0" smtClean="0">
                <a:latin typeface="+mn-lt"/>
                <a:ea typeface="+mn-ea"/>
                <a:cs typeface="+mn-cs"/>
              </a:rPr>
              <a:t>1,501</a:t>
            </a:r>
            <a:r>
              <a:rPr lang="en-US" sz="1200" b="0" i="0" u="none" strike="noStrike" kern="1200" dirty="0" smtClean="0">
                <a:latin typeface="+mn-lt"/>
                <a:ea typeface="+mn-ea"/>
                <a:cs typeface="+mn-cs"/>
              </a:rPr>
              <a:t> million</a:t>
            </a:r>
            <a:r>
              <a:rPr lang="en-US" sz="1200" b="0" i="0" u="none" strike="noStrike" kern="1200" baseline="0" dirty="0" smtClean="0">
                <a:latin typeface="+mn-lt"/>
                <a:ea typeface="+mn-ea"/>
                <a:cs typeface="+mn-cs"/>
              </a:rPr>
              <a:t>. </a:t>
            </a:r>
            <a:r>
              <a:rPr lang="en-US" sz="1200" b="0" i="0" u="none" strike="noStrike" kern="1200" baseline="0" dirty="0">
                <a:latin typeface="+mn-lt"/>
                <a:ea typeface="+mn-ea"/>
                <a:cs typeface="+mn-cs"/>
              </a:rPr>
              <a:t>Note that the second column of the schedule, cash interest, is zero throughout the bond period. </a:t>
            </a:r>
            <a:endParaRPr lang="en-IN" sz="1200" b="0" i="0" u="none" strike="noStrike" kern="1200" baseline="0" dirty="0">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19</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A company must raise funds to finance its operations and often the expansion of those operations. Presumably, at least some of the necessary funding can be provided by the company’s own operations, though some funds must be provided by external sources. Ordinarily, external financing includes some combination of equity and debt funding. We explore debt financing first.</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Realize, though, that the mirror image of a liability is an asset (bonds payable/investment in bonds, note payable/note receivable, etc.). So as we discuss accounting for debts from the viewpoint of the issuers of the debt instruments (borrowers), we also will take the opportunity to see how the lender deals with the corresponding asset. Studying the two sides of the same transaction in tandem will emphasize their inherent similarities.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Also, as a general rule, long-term liabilities are reported at their present values. The present value of a liability is the present value of its related cash flows (principal and/or interest payments), discounted at the effective rate of interest at issuance.</a:t>
            </a:r>
            <a:endParaRPr lang="en-US"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sz="1200" dirty="0">
                <a:latin typeface="+mn-lt"/>
              </a:rPr>
              <a:t>Illustration </a:t>
            </a:r>
            <a:r>
              <a:rPr lang="en-US" sz="1200" dirty="0" smtClean="0">
                <a:latin typeface="+mn-lt"/>
              </a:rPr>
              <a:t>14–8 </a:t>
            </a:r>
            <a:r>
              <a:rPr lang="en-US" sz="1200" dirty="0">
                <a:latin typeface="+mn-lt"/>
              </a:rPr>
              <a:t>Bonds</a:t>
            </a:r>
            <a:r>
              <a:rPr lang="en-US" sz="1200" baseline="0" dirty="0">
                <a:latin typeface="+mn-lt"/>
              </a:rPr>
              <a:t> Sold at a Premium</a:t>
            </a:r>
            <a:endParaRPr lang="en-US" sz="1200" dirty="0">
              <a:latin typeface="+mn-lt"/>
            </a:endParaRP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dirty="0">
              <a:latin typeface="+mn-lt"/>
            </a:endParaRPr>
          </a:p>
          <a:p>
            <a:pPr marL="0" marR="0" indent="0" algn="l" defTabSz="914400" rtl="0" eaLnBrk="1" fontAlgn="base" latinLnBrk="0" hangingPunct="1">
              <a:lnSpc>
                <a:spcPct val="100000"/>
              </a:lnSpc>
              <a:spcBef>
                <a:spcPts val="0"/>
              </a:spcBef>
              <a:spcAft>
                <a:spcPct val="0"/>
              </a:spcAft>
              <a:buClrTx/>
              <a:buSzTx/>
              <a:buFontTx/>
              <a:buNone/>
              <a:tabLst/>
              <a:defRPr/>
            </a:pPr>
            <a:r>
              <a:rPr lang="en-US" sz="1200" dirty="0">
                <a:latin typeface="+mn-lt"/>
              </a:rPr>
              <a:t>Bonds are said to be sold at premium</a:t>
            </a:r>
            <a:r>
              <a:rPr lang="en-US" sz="1200" baseline="0" dirty="0">
                <a:latin typeface="+mn-lt"/>
              </a:rPr>
              <a:t> </a:t>
            </a:r>
            <a:r>
              <a:rPr lang="en-US" sz="1200" dirty="0">
                <a:latin typeface="+mn-lt"/>
              </a:rPr>
              <a:t>when the bonds sell more than their face amount. If</a:t>
            </a:r>
            <a:r>
              <a:rPr lang="en-IN" sz="1200" b="0" i="0" u="none" strike="noStrike" kern="1200" baseline="0" dirty="0">
                <a:latin typeface="+mn-lt"/>
                <a:ea typeface="+mn-ea"/>
                <a:cs typeface="+mn-cs"/>
              </a:rPr>
              <a:t> bonds had been issued at 12% when the market yield for bonds of similar risk and maturity was </a:t>
            </a:r>
            <a:r>
              <a:rPr lang="en-IN" sz="1200" b="0" i="1" u="none" strike="noStrike" kern="1200" baseline="0" dirty="0">
                <a:latin typeface="+mn-lt"/>
                <a:ea typeface="+mn-ea"/>
                <a:cs typeface="+mn-cs"/>
              </a:rPr>
              <a:t>lower </a:t>
            </a:r>
            <a:r>
              <a:rPr lang="en-IN" sz="1200" b="0" i="0" u="none" strike="noStrike" kern="1200" baseline="0" dirty="0">
                <a:latin typeface="+mn-lt"/>
                <a:ea typeface="+mn-ea"/>
                <a:cs typeface="+mn-cs"/>
              </a:rPr>
              <a:t>than the stated rate, say 10%, the issue would have been priced at a </a:t>
            </a:r>
            <a:r>
              <a:rPr lang="en-IN" sz="1200" b="0" i="1" u="none" strike="noStrike" kern="1200" baseline="0" dirty="0">
                <a:latin typeface="+mn-lt"/>
                <a:ea typeface="+mn-ea"/>
                <a:cs typeface="+mn-cs"/>
              </a:rPr>
              <a:t>premium. </a:t>
            </a:r>
            <a:r>
              <a:rPr lang="en-IN" sz="1200" b="0" i="0" u="none" strike="noStrike" kern="1200" baseline="0" dirty="0">
                <a:latin typeface="+mn-lt"/>
                <a:ea typeface="+mn-ea"/>
                <a:cs typeface="+mn-cs"/>
              </a:rPr>
              <a:t>Because the 12% rate would seem relatively attractive in a 10% market, the bonds would command an issue price of more than $</a:t>
            </a:r>
            <a:r>
              <a:rPr lang="en-IN" sz="1200" b="0" i="0" u="none" strike="noStrike" kern="1200" baseline="0" dirty="0" smtClean="0">
                <a:latin typeface="+mn-lt"/>
                <a:ea typeface="+mn-ea"/>
                <a:cs typeface="+mn-cs"/>
              </a:rPr>
              <a:t>700,000. </a:t>
            </a:r>
            <a:r>
              <a:rPr lang="en-IN" sz="1200" b="0" i="0" u="none" strike="noStrike" kern="1200" baseline="0" dirty="0">
                <a:latin typeface="+mn-lt"/>
                <a:ea typeface="+mn-ea"/>
                <a:cs typeface="+mn-cs"/>
              </a:rPr>
              <a:t>That amount, </a:t>
            </a:r>
            <a:r>
              <a:rPr lang="en-IN" sz="1200" dirty="0">
                <a:latin typeface="+mn-lt"/>
              </a:rPr>
              <a:t>$735,533, is calculated in the illustration here. </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dirty="0">
              <a:latin typeface="+mn-lt"/>
            </a:endParaRPr>
          </a:p>
          <a:p>
            <a:pPr>
              <a:spcBef>
                <a:spcPts val="0"/>
              </a:spcBef>
            </a:pPr>
            <a:endParaRPr lang="en-US" sz="1200" b="0" i="0" u="none" strike="noStrike" kern="1200" baseline="0" dirty="0">
              <a:latin typeface="+mn-lt"/>
              <a:ea typeface="+mn-ea"/>
              <a:cs typeface="+mn-cs"/>
            </a:endParaRPr>
          </a:p>
          <a:p>
            <a:pPr>
              <a:spcBef>
                <a:spcPts val="0"/>
              </a:spcBef>
            </a:pPr>
            <a:endParaRPr lang="en-US" sz="1200" b="0" i="0" u="none" strike="noStrike" kern="1200" baseline="0" dirty="0">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20</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To record the relevant journal entries, the issuer records a credit to </a:t>
            </a:r>
            <a:r>
              <a:rPr lang="en-US" sz="1200" b="0" i="0" u="none" strike="noStrike" kern="1200" baseline="0" dirty="0" smtClean="0">
                <a:solidFill>
                  <a:schemeClr val="tx1"/>
                </a:solidFill>
                <a:latin typeface="+mn-lt"/>
                <a:ea typeface="+mn-ea"/>
                <a:cs typeface="+mn-cs"/>
              </a:rPr>
              <a:t>bonds </a:t>
            </a:r>
            <a:r>
              <a:rPr lang="en-US" sz="1200" b="0" i="0" u="none" strike="noStrike" kern="1200" baseline="0" dirty="0">
                <a:solidFill>
                  <a:schemeClr val="tx1"/>
                </a:solidFill>
                <a:latin typeface="+mn-lt"/>
                <a:ea typeface="+mn-ea"/>
                <a:cs typeface="+mn-cs"/>
              </a:rPr>
              <a:t>payable for the face amount of the bond and a credit to </a:t>
            </a:r>
            <a:r>
              <a:rPr lang="en-US" sz="1200" b="0" i="0" u="none" strike="noStrike" kern="1200" baseline="0" dirty="0" smtClean="0">
                <a:solidFill>
                  <a:schemeClr val="tx1"/>
                </a:solidFill>
                <a:latin typeface="+mn-lt"/>
                <a:ea typeface="+mn-ea"/>
                <a:cs typeface="+mn-cs"/>
              </a:rPr>
              <a:t>premium </a:t>
            </a:r>
            <a:r>
              <a:rPr lang="en-US" sz="1200" b="0" i="0" u="none" strike="noStrike" kern="1200" baseline="0" dirty="0">
                <a:solidFill>
                  <a:schemeClr val="tx1"/>
                </a:solidFill>
                <a:latin typeface="+mn-lt"/>
                <a:ea typeface="+mn-ea"/>
                <a:cs typeface="+mn-cs"/>
              </a:rPr>
              <a:t>on bonds payable for the difference between the amount of cash received and the face amount of the bond.</a:t>
            </a:r>
          </a:p>
          <a:p>
            <a:pPr marL="0" marR="0" lvl="0"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The investor records a debit to </a:t>
            </a:r>
            <a:r>
              <a:rPr lang="en-US" sz="1200" b="0" i="0" u="none" strike="noStrike" kern="1200" baseline="0" dirty="0" smtClean="0">
                <a:solidFill>
                  <a:schemeClr val="tx1"/>
                </a:solidFill>
                <a:latin typeface="+mn-lt"/>
                <a:ea typeface="+mn-ea"/>
                <a:cs typeface="+mn-cs"/>
              </a:rPr>
              <a:t>investment </a:t>
            </a:r>
            <a:r>
              <a:rPr lang="en-US" sz="1200" b="0" i="0" u="none" strike="noStrike" kern="1200" baseline="0" dirty="0">
                <a:solidFill>
                  <a:schemeClr val="tx1"/>
                </a:solidFill>
                <a:latin typeface="+mn-lt"/>
                <a:ea typeface="+mn-ea"/>
                <a:cs typeface="+mn-cs"/>
              </a:rPr>
              <a:t>in bonds for the face amount. Cash is credited for $735,533, the present value of the bond or the amount paid for the bond. The difference is debited to </a:t>
            </a:r>
            <a:r>
              <a:rPr lang="en-US" sz="1200" b="0" i="0" u="none" strike="noStrike" kern="1200" baseline="0" dirty="0" smtClean="0">
                <a:solidFill>
                  <a:schemeClr val="tx1"/>
                </a:solidFill>
                <a:latin typeface="+mn-lt"/>
                <a:ea typeface="+mn-ea"/>
                <a:cs typeface="+mn-cs"/>
              </a:rPr>
              <a:t>premium </a:t>
            </a:r>
            <a:r>
              <a:rPr lang="en-US" sz="1200" b="0" i="0" u="none" strike="noStrike" kern="1200" baseline="0" dirty="0">
                <a:solidFill>
                  <a:schemeClr val="tx1"/>
                </a:solidFill>
                <a:latin typeface="+mn-lt"/>
                <a:ea typeface="+mn-ea"/>
                <a:cs typeface="+mn-cs"/>
              </a:rPr>
              <a:t>on bond investment. </a:t>
            </a:r>
          </a:p>
          <a:p>
            <a:pPr>
              <a:spcBef>
                <a:spcPts val="0"/>
              </a:spcBef>
            </a:pPr>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21</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14–9 </a:t>
            </a:r>
            <a:r>
              <a:rPr lang="en-IN" sz="1200" b="0" i="0" u="none" strike="noStrike" kern="1200" baseline="0" dirty="0">
                <a:solidFill>
                  <a:schemeClr val="tx1"/>
                </a:solidFill>
                <a:latin typeface="+mn-lt"/>
                <a:ea typeface="+mn-ea"/>
                <a:cs typeface="+mn-cs"/>
              </a:rPr>
              <a:t>Amortization </a:t>
            </a:r>
            <a:r>
              <a:rPr lang="en-IN" sz="1200" b="0" i="0" u="none" strike="noStrike" kern="1200" baseline="0" dirty="0" smtClean="0">
                <a:solidFill>
                  <a:schemeClr val="tx1"/>
                </a:solidFill>
                <a:latin typeface="+mn-lt"/>
                <a:ea typeface="+mn-ea"/>
                <a:cs typeface="+mn-cs"/>
              </a:rPr>
              <a:t>Schedule—Premium </a:t>
            </a: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Interest on bonds issued at a premium is determined in precisely the same manner as on bonds issued at a discount. Again, interest is the effective interest rate applied to the debt balance outstanding during each period (balance at the end of the previous interest period), and the cash paid is the stated rate times the face amount, as shown in this illustration. </a:t>
            </a:r>
            <a:r>
              <a:rPr lang="en-US" sz="1200" b="0" i="0" u="none" strike="noStrike" kern="1200" baseline="0" dirty="0">
                <a:solidFill>
                  <a:schemeClr val="tx1"/>
                </a:solidFill>
                <a:latin typeface="+mn-lt"/>
                <a:ea typeface="+mn-ea"/>
                <a:cs typeface="+mn-cs"/>
              </a:rPr>
              <a:t>The </a:t>
            </a:r>
            <a:r>
              <a:rPr lang="en-IN" sz="1200" b="0" i="0" u="none" strike="noStrike" kern="1200" baseline="0" dirty="0">
                <a:solidFill>
                  <a:schemeClr val="tx1"/>
                </a:solidFill>
                <a:latin typeface="+mn-lt"/>
                <a:ea typeface="+mn-ea"/>
                <a:cs typeface="+mn-cs"/>
              </a:rPr>
              <a:t>difference between the two is the reduction (amortization) of the premium.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Notice that the debt declines each period. As the premium is reduced by amortization, the book value of the bonds declines toward face value. This is because the effective interest each period is less than the cash interest paid.</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22</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14–10 </a:t>
            </a:r>
            <a:r>
              <a:rPr lang="en-US" sz="1200" b="0" i="0" u="none" strike="noStrike" kern="1200" baseline="0" dirty="0">
                <a:solidFill>
                  <a:schemeClr val="tx1"/>
                </a:solidFill>
                <a:latin typeface="+mn-lt"/>
                <a:ea typeface="+mn-ea"/>
                <a:cs typeface="+mn-cs"/>
              </a:rPr>
              <a:t>Premium and Discount Amortization Compared</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As the premium is reduced by amortization, the book value of the bonds declines toward face value. This is because the effective interest each period is less than the cash interest paid. Remember, this is precisely the opposite of when the bonds are at a discount, when the effective interest each period is more than the cash paid.</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As the discount is reduced by amortization, the book value of the bonds increases toward face value.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Whether bonds are </a:t>
            </a:r>
            <a:r>
              <a:rPr lang="en-IN" sz="1200" b="0" i="0" u="none" strike="noStrike" kern="1200" baseline="0" dirty="0">
                <a:solidFill>
                  <a:schemeClr val="tx1"/>
                </a:solidFill>
                <a:latin typeface="+mn-lt"/>
                <a:ea typeface="+mn-ea"/>
                <a:cs typeface="+mn-cs"/>
              </a:rPr>
              <a:t>issued at a premium or a </a:t>
            </a:r>
            <a:r>
              <a:rPr lang="en-US" sz="1200" b="0" i="0" u="none" strike="noStrike" kern="1200" baseline="0" dirty="0">
                <a:solidFill>
                  <a:schemeClr val="tx1"/>
                </a:solidFill>
                <a:latin typeface="+mn-lt"/>
                <a:ea typeface="+mn-ea"/>
                <a:cs typeface="+mn-cs"/>
              </a:rPr>
              <a:t>discount, the outstanding balance becomes zero at maturity.</a:t>
            </a:r>
          </a:p>
          <a:p>
            <a:pPr>
              <a:spcBef>
                <a:spcPts val="0"/>
              </a:spcBef>
            </a:pPr>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23</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When an accounting period ends between interest dates, it is necessary to record interest that has accrued since the last interest date.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Let us consider our previous example of </a:t>
            </a:r>
            <a:r>
              <a:rPr lang="en-US" sz="1200" b="0" i="0" u="none" strike="noStrike" kern="1200" baseline="0" dirty="0">
                <a:solidFill>
                  <a:schemeClr val="tx1"/>
                </a:solidFill>
                <a:latin typeface="+mn-lt"/>
                <a:ea typeface="+mn-ea"/>
                <a:cs typeface="+mn-cs"/>
              </a:rPr>
              <a:t>Masterwear and United Intergroup. </a:t>
            </a:r>
            <a:r>
              <a:rPr lang="en-IN" sz="1200" b="0" i="0" u="none" strike="noStrike" kern="1200" baseline="0" dirty="0">
                <a:solidFill>
                  <a:schemeClr val="tx1"/>
                </a:solidFill>
                <a:latin typeface="+mn-lt"/>
                <a:ea typeface="+mn-ea"/>
                <a:cs typeface="+mn-cs"/>
              </a:rPr>
              <a:t>Here, we will assume that the fiscal years of Masterwear and United end on October 31 and interest was last paid and recorded on June 30. In which case, four months’ interest must be accrued in a year-end adjusting entry. Because interest is recorded for only a portion of a semiannual period, amounts recorded are simply the amounts shown in the amortization schedule times the appropriate fraction of the semiannual period (in this case 4/6).</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24</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Because interest is recorded for only a portion of a semiannual period, </a:t>
            </a:r>
            <a:r>
              <a:rPr lang="en-US" sz="1200" b="0" i="0" u="none" strike="noStrike" kern="1200" baseline="0" dirty="0">
                <a:solidFill>
                  <a:schemeClr val="tx1"/>
                </a:solidFill>
                <a:latin typeface="+mn-lt"/>
                <a:ea typeface="+mn-ea"/>
                <a:cs typeface="+mn-cs"/>
              </a:rPr>
              <a:t>amounts </a:t>
            </a:r>
            <a:r>
              <a:rPr lang="en-IN" sz="1200" b="0" i="0" u="none" strike="noStrike" kern="1200" baseline="0" dirty="0">
                <a:solidFill>
                  <a:schemeClr val="tx1"/>
                </a:solidFill>
                <a:latin typeface="+mn-lt"/>
                <a:ea typeface="+mn-ea"/>
                <a:cs typeface="+mn-cs"/>
              </a:rPr>
              <a:t>recorded are simply the amounts shown in the earlier amortization schedule for discounts times the appropriate fraction of the semiannual period, in this case 4⁄6.</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To avoid understating interest in the financial statements, four months’ interest is recorded at the end of the reporting period.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25</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Two months later, when semiannual interest is paid next, that is on December 31, the remainder of the interest is allocated to the first two months of the next fiscal year—November and December.</a:t>
            </a:r>
          </a:p>
          <a:p>
            <a:pPr>
              <a:spcBef>
                <a:spcPts val="0"/>
              </a:spcBef>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Tx/>
              <a:buSzTx/>
              <a:buFontTx/>
              <a:buNone/>
              <a:tabLst/>
              <a:defRPr/>
            </a:pPr>
            <a:r>
              <a:rPr lang="en-US" sz="1200" dirty="0"/>
              <a:t>Of the six</a:t>
            </a:r>
            <a:r>
              <a:rPr lang="en-US" sz="1200" baseline="0" dirty="0"/>
              <a:t> months’ interest paid December 31, only the November and December interest is expensed in the new fiscal year.</a:t>
            </a:r>
            <a:endParaRPr lang="en-US" sz="1200" dirty="0"/>
          </a:p>
          <a:p>
            <a:pPr>
              <a:spcBef>
                <a:spcPts val="0"/>
              </a:spcBef>
            </a:pPr>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26</a:t>
            </a:fld>
            <a:endParaRPr lang="en-IN" dirty="0">
              <a:cs typeface="Arial" charset="0"/>
            </a:endParaRPr>
          </a:p>
        </p:txBody>
      </p:sp>
    </p:spTree>
    <p:extLst>
      <p:ext uri="{BB962C8B-B14F-4D97-AF65-F5344CB8AC3E}">
        <p14:creationId xmlns:p14="http://schemas.microsoft.com/office/powerpoint/2010/main" val="24017642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In some circumstances, the profession permits an exception to the conceptually appropriate method of determining interest for bond issues. A</a:t>
            </a:r>
            <a:r>
              <a:rPr lang="en-IN" sz="1200" b="0" i="0" u="none" strike="noStrike" kern="1200" baseline="0" dirty="0">
                <a:solidFill>
                  <a:schemeClr val="tx1"/>
                </a:solidFill>
                <a:latin typeface="+mn-lt"/>
                <a:ea typeface="+mn-ea"/>
                <a:cs typeface="+mn-cs"/>
              </a:rPr>
              <a:t> company is allowed to determine interest indirectly by allocating a discount or a premium equally to each period over the term to maturity—if doing so produces results that are not materially different from the usual (and preferable) interest method. The decision should be guided by whether the straight-line method would tend to mislead investors and creditors in the particular circumstance.</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We will again consider the illustration where bonds were issued at a discount for this purpose. </a:t>
            </a:r>
            <a:r>
              <a:rPr lang="en-IN" sz="1200" b="0" i="0" u="none" strike="noStrike" kern="1200" baseline="0" dirty="0" smtClean="0">
                <a:solidFill>
                  <a:schemeClr val="tx1"/>
                </a:solidFill>
                <a:latin typeface="+mn-lt"/>
                <a:ea typeface="+mn-ea"/>
                <a:cs typeface="+mn-cs"/>
              </a:rPr>
              <a:t>By </a:t>
            </a:r>
            <a:r>
              <a:rPr lang="en-IN" sz="1200" b="0" i="0" u="none" strike="noStrike" kern="1200" baseline="0" dirty="0">
                <a:solidFill>
                  <a:schemeClr val="tx1"/>
                </a:solidFill>
                <a:latin typeface="+mn-lt"/>
                <a:ea typeface="+mn-ea"/>
                <a:cs typeface="+mn-cs"/>
              </a:rPr>
              <a:t>the straight-line method, </a:t>
            </a:r>
            <a:r>
              <a:rPr lang="en-US" sz="1200" b="0" i="0" u="none" strike="noStrike" kern="1200" baseline="0" dirty="0">
                <a:solidFill>
                  <a:schemeClr val="tx1"/>
                </a:solidFill>
                <a:latin typeface="+mn-lt"/>
                <a:ea typeface="+mn-ea"/>
                <a:cs typeface="+mn-cs"/>
              </a:rPr>
              <a:t>discount would be allocated equally to the six semiannual periods (three years) as calculated here.</a:t>
            </a: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27</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14–11 </a:t>
            </a:r>
            <a:r>
              <a:rPr lang="en-IN" sz="1200" b="0" i="0" u="none" strike="noStrike" kern="1200" baseline="0" dirty="0">
                <a:solidFill>
                  <a:schemeClr val="tx1"/>
                </a:solidFill>
                <a:latin typeface="+mn-lt"/>
                <a:ea typeface="+mn-ea"/>
                <a:cs typeface="+mn-cs"/>
              </a:rPr>
              <a:t>Amortization </a:t>
            </a:r>
            <a:r>
              <a:rPr lang="en-IN" sz="1200" b="0" i="0" u="none" strike="noStrike" kern="1200" baseline="0" dirty="0" smtClean="0">
                <a:solidFill>
                  <a:schemeClr val="tx1"/>
                </a:solidFill>
                <a:latin typeface="+mn-lt"/>
                <a:ea typeface="+mn-ea"/>
                <a:cs typeface="+mn-cs"/>
              </a:rPr>
              <a:t>Schedule—Straight</a:t>
            </a:r>
            <a:r>
              <a:rPr lang="en-IN" sz="1200" b="0" i="0" u="none" strike="noStrike" kern="1200" baseline="0" dirty="0">
                <a:solidFill>
                  <a:schemeClr val="tx1"/>
                </a:solidFill>
                <a:latin typeface="+mn-lt"/>
                <a:ea typeface="+mn-ea"/>
                <a:cs typeface="+mn-cs"/>
              </a:rPr>
              <a:t>-Line Method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Allocating the discount or premium equally over the life of the bonds by the straight-line method results in a constant dollar amount of interest each period. An amortization schedule, then, would serve little purpose. For example, if we prepared one for the straight-line method in this situation, it would provide the same amounts each period as shown in the </a:t>
            </a:r>
            <a:r>
              <a:rPr lang="en-US" sz="1200" b="0" i="0" u="none" strike="noStrike" kern="1200" baseline="0" dirty="0">
                <a:solidFill>
                  <a:schemeClr val="tx1"/>
                </a:solidFill>
                <a:latin typeface="+mn-lt"/>
                <a:ea typeface="+mn-ea"/>
                <a:cs typeface="+mn-cs"/>
              </a:rPr>
              <a:t>illustration on this slide.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Remember that determining interest by allocating the discount (or premium) on a straight-line basis is a practical expediency permitted in some situations by the materiality concept.</a:t>
            </a:r>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28</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Rather than sell bonds directly to the public, corporations usually sell an entire issue to an underwriter who then resells them to other security dealers and the public. By committing to purchase bonds at a set price, investment banks such as JPMorgan Chase and Goldman Sachs are said to underwrite any risks associated with a new issue. The underwriting fee is the spread between the price the underwriter pays and the resale price.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Alternatively, the issuing company may choose to sell the debt securities directly to a single investor (as we assumed in previous illustrations)—often a pension fund or an insurance company. This is referred to as </a:t>
            </a:r>
            <a:r>
              <a:rPr lang="en-IN" sz="1200" b="0" i="1" u="none" strike="noStrike" kern="1200" baseline="0" dirty="0">
                <a:solidFill>
                  <a:schemeClr val="tx1"/>
                </a:solidFill>
                <a:latin typeface="+mn-lt"/>
                <a:ea typeface="+mn-ea"/>
                <a:cs typeface="+mn-cs"/>
              </a:rPr>
              <a:t>private placement. </a:t>
            </a:r>
            <a:r>
              <a:rPr lang="en-IN" sz="1200" b="0" i="0" u="none" strike="noStrike" kern="1200" baseline="0" dirty="0">
                <a:solidFill>
                  <a:schemeClr val="tx1"/>
                </a:solidFill>
                <a:latin typeface="+mn-lt"/>
                <a:ea typeface="+mn-ea"/>
                <a:cs typeface="+mn-cs"/>
              </a:rPr>
              <a:t>Issue costs are less because privately placed securities are not subject to the costly and lengthy process of registering with the SEC that is required of public offerings. Underwriting fees are also avoided.</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When issuing bonds or notes, the issuing company will incur costs, such as legal and accounting fees, printing costs, and registration and underwriting fees. These costs are recorded by combining them with any discount (or subtracting them from any premium) on the debt. The combined valuation account is reported in the balance sheet as a direct deduction from the liability and then amortized over the life of the debt.</a:t>
            </a:r>
          </a:p>
          <a:p>
            <a:pPr>
              <a:spcBef>
                <a:spcPts val="0"/>
              </a:spcBef>
            </a:pPr>
            <a:r>
              <a:rPr lang="en-US" sz="1200" b="0" i="0" u="none" strike="noStrike" kern="1200" baseline="0" dirty="0">
                <a:solidFill>
                  <a:schemeClr val="tx1"/>
                </a:solidFill>
                <a:latin typeface="+mn-lt"/>
                <a:ea typeface="+mn-ea"/>
                <a:cs typeface="+mn-cs"/>
              </a:rPr>
              <a:t> </a:t>
            </a:r>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29</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Medium- and large-sized corporations often choose to borrow cash by issuing bonds to the public. In fact, the most common form of corporate debt is bonds. A bond issue, in effect, breaks down a large debt (large corporations often borrow hundreds of millions of dollars at a time) into manageable parts—usually $1,000 or $5,000 units.</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Bonds obligate the issuing corporation to repay a stated amount (variously referred to as the </a:t>
            </a:r>
            <a:r>
              <a:rPr lang="en-US" sz="1200" b="0" i="1" u="none" strike="noStrike" kern="1200" baseline="0" dirty="0">
                <a:solidFill>
                  <a:schemeClr val="tx1"/>
                </a:solidFill>
                <a:latin typeface="+mn-lt"/>
                <a:ea typeface="+mn-ea"/>
                <a:cs typeface="+mn-cs"/>
              </a:rPr>
              <a:t>principal, par value, face amount,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maturity value</a:t>
            </a:r>
            <a:r>
              <a:rPr lang="en-US" sz="1200" b="0" i="0" u="none" strike="noStrike" kern="1200" baseline="0" dirty="0">
                <a:solidFill>
                  <a:schemeClr val="tx1"/>
                </a:solidFill>
                <a:latin typeface="+mn-lt"/>
                <a:ea typeface="+mn-ea"/>
                <a:cs typeface="+mn-cs"/>
              </a:rPr>
              <a:t>) at a specified </a:t>
            </a:r>
            <a:r>
              <a:rPr lang="en-US" sz="1200" b="0" i="1" u="none" strike="noStrike" kern="1200" baseline="0" dirty="0">
                <a:solidFill>
                  <a:schemeClr val="tx1"/>
                </a:solidFill>
                <a:latin typeface="+mn-lt"/>
                <a:ea typeface="+mn-ea"/>
                <a:cs typeface="+mn-cs"/>
              </a:rPr>
              <a:t>maturity date. </a:t>
            </a:r>
            <a:r>
              <a:rPr lang="en-US" sz="1200" b="0" i="0" u="none" strike="noStrike" kern="1200" baseline="0" dirty="0">
                <a:solidFill>
                  <a:schemeClr val="tx1"/>
                </a:solidFill>
                <a:latin typeface="+mn-lt"/>
                <a:ea typeface="+mn-ea"/>
                <a:cs typeface="+mn-cs"/>
              </a:rPr>
              <a:t>Maturities for bonds typically range from 10 to 40 years. In return for the use of the money borrowed, the company also agrees to pay </a:t>
            </a:r>
            <a:r>
              <a:rPr lang="en-US" sz="1200" b="0" i="1" u="none" strike="noStrike" kern="1200" baseline="0" dirty="0">
                <a:solidFill>
                  <a:schemeClr val="tx1"/>
                </a:solidFill>
                <a:latin typeface="+mn-lt"/>
                <a:ea typeface="+mn-ea"/>
                <a:cs typeface="+mn-cs"/>
              </a:rPr>
              <a:t>interest </a:t>
            </a:r>
            <a:r>
              <a:rPr lang="en-US" sz="1200" b="0" i="0" u="none" strike="noStrike" kern="1200" baseline="0" dirty="0">
                <a:solidFill>
                  <a:schemeClr val="tx1"/>
                </a:solidFill>
                <a:latin typeface="+mn-lt"/>
                <a:ea typeface="+mn-ea"/>
                <a:cs typeface="+mn-cs"/>
              </a:rPr>
              <a:t>to bondholders between the issue date and maturity. The periodic interest is a stated percentage of face amount (variously referred to as the </a:t>
            </a:r>
            <a:r>
              <a:rPr lang="en-US" sz="1200" b="0" i="1" u="none" strike="noStrike" kern="1200" baseline="0" dirty="0">
                <a:solidFill>
                  <a:schemeClr val="tx1"/>
                </a:solidFill>
                <a:latin typeface="+mn-lt"/>
                <a:ea typeface="+mn-ea"/>
                <a:cs typeface="+mn-cs"/>
              </a:rPr>
              <a:t>stated rate, coupon rate,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nominal rate</a:t>
            </a:r>
            <a:r>
              <a:rPr lang="en-US" sz="1200" b="0" i="0" u="none" strike="noStrike" kern="1200" baseline="0" dirty="0">
                <a:solidFill>
                  <a:schemeClr val="tx1"/>
                </a:solidFill>
                <a:latin typeface="+mn-lt"/>
                <a:ea typeface="+mn-ea"/>
                <a:cs typeface="+mn-cs"/>
              </a:rPr>
              <a:t>). Ordinarily, interest is paid semiannually on designated interest dates beginning six months after the day the bonds are “dated.”</a:t>
            </a:r>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This approach has the appeal of reflecting the effect that debt issue costs have on the effective interest rate. </a:t>
            </a:r>
            <a:r>
              <a:rPr lang="en-US" sz="1200" b="1" i="0" u="none" strike="noStrike" kern="1200" baseline="0" dirty="0">
                <a:solidFill>
                  <a:schemeClr val="tx1"/>
                </a:solidFill>
                <a:latin typeface="+mn-lt"/>
                <a:ea typeface="+mn-ea"/>
                <a:cs typeface="+mn-cs"/>
              </a:rPr>
              <a:t>Debt issue costs </a:t>
            </a:r>
            <a:r>
              <a:rPr lang="en-US" sz="1200" b="0" i="0" u="none" strike="noStrike" kern="1200" baseline="0" dirty="0">
                <a:solidFill>
                  <a:schemeClr val="tx1"/>
                </a:solidFill>
                <a:latin typeface="+mn-lt"/>
                <a:ea typeface="+mn-ea"/>
                <a:cs typeface="+mn-cs"/>
              </a:rPr>
              <a:t>reduce the cash proceeds from the issuance of debt, so it makes sense that they should reflect a higher cost of borrowing. By deducting debt issue costs, we lower the carrying amount of the debt, which effectively increases the interest rate on that debt. In other words, with debt issue costs, the net amount borrowed is less, but interest payments are the same, so the effective rate of borrowing is higher.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let’s assume that Masterwear had debt issue costs of $14,000. The debt issue costs reduce the net cash the issuing company receives from the issuance of the bonds. The entry for the issuance would reflect the lower net cash proceeds and the higher valuation account for the discount and the debt issue costs as seen here.</a:t>
            </a:r>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30</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Interest expense is determined in the usual way; that is, the effective interest rate times the outstanding balance. The outstanding balance is the “net” liability, the face amount reduced by the discount and debt issue costs ($652,633 for the first interest period). The debt issue costs of $14,000 have the effect of increasing the effective rate from 7% semiannually to 7.4389% semiannually (rounded). The first semiannual interest payment would be recorded as seen here.</a:t>
            </a:r>
            <a:endParaRPr lang="en-US" sz="1200" b="1"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31</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32</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2776669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33</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9277587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When a company borrows cash from a bank and signs a promissory note (essentially an IOU), the firm’s liability is reported as a </a:t>
            </a:r>
            <a:r>
              <a:rPr lang="en-US" sz="1200" b="0" i="1" u="none" strike="noStrike" kern="1200" baseline="0" dirty="0">
                <a:solidFill>
                  <a:schemeClr val="tx1"/>
                </a:solidFill>
                <a:latin typeface="+mn-lt"/>
                <a:ea typeface="+mn-ea"/>
                <a:cs typeface="+mn-cs"/>
              </a:rPr>
              <a:t>note payable. </a:t>
            </a:r>
            <a:r>
              <a:rPr lang="en-US" sz="1200" b="0" i="0" u="none" strike="noStrike" kern="1200" baseline="0" dirty="0">
                <a:solidFill>
                  <a:schemeClr val="tx1"/>
                </a:solidFill>
                <a:latin typeface="+mn-lt"/>
                <a:ea typeface="+mn-ea"/>
                <a:cs typeface="+mn-cs"/>
              </a:rPr>
              <a:t>Or a note might be issued in exchange for a noncash asset—perhaps to purchase equipment on credit. In concept, notes are accounted for in precisely the same way as bonds. In fact we could properly substitute notes payable for bonds payable in each of our previous illustrations. For comparison, we continue to also present the lenders’ entries in the illustrations to follow.</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As we discuss accounting for the borrower’s notes </a:t>
            </a:r>
            <a:r>
              <a:rPr lang="en-US" sz="1200" b="0" i="1" u="none" strike="noStrike" kern="1200" baseline="0" dirty="0">
                <a:solidFill>
                  <a:schemeClr val="tx1"/>
                </a:solidFill>
                <a:latin typeface="+mn-lt"/>
                <a:ea typeface="+mn-ea"/>
                <a:cs typeface="+mn-cs"/>
              </a:rPr>
              <a:t>payable</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we also will consider the lender’s perspective and look at notes </a:t>
            </a:r>
            <a:r>
              <a:rPr lang="en-US" sz="1200" b="0" i="1" u="none" strike="noStrike" kern="1200" baseline="0" dirty="0">
                <a:solidFill>
                  <a:schemeClr val="tx1"/>
                </a:solidFill>
                <a:latin typeface="+mn-lt"/>
                <a:ea typeface="+mn-ea"/>
                <a:cs typeface="+mn-cs"/>
              </a:rPr>
              <a:t>receivable </a:t>
            </a:r>
            <a:r>
              <a:rPr lang="en-US" sz="1200" b="0" i="0" u="none" strike="noStrike" kern="1200" baseline="0" dirty="0">
                <a:solidFill>
                  <a:schemeClr val="tx1"/>
                </a:solidFill>
                <a:latin typeface="+mn-lt"/>
                <a:ea typeface="+mn-ea"/>
                <a:cs typeface="+mn-cs"/>
              </a:rPr>
              <a:t>at the same time. By considering both sides of each transaction at the same time, we will see that the two sides are essentially mirror images of one another.</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34</a:t>
            </a:fld>
            <a:endParaRPr lang="en-IN" dirty="0"/>
          </a:p>
        </p:txBody>
      </p:sp>
    </p:spTree>
    <p:extLst>
      <p:ext uri="{BB962C8B-B14F-4D97-AF65-F5344CB8AC3E}">
        <p14:creationId xmlns:p14="http://schemas.microsoft.com/office/powerpoint/2010/main" val="12901617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14–12 </a:t>
            </a:r>
            <a:r>
              <a:rPr lang="en-IN" sz="1200" b="0" i="0" u="none" strike="noStrike" kern="1200" baseline="0" dirty="0">
                <a:solidFill>
                  <a:schemeClr val="tx1"/>
                </a:solidFill>
                <a:latin typeface="+mn-lt"/>
                <a:ea typeface="+mn-ea"/>
                <a:cs typeface="+mn-cs"/>
              </a:rPr>
              <a:t>Note Issued for Cash</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Let us first discuss a note issued for cash. The interest rate stated in a note is likely to be equal to the market rate because the rate usually is negotiated at the time of the loan. So discounts and premiums are less likely for notes than for bonds. Accounting for a note issued for cash is demonstrated in this illustration. </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On January 1, 2018, </a:t>
            </a:r>
            <a:r>
              <a:rPr lang="en-IN" sz="1200" dirty="0"/>
              <a:t>Skill Graphics, Inc., a product-labeling and graphics firm, borrowed $700,000</a:t>
            </a:r>
            <a:r>
              <a:rPr lang="en-IN" sz="1200" baseline="0" dirty="0"/>
              <a:t> </a:t>
            </a:r>
            <a:r>
              <a:rPr lang="en-IN" sz="1200" dirty="0"/>
              <a:t>cash from First BancCorp and issued a three-year, $700,000 promissory note. Interest of $42,000 was payable semiannually on</a:t>
            </a:r>
            <a:r>
              <a:rPr lang="en-IN" sz="1200" baseline="0" dirty="0"/>
              <a:t> </a:t>
            </a:r>
            <a:r>
              <a:rPr lang="en-IN" sz="1200" dirty="0"/>
              <a:t>June 30 and December 31.</a:t>
            </a:r>
            <a:endParaRPr lang="en-US" sz="1200" dirty="0"/>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borrower records a liability for the amount borrowed, $700,000, while the lender records it as </a:t>
            </a:r>
            <a:r>
              <a:rPr lang="en-IN" sz="1200" b="0" i="0" u="none" strike="noStrike" kern="1200" baseline="0" dirty="0" smtClean="0">
                <a:solidFill>
                  <a:schemeClr val="tx1"/>
                </a:solidFill>
                <a:latin typeface="+mn-lt"/>
                <a:ea typeface="+mn-ea"/>
                <a:cs typeface="+mn-cs"/>
              </a:rPr>
              <a:t>notes </a:t>
            </a:r>
            <a:r>
              <a:rPr lang="en-IN" sz="1200" b="0" i="0" u="none" strike="noStrike" kern="1200" baseline="0" dirty="0">
                <a:solidFill>
                  <a:schemeClr val="tx1"/>
                </a:solidFill>
                <a:latin typeface="+mn-lt"/>
                <a:ea typeface="+mn-ea"/>
                <a:cs typeface="+mn-cs"/>
              </a:rPr>
              <a:t>receivable.</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35</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14–12 </a:t>
            </a:r>
            <a:r>
              <a:rPr lang="en-IN" sz="1200" b="0" i="0" u="none" strike="noStrike" kern="1200" baseline="0" dirty="0">
                <a:solidFill>
                  <a:schemeClr val="tx1"/>
                </a:solidFill>
                <a:latin typeface="+mn-lt"/>
                <a:ea typeface="+mn-ea"/>
                <a:cs typeface="+mn-cs"/>
              </a:rPr>
              <a:t>Note Issued for Cash (cont.)</a:t>
            </a: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At each of the six interest dates the borrower and the lender record the </a:t>
            </a:r>
            <a:r>
              <a:rPr lang="en-US" sz="1200" b="0" i="0" u="none" strike="noStrike" kern="1200" baseline="0" dirty="0" smtClean="0">
                <a:solidFill>
                  <a:schemeClr val="tx1"/>
                </a:solidFill>
                <a:latin typeface="+mn-lt"/>
                <a:ea typeface="+mn-ea"/>
                <a:cs typeface="+mn-cs"/>
              </a:rPr>
              <a:t>interest </a:t>
            </a:r>
            <a:r>
              <a:rPr lang="en-US" sz="1200" b="0" i="0" u="none" strike="noStrike" kern="1200" baseline="0" dirty="0">
                <a:solidFill>
                  <a:schemeClr val="tx1"/>
                </a:solidFill>
                <a:latin typeface="+mn-lt"/>
                <a:ea typeface="+mn-ea"/>
                <a:cs typeface="+mn-cs"/>
              </a:rPr>
              <a:t>expense and </a:t>
            </a:r>
            <a:r>
              <a:rPr lang="en-US" sz="1200" b="0" i="0" u="none" strike="noStrike" kern="1200" baseline="0" dirty="0" smtClean="0">
                <a:solidFill>
                  <a:schemeClr val="tx1"/>
                </a:solidFill>
                <a:latin typeface="+mn-lt"/>
                <a:ea typeface="+mn-ea"/>
                <a:cs typeface="+mn-cs"/>
              </a:rPr>
              <a:t>interest </a:t>
            </a:r>
            <a:r>
              <a:rPr lang="en-US" sz="1200" b="0" i="0" u="none" strike="noStrike" kern="1200" baseline="0" dirty="0">
                <a:solidFill>
                  <a:schemeClr val="tx1"/>
                </a:solidFill>
                <a:latin typeface="+mn-lt"/>
                <a:ea typeface="+mn-ea"/>
                <a:cs typeface="+mn-cs"/>
              </a:rPr>
              <a:t>revenue, respectively, for the $42,000.</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36</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14–12 </a:t>
            </a:r>
            <a:r>
              <a:rPr lang="en-IN" sz="1200" b="0" i="0" u="none" strike="noStrike" kern="1200" baseline="0" dirty="0">
                <a:solidFill>
                  <a:schemeClr val="tx1"/>
                </a:solidFill>
                <a:latin typeface="+mn-lt"/>
                <a:ea typeface="+mn-ea"/>
                <a:cs typeface="+mn-cs"/>
              </a:rPr>
              <a:t>Note Issued for Cash (concluded)</a:t>
            </a: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At maturity, the borrower reduces the liability with a debit entry for the amount borrowed. </a:t>
            </a:r>
            <a:r>
              <a:rPr lang="en-US" dirty="0"/>
              <a:t>T</a:t>
            </a:r>
            <a:r>
              <a:rPr lang="en-US" sz="1200" b="0" i="0" u="none" strike="noStrike" kern="1200" baseline="0" dirty="0" smtClean="0">
                <a:solidFill>
                  <a:schemeClr val="tx1"/>
                </a:solidFill>
                <a:latin typeface="+mn-lt"/>
                <a:ea typeface="+mn-ea"/>
                <a:cs typeface="+mn-cs"/>
              </a:rPr>
              <a:t>he </a:t>
            </a:r>
            <a:r>
              <a:rPr lang="en-US" sz="1200" b="0" i="0" u="none" strike="noStrike" kern="1200" baseline="0" dirty="0">
                <a:solidFill>
                  <a:schemeClr val="tx1"/>
                </a:solidFill>
                <a:latin typeface="+mn-lt"/>
                <a:ea typeface="+mn-ea"/>
                <a:cs typeface="+mn-cs"/>
              </a:rPr>
              <a:t>lender reduces the notes receivable for the amount received with a credit entry.</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37</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Occasionally the </a:t>
            </a:r>
            <a:r>
              <a:rPr lang="en-US" sz="1200" b="0" i="1" u="none" strike="noStrike" kern="1200" baseline="0" dirty="0">
                <a:solidFill>
                  <a:schemeClr val="tx1"/>
                </a:solidFill>
                <a:latin typeface="+mn-lt"/>
                <a:ea typeface="+mn-ea"/>
                <a:cs typeface="+mn-cs"/>
              </a:rPr>
              <a:t>stated </a:t>
            </a:r>
            <a:r>
              <a:rPr lang="en-US" sz="1200" b="0" i="0" u="none" strike="noStrike" kern="1200" baseline="0" dirty="0">
                <a:solidFill>
                  <a:schemeClr val="tx1"/>
                </a:solidFill>
                <a:latin typeface="+mn-lt"/>
                <a:ea typeface="+mn-ea"/>
                <a:cs typeface="+mn-cs"/>
              </a:rPr>
              <a:t>interest rate is not indicative of the </a:t>
            </a:r>
            <a:r>
              <a:rPr lang="en-US" sz="1200" b="0" i="1" u="none" strike="noStrike" kern="1200" baseline="0" dirty="0">
                <a:solidFill>
                  <a:schemeClr val="tx1"/>
                </a:solidFill>
                <a:latin typeface="+mn-lt"/>
                <a:ea typeface="+mn-ea"/>
                <a:cs typeface="+mn-cs"/>
              </a:rPr>
              <a:t>market </a:t>
            </a:r>
            <a:r>
              <a:rPr lang="en-US" sz="1200" b="0" i="0" u="none" strike="noStrike" kern="1200" baseline="0" dirty="0">
                <a:solidFill>
                  <a:schemeClr val="tx1"/>
                </a:solidFill>
                <a:latin typeface="+mn-lt"/>
                <a:ea typeface="+mn-ea"/>
                <a:cs typeface="+mn-cs"/>
              </a:rPr>
              <a:t>rate at the time a note is negotiated. The value of the asset (cash or noncash) or service exchanged for the note establishes the market rate.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For example, let’s assume Skill Graphics purchased a package-labeling machine from Hughes–Barker Corporation by issuing a 12%, $700,000, three-year note that requires interest to be paid semiannually. Let’s also assume that the machine could have been purchased at a cash price of $666,633.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You probably recognize this numerical situation as the one used earlier to illustrate bonds sold at a discount. Reference to the earlier example will confirm that exchanging this $700,000 note for a machine with a cash price of $666,633 implies an annual market rate of interest of 14%. That is, 7% is one-half the discount rate that yields a present value of $666,633 for the note’s cash flows (interest plus principal). This is referred to as the implicit rate of </a:t>
            </a:r>
            <a:r>
              <a:rPr lang="en-US" sz="1200" b="0" i="0" u="none" strike="noStrike" kern="1200" baseline="0" dirty="0" smtClean="0">
                <a:solidFill>
                  <a:schemeClr val="tx1"/>
                </a:solidFill>
                <a:latin typeface="+mn-lt"/>
                <a:ea typeface="+mn-ea"/>
                <a:cs typeface="+mn-cs"/>
              </a:rPr>
              <a:t>interest—</a:t>
            </a:r>
            <a:r>
              <a:rPr lang="en-US" sz="1200" b="0" i="0" u="none" strike="noStrike" kern="1200" baseline="0" dirty="0">
                <a:solidFill>
                  <a:schemeClr val="tx1"/>
                </a:solidFill>
                <a:latin typeface="+mn-lt"/>
                <a:ea typeface="+mn-ea"/>
                <a:cs typeface="+mn-cs"/>
              </a:rPr>
              <a:t>the rate implicit in the agreement.</a:t>
            </a:r>
          </a:p>
          <a:p>
            <a:pPr>
              <a:spcBef>
                <a:spcPts val="0"/>
              </a:spcBef>
            </a:pPr>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38</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The implicit rate of interest is the rate implicit in the agreement. It may be that the implicit rate is not apparent. Sometimes the value of the asset (or service) is not readily determinable, but the interest rate stated in the transaction is unrealistic relative to the rate that would be expected in a similar transaction under similar circumstances. Deciding what the appropriate rate should be is called </a:t>
            </a:r>
            <a:r>
              <a:rPr lang="en-US" sz="1200" b="0" i="1" u="none" strike="noStrike" kern="1200" baseline="0" dirty="0">
                <a:solidFill>
                  <a:schemeClr val="tx1"/>
                </a:solidFill>
                <a:latin typeface="+mn-lt"/>
                <a:ea typeface="+mn-ea"/>
                <a:cs typeface="+mn-cs"/>
              </a:rPr>
              <a:t>imputing </a:t>
            </a:r>
            <a:r>
              <a:rPr lang="en-US" sz="1200" b="0" i="0" u="none" strike="noStrike" kern="1200" baseline="0" dirty="0">
                <a:solidFill>
                  <a:schemeClr val="tx1"/>
                </a:solidFill>
                <a:latin typeface="+mn-lt"/>
                <a:ea typeface="+mn-ea"/>
                <a:cs typeface="+mn-cs"/>
              </a:rPr>
              <a:t>an interest rate.</a:t>
            </a: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For example, suppose the machine exchanged for the 12% note is custom-made for Skill Graphics so that no customary cash price is available with which to work backwards to find the implicit rate. In that case, the appropriate rate would have to be found externally. It might be determined, for instance, that a more realistic interest rate for a transaction of this type, at this time would be 14%. Then it would be apparent that Skill Graphics actually paid less than $700,000 for the machine and that part of the face amount of the note in effect makes up for the lower than normal interest rate.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You learned early in your study of accounting that the economic essence of a transaction should prevail over its outward appearance. A basic concept of accounting is </a:t>
            </a:r>
            <a:r>
              <a:rPr lang="en-US" sz="1200" b="0" i="1" u="none" strike="noStrike" kern="1200" baseline="0" dirty="0">
                <a:solidFill>
                  <a:schemeClr val="tx1"/>
                </a:solidFill>
                <a:latin typeface="+mn-lt"/>
                <a:ea typeface="+mn-ea"/>
                <a:cs typeface="+mn-cs"/>
              </a:rPr>
              <a:t>substance over form</a:t>
            </a:r>
            <a:r>
              <a:rPr lang="en-US" sz="1200" b="0" i="0" u="none" strike="noStrike" kern="1200" baseline="0" dirty="0">
                <a:solidFill>
                  <a:schemeClr val="tx1"/>
                </a:solidFill>
                <a:latin typeface="+mn-lt"/>
                <a:ea typeface="+mn-ea"/>
                <a:cs typeface="+mn-cs"/>
              </a:rPr>
              <a:t>. In keeping with this basic precept, the accountant should look beyond the </a:t>
            </a:r>
            <a:r>
              <a:rPr lang="en-US" sz="1200" b="0" i="1" u="none" strike="noStrike" kern="1200" baseline="0" dirty="0">
                <a:solidFill>
                  <a:schemeClr val="tx1"/>
                </a:solidFill>
                <a:latin typeface="+mn-lt"/>
                <a:ea typeface="+mn-ea"/>
                <a:cs typeface="+mn-cs"/>
              </a:rPr>
              <a:t>form </a:t>
            </a:r>
            <a:r>
              <a:rPr lang="en-US" sz="1200" b="0" i="0" u="none" strike="noStrike" kern="1200" baseline="0" dirty="0">
                <a:solidFill>
                  <a:schemeClr val="tx1"/>
                </a:solidFill>
                <a:latin typeface="+mn-lt"/>
                <a:ea typeface="+mn-ea"/>
                <a:cs typeface="+mn-cs"/>
              </a:rPr>
              <a:t>of this transaction and record its </a:t>
            </a:r>
            <a:r>
              <a:rPr lang="en-US" sz="1200" b="0" i="1" u="none" strike="noStrike" kern="1200" baseline="0" dirty="0">
                <a:solidFill>
                  <a:schemeClr val="tx1"/>
                </a:solidFill>
                <a:latin typeface="+mn-lt"/>
                <a:ea typeface="+mn-ea"/>
                <a:cs typeface="+mn-cs"/>
              </a:rPr>
              <a:t>substance.</a:t>
            </a:r>
            <a:r>
              <a:rPr lang="en-US" sz="1200" b="0" i="0" u="none" strike="noStrike" kern="1200" baseline="0" dirty="0">
                <a:solidFill>
                  <a:schemeClr val="tx1"/>
                </a:solidFill>
                <a:latin typeface="+mn-lt"/>
                <a:ea typeface="+mn-ea"/>
                <a:cs typeface="+mn-cs"/>
              </a:rPr>
              <a:t>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39</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The specific promises made to bondholders are described in a document called a bond </a:t>
            </a:r>
            <a:r>
              <a:rPr lang="en-US" sz="1200" b="0" i="0" u="none" strike="noStrike" kern="1200" baseline="0" dirty="0">
                <a:solidFill>
                  <a:schemeClr val="tx1"/>
                </a:solidFill>
                <a:latin typeface="+mn-lt"/>
                <a:ea typeface="+mn-ea"/>
                <a:cs typeface="+mn-cs"/>
              </a:rPr>
              <a:t>indenture. </a:t>
            </a:r>
            <a:r>
              <a:rPr lang="en-IN" sz="1200" b="0" i="0" u="none" strike="noStrike" kern="1200" baseline="0" dirty="0">
                <a:solidFill>
                  <a:schemeClr val="tx1"/>
                </a:solidFill>
                <a:latin typeface="+mn-lt"/>
                <a:ea typeface="+mn-ea"/>
                <a:cs typeface="+mn-cs"/>
              </a:rPr>
              <a:t>Because it would be impractical for the corporation to enter into a direct agreement with each of the many bondholders, the bond indenture is held by a trustee, usually a commercial bank or other financial institution, appointed by the issuing firm to represent the rights of the bondholders. If the company fails to live up to the terms of the bond indenture, the trustee may bring legal action against the company on behalf of the bondholders.</a:t>
            </a:r>
            <a:endParaRPr lang="en-IN" baseline="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4</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The amount actually paid here for the machine is the present value of the cash flows called for by the loan agreement, discounted at the market rate—imputed in this case to be 14%. So, both the asset acquired and the liability used to purchase it should be recorded at the real cost, $666,633.</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The accounting treatment is the same whether the amount is determined directly from the market value of the machine (and thus the note) or indirectly as the present value of the note (and thus the value of the asset).</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40</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Likewise, whether the effective interest rate is determined as the rate implicit in the agreement, given the asset’s market value, or whether the effective rate is imputed as the appropriate interest rate if the asset’s value is unknown, both parties to the transaction should record periodic interest (interest expense to the borrower, interest revenue to the lender) at the effective rate, rather than the stated rate.</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effective interest (expense to the issuer; revenue to the investor) is calculated each period as the effective rate times the amount of the debt outstanding during the interest period.</a:t>
            </a:r>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41</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14–13 </a:t>
            </a:r>
            <a:r>
              <a:rPr lang="en-IN" sz="1200" b="0" i="0" u="none" strike="noStrike" kern="1200" baseline="0" dirty="0">
                <a:solidFill>
                  <a:schemeClr val="tx1"/>
                </a:solidFill>
                <a:latin typeface="+mn-lt"/>
                <a:ea typeface="+mn-ea"/>
                <a:cs typeface="+mn-cs"/>
              </a:rPr>
              <a:t>Amortization </a:t>
            </a:r>
            <a:r>
              <a:rPr lang="en-IN" sz="1200" b="0" i="0" u="none" strike="noStrike" kern="1200" baseline="0" dirty="0" smtClean="0">
                <a:solidFill>
                  <a:schemeClr val="tx1"/>
                </a:solidFill>
                <a:latin typeface="+mn-lt"/>
                <a:ea typeface="+mn-ea"/>
                <a:cs typeface="+mn-cs"/>
              </a:rPr>
              <a:t>Schedule—Note</a:t>
            </a: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interest expense (interest revenue for the lender) varies as the balance of the note changes over time. See the amortization schedule in the </a:t>
            </a:r>
            <a:r>
              <a:rPr lang="en-IN" sz="1200" b="0" i="0" u="none" strike="noStrike" kern="1200" baseline="0" dirty="0" smtClean="0">
                <a:solidFill>
                  <a:schemeClr val="tx1"/>
                </a:solidFill>
                <a:latin typeface="+mn-lt"/>
                <a:ea typeface="+mn-ea"/>
                <a:cs typeface="+mn-cs"/>
              </a:rPr>
              <a:t>illustration</a:t>
            </a:r>
            <a:r>
              <a:rPr lang="en-IN" sz="1200" b="0" i="0" u="none" strike="noStrike" kern="1200" baseline="0" dirty="0">
                <a:solidFill>
                  <a:schemeClr val="tx1"/>
                </a:solidFill>
                <a:latin typeface="+mn-lt"/>
                <a:ea typeface="+mn-ea"/>
                <a:cs typeface="+mn-cs"/>
              </a:rPr>
              <a:t>. Be sure to notice that this amortization schedule is identical to the one in the </a:t>
            </a:r>
            <a:r>
              <a:rPr lang="en-IN" sz="1200" b="0" i="0" u="none" strike="noStrike" kern="1200" baseline="0" dirty="0" smtClean="0">
                <a:solidFill>
                  <a:schemeClr val="tx1"/>
                </a:solidFill>
                <a:latin typeface="+mn-lt"/>
                <a:ea typeface="+mn-ea"/>
                <a:cs typeface="+mn-cs"/>
              </a:rPr>
              <a:t>illustration </a:t>
            </a:r>
            <a:r>
              <a:rPr lang="en-IN" sz="1200" b="0" i="0" u="none" strike="noStrike" kern="1200" baseline="0" dirty="0">
                <a:solidFill>
                  <a:schemeClr val="tx1"/>
                </a:solidFill>
                <a:latin typeface="+mn-lt"/>
                <a:ea typeface="+mn-ea"/>
                <a:cs typeface="+mn-cs"/>
              </a:rPr>
              <a:t>for bonds issued at a discount on slide 17.</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Since less cash is paid each period than the effective interest, the unpaid difference (the discount reduction) increases the outstanding balance </a:t>
            </a:r>
            <a:r>
              <a:rPr lang="en-IN" sz="1200" b="0" i="0" u="none" strike="noStrike" kern="1200" baseline="0" dirty="0">
                <a:solidFill>
                  <a:schemeClr val="tx1"/>
                </a:solidFill>
                <a:latin typeface="+mn-lt"/>
                <a:ea typeface="+mn-ea"/>
                <a:cs typeface="+mn-cs"/>
              </a:rPr>
              <a:t>(book value) of the note.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42</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dirty="0"/>
              <a:t>You may have recently purchased a car, or maybe a house. If so, unless you paid cash,</a:t>
            </a:r>
            <a:r>
              <a:rPr lang="en-IN" baseline="0" dirty="0"/>
              <a:t> you signed a note promising to pay a portion of the purchase price over, say, </a:t>
            </a:r>
            <a:r>
              <a:rPr lang="en-IN" dirty="0"/>
              <a:t>5</a:t>
            </a:r>
            <a:r>
              <a:rPr lang="en-IN" baseline="0" dirty="0" smtClean="0"/>
              <a:t> </a:t>
            </a:r>
            <a:r>
              <a:rPr lang="en-IN" baseline="0" dirty="0"/>
              <a:t>years for the car, or 30 years for the house. Car and house notes usually </a:t>
            </a:r>
            <a:r>
              <a:rPr lang="en-IN" sz="1200" b="0" i="0" u="none" strike="noStrike" kern="1200" baseline="0" dirty="0">
                <a:solidFill>
                  <a:schemeClr val="tx1"/>
                </a:solidFill>
                <a:latin typeface="+mn-lt"/>
                <a:ea typeface="+mn-ea"/>
                <a:cs typeface="+mn-cs"/>
              </a:rPr>
              <a:t>call for payment in monthly installments rather than by a single amount at maturity. Corporations, too, often borrow using installment notes. Typically, installment payments are equal amounts each period. Each payment includes both an amount that represents interest and an amount that represents a reduction of the outstanding balance (principal reduction). The periodic reduction of the balance is sufficient that at maturity the note is completely paid.</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43</a:t>
            </a:fld>
            <a:endParaRPr lang="en-IN" dirty="0"/>
          </a:p>
        </p:txBody>
      </p:sp>
    </p:spTree>
    <p:extLst>
      <p:ext uri="{BB962C8B-B14F-4D97-AF65-F5344CB8AC3E}">
        <p14:creationId xmlns:p14="http://schemas.microsoft.com/office/powerpoint/2010/main" val="14779174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IN" sz="1200" dirty="0"/>
              <a:t>The periodic amount is easily calculated by dividing the amount of the loan by the appropriate discount factor for the present value of an annuity. </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dirty="0"/>
          </a:p>
          <a:p>
            <a:pPr marL="0" marR="0" indent="0" algn="l" defTabSz="914400" rtl="0" eaLnBrk="1" fontAlgn="base" latinLnBrk="0" hangingPunct="1">
              <a:lnSpc>
                <a:spcPct val="100000"/>
              </a:lnSpc>
              <a:spcBef>
                <a:spcPts val="0"/>
              </a:spcBef>
              <a:spcAft>
                <a:spcPct val="0"/>
              </a:spcAft>
              <a:buClrTx/>
              <a:buSzTx/>
              <a:buFontTx/>
              <a:buNone/>
              <a:tabLst/>
              <a:defRPr/>
            </a:pPr>
            <a:r>
              <a:rPr lang="en-IN" sz="1200" dirty="0"/>
              <a:t>For example,</a:t>
            </a:r>
            <a:r>
              <a:rPr lang="en-IN" sz="1200" baseline="0" dirty="0"/>
              <a:t> assume </a:t>
            </a:r>
            <a:r>
              <a:rPr lang="en-IN" sz="1200" dirty="0"/>
              <a:t>Skill Graphics purchased a package-labeling machine from Hughes–Barker Corporation by issuing a 12%, $700,000, three-year note that requires interest to be paid semiannually. Let’s also assume that the machine could have been purchased at a cash price of $666,633. Here,</a:t>
            </a:r>
            <a:r>
              <a:rPr lang="en-IN" sz="1200" baseline="0" dirty="0"/>
              <a:t> we determine the installment payment to be $139,857. This is calculated by dividing $666,633, the amount of loan, by 4.76654, present value of an ordinary annuity of $</a:t>
            </a:r>
            <a:r>
              <a:rPr lang="en-IN" sz="1200" baseline="0" dirty="0" smtClean="0"/>
              <a:t>1 − </a:t>
            </a:r>
            <a:r>
              <a:rPr lang="en-IN" sz="1200" i="1" baseline="0" dirty="0" smtClean="0"/>
              <a:t>n</a:t>
            </a:r>
            <a:r>
              <a:rPr lang="en-IN" sz="1200" baseline="0" dirty="0" smtClean="0"/>
              <a:t> </a:t>
            </a:r>
            <a:r>
              <a:rPr lang="en-IN" sz="1200" baseline="0" dirty="0"/>
              <a:t>= 6 years, </a:t>
            </a:r>
            <a:r>
              <a:rPr lang="en-IN" sz="1200" i="1" baseline="0" dirty="0"/>
              <a:t>i</a:t>
            </a:r>
            <a:r>
              <a:rPr lang="en-IN" sz="1200" baseline="0" dirty="0"/>
              <a:t> = 7%.</a:t>
            </a:r>
            <a:endParaRPr lang="en-IN" sz="12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44</a:t>
            </a:fld>
            <a:endParaRPr lang="en-IN" dirty="0"/>
          </a:p>
        </p:txBody>
      </p:sp>
    </p:spTree>
    <p:extLst>
      <p:ext uri="{BB962C8B-B14F-4D97-AF65-F5344CB8AC3E}">
        <p14:creationId xmlns:p14="http://schemas.microsoft.com/office/powerpoint/2010/main" val="14779174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14–14 </a:t>
            </a:r>
            <a:r>
              <a:rPr lang="en-US" sz="1200" b="0" i="0" u="none" strike="noStrike" kern="1200" baseline="0" dirty="0">
                <a:solidFill>
                  <a:schemeClr val="tx1"/>
                </a:solidFill>
                <a:latin typeface="+mn-lt"/>
                <a:ea typeface="+mn-ea"/>
                <a:cs typeface="+mn-cs"/>
              </a:rPr>
              <a:t>Amortization </a:t>
            </a:r>
            <a:r>
              <a:rPr lang="en-US" sz="1200" b="0" i="0" u="none" strike="noStrike" kern="1200" baseline="0" dirty="0" smtClean="0">
                <a:solidFill>
                  <a:schemeClr val="tx1"/>
                </a:solidFill>
                <a:latin typeface="+mn-lt"/>
                <a:ea typeface="+mn-ea"/>
                <a:cs typeface="+mn-cs"/>
              </a:rPr>
              <a:t>Schedule—Installment </a:t>
            </a:r>
            <a:r>
              <a:rPr lang="en-US" sz="1200" b="0" i="0" u="none" strike="noStrike" kern="1200" baseline="0" dirty="0">
                <a:solidFill>
                  <a:schemeClr val="tx1"/>
                </a:solidFill>
                <a:latin typeface="+mn-lt"/>
                <a:ea typeface="+mn-ea"/>
                <a:cs typeface="+mn-cs"/>
              </a:rPr>
              <a:t>Note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Each installment payment includes interest on the outstanding debt at the effective rate. The remainder of each payment reduces the outstanding balance. </a:t>
            </a:r>
          </a:p>
          <a:p>
            <a:pPr>
              <a:spcBef>
                <a:spcPts val="0"/>
              </a:spcBef>
            </a:pPr>
            <a:endParaRPr lang="en-US" sz="1200" b="1"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For installment notes, the outstanding balance of the note does not eventually become its face amount as it does for notes with designated maturity amounts. Instead, at the maturity date the balance is zero. The procedure is the same as for a note whose principal is paid at maturity, but the periodic cash payments are larger and there is no lump-sum payment at maturity. We calculated the amount of the payments so that after covering the interest on the existing debt each period, the excess would exactly amortize the debt to zero at maturity (rather than to a designated maturity amount).</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45</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Consequently, the significance is lost of maintaining separate balances for the face amount (in a note account) and the discount (or premium). So an installment note typically is recorded at its net book value in a single note payable (or receivable) account:</a:t>
            </a:r>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46</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Each payment includes both an amount that represents interest and an amount that represents a reduction of principal.</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47</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03085043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852156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Let us discuss the different types of bonds now.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A </a:t>
            </a:r>
            <a:r>
              <a:rPr lang="en-IN" sz="1200" b="1" i="0" u="none" strike="noStrike" kern="1200" baseline="0" dirty="0">
                <a:solidFill>
                  <a:schemeClr val="tx1"/>
                </a:solidFill>
                <a:latin typeface="+mn-lt"/>
                <a:ea typeface="+mn-ea"/>
                <a:cs typeface="+mn-cs"/>
              </a:rPr>
              <a:t>debenture bond</a:t>
            </a:r>
            <a:r>
              <a:rPr lang="en-IN" sz="1200" b="0" i="0" u="none" strike="noStrike" kern="1200" baseline="0" dirty="0">
                <a:solidFill>
                  <a:schemeClr val="tx1"/>
                </a:solidFill>
                <a:latin typeface="+mn-lt"/>
                <a:ea typeface="+mn-ea"/>
                <a:cs typeface="+mn-cs"/>
              </a:rPr>
              <a:t> is secured only by the “full faith and credit” of the issuing corporation. No specific assets are pledged as security. Investors in debentures usually have the same standing as the firm’s other general creditors. So in case of bankruptcy, debenture holders and other general creditors would be treated equally. An exception is the subordinated debenture, which is not entitled to receive any liquidation payments until the claims of other specified debt issues are satisfied.</a:t>
            </a: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 </a:t>
            </a:r>
            <a:r>
              <a:rPr lang="en-US" sz="1200" b="1" i="0" u="none" strike="noStrike" kern="1200" baseline="0" dirty="0">
                <a:solidFill>
                  <a:schemeClr val="tx1"/>
                </a:solidFill>
                <a:latin typeface="+mn-lt"/>
                <a:ea typeface="+mn-ea"/>
                <a:cs typeface="+mn-cs"/>
              </a:rPr>
              <a:t>mortgage bond </a:t>
            </a:r>
            <a:r>
              <a:rPr lang="en-IN" sz="1200" b="0" i="0" u="none" strike="noStrike" kern="1200" baseline="0" dirty="0">
                <a:solidFill>
                  <a:schemeClr val="tx1"/>
                </a:solidFill>
                <a:latin typeface="+mn-lt"/>
                <a:ea typeface="+mn-ea"/>
                <a:cs typeface="+mn-cs"/>
              </a:rPr>
              <a:t>is backed by a lien on specified real estate owned by the issuer. Because a mortgage bond is considered less risky than debentures, it typically will command a lower interest rate.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1" i="0" u="none" strike="noStrike" kern="1200" baseline="0" dirty="0">
                <a:solidFill>
                  <a:schemeClr val="tx1"/>
                </a:solidFill>
                <a:latin typeface="+mn-lt"/>
                <a:ea typeface="+mn-ea"/>
                <a:cs typeface="+mn-cs"/>
              </a:rPr>
              <a:t>Convertible bonds</a:t>
            </a:r>
            <a:r>
              <a:rPr lang="en-US" sz="1200" b="0" i="0" u="none" strike="noStrike" kern="1200" baseline="0" dirty="0">
                <a:solidFill>
                  <a:schemeClr val="tx1"/>
                </a:solidFill>
                <a:latin typeface="+mn-lt"/>
                <a:ea typeface="+mn-ea"/>
                <a:cs typeface="+mn-cs"/>
              </a:rPr>
              <a:t> are retired as a consequence of bondholders choosing to convert them into shares of stock.</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5</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0641847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In the balance sheet, long-term debt (liability for the debtor; asset for the creditor) typically is reported as a single amount, net of any discount or increased by any premium, rather than at its face amount accompanied by a separate valuation account for the discount or premium. Any portion of the debt to be paid (received) during the upcoming year, or operating cycle if longer, should be reported as a current amount. </a:t>
            </a: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fair value of financial instruments must be disclosed either in the body of the financial statements or in disclosure notes. These fair values are available for bonds and other securities traded on market exchanges in the form of quoted market prices. On the other hand, financial instruments not traded on market exchanges require other evidence of market value. For example, the market value of a note payable might be approximated by the present value of principal and interest payments using a current discount rate commensurate </a:t>
            </a:r>
            <a:r>
              <a:rPr lang="en-US" sz="1200" b="0" i="0" u="none" strike="noStrike" kern="1200" baseline="0" dirty="0">
                <a:solidFill>
                  <a:schemeClr val="tx1"/>
                </a:solidFill>
                <a:latin typeface="+mn-lt"/>
                <a:ea typeface="+mn-ea"/>
                <a:cs typeface="+mn-cs"/>
              </a:rPr>
              <a:t>with the risks involved.</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disclosure note for debt includes the nature of the company’s liabilities, interest rates, maturity dates, call provisions, conversion options, restrictions imposed by creditors, and any assets pledged as collateral. For all long-term borrowings, disclosures also should include the aggregate amounts payable for each of the next five years.</a:t>
            </a: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endParaRPr lang="en-IN" dirty="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6440D14-4D49-4A21-BC9B-2AECD6E27FB4}" type="slidenum">
              <a:rPr lang="en-IN">
                <a:cs typeface="Arial" charset="0"/>
              </a:rPr>
              <a:pPr fontAlgn="base">
                <a:spcBef>
                  <a:spcPct val="0"/>
                </a:spcBef>
                <a:spcAft>
                  <a:spcPct val="0"/>
                </a:spcAft>
              </a:pPr>
              <a:t>51</a:t>
            </a:fld>
            <a:endParaRPr lang="en-IN" dirty="0">
              <a:cs typeface="Arial" charset="0"/>
            </a:endParaRPr>
          </a:p>
        </p:txBody>
      </p:sp>
    </p:spTree>
    <p:extLst>
      <p:ext uri="{BB962C8B-B14F-4D97-AF65-F5344CB8AC3E}">
        <p14:creationId xmlns:p14="http://schemas.microsoft.com/office/powerpoint/2010/main" val="9145590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Business decisions involve risk. Failure to recognize risk while making business </a:t>
            </a:r>
            <a:r>
              <a:rPr lang="en-US" sz="1200" b="0" i="0" u="none" strike="noStrike" kern="1200" baseline="0" dirty="0" smtClean="0">
                <a:solidFill>
                  <a:schemeClr val="tx1"/>
                </a:solidFill>
                <a:latin typeface="+mn-lt"/>
                <a:ea typeface="+mn-ea"/>
                <a:cs typeface="+mn-cs"/>
              </a:rPr>
              <a:t>decisions </a:t>
            </a:r>
            <a:r>
              <a:rPr lang="en-US" sz="1200" b="0" i="0" u="none" strike="noStrike" kern="1200" baseline="0" dirty="0">
                <a:solidFill>
                  <a:schemeClr val="tx1"/>
                </a:solidFill>
                <a:latin typeface="+mn-lt"/>
                <a:ea typeface="+mn-ea"/>
                <a:cs typeface="+mn-cs"/>
              </a:rPr>
              <a:t>is one of the most costly yet </a:t>
            </a:r>
            <a:r>
              <a:rPr lang="en-US" sz="1200" b="0" i="0" u="none" strike="noStrike" kern="1200" baseline="0" dirty="0" smtClean="0">
                <a:solidFill>
                  <a:schemeClr val="tx1"/>
                </a:solidFill>
                <a:latin typeface="+mn-lt"/>
                <a:ea typeface="+mn-ea"/>
                <a:cs typeface="+mn-cs"/>
              </a:rPr>
              <a:t>common mistakes </a:t>
            </a:r>
            <a:r>
              <a:rPr lang="en-US" sz="1200" b="0" i="0" u="none" strike="noStrike" kern="1200" baseline="0" dirty="0">
                <a:solidFill>
                  <a:schemeClr val="tx1"/>
                </a:solidFill>
                <a:latin typeface="+mn-lt"/>
                <a:ea typeface="+mn-ea"/>
                <a:cs typeface="+mn-cs"/>
              </a:rPr>
              <a:t>investors and creditors can make. </a:t>
            </a:r>
            <a:r>
              <a:rPr lang="en-US" sz="1200" b="0" i="0" u="none" strike="noStrike" kern="1200" baseline="0" dirty="0" smtClean="0">
                <a:solidFill>
                  <a:schemeClr val="tx1"/>
                </a:solidFill>
                <a:latin typeface="+mn-lt"/>
                <a:ea typeface="+mn-ea"/>
                <a:cs typeface="+mn-cs"/>
              </a:rPr>
              <a:t>Long-term </a:t>
            </a:r>
            <a:r>
              <a:rPr lang="en-US" sz="1200" b="0" i="0" u="none" strike="noStrike" kern="1200" baseline="0" dirty="0">
                <a:solidFill>
                  <a:schemeClr val="tx1"/>
                </a:solidFill>
                <a:latin typeface="+mn-lt"/>
                <a:ea typeface="+mn-ea"/>
                <a:cs typeface="+mn-cs"/>
              </a:rPr>
              <a:t>debt is one of the first places decision makers should look when trying to get a handle on risk.</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In general, debt increases risk. As an owner, debt would place you in a subordinate position relative to creditors because the claims of creditors must be satisfied first in case of liquidation. In addition, debt requires payment, usually on specific dates. Failure to pay debt interest and principal on a timely basis may result in default and perhaps even bankruptcy. The debt to equity ratio, total liabilities divided by shareholders’ equity, often is calculated to measure the degree of risk. Other things being equal, the higher the debt to equity ratio, the higher the risk. The type of risk this ratio measures is called default risk because it presumably indicates the likelihood a company will default on its obligations.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Debt can also be an advantage. It can be used to enhance the return to shareholders. This concept, known as leverage, was described and illustrated in Chapter 3. If a company earns a return on borrowed funds in excess of the cost of borrowing the funds, shareholders are provided with a total return greater than what could have been earned with equity funds alone. This desirable situation is called </a:t>
            </a:r>
            <a:r>
              <a:rPr lang="en-US" sz="1200" b="0" i="1" u="none" strike="noStrike" kern="1200" baseline="0" dirty="0">
                <a:solidFill>
                  <a:schemeClr val="tx1"/>
                </a:solidFill>
                <a:latin typeface="+mn-lt"/>
                <a:ea typeface="+mn-ea"/>
                <a:cs typeface="+mn-cs"/>
              </a:rPr>
              <a:t>favorable financial leverage</a:t>
            </a:r>
            <a:r>
              <a:rPr lang="en-US" sz="1200" b="0" i="0" u="none" strike="noStrike" kern="1200" baseline="0" dirty="0">
                <a:solidFill>
                  <a:schemeClr val="tx1"/>
                </a:solidFill>
                <a:latin typeface="+mn-lt"/>
                <a:ea typeface="+mn-ea"/>
                <a:cs typeface="+mn-cs"/>
              </a:rPr>
              <a:t>. Unfortunately, leverage is not always favorable. Sometimes the cost of borrowing the funds exceeds the returns they generate. This illustrates the typical risk-return trade-off faced by shareholders.</a:t>
            </a:r>
          </a:p>
          <a:p>
            <a:pPr>
              <a:spcBef>
                <a:spcPts val="0"/>
              </a:spcBef>
            </a:pPr>
            <a:r>
              <a:rPr lang="en-US" sz="1200" b="0" i="0" u="none" strike="noStrike" kern="1200" baseline="0" dirty="0">
                <a:solidFill>
                  <a:srgbClr val="FF00FF"/>
                </a:solidFill>
                <a:latin typeface="+mn-lt"/>
                <a:ea typeface="+mn-ea"/>
                <a:cs typeface="+mn-cs"/>
              </a:rPr>
              <a:t/>
            </a:r>
            <a:br>
              <a:rPr lang="en-US" sz="1200" b="0" i="0" u="none" strike="noStrike" kern="1200" baseline="0" dirty="0">
                <a:solidFill>
                  <a:srgbClr val="FF00FF"/>
                </a:solidFill>
                <a:latin typeface="+mn-lt"/>
                <a:ea typeface="+mn-ea"/>
                <a:cs typeface="+mn-cs"/>
              </a:rPr>
            </a:br>
            <a:r>
              <a:rPr lang="en-US" sz="1200" b="0" i="0" u="none" strike="noStrike" kern="1200" baseline="0" dirty="0">
                <a:solidFill>
                  <a:schemeClr val="tx1"/>
                </a:solidFill>
                <a:latin typeface="+mn-lt"/>
                <a:ea typeface="+mn-ea"/>
                <a:cs typeface="+mn-cs"/>
              </a:rPr>
              <a:t>Creditors demand interest payments as compensation for the use of their capital. Failure to pay interest as scheduled may cause several adverse consequences, including bankruptcy.</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kern="1200" dirty="0">
                <a:solidFill>
                  <a:schemeClr val="tx1"/>
                </a:solidFill>
                <a:latin typeface="+mn-lt"/>
                <a:ea typeface="+mn-ea"/>
                <a:cs typeface="+mn-cs"/>
              </a:rPr>
              <a:t>Therefore, another way to measure a company’s ability to pay its obligations is by comparing interest payments with income available to pay those charges. The times interest earned ratio does this by dividing income, before subtracting interest expense or income tax expense, by interest expense.</a:t>
            </a:r>
          </a:p>
          <a:p>
            <a:pPr>
              <a:spcBef>
                <a:spcPts val="0"/>
              </a:spcBef>
            </a:pPr>
            <a:endParaRPr lang="en-US" sz="1200" kern="1200" dirty="0">
              <a:solidFill>
                <a:schemeClr val="tx1"/>
              </a:solidFill>
              <a:latin typeface="+mn-lt"/>
              <a:ea typeface="+mn-ea"/>
              <a:cs typeface="+mn-cs"/>
            </a:endParaRPr>
          </a:p>
          <a:p>
            <a:pPr>
              <a:spcBef>
                <a:spcPts val="0"/>
              </a:spcBef>
            </a:pPr>
            <a:r>
              <a:rPr lang="en-US" sz="1200" kern="1200" dirty="0">
                <a:solidFill>
                  <a:schemeClr val="tx1"/>
                </a:solidFill>
                <a:latin typeface="+mn-lt"/>
                <a:ea typeface="+mn-ea"/>
                <a:cs typeface="+mn-cs"/>
              </a:rPr>
              <a:t>Two points about this ratio are important. First, because interest is deductible for income tax purposes, income before interest and taxes is a better indication of a company’s ability to pay interest than is income after interest and taxes (i.e., net income). Second, income before interest and taxes is a rough approximation for cash flow generated from operations. The primary concern of decision makers is, of course, the cash available to make interest payments. In fact, this ratio often is computed by dividing cash flow generated from operations by interest payments.</a:t>
            </a:r>
            <a:endParaRPr lang="en-US"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52</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14–16 </a:t>
            </a:r>
            <a:r>
              <a:rPr lang="en-US" sz="1200" b="0" i="0" u="none" strike="noStrike" kern="1200" baseline="0" dirty="0">
                <a:solidFill>
                  <a:schemeClr val="tx1"/>
                </a:solidFill>
                <a:latin typeface="+mn-lt"/>
                <a:ea typeface="+mn-ea"/>
                <a:cs typeface="+mn-cs"/>
              </a:rPr>
              <a:t>Condensed Financial </a:t>
            </a:r>
            <a:r>
              <a:rPr lang="en-US" sz="1200" b="0" i="0" u="none" strike="noStrike" kern="1200" baseline="0" dirty="0" smtClean="0">
                <a:solidFill>
                  <a:schemeClr val="tx1"/>
                </a:solidFill>
                <a:latin typeface="+mn-lt"/>
                <a:ea typeface="+mn-ea"/>
                <a:cs typeface="+mn-cs"/>
              </a:rPr>
              <a:t>Statements‚ Coca</a:t>
            </a:r>
            <a:r>
              <a:rPr lang="en-US" sz="1200" b="0" i="0" u="none" strike="noStrike" kern="1200" baseline="0" dirty="0">
                <a:solidFill>
                  <a:schemeClr val="tx1"/>
                </a:solidFill>
                <a:latin typeface="+mn-lt"/>
                <a:ea typeface="+mn-ea"/>
                <a:cs typeface="+mn-cs"/>
              </a:rPr>
              <a:t>-Cola, </a:t>
            </a:r>
            <a:r>
              <a:rPr lang="en-US" sz="1200" b="0" i="0" u="none" strike="noStrike" kern="1200" baseline="0" dirty="0" smtClean="0">
                <a:solidFill>
                  <a:schemeClr val="tx1"/>
                </a:solidFill>
                <a:latin typeface="+mn-lt"/>
                <a:ea typeface="+mn-ea"/>
                <a:cs typeface="+mn-cs"/>
              </a:rPr>
              <a:t>PepsiCo</a:t>
            </a: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For illustration, let’s compare the ratios for Coca-Cola and PepsiCo. Here we see condensed financial statements adapted from the 2015 annual reports of these </a:t>
            </a:r>
            <a:r>
              <a:rPr lang="en-US" sz="1200" b="0" i="0" u="none" strike="noStrike" kern="1200" baseline="0" dirty="0" smtClean="0">
                <a:solidFill>
                  <a:schemeClr val="tx1"/>
                </a:solidFill>
                <a:latin typeface="+mn-lt"/>
                <a:ea typeface="+mn-ea"/>
                <a:cs typeface="+mn-cs"/>
              </a:rPr>
              <a:t>companie</a:t>
            </a:r>
            <a:r>
              <a:rPr lang="en-US" dirty="0" smtClean="0"/>
              <a:t>s.</a:t>
            </a: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53</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54</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Debt to equity ratio is calculated by dividing total liabilities by the shareholder’s equity. The debt to equity ratio indicates the extent of trading on the equity, or financial leverage.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In this case, </a:t>
            </a:r>
            <a:r>
              <a:rPr lang="en-US" sz="1200" b="0" i="0" u="none" strike="noStrike" kern="1200" baseline="0" dirty="0" smtClean="0">
                <a:solidFill>
                  <a:schemeClr val="tx1"/>
                </a:solidFill>
                <a:latin typeface="+mn-lt"/>
                <a:ea typeface="+mn-ea"/>
                <a:cs typeface="+mn-cs"/>
              </a:rPr>
              <a:t>PepsiCo </a:t>
            </a:r>
            <a:r>
              <a:rPr lang="en-US" sz="1200" b="0" i="0" u="none" strike="noStrike" kern="1200" baseline="0" dirty="0">
                <a:solidFill>
                  <a:schemeClr val="tx1"/>
                </a:solidFill>
                <a:latin typeface="+mn-lt"/>
                <a:ea typeface="+mn-ea"/>
                <a:cs typeface="+mn-cs"/>
              </a:rPr>
              <a:t>has a higher debt to equity ratio compared to Coca-Cola. Remember, that’s not necessarily a positive or a negative. Let’s look closer. </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55</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When the return on shareholders’ equity is greater than the return on assets, management is using debt funds to enhance the earnings for shareholders. Both firms do this. We calculate return on assets for 2015 as seen here. The rate of return on assets indicates profitability without regard to how resources are financed. The return on assets indicates a company’s overall profitability, ignoring specific sources of financing. In this regard, Coca-Cola’s profitability is slightly higher than PepsiCo’s. </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56</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That advantage, though, disappears when we compare the return to shareholders.</a:t>
            </a: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The rate of return on shareholders’ equity indicates the effectiveness of employing resources provided by owners. The return on assets measures the success of the company in generating income for its shareholders. The calculation is the same as return on assets except that the denominator position is taken by the </a:t>
            </a:r>
            <a:r>
              <a:rPr lang="en-US" sz="1200" b="0" i="0" u="none" strike="noStrike" kern="1200" baseline="0" dirty="0" smtClean="0">
                <a:solidFill>
                  <a:schemeClr val="tx1"/>
                </a:solidFill>
                <a:latin typeface="+mn-lt"/>
                <a:ea typeface="+mn-ea"/>
                <a:cs typeface="+mn-cs"/>
              </a:rPr>
              <a:t>shareholders’ </a:t>
            </a:r>
            <a:r>
              <a:rPr lang="en-US" sz="1200" b="0" i="0" u="none" strike="noStrike" kern="1200" baseline="0" dirty="0">
                <a:solidFill>
                  <a:schemeClr val="tx1"/>
                </a:solidFill>
                <a:latin typeface="+mn-lt"/>
                <a:ea typeface="+mn-ea"/>
                <a:cs typeface="+mn-cs"/>
              </a:rPr>
              <a:t>equity.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Coca-Cola’s return on assets is 5% higher than PepsiCo’s, but its return on shareholders’ equity is 37% less. The reason is that higher leverage has been used by </a:t>
            </a:r>
            <a:r>
              <a:rPr lang="en-US" sz="1200" b="0" i="0" u="none" strike="noStrike" kern="1200" baseline="0" dirty="0" smtClean="0">
                <a:solidFill>
                  <a:schemeClr val="tx1"/>
                </a:solidFill>
                <a:latin typeface="+mn-lt"/>
                <a:ea typeface="+mn-ea"/>
                <a:cs typeface="+mn-cs"/>
              </a:rPr>
              <a:t>PepsiCo </a:t>
            </a:r>
            <a:r>
              <a:rPr lang="en-US" sz="1200" b="0" i="0" u="none" strike="noStrike" kern="1200" baseline="0" dirty="0">
                <a:solidFill>
                  <a:schemeClr val="tx1"/>
                </a:solidFill>
                <a:latin typeface="+mn-lt"/>
                <a:ea typeface="+mn-ea"/>
                <a:cs typeface="+mn-cs"/>
              </a:rPr>
              <a:t>to provide a relatively greater return to shareholders. PepsiCo increased its return to shareholders 5.8 times (45.3% / 7.8%) the return on assets. Coca-Cola increased its return to shareholders 3.5 times (28.5% / 8.2%) the return on assets. Interpret this with caution, though. PepsiCo’s higher leverage means higher risk as well. In down times, PepsiCo’s return to shareholders will suffer proportionally more than will Coca-Cola’s. </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57</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From the perspective of a creditor, we might look at which company offers the most comfortable margin of safety in terms of its ability to pay fixed interest charges.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In this regard, Coca-Cola provides a greater margin of safety. And, </a:t>
            </a:r>
            <a:r>
              <a:rPr lang="en-IN" sz="1200" b="0" i="0" u="none" strike="noStrike" kern="1200" baseline="0" dirty="0" smtClean="0">
                <a:solidFill>
                  <a:schemeClr val="tx1"/>
                </a:solidFill>
                <a:latin typeface="+mn-lt"/>
                <a:ea typeface="+mn-ea"/>
                <a:cs typeface="+mn-cs"/>
              </a:rPr>
              <a:t>PepsiCo </a:t>
            </a:r>
            <a:r>
              <a:rPr lang="en-IN" sz="1200" b="0" i="0" u="none" strike="noStrike" kern="1200" baseline="0" dirty="0">
                <a:solidFill>
                  <a:schemeClr val="tx1"/>
                </a:solidFill>
                <a:latin typeface="+mn-lt"/>
                <a:ea typeface="+mn-ea"/>
                <a:cs typeface="+mn-cs"/>
              </a:rPr>
              <a:t>has more debt in its capital structure relative to Coca-Cola. However, </a:t>
            </a:r>
            <a:r>
              <a:rPr lang="en-IN" sz="1200" b="0" i="0" u="none" strike="noStrike" kern="1200" baseline="0" dirty="0" smtClean="0">
                <a:solidFill>
                  <a:schemeClr val="tx1"/>
                </a:solidFill>
                <a:latin typeface="+mn-lt"/>
                <a:ea typeface="+mn-ea"/>
                <a:cs typeface="+mn-cs"/>
              </a:rPr>
              <a:t>PepsiCo </a:t>
            </a:r>
            <a:r>
              <a:rPr lang="en-IN" sz="1200" b="0" i="0" u="none" strike="noStrike" kern="1200" baseline="0" dirty="0">
                <a:solidFill>
                  <a:schemeClr val="tx1"/>
                </a:solidFill>
                <a:latin typeface="+mn-lt"/>
                <a:ea typeface="+mn-ea"/>
                <a:cs typeface="+mn-cs"/>
              </a:rPr>
              <a:t>clearly is able to pay the cost of borrowing and provide an impressive return to its shareholders. Both firms, though, trade quite favorably on their leverage.</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58</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59</a:t>
            </a:fld>
            <a:endParaRPr lang="en-IN" dirty="0"/>
          </a:p>
        </p:txBody>
      </p:sp>
    </p:spTree>
    <p:extLst>
      <p:ext uri="{BB962C8B-B14F-4D97-AF65-F5344CB8AC3E}">
        <p14:creationId xmlns:p14="http://schemas.microsoft.com/office/powerpoint/2010/main" val="459487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t>Today, most corporate bonds are registered bonds. Interest checks are mailed directly to the owner of the bond, whose name is registered with the issuing company.</a:t>
            </a:r>
          </a:p>
          <a:p>
            <a:pPr>
              <a:spcBef>
                <a:spcPts val="0"/>
              </a:spcBef>
            </a:pPr>
            <a:endParaRPr lang="en-US" sz="1200" b="0" i="0" u="none" strike="noStrike" kern="1200" baseline="0" dirty="0"/>
          </a:p>
          <a:p>
            <a:pPr>
              <a:spcBef>
                <a:spcPts val="0"/>
              </a:spcBef>
            </a:pPr>
            <a:r>
              <a:rPr lang="en-US" sz="1200" b="0" i="0" u="none" strike="noStrike" kern="1200" baseline="0" dirty="0"/>
              <a:t>Years ago, it </a:t>
            </a:r>
            <a:r>
              <a:rPr lang="en-IN" sz="1200" b="0" i="0" u="none" strike="noStrike" kern="1200" baseline="0" dirty="0"/>
              <a:t>was typical for bonds to be structured as </a:t>
            </a:r>
            <a:r>
              <a:rPr lang="en-IN" sz="1200" b="1" i="0" u="none" strike="noStrike" kern="1200" baseline="0" dirty="0"/>
              <a:t>coupon bonds</a:t>
            </a:r>
            <a:r>
              <a:rPr lang="en-IN" sz="1200" b="0" i="0" u="none" strike="noStrike" kern="1200" baseline="0" dirty="0"/>
              <a:t>, sometimes called </a:t>
            </a:r>
            <a:r>
              <a:rPr lang="en-IN" sz="1200" b="1" i="0" u="none" strike="noStrike" kern="1200" baseline="0" dirty="0"/>
              <a:t>bearer bonds</a:t>
            </a:r>
            <a:r>
              <a:rPr lang="en-IN" sz="1200" b="0" i="0" u="none" strike="noStrike" kern="1200" baseline="0" dirty="0"/>
              <a:t>. The name of the owner of a coupon bond was not registered. Instead, to collect interest on a coupon bond, the holder actually clipped an attached coupon and redeemed it in accordance with instructions in the indenture. A carryover effect of this practice is that we still sometimes see the term </a:t>
            </a:r>
            <a:r>
              <a:rPr lang="en-IN" sz="1200" b="0" i="1" u="none" strike="noStrike" kern="1200" baseline="0" dirty="0"/>
              <a:t>coupon rate </a:t>
            </a:r>
            <a:r>
              <a:rPr lang="en-IN" sz="1200" b="0" i="0" u="none" strike="noStrike" kern="1200" baseline="0" dirty="0"/>
              <a:t>in reference to the stated interest rate on bonds.</a:t>
            </a:r>
          </a:p>
          <a:p>
            <a:pPr>
              <a:spcBef>
                <a:spcPts val="0"/>
              </a:spcBef>
            </a:pPr>
            <a:endParaRPr lang="en-IN" sz="1200" b="0" i="0" u="none" strike="noStrike" kern="1200" baseline="0" dirty="0"/>
          </a:p>
          <a:p>
            <a:pPr>
              <a:spcBef>
                <a:spcPts val="0"/>
              </a:spcBef>
            </a:pPr>
            <a:r>
              <a:rPr lang="en-IN" sz="1200" b="0" i="0" u="none" strike="noStrike" kern="1200" baseline="0" dirty="0"/>
              <a:t>Most corporate bonds are </a:t>
            </a:r>
            <a:r>
              <a:rPr lang="en-IN" sz="1200" b="1" i="0" u="none" strike="noStrike" kern="1200" baseline="0" dirty="0"/>
              <a:t>callable</a:t>
            </a:r>
            <a:r>
              <a:rPr lang="en-IN" sz="1200" b="0" i="0" u="none" strike="noStrike" kern="1200" baseline="0" dirty="0"/>
              <a:t>, or </a:t>
            </a:r>
            <a:r>
              <a:rPr lang="en-IN" sz="1200" b="1" i="0" u="none" strike="noStrike" kern="1200" baseline="0" dirty="0"/>
              <a:t>redeemable</a:t>
            </a:r>
            <a:r>
              <a:rPr lang="en-IN" sz="1200" b="0" i="0" u="none" strike="noStrike" kern="1200" baseline="0" dirty="0"/>
              <a:t>. The call feature allows the issuing company to buy back, or call, outstanding bonds from bondholders before their scheduled maturity date. This feature affords the company some protection against being stuck with relatively high-cost debt in the event interest rates fall during the period before maturity. The call price must be prespecified and often exceeds the bond’s face amount (a call premium) sometimes declining as maturity is approached. </a:t>
            </a:r>
          </a:p>
          <a:p>
            <a:pPr>
              <a:spcBef>
                <a:spcPts val="0"/>
              </a:spcBef>
            </a:pPr>
            <a:endParaRPr lang="en-IN" sz="1200" b="0" i="0" u="none" strike="noStrike" kern="1200" baseline="0" dirty="0"/>
          </a:p>
          <a:p>
            <a:pPr>
              <a:spcBef>
                <a:spcPts val="0"/>
              </a:spcBef>
            </a:pPr>
            <a:r>
              <a:rPr lang="en-IN" sz="1200" b="0" i="0" u="none" strike="noStrike" kern="1200" baseline="0" dirty="0"/>
              <a:t>“No call” provisions usually prohibit calls during the first few years of a bond’s life. Very often, calls are mandatory. That is, the corporation may be required to redeem the bonds on a pre-specified, year-by-year basis. Bonds requiring such </a:t>
            </a:r>
            <a:r>
              <a:rPr lang="en-IN" sz="1200" b="1" i="0" u="none" strike="noStrike" kern="1200" baseline="0" dirty="0"/>
              <a:t>sinking fund </a:t>
            </a:r>
            <a:r>
              <a:rPr lang="en-IN" sz="1200" b="0" i="0" u="none" strike="noStrike" kern="1200" baseline="0" dirty="0"/>
              <a:t>redemptions often are labeled </a:t>
            </a:r>
            <a:r>
              <a:rPr lang="en-IN" sz="1200" b="1" i="0" u="none" strike="noStrike" kern="1200" baseline="0" dirty="0"/>
              <a:t>sinking fund debentures</a:t>
            </a:r>
            <a:r>
              <a:rPr lang="en-IN" sz="1200" b="0" i="0" u="none" strike="noStrike" kern="1200" baseline="0" dirty="0"/>
              <a:t>.</a:t>
            </a:r>
          </a:p>
          <a:p>
            <a:pPr>
              <a:spcBef>
                <a:spcPts val="0"/>
              </a:spcBef>
            </a:pPr>
            <a:endParaRPr lang="en-US" sz="1200" b="0" i="0" u="none" strike="noStrike" kern="1200" baseline="0" dirty="0"/>
          </a:p>
          <a:p>
            <a:pPr>
              <a:spcBef>
                <a:spcPts val="0"/>
              </a:spcBef>
            </a:pPr>
            <a:r>
              <a:rPr lang="en-IN" sz="1200" b="1" i="0" u="none" strike="noStrike" baseline="0" dirty="0"/>
              <a:t>Serial bonds </a:t>
            </a:r>
            <a:r>
              <a:rPr lang="en-IN" sz="1200" b="0" i="0" u="none" strike="noStrike" baseline="0" dirty="0"/>
              <a:t>provide a more structured (and less popular) way to retire bonds on a piecemeal basis. Serial bonds are retired in installments during all or part of the life of the issue. Each bond has its own specified maturity date. </a:t>
            </a:r>
            <a:r>
              <a:rPr lang="en-US" sz="1200" b="0" i="0" u="none" strike="noStrike" kern="1200" baseline="0" dirty="0"/>
              <a:t>So for a typical 30-year serial issue, 25 to 30 separate maturity dates might be assigned to specific portions of the bond issue.</a:t>
            </a:r>
            <a:endParaRPr lang="en-IN" sz="1200" b="0" i="0" u="none" strike="noStrike" baseline="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6</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kern="1200" dirty="0">
                <a:solidFill>
                  <a:schemeClr val="tx1"/>
                </a:solidFill>
                <a:latin typeface="+mn-lt"/>
                <a:ea typeface="+mn-ea"/>
                <a:cs typeface="+mn-cs"/>
              </a:rPr>
              <a:t>Liabilities can also have misleading effects on the income statement. Decision makers should look carefully at gains and losses produced by early extinguishment of debt. These have nothing to do with a company’s normal operating activities. Unchecked, corporate management can be tempted to schedule debt buybacks to provide discretionary income in down years or even losses in up years to smooth income over time. </a:t>
            </a:r>
            <a:r>
              <a:rPr lang="en-US" sz="1200" b="1" kern="1200" dirty="0">
                <a:solidFill>
                  <a:schemeClr val="tx1"/>
                </a:solidFill>
                <a:latin typeface="+mn-lt"/>
                <a:ea typeface="+mn-ea"/>
                <a:cs typeface="+mn-cs"/>
              </a:rPr>
              <a:t>Decision makers should be alert to gains and losses that have nothing to do with a company’s normal operating activities.</a:t>
            </a:r>
            <a:endParaRPr lang="en-US" sz="1200" b="1"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When debt of any type is retired prior to its scheduled maturity date, the transaction is referred to as </a:t>
            </a:r>
            <a:r>
              <a:rPr lang="en-US" sz="1200" b="1" i="0" u="none" strike="noStrike" kern="1200" baseline="0" dirty="0">
                <a:solidFill>
                  <a:schemeClr val="tx1"/>
                </a:solidFill>
                <a:latin typeface="+mn-lt"/>
                <a:ea typeface="+mn-ea"/>
                <a:cs typeface="+mn-cs"/>
              </a:rPr>
              <a:t>early extinguishment of debt</a:t>
            </a:r>
            <a:r>
              <a:rPr lang="en-US" sz="1200" b="0" i="0" u="none" strike="noStrike" kern="1200" baseline="0" dirty="0">
                <a:solidFill>
                  <a:schemeClr val="tx1"/>
                </a:solidFill>
                <a:latin typeface="+mn-lt"/>
                <a:ea typeface="+mn-ea"/>
                <a:cs typeface="+mn-cs"/>
              </a:rPr>
              <a:t>.</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kern="1200" dirty="0">
                <a:solidFill>
                  <a:schemeClr val="tx1"/>
                </a:solidFill>
                <a:latin typeface="+mn-lt"/>
                <a:ea typeface="+mn-ea"/>
                <a:cs typeface="+mn-cs"/>
              </a:rPr>
              <a:t>In that case, a gain or a loss may result. Earlier we noted that a call feature accompanies most bonds to protect the issuer against declining interest rates. Even when bonds are not callable, the issuing company can retire bonds early by purchasing them on the open market. Regardless of the method, when debt of any type is retired prior to its scheduled maturity date, the transaction is referred to as </a:t>
            </a:r>
            <a:r>
              <a:rPr lang="en-US" sz="1200" b="1" kern="1200" dirty="0">
                <a:solidFill>
                  <a:schemeClr val="tx1"/>
                </a:solidFill>
                <a:latin typeface="+mn-lt"/>
                <a:ea typeface="+mn-ea"/>
                <a:cs typeface="+mn-cs"/>
              </a:rPr>
              <a:t>early extinguishment of debt</a:t>
            </a:r>
            <a:r>
              <a:rPr lang="en-US" sz="1200" kern="1200" dirty="0">
                <a:solidFill>
                  <a:schemeClr val="tx1"/>
                </a:solidFill>
                <a:latin typeface="+mn-lt"/>
                <a:ea typeface="+mn-ea"/>
                <a:cs typeface="+mn-cs"/>
              </a:rPr>
              <a:t>.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kern="1200" dirty="0">
                <a:solidFill>
                  <a:schemeClr val="tx1"/>
                </a:solidFill>
                <a:latin typeface="+mn-lt"/>
                <a:ea typeface="+mn-ea"/>
                <a:cs typeface="+mn-cs"/>
              </a:rPr>
              <a:t>To record the extinguishment, the account balances pertinent to the debt obviously must be removed from the books. Of course cash is credited for the amount paid—the call price or market price. The difference between the book value of the debt and the reacquisition price represents either a gain or a loss on the early extinguishment of debt. When the debt is retired for less than book value, the debtor is in a favorable position and records a gain. The opposite occurs for a loss. </a:t>
            </a:r>
            <a:endParaRPr lang="en-US" sz="1200" b="0" i="0" u="none" strike="noStrike" kern="1200" baseline="0" dirty="0">
              <a:solidFill>
                <a:schemeClr val="tx1"/>
              </a:solidFill>
              <a:latin typeface="+mn-lt"/>
              <a:ea typeface="+mn-ea"/>
              <a:cs typeface="+mn-cs"/>
            </a:endParaRPr>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60</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dirty="0"/>
              <a:t>Illustration </a:t>
            </a:r>
            <a:r>
              <a:rPr lang="en-IN" dirty="0" smtClean="0"/>
              <a:t>14–17 </a:t>
            </a:r>
            <a:r>
              <a:rPr lang="en-IN" dirty="0"/>
              <a:t>Early Extinguishment</a:t>
            </a:r>
            <a:r>
              <a:rPr lang="en-IN" baseline="0" dirty="0"/>
              <a:t> of Debt</a:t>
            </a:r>
            <a:endParaRPr lang="en-IN" dirty="0"/>
          </a:p>
          <a:p>
            <a:pPr>
              <a:spcBef>
                <a:spcPts val="0"/>
              </a:spcBef>
            </a:pPr>
            <a:endParaRPr lang="en-IN" dirty="0"/>
          </a:p>
          <a:p>
            <a:pPr>
              <a:spcBef>
                <a:spcPts val="0"/>
              </a:spcBef>
            </a:pPr>
            <a:r>
              <a:rPr lang="en-IN" dirty="0"/>
              <a:t>To understand better, assume</a:t>
            </a:r>
            <a:r>
              <a:rPr lang="en-IN" baseline="0" dirty="0"/>
              <a:t> Masterwear Industries </a:t>
            </a:r>
            <a:r>
              <a:rPr lang="en-IN" sz="1200" dirty="0"/>
              <a:t>called its $700,000, 12% bonds when their book value was $676,288.</a:t>
            </a:r>
            <a:r>
              <a:rPr lang="en-IN" sz="1200" baseline="0" dirty="0"/>
              <a:t> </a:t>
            </a:r>
            <a:r>
              <a:rPr lang="en-IN" sz="1200" dirty="0"/>
              <a:t>The indenture specified a call price of $685,000. The bonds were issued previously at a price to yield 14%.</a:t>
            </a:r>
            <a:r>
              <a:rPr lang="en-IN" sz="1200" baseline="0" dirty="0"/>
              <a:t> To journalize this, we first debit </a:t>
            </a:r>
            <a:r>
              <a:rPr lang="en-IN" sz="1200" baseline="0" dirty="0" smtClean="0"/>
              <a:t>bonds </a:t>
            </a:r>
            <a:r>
              <a:rPr lang="en-IN" sz="1200" baseline="0" dirty="0"/>
              <a:t>payable—</a:t>
            </a:r>
            <a:r>
              <a:rPr lang="en-US" sz="1200" b="0" i="0" u="none" strike="noStrike" kern="1200" baseline="0" dirty="0">
                <a:solidFill>
                  <a:schemeClr val="tx1"/>
                </a:solidFill>
                <a:latin typeface="+mn-lt"/>
                <a:ea typeface="+mn-ea"/>
                <a:cs typeface="+mn-cs"/>
              </a:rPr>
              <a:t>to record the extinguishment—with $700,000, the face amount. We also debit </a:t>
            </a:r>
            <a:r>
              <a:rPr lang="en-US" sz="1200" b="0" i="0" u="none" strike="noStrike" kern="1200" baseline="0" dirty="0" smtClean="0">
                <a:solidFill>
                  <a:schemeClr val="tx1"/>
                </a:solidFill>
                <a:latin typeface="+mn-lt"/>
                <a:ea typeface="+mn-ea"/>
                <a:cs typeface="+mn-cs"/>
              </a:rPr>
              <a:t>loss </a:t>
            </a:r>
            <a:r>
              <a:rPr lang="en-US" sz="1200" b="0" i="0" u="none" strike="noStrike" kern="1200" baseline="0" dirty="0">
                <a:solidFill>
                  <a:schemeClr val="tx1"/>
                </a:solidFill>
                <a:latin typeface="+mn-lt"/>
                <a:ea typeface="+mn-ea"/>
                <a:cs typeface="+mn-cs"/>
              </a:rPr>
              <a:t>on early extinguishment account with $8,712, as there is loss due to retiring for more than the book value. Discount on bonds payable account is credited with $23,712, discount calculated by subtracting the face amount minus the book value of the debt. Finally, we credit cash with $685,000, the amount paid towards the retirement of debt.</a:t>
            </a:r>
          </a:p>
          <a:p>
            <a:pPr>
              <a:spcBef>
                <a:spcPts val="0"/>
              </a:spcBef>
            </a:pP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61</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Sometimes corporations include a convertible feature as part of a bond offering. Convertible bonds can be converted into (that is, exchanged for) shares of stock at the option of the bondholder. Among the reasons for issuing convertible bonds rather than straight debt are: (a) to sell the bonds at a higher price (which means a lower effective interest cost); (b) to use as a medium of exchange in mergers and acquisitions; and (c) to enable smaller firms or debt-heavy companies to obtain access to the bond market. Sometimes convertible bonds serve as an indirect way to issue stock when there is shareholder resistance to direct issuance </a:t>
            </a:r>
            <a:r>
              <a:rPr lang="en-US" sz="1200" b="0" i="0" u="none" strike="noStrike" kern="1200" baseline="0" dirty="0">
                <a:solidFill>
                  <a:schemeClr val="tx1"/>
                </a:solidFill>
                <a:latin typeface="+mn-lt"/>
                <a:ea typeface="+mn-ea"/>
                <a:cs typeface="+mn-cs"/>
              </a:rPr>
              <a:t>of additional equity.</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kern="1200" dirty="0">
                <a:solidFill>
                  <a:schemeClr val="tx1"/>
                </a:solidFill>
                <a:latin typeface="+mn-lt"/>
                <a:ea typeface="+mn-ea"/>
                <a:cs typeface="+mn-cs"/>
              </a:rPr>
              <a:t>Central to each of these reasons for issuing convertible debt is that the conversion feature is attractive to investors. This hybrid security has features of both debt and equity. The owner has a fixed-income security that can become common stock if and when the firm’s prosperity makes that feasible. This increases the investor’s upside potential while limiting the downside risk. The conversion feature has monetary value. Just how valuable it is depends on both the conversion terms and market conditions. But from an accounting perspective the question raised is how to account for its value. </a:t>
            </a:r>
            <a:endParaRPr lang="en-US" sz="1200" b="0" i="0" u="none" strike="noStrike" kern="1200" baseline="0" dirty="0">
              <a:solidFill>
                <a:schemeClr val="tx1"/>
              </a:solidFill>
              <a:latin typeface="+mn-lt"/>
              <a:ea typeface="+mn-ea"/>
              <a:cs typeface="+mn-cs"/>
            </a:endParaRPr>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62</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14–18 </a:t>
            </a:r>
            <a:r>
              <a:rPr lang="en-IN" sz="1200" b="0" i="0" u="none" strike="noStrike" kern="1200" baseline="0" dirty="0">
                <a:solidFill>
                  <a:schemeClr val="tx1"/>
                </a:solidFill>
                <a:latin typeface="+mn-lt"/>
                <a:ea typeface="+mn-ea"/>
                <a:cs typeface="+mn-cs"/>
              </a:rPr>
              <a:t>Convertible Bonds</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It would appear that the conversion feature is valued by the market at $5 million—the difference between the market value of the convertible bonds, $103 million, and the market value of the nonconvertible bonds, $98 million. Some accountants argue that we should record the value of the conversion option in a shareholders’ equity account ($5 million in this case) and the debt value in the bond accounts ($100 million bonds payable less $2 million discount).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However, counter to that intuitive argument, the currently accepted practice is to record the entire issue price as debt in precisely the same way as for nonconvertible bonds. Treating the features as two inseparable parts of a single security avoids the practical difficulty of trying to measure the separate values of the debt and the conversion option.</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Since we make no provision for the separate value of the conversion option, all subsequent entries, including the periodic reduction of the premium, are exactly the same as if these were nonconvertible bonds. So the illustrations and examples of bond accounting we discussed earlier would pertain equally to nonconvertible or convertible bonds. </a:t>
            </a: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63</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Under IFRS, unlike U.S. GAAP, convertible debt is divided into its liability and equity elements. </a:t>
            </a:r>
          </a:p>
          <a:p>
            <a:pPr>
              <a:spcBef>
                <a:spcPts val="0"/>
              </a:spcBef>
            </a:pPr>
            <a:endParaRPr lang="en-US" sz="1200" b="0" i="0" u="none" strike="noStrike" kern="1200" baseline="0" dirty="0">
              <a:solidFill>
                <a:schemeClr val="tx1"/>
              </a:solidFill>
              <a:effectLst/>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In essence, HTL is selling two securities—(1) bonds and (2) an option to convert to stock</a:t>
            </a:r>
            <a:r>
              <a:rPr lang="en-US" sz="1200" b="0" i="0" u="none" strike="noStrike" kern="1200" baseline="0" dirty="0" smtClean="0">
                <a:solidFill>
                  <a:schemeClr val="tx1"/>
                </a:solidFill>
                <a:latin typeface="+mn-lt"/>
                <a:ea typeface="+mn-ea"/>
                <a:cs typeface="+mn-cs"/>
              </a:rPr>
              <a:t>—for </a:t>
            </a:r>
            <a:r>
              <a:rPr lang="en-US" sz="1200" b="0" i="0" u="none" strike="noStrike" kern="1200" baseline="0" dirty="0">
                <a:solidFill>
                  <a:schemeClr val="tx1"/>
                </a:solidFill>
                <a:latin typeface="+mn-lt"/>
                <a:ea typeface="+mn-ea"/>
                <a:cs typeface="+mn-cs"/>
              </a:rPr>
              <a:t>one package price. The bonds represent a liability; the option is shareholders’ equity. Compound instruments such as this one are separated into their liability and equity components in accordance with IAS No. 32. Because the bonds have a separate fair value of $98 million, we record that amount as the liability and the remaining $5 million (the difference between the fair value of the convertible bonds, $103 million, and the $98 million) as equity. If the fair value of the bonds cannot be determined from an active trading market, that value can be calculated as the present value of the bonds’ cash flows, using the market rate of interest. </a:t>
            </a:r>
            <a:endParaRPr lang="en-IN" sz="1200" b="1" i="0" u="none" strike="noStrike" kern="1200" baseline="0" dirty="0">
              <a:solidFill>
                <a:schemeClr val="dk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64</a:t>
            </a:fld>
            <a:endParaRPr lang="en-IN" dirty="0"/>
          </a:p>
        </p:txBody>
      </p:sp>
    </p:spTree>
    <p:extLst>
      <p:ext uri="{BB962C8B-B14F-4D97-AF65-F5344CB8AC3E}">
        <p14:creationId xmlns:p14="http://schemas.microsoft.com/office/powerpoint/2010/main" val="61365081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14–18 </a:t>
            </a:r>
            <a:r>
              <a:rPr lang="en-IN" sz="1200" b="0" i="0" u="none" strike="noStrike" kern="1200" baseline="0" dirty="0">
                <a:solidFill>
                  <a:schemeClr val="tx1"/>
                </a:solidFill>
                <a:latin typeface="+mn-lt"/>
                <a:ea typeface="+mn-ea"/>
                <a:cs typeface="+mn-cs"/>
              </a:rPr>
              <a:t>Convertible Bonds (cont.)</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If and when the bondholder exercises his or her option to convert the bonds into shares of stock, the bonds are removed from the accounting records and the new shares issued are recorded at the same amount (in other words, at the book value of the bonds). To illustrate, assume that half the convertible bonds issued by HTL Manufacturers are converted at a time when the remaining unamortized premium is $2 million.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The </a:t>
            </a:r>
            <a:r>
              <a:rPr lang="en-US" sz="1200" b="0" i="0" u="none" strike="noStrike" kern="1200" baseline="0" dirty="0" smtClean="0">
                <a:solidFill>
                  <a:schemeClr val="tx1"/>
                </a:solidFill>
                <a:latin typeface="+mn-lt"/>
                <a:ea typeface="+mn-ea"/>
                <a:cs typeface="+mn-cs"/>
              </a:rPr>
              <a:t>two </a:t>
            </a:r>
            <a:r>
              <a:rPr lang="en-US" sz="1200" b="0" i="0" u="none" strike="noStrike" kern="1200" baseline="0" dirty="0">
                <a:solidFill>
                  <a:schemeClr val="tx1"/>
                </a:solidFill>
                <a:latin typeface="+mn-lt"/>
                <a:ea typeface="+mn-ea"/>
                <a:cs typeface="+mn-cs"/>
              </a:rPr>
              <a:t>million shares issued are recorded at the $51 million book value of the bonds retired.</a:t>
            </a:r>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65</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14–18 </a:t>
            </a:r>
            <a:r>
              <a:rPr lang="en-IN" sz="1200" b="0" i="0" u="none" strike="noStrike" kern="1200" baseline="0" dirty="0">
                <a:solidFill>
                  <a:schemeClr val="tx1"/>
                </a:solidFill>
                <a:latin typeface="+mn-lt"/>
                <a:ea typeface="+mn-ea"/>
                <a:cs typeface="+mn-cs"/>
              </a:rPr>
              <a:t>Convertible Bonds (cont.)</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If the 50,000 convertible bonds were held by a single investor, that company would record the conversion as follows: By debiting </a:t>
            </a:r>
            <a:r>
              <a:rPr lang="en-US" dirty="0"/>
              <a:t>i</a:t>
            </a:r>
            <a:r>
              <a:rPr lang="en-US" sz="1200" b="0" i="0" u="none" strike="noStrike" kern="1200" baseline="0" dirty="0" smtClean="0">
                <a:solidFill>
                  <a:schemeClr val="tx1"/>
                </a:solidFill>
                <a:latin typeface="+mn-lt"/>
                <a:ea typeface="+mn-ea"/>
                <a:cs typeface="+mn-cs"/>
              </a:rPr>
              <a:t>nvestment </a:t>
            </a:r>
            <a:r>
              <a:rPr lang="en-US" sz="1200" b="0" i="0" u="none" strike="noStrike" kern="1200" baseline="0" dirty="0">
                <a:solidFill>
                  <a:schemeClr val="tx1"/>
                </a:solidFill>
                <a:latin typeface="+mn-lt"/>
                <a:ea typeface="+mn-ea"/>
                <a:cs typeface="+mn-cs"/>
              </a:rPr>
              <a:t>in common stock for $51 million and credit </a:t>
            </a:r>
            <a:r>
              <a:rPr lang="en-US" sz="1200" b="0" i="0" u="none" strike="noStrike" kern="1200" baseline="0" dirty="0" smtClean="0">
                <a:solidFill>
                  <a:schemeClr val="tx1"/>
                </a:solidFill>
                <a:latin typeface="+mn-lt"/>
                <a:ea typeface="+mn-ea"/>
                <a:cs typeface="+mn-cs"/>
              </a:rPr>
              <a:t>investment </a:t>
            </a:r>
            <a:r>
              <a:rPr lang="en-US" sz="1200" b="0" i="0" u="none" strike="noStrike" kern="1200" baseline="0" dirty="0">
                <a:solidFill>
                  <a:schemeClr val="tx1"/>
                </a:solidFill>
                <a:latin typeface="+mn-lt"/>
                <a:ea typeface="+mn-ea"/>
                <a:cs typeface="+mn-cs"/>
              </a:rPr>
              <a:t>in convertible bonds and </a:t>
            </a:r>
            <a:r>
              <a:rPr lang="en-US" dirty="0"/>
              <a:t>p</a:t>
            </a:r>
            <a:r>
              <a:rPr lang="en-US" sz="1200" b="0" i="0" u="none" strike="noStrike" kern="1200" baseline="0" dirty="0" smtClean="0">
                <a:solidFill>
                  <a:schemeClr val="tx1"/>
                </a:solidFill>
                <a:latin typeface="+mn-lt"/>
                <a:ea typeface="+mn-ea"/>
                <a:cs typeface="+mn-cs"/>
              </a:rPr>
              <a:t>remium </a:t>
            </a:r>
            <a:r>
              <a:rPr lang="en-US" sz="1200" b="0" i="0" u="none" strike="noStrike" kern="1200" baseline="0" dirty="0">
                <a:solidFill>
                  <a:schemeClr val="tx1"/>
                </a:solidFill>
                <a:latin typeface="+mn-lt"/>
                <a:ea typeface="+mn-ea"/>
                <a:cs typeface="+mn-cs"/>
              </a:rPr>
              <a:t>on bond investment for $50 million and $1 million respectively.</a:t>
            </a:r>
            <a:endParaRPr lang="en-IN" sz="1200" b="0" i="0" u="none" strike="noStrike" kern="1200" baseline="0" dirty="0">
              <a:solidFill>
                <a:schemeClr val="tx1"/>
              </a:solidFill>
              <a:latin typeface="+mn-lt"/>
              <a:ea typeface="+mn-ea"/>
              <a:cs typeface="+mn-cs"/>
            </a:endParaRPr>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66</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kern="1200" dirty="0">
                <a:solidFill>
                  <a:schemeClr val="tx1"/>
                </a:solidFill>
                <a:latin typeface="+mn-lt"/>
                <a:ea typeface="+mn-ea"/>
                <a:cs typeface="+mn-cs"/>
              </a:rPr>
              <a:t>Investors often are reluctant to convert bonds to stock, even when share prices have risen significantly since the convertible bonds were purchased. This is because the market price of the convertible bonds will rise along with market prices of the stock. So companies sometimes try to induce conversion. The motivation might be to reduce debt and become a better risk to potential lenders or achieve a lower debt-to-equity ratio.</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One way is through the call provision. As we noted earlier, most corporate bonds are callable by the issuing corporation. When the specified call price is less than the conversion value of the bonds (the market value of the shares), calling the convertible bonds provides bondholders with incentive to convert. Bondholders will choose the shares rather than the </a:t>
            </a:r>
            <a:r>
              <a:rPr lang="en-US" sz="1200" b="0" i="0" u="none" strike="noStrike" kern="1200" baseline="0" dirty="0">
                <a:solidFill>
                  <a:schemeClr val="tx1"/>
                </a:solidFill>
                <a:latin typeface="+mn-lt"/>
                <a:ea typeface="+mn-ea"/>
                <a:cs typeface="+mn-cs"/>
              </a:rPr>
              <a:t>lower call price.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Occasionally, corporations may try to encourage voluntary conversion by offering an added inducement in the form of cash, stock warrants, or a more attractive conversion ratio. When additional consideration is provided to induce conversion, the fair value of that consideration is considered an expense incurred to bring about the conversion.</a:t>
            </a: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67</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Another (less common) way to sweeten a bond issue is to include detachable stock purchase warrants as part of the security issue. A stock warrant gives the investor an option to purchase a stated number of shares of common stock at a specified </a:t>
            </a:r>
            <a:r>
              <a:rPr lang="en-IN" sz="1200" b="0" i="1" u="none" strike="noStrike" kern="1200" baseline="0" dirty="0">
                <a:solidFill>
                  <a:schemeClr val="tx1"/>
                </a:solidFill>
                <a:latin typeface="+mn-lt"/>
                <a:ea typeface="+mn-ea"/>
                <a:cs typeface="+mn-cs"/>
              </a:rPr>
              <a:t>option price</a:t>
            </a:r>
            <a:r>
              <a:rPr lang="en-IN" sz="1200" b="0" u="none" strike="noStrike" kern="1200" baseline="0" dirty="0">
                <a:solidFill>
                  <a:schemeClr val="tx1"/>
                </a:solidFill>
                <a:latin typeface="+mn-lt"/>
                <a:ea typeface="+mn-ea"/>
                <a:cs typeface="+mn-cs"/>
              </a:rPr>
              <a:t>,</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often within a given period of time. Like a conversion feature, warrants usually mean a lower interest rate and often enable a company to issue debt when borrowing would not be feasible </a:t>
            </a:r>
            <a:r>
              <a:rPr lang="en-US" sz="1200" b="0" i="0" u="none" strike="noStrike" kern="1200" baseline="0" dirty="0">
                <a:solidFill>
                  <a:schemeClr val="tx1"/>
                </a:solidFill>
                <a:latin typeface="+mn-lt"/>
                <a:ea typeface="+mn-ea"/>
                <a:cs typeface="+mn-cs"/>
              </a:rPr>
              <a:t>otherwise.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However, unlike the conversion feature for convertible bonds, warrants can be separated from the bonds. This means they can be exercised independently or traded in the market separately from bonds, having their own market price. In essence, two different securities—the bonds and the warrants—are sold as a package for a single issue price. Accordingly, the issue price is allocated between the two different securities on the basis of their fair values. If the independent market value of only one of the two securities is reliably determinable, that value establishes the allocation.</a:t>
            </a: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68</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Illustration </a:t>
            </a:r>
            <a:r>
              <a:rPr lang="en-IN" sz="1200" b="0" i="0" u="none" strike="noStrike" kern="1200" baseline="0" dirty="0" smtClean="0">
                <a:latin typeface="+mn-lt"/>
                <a:ea typeface="+mn-ea"/>
                <a:cs typeface="+mn-cs"/>
              </a:rPr>
              <a:t>14–19 </a:t>
            </a:r>
            <a:r>
              <a:rPr lang="en-IN" sz="1200" b="0" i="0" u="none" strike="noStrike" kern="1200" baseline="0" dirty="0">
                <a:latin typeface="+mn-lt"/>
                <a:ea typeface="+mn-ea"/>
                <a:cs typeface="+mn-cs"/>
              </a:rPr>
              <a:t>Bonds with Detachable Warrants</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b="0" i="0" u="none" strike="noStrike" kern="1200" baseline="0" dirty="0">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To record this we will debit </a:t>
            </a:r>
            <a:r>
              <a:rPr lang="en-IN" sz="1200" b="0" i="0" u="none" strike="noStrike" kern="1200" baseline="0" dirty="0" smtClean="0">
                <a:latin typeface="+mn-lt"/>
                <a:ea typeface="+mn-ea"/>
                <a:cs typeface="+mn-cs"/>
              </a:rPr>
              <a:t>cash </a:t>
            </a:r>
            <a:r>
              <a:rPr lang="en-IN" sz="1200" b="0" i="0" u="none" strike="noStrike" kern="1200" baseline="0" dirty="0">
                <a:latin typeface="+mn-lt"/>
                <a:ea typeface="+mn-ea"/>
                <a:cs typeface="+mn-cs"/>
              </a:rPr>
              <a:t>for $103 million which is </a:t>
            </a:r>
            <a:r>
              <a:rPr lang="en-US" sz="1200" b="0" i="0" u="none" strike="noStrike" kern="1200" baseline="0" dirty="0">
                <a:latin typeface="+mn-lt"/>
                <a:ea typeface="+mn-ea"/>
                <a:cs typeface="+mn-cs"/>
              </a:rPr>
              <a:t>103% of $100 million. Then we will credit </a:t>
            </a:r>
            <a:r>
              <a:rPr lang="en-US" sz="1200" b="0" i="0" u="none" strike="noStrike" kern="1200" baseline="0" dirty="0" smtClean="0">
                <a:latin typeface="+mn-lt"/>
                <a:ea typeface="+mn-ea"/>
                <a:cs typeface="+mn-cs"/>
              </a:rPr>
              <a:t>bonds </a:t>
            </a:r>
            <a:r>
              <a:rPr lang="en-US" sz="1200" b="0" i="0" u="none" strike="noStrike" kern="1200" baseline="0" dirty="0">
                <a:latin typeface="+mn-lt"/>
                <a:ea typeface="+mn-ea"/>
                <a:cs typeface="+mn-cs"/>
              </a:rPr>
              <a:t>payable for $100 million for the face amount and </a:t>
            </a:r>
            <a:r>
              <a:rPr lang="en-US" sz="1200" b="0" i="0" u="none" strike="noStrike" kern="1200" baseline="0" dirty="0" smtClean="0">
                <a:latin typeface="+mn-lt"/>
                <a:ea typeface="+mn-ea"/>
                <a:cs typeface="+mn-cs"/>
              </a:rPr>
              <a:t>equity</a:t>
            </a:r>
            <a:r>
              <a:rPr lang="en-US" sz="1200" b="0" i="0" u="none" strike="noStrike" kern="1200" baseline="0" dirty="0">
                <a:latin typeface="+mn-lt"/>
                <a:ea typeface="+mn-ea"/>
                <a:cs typeface="+mn-cs"/>
              </a:rPr>
              <a:t>—stock warrants for $6 million </a:t>
            </a:r>
            <a:r>
              <a:rPr lang="en-IN" sz="1200" dirty="0">
                <a:latin typeface="+mn-lt"/>
              </a:rPr>
              <a:t>(100,000 bonds × 20 warrants × $3). We will also debit </a:t>
            </a:r>
            <a:r>
              <a:rPr lang="en-US" dirty="0"/>
              <a:t>d</a:t>
            </a:r>
            <a:r>
              <a:rPr lang="en-US" sz="1200" b="0" i="0" u="none" strike="noStrike" kern="1200" baseline="0" dirty="0" smtClean="0">
                <a:latin typeface="+mn-lt"/>
              </a:rPr>
              <a:t>iscount </a:t>
            </a:r>
            <a:r>
              <a:rPr lang="en-US" sz="1200" b="0" i="0" u="none" strike="noStrike" kern="1200" baseline="0" dirty="0">
                <a:latin typeface="+mn-lt"/>
              </a:rPr>
              <a:t>on bonds payable for the balance amount of $3 million.</a:t>
            </a: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latin typeface="+mn-lt"/>
            </a:endParaRPr>
          </a:p>
          <a:p>
            <a:pPr marL="0" marR="0" indent="0" algn="l" defTabSz="914400" rtl="0" eaLnBrk="1" fontAlgn="base" latinLnBrk="0" hangingPunct="1">
              <a:lnSpc>
                <a:spcPct val="100000"/>
              </a:lnSpc>
              <a:spcBef>
                <a:spcPts val="0"/>
              </a:spcBef>
              <a:spcAft>
                <a:spcPct val="0"/>
              </a:spcAft>
              <a:buClrTx/>
              <a:buSzTx/>
              <a:buFontTx/>
              <a:buNone/>
              <a:tabLst/>
              <a:defRPr/>
            </a:pPr>
            <a:r>
              <a:rPr lang="en-US" sz="1200" b="0" i="0" kern="1200" dirty="0">
                <a:solidFill>
                  <a:schemeClr val="tx1"/>
                </a:solidFill>
                <a:effectLst/>
                <a:latin typeface="+mn-lt"/>
                <a:ea typeface="+mn-ea"/>
                <a:cs typeface="+mn-cs"/>
              </a:rPr>
              <a:t>The issue price of bonds with detachable warrants is allocated between the two different securities on the basis of their fair values.</a:t>
            </a:r>
            <a:endParaRPr lang="en-IN" sz="1200" b="0" dirty="0">
              <a:latin typeface="+mn-lt"/>
            </a:endParaRPr>
          </a:p>
          <a:p>
            <a:pPr>
              <a:spcBef>
                <a:spcPts val="0"/>
              </a:spcBef>
            </a:pPr>
            <a:endParaRPr lang="en-US" sz="1200" b="0" i="0" u="none" strike="noStrike" kern="1200" baseline="0" dirty="0">
              <a:latin typeface="+mn-lt"/>
              <a:ea typeface="+mn-ea"/>
              <a:cs typeface="+mn-cs"/>
            </a:endParaRPr>
          </a:p>
          <a:p>
            <a:pPr>
              <a:spcBef>
                <a:spcPts val="0"/>
              </a:spcBef>
            </a:pPr>
            <a:endParaRPr lang="en-IN" sz="1200" b="0" i="0" u="none" strike="noStrike" kern="1200" baseline="0" dirty="0">
              <a:latin typeface="+mn-lt"/>
              <a:ea typeface="+mn-ea"/>
              <a:cs typeface="+mn-cs"/>
            </a:endParaRPr>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69</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a:t>
            </a:fld>
            <a:endParaRPr lang="en-IN" dirty="0"/>
          </a:p>
        </p:txBody>
      </p:sp>
    </p:spTree>
    <p:extLst>
      <p:ext uri="{BB962C8B-B14F-4D97-AF65-F5344CB8AC3E}">
        <p14:creationId xmlns:p14="http://schemas.microsoft.com/office/powerpoint/2010/main" val="27152497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latin typeface="+mn-lt"/>
                <a:ea typeface="+mn-ea"/>
                <a:cs typeface="+mn-cs"/>
              </a:rPr>
              <a:t>If one-half of the warrants </a:t>
            </a:r>
            <a:r>
              <a:rPr lang="en-IN" sz="1200" b="0" i="0" u="none" strike="noStrike" kern="1200" baseline="0" dirty="0" smtClean="0">
                <a:latin typeface="+mn-lt"/>
                <a:ea typeface="+mn-ea"/>
                <a:cs typeface="+mn-cs"/>
              </a:rPr>
              <a:t>(one </a:t>
            </a:r>
            <a:r>
              <a:rPr lang="en-IN" sz="1200" b="0" i="0" u="none" strike="noStrike" kern="1200" baseline="0" dirty="0">
                <a:latin typeface="+mn-lt"/>
                <a:ea typeface="+mn-ea"/>
                <a:cs typeface="+mn-cs"/>
              </a:rPr>
              <a:t>million) in </a:t>
            </a:r>
            <a:r>
              <a:rPr lang="en-IN" sz="1200" b="0" i="0" u="none" strike="noStrike" kern="1200" baseline="0" dirty="0" smtClean="0">
                <a:latin typeface="+mn-lt"/>
                <a:ea typeface="+mn-ea"/>
                <a:cs typeface="+mn-cs"/>
              </a:rPr>
              <a:t>the previous </a:t>
            </a:r>
            <a:r>
              <a:rPr lang="en-IN" dirty="0"/>
              <a:t>i</a:t>
            </a:r>
            <a:r>
              <a:rPr lang="en-IN" sz="1200" b="0" i="0" u="none" strike="noStrike" kern="1200" baseline="0" dirty="0" smtClean="0">
                <a:latin typeface="+mn-lt"/>
                <a:ea typeface="+mn-ea"/>
                <a:cs typeface="+mn-cs"/>
              </a:rPr>
              <a:t>llustration </a:t>
            </a:r>
            <a:r>
              <a:rPr lang="en-IN" sz="1200" b="0" i="0" u="none" strike="noStrike" kern="1200" baseline="0" dirty="0">
                <a:latin typeface="+mn-lt"/>
                <a:ea typeface="+mn-ea"/>
                <a:cs typeface="+mn-cs"/>
              </a:rPr>
              <a:t>are exercised when the market value of HTL’s common stock is $30 per share, </a:t>
            </a:r>
            <a:r>
              <a:rPr lang="en-IN" sz="1200" b="0" i="0" u="none" strike="noStrike" kern="1200" baseline="0" dirty="0" smtClean="0">
                <a:latin typeface="+mn-lt"/>
                <a:ea typeface="+mn-ea"/>
                <a:cs typeface="+mn-cs"/>
              </a:rPr>
              <a:t>one </a:t>
            </a:r>
            <a:r>
              <a:rPr lang="en-IN" sz="1200" b="0" i="0" u="none" strike="noStrike" kern="1200" baseline="0" dirty="0">
                <a:latin typeface="+mn-lt"/>
                <a:ea typeface="+mn-ea"/>
                <a:cs typeface="+mn-cs"/>
              </a:rPr>
              <a:t>million shares would be issued for one warrant each plus the exercise price of $25 per share.</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To record this we will debit </a:t>
            </a:r>
            <a:r>
              <a:rPr lang="en-IN" sz="1200" b="0" i="0" u="none" strike="noStrike" kern="1200" baseline="0" dirty="0" smtClean="0">
                <a:latin typeface="+mn-lt"/>
                <a:ea typeface="+mn-ea"/>
                <a:cs typeface="+mn-cs"/>
              </a:rPr>
              <a:t>cash </a:t>
            </a:r>
            <a:r>
              <a:rPr lang="en-IN" sz="1200" b="0" i="0" u="none" strike="noStrike" kern="1200" baseline="0" dirty="0">
                <a:latin typeface="+mn-lt"/>
                <a:ea typeface="+mn-ea"/>
                <a:cs typeface="+mn-cs"/>
              </a:rPr>
              <a:t>for $25 million </a:t>
            </a:r>
            <a:r>
              <a:rPr lang="en-US" sz="1200" b="0" i="0" u="none" strike="noStrike" kern="1200" baseline="0" dirty="0">
                <a:latin typeface="+mn-lt"/>
                <a:ea typeface="+mn-ea"/>
                <a:cs typeface="+mn-cs"/>
              </a:rPr>
              <a:t>(1,000,000 warrants </a:t>
            </a:r>
            <a:r>
              <a:rPr lang="en-IN" sz="1200" dirty="0">
                <a:latin typeface="+mn-lt"/>
              </a:rPr>
              <a:t>× </a:t>
            </a:r>
            <a:r>
              <a:rPr lang="en-US" sz="1200" b="0" i="0" u="none" strike="noStrike" kern="1200" baseline="0" dirty="0">
                <a:latin typeface="+mn-lt"/>
                <a:ea typeface="+mn-ea"/>
                <a:cs typeface="+mn-cs"/>
              </a:rPr>
              <a:t>$25), </a:t>
            </a:r>
            <a:r>
              <a:rPr lang="en-IN" dirty="0"/>
              <a:t>e</a:t>
            </a:r>
            <a:r>
              <a:rPr lang="en-IN" sz="1200" b="0" i="0" u="none" strike="noStrike" kern="1200" baseline="0" dirty="0" smtClean="0">
                <a:latin typeface="+mn-lt"/>
                <a:ea typeface="+mn-ea"/>
                <a:cs typeface="+mn-cs"/>
              </a:rPr>
              <a:t>quity</a:t>
            </a:r>
            <a:r>
              <a:rPr lang="en-IN" sz="1200" b="0" i="0" u="none" strike="noStrike" kern="1200" baseline="0" dirty="0">
                <a:latin typeface="+mn-lt"/>
                <a:ea typeface="+mn-ea"/>
                <a:cs typeface="+mn-cs"/>
              </a:rPr>
              <a:t>—stock warrants for $3 million (1,000,000 warrants </a:t>
            </a:r>
            <a:r>
              <a:rPr lang="en-IN" sz="1200" dirty="0">
                <a:latin typeface="+mn-lt"/>
              </a:rPr>
              <a:t>× </a:t>
            </a:r>
            <a:r>
              <a:rPr lang="en-IN" sz="1200" b="0" i="0" u="none" strike="noStrike" kern="1200" baseline="0" dirty="0">
                <a:latin typeface="+mn-lt"/>
                <a:ea typeface="+mn-ea"/>
                <a:cs typeface="+mn-cs"/>
              </a:rPr>
              <a:t>$3) and credit </a:t>
            </a:r>
            <a:r>
              <a:rPr lang="en-IN" sz="1200" b="0" i="0" u="none" strike="noStrike" kern="1200" baseline="0" dirty="0" smtClean="0">
                <a:latin typeface="+mn-lt"/>
                <a:ea typeface="+mn-ea"/>
                <a:cs typeface="+mn-cs"/>
              </a:rPr>
              <a:t>common </a:t>
            </a:r>
            <a:r>
              <a:rPr lang="en-IN" sz="1200" b="0" i="0" u="none" strike="noStrike" kern="1200" baseline="0" dirty="0">
                <a:latin typeface="+mn-lt"/>
                <a:ea typeface="+mn-ea"/>
                <a:cs typeface="+mn-cs"/>
              </a:rPr>
              <a:t>stock for the balance amount of $28 million.</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Notice that the $30 market value at the date of exercise is not used in valuing the additional shares issued. The new shares are recorded at the total of the previously measured values of both the warrants and the shares.</a:t>
            </a:r>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70</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71</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55495973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latin typeface="+mn-lt"/>
                <a:ea typeface="+mn-ea"/>
                <a:cs typeface="+mn-cs"/>
              </a:rPr>
              <a:t>Companies are not </a:t>
            </a:r>
            <a:r>
              <a:rPr lang="en-IN" sz="1200" b="0" i="0" u="none" strike="noStrike" kern="1200" baseline="0" dirty="0" smtClean="0">
                <a:latin typeface="+mn-lt"/>
                <a:ea typeface="+mn-ea"/>
                <a:cs typeface="+mn-cs"/>
              </a:rPr>
              <a:t>required, </a:t>
            </a:r>
            <a:r>
              <a:rPr lang="en-IN" sz="1200" b="0" i="0" u="none" strike="noStrike" kern="1200" baseline="0" dirty="0">
                <a:latin typeface="+mn-lt"/>
                <a:ea typeface="+mn-ea"/>
                <a:cs typeface="+mn-cs"/>
              </a:rPr>
              <a:t>but have the </a:t>
            </a:r>
            <a:r>
              <a:rPr lang="en-IN" sz="1200" b="0" i="0" u="none" strike="noStrike" kern="1200" baseline="0" dirty="0" smtClean="0">
                <a:latin typeface="+mn-lt"/>
                <a:ea typeface="+mn-ea"/>
                <a:cs typeface="+mn-cs"/>
              </a:rPr>
              <a:t>option, to value </a:t>
            </a:r>
            <a:r>
              <a:rPr lang="en-IN" sz="1200" b="0" i="0" u="none" strike="noStrike" kern="1200" baseline="0" dirty="0">
                <a:latin typeface="+mn-lt"/>
                <a:ea typeface="+mn-ea"/>
                <a:cs typeface="+mn-cs"/>
              </a:rPr>
              <a:t>some or all of their financial assets and liabilities at fair value. In Chapter 12, we saw examples of the </a:t>
            </a:r>
            <a:r>
              <a:rPr lang="en-US" sz="1200" b="0" i="0" u="none" strike="noStrike" kern="1200" baseline="0" dirty="0">
                <a:latin typeface="+mn-lt"/>
                <a:ea typeface="+mn-ea"/>
                <a:cs typeface="+mn-cs"/>
              </a:rPr>
              <a:t>option applied to </a:t>
            </a:r>
            <a:r>
              <a:rPr lang="en-IN" sz="1200" b="0" i="0" u="none" strike="noStrike" kern="1200" baseline="0" dirty="0">
                <a:latin typeface="+mn-lt"/>
                <a:ea typeface="+mn-ea"/>
                <a:cs typeface="+mn-cs"/>
              </a:rPr>
              <a:t>financial assets—specifically, companies reporting their investments in securities at fair value. Now, we see how liabilities, too, can be reported at fair value.</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How does a liability’s fair value change? Remember that there are two sides to every investment. For example, if a company has an investment in General Motors’ bonds, that investment is an asset to the investor, and the same bonds are a liability to GM. So, the same market forces that influence the fair value of an investment in debt securities (interest rates, credit risk, etc.) influence the fair value of liabilities. For bank loans or other debts that aren’t traded on a market exchange, the mix of factors will differ, but in any case, changes in the current market rate of interest often are a major contributor to changes in </a:t>
            </a:r>
            <a:r>
              <a:rPr lang="en-US" sz="1200" b="0" i="0" u="none" strike="noStrike" kern="1200" baseline="0" dirty="0"/>
              <a:t>fair value.</a:t>
            </a: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72</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latin typeface="+mn-lt"/>
                <a:ea typeface="+mn-ea"/>
                <a:cs typeface="+mn-cs"/>
              </a:rPr>
              <a:t>Changes in interest rates </a:t>
            </a:r>
            <a:r>
              <a:rPr lang="en-IN" sz="1200" b="0" i="0" u="none" strike="noStrike" kern="1200" baseline="0" dirty="0">
                <a:latin typeface="+mn-lt"/>
                <a:ea typeface="+mn-ea"/>
                <a:cs typeface="+mn-cs"/>
              </a:rPr>
              <a:t>cause changes in the fair </a:t>
            </a:r>
            <a:r>
              <a:rPr lang="en-US" sz="1200" b="0" i="0" u="none" strike="noStrike" kern="1200" baseline="0" dirty="0">
                <a:latin typeface="+mn-lt"/>
                <a:ea typeface="+mn-ea"/>
                <a:cs typeface="+mn-cs"/>
              </a:rPr>
              <a:t>value of liabilities.</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For demonstration, we revisit the Masterwear Industries bonds that sold at a discount in an earlier </a:t>
            </a:r>
            <a:r>
              <a:rPr lang="en-IN" sz="1200" b="0" i="0" u="none" strike="noStrike" kern="1200" baseline="0" dirty="0" smtClean="0">
                <a:latin typeface="+mn-lt"/>
                <a:ea typeface="+mn-ea"/>
                <a:cs typeface="+mn-cs"/>
              </a:rPr>
              <a:t>illustration</a:t>
            </a:r>
            <a:r>
              <a:rPr lang="en-IN" sz="1200" b="0" i="0" u="none" strike="noStrike" kern="1200" baseline="0" dirty="0">
                <a:latin typeface="+mn-lt"/>
                <a:ea typeface="+mn-ea"/>
                <a:cs typeface="+mn-cs"/>
              </a:rPr>
              <a:t>. Now, suppose it’s six months later, the market rate of interest has fallen to 11%, and June 30 is the end of Masterwear’s fiscal year. A decline in market interest rates means bond prices rise. </a:t>
            </a:r>
            <a:r>
              <a:rPr lang="en-US" sz="1200" kern="1200" dirty="0">
                <a:latin typeface="+mn-lt"/>
                <a:ea typeface="+mn-ea"/>
                <a:cs typeface="+mn-cs"/>
              </a:rPr>
              <a:t>Let’s say that checking market prices in </a:t>
            </a:r>
            <a:r>
              <a:rPr lang="en-US" sz="1200" i="1" kern="1200" dirty="0">
                <a:latin typeface="+mn-lt"/>
                <a:ea typeface="+mn-ea"/>
                <a:cs typeface="+mn-cs"/>
              </a:rPr>
              <a:t>The Wall Street Journal</a:t>
            </a:r>
            <a:r>
              <a:rPr lang="en-US" sz="1200" i="1" kern="1200" baseline="0" dirty="0">
                <a:latin typeface="+mn-lt"/>
                <a:ea typeface="+mn-ea"/>
                <a:cs typeface="+mn-cs"/>
              </a:rPr>
              <a:t> </a:t>
            </a:r>
            <a:r>
              <a:rPr lang="en-US" sz="1200" kern="1200" dirty="0">
                <a:latin typeface="+mn-lt"/>
                <a:ea typeface="+mn-ea"/>
                <a:cs typeface="+mn-cs"/>
              </a:rPr>
              <a:t>indicates that the fair value of the Masterwear bonds on June 30, 2018, is $714,943. Referring to the amortization schedule on page 797, we see that on the same date, with </a:t>
            </a:r>
            <a:r>
              <a:rPr lang="en-US" sz="1200" kern="1200" dirty="0" smtClean="0">
                <a:latin typeface="+mn-lt"/>
                <a:ea typeface="+mn-ea"/>
                <a:cs typeface="+mn-cs"/>
              </a:rPr>
              <a:t>five </a:t>
            </a:r>
            <a:r>
              <a:rPr lang="en-US" sz="1200" kern="1200" dirty="0">
                <a:latin typeface="+mn-lt"/>
                <a:ea typeface="+mn-ea"/>
                <a:cs typeface="+mn-cs"/>
              </a:rPr>
              <a:t>periods remaining to maturity, the present value of the bonds—their price—would have been $671,297 if the market rate still had been 14% (7% semiannually).</a:t>
            </a:r>
            <a:endParaRPr lang="en-IN" sz="1200" b="0" i="0" u="none" strike="noStrike" kern="1200" baseline="0" dirty="0">
              <a:latin typeface="+mn-lt"/>
              <a:ea typeface="+mn-ea"/>
              <a:cs typeface="+mn-cs"/>
            </a:endParaRPr>
          </a:p>
          <a:p>
            <a:pPr>
              <a:spcBef>
                <a:spcPts val="0"/>
              </a:spcBef>
            </a:pPr>
            <a:endParaRPr lang="en-US" sz="1200" b="1"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When the bonds were issued, Masterwear had a choice—report this liability (a) at its amortized initial measurement throughout the term to maturity or (b) at its current fair value on each reporting date. </a:t>
            </a:r>
            <a:endParaRPr lang="en-IN" sz="1200" b="0" i="0" u="none" strike="noStrike" kern="1200" baseline="0" dirty="0" smtClean="0">
              <a:latin typeface="+mn-lt"/>
              <a:ea typeface="+mn-ea"/>
              <a:cs typeface="+mn-cs"/>
            </a:endParaRP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Had the company not elected the fair value option, on June 30 it would report the $671,297 we calculated earlier for the amortization schedule. On the other hand, if Masterwear had elected the fair value option, it would report the bonds at their current </a:t>
            </a:r>
            <a:r>
              <a:rPr lang="en-US" sz="1200" b="0" i="0" u="none" strike="noStrike" kern="1200" baseline="0" dirty="0">
                <a:latin typeface="+mn-lt"/>
                <a:ea typeface="+mn-ea"/>
                <a:cs typeface="+mn-cs"/>
              </a:rPr>
              <a:t>fair value, </a:t>
            </a:r>
            <a:r>
              <a:rPr lang="en-US" sz="1200" b="1" i="0" u="none" strike="noStrike" kern="1200" baseline="0" dirty="0">
                <a:latin typeface="+mn-lt"/>
                <a:ea typeface="+mn-ea"/>
                <a:cs typeface="+mn-cs"/>
              </a:rPr>
              <a:t>$714,943</a:t>
            </a:r>
            <a:r>
              <a:rPr lang="en-US" sz="1200" b="0" i="0" u="none" strike="noStrike" kern="1200" baseline="0" dirty="0"/>
              <a:t>.</a:t>
            </a: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73</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latin typeface="+mn-lt"/>
                <a:ea typeface="+mn-ea"/>
                <a:cs typeface="+mn-cs"/>
              </a:rPr>
              <a:t>If a company chooses the option to report at fair value, a change in fair value will create a gain or loss. Any portion of that gain or loss that is a result of a change in the “credit risk” of the debt, rather than a change in general interest rates, is reported, not as part of net income, but instead as other comprehensive income (OCI). Credit risk is the risk that the investor in the bonds will not receive the promised interest and maturity amounts at the times they are due. Companies can assume that any change in fair value that exceeds the amount caused by a change in the general (risk-free) interest rate is the result of credit risk </a:t>
            </a:r>
            <a:r>
              <a:rPr lang="en-US" sz="1200" b="0" i="0" u="none" strike="noStrike" kern="1200" baseline="0" dirty="0">
                <a:latin typeface="+mn-lt"/>
                <a:ea typeface="+mn-ea"/>
                <a:cs typeface="+mn-cs"/>
              </a:rPr>
              <a:t>changes.</a:t>
            </a:r>
          </a:p>
          <a:p>
            <a:pPr>
              <a:spcBef>
                <a:spcPts val="0"/>
              </a:spcBef>
            </a:pPr>
            <a:endParaRPr lang="en-US" sz="1200" b="0" i="0" u="none" strike="noStrike" kern="1200" baseline="0" dirty="0">
              <a:latin typeface="+mn-lt"/>
              <a:ea typeface="+mn-ea"/>
              <a:cs typeface="+mn-cs"/>
            </a:endParaRPr>
          </a:p>
          <a:p>
            <a:pPr>
              <a:spcBef>
                <a:spcPts val="0"/>
              </a:spcBef>
            </a:pP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74</a:t>
            </a:fld>
            <a:endParaRPr lang="en-IN" dirty="0">
              <a:cs typeface="Arial" charset="0"/>
            </a:endParaRPr>
          </a:p>
        </p:txBody>
      </p:sp>
    </p:spTree>
    <p:extLst>
      <p:ext uri="{BB962C8B-B14F-4D97-AF65-F5344CB8AC3E}">
        <p14:creationId xmlns:p14="http://schemas.microsoft.com/office/powerpoint/2010/main" val="64142215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latin typeface="+mn-lt"/>
                <a:ea typeface="+mn-ea"/>
                <a:cs typeface="+mn-cs"/>
              </a:rPr>
              <a:t>In our example, Masterwear would report the increase in fair value from $666,633 to $714,943, or $48,310. Note, though, that part of the change is due to the unpaid interest we discussed earlier. </a:t>
            </a:r>
          </a:p>
          <a:p>
            <a:pPr>
              <a:spcBef>
                <a:spcPts val="0"/>
              </a:spcBef>
            </a:pPr>
            <a:endParaRPr lang="en-IN" sz="1200" b="0" i="0" u="none" strike="noStrike" kern="1200" baseline="0" dirty="0">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At June 30, 2018, the interest that accrued during the first six months was $46,664, but only $42,000 of that was paid in cash. So the book value increased by the $4,664 unpaid </a:t>
            </a:r>
            <a:r>
              <a:rPr lang="en-US" sz="1200" b="0" i="0" u="none" strike="noStrike" kern="1200" baseline="0" dirty="0">
                <a:latin typeface="+mn-lt"/>
                <a:ea typeface="+mn-ea"/>
                <a:cs typeface="+mn-cs"/>
              </a:rPr>
              <a:t>interest. The company debits interest expense for $46,664 and credits bonds payable for $42,000. </a:t>
            </a:r>
            <a:r>
              <a:rPr lang="en-US" baseline="0" noProof="0" dirty="0"/>
              <a:t>The difference amount is recorded as a credit to </a:t>
            </a:r>
            <a:r>
              <a:rPr lang="en-US" baseline="0" noProof="0" dirty="0" smtClean="0"/>
              <a:t>discount </a:t>
            </a:r>
            <a:r>
              <a:rPr lang="en-US" baseline="0" noProof="0" dirty="0"/>
              <a:t>on bonds payable for $4,664.</a:t>
            </a:r>
            <a:endParaRPr lang="en-US" sz="1200" b="0" i="0" u="none" strike="noStrike" kern="1200" baseline="0" dirty="0"/>
          </a:p>
          <a:p>
            <a:pPr>
              <a:spcBef>
                <a:spcPts val="0"/>
              </a:spcBef>
            </a:pPr>
            <a:endParaRPr lang="en-US"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Amortizing the discount in this entry increased the book value of the liability by $4,664 </a:t>
            </a:r>
            <a:r>
              <a:rPr lang="en-US" sz="1200" b="0" i="0" u="none" strike="noStrike" kern="1200" baseline="0" dirty="0"/>
              <a:t>to $671,297. </a:t>
            </a: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75</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b="0" i="0" u="none" strike="noStrike" kern="1200" baseline="0" dirty="0"/>
              <a:t>Comparing that book value with the fair value of the bonds on June 30, </a:t>
            </a:r>
            <a:r>
              <a:rPr lang="en-IN" b="0" i="0" u="none" strike="noStrike" kern="1200" baseline="0" dirty="0" smtClean="0"/>
              <a:t>2018</a:t>
            </a:r>
            <a:r>
              <a:rPr lang="en-IN" dirty="0"/>
              <a:t>,</a:t>
            </a:r>
            <a:r>
              <a:rPr lang="en-IN" b="0" i="0" u="none" strike="noStrike" kern="1200" baseline="0" dirty="0" smtClean="0"/>
              <a:t> </a:t>
            </a:r>
            <a:r>
              <a:rPr lang="en-IN" b="0" i="0" u="none" strike="noStrike" kern="1200" baseline="0" dirty="0"/>
              <a:t>provides the amount needed to adjust the bonds to their fair value.</a:t>
            </a:r>
          </a:p>
          <a:p>
            <a:pPr>
              <a:spcBef>
                <a:spcPts val="0"/>
              </a:spcBef>
            </a:pPr>
            <a:endParaRPr lang="en-IN" b="0" i="0" u="none" strike="noStrike" kern="1200" baseline="0" dirty="0"/>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t>Rather than increasing the bonds payable account itself, it is adjusted </a:t>
            </a:r>
            <a:r>
              <a:rPr lang="en-IN" b="0" i="1" u="none" strike="noStrike" kern="1200" baseline="0" dirty="0"/>
              <a:t>indirectly </a:t>
            </a:r>
            <a:r>
              <a:rPr lang="en-IN" b="0" i="0" u="none" strike="noStrike" kern="1200" baseline="0" dirty="0"/>
              <a:t>with a credit to a valuation allowance (or contra) account. If general interest rates have not changed, we assume the change in fair value is due to the credit risk associated with the bonds and the loss is reported in OCI. Here, the company debits </a:t>
            </a:r>
            <a:r>
              <a:rPr lang="en-US" dirty="0"/>
              <a:t>u</a:t>
            </a:r>
            <a:r>
              <a:rPr lang="en-US" dirty="0" smtClean="0"/>
              <a:t>nrealized </a:t>
            </a:r>
            <a:r>
              <a:rPr lang="en-US" dirty="0"/>
              <a:t>holding loss—OCI</a:t>
            </a:r>
            <a:r>
              <a:rPr lang="en-IN" baseline="0" dirty="0"/>
              <a:t> for $43,646 and credits </a:t>
            </a:r>
            <a:r>
              <a:rPr lang="en-US" dirty="0"/>
              <a:t>f</a:t>
            </a:r>
            <a:r>
              <a:rPr lang="en-US" dirty="0" smtClean="0"/>
              <a:t>air </a:t>
            </a:r>
            <a:r>
              <a:rPr lang="en-US" dirty="0"/>
              <a:t>value adjustment</a:t>
            </a:r>
            <a:r>
              <a:rPr lang="en-IN" baseline="0" dirty="0"/>
              <a:t> for the same amount.</a:t>
            </a:r>
            <a:endParaRPr lang="en-IN" b="0" i="0" u="none" strike="noStrike" kern="1200" baseline="0" dirty="0"/>
          </a:p>
          <a:p>
            <a:pPr>
              <a:spcBef>
                <a:spcPts val="0"/>
              </a:spcBef>
            </a:pPr>
            <a:endParaRPr lang="en-IN" b="0" i="0" u="none" strike="noStrike" kern="1200" baseline="0" dirty="0"/>
          </a:p>
          <a:p>
            <a:pPr>
              <a:spcBef>
                <a:spcPts val="0"/>
              </a:spcBef>
            </a:pPr>
            <a:r>
              <a:rPr lang="en-IN" b="0" i="0" u="none" strike="noStrike" kern="1200" baseline="0" dirty="0"/>
              <a:t>If any portion of the fair value change is due to a change in general interest rates, that portion would be reported in net income. For instance, if interest rate declines alone would have created a $20,000 increase in fair value, $20,000 of the loss is reported in the income statement and $23,646 as OCI. The fair value of the bonds of $714,943 is the new book value on June 30, 2018.</a:t>
            </a: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76</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b="0" i="0" u="none" strike="noStrike" kern="1200" baseline="0" dirty="0">
                <a:solidFill>
                  <a:schemeClr val="tx1"/>
                </a:solidFill>
                <a:latin typeface="+mn-lt"/>
              </a:rPr>
              <a:t>Suppose the fair value at June 30, 2018, is </a:t>
            </a:r>
            <a:r>
              <a:rPr lang="en-IN" b="1" i="0" u="none" strike="noStrike" kern="1200" baseline="0" dirty="0">
                <a:solidFill>
                  <a:schemeClr val="tx1"/>
                </a:solidFill>
                <a:latin typeface="+mn-lt"/>
              </a:rPr>
              <a:t>$650,000 </a:t>
            </a:r>
            <a:r>
              <a:rPr lang="en-IN" b="0" i="0" u="none" strike="noStrike" kern="1200" baseline="0" dirty="0">
                <a:solidFill>
                  <a:schemeClr val="tx1"/>
                </a:solidFill>
                <a:latin typeface="+mn-lt"/>
              </a:rPr>
              <a:t>instead of </a:t>
            </a:r>
            <a:r>
              <a:rPr lang="en-IN" b="1" i="0" u="none" strike="noStrike" kern="1200" baseline="0" dirty="0">
                <a:solidFill>
                  <a:schemeClr val="tx1"/>
                </a:solidFill>
                <a:latin typeface="+mn-lt"/>
              </a:rPr>
              <a:t>$714,943</a:t>
            </a:r>
            <a:r>
              <a:rPr lang="en-IN" b="0" i="0" u="none" strike="noStrike" kern="1200" baseline="0" dirty="0">
                <a:solidFill>
                  <a:schemeClr val="tx1"/>
                </a:solidFill>
                <a:latin typeface="+mn-lt"/>
              </a:rPr>
              <a:t>. In that case, Masterwear would record a </a:t>
            </a:r>
            <a:r>
              <a:rPr lang="en-IN" b="0" i="1" u="none" strike="noStrike" kern="1200" baseline="0" dirty="0">
                <a:solidFill>
                  <a:schemeClr val="tx1"/>
                </a:solidFill>
                <a:latin typeface="+mn-lt"/>
              </a:rPr>
              <a:t>reduction </a:t>
            </a:r>
            <a:r>
              <a:rPr lang="en-IN" b="0" i="0" u="none" strike="noStrike" kern="1200" baseline="0" dirty="0">
                <a:solidFill>
                  <a:schemeClr val="tx1"/>
                </a:solidFill>
                <a:latin typeface="+mn-lt"/>
              </a:rPr>
              <a:t>in the liability from $671,297 to </a:t>
            </a:r>
            <a:r>
              <a:rPr lang="en-IN" b="1" i="0" u="none" strike="noStrike" kern="1200" baseline="0" dirty="0">
                <a:solidFill>
                  <a:schemeClr val="tx1"/>
                </a:solidFill>
                <a:latin typeface="+mn-lt"/>
              </a:rPr>
              <a:t>$650,000</a:t>
            </a:r>
            <a:r>
              <a:rPr lang="en-IN" b="0" i="0" u="none" strike="noStrike" kern="1200" baseline="0" dirty="0">
                <a:solidFill>
                  <a:schemeClr val="tx1"/>
                </a:solidFill>
                <a:latin typeface="+mn-lt"/>
              </a:rPr>
              <a:t>, or $21,297.</a:t>
            </a:r>
          </a:p>
          <a:p>
            <a:pPr>
              <a:spcBef>
                <a:spcPts val="0"/>
              </a:spcBef>
            </a:pPr>
            <a:endParaRPr lang="en-IN" b="0" i="0" u="none" strike="noStrike" kern="1200" baseline="0" dirty="0">
              <a:solidFill>
                <a:schemeClr val="tx1"/>
              </a:solidFill>
              <a:latin typeface="+mn-lt"/>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solidFill>
                  <a:schemeClr val="tx1"/>
                </a:solidFill>
                <a:latin typeface="+mn-lt"/>
              </a:rPr>
              <a:t>Again assuming no change in interest rates, the transaction for gain is recorded at this time. The company debits </a:t>
            </a:r>
            <a:r>
              <a:rPr lang="en-US" dirty="0"/>
              <a:t>f</a:t>
            </a:r>
            <a:r>
              <a:rPr lang="en-US" dirty="0" smtClean="0">
                <a:latin typeface="+mn-lt"/>
              </a:rPr>
              <a:t>air </a:t>
            </a:r>
            <a:r>
              <a:rPr lang="en-US" dirty="0">
                <a:latin typeface="+mn-lt"/>
              </a:rPr>
              <a:t>value adjustment</a:t>
            </a:r>
            <a:r>
              <a:rPr lang="en-IN" baseline="0" dirty="0">
                <a:latin typeface="+mn-lt"/>
              </a:rPr>
              <a:t> for $21,297, calculated as $671,297 </a:t>
            </a:r>
            <a:r>
              <a:rPr lang="en-IN" baseline="0" dirty="0" smtClean="0">
                <a:latin typeface="+mn-lt"/>
              </a:rPr>
              <a:t>− </a:t>
            </a:r>
            <a:r>
              <a:rPr lang="en-IN" baseline="0" dirty="0">
                <a:latin typeface="+mn-lt"/>
              </a:rPr>
              <a:t>$650,000, and credits </a:t>
            </a:r>
            <a:r>
              <a:rPr lang="en-US" dirty="0"/>
              <a:t>u</a:t>
            </a:r>
            <a:r>
              <a:rPr lang="en-US" dirty="0" smtClean="0">
                <a:latin typeface="+mn-lt"/>
              </a:rPr>
              <a:t>nrealized </a:t>
            </a:r>
            <a:r>
              <a:rPr lang="en-US" dirty="0">
                <a:latin typeface="+mn-lt"/>
              </a:rPr>
              <a:t>holding gain—OCI</a:t>
            </a:r>
            <a:r>
              <a:rPr lang="en-IN" baseline="0" dirty="0">
                <a:latin typeface="+mn-lt"/>
              </a:rPr>
              <a:t> for the same amount.</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IN" b="0" i="0" u="none" strike="noStrike" kern="1200" baseline="0" dirty="0">
              <a:solidFill>
                <a:schemeClr val="tx1"/>
              </a:solidFill>
              <a:latin typeface="+mn-lt"/>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solidFill>
                  <a:schemeClr val="tx1"/>
                </a:solidFill>
                <a:latin typeface="+mn-lt"/>
              </a:rPr>
              <a:t>The fair value of the bonds of $650,000 is the new book value on June 30, 2018.</a:t>
            </a:r>
          </a:p>
          <a:p>
            <a:pPr>
              <a:spcBef>
                <a:spcPts val="0"/>
              </a:spcBef>
            </a:pPr>
            <a:endParaRPr lang="en-IN" b="0" i="0" u="none" strike="noStrike" kern="1200" baseline="0" dirty="0">
              <a:solidFill>
                <a:schemeClr val="tx1"/>
              </a:solidFill>
              <a:latin typeface="+mn-lt"/>
            </a:endParaRPr>
          </a:p>
          <a:p>
            <a:pPr>
              <a:spcBef>
                <a:spcPts val="0"/>
              </a:spcBef>
            </a:pPr>
            <a:r>
              <a:rPr lang="en-IN" b="0" i="0" u="none" strike="noStrike" kern="1200" baseline="0" dirty="0">
                <a:solidFill>
                  <a:schemeClr val="tx1"/>
                </a:solidFill>
                <a:latin typeface="+mn-lt"/>
              </a:rPr>
              <a:t>The outstanding balance in the last column of the amortization schedule at any date up to and including the balance at maturity will be the bonds payable less the discount. But the amount we report in the balance sheet at any reporting date, the fair value, will be that amortized initial amount from the amortization schedule, plus or minus the fair value adjustment. That’s the </a:t>
            </a:r>
            <a:r>
              <a:rPr lang="en-IN" b="1" i="0" u="none" strike="noStrike" kern="1200" baseline="0" dirty="0">
                <a:solidFill>
                  <a:schemeClr val="tx1"/>
                </a:solidFill>
                <a:latin typeface="+mn-lt"/>
              </a:rPr>
              <a:t>$714,943 </a:t>
            </a:r>
            <a:r>
              <a:rPr lang="en-IN" b="0" i="0" u="none" strike="noStrike" kern="1200" baseline="0" dirty="0">
                <a:solidFill>
                  <a:schemeClr val="tx1"/>
                </a:solidFill>
                <a:latin typeface="+mn-lt"/>
              </a:rPr>
              <a:t>or the </a:t>
            </a:r>
            <a:r>
              <a:rPr lang="en-IN" b="1" i="0" u="none" strike="noStrike" kern="1200" baseline="0" dirty="0">
                <a:solidFill>
                  <a:schemeClr val="tx1"/>
                </a:solidFill>
                <a:latin typeface="+mn-lt"/>
              </a:rPr>
              <a:t>$650,000 </a:t>
            </a:r>
            <a:r>
              <a:rPr lang="en-IN" b="0" i="0" u="none" strike="noStrike" kern="1200" baseline="0" dirty="0">
                <a:solidFill>
                  <a:schemeClr val="tx1"/>
                </a:solidFill>
                <a:latin typeface="+mn-lt"/>
              </a:rPr>
              <a:t>in the two scenarios.</a:t>
            </a:r>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77</a:t>
            </a:fld>
            <a:endParaRPr lang="en-IN" dirty="0">
              <a:cs typeface="Arial" charset="0"/>
            </a:endParaRPr>
          </a:p>
        </p:txBody>
      </p:sp>
    </p:spTree>
    <p:extLst>
      <p:ext uri="{BB962C8B-B14F-4D97-AF65-F5344CB8AC3E}">
        <p14:creationId xmlns:p14="http://schemas.microsoft.com/office/powerpoint/2010/main" val="142979231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Remember that if a company elects the fair value option, it’s not necessary that the company elect the option to report all of its financial instruments at fair value or even all instruments of a particular type at fair value. They can “mix and match” on an instrument-by-instrument basis. However, the company must make the election when the item originates, in this case when the bonds are issued, and is not allowed to switch methods once a method is chosen.</a:t>
            </a:r>
            <a:endParaRPr lang="en-IN" b="0"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78</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79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5008562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14–1 Bonds Sold at Face Amount</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Bonds represent a liability to the corporation that issues the bonds and an asset to an investor who buys the bonds as an investment. Each side of the transaction is the mirror image of the other.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For example, in the given illustration, Masterwear issues $700,000 of 12% bonds. This is recorded as a liability, </a:t>
            </a:r>
            <a:r>
              <a:rPr lang="en-US" sz="1200" b="0" i="0" u="none" strike="noStrike" kern="1200" baseline="0" dirty="0" smtClean="0">
                <a:solidFill>
                  <a:schemeClr val="tx1"/>
                </a:solidFill>
                <a:latin typeface="+mn-lt"/>
                <a:ea typeface="+mn-ea"/>
                <a:cs typeface="+mn-cs"/>
              </a:rPr>
              <a:t>bonds </a:t>
            </a:r>
            <a:r>
              <a:rPr lang="en-US" sz="1200" b="0" i="0" u="none" strike="noStrike" kern="1200" baseline="0" dirty="0">
                <a:solidFill>
                  <a:schemeClr val="tx1"/>
                </a:solidFill>
                <a:latin typeface="+mn-lt"/>
                <a:ea typeface="+mn-ea"/>
                <a:cs typeface="+mn-cs"/>
              </a:rPr>
              <a:t>payable. On the other hand, United Intergroup, the buyer of the bonds records it as </a:t>
            </a:r>
            <a:r>
              <a:rPr lang="en-US" sz="1200" b="0" i="0" u="none" strike="noStrike" kern="1200" baseline="0" dirty="0" smtClean="0">
                <a:solidFill>
                  <a:schemeClr val="tx1"/>
                </a:solidFill>
                <a:latin typeface="+mn-lt"/>
                <a:ea typeface="+mn-ea"/>
                <a:cs typeface="+mn-cs"/>
              </a:rPr>
              <a:t>investment </a:t>
            </a:r>
            <a:r>
              <a:rPr lang="en-US" sz="1200" b="0" i="0" u="none" strike="noStrike" kern="1200" baseline="0" dirty="0">
                <a:solidFill>
                  <a:schemeClr val="tx1"/>
                </a:solidFill>
                <a:latin typeface="+mn-lt"/>
                <a:ea typeface="+mn-ea"/>
                <a:cs typeface="+mn-cs"/>
              </a:rPr>
              <a:t>in bonds. Most bonds are dated the day the indenture contract is signed.</a:t>
            </a:r>
          </a:p>
          <a:p>
            <a:pPr>
              <a:spcBef>
                <a:spcPts val="0"/>
              </a:spcBef>
            </a:pPr>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8</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80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83856559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Let’s look at the differences between </a:t>
            </a:r>
            <a:r>
              <a:rPr lang="en-IN" sz="1200" kern="1200" dirty="0">
                <a:solidFill>
                  <a:schemeClr val="tx1"/>
                </a:solidFill>
                <a:latin typeface="+mn-lt"/>
                <a:ea typeface="+mn-ea"/>
                <a:cs typeface="+mn-cs"/>
              </a:rPr>
              <a:t>IFRS and U.S. GAAP with respect to</a:t>
            </a:r>
            <a:r>
              <a:rPr lang="en-IN" sz="1200"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bonds and long-term notes.</a:t>
            </a:r>
          </a:p>
          <a:p>
            <a:pPr>
              <a:spcBef>
                <a:spcPts val="0"/>
              </a:spcBef>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1" u="none" strike="noStrike" dirty="0">
                <a:effectLst/>
              </a:rPr>
              <a:t>Method </a:t>
            </a:r>
            <a:r>
              <a:rPr lang="en-IN" sz="1200" b="1" i="0" u="none" strike="noStrike" kern="1200" baseline="0" dirty="0">
                <a:solidFill>
                  <a:schemeClr val="dk1"/>
                </a:solidFill>
              </a:rPr>
              <a:t>preferred for </a:t>
            </a:r>
            <a:r>
              <a:rPr lang="en-US" sz="1200" b="1" i="0" u="none" strike="noStrike" kern="1200" baseline="0" dirty="0">
                <a:solidFill>
                  <a:schemeClr val="dk1"/>
                </a:solidFill>
              </a:rPr>
              <a:t>recording bonds. </a:t>
            </a:r>
            <a:r>
              <a:rPr lang="en-IN" sz="1200" b="0" i="0" u="none" strike="noStrike" kern="1200" baseline="0" dirty="0">
                <a:solidFill>
                  <a:schemeClr val="tx1"/>
                </a:solidFill>
                <a:latin typeface="+mn-lt"/>
                <a:ea typeface="+mn-ea"/>
                <a:cs typeface="+mn-cs"/>
              </a:rPr>
              <a:t>The net method actually is the preferred method for companies that prepare financial statements according to International Financial Reporting Standards. </a:t>
            </a:r>
            <a:r>
              <a:rPr lang="en-US" sz="1200" b="0" i="0" u="none" strike="noStrike" kern="1200" baseline="0" dirty="0">
                <a:solidFill>
                  <a:schemeClr val="dk1"/>
                </a:solidFill>
                <a:latin typeface="+mn-lt"/>
                <a:ea typeface="+mn-ea"/>
                <a:cs typeface="+mn-cs"/>
              </a:rPr>
              <a:t>Under net method, </a:t>
            </a:r>
            <a:r>
              <a:rPr lang="en-IN" sz="1200" b="0" i="0" u="none" strike="noStrike" kern="1200" baseline="0" dirty="0">
                <a:solidFill>
                  <a:schemeClr val="dk1"/>
                </a:solidFill>
                <a:latin typeface="+mn-lt"/>
                <a:ea typeface="+mn-ea"/>
                <a:cs typeface="+mn-cs"/>
              </a:rPr>
              <a:t>the premium or discount is combined with the face amount of the bonds. </a:t>
            </a:r>
            <a:r>
              <a:rPr lang="en-IN" sz="1200" b="0" i="0" u="none" strike="noStrike" kern="1200" baseline="0" dirty="0">
                <a:solidFill>
                  <a:schemeClr val="tx1"/>
                </a:solidFill>
                <a:latin typeface="+mn-lt"/>
                <a:ea typeface="+mn-ea"/>
                <a:cs typeface="+mn-cs"/>
              </a:rPr>
              <a:t>It also is the common approach for an investor to record its investment. Whereas under U.S. GAAP, </a:t>
            </a:r>
            <a:r>
              <a:rPr lang="en-IN" sz="1200" b="0" u="none" strike="noStrike" dirty="0">
                <a:effectLst/>
              </a:rPr>
              <a:t>gross method is </a:t>
            </a:r>
            <a:r>
              <a:rPr lang="en-IN" sz="1200" b="0" i="0" u="none" strike="noStrike" kern="1200" baseline="0" dirty="0">
                <a:solidFill>
                  <a:schemeClr val="dk1"/>
                </a:solidFill>
                <a:latin typeface="+mn-lt"/>
                <a:ea typeface="+mn-ea"/>
                <a:cs typeface="+mn-cs"/>
              </a:rPr>
              <a:t>the method preferred by companies for preparing financial </a:t>
            </a:r>
            <a:r>
              <a:rPr lang="en-US" sz="1200" b="0" i="0" u="none" strike="noStrike" kern="1200" baseline="0" dirty="0">
                <a:solidFill>
                  <a:schemeClr val="dk1"/>
                </a:solidFill>
                <a:latin typeface="+mn-lt"/>
                <a:ea typeface="+mn-ea"/>
                <a:cs typeface="+mn-cs"/>
              </a:rPr>
              <a:t>statements.</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b="0" i="0" u="none" strike="noStrike" kern="1200" baseline="0" dirty="0">
              <a:solidFill>
                <a:schemeClr val="dk1"/>
              </a:solidFill>
              <a:latin typeface="+mn-lt"/>
              <a:ea typeface="+mn-ea"/>
              <a:cs typeface="+mn-cs"/>
            </a:endParaRPr>
          </a:p>
          <a:p>
            <a:r>
              <a:rPr lang="en-IN" sz="1200" b="1" u="none" strike="noStrike" dirty="0">
                <a:effectLst/>
              </a:rPr>
              <a:t>Debt issue costs</a:t>
            </a:r>
            <a:r>
              <a:rPr lang="en-IN" sz="1200" b="1" i="0" u="none" strike="noStrike" dirty="0">
                <a:solidFill>
                  <a:srgbClr val="000000"/>
                </a:solidFill>
                <a:effectLst/>
              </a:rPr>
              <a:t>.</a:t>
            </a:r>
            <a:r>
              <a:rPr lang="en-IN" sz="1200" b="1" i="0" u="none" strike="noStrike" baseline="0" dirty="0">
                <a:solidFill>
                  <a:srgbClr val="000000"/>
                </a:solidFill>
                <a:effectLst/>
              </a:rPr>
              <a:t> </a:t>
            </a:r>
            <a:r>
              <a:rPr lang="en-IN" sz="1200" b="0" i="0" u="none" strike="noStrike" kern="1200" baseline="0" dirty="0">
                <a:solidFill>
                  <a:schemeClr val="tx1"/>
                </a:solidFill>
                <a:latin typeface="+mn-lt"/>
                <a:ea typeface="+mn-ea"/>
                <a:cs typeface="+mn-cs"/>
              </a:rPr>
              <a:t>Under U.S. GAAP, </a:t>
            </a:r>
            <a:r>
              <a:rPr lang="en-US" dirty="0"/>
              <a:t>t</a:t>
            </a:r>
            <a:r>
              <a:rPr lang="en-US" sz="1200" b="0" i="0" u="none" strike="noStrike" kern="1200" baseline="0" dirty="0" smtClean="0">
                <a:solidFill>
                  <a:schemeClr val="tx1"/>
                </a:solidFill>
                <a:latin typeface="+mn-lt"/>
                <a:ea typeface="+mn-ea"/>
                <a:cs typeface="+mn-cs"/>
              </a:rPr>
              <a:t>hese </a:t>
            </a:r>
            <a:r>
              <a:rPr lang="en-US" sz="1200" b="0" i="0" u="none" strike="noStrike" kern="1200" baseline="0" dirty="0">
                <a:solidFill>
                  <a:schemeClr val="tx1"/>
                </a:solidFill>
                <a:latin typeface="+mn-lt"/>
                <a:ea typeface="+mn-ea"/>
                <a:cs typeface="+mn-cs"/>
              </a:rPr>
              <a:t>costs are recorded by combining them with any discount (or subtracting them from any premium) on the debt. The combined valuation account is reported in the balance sheet as a direct deduction from the liability and then amortized over the life of the debt. This approach has the appeal of reflecting the effect that debt issue costs have on the effective interest rate. </a:t>
            </a: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approach under IFRS is to reduce the recorded amount of the debt by the debt issue costs, called transaction costs under IFRS. The cost of these services reduces the net cash the issuing company receives from the sale of the financial instrument. A lower [net] amount is borrowed at the same cost, increasing </a:t>
            </a:r>
            <a:r>
              <a:rPr lang="en-US" sz="1200" b="0" i="0" u="none" strike="noStrike" kern="1200" baseline="0" dirty="0">
                <a:solidFill>
                  <a:schemeClr val="tx1"/>
                </a:solidFill>
                <a:latin typeface="+mn-lt"/>
                <a:ea typeface="+mn-ea"/>
                <a:cs typeface="+mn-cs"/>
              </a:rPr>
              <a:t>the effective interest rate. However, unless the debt is recorded net of the transaction costs, the higher rate is not reflected in a higher recorded interest expense. The actual increases in the effective interest rate is reflected in the interest expense only if the issue cost is allowed to reduce the book value of the debt. </a:t>
            </a:r>
          </a:p>
          <a:p>
            <a:pPr>
              <a:spcBef>
                <a:spcPts val="0"/>
              </a:spcBef>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81</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09" indent="-285734">
              <a:defRPr>
                <a:solidFill>
                  <a:schemeClr val="tx1"/>
                </a:solidFill>
                <a:latin typeface="Tahoma" pitchFamily="34" charset="0"/>
              </a:defRPr>
            </a:lvl2pPr>
            <a:lvl3pPr marL="1142937" indent="-228587">
              <a:defRPr>
                <a:solidFill>
                  <a:schemeClr val="tx1"/>
                </a:solidFill>
                <a:latin typeface="Tahoma" pitchFamily="34" charset="0"/>
              </a:defRPr>
            </a:lvl3pPr>
            <a:lvl4pPr marL="1600112" indent="-228587">
              <a:defRPr>
                <a:solidFill>
                  <a:schemeClr val="tx1"/>
                </a:solidFill>
                <a:latin typeface="Tahoma" pitchFamily="34" charset="0"/>
              </a:defRPr>
            </a:lvl4pPr>
            <a:lvl5pPr marL="2057287" indent="-228587">
              <a:defRPr>
                <a:solidFill>
                  <a:schemeClr val="tx1"/>
                </a:solidFill>
                <a:latin typeface="Tahoma" pitchFamily="34" charset="0"/>
              </a:defRPr>
            </a:lvl5pPr>
            <a:lvl6pPr marL="2514461" indent="-228587" eaLnBrk="0" fontAlgn="base" hangingPunct="0">
              <a:spcBef>
                <a:spcPct val="0"/>
              </a:spcBef>
              <a:spcAft>
                <a:spcPct val="0"/>
              </a:spcAft>
              <a:defRPr>
                <a:solidFill>
                  <a:schemeClr val="tx1"/>
                </a:solidFill>
                <a:latin typeface="Tahoma" pitchFamily="34" charset="0"/>
              </a:defRPr>
            </a:lvl6pPr>
            <a:lvl7pPr marL="2971635" indent="-228587" eaLnBrk="0" fontAlgn="base" hangingPunct="0">
              <a:spcBef>
                <a:spcPct val="0"/>
              </a:spcBef>
              <a:spcAft>
                <a:spcPct val="0"/>
              </a:spcAft>
              <a:defRPr>
                <a:solidFill>
                  <a:schemeClr val="tx1"/>
                </a:solidFill>
                <a:latin typeface="Tahoma" pitchFamily="34" charset="0"/>
              </a:defRPr>
            </a:lvl7pPr>
            <a:lvl8pPr marL="3428810" indent="-228587" eaLnBrk="0" fontAlgn="base" hangingPunct="0">
              <a:spcBef>
                <a:spcPct val="0"/>
              </a:spcBef>
              <a:spcAft>
                <a:spcPct val="0"/>
              </a:spcAft>
              <a:defRPr>
                <a:solidFill>
                  <a:schemeClr val="tx1"/>
                </a:solidFill>
                <a:latin typeface="Tahoma" pitchFamily="34" charset="0"/>
              </a:defRPr>
            </a:lvl8pPr>
            <a:lvl9pPr marL="3885985" indent="-228587"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82</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37856950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b="0" dirty="0"/>
              <a:t>In Part A of this chapter, </a:t>
            </a:r>
            <a:r>
              <a:rPr lang="en-IN" sz="1200" b="0" i="0" u="none" strike="noStrike" kern="1200" baseline="0" dirty="0">
                <a:solidFill>
                  <a:schemeClr val="tx1"/>
                </a:solidFill>
                <a:latin typeface="+mn-lt"/>
                <a:ea typeface="+mn-ea"/>
                <a:cs typeface="+mn-cs"/>
              </a:rPr>
              <a:t>we assumed that the bonds were issued on the day they were dated (date printed in the indenture contract). But suppose a weak market caused a delay in selling the bonds until two months after that date (four months before </a:t>
            </a:r>
            <a:r>
              <a:rPr lang="en-US" sz="1200" b="0" i="0" u="none" strike="noStrike" kern="1200" baseline="0" noProof="0" dirty="0">
                <a:solidFill>
                  <a:schemeClr val="tx1"/>
                </a:solidFill>
                <a:latin typeface="+mn-lt"/>
                <a:ea typeface="+mn-ea"/>
                <a:cs typeface="+mn-cs"/>
              </a:rPr>
              <a:t>semiannual</a:t>
            </a:r>
            <a:r>
              <a:rPr lang="en-IN" sz="1200" b="0" i="0" u="none" strike="noStrike" kern="1200" baseline="0" dirty="0">
                <a:solidFill>
                  <a:schemeClr val="tx1"/>
                </a:solidFill>
                <a:latin typeface="+mn-lt"/>
                <a:ea typeface="+mn-ea"/>
                <a:cs typeface="+mn-cs"/>
              </a:rPr>
              <a:t> interest was to be paid). In that case, the buyer would be asked to pay the seller accrued interest for two months in addition to the price of the bonds. All bonds sell at their </a:t>
            </a:r>
            <a:r>
              <a:rPr lang="en-US" sz="1200" b="0" i="0" u="none" strike="noStrike" kern="1200" baseline="0" dirty="0">
                <a:solidFill>
                  <a:schemeClr val="tx1"/>
                </a:solidFill>
                <a:latin typeface="+mn-lt"/>
                <a:ea typeface="+mn-ea"/>
                <a:cs typeface="+mn-cs"/>
              </a:rPr>
              <a:t>price plus any interest that has accrued since the last interest date.</a:t>
            </a:r>
            <a:endParaRPr lang="en-IN" sz="1200" b="0" i="0" u="none" strike="noStrike" kern="1200" baseline="0" dirty="0">
              <a:solidFill>
                <a:schemeClr val="tx1"/>
              </a:solidFill>
              <a:latin typeface="+mn-lt"/>
              <a:ea typeface="+mn-ea"/>
              <a:cs typeface="+mn-cs"/>
            </a:endParaRPr>
          </a:p>
          <a:p>
            <a:pPr>
              <a:spcBef>
                <a:spcPts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83</a:t>
            </a:fld>
            <a:endParaRPr lang="en-IN" dirty="0"/>
          </a:p>
        </p:txBody>
      </p:sp>
    </p:spTree>
    <p:extLst>
      <p:ext uri="{BB962C8B-B14F-4D97-AF65-F5344CB8AC3E}">
        <p14:creationId xmlns:p14="http://schemas.microsoft.com/office/powerpoint/2010/main" val="97971125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b="0" i="0" u="none" strike="noStrike" kern="1200" baseline="0" dirty="0"/>
              <a:t>Illustration </a:t>
            </a:r>
            <a:r>
              <a:rPr lang="en-IN" b="0" i="0" u="none" strike="noStrike" kern="1200" baseline="0" dirty="0" smtClean="0"/>
              <a:t>14A–1 </a:t>
            </a:r>
            <a:r>
              <a:rPr lang="en-IN" b="0" i="0" u="none" strike="noStrike" kern="1200" baseline="0" dirty="0"/>
              <a:t>Bonds Sold at Face Amount between Interest Dates</a:t>
            </a:r>
          </a:p>
          <a:p>
            <a:pPr>
              <a:spcBef>
                <a:spcPts val="0"/>
              </a:spcBef>
            </a:pPr>
            <a:endParaRPr lang="en-IN" b="0" i="0" u="none" strike="noStrike" kern="1200" baseline="0" dirty="0"/>
          </a:p>
          <a:p>
            <a:pPr>
              <a:spcBef>
                <a:spcPts val="0"/>
              </a:spcBef>
            </a:pPr>
            <a:r>
              <a:rPr lang="en-IN" b="0" i="0" u="none" strike="noStrike" kern="1200" baseline="0" dirty="0"/>
              <a:t>Assume that </a:t>
            </a:r>
            <a:r>
              <a:rPr lang="en-IN" dirty="0"/>
              <a:t>Masterwear </a:t>
            </a:r>
            <a:r>
              <a:rPr lang="en-US" b="0" i="0" u="none" strike="noStrike" kern="1200" baseline="0" dirty="0"/>
              <a:t>was unable to </a:t>
            </a:r>
            <a:r>
              <a:rPr lang="en-IN" b="0" i="0" u="none" strike="noStrike" kern="1200" baseline="0" dirty="0"/>
              <a:t>sell the bonds until March 1—two months after they are dated. </a:t>
            </a:r>
            <a:r>
              <a:rPr lang="en-US" sz="1200" b="0" i="0" u="none" strike="noStrike" kern="1200" baseline="0" dirty="0">
                <a:solidFill>
                  <a:schemeClr val="tx1"/>
                </a:solidFill>
                <a:latin typeface="+mn-lt"/>
                <a:ea typeface="+mn-ea"/>
                <a:cs typeface="+mn-cs"/>
              </a:rPr>
              <a:t>United would pay the price of the bonds ($700,000) plus </a:t>
            </a:r>
            <a:r>
              <a:rPr lang="en-US" sz="1200" b="1" i="0" u="none" strike="noStrike" kern="1200" baseline="0" dirty="0">
                <a:solidFill>
                  <a:schemeClr val="tx1"/>
                </a:solidFill>
                <a:latin typeface="+mn-lt"/>
                <a:ea typeface="+mn-ea"/>
                <a:cs typeface="+mn-cs"/>
              </a:rPr>
              <a:t>$14,000 </a:t>
            </a:r>
            <a:r>
              <a:rPr lang="en-US" sz="1200" b="0" i="0" u="none" strike="noStrike" kern="1200" baseline="0" dirty="0">
                <a:solidFill>
                  <a:schemeClr val="tx1"/>
                </a:solidFill>
                <a:latin typeface="+mn-lt"/>
                <a:ea typeface="+mn-ea"/>
                <a:cs typeface="+mn-cs"/>
              </a:rPr>
              <a:t>accrued interest as calculated here.</a:t>
            </a:r>
          </a:p>
          <a:p>
            <a:pPr>
              <a:spcBef>
                <a:spcPts val="0"/>
              </a:spcBef>
            </a:pPr>
            <a:endParaRPr lang="en-IN" b="0" i="0" u="none" strike="noStrike" kern="1200" baseline="0" dirty="0"/>
          </a:p>
          <a:p>
            <a:pPr>
              <a:spcBef>
                <a:spcPts val="0"/>
              </a:spcBef>
            </a:pPr>
            <a:r>
              <a:rPr lang="en-US" b="0" i="0" u="none" strike="noStrike" kern="1200" baseline="0" dirty="0"/>
              <a:t>Since the investor will </a:t>
            </a:r>
            <a:r>
              <a:rPr lang="en-IN" b="0" i="0" u="none" strike="noStrike" kern="1200" baseline="0" dirty="0"/>
              <a:t>hold the bonds for only </a:t>
            </a:r>
            <a:r>
              <a:rPr lang="en-US" b="0" i="0" u="none" strike="noStrike" kern="1200" baseline="0" dirty="0"/>
              <a:t>four months before receiving six months’ interest, two months’ accrued interest must be </a:t>
            </a:r>
            <a:r>
              <a:rPr lang="en-IN" b="0" i="0" u="none" strike="noStrike" kern="1200" baseline="0" dirty="0"/>
              <a:t>added to the price paid.</a:t>
            </a:r>
          </a:p>
          <a:p>
            <a:pPr>
              <a:spcBef>
                <a:spcPts val="0"/>
              </a:spcBef>
            </a:pPr>
            <a:endParaRPr lang="en-IN" b="0" i="0" u="none" strike="noStrike" kern="1200" baseline="0" dirty="0"/>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t>On March 1, for the issue, Masterwear, the issuer, debits </a:t>
            </a:r>
            <a:r>
              <a:rPr lang="en-US" dirty="0"/>
              <a:t>c</a:t>
            </a:r>
            <a:r>
              <a:rPr lang="en-US" dirty="0" smtClean="0"/>
              <a:t>ash</a:t>
            </a:r>
            <a:r>
              <a:rPr lang="en-US" b="0" baseline="0" dirty="0" smtClean="0"/>
              <a:t> </a:t>
            </a:r>
            <a:r>
              <a:rPr lang="en-US" b="0" baseline="0" dirty="0"/>
              <a:t>for $714,000, calculated as $700,000 + $14,000, and credits </a:t>
            </a:r>
            <a:r>
              <a:rPr lang="en-US" dirty="0"/>
              <a:t>b</a:t>
            </a:r>
            <a:r>
              <a:rPr lang="en-US" dirty="0" smtClean="0"/>
              <a:t>onds </a:t>
            </a:r>
            <a:r>
              <a:rPr lang="en-US" dirty="0"/>
              <a:t>payable</a:t>
            </a:r>
            <a:r>
              <a:rPr lang="en-IN" baseline="0" dirty="0"/>
              <a:t> for $700,000. The accrued interest </a:t>
            </a:r>
            <a:r>
              <a:rPr lang="en-US" baseline="0" noProof="0" dirty="0"/>
              <a:t>amount is recorded as a credit to </a:t>
            </a:r>
            <a:r>
              <a:rPr lang="en-US" noProof="0" dirty="0"/>
              <a:t>i</a:t>
            </a:r>
            <a:r>
              <a:rPr lang="en-US" dirty="0" err="1" smtClean="0"/>
              <a:t>nterest</a:t>
            </a:r>
            <a:r>
              <a:rPr lang="en-US" dirty="0" smtClean="0"/>
              <a:t> </a:t>
            </a:r>
            <a:r>
              <a:rPr lang="en-US" dirty="0"/>
              <a:t>payable</a:t>
            </a:r>
            <a:r>
              <a:rPr lang="en-IN" baseline="0" dirty="0"/>
              <a:t> </a:t>
            </a:r>
            <a:r>
              <a:rPr lang="en-US" baseline="0" noProof="0" dirty="0"/>
              <a:t>for $14,000.</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b="0" i="0" u="none" strike="noStrike" kern="1200" baseline="0"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84</a:t>
            </a:fld>
            <a:endParaRPr lang="en-IN" dirty="0"/>
          </a:p>
        </p:txBody>
      </p:sp>
    </p:spTree>
    <p:extLst>
      <p:ext uri="{BB962C8B-B14F-4D97-AF65-F5344CB8AC3E}">
        <p14:creationId xmlns:p14="http://schemas.microsoft.com/office/powerpoint/2010/main" val="28383091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t>Similarly, for the issue, United, the investor, debits </a:t>
            </a:r>
            <a:r>
              <a:rPr lang="en-US" dirty="0"/>
              <a:t>i</a:t>
            </a:r>
            <a:r>
              <a:rPr lang="en-US" dirty="0" smtClean="0"/>
              <a:t>nvestment </a:t>
            </a:r>
            <a:r>
              <a:rPr lang="en-US" dirty="0"/>
              <a:t>in bonds</a:t>
            </a:r>
            <a:r>
              <a:rPr lang="en-US" b="0" baseline="0" dirty="0"/>
              <a:t> for $700,000 and credits </a:t>
            </a:r>
            <a:r>
              <a:rPr lang="en-IN" dirty="0"/>
              <a:t>c</a:t>
            </a:r>
            <a:r>
              <a:rPr lang="en-IN" dirty="0" smtClean="0"/>
              <a:t>ash </a:t>
            </a:r>
            <a:r>
              <a:rPr lang="en-IN" baseline="0" dirty="0"/>
              <a:t>for $714,000, </a:t>
            </a:r>
            <a:r>
              <a:rPr lang="en-US" b="0" baseline="0" dirty="0"/>
              <a:t>calculated as $700,000 + $14,000</a:t>
            </a:r>
            <a:r>
              <a:rPr lang="en-IN" baseline="0" dirty="0"/>
              <a:t>. The accrued interest </a:t>
            </a:r>
            <a:r>
              <a:rPr lang="en-US" baseline="0" noProof="0" dirty="0"/>
              <a:t>amount is recorded as a debit to </a:t>
            </a:r>
            <a:r>
              <a:rPr lang="en-US" noProof="0" dirty="0"/>
              <a:t>i</a:t>
            </a:r>
            <a:r>
              <a:rPr lang="en-US" dirty="0" err="1" smtClean="0"/>
              <a:t>nterest</a:t>
            </a:r>
            <a:r>
              <a:rPr lang="en-US" dirty="0" smtClean="0"/>
              <a:t> </a:t>
            </a:r>
            <a:r>
              <a:rPr lang="en-IN" dirty="0"/>
              <a:t>receivable </a:t>
            </a:r>
            <a:r>
              <a:rPr lang="en-US" baseline="0" noProof="0" dirty="0"/>
              <a:t>for $14,000.</a:t>
            </a:r>
            <a:endParaRPr lang="en-US" b="0" i="0" u="none" strike="noStrike" kern="1200" baseline="0" dirty="0"/>
          </a:p>
          <a:p>
            <a:pPr>
              <a:spcBef>
                <a:spcPts val="0"/>
              </a:spcBef>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85</a:t>
            </a:fld>
            <a:endParaRPr lang="en-IN" dirty="0"/>
          </a:p>
        </p:txBody>
      </p:sp>
    </p:spTree>
    <p:extLst>
      <p:ext uri="{BB962C8B-B14F-4D97-AF65-F5344CB8AC3E}">
        <p14:creationId xmlns:p14="http://schemas.microsoft.com/office/powerpoint/2010/main" val="230262090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latin typeface="+mn-lt"/>
                <a:ea typeface="+mn-ea"/>
                <a:cs typeface="+mn-cs"/>
              </a:rPr>
              <a:t>When Masterwear pays </a:t>
            </a:r>
            <a:r>
              <a:rPr lang="en-US" sz="1200" b="0" i="0" u="none" strike="noStrike" kern="1200" baseline="0" noProof="0" dirty="0">
                <a:latin typeface="+mn-lt"/>
                <a:ea typeface="+mn-ea"/>
                <a:cs typeface="+mn-cs"/>
              </a:rPr>
              <a:t>semiannual</a:t>
            </a:r>
            <a:r>
              <a:rPr lang="en-IN" sz="1200" b="0" i="0" u="none" strike="noStrike" kern="1200" baseline="0" dirty="0">
                <a:latin typeface="+mn-lt"/>
                <a:ea typeface="+mn-ea"/>
                <a:cs typeface="+mn-cs"/>
              </a:rPr>
              <a:t> interest on June 30, a full six months’ interest is paid. But having received two months’ accrued interest in advance, Masterwear’s net interest expense will be four months’ interest, for the four months the bonds have been outstanding at </a:t>
            </a:r>
            <a:r>
              <a:rPr lang="en-US" sz="1200" b="0" i="0" u="none" strike="noStrike" kern="1200" baseline="0" dirty="0">
                <a:latin typeface="+mn-lt"/>
                <a:ea typeface="+mn-ea"/>
                <a:cs typeface="+mn-cs"/>
              </a:rPr>
              <a:t>that time.</a:t>
            </a:r>
          </a:p>
          <a:p>
            <a:pPr>
              <a:spcBef>
                <a:spcPts val="0"/>
              </a:spcBef>
            </a:pPr>
            <a:endParaRPr lang="en-IN" sz="1200" b="0" i="0" u="none" strike="noStrike" kern="1200" baseline="0" dirty="0">
              <a:latin typeface="+mn-lt"/>
              <a:ea typeface="+mn-ea"/>
              <a:cs typeface="+mn-cs"/>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On June 30, the first interest date, Masterwear debits </a:t>
            </a:r>
            <a:r>
              <a:rPr lang="en-US" dirty="0"/>
              <a:t>i</a:t>
            </a:r>
            <a:r>
              <a:rPr lang="en-US" sz="1200" dirty="0" smtClean="0">
                <a:latin typeface="+mn-lt"/>
              </a:rPr>
              <a:t>nterest </a:t>
            </a:r>
            <a:r>
              <a:rPr lang="en-US" sz="1200" dirty="0">
                <a:latin typeface="+mn-lt"/>
              </a:rPr>
              <a:t>expense</a:t>
            </a:r>
            <a:r>
              <a:rPr lang="en-US" sz="1200" baseline="0" dirty="0">
                <a:latin typeface="+mn-lt"/>
              </a:rPr>
              <a:t> for $28,000, calculated as $700,000 × </a:t>
            </a:r>
            <a:r>
              <a:rPr lang="en-IN" sz="1200" dirty="0">
                <a:latin typeface="+mn-lt"/>
              </a:rPr>
              <a:t>12 × [(</a:t>
            </a:r>
            <a:r>
              <a:rPr lang="en-IN" sz="1200" dirty="0" smtClean="0">
                <a:latin typeface="+mn-lt"/>
              </a:rPr>
              <a:t>6 − 2</a:t>
            </a:r>
            <a:r>
              <a:rPr lang="en-IN" sz="1200" dirty="0">
                <a:latin typeface="+mn-lt"/>
              </a:rPr>
              <a:t>) ÷ 12]</a:t>
            </a:r>
            <a:r>
              <a:rPr lang="en-US" sz="1200" dirty="0">
                <a:latin typeface="+mn-lt"/>
              </a:rPr>
              <a:t>,</a:t>
            </a:r>
            <a:r>
              <a:rPr lang="en-US" sz="1200" baseline="0" dirty="0">
                <a:latin typeface="+mn-lt"/>
              </a:rPr>
              <a:t> and credits </a:t>
            </a:r>
            <a:r>
              <a:rPr lang="en-US" dirty="0"/>
              <a:t>c</a:t>
            </a:r>
            <a:r>
              <a:rPr lang="en-US" sz="1200" dirty="0" smtClean="0">
                <a:latin typeface="+mn-lt"/>
              </a:rPr>
              <a:t>ash </a:t>
            </a:r>
            <a:r>
              <a:rPr lang="en-US" sz="1200" dirty="0">
                <a:latin typeface="+mn-lt"/>
              </a:rPr>
              <a:t>for $42,000.</a:t>
            </a:r>
            <a:r>
              <a:rPr lang="en-US" sz="1200" baseline="0" dirty="0">
                <a:latin typeface="+mn-lt"/>
              </a:rPr>
              <a:t> </a:t>
            </a:r>
            <a:r>
              <a:rPr lang="en-IN" sz="1200" baseline="0" dirty="0">
                <a:latin typeface="+mn-lt"/>
              </a:rPr>
              <a:t>The accrued interest </a:t>
            </a:r>
            <a:r>
              <a:rPr lang="en-US" baseline="0" noProof="0" dirty="0"/>
              <a:t>amount for </a:t>
            </a:r>
            <a:r>
              <a:rPr lang="en-US" baseline="0" noProof="0" dirty="0" smtClean="0"/>
              <a:t>two </a:t>
            </a:r>
            <a:r>
              <a:rPr lang="en-US" baseline="0" noProof="0" dirty="0"/>
              <a:t>months is recorded as a debit to </a:t>
            </a:r>
            <a:r>
              <a:rPr lang="en-US" noProof="0" dirty="0"/>
              <a:t>i</a:t>
            </a:r>
            <a:r>
              <a:rPr lang="en-US" sz="1200" dirty="0" err="1" smtClean="0">
                <a:latin typeface="+mn-lt"/>
              </a:rPr>
              <a:t>nterest</a:t>
            </a:r>
            <a:r>
              <a:rPr lang="en-US" sz="1200" dirty="0" smtClean="0">
                <a:latin typeface="+mn-lt"/>
              </a:rPr>
              <a:t> </a:t>
            </a:r>
            <a:r>
              <a:rPr lang="en-US" sz="1200" dirty="0">
                <a:latin typeface="+mn-lt"/>
              </a:rPr>
              <a:t>payable</a:t>
            </a:r>
            <a:r>
              <a:rPr lang="en-IN" sz="1200" baseline="0" dirty="0">
                <a:latin typeface="+mn-lt"/>
              </a:rPr>
              <a:t> </a:t>
            </a:r>
            <a:r>
              <a:rPr lang="en-US" baseline="0" noProof="0" dirty="0"/>
              <a:t>for $14,000.</a:t>
            </a:r>
            <a:endParaRPr lang="en-US" sz="1200" b="0" i="0" u="none" strike="noStrike" kern="1200" baseline="0" dirty="0"/>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dirty="0">
              <a:latin typeface="+mn-lt"/>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86</a:t>
            </a:fld>
            <a:endParaRPr lang="en-IN" dirty="0"/>
          </a:p>
        </p:txBody>
      </p:sp>
    </p:spTree>
    <p:extLst>
      <p:ext uri="{BB962C8B-B14F-4D97-AF65-F5344CB8AC3E}">
        <p14:creationId xmlns:p14="http://schemas.microsoft.com/office/powerpoint/2010/main" val="181325252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latin typeface="+mn-lt"/>
                <a:ea typeface="+mn-ea"/>
                <a:cs typeface="+mn-cs"/>
              </a:rPr>
              <a:t>Likewise, when United receives six months’ interest—after holding the bonds for only four months—United will net only the four months’ interest to which it is entitled.</a:t>
            </a:r>
          </a:p>
          <a:p>
            <a:pPr>
              <a:spcBef>
                <a:spcPts val="0"/>
              </a:spcBef>
            </a:pPr>
            <a:endParaRPr lang="en-IN" sz="1200" b="0" i="0" u="none" strike="noStrike" kern="1200" baseline="0" dirty="0">
              <a:latin typeface="+mn-lt"/>
              <a:ea typeface="+mn-ea"/>
              <a:cs typeface="+mn-cs"/>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Here, United debits </a:t>
            </a:r>
            <a:r>
              <a:rPr lang="en-US" dirty="0"/>
              <a:t>c</a:t>
            </a:r>
            <a:r>
              <a:rPr lang="en-US" sz="1200" dirty="0" smtClean="0">
                <a:latin typeface="+mn-lt"/>
              </a:rPr>
              <a:t>ash </a:t>
            </a:r>
            <a:r>
              <a:rPr lang="en-US" sz="1200" baseline="0" dirty="0">
                <a:latin typeface="+mn-lt"/>
              </a:rPr>
              <a:t>for $42,000 and credits </a:t>
            </a:r>
            <a:r>
              <a:rPr lang="en-US" dirty="0"/>
              <a:t>i</a:t>
            </a:r>
            <a:r>
              <a:rPr lang="en-US" sz="1200" dirty="0" smtClean="0">
                <a:latin typeface="+mn-lt"/>
              </a:rPr>
              <a:t>nterest </a:t>
            </a:r>
            <a:r>
              <a:rPr lang="en-US" sz="1200" dirty="0">
                <a:latin typeface="+mn-lt"/>
              </a:rPr>
              <a:t>revenue</a:t>
            </a:r>
            <a:r>
              <a:rPr lang="en-IN" sz="1200" baseline="0" dirty="0">
                <a:latin typeface="+mn-lt"/>
              </a:rPr>
              <a:t> </a:t>
            </a:r>
            <a:r>
              <a:rPr lang="en-US" sz="1200" dirty="0">
                <a:latin typeface="+mn-lt"/>
              </a:rPr>
              <a:t>for $28,000</a:t>
            </a:r>
            <a:r>
              <a:rPr lang="en-US" sz="1200" baseline="0" dirty="0">
                <a:latin typeface="+mn-lt"/>
              </a:rPr>
              <a:t>, calculated as $700,000 × </a:t>
            </a:r>
            <a:r>
              <a:rPr lang="en-IN" sz="1200" dirty="0">
                <a:latin typeface="+mn-lt"/>
              </a:rPr>
              <a:t>12 × [(6-2) ÷ 12]</a:t>
            </a:r>
            <a:r>
              <a:rPr lang="en-US" sz="1200" dirty="0">
                <a:latin typeface="+mn-lt"/>
              </a:rPr>
              <a:t>.</a:t>
            </a:r>
            <a:r>
              <a:rPr lang="en-US" sz="1200" baseline="0" dirty="0">
                <a:latin typeface="+mn-lt"/>
              </a:rPr>
              <a:t> </a:t>
            </a:r>
            <a:r>
              <a:rPr lang="en-IN" sz="1200" baseline="0" dirty="0">
                <a:latin typeface="+mn-lt"/>
              </a:rPr>
              <a:t>The accrued interest </a:t>
            </a:r>
            <a:r>
              <a:rPr lang="en-US" baseline="0" noProof="0" dirty="0"/>
              <a:t>amount for </a:t>
            </a:r>
            <a:r>
              <a:rPr lang="en-US" baseline="0" noProof="0" dirty="0" smtClean="0"/>
              <a:t>two </a:t>
            </a:r>
            <a:r>
              <a:rPr lang="en-US" baseline="0" noProof="0" dirty="0"/>
              <a:t>months is recorded as a credit to </a:t>
            </a:r>
            <a:r>
              <a:rPr lang="en-US" noProof="0" dirty="0"/>
              <a:t>i</a:t>
            </a:r>
            <a:r>
              <a:rPr lang="en-US" sz="1200" dirty="0" err="1" smtClean="0">
                <a:latin typeface="+mn-lt"/>
              </a:rPr>
              <a:t>nterest</a:t>
            </a:r>
            <a:r>
              <a:rPr lang="en-US" sz="1200" dirty="0" smtClean="0">
                <a:latin typeface="+mn-lt"/>
              </a:rPr>
              <a:t> </a:t>
            </a:r>
            <a:r>
              <a:rPr lang="en-US" sz="1200" dirty="0">
                <a:latin typeface="+mn-lt"/>
              </a:rPr>
              <a:t>receivable</a:t>
            </a:r>
            <a:r>
              <a:rPr lang="en-IN" sz="1200" baseline="0" dirty="0">
                <a:latin typeface="+mn-lt"/>
              </a:rPr>
              <a:t> </a:t>
            </a:r>
            <a:r>
              <a:rPr lang="en-US" baseline="0" noProof="0" dirty="0"/>
              <a:t>for $14,000.</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noProof="0" dirty="0"/>
          </a:p>
          <a:p>
            <a:pPr marL="0" marR="0" lvl="1" indent="0" algn="l" defTabSz="914400" rtl="0" eaLnBrk="1" fontAlgn="base" latinLnBrk="0" hangingPunct="1">
              <a:lnSpc>
                <a:spcPct val="100000"/>
              </a:lnSpc>
              <a:spcBef>
                <a:spcPts val="0"/>
              </a:spcBef>
              <a:spcAft>
                <a:spcPct val="0"/>
              </a:spcAft>
              <a:buClrTx/>
              <a:buSzTx/>
              <a:buFontTx/>
              <a:buNone/>
              <a:tabLst/>
              <a:defRPr/>
            </a:pPr>
            <a:r>
              <a:rPr lang="en-US" sz="1200" b="0" kern="1200" dirty="0">
                <a:solidFill>
                  <a:schemeClr val="tx1"/>
                </a:solidFill>
                <a:effectLst/>
                <a:latin typeface="+mn-lt"/>
                <a:ea typeface="+mn-ea"/>
                <a:cs typeface="+mn-cs"/>
              </a:rPr>
              <a:t>The issuer incurs interest expense, and the investor recognizes interest revenue, for only the four months the bonds are outstanding.</a:t>
            </a:r>
            <a:r>
              <a:rPr lang="en-US" sz="1200" kern="1200" dirty="0">
                <a:solidFill>
                  <a:schemeClr val="tx1"/>
                </a:solidFill>
                <a:effectLst/>
                <a:latin typeface="+mn-lt"/>
                <a:ea typeface="+mn-ea"/>
                <a:cs typeface="+mn-cs"/>
              </a:rPr>
              <a:t/>
            </a:r>
            <a:br>
              <a:rPr lang="en-US" sz="1200" kern="1200" dirty="0">
                <a:solidFill>
                  <a:schemeClr val="tx1"/>
                </a:solidFill>
                <a:effectLst/>
                <a:latin typeface="+mn-lt"/>
                <a:ea typeface="+mn-ea"/>
                <a:cs typeface="+mn-cs"/>
              </a:rPr>
            </a:br>
            <a:r>
              <a:rPr lang="en-US" sz="1200" i="0" kern="1200" dirty="0">
                <a:solidFill>
                  <a:schemeClr val="tx1"/>
                </a:solidFill>
                <a:effectLst/>
                <a:latin typeface="+mn-lt"/>
                <a:ea typeface="+mn-ea"/>
                <a:cs typeface="+mn-cs"/>
              </a:rPr>
              <a:t/>
            </a:r>
            <a:br>
              <a:rPr lang="en-US" sz="1200" i="0" kern="1200" dirty="0">
                <a:solidFill>
                  <a:schemeClr val="tx1"/>
                </a:solidFill>
                <a:effectLst/>
                <a:latin typeface="+mn-lt"/>
                <a:ea typeface="+mn-ea"/>
                <a:cs typeface="+mn-cs"/>
              </a:rPr>
            </a:br>
            <a:r>
              <a:rPr lang="en-US" sz="1200" i="0" kern="1200" dirty="0">
                <a:solidFill>
                  <a:srgbClr val="000000"/>
                </a:solidFill>
                <a:effectLst/>
                <a:latin typeface="+mn-lt"/>
                <a:ea typeface="+mn-ea"/>
                <a:cs typeface="+mn-cs"/>
              </a:rPr>
              <a:t>Some accountants prefer to credit interest expense, rather than interest payable, when the bonds are sold. When that is done, this entry would require a debit to interest expense and a credit to cash for $42,000. The interest expense account would then reflect the same net debit of four months’ interest ($42,000 – </a:t>
            </a:r>
            <a:r>
              <a:rPr lang="en-US" sz="1200" b="1" i="0" kern="1200" dirty="0">
                <a:solidFill>
                  <a:srgbClr val="000000"/>
                </a:solidFill>
                <a:effectLst/>
                <a:latin typeface="+mn-lt"/>
                <a:ea typeface="+mn-ea"/>
                <a:cs typeface="+mn-cs"/>
              </a:rPr>
              <a:t>$14,000</a:t>
            </a:r>
            <a:r>
              <a:rPr lang="en-US" sz="1200" i="0" kern="1200" dirty="0">
                <a:solidFill>
                  <a:srgbClr val="000000"/>
                </a:solidFill>
                <a:effectLst/>
                <a:latin typeface="+mn-lt"/>
                <a:ea typeface="+mn-ea"/>
                <a:cs typeface="+mn-cs"/>
              </a:rPr>
              <a:t>).</a:t>
            </a:r>
            <a:br>
              <a:rPr lang="en-US" sz="1200" i="0" kern="1200" dirty="0">
                <a:solidFill>
                  <a:srgbClr val="000000"/>
                </a:solidFill>
                <a:effectLst/>
                <a:latin typeface="+mn-lt"/>
                <a:ea typeface="+mn-ea"/>
                <a:cs typeface="+mn-cs"/>
              </a:rPr>
            </a:br>
            <a:r>
              <a:rPr lang="en-US" sz="1200" i="0" kern="1200" dirty="0">
                <a:solidFill>
                  <a:srgbClr val="000000"/>
                </a:solidFill>
                <a:effectLst/>
                <a:latin typeface="+mn-lt"/>
                <a:ea typeface="+mn-ea"/>
                <a:cs typeface="+mn-cs"/>
              </a:rPr>
              <a:t/>
            </a:r>
            <a:br>
              <a:rPr lang="en-US" sz="1200" i="0" kern="1200" dirty="0">
                <a:solidFill>
                  <a:srgbClr val="000000"/>
                </a:solidFill>
                <a:effectLst/>
                <a:latin typeface="+mn-lt"/>
                <a:ea typeface="+mn-ea"/>
                <a:cs typeface="+mn-cs"/>
              </a:rPr>
            </a:br>
            <a:r>
              <a:rPr lang="en-US" sz="1200" i="0" kern="1200" dirty="0">
                <a:solidFill>
                  <a:srgbClr val="000000"/>
                </a:solidFill>
                <a:effectLst/>
                <a:latin typeface="+mn-lt"/>
                <a:ea typeface="+mn-ea"/>
                <a:cs typeface="+mn-cs"/>
              </a:rPr>
              <a:t>Similarly, the investor could debit interest revenue, rather than interest receivable when buying the bonds.</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87</a:t>
            </a:fld>
            <a:endParaRPr lang="en-IN" dirty="0"/>
          </a:p>
        </p:txBody>
      </p:sp>
    </p:spTree>
    <p:extLst>
      <p:ext uri="{BB962C8B-B14F-4D97-AF65-F5344CB8AC3E}">
        <p14:creationId xmlns:p14="http://schemas.microsoft.com/office/powerpoint/2010/main" val="187918886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b="0" i="0" u="none" strike="noStrike" kern="1200" baseline="0" dirty="0"/>
              <a:t>Illustration 14A-2 Bonds Sold at a Discount between Interest Dates</a:t>
            </a:r>
          </a:p>
          <a:p>
            <a:pPr>
              <a:spcBef>
                <a:spcPts val="0"/>
              </a:spcBef>
            </a:pPr>
            <a:endParaRPr lang="en-IN" b="0" i="0" u="none" strike="noStrike" kern="1200" baseline="0" dirty="0"/>
          </a:p>
          <a:p>
            <a:pPr>
              <a:spcBef>
                <a:spcPts val="0"/>
              </a:spcBef>
            </a:pPr>
            <a:r>
              <a:rPr lang="en-IN" b="0" i="0" u="none" strike="noStrike" kern="1200" baseline="0" dirty="0"/>
              <a:t>Our </a:t>
            </a:r>
            <a:r>
              <a:rPr lang="en-IN" b="0" i="0" u="none" strike="noStrike" kern="1200" baseline="0" dirty="0" smtClean="0"/>
              <a:t>objective </a:t>
            </a:r>
            <a:r>
              <a:rPr lang="en-IN" b="0" i="0" u="none" strike="noStrike" kern="1200" baseline="0" dirty="0"/>
              <a:t>is the same when the bonds are not issued at </a:t>
            </a:r>
            <a:r>
              <a:rPr lang="en-IN" b="0" dirty="0"/>
              <a:t>their face amount</a:t>
            </a:r>
            <a:r>
              <a:rPr lang="en-US" b="0" i="0" u="none" strike="noStrike" kern="1200" baseline="0" dirty="0"/>
              <a:t>. In the illustration, the $700,000 of 12% </a:t>
            </a:r>
            <a:r>
              <a:rPr lang="en-IN" b="0" i="0" u="none" strike="noStrike" kern="1200" baseline="0" dirty="0"/>
              <a:t>bonds were issued when the market rate was 14% and thus were priced at a discount, $666,633. If those bonds were issued March 1, two months after they are dated, the investor would pay the price of the bonds </a:t>
            </a:r>
            <a:r>
              <a:rPr lang="en-US" b="0" i="0" u="none" strike="noStrike" kern="1200" baseline="0" noProof="0" dirty="0"/>
              <a:t>($666,633) plus $14,000</a:t>
            </a:r>
            <a:r>
              <a:rPr lang="fr-FR" b="0" i="0" u="none" strike="noStrike" kern="1200" baseline="0" dirty="0"/>
              <a:t> </a:t>
            </a:r>
            <a:r>
              <a:rPr lang="en-US" b="0" i="0" u="none" strike="noStrike" kern="1200" baseline="0" noProof="0" dirty="0"/>
              <a:t>accrued</a:t>
            </a:r>
            <a:r>
              <a:rPr lang="fr-FR" b="0" i="0" u="none" strike="noStrike" kern="1200" baseline="0" dirty="0"/>
              <a:t> </a:t>
            </a:r>
            <a:r>
              <a:rPr lang="en-US" b="0" i="0" u="none" strike="noStrike" kern="1200" baseline="0" noProof="0" dirty="0"/>
              <a:t>interest.</a:t>
            </a:r>
          </a:p>
          <a:p>
            <a:pPr>
              <a:spcBef>
                <a:spcPts val="0"/>
              </a:spcBef>
            </a:pPr>
            <a:endParaRPr lang="en-IN" b="0" i="0" u="none" strike="noStrike" kern="1200" baseline="0" noProof="0" dirty="0"/>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t>On March 1, Masterwear, the issuer, debits </a:t>
            </a:r>
            <a:r>
              <a:rPr lang="en-US" dirty="0"/>
              <a:t>c</a:t>
            </a:r>
            <a:r>
              <a:rPr lang="en-US" dirty="0" smtClean="0"/>
              <a:t>ash</a:t>
            </a:r>
            <a:r>
              <a:rPr lang="en-US" b="0" baseline="0" dirty="0" smtClean="0"/>
              <a:t> </a:t>
            </a:r>
            <a:r>
              <a:rPr lang="en-US" b="0" baseline="0" dirty="0"/>
              <a:t>for $680,633 calculated as </a:t>
            </a:r>
            <a:r>
              <a:rPr lang="en-US" b="0" i="0" u="none" strike="noStrike" kern="1200" baseline="0" noProof="0" dirty="0"/>
              <a:t>$666,633 + $</a:t>
            </a:r>
            <a:r>
              <a:rPr lang="en-US" b="0" i="0" u="none" strike="noStrike" kern="1200" baseline="0" noProof="0" dirty="0" smtClean="0"/>
              <a:t>14,000</a:t>
            </a:r>
            <a:r>
              <a:rPr lang="en-US" b="0" baseline="0" dirty="0" smtClean="0"/>
              <a:t>, </a:t>
            </a:r>
            <a:r>
              <a:rPr lang="en-US" b="0" baseline="0" dirty="0"/>
              <a:t>and credits </a:t>
            </a:r>
            <a:r>
              <a:rPr lang="en-US" dirty="0"/>
              <a:t>b</a:t>
            </a:r>
            <a:r>
              <a:rPr lang="en-US" dirty="0" smtClean="0"/>
              <a:t>onds </a:t>
            </a:r>
            <a:r>
              <a:rPr lang="en-US" dirty="0"/>
              <a:t>payable</a:t>
            </a:r>
            <a:r>
              <a:rPr lang="en-IN" baseline="0" dirty="0"/>
              <a:t> for $700,000. The accrued interest </a:t>
            </a:r>
            <a:r>
              <a:rPr lang="en-US" baseline="0" noProof="0" dirty="0"/>
              <a:t>amount is recorded as a credit to </a:t>
            </a:r>
            <a:r>
              <a:rPr lang="en-US" noProof="0" dirty="0"/>
              <a:t>i</a:t>
            </a:r>
            <a:r>
              <a:rPr lang="en-US" dirty="0" err="1" smtClean="0"/>
              <a:t>nterest</a:t>
            </a:r>
            <a:r>
              <a:rPr lang="en-US" dirty="0" smtClean="0"/>
              <a:t> </a:t>
            </a:r>
            <a:r>
              <a:rPr lang="en-US" dirty="0"/>
              <a:t>payable</a:t>
            </a:r>
            <a:r>
              <a:rPr lang="en-IN" baseline="0" dirty="0"/>
              <a:t> </a:t>
            </a:r>
            <a:r>
              <a:rPr lang="en-US" baseline="0" noProof="0" dirty="0"/>
              <a:t>for $14,000. The difference amount is recorded as a debit to </a:t>
            </a:r>
            <a:r>
              <a:rPr lang="en-US" baseline="0" noProof="0" dirty="0" smtClean="0"/>
              <a:t>discount </a:t>
            </a:r>
            <a:r>
              <a:rPr lang="en-US" baseline="0" noProof="0" dirty="0"/>
              <a:t>on bonds payable for $33,367.</a:t>
            </a:r>
            <a:endParaRPr lang="en-US" b="0" i="0" u="none" strike="noStrike" kern="120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88</a:t>
            </a:fld>
            <a:endParaRPr lang="en-IN" dirty="0"/>
          </a:p>
        </p:txBody>
      </p:sp>
    </p:spTree>
    <p:extLst>
      <p:ext uri="{BB962C8B-B14F-4D97-AF65-F5344CB8AC3E}">
        <p14:creationId xmlns:p14="http://schemas.microsoft.com/office/powerpoint/2010/main" val="348078905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t>Similarly, for the issue, United, the investor, debits </a:t>
            </a:r>
            <a:r>
              <a:rPr lang="en-US" dirty="0"/>
              <a:t>i</a:t>
            </a:r>
            <a:r>
              <a:rPr lang="en-US" dirty="0" smtClean="0"/>
              <a:t>nvestment </a:t>
            </a:r>
            <a:r>
              <a:rPr lang="en-US" dirty="0"/>
              <a:t>in bonds</a:t>
            </a:r>
            <a:r>
              <a:rPr lang="en-US" b="0" baseline="0" dirty="0"/>
              <a:t> for $700,000 and credits </a:t>
            </a:r>
            <a:r>
              <a:rPr lang="en-IN" dirty="0"/>
              <a:t>c</a:t>
            </a:r>
            <a:r>
              <a:rPr lang="en-IN" dirty="0" smtClean="0"/>
              <a:t>ash </a:t>
            </a:r>
            <a:r>
              <a:rPr lang="en-IN" baseline="0" dirty="0"/>
              <a:t>for $680,633, </a:t>
            </a:r>
            <a:r>
              <a:rPr lang="en-US" b="0" baseline="0" dirty="0"/>
              <a:t>calculated as </a:t>
            </a:r>
            <a:r>
              <a:rPr lang="en-US" b="0" i="0" u="none" strike="noStrike" kern="1200" baseline="0" noProof="0" dirty="0"/>
              <a:t>$666,633 + $14,000</a:t>
            </a:r>
            <a:r>
              <a:rPr lang="en-IN" baseline="0" dirty="0"/>
              <a:t>. The accrued interest </a:t>
            </a:r>
            <a:r>
              <a:rPr lang="en-US" baseline="0" noProof="0" dirty="0"/>
              <a:t>amount is recorded as a debit to </a:t>
            </a:r>
            <a:r>
              <a:rPr lang="en-US" noProof="0" dirty="0"/>
              <a:t>i</a:t>
            </a:r>
            <a:r>
              <a:rPr lang="en-US" dirty="0" err="1" smtClean="0"/>
              <a:t>nterest</a:t>
            </a:r>
            <a:r>
              <a:rPr lang="en-US" dirty="0" smtClean="0"/>
              <a:t> </a:t>
            </a:r>
            <a:r>
              <a:rPr lang="en-IN" dirty="0"/>
              <a:t>receivable </a:t>
            </a:r>
            <a:r>
              <a:rPr lang="en-US" baseline="0" noProof="0" dirty="0"/>
              <a:t>for $14,000. The difference amount is recorded as a credit to </a:t>
            </a:r>
            <a:r>
              <a:rPr lang="en-US" dirty="0" smtClean="0"/>
              <a:t>di</a:t>
            </a:r>
            <a:r>
              <a:rPr lang="en-US" baseline="0" noProof="0" dirty="0" err="1" smtClean="0"/>
              <a:t>scount</a:t>
            </a:r>
            <a:r>
              <a:rPr lang="en-US" baseline="0" noProof="0" dirty="0" smtClean="0"/>
              <a:t> </a:t>
            </a:r>
            <a:r>
              <a:rPr lang="en-US" baseline="0" noProof="0" dirty="0"/>
              <a:t>on bonds payable for $33,367.</a:t>
            </a:r>
            <a:endParaRPr lang="en-US" b="0" i="0" u="none" strike="noStrike" kern="1200" baseline="0" dirty="0"/>
          </a:p>
          <a:p>
            <a:pPr marL="0" marR="0" lvl="1" indent="0" algn="l" defTabSz="914400" rtl="0" eaLnBrk="1" fontAlgn="base" latinLnBrk="0" hangingPunct="1">
              <a:lnSpc>
                <a:spcPct val="100000"/>
              </a:lnSpc>
              <a:spcBef>
                <a:spcPts val="0"/>
              </a:spcBef>
              <a:spcAft>
                <a:spcPct val="0"/>
              </a:spcAft>
              <a:buClrTx/>
              <a:buSzTx/>
              <a:buFontTx/>
              <a:buNone/>
              <a:tabLst/>
              <a:defRPr/>
            </a:pPr>
            <a:endParaRPr lang="en-US" b="0" i="0" u="none" strike="noStrike" kern="1200" baseline="0" dirty="0"/>
          </a:p>
          <a:p>
            <a:pPr>
              <a:spcBef>
                <a:spcPts val="0"/>
              </a:spcBef>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89</a:t>
            </a:fld>
            <a:endParaRPr lang="en-IN" dirty="0"/>
          </a:p>
        </p:txBody>
      </p:sp>
    </p:spTree>
    <p:extLst>
      <p:ext uri="{BB962C8B-B14F-4D97-AF65-F5344CB8AC3E}">
        <p14:creationId xmlns:p14="http://schemas.microsoft.com/office/powerpoint/2010/main" val="1335617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The price of a bond issue at any particular time is not necessarily equal to its face amount. For example, the $700,000, 12% bond issue in the previous illustration may sell for more than face amount (at a premium) or less than face amount (at a discount), depending on how the 12% </a:t>
            </a:r>
            <a:r>
              <a:rPr lang="en-US" sz="1200" b="0" i="1" u="none" strike="noStrike" kern="1200" baseline="0" dirty="0">
                <a:solidFill>
                  <a:schemeClr val="tx1"/>
                </a:solidFill>
                <a:latin typeface="+mn-lt"/>
                <a:ea typeface="+mn-ea"/>
                <a:cs typeface="+mn-cs"/>
              </a:rPr>
              <a:t>stated </a:t>
            </a:r>
            <a:r>
              <a:rPr lang="en-US" sz="1200" b="0" i="0" u="none" strike="noStrike" kern="1200" baseline="0" dirty="0">
                <a:solidFill>
                  <a:schemeClr val="tx1"/>
                </a:solidFill>
                <a:latin typeface="+mn-lt"/>
                <a:ea typeface="+mn-ea"/>
                <a:cs typeface="+mn-cs"/>
              </a:rPr>
              <a:t>interest rate compares with the prevailing </a:t>
            </a:r>
            <a:r>
              <a:rPr lang="en-US" sz="1200" b="0" i="1" u="none" strike="noStrike" kern="1200" baseline="0" dirty="0">
                <a:solidFill>
                  <a:schemeClr val="tx1"/>
                </a:solidFill>
                <a:latin typeface="+mn-lt"/>
                <a:ea typeface="+mn-ea"/>
                <a:cs typeface="+mn-cs"/>
              </a:rPr>
              <a:t>market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effective rate </a:t>
            </a:r>
            <a:r>
              <a:rPr lang="en-US" sz="1200" b="0" i="0" u="none" strike="noStrike" kern="1200" baseline="0" dirty="0">
                <a:solidFill>
                  <a:schemeClr val="tx1"/>
                </a:solidFill>
                <a:latin typeface="+mn-lt"/>
                <a:ea typeface="+mn-ea"/>
                <a:cs typeface="+mn-cs"/>
              </a:rPr>
              <a:t>of interest (for securities of similar risk and maturity). For instance, if the 12% bonds are competing in a market in which similar bonds are providing a 14% return, the bonds could be sold only at a price less than $700,000.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On the other hand, if the market rate is only 10%, the 12% stated rate would seem relatively attractive and the bonds would sell at a premium over face amount. The reason the stated rate often differs from the market rate, resulting in a </a:t>
            </a:r>
            <a:r>
              <a:rPr lang="en-US" sz="1200" b="0" i="1" u="none" strike="noStrike" kern="1200" baseline="0" dirty="0">
                <a:solidFill>
                  <a:schemeClr val="tx1"/>
                </a:solidFill>
                <a:latin typeface="+mn-lt"/>
                <a:ea typeface="+mn-ea"/>
                <a:cs typeface="+mn-cs"/>
              </a:rPr>
              <a:t>discount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premium</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is the inevitable delay between the date the terms of the issue are established and the date the issue comes to market.</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9</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latin typeface="+mn-lt"/>
                <a:ea typeface="+mn-ea"/>
                <a:cs typeface="+mn-cs"/>
              </a:rPr>
              <a:t>On June 30, full six months’ interest is paid at the </a:t>
            </a:r>
            <a:r>
              <a:rPr lang="en-IN" sz="1200" b="0" i="1" u="none" strike="noStrike" kern="1200" baseline="0" dirty="0">
                <a:latin typeface="+mn-lt"/>
                <a:ea typeface="+mn-ea"/>
                <a:cs typeface="+mn-cs"/>
              </a:rPr>
              <a:t>stated </a:t>
            </a:r>
            <a:r>
              <a:rPr lang="en-IN" sz="1200" b="0" i="0" u="none" strike="noStrike" kern="1200" baseline="0" dirty="0">
                <a:latin typeface="+mn-lt"/>
                <a:ea typeface="+mn-ea"/>
                <a:cs typeface="+mn-cs"/>
              </a:rPr>
              <a:t>rate times the face amount. But having received two months’ accrued interest in advance, Masterwear’s </a:t>
            </a:r>
            <a:r>
              <a:rPr lang="en-IN" sz="1200" b="0" i="1" u="none" strike="noStrike" kern="1200" baseline="0" dirty="0">
                <a:latin typeface="+mn-lt"/>
                <a:ea typeface="+mn-ea"/>
                <a:cs typeface="+mn-cs"/>
              </a:rPr>
              <a:t>net </a:t>
            </a:r>
            <a:r>
              <a:rPr lang="en-IN" sz="1200" b="0" i="0" u="none" strike="noStrike" kern="1200" baseline="0" dirty="0">
                <a:latin typeface="+mn-lt"/>
                <a:ea typeface="+mn-ea"/>
                <a:cs typeface="+mn-cs"/>
              </a:rPr>
              <a:t>interest expense will be four months’ interest, for the four months the bonds have been outstanding at that time. Interest is calculated on the outstanding debt balance at the effective (or market) </a:t>
            </a:r>
            <a:r>
              <a:rPr lang="en-US" sz="1200" b="0" i="0" u="none" strike="noStrike" kern="1200" baseline="0" dirty="0">
                <a:latin typeface="+mn-lt"/>
                <a:ea typeface="+mn-ea"/>
                <a:cs typeface="+mn-cs"/>
              </a:rPr>
              <a:t>rate.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Interest for the first six months, then, would be $666,633 × 14% × 1⁄2 = $46,664. But because on June 30 only four months have passed, only four months’ interest, </a:t>
            </a:r>
            <a:r>
              <a:rPr lang="en-US" sz="1200" b="1" i="0" u="none" strike="noStrike" kern="1200" baseline="0" dirty="0">
                <a:solidFill>
                  <a:schemeClr val="tx1"/>
                </a:solidFill>
                <a:latin typeface="+mn-lt"/>
                <a:ea typeface="+mn-ea"/>
                <a:cs typeface="+mn-cs"/>
              </a:rPr>
              <a:t>4⁄6 </a:t>
            </a:r>
            <a:r>
              <a:rPr lang="en-US" sz="1200" b="0" i="0" u="none" strike="noStrike" kern="1200" baseline="0" dirty="0">
                <a:solidFill>
                  <a:schemeClr val="tx1"/>
                </a:solidFill>
                <a:latin typeface="+mn-lt"/>
                <a:ea typeface="+mn-ea"/>
                <a:cs typeface="+mn-cs"/>
              </a:rPr>
              <a:t>× 46,664, or $31,109, is recorded as interest expense. Similarly, the reduction of the discount, which for a full six-month interest period would be $46,664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42,000, or $4,664, will be only </a:t>
            </a:r>
            <a:r>
              <a:rPr lang="en-US" sz="1200" b="1" i="0" u="none" strike="noStrike" kern="1200" baseline="0" dirty="0">
                <a:solidFill>
                  <a:schemeClr val="tx1"/>
                </a:solidFill>
                <a:latin typeface="+mn-lt"/>
                <a:ea typeface="+mn-ea"/>
                <a:cs typeface="+mn-cs"/>
              </a:rPr>
              <a:t>4⁄6 </a:t>
            </a:r>
            <a:r>
              <a:rPr lang="en-US" sz="1200" b="0" i="0" u="none" strike="noStrike" kern="1200" baseline="0" dirty="0">
                <a:solidFill>
                  <a:schemeClr val="tx1"/>
                </a:solidFill>
                <a:latin typeface="+mn-lt"/>
                <a:ea typeface="+mn-ea"/>
                <a:cs typeface="+mn-cs"/>
              </a:rPr>
              <a:t>of that amount. </a:t>
            </a:r>
            <a:endParaRPr lang="en-US" sz="1200" b="0" i="0" u="none" strike="noStrike" kern="120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90</a:t>
            </a:fld>
            <a:endParaRPr lang="en-IN" dirty="0"/>
          </a:p>
        </p:txBody>
      </p:sp>
    </p:spTree>
    <p:extLst>
      <p:ext uri="{BB962C8B-B14F-4D97-AF65-F5344CB8AC3E}">
        <p14:creationId xmlns:p14="http://schemas.microsoft.com/office/powerpoint/2010/main" val="52101015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Next, United debits </a:t>
            </a:r>
            <a:r>
              <a:rPr lang="en-US" dirty="0"/>
              <a:t>c</a:t>
            </a:r>
            <a:r>
              <a:rPr lang="en-US" sz="1200" dirty="0" smtClean="0">
                <a:latin typeface="+mn-lt"/>
              </a:rPr>
              <a:t>ash </a:t>
            </a:r>
            <a:r>
              <a:rPr lang="en-US" sz="1200" baseline="0" dirty="0">
                <a:latin typeface="+mn-lt"/>
              </a:rPr>
              <a:t>for $42,000 and credits </a:t>
            </a:r>
            <a:r>
              <a:rPr lang="en-US" dirty="0"/>
              <a:t>i</a:t>
            </a:r>
            <a:r>
              <a:rPr lang="en-US" sz="1200" dirty="0" smtClean="0">
                <a:latin typeface="+mn-lt"/>
              </a:rPr>
              <a:t>nterest </a:t>
            </a:r>
            <a:r>
              <a:rPr lang="en-US" sz="1200" dirty="0">
                <a:latin typeface="+mn-lt"/>
              </a:rPr>
              <a:t>revenue</a:t>
            </a:r>
            <a:r>
              <a:rPr lang="en-IN" sz="1200" baseline="0" dirty="0">
                <a:latin typeface="+mn-lt"/>
              </a:rPr>
              <a:t> </a:t>
            </a:r>
            <a:r>
              <a:rPr lang="en-US" sz="1200" dirty="0">
                <a:latin typeface="+mn-lt"/>
              </a:rPr>
              <a:t>for $31,109</a:t>
            </a:r>
            <a:r>
              <a:rPr lang="en-US" sz="1200" baseline="0" dirty="0">
                <a:latin typeface="+mn-lt"/>
              </a:rPr>
              <a:t>, calculated as </a:t>
            </a:r>
            <a:r>
              <a:rPr lang="en-IN" sz="1200" dirty="0">
                <a:latin typeface="+mn-lt"/>
              </a:rPr>
              <a:t>$666,633 × 14% × [1 ÷ 2] × [4 ÷ 6]</a:t>
            </a:r>
            <a:r>
              <a:rPr lang="en-US" sz="1200" dirty="0">
                <a:latin typeface="+mn-lt"/>
              </a:rPr>
              <a:t>.</a:t>
            </a:r>
            <a:r>
              <a:rPr lang="en-US" sz="1200" baseline="0" dirty="0">
                <a:latin typeface="+mn-lt"/>
              </a:rPr>
              <a:t> </a:t>
            </a:r>
            <a:r>
              <a:rPr lang="en-IN" sz="1200" baseline="0" dirty="0">
                <a:latin typeface="+mn-lt"/>
              </a:rPr>
              <a:t>The accrued interest </a:t>
            </a:r>
            <a:r>
              <a:rPr lang="en-US" baseline="0" noProof="0" dirty="0"/>
              <a:t>amount for </a:t>
            </a:r>
            <a:r>
              <a:rPr lang="en-US" baseline="0" noProof="0" dirty="0" smtClean="0"/>
              <a:t>two </a:t>
            </a:r>
            <a:r>
              <a:rPr lang="en-US" baseline="0" noProof="0" dirty="0"/>
              <a:t>months is recorded as a credit to </a:t>
            </a:r>
            <a:r>
              <a:rPr lang="en-US" noProof="0" dirty="0"/>
              <a:t>i</a:t>
            </a:r>
            <a:r>
              <a:rPr lang="en-US" sz="1200" dirty="0" err="1" smtClean="0">
                <a:latin typeface="+mn-lt"/>
              </a:rPr>
              <a:t>nterest</a:t>
            </a:r>
            <a:r>
              <a:rPr lang="en-US" sz="1200" dirty="0" smtClean="0">
                <a:latin typeface="+mn-lt"/>
              </a:rPr>
              <a:t> </a:t>
            </a:r>
            <a:r>
              <a:rPr lang="en-US" sz="1200" dirty="0">
                <a:latin typeface="+mn-lt"/>
              </a:rPr>
              <a:t>receivable</a:t>
            </a:r>
            <a:r>
              <a:rPr lang="en-IN" sz="1200" baseline="0" dirty="0">
                <a:latin typeface="+mn-lt"/>
              </a:rPr>
              <a:t> </a:t>
            </a:r>
            <a:r>
              <a:rPr lang="en-US" baseline="0" noProof="0" dirty="0"/>
              <a:t>for $14,000. The difference amount is recorded as a debit to </a:t>
            </a:r>
            <a:r>
              <a:rPr lang="en-US" baseline="0" noProof="0" dirty="0" smtClean="0"/>
              <a:t>discount </a:t>
            </a:r>
            <a:r>
              <a:rPr lang="en-US" baseline="0" noProof="0" dirty="0"/>
              <a:t>on bonds payable for $3,109.</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noProof="0" dirty="0">
              <a:solidFill>
                <a:schemeClr val="tx1"/>
              </a:solidFill>
              <a:latin typeface="+mn-lt"/>
              <a:ea typeface="+mn-ea"/>
              <a:cs typeface="+mn-cs"/>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US" sz="1200" b="0" i="0" kern="1200" dirty="0">
                <a:solidFill>
                  <a:schemeClr val="tx1"/>
                </a:solidFill>
                <a:effectLst/>
                <a:latin typeface="+mn-lt"/>
                <a:ea typeface="+mn-ea"/>
                <a:cs typeface="+mn-cs"/>
              </a:rPr>
              <a:t>Only four months’ interest is recorded because the bonds were outstanding only four months</a:t>
            </a:r>
            <a:r>
              <a:rPr lang="en-US" sz="1200" i="0" kern="1200" dirty="0">
                <a:solidFill>
                  <a:schemeClr val="tx1"/>
                </a:solidFill>
                <a:effectLst/>
                <a:latin typeface="+mn-lt"/>
                <a:ea typeface="+mn-ea"/>
                <a:cs typeface="+mn-cs"/>
              </a:rPr>
              <a:t>.</a:t>
            </a:r>
            <a:endParaRPr lang="en-US" sz="120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91</a:t>
            </a:fld>
            <a:endParaRPr lang="en-IN" dirty="0"/>
          </a:p>
        </p:txBody>
      </p:sp>
    </p:spTree>
    <p:extLst>
      <p:ext uri="{BB962C8B-B14F-4D97-AF65-F5344CB8AC3E}">
        <p14:creationId xmlns:p14="http://schemas.microsoft.com/office/powerpoint/2010/main" val="417573843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solidFill>
                  <a:schemeClr val="tx1"/>
                </a:solidFill>
                <a:latin typeface="+mn-lt"/>
                <a:ea typeface="+mn-ea"/>
                <a:cs typeface="+mn-cs"/>
              </a:rPr>
              <a:t>When changing the original terms of a debt agreement is motivated by financial difficulties experienced by the debtor (borrower), the new arrangement is referred to as a troubled debt restructuring. By definition, a troubled debt restructuring involves some concessions on the part of the creditor (lender). </a:t>
            </a:r>
            <a:r>
              <a:rPr lang="en-US" sz="1200" b="0" i="0" u="none" strike="noStrike" kern="1200" baseline="0" dirty="0">
                <a:solidFill>
                  <a:schemeClr val="tx1"/>
                </a:solidFill>
                <a:latin typeface="+mn-lt"/>
                <a:ea typeface="+mn-ea"/>
                <a:cs typeface="+mn-cs"/>
              </a:rPr>
              <a:t>A troubled debt restructuring </a:t>
            </a:r>
            <a:r>
              <a:rPr lang="en-IN" sz="1200" b="0" i="0" u="none" strike="noStrike" kern="1200" baseline="0" dirty="0">
                <a:solidFill>
                  <a:schemeClr val="tx1"/>
                </a:solidFill>
                <a:latin typeface="+mn-lt"/>
                <a:ea typeface="+mn-ea"/>
                <a:cs typeface="+mn-cs"/>
              </a:rPr>
              <a:t>may be achieved in either of two ways:</a:t>
            </a:r>
          </a:p>
          <a:p>
            <a:pPr>
              <a:spcBef>
                <a:spcPts val="400"/>
              </a:spcBef>
            </a:pPr>
            <a:r>
              <a:rPr lang="en-IN" sz="1200" b="0" i="0" u="none" strike="noStrike" kern="1200" baseline="0" dirty="0">
                <a:solidFill>
                  <a:schemeClr val="tx1"/>
                </a:solidFill>
                <a:latin typeface="+mn-lt"/>
                <a:ea typeface="+mn-ea"/>
                <a:cs typeface="+mn-cs"/>
              </a:rPr>
              <a:t>(1) The debt may be </a:t>
            </a:r>
            <a:r>
              <a:rPr lang="en-IN" sz="1200" b="0" i="1" u="none" strike="noStrike" kern="1200" baseline="0" dirty="0">
                <a:solidFill>
                  <a:schemeClr val="tx1"/>
                </a:solidFill>
                <a:latin typeface="+mn-lt"/>
                <a:ea typeface="+mn-ea"/>
                <a:cs typeface="+mn-cs"/>
              </a:rPr>
              <a:t>settled </a:t>
            </a:r>
            <a:r>
              <a:rPr lang="en-IN" sz="1200" b="0" i="0" u="none" strike="noStrike" kern="1200" baseline="0" dirty="0">
                <a:solidFill>
                  <a:schemeClr val="tx1"/>
                </a:solidFill>
                <a:latin typeface="+mn-lt"/>
                <a:ea typeface="+mn-ea"/>
                <a:cs typeface="+mn-cs"/>
              </a:rPr>
              <a:t>at the time of the </a:t>
            </a:r>
            <a:r>
              <a:rPr lang="en-IN" sz="1200" b="0" i="0" u="none" strike="noStrike" kern="1200" baseline="0" dirty="0" smtClean="0">
                <a:solidFill>
                  <a:schemeClr val="tx1"/>
                </a:solidFill>
                <a:latin typeface="+mn-lt"/>
                <a:ea typeface="+mn-ea"/>
                <a:cs typeface="+mn-cs"/>
              </a:rPr>
              <a:t>restructuring</a:t>
            </a:r>
            <a:endParaRPr lang="en-IN" sz="1200" b="0" i="0" u="none" strike="noStrike" kern="1200" baseline="0" dirty="0">
              <a:solidFill>
                <a:schemeClr val="tx1"/>
              </a:solidFill>
              <a:latin typeface="+mn-lt"/>
              <a:ea typeface="+mn-ea"/>
              <a:cs typeface="+mn-cs"/>
            </a:endParaRPr>
          </a:p>
          <a:p>
            <a:pPr>
              <a:spcBef>
                <a:spcPts val="400"/>
              </a:spcBef>
            </a:pPr>
            <a:r>
              <a:rPr lang="en-IN" sz="1200" b="0" i="0" u="none" strike="noStrike" kern="1200" baseline="0" dirty="0">
                <a:solidFill>
                  <a:schemeClr val="tx1"/>
                </a:solidFill>
                <a:latin typeface="+mn-lt"/>
                <a:ea typeface="+mn-ea"/>
                <a:cs typeface="+mn-cs"/>
              </a:rPr>
              <a:t>(2) The debt may be </a:t>
            </a:r>
            <a:r>
              <a:rPr lang="en-IN" sz="1200" b="0" i="1" u="none" strike="noStrike" kern="1200" baseline="0" dirty="0">
                <a:solidFill>
                  <a:schemeClr val="tx1"/>
                </a:solidFill>
                <a:latin typeface="+mn-lt"/>
                <a:ea typeface="+mn-ea"/>
                <a:cs typeface="+mn-cs"/>
              </a:rPr>
              <a:t>continued, </a:t>
            </a:r>
            <a:r>
              <a:rPr lang="en-IN" sz="1200" b="0" i="0" u="none" strike="noStrike" kern="1200" baseline="0" dirty="0">
                <a:solidFill>
                  <a:schemeClr val="tx1"/>
                </a:solidFill>
                <a:latin typeface="+mn-lt"/>
                <a:ea typeface="+mn-ea"/>
                <a:cs typeface="+mn-cs"/>
              </a:rPr>
              <a:t>but with </a:t>
            </a:r>
            <a:r>
              <a:rPr lang="en-IN" sz="1200" b="0" i="1" u="none" strike="noStrike" kern="1200" baseline="0" dirty="0">
                <a:solidFill>
                  <a:schemeClr val="tx1"/>
                </a:solidFill>
                <a:latin typeface="+mn-lt"/>
                <a:ea typeface="+mn-ea"/>
                <a:cs typeface="+mn-cs"/>
              </a:rPr>
              <a:t>modified </a:t>
            </a:r>
            <a:r>
              <a:rPr lang="en-IN" sz="1200" b="0" i="1" u="none" strike="noStrike" kern="1200" baseline="0" dirty="0" smtClean="0">
                <a:solidFill>
                  <a:schemeClr val="tx1"/>
                </a:solidFill>
                <a:latin typeface="+mn-lt"/>
                <a:ea typeface="+mn-ea"/>
                <a:cs typeface="+mn-cs"/>
              </a:rPr>
              <a:t>terms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92</a:t>
            </a:fld>
            <a:endParaRPr lang="en-IN" dirty="0"/>
          </a:p>
        </p:txBody>
      </p:sp>
    </p:spTree>
    <p:extLst>
      <p:ext uri="{BB962C8B-B14F-4D97-AF65-F5344CB8AC3E}">
        <p14:creationId xmlns:p14="http://schemas.microsoft.com/office/powerpoint/2010/main" val="76350527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b="0" i="0" u="none" strike="noStrike" kern="1200" baseline="0" dirty="0">
                <a:solidFill>
                  <a:schemeClr val="tx1"/>
                </a:solidFill>
              </a:rPr>
              <a:t>Illustration </a:t>
            </a:r>
            <a:r>
              <a:rPr lang="en-IN" b="0" i="0" u="none" strike="noStrike" kern="1200" baseline="0" dirty="0" smtClean="0">
                <a:solidFill>
                  <a:schemeClr val="tx1"/>
                </a:solidFill>
              </a:rPr>
              <a:t>14B–1 </a:t>
            </a:r>
            <a:r>
              <a:rPr lang="en-IN" b="0" i="0" u="none" strike="noStrike" kern="1200" baseline="0" dirty="0">
                <a:solidFill>
                  <a:schemeClr val="tx1"/>
                </a:solidFill>
              </a:rPr>
              <a:t>Debt Settled</a:t>
            </a:r>
          </a:p>
          <a:p>
            <a:pPr>
              <a:spcBef>
                <a:spcPts val="0"/>
              </a:spcBef>
            </a:pPr>
            <a:endParaRPr lang="en-IN" b="0" i="0" u="none" strike="noStrike" kern="1200" baseline="0" dirty="0">
              <a:solidFill>
                <a:schemeClr val="tx1"/>
              </a:solidFill>
            </a:endParaRPr>
          </a:p>
          <a:p>
            <a:pPr>
              <a:spcBef>
                <a:spcPts val="0"/>
              </a:spcBef>
            </a:pPr>
            <a:r>
              <a:rPr lang="en-IN" b="0" i="0" u="none" strike="noStrike" kern="1200" baseline="0" dirty="0">
                <a:solidFill>
                  <a:schemeClr val="tx1"/>
                </a:solidFill>
              </a:rPr>
              <a:t>One choice the bankers have is to try to actually settle the debt outright at the time of the troubled debt restructuring. The debtor may need to adjust the book value of an asset to its fair value prior to recording its exchange for a debt. </a:t>
            </a:r>
          </a:p>
          <a:p>
            <a:pPr>
              <a:spcBef>
                <a:spcPts val="0"/>
              </a:spcBef>
            </a:pPr>
            <a:endParaRPr lang="en-IN" b="0" i="0" u="none" strike="noStrike" kern="1200" baseline="0" dirty="0">
              <a:solidFill>
                <a:schemeClr val="tx1"/>
              </a:solidFill>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solidFill>
                  <a:schemeClr val="tx1"/>
                </a:solidFill>
              </a:rPr>
              <a:t>For example, </a:t>
            </a:r>
            <a:r>
              <a:rPr lang="en-IN" dirty="0"/>
              <a:t>First Prudent Bank agrees to settle Brillard’s $30 million debt in exchange for property having a fair value of $20 million. The book value of the property on Brillard’s books is </a:t>
            </a:r>
            <a:r>
              <a:rPr lang="en-US" dirty="0"/>
              <a:t>$17 million. Here, the company debits </a:t>
            </a:r>
            <a:r>
              <a:rPr lang="en-US" dirty="0" smtClean="0"/>
              <a:t>land</a:t>
            </a:r>
            <a:r>
              <a:rPr lang="en-US" baseline="0" dirty="0" smtClean="0"/>
              <a:t> </a:t>
            </a:r>
            <a:r>
              <a:rPr lang="en-US" baseline="0" dirty="0"/>
              <a:t>for $3 million, calculated as </a:t>
            </a:r>
            <a:r>
              <a:rPr lang="en-US" b="0" i="0" u="none" strike="noStrike" kern="1200" baseline="0" dirty="0">
                <a:solidFill>
                  <a:schemeClr val="tx1"/>
                </a:solidFill>
              </a:rPr>
              <a:t>$20 million </a:t>
            </a:r>
            <a:r>
              <a:rPr lang="en-US" b="0" i="0" u="none" strike="noStrike" kern="1200" baseline="0" dirty="0" smtClean="0">
                <a:solidFill>
                  <a:schemeClr val="tx1"/>
                </a:solidFill>
              </a:rPr>
              <a:t>− </a:t>
            </a:r>
            <a:r>
              <a:rPr lang="en-US" b="0" i="0" u="none" strike="noStrike" kern="1200" baseline="0" dirty="0">
                <a:solidFill>
                  <a:schemeClr val="tx1"/>
                </a:solidFill>
              </a:rPr>
              <a:t>$17 million and credits </a:t>
            </a:r>
            <a:r>
              <a:rPr lang="en-IN" dirty="0"/>
              <a:t>g</a:t>
            </a:r>
            <a:r>
              <a:rPr lang="en-IN" dirty="0" smtClean="0"/>
              <a:t>ain </a:t>
            </a:r>
            <a:r>
              <a:rPr lang="en-IN" dirty="0"/>
              <a:t>on disposition of assets</a:t>
            </a:r>
            <a:r>
              <a:rPr lang="en-US" baseline="0" dirty="0"/>
              <a:t> for the same amount. </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IN" baseline="0" dirty="0"/>
          </a:p>
          <a:p>
            <a:pPr marL="0" marR="0" lvl="1" indent="0" algn="l" defTabSz="914400" rtl="0" eaLnBrk="1" fontAlgn="base" latinLnBrk="0" hangingPunct="1">
              <a:lnSpc>
                <a:spcPct val="100000"/>
              </a:lnSpc>
              <a:spcBef>
                <a:spcPts val="0"/>
              </a:spcBef>
              <a:spcAft>
                <a:spcPct val="0"/>
              </a:spcAft>
              <a:buClrTx/>
              <a:buSzTx/>
              <a:buFontTx/>
              <a:buNone/>
              <a:tabLst/>
              <a:defRPr/>
            </a:pPr>
            <a:r>
              <a:rPr lang="en-IN" baseline="0" dirty="0"/>
              <a:t>Next, the company debits </a:t>
            </a:r>
            <a:r>
              <a:rPr lang="en-US" dirty="0"/>
              <a:t>n</a:t>
            </a:r>
            <a:r>
              <a:rPr lang="en-US" dirty="0" smtClean="0"/>
              <a:t>ote </a:t>
            </a:r>
            <a:r>
              <a:rPr lang="en-US" dirty="0"/>
              <a:t>payable</a:t>
            </a:r>
            <a:r>
              <a:rPr lang="en-IN" baseline="0" dirty="0"/>
              <a:t> for $30 million and credits </a:t>
            </a:r>
            <a:r>
              <a:rPr lang="en-IN" baseline="0" dirty="0" smtClean="0"/>
              <a:t>land </a:t>
            </a:r>
            <a:r>
              <a:rPr lang="en-IN" baseline="0" dirty="0"/>
              <a:t>for $20 million. </a:t>
            </a:r>
            <a:r>
              <a:rPr lang="en-US" baseline="0" noProof="0" dirty="0"/>
              <a:t>The difference amount is recorded as a credit to </a:t>
            </a:r>
            <a:r>
              <a:rPr lang="en-IN" noProof="0" dirty="0"/>
              <a:t>g</a:t>
            </a:r>
            <a:r>
              <a:rPr lang="en-IN" dirty="0" smtClean="0"/>
              <a:t>ain </a:t>
            </a:r>
            <a:r>
              <a:rPr lang="en-IN" dirty="0"/>
              <a:t>on troubled debt restructuring</a:t>
            </a:r>
            <a:r>
              <a:rPr lang="en-IN" baseline="0" dirty="0"/>
              <a:t> </a:t>
            </a:r>
            <a:r>
              <a:rPr lang="en-US" baseline="0" noProof="0" dirty="0"/>
              <a:t>for $10 million.</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b="0" i="0" u="none" strike="noStrike" kern="1200" baseline="0" noProof="0" dirty="0">
              <a:solidFill>
                <a:schemeClr val="tx1"/>
              </a:solidFill>
            </a:endParaRPr>
          </a:p>
          <a:p>
            <a:pPr>
              <a:spcBef>
                <a:spcPts val="0"/>
              </a:spcBef>
            </a:pPr>
            <a:r>
              <a:rPr lang="en-IN" b="0" i="0" u="none" strike="noStrike" kern="1200" baseline="0" dirty="0">
                <a:solidFill>
                  <a:schemeClr val="tx1"/>
                </a:solidFill>
              </a:rPr>
              <a:t>The payment to settle a debt in a troubled debt restructuring might be cash, or a noncash asset, or even shares of the debtor’s stock. </a:t>
            </a:r>
          </a:p>
          <a:p>
            <a:pPr>
              <a:spcBef>
                <a:spcPts val="0"/>
              </a:spcBef>
            </a:pPr>
            <a:endParaRPr lang="en-IN" b="0" i="0" u="none" strike="noStrike" kern="1200" baseline="0" dirty="0">
              <a:solidFill>
                <a:schemeClr val="tx1"/>
              </a:solidFill>
            </a:endParaRPr>
          </a:p>
          <a:p>
            <a:pPr>
              <a:spcBef>
                <a:spcPts val="0"/>
              </a:spcBef>
            </a:pPr>
            <a:r>
              <a:rPr lang="en-US" sz="1200" b="0" i="0" kern="1200" dirty="0">
                <a:solidFill>
                  <a:schemeClr val="tx1"/>
                </a:solidFill>
                <a:effectLst/>
                <a:latin typeface="+mn-lt"/>
                <a:ea typeface="+mn-ea"/>
                <a:cs typeface="+mn-cs"/>
              </a:rPr>
              <a:t>An asset is adjusted to fair value prior to recording its exchange for a debt.</a:t>
            </a:r>
            <a:endParaRPr lang="en-US" b="0" i="0" u="none" strike="noStrike" kern="1200" baseline="0" dirty="0">
              <a:solidFill>
                <a:schemeClr val="tx1"/>
              </a:solidFill>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93</a:t>
            </a:fld>
            <a:endParaRPr lang="en-IN" dirty="0"/>
          </a:p>
        </p:txBody>
      </p:sp>
    </p:spTree>
    <p:extLst>
      <p:ext uri="{BB962C8B-B14F-4D97-AF65-F5344CB8AC3E}">
        <p14:creationId xmlns:p14="http://schemas.microsoft.com/office/powerpoint/2010/main" val="42165315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solidFill>
                  <a:schemeClr val="tx1"/>
                </a:solidFill>
                <a:latin typeface="+mn-lt"/>
                <a:ea typeface="+mn-ea"/>
                <a:cs typeface="+mn-cs"/>
              </a:rPr>
              <a:t>We assumed in the previous example that First Prudent Bank agreed to accept property in full settlement of the debt. A more likely occurrence would be that the bank allows the debt to continue, but modifies the terms of the debt agreement to make it easier for the debtor to comply. The bank might agree to reduce or delay the scheduled </a:t>
            </a:r>
            <a:r>
              <a:rPr lang="en-IN" sz="1200" b="0" i="1" u="none" strike="noStrike" kern="1200" baseline="0" dirty="0">
                <a:solidFill>
                  <a:schemeClr val="tx1"/>
                </a:solidFill>
                <a:latin typeface="+mn-lt"/>
                <a:ea typeface="+mn-ea"/>
                <a:cs typeface="+mn-cs"/>
              </a:rPr>
              <a:t>interest payments. </a:t>
            </a:r>
            <a:r>
              <a:rPr lang="en-IN" sz="1200" b="0" i="0" u="none" strike="noStrike" kern="1200" baseline="0" dirty="0">
                <a:solidFill>
                  <a:schemeClr val="tx1"/>
                </a:solidFill>
                <a:latin typeface="+mn-lt"/>
                <a:ea typeface="+mn-ea"/>
                <a:cs typeface="+mn-cs"/>
              </a:rPr>
              <a:t>Or, it may agree to reduce or delay the </a:t>
            </a:r>
            <a:r>
              <a:rPr lang="en-IN" sz="1200" b="0" i="1" u="none" strike="noStrike" kern="1200" baseline="0" dirty="0">
                <a:solidFill>
                  <a:schemeClr val="tx1"/>
                </a:solidFill>
                <a:latin typeface="+mn-lt"/>
                <a:ea typeface="+mn-ea"/>
                <a:cs typeface="+mn-cs"/>
              </a:rPr>
              <a:t>maturity amount. </a:t>
            </a:r>
            <a:r>
              <a:rPr lang="en-IN" sz="1200" b="0" i="0" u="none" strike="noStrike" kern="1200" baseline="0" dirty="0">
                <a:solidFill>
                  <a:schemeClr val="tx1"/>
                </a:solidFill>
                <a:latin typeface="+mn-lt"/>
                <a:ea typeface="+mn-ea"/>
                <a:cs typeface="+mn-cs"/>
              </a:rPr>
              <a:t>Often a troubled debt restructuring will call for some combination of these concessions. The book value of a debt </a:t>
            </a:r>
            <a:r>
              <a:rPr lang="en-US" sz="1200" b="0" i="0" u="none" strike="noStrike" kern="1200" baseline="0" dirty="0">
                <a:solidFill>
                  <a:schemeClr val="tx1"/>
                </a:solidFill>
                <a:latin typeface="+mn-lt"/>
                <a:ea typeface="+mn-ea"/>
                <a:cs typeface="+mn-cs"/>
              </a:rPr>
              <a:t>is the current balance </a:t>
            </a:r>
            <a:r>
              <a:rPr lang="en-IN" sz="1200" b="0" i="0" u="none" strike="noStrike" kern="1200" baseline="0" dirty="0">
                <a:solidFill>
                  <a:schemeClr val="tx1"/>
                </a:solidFill>
                <a:latin typeface="+mn-lt"/>
                <a:ea typeface="+mn-ea"/>
                <a:cs typeface="+mn-cs"/>
              </a:rPr>
              <a:t>of the primary debt plus </a:t>
            </a:r>
            <a:r>
              <a:rPr lang="en-US" sz="1200" b="0" i="0" u="none" strike="noStrike" kern="1200" baseline="0" dirty="0">
                <a:solidFill>
                  <a:schemeClr val="tx1"/>
                </a:solidFill>
                <a:latin typeface="+mn-lt"/>
                <a:ea typeface="+mn-ea"/>
                <a:cs typeface="+mn-cs"/>
              </a:rPr>
              <a:t>any accrued (unpaid) interest.</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US" sz="1200" kern="1200" dirty="0">
                <a:solidFill>
                  <a:schemeClr val="tx1"/>
                </a:solidFill>
                <a:latin typeface="+mn-lt"/>
                <a:ea typeface="+mn-ea"/>
                <a:cs typeface="+mn-cs"/>
              </a:rPr>
              <a:t>Distressed by the </a:t>
            </a:r>
            <a:r>
              <a:rPr lang="en-US" sz="1200" kern="1200" dirty="0" smtClean="0">
                <a:solidFill>
                  <a:schemeClr val="tx1"/>
                </a:solidFill>
                <a:latin typeface="+mn-lt"/>
                <a:ea typeface="+mn-ea"/>
                <a:cs typeface="+mn-cs"/>
              </a:rPr>
              <a:t>2008-2009 </a:t>
            </a:r>
            <a:r>
              <a:rPr lang="en-US" sz="1200" kern="1200" dirty="0">
                <a:solidFill>
                  <a:schemeClr val="tx1"/>
                </a:solidFill>
                <a:latin typeface="+mn-lt"/>
                <a:ea typeface="+mn-ea"/>
                <a:cs typeface="+mn-cs"/>
              </a:rPr>
              <a:t>economic downturn, amusement park operator Six Flags</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persuaded a group of creditors to trim its debt by 5%, or $130 million, a restructuring designed to give Six Flags a financial cushion going into its busy 2009 summer season and an opportunity to recover its interest-paying ability. Let’s say the stated interest rate on the note in question is 10% and annual interest payments of $3 million (10% </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a:t>
            </a:r>
            <a:r>
              <a:rPr lang="en-US" sz="1200" kern="1200" dirty="0">
                <a:solidFill>
                  <a:schemeClr val="tx1"/>
                </a:solidFill>
                <a:latin typeface="+mn-lt"/>
                <a:ea typeface="+mn-ea"/>
                <a:cs typeface="+mn-cs"/>
              </a:rPr>
              <a:t>$30 million) are payable in December of each of two remaining years to maturity. Also assume that the developer was unable to pay the $3 million interest payment for the year just ended. This means that the amount owed—the carrying amount (or book value) of the debt—is $33 million ($30 million plus one year’s accrued interest).</a:t>
            </a: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way the debtor accounts for the restructuring depends on the extent of the reduction in cash payments called for by the restructured arrangement. More specifically, the accounting procedure depends on whether, under the new agreement, total cash payments </a:t>
            </a:r>
          </a:p>
          <a:p>
            <a:pPr marL="228600" indent="-228600">
              <a:spcBef>
                <a:spcPts val="400"/>
              </a:spcBef>
              <a:buAutoNum type="alphaLcParenBoth"/>
            </a:pPr>
            <a:r>
              <a:rPr lang="en-IN" sz="1200" b="0" i="0" u="none" strike="noStrike" kern="1200" baseline="0" dirty="0">
                <a:solidFill>
                  <a:schemeClr val="tx1"/>
                </a:solidFill>
                <a:latin typeface="+mn-lt"/>
                <a:ea typeface="+mn-ea"/>
                <a:cs typeface="+mn-cs"/>
              </a:rPr>
              <a:t>are </a:t>
            </a:r>
            <a:r>
              <a:rPr lang="en-IN" sz="1200" b="0" i="1" u="none" strike="noStrike" kern="1200" baseline="0" dirty="0">
                <a:solidFill>
                  <a:schemeClr val="tx1"/>
                </a:solidFill>
                <a:latin typeface="+mn-lt"/>
                <a:ea typeface="+mn-ea"/>
                <a:cs typeface="+mn-cs"/>
              </a:rPr>
              <a:t>less than </a:t>
            </a:r>
            <a:r>
              <a:rPr lang="en-IN" sz="1200" b="0" i="0" u="none" strike="noStrike" kern="1200" baseline="0" dirty="0">
                <a:solidFill>
                  <a:schemeClr val="tx1"/>
                </a:solidFill>
                <a:latin typeface="+mn-lt"/>
                <a:ea typeface="+mn-ea"/>
                <a:cs typeface="+mn-cs"/>
              </a:rPr>
              <a:t>the book value of the debt or </a:t>
            </a:r>
          </a:p>
          <a:p>
            <a:pPr marL="228600" indent="-228600">
              <a:spcBef>
                <a:spcPts val="400"/>
              </a:spcBef>
              <a:buAutoNum type="alphaLcParenBoth"/>
            </a:pPr>
            <a:r>
              <a:rPr lang="en-IN" sz="1200" b="0" i="0" u="none" strike="noStrike" kern="1200" baseline="0" dirty="0">
                <a:solidFill>
                  <a:schemeClr val="tx1"/>
                </a:solidFill>
                <a:latin typeface="+mn-lt"/>
                <a:ea typeface="+mn-ea"/>
                <a:cs typeface="+mn-cs"/>
              </a:rPr>
              <a:t>still </a:t>
            </a:r>
            <a:r>
              <a:rPr lang="en-IN" sz="1200" b="0" i="1" u="none" strike="noStrike" kern="1200" baseline="0" dirty="0">
                <a:solidFill>
                  <a:schemeClr val="tx1"/>
                </a:solidFill>
                <a:latin typeface="+mn-lt"/>
                <a:ea typeface="+mn-ea"/>
                <a:cs typeface="+mn-cs"/>
              </a:rPr>
              <a:t>exceed </a:t>
            </a:r>
            <a:r>
              <a:rPr lang="en-IN" sz="1200" b="0" i="0" u="none" strike="noStrike" kern="1200" baseline="0" dirty="0">
                <a:solidFill>
                  <a:schemeClr val="tx1"/>
                </a:solidFill>
                <a:latin typeface="+mn-lt"/>
                <a:ea typeface="+mn-ea"/>
                <a:cs typeface="+mn-cs"/>
              </a:rPr>
              <a:t>the book value of the debt.</a:t>
            </a:r>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94</a:t>
            </a:fld>
            <a:endParaRPr lang="en-IN" dirty="0"/>
          </a:p>
        </p:txBody>
      </p:sp>
    </p:spTree>
    <p:extLst>
      <p:ext uri="{BB962C8B-B14F-4D97-AF65-F5344CB8AC3E}">
        <p14:creationId xmlns:p14="http://schemas.microsoft.com/office/powerpoint/2010/main" val="255422039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dirty="0"/>
              <a:t>Illustration </a:t>
            </a:r>
            <a:r>
              <a:rPr lang="en-IN" dirty="0" smtClean="0"/>
              <a:t>14B–2 </a:t>
            </a:r>
            <a:r>
              <a:rPr lang="en-IN" dirty="0"/>
              <a:t>Cash Payments Less than the Debt</a:t>
            </a:r>
          </a:p>
          <a:p>
            <a:pPr>
              <a:spcBef>
                <a:spcPts val="0"/>
              </a:spcBef>
            </a:pPr>
            <a:endParaRPr lang="en-IN" dirty="0"/>
          </a:p>
          <a:p>
            <a:pPr>
              <a:spcBef>
                <a:spcPts val="0"/>
              </a:spcBef>
            </a:pPr>
            <a:r>
              <a:rPr lang="en-IN" dirty="0"/>
              <a:t>By the original agreement, the debtor was able to pay at maturity the $30 million loaned, plus enough periodic interest to provide a 10% effective rate of return</a:t>
            </a:r>
            <a:r>
              <a:rPr lang="en-IN" baseline="0" dirty="0"/>
              <a:t>. </a:t>
            </a:r>
            <a:r>
              <a:rPr lang="en-IN" dirty="0"/>
              <a:t>If the new agreement calls for less cash than the $33 million now owed, interest is presumed to have been eliminated.</a:t>
            </a:r>
          </a:p>
          <a:p>
            <a:pPr>
              <a:spcBef>
                <a:spcPts val="0"/>
              </a:spcBef>
            </a:pPr>
            <a:endParaRPr lang="en-IN" dirty="0"/>
          </a:p>
          <a:p>
            <a:pPr>
              <a:spcBef>
                <a:spcPts val="0"/>
              </a:spcBef>
            </a:pPr>
            <a:r>
              <a:rPr lang="en-IN" dirty="0"/>
              <a:t>As one of many possibilities, the bank agrees to:</a:t>
            </a:r>
          </a:p>
          <a:p>
            <a:pPr marL="228600" indent="-228600">
              <a:spcBef>
                <a:spcPts val="400"/>
              </a:spcBef>
              <a:buFont typeface="+mj-lt"/>
              <a:buAutoNum type="arabicPeriod"/>
            </a:pPr>
            <a:r>
              <a:rPr lang="en-IN" dirty="0"/>
              <a:t>Forgive the interest accrued from last year.</a:t>
            </a:r>
          </a:p>
          <a:p>
            <a:pPr marL="228600" indent="-228600">
              <a:spcBef>
                <a:spcPts val="400"/>
              </a:spcBef>
              <a:buFont typeface="+mj-lt"/>
              <a:buAutoNum type="arabicPeriod"/>
            </a:pPr>
            <a:r>
              <a:rPr lang="en-IN" b="0" i="0" u="none" strike="noStrike" kern="1200" baseline="0" dirty="0"/>
              <a:t>Reduce the two remaining interest payments from $3 million each to </a:t>
            </a:r>
            <a:r>
              <a:rPr lang="en-US" b="0" i="0" u="none" strike="noStrike" kern="1200" baseline="0" dirty="0"/>
              <a:t>$2 million each, and</a:t>
            </a:r>
          </a:p>
          <a:p>
            <a:pPr marL="228600" indent="-228600">
              <a:spcBef>
                <a:spcPts val="400"/>
              </a:spcBef>
              <a:buFont typeface="+mj-lt"/>
              <a:buAutoNum type="arabicPeriod"/>
            </a:pPr>
            <a:r>
              <a:rPr lang="en-IN" b="0" i="0" u="none" strike="noStrike" kern="1200" baseline="0" dirty="0"/>
              <a:t>Reduce the face amount from $30 million to $25 million</a:t>
            </a:r>
            <a:r>
              <a:rPr lang="en-IN" dirty="0"/>
              <a:t>.</a:t>
            </a:r>
          </a:p>
          <a:p>
            <a:pPr>
              <a:spcBef>
                <a:spcPts val="0"/>
              </a:spcBef>
            </a:pPr>
            <a:endParaRPr lang="en-IN" dirty="0"/>
          </a:p>
          <a:p>
            <a:pPr>
              <a:spcBef>
                <a:spcPts val="0"/>
              </a:spcBef>
            </a:pPr>
            <a:r>
              <a:rPr lang="en-US" b="0" i="0" u="none" strike="noStrike" kern="1200" baseline="0" dirty="0"/>
              <a:t>Clearly, </a:t>
            </a:r>
            <a:r>
              <a:rPr lang="en-IN" b="0" i="0" u="none" strike="noStrike" kern="1200" baseline="0" dirty="0"/>
              <a:t>the </a:t>
            </a:r>
            <a:r>
              <a:rPr lang="en-IN" b="0" i="0" u="none" strike="noStrike" kern="1200" baseline="0" dirty="0" smtClean="0"/>
              <a:t>debtor</a:t>
            </a:r>
            <a:r>
              <a:rPr lang="en-IN" b="0" i="0" u="none" strike="noStrike" kern="1200" dirty="0" smtClean="0"/>
              <a:t> will pay less </a:t>
            </a:r>
            <a:r>
              <a:rPr lang="en-IN" b="0" i="0" u="none" strike="noStrike" kern="1200" baseline="0" dirty="0" smtClean="0"/>
              <a:t>by </a:t>
            </a:r>
            <a:r>
              <a:rPr lang="en-IN" b="0" i="0" u="none" strike="noStrike" kern="1200" baseline="0" dirty="0"/>
              <a:t>the new agreement than by the original one. In fact, if we add up the total payments called for by the new agreement, the total [($2 million × 2) + $25 million] is less than the $33 million book value, calculated as $30 million </a:t>
            </a:r>
            <a:r>
              <a:rPr lang="en-IN" b="0" i="0" u="none" strike="noStrike" kern="1200" baseline="0" dirty="0" smtClean="0"/>
              <a:t>+ $</a:t>
            </a:r>
            <a:r>
              <a:rPr lang="en-IN" b="0" i="0" u="none" strike="noStrike" kern="1200" baseline="0" dirty="0"/>
              <a:t>3 million.</a:t>
            </a:r>
          </a:p>
          <a:p>
            <a:pPr>
              <a:spcBef>
                <a:spcPts val="0"/>
              </a:spcBef>
            </a:pPr>
            <a:endParaRPr lang="en-IN" b="0" i="0" u="none" strike="noStrike" kern="1200" baseline="0" dirty="0"/>
          </a:p>
          <a:p>
            <a:pPr>
              <a:spcBef>
                <a:spcPts val="0"/>
              </a:spcBef>
            </a:pPr>
            <a:r>
              <a:rPr lang="en-IN" b="0" i="0" u="none" strike="noStrike" kern="1200" baseline="0" dirty="0"/>
              <a:t>Because the $29 million does not exceed the amount owed, the restructured debt agreement no longer provides interest on the debt. Actually, the new payments are $4 million short of covering the debt itself. So, after the debt restructuring, no interest expense is recorded. All subsequent cash payments are considered to be payment of the debt itself. Consider the Brillard Properties illustration.</a:t>
            </a:r>
          </a:p>
          <a:p>
            <a:pPr>
              <a:spcBef>
                <a:spcPts val="0"/>
              </a:spcBef>
            </a:pPr>
            <a:endParaRPr lang="en-IN" b="0" i="0" u="none" strike="noStrike" kern="1200" baseline="0" dirty="0"/>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t>The company debits cash for $3 million, calculated as 10% × $30 million and credits </a:t>
            </a:r>
            <a:r>
              <a:rPr lang="en-US" dirty="0"/>
              <a:t>g</a:t>
            </a:r>
            <a:r>
              <a:rPr lang="en-US" dirty="0" smtClean="0"/>
              <a:t>ain </a:t>
            </a:r>
            <a:r>
              <a:rPr lang="en-US" dirty="0"/>
              <a:t>on debt restructuring</a:t>
            </a:r>
            <a:r>
              <a:rPr lang="en-US" baseline="0" dirty="0"/>
              <a:t> for $4 million. It also debits a </a:t>
            </a:r>
            <a:r>
              <a:rPr lang="en-US" dirty="0"/>
              <a:t>n</a:t>
            </a:r>
            <a:r>
              <a:rPr lang="en-US" dirty="0" smtClean="0"/>
              <a:t>ote </a:t>
            </a:r>
            <a:r>
              <a:rPr lang="en-US" dirty="0"/>
              <a:t>payable</a:t>
            </a:r>
            <a:r>
              <a:rPr lang="en-IN" baseline="0" dirty="0"/>
              <a:t> for $1 million, calculated as </a:t>
            </a:r>
            <a:r>
              <a:rPr lang="en-IN" dirty="0"/>
              <a:t>$30 million </a:t>
            </a:r>
            <a:r>
              <a:rPr lang="en-IN" dirty="0" smtClean="0"/>
              <a:t>− </a:t>
            </a:r>
            <a:r>
              <a:rPr lang="en-IN" dirty="0"/>
              <a:t>$29 million.</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b="0" i="0" u="none" strike="noStrike" kern="1200" baseline="0"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95</a:t>
            </a:fld>
            <a:endParaRPr lang="en-IN" dirty="0"/>
          </a:p>
        </p:txBody>
      </p:sp>
    </p:spTree>
    <p:extLst>
      <p:ext uri="{BB962C8B-B14F-4D97-AF65-F5344CB8AC3E}">
        <p14:creationId xmlns:p14="http://schemas.microsoft.com/office/powerpoint/2010/main" val="372517317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When the total future cash payments are less than the book value of the debt, the difference is recorded as a gain at the date of restructure. No interest should be recorded thereafter. That is, all subsequent cash payments result in reduction of principal.</a:t>
            </a: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0" dirty="0"/>
              <a:t>At each of the two interest dates, the company debits </a:t>
            </a:r>
            <a:r>
              <a:rPr lang="en-US" dirty="0"/>
              <a:t>n</a:t>
            </a:r>
            <a:r>
              <a:rPr lang="en-US" sz="1200" dirty="0" smtClean="0">
                <a:latin typeface="+mn-lt"/>
              </a:rPr>
              <a:t>ote </a:t>
            </a:r>
            <a:r>
              <a:rPr lang="en-US" sz="1200" dirty="0">
                <a:latin typeface="+mn-lt"/>
              </a:rPr>
              <a:t>payable</a:t>
            </a:r>
            <a:r>
              <a:rPr lang="en-US" sz="1200" b="0" baseline="0" dirty="0">
                <a:latin typeface="+mn-lt"/>
              </a:rPr>
              <a:t> for $2 million and credits </a:t>
            </a:r>
            <a:r>
              <a:rPr lang="en-US" sz="1200" b="0" baseline="0" dirty="0" smtClean="0">
                <a:latin typeface="+mn-lt"/>
              </a:rPr>
              <a:t>cash </a:t>
            </a:r>
            <a:r>
              <a:rPr lang="en-US" sz="1200" b="0" baseline="0" dirty="0">
                <a:latin typeface="+mn-lt"/>
              </a:rPr>
              <a:t>for the same amount. </a:t>
            </a: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b="0" baseline="0" dirty="0">
              <a:latin typeface="+mn-lt"/>
            </a:endParaRPr>
          </a:p>
          <a:p>
            <a:pPr>
              <a:spcBef>
                <a:spcPts val="0"/>
              </a:spcBef>
            </a:pPr>
            <a:r>
              <a:rPr lang="en-US" sz="1200" b="0" baseline="0" dirty="0">
                <a:latin typeface="+mn-lt"/>
              </a:rPr>
              <a:t>Next, at maturity, the company debits </a:t>
            </a:r>
            <a:r>
              <a:rPr lang="en-US" dirty="0"/>
              <a:t>n</a:t>
            </a:r>
            <a:r>
              <a:rPr lang="en-US" sz="1200" dirty="0" smtClean="0">
                <a:latin typeface="+mn-lt"/>
              </a:rPr>
              <a:t>ote </a:t>
            </a:r>
            <a:r>
              <a:rPr lang="en-US" sz="1200" dirty="0">
                <a:latin typeface="+mn-lt"/>
              </a:rPr>
              <a:t>payable</a:t>
            </a:r>
            <a:r>
              <a:rPr lang="en-US" sz="1200" b="0" baseline="0" dirty="0">
                <a:latin typeface="+mn-lt"/>
              </a:rPr>
              <a:t> for $25 million and credits </a:t>
            </a:r>
            <a:r>
              <a:rPr lang="en-US" sz="1200" b="0" baseline="0" dirty="0" smtClean="0">
                <a:latin typeface="+mn-lt"/>
              </a:rPr>
              <a:t>cash </a:t>
            </a:r>
            <a:r>
              <a:rPr lang="en-US" sz="1200" b="0" baseline="0" dirty="0">
                <a:latin typeface="+mn-lt"/>
              </a:rPr>
              <a:t>for the same amount. </a:t>
            </a:r>
            <a:r>
              <a:rPr lang="en-US" sz="1200" b="0" i="0" u="none" strike="noStrike" kern="1200" baseline="0" dirty="0">
                <a:latin typeface="+mn-lt"/>
              </a:rPr>
              <a:t>The $25 million payment at maturity reduces the note to zero.</a:t>
            </a:r>
            <a:endParaRPr lang="en-IN" sz="1200" b="0" dirty="0">
              <a:latin typeface="+mn-lt"/>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96</a:t>
            </a:fld>
            <a:endParaRPr lang="en-IN" dirty="0"/>
          </a:p>
        </p:txBody>
      </p:sp>
    </p:spTree>
    <p:extLst>
      <p:ext uri="{BB962C8B-B14F-4D97-AF65-F5344CB8AC3E}">
        <p14:creationId xmlns:p14="http://schemas.microsoft.com/office/powerpoint/2010/main" val="374412926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latin typeface="+mn-lt"/>
              </a:rPr>
              <a:t>Illustration </a:t>
            </a:r>
            <a:r>
              <a:rPr lang="en-IN" b="0" i="0" u="none" strike="noStrike" kern="1200" baseline="0" dirty="0" smtClean="0">
                <a:latin typeface="+mn-lt"/>
              </a:rPr>
              <a:t>14B–3 </a:t>
            </a:r>
            <a:r>
              <a:rPr lang="en-IN" b="0" i="0" u="none" strike="noStrike" kern="1200" baseline="0" dirty="0">
                <a:latin typeface="+mn-lt"/>
              </a:rPr>
              <a:t>Cash Payments More than the Debt</a:t>
            </a:r>
          </a:p>
          <a:p>
            <a:pPr>
              <a:spcBef>
                <a:spcPts val="0"/>
              </a:spcBef>
            </a:pPr>
            <a:endParaRPr lang="en-IN" dirty="0"/>
          </a:p>
          <a:p>
            <a:pPr>
              <a:spcBef>
                <a:spcPts val="0"/>
              </a:spcBef>
            </a:pPr>
            <a:r>
              <a:rPr lang="en-IN" dirty="0"/>
              <a:t>Let’s modify the example in the previous</a:t>
            </a:r>
            <a:r>
              <a:rPr lang="en-IN" baseline="0" dirty="0"/>
              <a:t> section. Now suppose </a:t>
            </a:r>
            <a:r>
              <a:rPr lang="en-US" sz="1200" b="0" i="0" u="none" strike="noStrike" kern="1200" baseline="0" dirty="0">
                <a:solidFill>
                  <a:schemeClr val="tx1"/>
                </a:solidFill>
                <a:latin typeface="+mn-lt"/>
                <a:ea typeface="+mn-ea"/>
                <a:cs typeface="+mn-cs"/>
              </a:rPr>
              <a:t>the bank agrees to </a:t>
            </a:r>
            <a:r>
              <a:rPr lang="en-IN" sz="1200" b="0" i="0" u="none" strike="noStrike" kern="1200" baseline="0" dirty="0">
                <a:solidFill>
                  <a:schemeClr val="tx1"/>
                </a:solidFill>
                <a:latin typeface="+mn-lt"/>
                <a:ea typeface="+mn-ea"/>
                <a:cs typeface="+mn-cs"/>
              </a:rPr>
              <a:t>delay the due date for all cash payments until maturity and accept $34,333,200 at that time in full settlement of the debt. Rather than just reducing the cash payments as in the previous illustration, the payments are delayed. It is not the nature of the change that creates the need to account differently for this situation, but the amount of the total cash payments under the agreement relative to the book value of the debt. This situation is illustrated on this slide.</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Now the total payments called for by the new agreement, $34,333,200, exceed the $33 million book value. Because the payments exceed the amount owed, the restructured debt agreement still provides interest on the debt—but less than before the agreement was revised. No longer is the effective rate 10%. The accounting objective now is to determine what the new effective rate is and </a:t>
            </a:r>
            <a:r>
              <a:rPr lang="en-IN" sz="1200" b="0" i="1" u="none" strike="noStrike" kern="1200" baseline="0" dirty="0">
                <a:solidFill>
                  <a:schemeClr val="tx1"/>
                </a:solidFill>
                <a:latin typeface="+mn-lt"/>
                <a:ea typeface="+mn-ea"/>
                <a:cs typeface="+mn-cs"/>
              </a:rPr>
              <a:t>record interest for the remaining term of the loan at that </a:t>
            </a:r>
            <a:r>
              <a:rPr lang="en-US" sz="1200" b="0" i="1" u="none" strike="noStrike" kern="1200" baseline="0" dirty="0">
                <a:solidFill>
                  <a:schemeClr val="tx1"/>
                </a:solidFill>
                <a:latin typeface="+mn-lt"/>
                <a:ea typeface="+mn-ea"/>
                <a:cs typeface="+mn-cs"/>
              </a:rPr>
              <a:t>new, lower rate, </a:t>
            </a:r>
            <a:r>
              <a:rPr lang="en-US" sz="1200" b="0" i="0" u="none" strike="noStrike" kern="1200" baseline="0" dirty="0">
                <a:solidFill>
                  <a:schemeClr val="tx1"/>
                </a:solidFill>
                <a:latin typeface="+mn-lt"/>
                <a:ea typeface="+mn-ea"/>
                <a:cs typeface="+mn-cs"/>
              </a:rPr>
              <a:t>as shown in this slide.</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By dividing </a:t>
            </a:r>
            <a:r>
              <a:rPr lang="en-US" sz="1200" baseline="0" dirty="0">
                <a:latin typeface="+mn-lt"/>
              </a:rPr>
              <a:t>$</a:t>
            </a:r>
            <a:r>
              <a:rPr lang="en-US" sz="1200" dirty="0">
                <a:latin typeface="+mn-lt"/>
              </a:rPr>
              <a:t>33,000,000 </a:t>
            </a:r>
            <a:r>
              <a:rPr lang="en-US" sz="1200" baseline="0" dirty="0">
                <a:latin typeface="+mn-lt"/>
              </a:rPr>
              <a:t>by </a:t>
            </a:r>
            <a:r>
              <a:rPr lang="en-US" sz="1200" dirty="0">
                <a:latin typeface="+mn-lt"/>
              </a:rPr>
              <a:t>$34,333,200,</a:t>
            </a:r>
            <a:r>
              <a:rPr lang="en-US" sz="1200" baseline="0" dirty="0">
                <a:latin typeface="+mn-lt"/>
              </a:rPr>
              <a:t> we get the table 2 value of .9612 for </a:t>
            </a:r>
            <a:r>
              <a:rPr lang="en-US" sz="1200" i="1" baseline="0" dirty="0">
                <a:latin typeface="+mn-lt"/>
              </a:rPr>
              <a:t>n</a:t>
            </a:r>
            <a:r>
              <a:rPr lang="en-US" sz="1200" baseline="0" dirty="0">
                <a:latin typeface="+mn-lt"/>
              </a:rPr>
              <a:t> = 2 and</a:t>
            </a:r>
            <a:r>
              <a:rPr lang="en-US" sz="1200" i="1" baseline="0" dirty="0">
                <a:latin typeface="+mn-lt"/>
              </a:rPr>
              <a:t> i </a:t>
            </a:r>
            <a:r>
              <a:rPr lang="en-US" sz="1200" baseline="0" dirty="0">
                <a:latin typeface="+mn-lt"/>
              </a:rPr>
              <a:t>unknown. In </a:t>
            </a:r>
            <a:r>
              <a:rPr lang="en-IN" sz="1200" b="0" i="0" u="none" strike="noStrike" kern="1200" baseline="0" dirty="0">
                <a:solidFill>
                  <a:schemeClr val="tx1"/>
                </a:solidFill>
                <a:latin typeface="+mn-lt"/>
                <a:ea typeface="+mn-ea"/>
                <a:cs typeface="+mn-cs"/>
              </a:rPr>
              <a:t>row 2 of Table 2, the number .9612 is in the </a:t>
            </a:r>
            <a:r>
              <a:rPr lang="en-IN" sz="1200" b="1" i="0" u="none" strike="noStrike" kern="1200" baseline="0" dirty="0">
                <a:solidFill>
                  <a:schemeClr val="tx1"/>
                </a:solidFill>
                <a:latin typeface="+mn-lt"/>
                <a:ea typeface="+mn-ea"/>
                <a:cs typeface="+mn-cs"/>
              </a:rPr>
              <a:t>2% </a:t>
            </a:r>
            <a:r>
              <a:rPr lang="en-IN" sz="1200" b="0" i="0" u="none" strike="noStrike" kern="1200" baseline="0" dirty="0">
                <a:solidFill>
                  <a:schemeClr val="tx1"/>
                </a:solidFill>
                <a:latin typeface="+mn-lt"/>
                <a:ea typeface="+mn-ea"/>
                <a:cs typeface="+mn-cs"/>
              </a:rPr>
              <a:t>column. So, the new effective </a:t>
            </a:r>
            <a:r>
              <a:rPr lang="en-US" sz="1200" b="0" i="0" u="none" strike="noStrike" kern="1200" baseline="0" dirty="0">
                <a:solidFill>
                  <a:schemeClr val="tx1"/>
                </a:solidFill>
                <a:latin typeface="+mn-lt"/>
                <a:ea typeface="+mn-ea"/>
                <a:cs typeface="+mn-cs"/>
              </a:rPr>
              <a:t>interest rate is 2%.</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97</a:t>
            </a:fld>
            <a:endParaRPr lang="en-IN" dirty="0"/>
          </a:p>
        </p:txBody>
      </p:sp>
    </p:spTree>
    <p:extLst>
      <p:ext uri="{BB962C8B-B14F-4D97-AF65-F5344CB8AC3E}">
        <p14:creationId xmlns:p14="http://schemas.microsoft.com/office/powerpoint/2010/main" val="66896306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b="0" i="0" u="none" strike="noStrike" kern="1200" baseline="0" dirty="0">
                <a:latin typeface="+mn-lt"/>
              </a:rPr>
              <a:t>Because the total future cash payments are not less than the book value of the debt, no reduction of the existing debt is necessary and no entry is required at the time of the debt </a:t>
            </a:r>
            <a:r>
              <a:rPr lang="en-US" b="0" i="0" u="none" strike="noStrike" kern="1200" baseline="0" dirty="0">
                <a:latin typeface="+mn-lt"/>
              </a:rPr>
              <a:t>restructuring. </a:t>
            </a:r>
            <a:r>
              <a:rPr lang="en-IN" b="0" i="0" u="none" strike="noStrike" kern="1200" baseline="0" dirty="0">
                <a:latin typeface="+mn-lt"/>
              </a:rPr>
              <a:t>Even though no cash is paid until maturity under the restructured debt agreement, interest expense still is recorded annually—but at the new rate.</a:t>
            </a:r>
          </a:p>
          <a:p>
            <a:pPr>
              <a:spcBef>
                <a:spcPts val="0"/>
              </a:spcBef>
            </a:pPr>
            <a:endParaRPr lang="en-IN" b="0" i="0" u="none" strike="noStrike" kern="1200" baseline="0" dirty="0">
              <a:latin typeface="+mn-lt"/>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latin typeface="+mn-lt"/>
              </a:rPr>
              <a:t>At the end of the first year, the company debits </a:t>
            </a:r>
            <a:r>
              <a:rPr lang="en-US" dirty="0"/>
              <a:t>i</a:t>
            </a:r>
            <a:r>
              <a:rPr lang="en-US" dirty="0" smtClean="0">
                <a:latin typeface="+mn-lt"/>
              </a:rPr>
              <a:t>nterest </a:t>
            </a:r>
            <a:r>
              <a:rPr lang="en-US" dirty="0">
                <a:latin typeface="+mn-lt"/>
              </a:rPr>
              <a:t>expense</a:t>
            </a:r>
            <a:r>
              <a:rPr lang="en-US" baseline="0" dirty="0">
                <a:latin typeface="+mn-lt"/>
              </a:rPr>
              <a:t> for $660,000, calculated as </a:t>
            </a:r>
            <a:r>
              <a:rPr lang="en-IN" b="1" dirty="0">
                <a:latin typeface="+mn-lt"/>
              </a:rPr>
              <a:t>2% </a:t>
            </a:r>
            <a:r>
              <a:rPr lang="en-IN" dirty="0">
                <a:latin typeface="+mn-lt"/>
              </a:rPr>
              <a:t>× ($30,000,000 + 3,000,000),</a:t>
            </a:r>
            <a:r>
              <a:rPr lang="en-IN" baseline="0" dirty="0">
                <a:latin typeface="+mn-lt"/>
              </a:rPr>
              <a:t> and credits </a:t>
            </a:r>
            <a:r>
              <a:rPr lang="en-US" dirty="0"/>
              <a:t>a</a:t>
            </a:r>
            <a:r>
              <a:rPr lang="en-US" dirty="0" smtClean="0">
                <a:latin typeface="+mn-lt"/>
              </a:rPr>
              <a:t>ccrued </a:t>
            </a:r>
            <a:r>
              <a:rPr lang="en-US" dirty="0">
                <a:latin typeface="+mn-lt"/>
              </a:rPr>
              <a:t>interest payable</a:t>
            </a:r>
            <a:r>
              <a:rPr lang="en-US" baseline="0" dirty="0">
                <a:latin typeface="+mn-lt"/>
              </a:rPr>
              <a:t> for the same amount.</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baseline="0" dirty="0">
              <a:latin typeface="+mn-lt"/>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US" sz="1200" b="0" i="0" kern="1200" dirty="0">
                <a:solidFill>
                  <a:schemeClr val="tx1"/>
                </a:solidFill>
                <a:effectLst/>
                <a:latin typeface="+mn-lt"/>
                <a:ea typeface="+mn-ea"/>
                <a:cs typeface="+mn-cs"/>
              </a:rPr>
              <a:t>The discount rate that equates the present value on the debt ($33 million) and its future value ($34,333,200) is the effective rate of interest.</a:t>
            </a:r>
            <a:endParaRPr lang="en-US" b="0" baseline="0" dirty="0">
              <a:latin typeface="+mn-lt"/>
            </a:endParaRPr>
          </a:p>
          <a:p>
            <a:pPr marL="0" marR="0" lvl="1" indent="0" algn="l" defTabSz="914400" rtl="0" eaLnBrk="1" fontAlgn="base" latinLnBrk="0" hangingPunct="1">
              <a:lnSpc>
                <a:spcPct val="100000"/>
              </a:lnSpc>
              <a:spcBef>
                <a:spcPts val="0"/>
              </a:spcBef>
              <a:spcAft>
                <a:spcPct val="0"/>
              </a:spcAft>
              <a:buClrTx/>
              <a:buSzTx/>
              <a:buFontTx/>
              <a:buNone/>
              <a:tabLst/>
              <a:defRPr/>
            </a:pPr>
            <a:endParaRPr lang="en-IN" b="0" dirty="0">
              <a:latin typeface="+mn-lt"/>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98</a:t>
            </a:fld>
            <a:endParaRPr lang="en-IN" dirty="0"/>
          </a:p>
        </p:txBody>
      </p:sp>
    </p:spTree>
    <p:extLst>
      <p:ext uri="{BB962C8B-B14F-4D97-AF65-F5344CB8AC3E}">
        <p14:creationId xmlns:p14="http://schemas.microsoft.com/office/powerpoint/2010/main" val="362371491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b="0" i="0" u="none" strike="noStrike" kern="1200" baseline="0" dirty="0"/>
              <a:t>The book value of the debt is increased by the </a:t>
            </a:r>
            <a:r>
              <a:rPr lang="en-US" b="0" i="0" u="none" strike="noStrike" kern="1200" baseline="0" dirty="0"/>
              <a:t>unpaid interest from the previous year. </a:t>
            </a:r>
            <a:r>
              <a:rPr lang="en-IN" b="0" i="0" u="none" strike="noStrike" kern="1200" baseline="0" dirty="0"/>
              <a:t>At the end of the second year, the company debits </a:t>
            </a:r>
            <a:r>
              <a:rPr lang="en-US" dirty="0"/>
              <a:t>i</a:t>
            </a:r>
            <a:r>
              <a:rPr lang="en-US" dirty="0" smtClean="0"/>
              <a:t>nterest </a:t>
            </a:r>
            <a:r>
              <a:rPr lang="en-US" dirty="0"/>
              <a:t>expense</a:t>
            </a:r>
            <a:r>
              <a:rPr lang="en-US" baseline="0" dirty="0"/>
              <a:t> for $673,200, calculated as </a:t>
            </a:r>
            <a:r>
              <a:rPr lang="en-IN" b="1" dirty="0"/>
              <a:t>2% </a:t>
            </a:r>
            <a:r>
              <a:rPr lang="en-IN" dirty="0"/>
              <a:t>× ($30,000,000 + 3,660,000),</a:t>
            </a:r>
            <a:r>
              <a:rPr lang="en-IN" baseline="0" dirty="0"/>
              <a:t> and credits </a:t>
            </a:r>
            <a:r>
              <a:rPr lang="en-US" dirty="0"/>
              <a:t>a</a:t>
            </a:r>
            <a:r>
              <a:rPr lang="en-US" dirty="0" smtClean="0"/>
              <a:t>ccrued </a:t>
            </a:r>
            <a:r>
              <a:rPr lang="en-US" dirty="0"/>
              <a:t>interest payable</a:t>
            </a:r>
            <a:r>
              <a:rPr lang="en-US" baseline="0" dirty="0"/>
              <a:t> for the same amount.</a:t>
            </a:r>
            <a:endParaRPr lang="en-IN" dirty="0"/>
          </a:p>
          <a:p>
            <a:pPr>
              <a:spcBef>
                <a:spcPts val="0"/>
              </a:spcBef>
            </a:pPr>
            <a:endParaRPr lang="en-US" dirty="0"/>
          </a:p>
          <a:p>
            <a:pPr marL="0" marR="0" lvl="1" indent="0" algn="l" defTabSz="914400" rtl="0" eaLnBrk="1" fontAlgn="base" latinLnBrk="0" hangingPunct="1">
              <a:lnSpc>
                <a:spcPct val="100000"/>
              </a:lnSpc>
              <a:spcBef>
                <a:spcPts val="0"/>
              </a:spcBef>
              <a:spcAft>
                <a:spcPct val="0"/>
              </a:spcAft>
              <a:buClrTx/>
              <a:buSzTx/>
              <a:buFontTx/>
              <a:buNone/>
              <a:tabLst/>
              <a:defRPr/>
            </a:pPr>
            <a:endParaRPr lang="en-US" b="0" i="0" u="none" strike="noStrike" kern="1200" baseline="0" noProof="0" dirty="0"/>
          </a:p>
          <a:p>
            <a:pPr>
              <a:spcBef>
                <a:spcPts val="0"/>
              </a:spcBef>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99</a:t>
            </a:fld>
            <a:endParaRPr lang="en-IN" dirty="0"/>
          </a:p>
        </p:txBody>
      </p:sp>
    </p:spTree>
    <p:extLst>
      <p:ext uri="{BB962C8B-B14F-4D97-AF65-F5344CB8AC3E}">
        <p14:creationId xmlns:p14="http://schemas.microsoft.com/office/powerpoint/2010/main" val="1867034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260261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baseline="0">
                <a:solidFill>
                  <a:srgbClr val="0070C0"/>
                </a:solidFill>
                <a:latin typeface="+mn-lt"/>
                <a:ea typeface="Adobe Fan Heiti Std B" pitchFamily="34" charset="-128"/>
              </a:defRPr>
            </a:lvl1pPr>
          </a:lstStyle>
          <a:p>
            <a:pPr lvl="0"/>
            <a:r>
              <a:rPr lang="en-US" altLang="en-US" dirty="0"/>
              <a:t>Concept Check: </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6346070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6" r:id="rId4"/>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1.xml"/><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tags" Target="../tags/tag10.xml"/><Relationship Id="rId2" Type="http://schemas.openxmlformats.org/officeDocument/2006/relationships/slideLayout" Target="../slideLayouts/slideLayout2.xml"/><Relationship Id="rId3"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tags" Target="../tags/tag100.xml"/><Relationship Id="rId2" Type="http://schemas.openxmlformats.org/officeDocument/2006/relationships/slideLayout" Target="../slideLayouts/slideLayout2.xml"/><Relationship Id="rId3"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tags" Target="../tags/tag101.xml"/><Relationship Id="rId2" Type="http://schemas.openxmlformats.org/officeDocument/2006/relationships/slideLayout" Target="../slideLayouts/slideLayout3.xml"/><Relationship Id="rId3" Type="http://schemas.openxmlformats.org/officeDocument/2006/relationships/notesSlide" Target="../notesSlides/notesSlide101.xml"/></Relationships>
</file>

<file path=ppt/slides/_rels/slide11.xml.rels><?xml version="1.0" encoding="UTF-8" standalone="yes"?>
<Relationships xmlns="http://schemas.openxmlformats.org/package/2006/relationships"><Relationship Id="rId1" Type="http://schemas.openxmlformats.org/officeDocument/2006/relationships/tags" Target="../tags/tag11.xml"/><Relationship Id="rId2" Type="http://schemas.openxmlformats.org/officeDocument/2006/relationships/slideLayout" Target="../slideLayouts/slideLayout2.xml"/><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tags" Target="../tags/tag12.xml"/><Relationship Id="rId2" Type="http://schemas.openxmlformats.org/officeDocument/2006/relationships/slideLayout" Target="../slideLayouts/slideLayout2.xml"/><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image" Target="../media/image5.png"/><Relationship Id="rId1" Type="http://schemas.openxmlformats.org/officeDocument/2006/relationships/tags" Target="../tags/tag13.xml"/><Relationship Id="rId2"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tags" Target="../tags/tag14.xml"/><Relationship Id="rId2" Type="http://schemas.openxmlformats.org/officeDocument/2006/relationships/slideLayout" Target="../slideLayouts/slideLayout2.xml"/><Relationship Id="rId3"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tags" Target="../tags/tag15.xml"/><Relationship Id="rId2" Type="http://schemas.openxmlformats.org/officeDocument/2006/relationships/slideLayout" Target="../slideLayouts/slideLayout2.xml"/><Relationship Id="rId3"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tags" Target="../tags/tag16.xml"/><Relationship Id="rId2" Type="http://schemas.openxmlformats.org/officeDocument/2006/relationships/slideLayout" Target="../slideLayouts/slideLayout2.xml"/><Relationship Id="rId3"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tags" Target="../tags/tag17.xml"/><Relationship Id="rId2" Type="http://schemas.openxmlformats.org/officeDocument/2006/relationships/slideLayout" Target="../slideLayouts/slideLayout2.xml"/><Relationship Id="rId3"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tags" Target="../tags/tag18.xml"/><Relationship Id="rId2" Type="http://schemas.openxmlformats.org/officeDocument/2006/relationships/slideLayout" Target="../slideLayouts/slideLayout2.xml"/><Relationship Id="rId3"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tags" Target="../tags/tag19.xml"/><Relationship Id="rId2" Type="http://schemas.openxmlformats.org/officeDocument/2006/relationships/slideLayout" Target="../slideLayouts/slideLayout2.xml"/><Relationship Id="rId3"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2.xml"/><Relationship Id="rId3"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tags" Target="../tags/tag20.xml"/><Relationship Id="rId2" Type="http://schemas.openxmlformats.org/officeDocument/2006/relationships/slideLayout" Target="../slideLayouts/slideLayout2.xml"/><Relationship Id="rId3"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tags" Target="../tags/tag21.xml"/><Relationship Id="rId2" Type="http://schemas.openxmlformats.org/officeDocument/2006/relationships/slideLayout" Target="../slideLayouts/slideLayout2.xml"/><Relationship Id="rId3"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tags" Target="../tags/tag22.xml"/><Relationship Id="rId2" Type="http://schemas.openxmlformats.org/officeDocument/2006/relationships/slideLayout" Target="../slideLayouts/slideLayout2.xml"/><Relationship Id="rId3"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4" Type="http://schemas.openxmlformats.org/officeDocument/2006/relationships/image" Target="../media/image6.png"/><Relationship Id="rId1" Type="http://schemas.openxmlformats.org/officeDocument/2006/relationships/tags" Target="../tags/tag23.xml"/><Relationship Id="rId2"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tags" Target="../tags/tag24.xml"/><Relationship Id="rId2" Type="http://schemas.openxmlformats.org/officeDocument/2006/relationships/slideLayout" Target="../slideLayouts/slideLayout2.xml"/><Relationship Id="rId3"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tags" Target="../tags/tag25.xml"/><Relationship Id="rId2" Type="http://schemas.openxmlformats.org/officeDocument/2006/relationships/slideLayout" Target="../slideLayouts/slideLayout2.xml"/><Relationship Id="rId3"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tags" Target="../tags/tag26.xml"/><Relationship Id="rId2" Type="http://schemas.openxmlformats.org/officeDocument/2006/relationships/slideLayout" Target="../slideLayouts/slideLayout2.xml"/><Relationship Id="rId3"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tags" Target="../tags/tag27.xml"/><Relationship Id="rId2" Type="http://schemas.openxmlformats.org/officeDocument/2006/relationships/slideLayout" Target="../slideLayouts/slideLayout2.xml"/><Relationship Id="rId3"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tags" Target="../tags/tag28.xml"/><Relationship Id="rId2" Type="http://schemas.openxmlformats.org/officeDocument/2006/relationships/slideLayout" Target="../slideLayouts/slideLayout2.xml"/><Relationship Id="rId3"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tags" Target="../tags/tag29.xml"/><Relationship Id="rId2" Type="http://schemas.openxmlformats.org/officeDocument/2006/relationships/slideLayout" Target="../slideLayouts/slideLayout2.xml"/><Relationship Id="rId3"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Layout" Target="../slideLayouts/slideLayout2.xml"/><Relationship Id="rId3"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tags" Target="../tags/tag30.xml"/><Relationship Id="rId2" Type="http://schemas.openxmlformats.org/officeDocument/2006/relationships/slideLayout" Target="../slideLayouts/slideLayout2.xml"/><Relationship Id="rId3"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tags" Target="../tags/tag31.xml"/><Relationship Id="rId2" Type="http://schemas.openxmlformats.org/officeDocument/2006/relationships/slideLayout" Target="../slideLayouts/slideLayout2.xml"/><Relationship Id="rId3"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tags" Target="../tags/tag32.xml"/><Relationship Id="rId2" Type="http://schemas.openxmlformats.org/officeDocument/2006/relationships/slideLayout" Target="../slideLayouts/slideLayout4.xml"/><Relationship Id="rId3"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tags" Target="../tags/tag33.xml"/><Relationship Id="rId2" Type="http://schemas.openxmlformats.org/officeDocument/2006/relationships/slideLayout" Target="../slideLayouts/slideLayout4.xml"/><Relationship Id="rId3"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tags" Target="../tags/tag34.xml"/><Relationship Id="rId2" Type="http://schemas.openxmlformats.org/officeDocument/2006/relationships/slideLayout" Target="../slideLayouts/slideLayout2.xml"/><Relationship Id="rId3"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tags" Target="../tags/tag35.xml"/><Relationship Id="rId2" Type="http://schemas.openxmlformats.org/officeDocument/2006/relationships/slideLayout" Target="../slideLayouts/slideLayout2.xml"/><Relationship Id="rId3"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tags" Target="../tags/tag36.xml"/><Relationship Id="rId2" Type="http://schemas.openxmlformats.org/officeDocument/2006/relationships/slideLayout" Target="../slideLayouts/slideLayout2.xml"/><Relationship Id="rId3"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tags" Target="../tags/tag37.xml"/><Relationship Id="rId2" Type="http://schemas.openxmlformats.org/officeDocument/2006/relationships/slideLayout" Target="../slideLayouts/slideLayout2.xml"/><Relationship Id="rId3"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tags" Target="../tags/tag38.xml"/><Relationship Id="rId2" Type="http://schemas.openxmlformats.org/officeDocument/2006/relationships/slideLayout" Target="../slideLayouts/slideLayout2.xml"/><Relationship Id="rId3"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tags" Target="../tags/tag39.xml"/><Relationship Id="rId2" Type="http://schemas.openxmlformats.org/officeDocument/2006/relationships/slideLayout" Target="../slideLayouts/slideLayout2.xml"/><Relationship Id="rId3"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tags" Target="../tags/tag5.xml"/><Relationship Id="rId2" Type="http://schemas.openxmlformats.org/officeDocument/2006/relationships/slideLayout" Target="../slideLayouts/slideLayout2.xml"/><Relationship Id="rId3"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tags" Target="../tags/tag40.xml"/><Relationship Id="rId2" Type="http://schemas.openxmlformats.org/officeDocument/2006/relationships/slideLayout" Target="../slideLayouts/slideLayout2.xml"/><Relationship Id="rId3"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tags" Target="../tags/tag41.xml"/><Relationship Id="rId2" Type="http://schemas.openxmlformats.org/officeDocument/2006/relationships/slideLayout" Target="../slideLayouts/slideLayout2.xml"/><Relationship Id="rId3"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tags" Target="../tags/tag42.xml"/><Relationship Id="rId2" Type="http://schemas.openxmlformats.org/officeDocument/2006/relationships/slideLayout" Target="../slideLayouts/slideLayout2.xml"/><Relationship Id="rId3"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tags" Target="../tags/tag43.xml"/><Relationship Id="rId2" Type="http://schemas.openxmlformats.org/officeDocument/2006/relationships/slideLayout" Target="../slideLayouts/slideLayout2.xml"/><Relationship Id="rId3"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tags" Target="../tags/tag44.xml"/><Relationship Id="rId2" Type="http://schemas.openxmlformats.org/officeDocument/2006/relationships/slideLayout" Target="../slideLayouts/slideLayout2.xml"/><Relationship Id="rId3"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tags" Target="../tags/tag45.xml"/><Relationship Id="rId2" Type="http://schemas.openxmlformats.org/officeDocument/2006/relationships/slideLayout" Target="../slideLayouts/slideLayout2.xml"/><Relationship Id="rId3"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tags" Target="../tags/tag46.xml"/><Relationship Id="rId2" Type="http://schemas.openxmlformats.org/officeDocument/2006/relationships/slideLayout" Target="../slideLayouts/slideLayout2.xml"/><Relationship Id="rId3"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tags" Target="../tags/tag47.xml"/><Relationship Id="rId2" Type="http://schemas.openxmlformats.org/officeDocument/2006/relationships/slideLayout" Target="../slideLayouts/slideLayout2.xml"/><Relationship Id="rId3"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tags" Target="../tags/tag48.xml"/><Relationship Id="rId2" Type="http://schemas.openxmlformats.org/officeDocument/2006/relationships/slideLayout" Target="../slideLayouts/slideLayout4.xml"/><Relationship Id="rId3"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tags" Target="../tags/tag49.xml"/><Relationship Id="rId2" Type="http://schemas.openxmlformats.org/officeDocument/2006/relationships/slideLayout" Target="../slideLayouts/slideLayout4.xml"/><Relationship Id="rId3"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tags" Target="../tags/tag6.xml"/><Relationship Id="rId2" Type="http://schemas.openxmlformats.org/officeDocument/2006/relationships/slideLayout" Target="../slideLayouts/slideLayout2.xml"/><Relationship Id="rId3"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tags" Target="../tags/tag50.xml"/><Relationship Id="rId2" Type="http://schemas.openxmlformats.org/officeDocument/2006/relationships/slideLayout" Target="../slideLayouts/slideLayout4.xml"/><Relationship Id="rId3"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tags" Target="../tags/tag51.xml"/><Relationship Id="rId2" Type="http://schemas.openxmlformats.org/officeDocument/2006/relationships/slideLayout" Target="../slideLayouts/slideLayout2.xml"/><Relationship Id="rId3"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52.xml"/><Relationship Id="rId5" Type="http://schemas.openxmlformats.org/officeDocument/2006/relationships/diagramData" Target="../diagrams/data1.xml"/><Relationship Id="rId6" Type="http://schemas.openxmlformats.org/officeDocument/2006/relationships/diagramLayout" Target="../diagrams/layout1.xml"/><Relationship Id="rId7" Type="http://schemas.openxmlformats.org/officeDocument/2006/relationships/diagramQuickStyle" Target="../diagrams/quickStyle1.xml"/><Relationship Id="rId8" Type="http://schemas.openxmlformats.org/officeDocument/2006/relationships/diagramColors" Target="../diagrams/colors1.xml"/><Relationship Id="rId9" Type="http://schemas.microsoft.com/office/2007/relationships/diagramDrawing" Target="../diagrams/drawing1.xml"/><Relationship Id="rId1" Type="http://schemas.openxmlformats.org/officeDocument/2006/relationships/tags" Target="../tags/tag52.xml"/><Relationship Id="rId2" Type="http://schemas.openxmlformats.org/officeDocument/2006/relationships/tags" Target="../tags/tag53.xml"/></Relationships>
</file>

<file path=ppt/slides/_rels/slide53.xml.rels><?xml version="1.0" encoding="UTF-8" standalone="yes"?>
<Relationships xmlns="http://schemas.openxmlformats.org/package/2006/relationships"><Relationship Id="rId1" Type="http://schemas.openxmlformats.org/officeDocument/2006/relationships/tags" Target="../tags/tag54.xml"/><Relationship Id="rId2" Type="http://schemas.openxmlformats.org/officeDocument/2006/relationships/slideLayout" Target="../slideLayouts/slideLayout2.xml"/><Relationship Id="rId3"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tags" Target="../tags/tag55.xml"/><Relationship Id="rId2" Type="http://schemas.openxmlformats.org/officeDocument/2006/relationships/slideLayout" Target="../slideLayouts/slideLayout2.xml"/><Relationship Id="rId3"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tags" Target="../tags/tag56.xml"/><Relationship Id="rId2" Type="http://schemas.openxmlformats.org/officeDocument/2006/relationships/slideLayout" Target="../slideLayouts/slideLayout2.xml"/><Relationship Id="rId3"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tags" Target="../tags/tag57.xml"/><Relationship Id="rId2" Type="http://schemas.openxmlformats.org/officeDocument/2006/relationships/slideLayout" Target="../slideLayouts/slideLayout2.xml"/><Relationship Id="rId3"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tags" Target="../tags/tag58.xml"/><Relationship Id="rId2" Type="http://schemas.openxmlformats.org/officeDocument/2006/relationships/slideLayout" Target="../slideLayouts/slideLayout2.xml"/><Relationship Id="rId3"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tags" Target="../tags/tag59.xml"/><Relationship Id="rId2" Type="http://schemas.openxmlformats.org/officeDocument/2006/relationships/slideLayout" Target="../slideLayouts/slideLayout2.xml"/><Relationship Id="rId3"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tags" Target="../tags/tag7.xml"/><Relationship Id="rId2" Type="http://schemas.openxmlformats.org/officeDocument/2006/relationships/slideLayout" Target="../slideLayouts/slideLayout2.xml"/><Relationship Id="rId3"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tags" Target="../tags/tag60.xml"/><Relationship Id="rId2" Type="http://schemas.openxmlformats.org/officeDocument/2006/relationships/slideLayout" Target="../slideLayouts/slideLayout2.xml"/><Relationship Id="rId3"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tags" Target="../tags/tag61.xml"/><Relationship Id="rId2" Type="http://schemas.openxmlformats.org/officeDocument/2006/relationships/slideLayout" Target="../slideLayouts/slideLayout2.xml"/><Relationship Id="rId3"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tags" Target="../tags/tag62.xml"/><Relationship Id="rId2" Type="http://schemas.openxmlformats.org/officeDocument/2006/relationships/slideLayout" Target="../slideLayouts/slideLayout2.xml"/><Relationship Id="rId3"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tags" Target="../tags/tag63.xml"/><Relationship Id="rId2" Type="http://schemas.openxmlformats.org/officeDocument/2006/relationships/slideLayout" Target="../slideLayouts/slideLayout2.xml"/><Relationship Id="rId3"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tags" Target="../tags/tag64.xml"/><Relationship Id="rId2" Type="http://schemas.openxmlformats.org/officeDocument/2006/relationships/slideLayout" Target="../slideLayouts/slideLayout2.xml"/><Relationship Id="rId3"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tags" Target="../tags/tag65.xml"/><Relationship Id="rId2" Type="http://schemas.openxmlformats.org/officeDocument/2006/relationships/slideLayout" Target="../slideLayouts/slideLayout2.xml"/><Relationship Id="rId3"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tags" Target="../tags/tag66.xml"/><Relationship Id="rId2" Type="http://schemas.openxmlformats.org/officeDocument/2006/relationships/slideLayout" Target="../slideLayouts/slideLayout2.xml"/><Relationship Id="rId3"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tags" Target="../tags/tag67.xml"/><Relationship Id="rId2" Type="http://schemas.openxmlformats.org/officeDocument/2006/relationships/slideLayout" Target="../slideLayouts/slideLayout2.xml"/><Relationship Id="rId3"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tags" Target="../tags/tag68.xml"/><Relationship Id="rId2" Type="http://schemas.openxmlformats.org/officeDocument/2006/relationships/slideLayout" Target="../slideLayouts/slideLayout2.xml"/><Relationship Id="rId3"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tags" Target="../tags/tag69.xml"/><Relationship Id="rId2" Type="http://schemas.openxmlformats.org/officeDocument/2006/relationships/slideLayout" Target="../slideLayouts/slideLayout2.xml"/><Relationship Id="rId3"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tags" Target="../tags/tag70.xml"/><Relationship Id="rId2" Type="http://schemas.openxmlformats.org/officeDocument/2006/relationships/slideLayout" Target="../slideLayouts/slideLayout2.xml"/><Relationship Id="rId3"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tags" Target="../tags/tag71.xml"/><Relationship Id="rId2" Type="http://schemas.openxmlformats.org/officeDocument/2006/relationships/slideLayout" Target="../slideLayouts/slideLayout4.xml"/><Relationship Id="rId3"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tags" Target="../tags/tag72.xml"/><Relationship Id="rId2" Type="http://schemas.openxmlformats.org/officeDocument/2006/relationships/slideLayout" Target="../slideLayouts/slideLayout2.xml"/><Relationship Id="rId3"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tags" Target="../tags/tag73.xml"/><Relationship Id="rId2" Type="http://schemas.openxmlformats.org/officeDocument/2006/relationships/slideLayout" Target="../slideLayouts/slideLayout2.xml"/><Relationship Id="rId3"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tags" Target="../tags/tag74.xml"/><Relationship Id="rId2" Type="http://schemas.openxmlformats.org/officeDocument/2006/relationships/slideLayout" Target="../slideLayouts/slideLayout2.xml"/><Relationship Id="rId3"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tags" Target="../tags/tag75.xml"/><Relationship Id="rId2" Type="http://schemas.openxmlformats.org/officeDocument/2006/relationships/slideLayout" Target="../slideLayouts/slideLayout2.xml"/><Relationship Id="rId3"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tags" Target="../tags/tag76.xml"/><Relationship Id="rId2" Type="http://schemas.openxmlformats.org/officeDocument/2006/relationships/slideLayout" Target="../slideLayouts/slideLayout2.xml"/><Relationship Id="rId3"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tags" Target="../tags/tag77.xml"/><Relationship Id="rId2" Type="http://schemas.openxmlformats.org/officeDocument/2006/relationships/slideLayout" Target="../slideLayouts/slideLayout2.xml"/><Relationship Id="rId3"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tags" Target="../tags/tag78.xml"/><Relationship Id="rId2" Type="http://schemas.openxmlformats.org/officeDocument/2006/relationships/slideLayout" Target="../slideLayouts/slideLayout2.xml"/><Relationship Id="rId3"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tags" Target="../tags/tag79.xml"/><Relationship Id="rId2" Type="http://schemas.openxmlformats.org/officeDocument/2006/relationships/slideLayout" Target="../slideLayouts/slideLayout4.xml"/><Relationship Id="rId3"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tags" Target="../tags/tag8.xml"/><Relationship Id="rId2" Type="http://schemas.openxmlformats.org/officeDocument/2006/relationships/slideLayout" Target="../slideLayouts/slideLayout2.xml"/><Relationship Id="rId3"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tags" Target="../tags/tag80.xml"/><Relationship Id="rId2" Type="http://schemas.openxmlformats.org/officeDocument/2006/relationships/slideLayout" Target="../slideLayouts/slideLayout4.xml"/><Relationship Id="rId3"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tags" Target="../tags/tag81.xml"/><Relationship Id="rId2" Type="http://schemas.openxmlformats.org/officeDocument/2006/relationships/slideLayout" Target="../slideLayouts/slideLayout2.xml"/><Relationship Id="rId3"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tags" Target="../tags/tag82.xml"/><Relationship Id="rId2" Type="http://schemas.openxmlformats.org/officeDocument/2006/relationships/slideLayout" Target="../slideLayouts/slideLayout4.xml"/><Relationship Id="rId3"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tags" Target="../tags/tag83.xml"/><Relationship Id="rId2" Type="http://schemas.openxmlformats.org/officeDocument/2006/relationships/slideLayout" Target="../slideLayouts/slideLayout2.xml"/><Relationship Id="rId3"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tags" Target="../tags/tag84.xml"/><Relationship Id="rId2" Type="http://schemas.openxmlformats.org/officeDocument/2006/relationships/slideLayout" Target="../slideLayouts/slideLayout2.xml"/><Relationship Id="rId3"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tags" Target="../tags/tag85.xml"/><Relationship Id="rId2" Type="http://schemas.openxmlformats.org/officeDocument/2006/relationships/slideLayout" Target="../slideLayouts/slideLayout2.xml"/><Relationship Id="rId3"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tags" Target="../tags/tag86.xml"/><Relationship Id="rId2" Type="http://schemas.openxmlformats.org/officeDocument/2006/relationships/slideLayout" Target="../slideLayouts/slideLayout2.xml"/><Relationship Id="rId3"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tags" Target="../tags/tag87.xml"/><Relationship Id="rId2" Type="http://schemas.openxmlformats.org/officeDocument/2006/relationships/slideLayout" Target="../slideLayouts/slideLayout2.xml"/><Relationship Id="rId3"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tags" Target="../tags/tag88.xml"/><Relationship Id="rId2" Type="http://schemas.openxmlformats.org/officeDocument/2006/relationships/slideLayout" Target="../slideLayouts/slideLayout2.xml"/><Relationship Id="rId3"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tags" Target="../tags/tag89.xml"/><Relationship Id="rId2" Type="http://schemas.openxmlformats.org/officeDocument/2006/relationships/slideLayout" Target="../slideLayouts/slideLayout2.xml"/><Relationship Id="rId3"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tags" Target="../tags/tag9.xml"/><Relationship Id="rId2" Type="http://schemas.openxmlformats.org/officeDocument/2006/relationships/slideLayout" Target="../slideLayouts/slideLayout2.xml"/><Relationship Id="rId3"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tags" Target="../tags/tag90.xml"/><Relationship Id="rId2" Type="http://schemas.openxmlformats.org/officeDocument/2006/relationships/slideLayout" Target="../slideLayouts/slideLayout2.xml"/><Relationship Id="rId3"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tags" Target="../tags/tag91.xml"/><Relationship Id="rId2" Type="http://schemas.openxmlformats.org/officeDocument/2006/relationships/slideLayout" Target="../slideLayouts/slideLayout2.xml"/><Relationship Id="rId3"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tags" Target="../tags/tag92.xml"/><Relationship Id="rId2" Type="http://schemas.openxmlformats.org/officeDocument/2006/relationships/slideLayout" Target="../slideLayouts/slideLayout2.xml"/><Relationship Id="rId3"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tags" Target="../tags/tag93.xml"/><Relationship Id="rId2" Type="http://schemas.openxmlformats.org/officeDocument/2006/relationships/slideLayout" Target="../slideLayouts/slideLayout2.xml"/><Relationship Id="rId3"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tags" Target="../tags/tag94.xml"/><Relationship Id="rId2" Type="http://schemas.openxmlformats.org/officeDocument/2006/relationships/slideLayout" Target="../slideLayouts/slideLayout2.xml"/><Relationship Id="rId3"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tags" Target="../tags/tag95.xml"/><Relationship Id="rId2" Type="http://schemas.openxmlformats.org/officeDocument/2006/relationships/slideLayout" Target="../slideLayouts/slideLayout2.xml"/><Relationship Id="rId3"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tags" Target="../tags/tag96.xml"/><Relationship Id="rId2" Type="http://schemas.openxmlformats.org/officeDocument/2006/relationships/slideLayout" Target="../slideLayouts/slideLayout2.xml"/><Relationship Id="rId3"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tags" Target="../tags/tag97.xml"/><Relationship Id="rId2" Type="http://schemas.openxmlformats.org/officeDocument/2006/relationships/slideLayout" Target="../slideLayouts/slideLayout2.xml"/><Relationship Id="rId3"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tags" Target="../tags/tag98.xml"/><Relationship Id="rId2" Type="http://schemas.openxmlformats.org/officeDocument/2006/relationships/slideLayout" Target="../slideLayouts/slideLayout2.xml"/><Relationship Id="rId3"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tags" Target="../tags/tag99.xml"/><Relationship Id="rId2" Type="http://schemas.openxmlformats.org/officeDocument/2006/relationships/slideLayout" Target="../slideLayouts/slideLayout2.xml"/><Relationship Id="rId3"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14</a:t>
            </a:r>
          </a:p>
        </p:txBody>
      </p:sp>
      <p:sp>
        <p:nvSpPr>
          <p:cNvPr id="16386" name="Text Placeholder 3"/>
          <p:cNvSpPr>
            <a:spLocks noGrp="1"/>
          </p:cNvSpPr>
          <p:nvPr>
            <p:ph type="body" sz="quarter" idx="10"/>
          </p:nvPr>
        </p:nvSpPr>
        <p:spPr/>
        <p:txBody>
          <a:bodyPr/>
          <a:lstStyle/>
          <a:p>
            <a:r>
              <a:rPr lang="en-US" dirty="0"/>
              <a:t>Bonds and Long-Term</a:t>
            </a:r>
          </a:p>
          <a:p>
            <a:r>
              <a:rPr lang="en-US" dirty="0"/>
              <a:t>Notes</a:t>
            </a:r>
            <a:endParaRPr lang="en-IN" dirty="0"/>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735609"/>
          </a:xfrm>
        </p:spPr>
        <p:txBody>
          <a:bodyPr/>
          <a:lstStyle/>
          <a:p>
            <a:r>
              <a:rPr lang="en-US" dirty="0" smtClean="0"/>
              <a:t>Bond </a:t>
            </a:r>
            <a:r>
              <a:rPr lang="en-US" dirty="0"/>
              <a:t>Ratings</a:t>
            </a:r>
            <a:endParaRPr lang="en-IN" dirty="0">
              <a:solidFill>
                <a:srgbClr val="C00000"/>
              </a:solidFill>
            </a:endParaRPr>
          </a:p>
        </p:txBody>
      </p:sp>
      <p:sp>
        <p:nvSpPr>
          <p:cNvPr id="5" name="Content Placeholder 4"/>
          <p:cNvSpPr>
            <a:spLocks noGrp="1"/>
          </p:cNvSpPr>
          <p:nvPr>
            <p:ph idx="1"/>
          </p:nvPr>
        </p:nvSpPr>
        <p:spPr>
          <a:xfrm>
            <a:off x="761999" y="1045179"/>
            <a:ext cx="8013600" cy="5812821"/>
          </a:xfrm>
        </p:spPr>
        <p:txBody>
          <a:bodyPr bIns="0">
            <a:normAutofit lnSpcReduction="10000"/>
          </a:bodyPr>
          <a:lstStyle/>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a:p>
            <a:r>
              <a:rPr lang="en-US" sz="2400" dirty="0"/>
              <a:t>Other things being equal: </a:t>
            </a:r>
          </a:p>
          <a:p>
            <a:pPr marL="0" indent="0">
              <a:buNone/>
            </a:pPr>
            <a:r>
              <a:rPr lang="en-US" sz="2400" dirty="0">
                <a:solidFill>
                  <a:srgbClr val="FF00FF"/>
                </a:solidFill>
              </a:rPr>
              <a:t>	</a:t>
            </a:r>
            <a:r>
              <a:rPr lang="en-US" sz="2400" dirty="0"/>
              <a:t>Risk of the corporation issuing bonds </a:t>
            </a:r>
          </a:p>
          <a:p>
            <a:pPr marL="0" indent="0">
              <a:buNone/>
            </a:pPr>
            <a:r>
              <a:rPr lang="en-US" sz="2400" dirty="0">
                <a:solidFill>
                  <a:srgbClr val="FF00FF"/>
                </a:solidFill>
              </a:rPr>
              <a:t>	</a:t>
            </a:r>
            <a:r>
              <a:rPr lang="en-US" sz="2400" dirty="0" smtClean="0">
                <a:solidFill>
                  <a:srgbClr val="FF00FF"/>
                </a:solidFill>
              </a:rPr>
              <a:t>                 </a:t>
            </a:r>
            <a:r>
              <a:rPr lang="en-US" sz="2400" dirty="0" smtClean="0"/>
              <a:t>Price </a:t>
            </a:r>
            <a:r>
              <a:rPr lang="en-US" sz="2400" dirty="0"/>
              <a:t>of the company’s bonds</a:t>
            </a:r>
            <a:endParaRPr lang="en-US" sz="2400" dirty="0">
              <a:solidFill>
                <a:srgbClr val="62238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4" name="Up Arrow 3"/>
          <p:cNvSpPr/>
          <p:nvPr/>
        </p:nvSpPr>
        <p:spPr>
          <a:xfrm>
            <a:off x="6739110" y="5999624"/>
            <a:ext cx="278414" cy="433422"/>
          </a:xfrm>
          <a:prstGeom prst="upArrow">
            <a:avLst/>
          </a:prstGeom>
          <a:solidFill>
            <a:srgbClr val="00800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Up Arrow 22"/>
          <p:cNvSpPr/>
          <p:nvPr/>
        </p:nvSpPr>
        <p:spPr>
          <a:xfrm flipV="1">
            <a:off x="1321335" y="5652093"/>
            <a:ext cx="278414" cy="433422"/>
          </a:xfrm>
          <a:prstGeom prst="upArrow">
            <a:avLst/>
          </a:prstGeom>
          <a:solidFill>
            <a:srgbClr val="800000"/>
          </a:solidFill>
          <a:ln>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343320229"/>
              </p:ext>
            </p:extLst>
          </p:nvPr>
        </p:nvGraphicFramePr>
        <p:xfrm>
          <a:off x="1360260" y="657696"/>
          <a:ext cx="6945285" cy="4556760"/>
        </p:xfrm>
        <a:graphic>
          <a:graphicData uri="http://schemas.openxmlformats.org/drawingml/2006/table">
            <a:tbl>
              <a:tblPr firstRow="1" bandRow="1">
                <a:tableStyleId>{5C22544A-7EE6-4342-B048-85BDC9FD1C3A}</a:tableStyleId>
              </a:tblPr>
              <a:tblGrid>
                <a:gridCol w="3982835">
                  <a:extLst>
                    <a:ext uri="{9D8B030D-6E8A-4147-A177-3AD203B41FA5}">
                      <a16:colId xmlns:a16="http://schemas.microsoft.com/office/drawing/2014/main" xmlns="" val="20000"/>
                    </a:ext>
                  </a:extLst>
                </a:gridCol>
                <a:gridCol w="1805099">
                  <a:extLst>
                    <a:ext uri="{9D8B030D-6E8A-4147-A177-3AD203B41FA5}">
                      <a16:colId xmlns:a16="http://schemas.microsoft.com/office/drawing/2014/main" xmlns="" val="20001"/>
                    </a:ext>
                  </a:extLst>
                </a:gridCol>
                <a:gridCol w="1157351">
                  <a:extLst>
                    <a:ext uri="{9D8B030D-6E8A-4147-A177-3AD203B41FA5}">
                      <a16:colId xmlns:a16="http://schemas.microsoft.com/office/drawing/2014/main" xmlns="" val="20002"/>
                    </a:ext>
                  </a:extLst>
                </a:gridCol>
              </a:tblGrid>
              <a:tr h="0">
                <a:tc>
                  <a:txBody>
                    <a:bodyPr/>
                    <a:lstStyle/>
                    <a:p>
                      <a:endParaRPr lang="en-US" sz="1700" dirty="0"/>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a:txBody>
                    <a:bodyPr/>
                    <a:lstStyle/>
                    <a:p>
                      <a:r>
                        <a:rPr lang="en-US" sz="1700" dirty="0">
                          <a:solidFill>
                            <a:schemeClr val="tx1"/>
                          </a:solidFill>
                        </a:rPr>
                        <a:t>S&amp;P</a:t>
                      </a:r>
                    </a:p>
                  </a:txBody>
                  <a:tcPr>
                    <a:lnT w="1270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a:txBody>
                    <a:bodyPr/>
                    <a:lstStyle/>
                    <a:p>
                      <a:r>
                        <a:rPr lang="en-US" sz="1700" dirty="0">
                          <a:solidFill>
                            <a:schemeClr val="tx1"/>
                          </a:solidFill>
                        </a:rPr>
                        <a:t>Moody’s</a:t>
                      </a:r>
                    </a:p>
                  </a:txBody>
                  <a:tcPr>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a16="http://schemas.microsoft.com/office/drawing/2014/main" xmlns="" val="10000"/>
                  </a:ext>
                </a:extLst>
              </a:tr>
              <a:tr h="308880">
                <a:tc>
                  <a:txBody>
                    <a:bodyPr/>
                    <a:lstStyle/>
                    <a:p>
                      <a:r>
                        <a:rPr lang="en-US" sz="1700" b="1" dirty="0"/>
                        <a:t>Investment</a:t>
                      </a:r>
                      <a:r>
                        <a:rPr lang="en-US" sz="1700" b="1" baseline="0" dirty="0"/>
                        <a:t> Grades:</a:t>
                      </a:r>
                      <a:endParaRPr lang="en-US" sz="1700" b="1" dirty="0"/>
                    </a:p>
                  </a:txBody>
                  <a:tcPr>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AB0"/>
                    </a:solidFill>
                  </a:tcPr>
                </a:tc>
                <a:tc>
                  <a:txBody>
                    <a:bodyPr/>
                    <a:lstStyle/>
                    <a:p>
                      <a:endParaRPr lang="en-US" sz="1700" dirty="0"/>
                    </a:p>
                  </a:txBody>
                  <a:tcPr>
                    <a:lnT w="12700" cap="flat" cmpd="sng" algn="ctr">
                      <a:solidFill>
                        <a:schemeClr val="tx1"/>
                      </a:solidFill>
                      <a:prstDash val="solid"/>
                      <a:round/>
                      <a:headEnd type="none" w="med" len="med"/>
                      <a:tailEnd type="none" w="med" len="med"/>
                    </a:lnT>
                    <a:solidFill>
                      <a:srgbClr val="FFFAB0"/>
                    </a:solidFill>
                  </a:tcPr>
                </a:tc>
                <a:tc>
                  <a:txBody>
                    <a:bodyPr/>
                    <a:lstStyle/>
                    <a:p>
                      <a:endParaRPr lang="en-US" sz="1700" dirty="0"/>
                    </a:p>
                  </a:txBody>
                  <a:tcPr>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AB0"/>
                    </a:solidFill>
                  </a:tcPr>
                </a:tc>
                <a:extLst>
                  <a:ext uri="{0D108BD9-81ED-4DB2-BD59-A6C34878D82A}">
                    <a16:rowId xmlns:a16="http://schemas.microsoft.com/office/drawing/2014/main" xmlns="" val="10001"/>
                  </a:ext>
                </a:extLst>
              </a:tr>
              <a:tr h="308880">
                <a:tc>
                  <a:txBody>
                    <a:bodyPr/>
                    <a:lstStyle/>
                    <a:p>
                      <a:r>
                        <a:rPr lang="en-US" sz="1700" dirty="0"/>
                        <a:t>     Highest</a:t>
                      </a:r>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en-US" sz="1700" dirty="0"/>
                        <a:t>AAA</a:t>
                      </a:r>
                    </a:p>
                  </a:txBody>
                  <a:tcPr>
                    <a:solidFill>
                      <a:srgbClr val="FFFAB0"/>
                    </a:solidFill>
                  </a:tcPr>
                </a:tc>
                <a:tc>
                  <a:txBody>
                    <a:bodyPr/>
                    <a:lstStyle/>
                    <a:p>
                      <a:r>
                        <a:rPr lang="en-US" sz="1700" dirty="0"/>
                        <a:t>Aaa</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2"/>
                  </a:ext>
                </a:extLst>
              </a:tr>
              <a:tr h="308880">
                <a:tc>
                  <a:txBody>
                    <a:bodyPr/>
                    <a:lstStyle/>
                    <a:p>
                      <a:r>
                        <a:rPr lang="en-US" sz="1700" dirty="0"/>
                        <a:t>     High</a:t>
                      </a:r>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en-US" sz="1700" dirty="0"/>
                        <a:t>AA</a:t>
                      </a:r>
                    </a:p>
                  </a:txBody>
                  <a:tcPr>
                    <a:solidFill>
                      <a:srgbClr val="FFFAB0"/>
                    </a:solidFill>
                  </a:tcPr>
                </a:tc>
                <a:tc>
                  <a:txBody>
                    <a:bodyPr/>
                    <a:lstStyle/>
                    <a:p>
                      <a:r>
                        <a:rPr lang="en-US" sz="1700" dirty="0"/>
                        <a:t>Aa</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3"/>
                  </a:ext>
                </a:extLst>
              </a:tr>
              <a:tr h="308880">
                <a:tc>
                  <a:txBody>
                    <a:bodyPr/>
                    <a:lstStyle/>
                    <a:p>
                      <a:r>
                        <a:rPr lang="en-US" sz="1700" dirty="0"/>
                        <a:t>     Medium</a:t>
                      </a:r>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en-US" sz="1700" dirty="0"/>
                        <a:t>A</a:t>
                      </a:r>
                    </a:p>
                  </a:txBody>
                  <a:tcPr>
                    <a:solidFill>
                      <a:srgbClr val="FFFAB0"/>
                    </a:solidFill>
                  </a:tcPr>
                </a:tc>
                <a:tc>
                  <a:txBody>
                    <a:bodyPr/>
                    <a:lstStyle/>
                    <a:p>
                      <a:r>
                        <a:rPr lang="en-US" sz="1700" dirty="0"/>
                        <a:t>A</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4"/>
                  </a:ext>
                </a:extLst>
              </a:tr>
              <a:tr h="308880">
                <a:tc>
                  <a:txBody>
                    <a:bodyPr/>
                    <a:lstStyle/>
                    <a:p>
                      <a:r>
                        <a:rPr lang="en-US" sz="1700" dirty="0"/>
                        <a:t>     Minimum investment grade</a:t>
                      </a:r>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en-US" sz="1700" dirty="0"/>
                        <a:t>BBB</a:t>
                      </a:r>
                    </a:p>
                  </a:txBody>
                  <a:tcPr>
                    <a:solidFill>
                      <a:srgbClr val="FFFAB0"/>
                    </a:solidFill>
                  </a:tcPr>
                </a:tc>
                <a:tc>
                  <a:txBody>
                    <a:bodyPr/>
                    <a:lstStyle/>
                    <a:p>
                      <a:r>
                        <a:rPr lang="en-US" sz="1700" dirty="0"/>
                        <a:t>Baa</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5"/>
                  </a:ext>
                </a:extLst>
              </a:tr>
              <a:tr h="308880">
                <a:tc>
                  <a:txBody>
                    <a:bodyPr/>
                    <a:lstStyle/>
                    <a:p>
                      <a:r>
                        <a:rPr lang="en-US" sz="1700" b="1" dirty="0"/>
                        <a:t>“Junk” Ratings:</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700" dirty="0"/>
                    </a:p>
                  </a:txBody>
                  <a:tcPr>
                    <a:solidFill>
                      <a:srgbClr val="FFFAB0"/>
                    </a:solidFill>
                  </a:tcPr>
                </a:tc>
                <a:tc>
                  <a:txBody>
                    <a:bodyPr/>
                    <a:lstStyle/>
                    <a:p>
                      <a:endParaRPr lang="en-US" sz="17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6"/>
                  </a:ext>
                </a:extLst>
              </a:tr>
              <a:tr h="308880">
                <a:tc>
                  <a:txBody>
                    <a:bodyPr/>
                    <a:lstStyle/>
                    <a:p>
                      <a:r>
                        <a:rPr lang="en-US" sz="1700" dirty="0"/>
                        <a:t>      Speculative</a:t>
                      </a:r>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en-US" sz="1700" dirty="0"/>
                        <a:t>BB</a:t>
                      </a:r>
                    </a:p>
                  </a:txBody>
                  <a:tcPr>
                    <a:solidFill>
                      <a:srgbClr val="FFFAB0"/>
                    </a:solidFill>
                  </a:tcPr>
                </a:tc>
                <a:tc>
                  <a:txBody>
                    <a:bodyPr/>
                    <a:lstStyle/>
                    <a:p>
                      <a:r>
                        <a:rPr lang="en-US" sz="1700" dirty="0"/>
                        <a:t>Ba</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7"/>
                  </a:ext>
                </a:extLst>
              </a:tr>
              <a:tr h="308880">
                <a:tc>
                  <a:txBody>
                    <a:bodyPr/>
                    <a:lstStyle/>
                    <a:p>
                      <a:r>
                        <a:rPr lang="en-US" sz="1700" dirty="0"/>
                        <a:t>       Very</a:t>
                      </a:r>
                      <a:r>
                        <a:rPr lang="en-US" sz="1700" baseline="0" dirty="0"/>
                        <a:t> speculative</a:t>
                      </a:r>
                      <a:endParaRPr lang="en-US" sz="17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en-US" sz="1700" dirty="0"/>
                        <a:t>B</a:t>
                      </a:r>
                    </a:p>
                  </a:txBody>
                  <a:tcPr>
                    <a:solidFill>
                      <a:srgbClr val="FFFAB0"/>
                    </a:solidFill>
                  </a:tcPr>
                </a:tc>
                <a:tc>
                  <a:txBody>
                    <a:bodyPr/>
                    <a:lstStyle/>
                    <a:p>
                      <a:r>
                        <a:rPr lang="en-US" sz="1700" dirty="0"/>
                        <a:t>B</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8"/>
                  </a:ext>
                </a:extLst>
              </a:tr>
              <a:tr h="308880">
                <a:tc>
                  <a:txBody>
                    <a:bodyPr/>
                    <a:lstStyle/>
                    <a:p>
                      <a:r>
                        <a:rPr lang="en-US" sz="1700" baseline="0" dirty="0"/>
                        <a:t>       </a:t>
                      </a:r>
                      <a:r>
                        <a:rPr lang="en-US" sz="1700" baseline="0" dirty="0" smtClean="0"/>
                        <a:t>Default </a:t>
                      </a:r>
                      <a:r>
                        <a:rPr lang="en-US" sz="1700" baseline="0" dirty="0"/>
                        <a:t>or near default</a:t>
                      </a:r>
                      <a:endParaRPr lang="en-US" sz="17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en-US" sz="1700" dirty="0"/>
                        <a:t>CCC</a:t>
                      </a:r>
                    </a:p>
                  </a:txBody>
                  <a:tcPr>
                    <a:solidFill>
                      <a:srgbClr val="FFFAB0"/>
                    </a:solidFill>
                  </a:tcPr>
                </a:tc>
                <a:tc>
                  <a:txBody>
                    <a:bodyPr/>
                    <a:lstStyle/>
                    <a:p>
                      <a:r>
                        <a:rPr lang="en-US" sz="1700" dirty="0"/>
                        <a:t>Caa</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9"/>
                  </a:ext>
                </a:extLst>
              </a:tr>
              <a:tr h="308880">
                <a:tc>
                  <a:txBody>
                    <a:bodyPr/>
                    <a:lstStyle/>
                    <a:p>
                      <a:endParaRPr lang="en-US" sz="17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en-US" sz="1700" dirty="0"/>
                        <a:t>CC</a:t>
                      </a:r>
                    </a:p>
                  </a:txBody>
                  <a:tcPr>
                    <a:solidFill>
                      <a:srgbClr val="FFFAB0"/>
                    </a:solidFill>
                  </a:tcPr>
                </a:tc>
                <a:tc>
                  <a:txBody>
                    <a:bodyPr/>
                    <a:lstStyle/>
                    <a:p>
                      <a:r>
                        <a:rPr lang="en-US" sz="1700" dirty="0"/>
                        <a:t>Ca</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10"/>
                  </a:ext>
                </a:extLst>
              </a:tr>
              <a:tr h="308880">
                <a:tc>
                  <a:txBody>
                    <a:bodyPr/>
                    <a:lstStyle/>
                    <a:p>
                      <a:endParaRPr lang="en-US" sz="17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en-US" sz="1700" dirty="0"/>
                        <a:t>C</a:t>
                      </a:r>
                    </a:p>
                  </a:txBody>
                  <a:tcPr>
                    <a:solidFill>
                      <a:srgbClr val="FFFAB0"/>
                    </a:solidFill>
                  </a:tcPr>
                </a:tc>
                <a:tc>
                  <a:txBody>
                    <a:bodyPr/>
                    <a:lstStyle/>
                    <a:p>
                      <a:r>
                        <a:rPr lang="en-US" sz="1700" dirty="0"/>
                        <a:t>C</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11"/>
                  </a:ext>
                </a:extLst>
              </a:tr>
              <a:tr h="308880">
                <a:tc>
                  <a:txBody>
                    <a:bodyPr/>
                    <a:lstStyle/>
                    <a:p>
                      <a:endParaRPr lang="en-US" sz="1700" dirty="0"/>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r>
                        <a:rPr lang="en-US" sz="1700" dirty="0"/>
                        <a:t>D</a:t>
                      </a:r>
                    </a:p>
                  </a:txBody>
                  <a:tcPr>
                    <a:lnB w="12700" cap="flat" cmpd="sng" algn="ctr">
                      <a:solidFill>
                        <a:srgbClr val="F79646"/>
                      </a:solidFill>
                      <a:prstDash val="solid"/>
                      <a:round/>
                      <a:headEnd type="none" w="med" len="med"/>
                      <a:tailEnd type="none" w="med" len="med"/>
                    </a:lnB>
                    <a:solidFill>
                      <a:srgbClr val="FFFAB0"/>
                    </a:solidFill>
                  </a:tcPr>
                </a:tc>
                <a:tc>
                  <a:txBody>
                    <a:bodyPr/>
                    <a:lstStyle/>
                    <a:p>
                      <a:endParaRPr lang="en-US" sz="1700" dirty="0"/>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12"/>
                  </a:ext>
                </a:extLst>
              </a:tr>
            </a:tbl>
          </a:graphicData>
        </a:graphic>
      </p:graphicFrame>
      <p:sp>
        <p:nvSpPr>
          <p:cNvPr id="6" name="TextBox 5"/>
          <p:cNvSpPr txBox="1"/>
          <p:nvPr/>
        </p:nvSpPr>
        <p:spPr>
          <a:xfrm>
            <a:off x="1321335" y="4879608"/>
            <a:ext cx="3611850" cy="276999"/>
          </a:xfrm>
          <a:prstGeom prst="rect">
            <a:avLst/>
          </a:prstGeom>
          <a:noFill/>
        </p:spPr>
        <p:txBody>
          <a:bodyPr wrap="square" rtlCol="0">
            <a:spAutoFit/>
          </a:bodyPr>
          <a:lstStyle/>
          <a:p>
            <a:r>
              <a:rPr lang="en-US" sz="1200" dirty="0"/>
              <a:t>* Adapted from Moodys.com and SPRatings.com</a:t>
            </a:r>
          </a:p>
        </p:txBody>
      </p:sp>
    </p:spTree>
    <p:custDataLst>
      <p:tags r:id="rId1"/>
    </p:custDataLst>
    <p:extLst>
      <p:ext uri="{BB962C8B-B14F-4D97-AF65-F5344CB8AC3E}">
        <p14:creationId xmlns:p14="http://schemas.microsoft.com/office/powerpoint/2010/main" val="3974704861"/>
      </p:ext>
    </p:extLst>
  </p:cSld>
  <p:clrMapOvr>
    <a:masterClrMapping/>
  </p:clrMapOvr>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1202" y="1505576"/>
            <a:ext cx="8288351" cy="756345"/>
          </a:xfrm>
        </p:spPr>
        <p:txBody>
          <a:bodyPr>
            <a:normAutofit/>
          </a:bodyPr>
          <a:lstStyle/>
          <a:p>
            <a:r>
              <a:rPr lang="en-IN" sz="2400" b="1" dirty="0"/>
              <a:t>When total </a:t>
            </a:r>
            <a:r>
              <a:rPr lang="en-IN" sz="2400" b="1" dirty="0">
                <a:solidFill>
                  <a:srgbClr val="C00000"/>
                </a:solidFill>
              </a:rPr>
              <a:t>cash payments exceed the book value</a:t>
            </a:r>
            <a:r>
              <a:rPr lang="en-IN" sz="2400" b="1" dirty="0"/>
              <a:t> of the </a:t>
            </a:r>
            <a:r>
              <a:rPr lang="en-US" sz="2400" b="1" dirty="0"/>
              <a:t>debt</a:t>
            </a:r>
            <a:endParaRPr lang="en-US" sz="2400" dirty="0"/>
          </a:p>
        </p:txBody>
      </p:sp>
      <p:sp>
        <p:nvSpPr>
          <p:cNvPr id="16" name="TextBox 15"/>
          <p:cNvSpPr txBox="1"/>
          <p:nvPr/>
        </p:nvSpPr>
        <p:spPr>
          <a:xfrm>
            <a:off x="618499" y="2086732"/>
            <a:ext cx="8464172" cy="1631216"/>
          </a:xfrm>
          <a:prstGeom prst="rect">
            <a:avLst/>
          </a:prstGeom>
          <a:noFill/>
        </p:spPr>
        <p:txBody>
          <a:bodyPr wrap="square" rtlCol="0">
            <a:spAutoFit/>
          </a:bodyPr>
          <a:lstStyle/>
          <a:p>
            <a:r>
              <a:rPr lang="en-IN" sz="2000" dirty="0">
                <a:latin typeface="+mn-lt"/>
              </a:rPr>
              <a:t>Brillard Properties owes First Prudent Bank $30 million under a 10% note with two years remaining to maturity. Due to Brillard’s financial difficulties, the previous year’s interest ($3 million) was not paid. First Prudent Bank agrees to:</a:t>
            </a:r>
          </a:p>
          <a:p>
            <a:r>
              <a:rPr lang="en-IN" sz="2000" dirty="0">
                <a:latin typeface="+mn-lt"/>
              </a:rPr>
              <a:t>1. Delay the due date for all cash payments until </a:t>
            </a:r>
            <a:r>
              <a:rPr lang="en-IN" sz="2000" dirty="0" smtClean="0">
                <a:latin typeface="+mn-lt"/>
              </a:rPr>
              <a:t>maturity</a:t>
            </a:r>
            <a:endParaRPr lang="en-IN" sz="2000" dirty="0">
              <a:latin typeface="+mn-lt"/>
            </a:endParaRPr>
          </a:p>
          <a:p>
            <a:r>
              <a:rPr lang="en-IN" sz="2000" dirty="0">
                <a:latin typeface="+mn-lt"/>
              </a:rPr>
              <a:t>2. Accept $34,333,200 at that time in full settlement of the </a:t>
            </a:r>
            <a:r>
              <a:rPr lang="en-IN" sz="2000" dirty="0" smtClean="0">
                <a:latin typeface="+mn-lt"/>
              </a:rPr>
              <a:t>debt</a:t>
            </a:r>
            <a:endParaRPr lang="en-US" sz="2000" dirty="0">
              <a:latin typeface="+mn-lt"/>
            </a:endParaRPr>
          </a:p>
        </p:txBody>
      </p:sp>
      <p:sp>
        <p:nvSpPr>
          <p:cNvPr id="33" name="Title 1"/>
          <p:cNvSpPr>
            <a:spLocks noGrp="1"/>
          </p:cNvSpPr>
          <p:nvPr>
            <p:ph type="title"/>
          </p:nvPr>
        </p:nvSpPr>
        <p:spPr>
          <a:xfrm>
            <a:off x="676547" y="0"/>
            <a:ext cx="8465820" cy="1406363"/>
          </a:xfrm>
        </p:spPr>
        <p:txBody>
          <a:bodyPr>
            <a:noAutofit/>
          </a:bodyPr>
          <a:lstStyle/>
          <a:p>
            <a:r>
              <a:rPr lang="en-US" dirty="0"/>
              <a:t>Troubled Debt Restructuring—</a:t>
            </a:r>
            <a:br>
              <a:rPr lang="en-US" dirty="0"/>
            </a:br>
            <a:r>
              <a:rPr lang="en-IN" dirty="0"/>
              <a:t>Debt </a:t>
            </a:r>
            <a:r>
              <a:rPr lang="en-IN" dirty="0" smtClean="0"/>
              <a:t>is </a:t>
            </a:r>
            <a:r>
              <a:rPr lang="en-IN" dirty="0"/>
              <a:t>Continued, but with Modified Terms </a:t>
            </a:r>
            <a:r>
              <a:rPr lang="en-IN" sz="2600" dirty="0"/>
              <a:t>(concluded)</a:t>
            </a:r>
            <a:endParaRPr lang="en-US" sz="2600" dirty="0"/>
          </a:p>
        </p:txBody>
      </p:sp>
      <p:sp>
        <p:nvSpPr>
          <p:cNvPr id="43" name="Rectangle 42"/>
          <p:cNvSpPr/>
          <p:nvPr/>
        </p:nvSpPr>
        <p:spPr>
          <a:xfrm>
            <a:off x="729811" y="4315875"/>
            <a:ext cx="8320883" cy="1522297"/>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44" name="TextBox 43"/>
          <p:cNvSpPr txBox="1">
            <a:spLocks noChangeArrowheads="1"/>
          </p:cNvSpPr>
          <p:nvPr/>
        </p:nvSpPr>
        <p:spPr bwMode="auto">
          <a:xfrm>
            <a:off x="799079" y="4297077"/>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45" name="TextBox 44"/>
          <p:cNvSpPr txBox="1">
            <a:spLocks noChangeArrowheads="1"/>
          </p:cNvSpPr>
          <p:nvPr/>
        </p:nvSpPr>
        <p:spPr bwMode="auto">
          <a:xfrm>
            <a:off x="7618089" y="4297077"/>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46" name="TextBox 45"/>
          <p:cNvSpPr txBox="1">
            <a:spLocks noChangeArrowheads="1"/>
          </p:cNvSpPr>
          <p:nvPr/>
        </p:nvSpPr>
        <p:spPr bwMode="auto">
          <a:xfrm>
            <a:off x="6235376" y="4297077"/>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47" name="TextBox 46"/>
          <p:cNvSpPr txBox="1">
            <a:spLocks noChangeArrowheads="1"/>
          </p:cNvSpPr>
          <p:nvPr/>
        </p:nvSpPr>
        <p:spPr bwMode="auto">
          <a:xfrm>
            <a:off x="728824" y="4652526"/>
            <a:ext cx="5297761" cy="404813"/>
          </a:xfrm>
          <a:prstGeom prst="rect">
            <a:avLst/>
          </a:prstGeom>
          <a:noFill/>
          <a:ln w="9525">
            <a:noFill/>
            <a:miter lim="800000"/>
            <a:headEnd/>
            <a:tailEnd/>
          </a:ln>
        </p:spPr>
        <p:txBody>
          <a:bodyPr/>
          <a:lstStyle/>
          <a:p>
            <a:r>
              <a:rPr lang="en-US" sz="2400" dirty="0">
                <a:latin typeface="+mn-lt"/>
              </a:rPr>
              <a:t>Note payable</a:t>
            </a:r>
            <a:endParaRPr lang="en-IN" sz="2400" dirty="0">
              <a:latin typeface="+mn-lt"/>
            </a:endParaRPr>
          </a:p>
        </p:txBody>
      </p:sp>
      <p:sp>
        <p:nvSpPr>
          <p:cNvPr id="48" name="TextBox 47"/>
          <p:cNvSpPr txBox="1">
            <a:spLocks noChangeArrowheads="1"/>
          </p:cNvSpPr>
          <p:nvPr/>
        </p:nvSpPr>
        <p:spPr bwMode="auto">
          <a:xfrm>
            <a:off x="6024094" y="4652527"/>
            <a:ext cx="1588340" cy="404812"/>
          </a:xfrm>
          <a:prstGeom prst="rect">
            <a:avLst/>
          </a:prstGeom>
          <a:noFill/>
          <a:ln w="9525">
            <a:noFill/>
            <a:miter lim="800000"/>
            <a:headEnd/>
            <a:tailEnd/>
          </a:ln>
        </p:spPr>
        <p:txBody>
          <a:bodyPr/>
          <a:lstStyle/>
          <a:p>
            <a:pPr algn="r"/>
            <a:r>
              <a:rPr lang="en-IN" sz="2400" dirty="0">
                <a:latin typeface="+mn-lt"/>
              </a:rPr>
              <a:t>30,000,000</a:t>
            </a:r>
          </a:p>
        </p:txBody>
      </p:sp>
      <p:sp>
        <p:nvSpPr>
          <p:cNvPr id="49" name="TextBox 48"/>
          <p:cNvSpPr txBox="1">
            <a:spLocks noChangeArrowheads="1"/>
          </p:cNvSpPr>
          <p:nvPr/>
        </p:nvSpPr>
        <p:spPr bwMode="auto">
          <a:xfrm>
            <a:off x="728824" y="4998247"/>
            <a:ext cx="5297761" cy="404813"/>
          </a:xfrm>
          <a:prstGeom prst="rect">
            <a:avLst/>
          </a:prstGeom>
          <a:noFill/>
          <a:ln w="9525">
            <a:noFill/>
            <a:miter lim="800000"/>
            <a:headEnd/>
            <a:tailEnd/>
          </a:ln>
        </p:spPr>
        <p:txBody>
          <a:bodyPr/>
          <a:lstStyle/>
          <a:p>
            <a:r>
              <a:rPr lang="en-US" sz="2400" dirty="0">
                <a:latin typeface="+mn-lt"/>
              </a:rPr>
              <a:t>Accrued interest payable</a:t>
            </a:r>
            <a:endParaRPr lang="en-IN" sz="2400" dirty="0">
              <a:latin typeface="+mn-lt"/>
            </a:endParaRPr>
          </a:p>
        </p:txBody>
      </p:sp>
      <p:sp>
        <p:nvSpPr>
          <p:cNvPr id="50" name="TextBox 49"/>
          <p:cNvSpPr txBox="1">
            <a:spLocks noChangeArrowheads="1"/>
          </p:cNvSpPr>
          <p:nvPr/>
        </p:nvSpPr>
        <p:spPr bwMode="auto">
          <a:xfrm>
            <a:off x="6024094" y="4998248"/>
            <a:ext cx="1584262" cy="404812"/>
          </a:xfrm>
          <a:prstGeom prst="rect">
            <a:avLst/>
          </a:prstGeom>
          <a:noFill/>
          <a:ln w="9525">
            <a:noFill/>
            <a:miter lim="800000"/>
            <a:headEnd/>
            <a:tailEnd/>
          </a:ln>
        </p:spPr>
        <p:txBody>
          <a:bodyPr/>
          <a:lstStyle/>
          <a:p>
            <a:pPr algn="r"/>
            <a:r>
              <a:rPr lang="en-IN" sz="2400" dirty="0">
                <a:latin typeface="+mn-lt"/>
              </a:rPr>
              <a:t>4,333,200</a:t>
            </a:r>
          </a:p>
        </p:txBody>
      </p:sp>
      <p:cxnSp>
        <p:nvCxnSpPr>
          <p:cNvPr id="51" name="Straight Connector 50"/>
          <p:cNvCxnSpPr/>
          <p:nvPr/>
        </p:nvCxnSpPr>
        <p:spPr>
          <a:xfrm>
            <a:off x="729467" y="4684766"/>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Content Placeholder 2"/>
          <p:cNvSpPr txBox="1">
            <a:spLocks/>
          </p:cNvSpPr>
          <p:nvPr/>
        </p:nvSpPr>
        <p:spPr bwMode="auto">
          <a:xfrm>
            <a:off x="643871" y="3790185"/>
            <a:ext cx="5300632" cy="384076"/>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2400" b="1" dirty="0"/>
              <a:t>At Maturity (End of the Second Year)</a:t>
            </a:r>
            <a:endParaRPr lang="en-US" sz="2400" dirty="0"/>
          </a:p>
        </p:txBody>
      </p:sp>
      <p:sp>
        <p:nvSpPr>
          <p:cNvPr id="53" name="TextBox 52"/>
          <p:cNvSpPr txBox="1"/>
          <p:nvPr/>
        </p:nvSpPr>
        <p:spPr>
          <a:xfrm>
            <a:off x="4146110" y="5942776"/>
            <a:ext cx="4178533" cy="430887"/>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200" dirty="0">
                <a:latin typeface="+mn-lt"/>
              </a:rPr>
              <a:t>$3,000,000 + 660,000 + 673,200</a:t>
            </a:r>
            <a:endParaRPr lang="en-US" sz="2200" dirty="0">
              <a:latin typeface="+mn-lt"/>
            </a:endParaRPr>
          </a:p>
        </p:txBody>
      </p:sp>
      <p:cxnSp>
        <p:nvCxnSpPr>
          <p:cNvPr id="54" name="Straight Connector 53"/>
          <p:cNvCxnSpPr/>
          <p:nvPr/>
        </p:nvCxnSpPr>
        <p:spPr>
          <a:xfrm>
            <a:off x="5077659" y="2417682"/>
            <a:ext cx="137250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7" name="TextBox 56"/>
          <p:cNvSpPr txBox="1">
            <a:spLocks noChangeArrowheads="1"/>
          </p:cNvSpPr>
          <p:nvPr/>
        </p:nvSpPr>
        <p:spPr bwMode="auto">
          <a:xfrm>
            <a:off x="726062" y="5356134"/>
            <a:ext cx="5297761" cy="404813"/>
          </a:xfrm>
          <a:prstGeom prst="rect">
            <a:avLst/>
          </a:prstGeom>
          <a:noFill/>
          <a:ln w="9525">
            <a:noFill/>
            <a:miter lim="800000"/>
            <a:headEnd/>
            <a:tailEnd/>
          </a:ln>
        </p:spPr>
        <p:txBody>
          <a:bodyPr/>
          <a:lstStyle/>
          <a:p>
            <a:pPr lvl="1"/>
            <a:r>
              <a:rPr lang="en-US" sz="2400" dirty="0">
                <a:latin typeface="+mn-lt"/>
              </a:rPr>
              <a:t>Cash (required by new agreement)</a:t>
            </a:r>
            <a:endParaRPr lang="en-IN" sz="2400" dirty="0">
              <a:latin typeface="+mn-lt"/>
            </a:endParaRPr>
          </a:p>
        </p:txBody>
      </p:sp>
      <p:sp>
        <p:nvSpPr>
          <p:cNvPr id="59" name="TextBox 58"/>
          <p:cNvSpPr txBox="1">
            <a:spLocks noChangeArrowheads="1"/>
          </p:cNvSpPr>
          <p:nvPr/>
        </p:nvSpPr>
        <p:spPr bwMode="auto">
          <a:xfrm>
            <a:off x="7477909" y="5356134"/>
            <a:ext cx="1584262" cy="404812"/>
          </a:xfrm>
          <a:prstGeom prst="rect">
            <a:avLst/>
          </a:prstGeom>
          <a:noFill/>
          <a:ln w="9525">
            <a:noFill/>
            <a:miter lim="800000"/>
            <a:headEnd/>
            <a:tailEnd/>
          </a:ln>
        </p:spPr>
        <p:txBody>
          <a:bodyPr/>
          <a:lstStyle/>
          <a:p>
            <a:pPr algn="r"/>
            <a:r>
              <a:rPr lang="en-IN" sz="2400" dirty="0">
                <a:latin typeface="+mn-lt"/>
              </a:rPr>
              <a:t>34,333,200</a:t>
            </a:r>
          </a:p>
        </p:txBody>
      </p:sp>
      <p:cxnSp>
        <p:nvCxnSpPr>
          <p:cNvPr id="7" name="Straight Arrow Connector 6"/>
          <p:cNvCxnSpPr/>
          <p:nvPr/>
        </p:nvCxnSpPr>
        <p:spPr>
          <a:xfrm flipV="1">
            <a:off x="5511081" y="5234925"/>
            <a:ext cx="724295" cy="707851"/>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14B</a:t>
            </a:r>
          </a:p>
        </p:txBody>
      </p:sp>
    </p:spTree>
    <p:custDataLst>
      <p:tags r:id="rId1"/>
    </p:custDataLst>
    <p:extLst>
      <p:ext uri="{BB962C8B-B14F-4D97-AF65-F5344CB8AC3E}">
        <p14:creationId xmlns:p14="http://schemas.microsoft.com/office/powerpoint/2010/main" val="1487704520"/>
      </p:ext>
    </p:extLst>
  </p:cSld>
  <p:clrMapOvr>
    <a:masterClrMapping/>
  </p:clrMapOvr>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14</a:t>
            </a:r>
          </a:p>
        </p:txBody>
      </p:sp>
    </p:spTree>
    <p:custDataLst>
      <p:tags r:id="rId1"/>
    </p:custDataLst>
    <p:extLst>
      <p:ext uri="{BB962C8B-B14F-4D97-AF65-F5344CB8AC3E}">
        <p14:creationId xmlns:p14="http://schemas.microsoft.com/office/powerpoint/2010/main" val="259228338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1189652"/>
          </a:xfrm>
        </p:spPr>
        <p:txBody>
          <a:bodyPr>
            <a:normAutofit/>
          </a:bodyPr>
          <a:lstStyle/>
          <a:p>
            <a:r>
              <a:rPr lang="en-IN" dirty="0"/>
              <a:t>Determining the Selling Price </a:t>
            </a:r>
            <a:r>
              <a:rPr lang="en-IN" sz="2600" dirty="0"/>
              <a:t>(</a:t>
            </a:r>
            <a:r>
              <a:rPr lang="en-IN" sz="2600" dirty="0" smtClean="0"/>
              <a:t>continued)</a:t>
            </a:r>
            <a:endParaRPr lang="en-IN" sz="2600"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30" name="TextBox 29"/>
          <p:cNvSpPr txBox="1"/>
          <p:nvPr/>
        </p:nvSpPr>
        <p:spPr>
          <a:xfrm>
            <a:off x="768195" y="1650386"/>
            <a:ext cx="1370115" cy="892552"/>
          </a:xfrm>
          <a:prstGeom prst="rect">
            <a:avLst/>
          </a:prstGeom>
          <a:noFill/>
        </p:spPr>
        <p:txBody>
          <a:bodyPr wrap="square" rtlCol="0">
            <a:spAutoFit/>
          </a:bodyPr>
          <a:lstStyle/>
          <a:p>
            <a:r>
              <a:rPr lang="en-US" sz="2600" b="1" dirty="0">
                <a:solidFill>
                  <a:srgbClr val="005392"/>
                </a:solidFill>
                <a:latin typeface="+mn-lt"/>
              </a:rPr>
              <a:t>Bond price </a:t>
            </a:r>
          </a:p>
        </p:txBody>
      </p:sp>
      <p:sp>
        <p:nvSpPr>
          <p:cNvPr id="36" name="TextBox 35"/>
          <p:cNvSpPr txBox="1"/>
          <p:nvPr/>
        </p:nvSpPr>
        <p:spPr>
          <a:xfrm>
            <a:off x="5969259" y="1478601"/>
            <a:ext cx="2936961" cy="1292662"/>
          </a:xfrm>
          <a:prstGeom prst="rect">
            <a:avLst/>
          </a:prstGeom>
          <a:noFill/>
        </p:spPr>
        <p:txBody>
          <a:bodyPr wrap="square" rtlCol="0">
            <a:spAutoFit/>
          </a:bodyPr>
          <a:lstStyle/>
          <a:p>
            <a:pPr algn="ctr"/>
            <a:r>
              <a:rPr lang="en-US" sz="2600" dirty="0">
                <a:latin typeface="+mn-lt"/>
              </a:rPr>
              <a:t>Present value of the periodic cash </a:t>
            </a:r>
            <a:r>
              <a:rPr lang="en-US" sz="2600" b="1" dirty="0">
                <a:solidFill>
                  <a:srgbClr val="C00000"/>
                </a:solidFill>
                <a:latin typeface="+mn-lt"/>
              </a:rPr>
              <a:t>interest</a:t>
            </a:r>
            <a:r>
              <a:rPr lang="en-US" sz="2600" dirty="0">
                <a:solidFill>
                  <a:srgbClr val="C00000"/>
                </a:solidFill>
                <a:latin typeface="+mn-lt"/>
              </a:rPr>
              <a:t> </a:t>
            </a:r>
            <a:r>
              <a:rPr lang="en-US" sz="2600" b="1" dirty="0">
                <a:solidFill>
                  <a:srgbClr val="C00000"/>
                </a:solidFill>
                <a:latin typeface="+mn-lt"/>
              </a:rPr>
              <a:t>payments</a:t>
            </a:r>
          </a:p>
        </p:txBody>
      </p:sp>
      <p:sp>
        <p:nvSpPr>
          <p:cNvPr id="37" name="TextBox 36"/>
          <p:cNvSpPr txBox="1"/>
          <p:nvPr/>
        </p:nvSpPr>
        <p:spPr>
          <a:xfrm>
            <a:off x="2262593" y="1489243"/>
            <a:ext cx="3230657" cy="1292662"/>
          </a:xfrm>
          <a:prstGeom prst="rect">
            <a:avLst/>
          </a:prstGeom>
          <a:noFill/>
        </p:spPr>
        <p:txBody>
          <a:bodyPr wrap="square" rtlCol="0">
            <a:spAutoFit/>
          </a:bodyPr>
          <a:lstStyle/>
          <a:p>
            <a:pPr algn="ctr"/>
            <a:r>
              <a:rPr lang="en-US" sz="2600" dirty="0">
                <a:latin typeface="+mn-lt"/>
              </a:rPr>
              <a:t>Present value of the </a:t>
            </a:r>
            <a:r>
              <a:rPr lang="en-US" sz="2600" b="1" dirty="0">
                <a:solidFill>
                  <a:srgbClr val="C00000"/>
                </a:solidFill>
                <a:latin typeface="+mn-lt"/>
              </a:rPr>
              <a:t>principal</a:t>
            </a:r>
            <a:r>
              <a:rPr lang="en-US" sz="2600" dirty="0">
                <a:solidFill>
                  <a:srgbClr val="C00000"/>
                </a:solidFill>
                <a:latin typeface="+mn-lt"/>
              </a:rPr>
              <a:t> </a:t>
            </a:r>
            <a:r>
              <a:rPr lang="en-US" sz="2600" dirty="0">
                <a:latin typeface="+mn-lt"/>
              </a:rPr>
              <a:t>payable at</a:t>
            </a:r>
          </a:p>
          <a:p>
            <a:pPr algn="ctr"/>
            <a:r>
              <a:rPr lang="en-US" sz="2600" dirty="0">
                <a:latin typeface="+mn-lt"/>
              </a:rPr>
              <a:t>maturity</a:t>
            </a:r>
          </a:p>
        </p:txBody>
      </p:sp>
      <p:sp>
        <p:nvSpPr>
          <p:cNvPr id="38" name="TextBox 37"/>
          <p:cNvSpPr txBox="1"/>
          <p:nvPr/>
        </p:nvSpPr>
        <p:spPr>
          <a:xfrm>
            <a:off x="3305949" y="3349159"/>
            <a:ext cx="4300005" cy="492443"/>
          </a:xfrm>
          <a:prstGeom prst="rect">
            <a:avLst/>
          </a:prstGeom>
          <a:noFill/>
        </p:spPr>
        <p:txBody>
          <a:bodyPr wrap="square" rtlCol="0">
            <a:spAutoFit/>
          </a:bodyPr>
          <a:lstStyle/>
          <a:p>
            <a:r>
              <a:rPr lang="en-US" sz="2600" b="1" dirty="0">
                <a:solidFill>
                  <a:schemeClr val="tx2"/>
                </a:solidFill>
                <a:latin typeface="+mn-lt"/>
              </a:rPr>
              <a:t>Discounted at the </a:t>
            </a:r>
            <a:r>
              <a:rPr lang="en-US" sz="2600" b="1" dirty="0">
                <a:solidFill>
                  <a:srgbClr val="C00000"/>
                </a:solidFill>
                <a:latin typeface="+mn-lt"/>
              </a:rPr>
              <a:t>market rate</a:t>
            </a:r>
          </a:p>
        </p:txBody>
      </p:sp>
      <p:sp>
        <p:nvSpPr>
          <p:cNvPr id="39" name="TextBox 38"/>
          <p:cNvSpPr txBox="1"/>
          <p:nvPr/>
        </p:nvSpPr>
        <p:spPr>
          <a:xfrm>
            <a:off x="5368784" y="1832182"/>
            <a:ext cx="528238" cy="523220"/>
          </a:xfrm>
          <a:prstGeom prst="rect">
            <a:avLst/>
          </a:prstGeom>
          <a:noFill/>
        </p:spPr>
        <p:txBody>
          <a:bodyPr wrap="square" rtlCol="0">
            <a:spAutoFit/>
          </a:bodyPr>
          <a:lstStyle/>
          <a:p>
            <a:pPr algn="ctr"/>
            <a:r>
              <a:rPr lang="en-US" sz="2800" b="1" dirty="0">
                <a:latin typeface="+mn-lt"/>
              </a:rPr>
              <a:t>+</a:t>
            </a:r>
          </a:p>
        </p:txBody>
      </p:sp>
      <p:sp>
        <p:nvSpPr>
          <p:cNvPr id="40" name="TextBox 39"/>
          <p:cNvSpPr txBox="1"/>
          <p:nvPr/>
        </p:nvSpPr>
        <p:spPr>
          <a:xfrm>
            <a:off x="1703358" y="1832182"/>
            <a:ext cx="528238" cy="523220"/>
          </a:xfrm>
          <a:prstGeom prst="rect">
            <a:avLst/>
          </a:prstGeom>
          <a:noFill/>
        </p:spPr>
        <p:txBody>
          <a:bodyPr wrap="square" rtlCol="0">
            <a:spAutoFit/>
          </a:bodyPr>
          <a:lstStyle/>
          <a:p>
            <a:pPr algn="ctr"/>
            <a:r>
              <a:rPr lang="en-US" sz="2800" b="1" dirty="0">
                <a:latin typeface="+mn-lt"/>
              </a:rPr>
              <a:t>=</a:t>
            </a:r>
          </a:p>
        </p:txBody>
      </p:sp>
      <p:grpSp>
        <p:nvGrpSpPr>
          <p:cNvPr id="2" name="Group 1"/>
          <p:cNvGrpSpPr/>
          <p:nvPr/>
        </p:nvGrpSpPr>
        <p:grpSpPr>
          <a:xfrm>
            <a:off x="4283052" y="2781905"/>
            <a:ext cx="2041026" cy="567254"/>
            <a:chOff x="4283052" y="2781905"/>
            <a:chExt cx="2041026" cy="567254"/>
          </a:xfrm>
        </p:grpSpPr>
        <p:cxnSp>
          <p:nvCxnSpPr>
            <p:cNvPr id="14" name="Straight Arrow Connector 13"/>
            <p:cNvCxnSpPr/>
            <p:nvPr/>
          </p:nvCxnSpPr>
          <p:spPr>
            <a:xfrm>
              <a:off x="4283052" y="2781905"/>
              <a:ext cx="433422" cy="567254"/>
            </a:xfrm>
            <a:prstGeom prst="straightConnector1">
              <a:avLst/>
            </a:prstGeom>
            <a:ln w="28575">
              <a:solidFill>
                <a:srgbClr val="0072A2"/>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5912598" y="2781905"/>
              <a:ext cx="411480" cy="567254"/>
            </a:xfrm>
            <a:prstGeom prst="straightConnector1">
              <a:avLst/>
            </a:prstGeom>
            <a:ln w="28575">
              <a:solidFill>
                <a:srgbClr val="0072A2"/>
              </a:solidFill>
              <a:tailEnd type="arrow"/>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4493300" y="4281019"/>
            <a:ext cx="4300005" cy="492443"/>
          </a:xfrm>
          <a:prstGeom prst="rect">
            <a:avLst/>
          </a:prstGeom>
          <a:noFill/>
        </p:spPr>
        <p:txBody>
          <a:bodyPr wrap="square" rtlCol="0">
            <a:spAutoFit/>
          </a:bodyPr>
          <a:lstStyle/>
          <a:p>
            <a:pPr algn="ctr"/>
            <a:r>
              <a:rPr lang="en-US" sz="2600" b="1" dirty="0">
                <a:solidFill>
                  <a:srgbClr val="660033"/>
                </a:solidFill>
                <a:latin typeface="+mn-lt"/>
              </a:rPr>
              <a:t>Face amount × </a:t>
            </a:r>
            <a:r>
              <a:rPr lang="en-US" sz="2600" b="1" dirty="0">
                <a:solidFill>
                  <a:srgbClr val="C00000"/>
                </a:solidFill>
                <a:latin typeface="+mn-lt"/>
              </a:rPr>
              <a:t>Stated rate</a:t>
            </a:r>
          </a:p>
        </p:txBody>
      </p:sp>
      <p:cxnSp>
        <p:nvCxnSpPr>
          <p:cNvPr id="46" name="Straight Arrow Connector 45"/>
          <p:cNvCxnSpPr/>
          <p:nvPr/>
        </p:nvCxnSpPr>
        <p:spPr>
          <a:xfrm>
            <a:off x="7671163" y="2795121"/>
            <a:ext cx="0" cy="1533805"/>
          </a:xfrm>
          <a:prstGeom prst="straightConnector1">
            <a:avLst/>
          </a:prstGeom>
          <a:ln w="28575">
            <a:solidFill>
              <a:srgbClr val="660066"/>
            </a:solidFill>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743439" y="4842420"/>
            <a:ext cx="8162781" cy="1692771"/>
          </a:xfrm>
          <a:prstGeom prst="rect">
            <a:avLst/>
          </a:prstGeom>
          <a:noFill/>
        </p:spPr>
        <p:txBody>
          <a:bodyPr wrap="square" rtlCol="0">
            <a:spAutoFit/>
          </a:bodyPr>
          <a:lstStyle/>
          <a:p>
            <a:pPr marL="457200" indent="-457200">
              <a:buFont typeface="Arial" panose="020B0604020202020204" pitchFamily="34" charset="0"/>
              <a:buChar char="•"/>
            </a:pPr>
            <a:r>
              <a:rPr lang="en-US" sz="2600" dirty="0">
                <a:latin typeface="+mn-lt"/>
              </a:rPr>
              <a:t>Bond prices are typically stated in terms of a percentage of face amounts </a:t>
            </a:r>
          </a:p>
          <a:p>
            <a:pPr marL="457200" indent="-457200">
              <a:buFont typeface="Arial" panose="020B0604020202020204" pitchFamily="34" charset="0"/>
              <a:buChar char="•"/>
            </a:pPr>
            <a:r>
              <a:rPr lang="en-US" sz="2600" dirty="0">
                <a:latin typeface="+mn-lt"/>
              </a:rPr>
              <a:t>Example: A price quote of 98 means a $1,000 bond will sell for $980; a bond priced at 101 will sell for $1,010</a:t>
            </a:r>
          </a:p>
        </p:txBody>
      </p:sp>
    </p:spTree>
    <p:custDataLst>
      <p:tags r:id="rId1"/>
    </p:custDataLst>
    <p:extLst>
      <p:ext uri="{BB962C8B-B14F-4D97-AF65-F5344CB8AC3E}">
        <p14:creationId xmlns:p14="http://schemas.microsoft.com/office/powerpoint/2010/main" val="33151690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40"/>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37"/>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550"/>
                                  </p:stCondLst>
                                  <p:childTnLst>
                                    <p:set>
                                      <p:cBhvr>
                                        <p:cTn id="15" dur="1" fill="hold">
                                          <p:stCondLst>
                                            <p:cond delay="0"/>
                                          </p:stCondLst>
                                        </p:cTn>
                                        <p:tgtEl>
                                          <p:spTgt spid="39"/>
                                        </p:tgtEl>
                                        <p:attrNameLst>
                                          <p:attrName>style.visibility</p:attrName>
                                        </p:attrNameLst>
                                      </p:cBhvr>
                                      <p:to>
                                        <p:strVal val="visible"/>
                                      </p:to>
                                    </p:set>
                                  </p:childTnLst>
                                </p:cTn>
                              </p:par>
                            </p:childTnLst>
                          </p:cTn>
                        </p:par>
                        <p:par>
                          <p:cTn id="16" fill="hold">
                            <p:stCondLst>
                              <p:cond delay="1550"/>
                            </p:stCondLst>
                            <p:childTnLst>
                              <p:par>
                                <p:cTn id="17" presetID="1" presetClass="entr" presetSubtype="0" fill="hold" grpId="0" nodeType="afterEffect">
                                  <p:stCondLst>
                                    <p:cond delay="550"/>
                                  </p:stCondLst>
                                  <p:childTnLst>
                                    <p:set>
                                      <p:cBhvr>
                                        <p:cTn id="18" dur="1" fill="hold">
                                          <p:stCondLst>
                                            <p:cond delay="0"/>
                                          </p:stCondLst>
                                        </p:cTn>
                                        <p:tgtEl>
                                          <p:spTgt spid="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par>
                          <p:cTn id="24" fill="hold">
                            <p:stCondLst>
                              <p:cond delay="500"/>
                            </p:stCondLst>
                            <p:childTnLst>
                              <p:par>
                                <p:cTn id="25" presetID="1" presetClass="entr" presetSubtype="0" fill="hold" grpId="0" nodeType="afterEffect">
                                  <p:stCondLst>
                                    <p:cond delay="50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up)">
                                      <p:cBhvr>
                                        <p:cTn id="31" dur="500"/>
                                        <p:tgtEl>
                                          <p:spTgt spid="46"/>
                                        </p:tgtEl>
                                      </p:cBhvr>
                                    </p:animEffect>
                                  </p:childTnLst>
                                </p:cTn>
                              </p:par>
                            </p:childTnLst>
                          </p:cTn>
                        </p:par>
                        <p:par>
                          <p:cTn id="32" fill="hold">
                            <p:stCondLst>
                              <p:cond delay="500"/>
                            </p:stCondLst>
                            <p:childTnLst>
                              <p:par>
                                <p:cTn id="33" presetID="22" presetClass="entr" presetSubtype="4" fill="hold" grpId="0" nodeType="afterEffect">
                                  <p:stCondLst>
                                    <p:cond delay="500"/>
                                  </p:stCondLst>
                                  <p:childTnLst>
                                    <p:set>
                                      <p:cBhvr>
                                        <p:cTn id="34" dur="1" fill="hold">
                                          <p:stCondLst>
                                            <p:cond delay="0"/>
                                          </p:stCondLst>
                                        </p:cTn>
                                        <p:tgtEl>
                                          <p:spTgt spid="45"/>
                                        </p:tgtEl>
                                        <p:attrNameLst>
                                          <p:attrName>style.visibility</p:attrName>
                                        </p:attrNameLst>
                                      </p:cBhvr>
                                      <p:to>
                                        <p:strVal val="visible"/>
                                      </p:to>
                                    </p:set>
                                    <p:animEffect transition="in" filter="wipe(down)">
                                      <p:cBhvr>
                                        <p:cTn id="35" dur="500"/>
                                        <p:tgtEl>
                                          <p:spTgt spid="45"/>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6" grpId="0"/>
      <p:bldP spid="37" grpId="0"/>
      <p:bldP spid="38" grpId="0"/>
      <p:bldP spid="39" grpId="0"/>
      <p:bldP spid="40" grpId="0"/>
      <p:bldP spid="45" grpId="0"/>
      <p:bldP spid="4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72235"/>
            <a:ext cx="8382000" cy="828466"/>
          </a:xfrm>
        </p:spPr>
        <p:txBody>
          <a:bodyPr>
            <a:normAutofit/>
          </a:bodyPr>
          <a:lstStyle/>
          <a:p>
            <a:r>
              <a:rPr lang="en-US" dirty="0" smtClean="0"/>
              <a:t>Bonds </a:t>
            </a:r>
            <a:r>
              <a:rPr lang="en-US" dirty="0"/>
              <a:t>Sold at a Discount</a:t>
            </a:r>
            <a:endParaRPr lang="en-IN" dirty="0">
              <a:solidFill>
                <a:srgbClr val="C00000"/>
              </a:solidFill>
            </a:endParaRPr>
          </a:p>
        </p:txBody>
      </p:sp>
      <p:sp>
        <p:nvSpPr>
          <p:cNvPr id="5" name="Content Placeholder 4"/>
          <p:cNvSpPr>
            <a:spLocks noGrp="1"/>
          </p:cNvSpPr>
          <p:nvPr>
            <p:ph idx="1"/>
          </p:nvPr>
        </p:nvSpPr>
        <p:spPr>
          <a:xfrm>
            <a:off x="671202" y="611757"/>
            <a:ext cx="8379491" cy="2100163"/>
          </a:xfrm>
        </p:spPr>
        <p:txBody>
          <a:bodyPr>
            <a:normAutofit/>
          </a:bodyPr>
          <a:lstStyle/>
          <a:p>
            <a:pPr marL="0" indent="0">
              <a:buNone/>
            </a:pPr>
            <a:r>
              <a:rPr lang="en-IN" sz="2400" dirty="0"/>
              <a:t>On January 1, 2018, Masterwear Industries issued $700,000 of 12% bonds, dated January 1. Interest of $42,000 is payable semiannually on June 30 and December 31. The bonds mature in three years. The market yield for bonds of similar risk and maturity is 14%. The entire bond issue was purchased by United Intergroup, Inc.</a:t>
            </a:r>
            <a:endParaRPr lang="en-US" sz="24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2" name="TextBox 1"/>
          <p:cNvSpPr txBox="1"/>
          <p:nvPr/>
        </p:nvSpPr>
        <p:spPr>
          <a:xfrm>
            <a:off x="692387" y="2868235"/>
            <a:ext cx="8320883" cy="461665"/>
          </a:xfrm>
          <a:prstGeom prst="rect">
            <a:avLst/>
          </a:prstGeom>
          <a:noFill/>
        </p:spPr>
        <p:txBody>
          <a:bodyPr wrap="square" rtlCol="0">
            <a:spAutoFit/>
          </a:bodyPr>
          <a:lstStyle/>
          <a:p>
            <a:pPr algn="ctr"/>
            <a:r>
              <a:rPr lang="en-IN" sz="2400" b="1" dirty="0">
                <a:latin typeface="+mn-lt"/>
              </a:rPr>
              <a:t>Calculation of the Price of the Bonds</a:t>
            </a:r>
            <a:endParaRPr lang="en-US" sz="2400" b="1" dirty="0">
              <a:latin typeface="+mn-lt"/>
            </a:endParaRPr>
          </a:p>
        </p:txBody>
      </p:sp>
      <p:sp>
        <p:nvSpPr>
          <p:cNvPr id="23" name="TextBox 22"/>
          <p:cNvSpPr txBox="1"/>
          <p:nvPr/>
        </p:nvSpPr>
        <p:spPr>
          <a:xfrm>
            <a:off x="4716474" y="3228094"/>
            <a:ext cx="2094873" cy="461665"/>
          </a:xfrm>
          <a:prstGeom prst="rect">
            <a:avLst/>
          </a:prstGeom>
          <a:noFill/>
        </p:spPr>
        <p:txBody>
          <a:bodyPr wrap="square" rtlCol="0">
            <a:spAutoFit/>
          </a:bodyPr>
          <a:lstStyle/>
          <a:p>
            <a:r>
              <a:rPr lang="en-IN" sz="2400" b="1" dirty="0">
                <a:latin typeface="+mn-lt"/>
              </a:rPr>
              <a:t>Present Values</a:t>
            </a:r>
            <a:endParaRPr lang="en-US" sz="2400" b="1" dirty="0">
              <a:latin typeface="+mn-lt"/>
            </a:endParaRPr>
          </a:p>
        </p:txBody>
      </p:sp>
      <p:sp>
        <p:nvSpPr>
          <p:cNvPr id="24" name="TextBox 23"/>
          <p:cNvSpPr txBox="1"/>
          <p:nvPr/>
        </p:nvSpPr>
        <p:spPr>
          <a:xfrm>
            <a:off x="845337" y="3634217"/>
            <a:ext cx="1516977" cy="461665"/>
          </a:xfrm>
          <a:prstGeom prst="rect">
            <a:avLst/>
          </a:prstGeom>
          <a:noFill/>
        </p:spPr>
        <p:txBody>
          <a:bodyPr wrap="square" rtlCol="0">
            <a:spAutoFit/>
          </a:bodyPr>
          <a:lstStyle/>
          <a:p>
            <a:r>
              <a:rPr lang="en-IN" sz="2400" dirty="0">
                <a:latin typeface="+mn-lt"/>
              </a:rPr>
              <a:t>Interest</a:t>
            </a:r>
            <a:endParaRPr lang="en-US" sz="2400" dirty="0">
              <a:latin typeface="+mn-lt"/>
            </a:endParaRPr>
          </a:p>
        </p:txBody>
      </p:sp>
      <p:sp>
        <p:nvSpPr>
          <p:cNvPr id="25" name="TextBox 24"/>
          <p:cNvSpPr txBox="1"/>
          <p:nvPr/>
        </p:nvSpPr>
        <p:spPr>
          <a:xfrm>
            <a:off x="4229337" y="3634217"/>
            <a:ext cx="2884450" cy="461665"/>
          </a:xfrm>
          <a:prstGeom prst="rect">
            <a:avLst/>
          </a:prstGeom>
          <a:noFill/>
        </p:spPr>
        <p:txBody>
          <a:bodyPr wrap="square" rtlCol="0">
            <a:spAutoFit/>
          </a:bodyPr>
          <a:lstStyle/>
          <a:p>
            <a:r>
              <a:rPr lang="en-IN" sz="2400" dirty="0">
                <a:latin typeface="+mn-lt"/>
              </a:rPr>
              <a:t>$ 42,000 × </a:t>
            </a:r>
            <a:r>
              <a:rPr lang="en-IN" sz="2400" b="1" dirty="0">
                <a:solidFill>
                  <a:srgbClr val="D60057"/>
                </a:solidFill>
                <a:latin typeface="+mn-lt"/>
              </a:rPr>
              <a:t>4.76654</a:t>
            </a:r>
            <a:r>
              <a:rPr lang="en-IN" sz="2400" dirty="0">
                <a:solidFill>
                  <a:schemeClr val="accent6">
                    <a:lumMod val="75000"/>
                  </a:schemeClr>
                </a:solidFill>
                <a:latin typeface="+mn-lt"/>
              </a:rPr>
              <a:t> </a:t>
            </a:r>
            <a:r>
              <a:rPr lang="en-IN" sz="2400" dirty="0">
                <a:latin typeface="+mn-lt"/>
              </a:rPr>
              <a:t>=</a:t>
            </a:r>
            <a:endParaRPr lang="en-US" sz="2400" dirty="0">
              <a:latin typeface="+mn-lt"/>
            </a:endParaRPr>
          </a:p>
        </p:txBody>
      </p:sp>
      <p:sp>
        <p:nvSpPr>
          <p:cNvPr id="27" name="TextBox 26"/>
          <p:cNvSpPr txBox="1"/>
          <p:nvPr/>
        </p:nvSpPr>
        <p:spPr>
          <a:xfrm>
            <a:off x="7425276" y="3634217"/>
            <a:ext cx="1379070" cy="461665"/>
          </a:xfrm>
          <a:prstGeom prst="rect">
            <a:avLst/>
          </a:prstGeom>
          <a:noFill/>
        </p:spPr>
        <p:txBody>
          <a:bodyPr wrap="square" rtlCol="0">
            <a:spAutoFit/>
          </a:bodyPr>
          <a:lstStyle/>
          <a:p>
            <a:r>
              <a:rPr lang="en-IN" sz="2400" dirty="0">
                <a:latin typeface="+mn-lt"/>
              </a:rPr>
              <a:t>$200,195</a:t>
            </a:r>
            <a:endParaRPr lang="en-US" sz="2400" dirty="0">
              <a:latin typeface="+mn-lt"/>
            </a:endParaRPr>
          </a:p>
        </p:txBody>
      </p:sp>
      <p:sp>
        <p:nvSpPr>
          <p:cNvPr id="28" name="TextBox 27"/>
          <p:cNvSpPr txBox="1"/>
          <p:nvPr/>
        </p:nvSpPr>
        <p:spPr>
          <a:xfrm>
            <a:off x="843362" y="3990004"/>
            <a:ext cx="1516977" cy="461665"/>
          </a:xfrm>
          <a:prstGeom prst="rect">
            <a:avLst/>
          </a:prstGeom>
          <a:noFill/>
        </p:spPr>
        <p:txBody>
          <a:bodyPr wrap="square" rtlCol="0">
            <a:spAutoFit/>
          </a:bodyPr>
          <a:lstStyle/>
          <a:p>
            <a:r>
              <a:rPr lang="en-IN" sz="2400" dirty="0">
                <a:latin typeface="+mn-lt"/>
              </a:rPr>
              <a:t>Principal</a:t>
            </a:r>
            <a:endParaRPr lang="en-US" sz="2400" dirty="0">
              <a:latin typeface="+mn-lt"/>
            </a:endParaRPr>
          </a:p>
        </p:txBody>
      </p:sp>
      <p:sp>
        <p:nvSpPr>
          <p:cNvPr id="29" name="TextBox 28"/>
          <p:cNvSpPr txBox="1"/>
          <p:nvPr/>
        </p:nvSpPr>
        <p:spPr>
          <a:xfrm>
            <a:off x="4140864" y="3990004"/>
            <a:ext cx="3117654" cy="461665"/>
          </a:xfrm>
          <a:prstGeom prst="rect">
            <a:avLst/>
          </a:prstGeom>
          <a:noFill/>
        </p:spPr>
        <p:txBody>
          <a:bodyPr wrap="square" rtlCol="0">
            <a:spAutoFit/>
          </a:bodyPr>
          <a:lstStyle/>
          <a:p>
            <a:r>
              <a:rPr lang="en-IN" sz="2400" dirty="0">
                <a:latin typeface="+mn-lt"/>
              </a:rPr>
              <a:t>$700,000 × </a:t>
            </a:r>
            <a:r>
              <a:rPr lang="en-IN" sz="2400" b="1" dirty="0">
                <a:solidFill>
                  <a:srgbClr val="0070C0"/>
                </a:solidFill>
                <a:latin typeface="+mn-lt"/>
              </a:rPr>
              <a:t>0.66634</a:t>
            </a:r>
            <a:r>
              <a:rPr lang="en-IN" sz="2400" dirty="0">
                <a:solidFill>
                  <a:srgbClr val="0000FF"/>
                </a:solidFill>
                <a:latin typeface="+mn-lt"/>
              </a:rPr>
              <a:t> </a:t>
            </a:r>
            <a:r>
              <a:rPr lang="en-IN" sz="2400" dirty="0">
                <a:latin typeface="+mn-lt"/>
              </a:rPr>
              <a:t>=</a:t>
            </a:r>
            <a:endParaRPr lang="en-US" sz="2400" dirty="0">
              <a:latin typeface="+mn-lt"/>
            </a:endParaRPr>
          </a:p>
        </p:txBody>
      </p:sp>
      <p:sp>
        <p:nvSpPr>
          <p:cNvPr id="31" name="TextBox 30"/>
          <p:cNvSpPr txBox="1"/>
          <p:nvPr/>
        </p:nvSpPr>
        <p:spPr>
          <a:xfrm>
            <a:off x="7423301" y="3990004"/>
            <a:ext cx="1379070" cy="461665"/>
          </a:xfrm>
          <a:prstGeom prst="rect">
            <a:avLst/>
          </a:prstGeom>
          <a:noFill/>
        </p:spPr>
        <p:txBody>
          <a:bodyPr wrap="square" rtlCol="0">
            <a:spAutoFit/>
          </a:bodyPr>
          <a:lstStyle/>
          <a:p>
            <a:r>
              <a:rPr lang="en-IN" sz="2400" dirty="0">
                <a:latin typeface="+mn-lt"/>
              </a:rPr>
              <a:t>  466,438</a:t>
            </a:r>
            <a:endParaRPr lang="en-US" sz="2400" dirty="0">
              <a:latin typeface="+mn-lt"/>
            </a:endParaRPr>
          </a:p>
        </p:txBody>
      </p:sp>
      <p:sp>
        <p:nvSpPr>
          <p:cNvPr id="32" name="TextBox 31"/>
          <p:cNvSpPr txBox="1"/>
          <p:nvPr/>
        </p:nvSpPr>
        <p:spPr>
          <a:xfrm>
            <a:off x="829512" y="4412075"/>
            <a:ext cx="5331702" cy="461665"/>
          </a:xfrm>
          <a:prstGeom prst="rect">
            <a:avLst/>
          </a:prstGeom>
          <a:noFill/>
        </p:spPr>
        <p:txBody>
          <a:bodyPr wrap="square" rtlCol="0">
            <a:spAutoFit/>
          </a:bodyPr>
          <a:lstStyle/>
          <a:p>
            <a:r>
              <a:rPr lang="en-IN" sz="2400" dirty="0">
                <a:latin typeface="+mn-lt"/>
              </a:rPr>
              <a:t>Present value (price) of the bonds</a:t>
            </a:r>
            <a:endParaRPr lang="en-US" sz="2400" dirty="0">
              <a:latin typeface="+mn-lt"/>
            </a:endParaRPr>
          </a:p>
        </p:txBody>
      </p:sp>
      <p:sp>
        <p:nvSpPr>
          <p:cNvPr id="33" name="TextBox 32"/>
          <p:cNvSpPr txBox="1"/>
          <p:nvPr/>
        </p:nvSpPr>
        <p:spPr>
          <a:xfrm>
            <a:off x="7409451" y="4412075"/>
            <a:ext cx="1379070" cy="461665"/>
          </a:xfrm>
          <a:prstGeom prst="rect">
            <a:avLst/>
          </a:prstGeom>
          <a:noFill/>
        </p:spPr>
        <p:txBody>
          <a:bodyPr wrap="square" rtlCol="0">
            <a:spAutoFit/>
          </a:bodyPr>
          <a:lstStyle/>
          <a:p>
            <a:r>
              <a:rPr lang="en-IN" sz="2400" dirty="0">
                <a:latin typeface="+mn-lt"/>
              </a:rPr>
              <a:t>$666,633</a:t>
            </a:r>
            <a:endParaRPr lang="en-US" sz="2400" dirty="0">
              <a:latin typeface="+mn-lt"/>
            </a:endParaRPr>
          </a:p>
        </p:txBody>
      </p:sp>
      <p:cxnSp>
        <p:nvCxnSpPr>
          <p:cNvPr id="35" name="Straight Connector 34"/>
          <p:cNvCxnSpPr/>
          <p:nvPr/>
        </p:nvCxnSpPr>
        <p:spPr>
          <a:xfrm>
            <a:off x="692387" y="3648969"/>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7409451" y="4451669"/>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7431226" y="4805944"/>
            <a:ext cx="1280058" cy="45077"/>
            <a:chOff x="7431226" y="4805944"/>
            <a:chExt cx="1280058" cy="45077"/>
          </a:xfrm>
        </p:grpSpPr>
        <p:cxnSp>
          <p:nvCxnSpPr>
            <p:cNvPr id="41" name="Straight Connector 40"/>
            <p:cNvCxnSpPr/>
            <p:nvPr/>
          </p:nvCxnSpPr>
          <p:spPr>
            <a:xfrm>
              <a:off x="7431226" y="4851021"/>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431226" y="4805944"/>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876661" y="4978694"/>
            <a:ext cx="4072841" cy="830997"/>
          </a:xfrm>
          <a:prstGeom prst="rect">
            <a:avLst/>
          </a:prstGeom>
          <a:noFill/>
          <a:ln>
            <a:noFill/>
          </a:ln>
        </p:spPr>
        <p:txBody>
          <a:bodyPr wrap="square" rtlCol="0">
            <a:spAutoFit/>
          </a:bodyPr>
          <a:lstStyle/>
          <a:p>
            <a:pPr algn="r"/>
            <a:r>
              <a:rPr lang="en-IN" sz="2400" b="1" dirty="0">
                <a:solidFill>
                  <a:srgbClr val="D60057"/>
                </a:solidFill>
                <a:latin typeface="+mn-lt"/>
              </a:rPr>
              <a:t> Present value of an ordinary annuity of $1: </a:t>
            </a:r>
            <a:r>
              <a:rPr lang="en-IN" sz="2400" b="1" i="1" dirty="0">
                <a:solidFill>
                  <a:srgbClr val="D60057"/>
                </a:solidFill>
                <a:latin typeface="+mn-lt"/>
              </a:rPr>
              <a:t>n</a:t>
            </a:r>
            <a:r>
              <a:rPr lang="en-IN" sz="2400" b="1" dirty="0">
                <a:solidFill>
                  <a:srgbClr val="D60057"/>
                </a:solidFill>
                <a:latin typeface="+mn-lt"/>
              </a:rPr>
              <a:t> = 6, </a:t>
            </a:r>
            <a:r>
              <a:rPr lang="en-IN" sz="2400" b="1" i="1" dirty="0">
                <a:solidFill>
                  <a:srgbClr val="D60057"/>
                </a:solidFill>
                <a:latin typeface="+mn-lt"/>
              </a:rPr>
              <a:t>i</a:t>
            </a:r>
            <a:r>
              <a:rPr lang="en-IN" sz="2400" b="1" dirty="0">
                <a:solidFill>
                  <a:srgbClr val="D60057"/>
                </a:solidFill>
                <a:latin typeface="+mn-lt"/>
              </a:rPr>
              <a:t> = 7%</a:t>
            </a:r>
            <a:endParaRPr lang="en-US" sz="2400" b="1" dirty="0">
              <a:solidFill>
                <a:srgbClr val="D60057"/>
              </a:solidFill>
              <a:latin typeface="+mn-lt"/>
            </a:endParaRPr>
          </a:p>
        </p:txBody>
      </p:sp>
      <p:sp>
        <p:nvSpPr>
          <p:cNvPr id="43" name="TextBox 42"/>
          <p:cNvSpPr txBox="1"/>
          <p:nvPr/>
        </p:nvSpPr>
        <p:spPr>
          <a:xfrm>
            <a:off x="5160488" y="4978694"/>
            <a:ext cx="2878888" cy="830997"/>
          </a:xfrm>
          <a:prstGeom prst="rect">
            <a:avLst/>
          </a:prstGeom>
          <a:noFill/>
          <a:ln>
            <a:noFill/>
          </a:ln>
        </p:spPr>
        <p:txBody>
          <a:bodyPr wrap="square" rtlCol="0">
            <a:spAutoFit/>
          </a:bodyPr>
          <a:lstStyle/>
          <a:p>
            <a:r>
              <a:rPr lang="en-IN" sz="2400" b="1" dirty="0">
                <a:solidFill>
                  <a:srgbClr val="0070C0"/>
                </a:solidFill>
                <a:latin typeface="+mn-lt"/>
              </a:rPr>
              <a:t>Present value of $1: </a:t>
            </a:r>
            <a:r>
              <a:rPr lang="en-IN" sz="2400" b="1" i="1" dirty="0">
                <a:solidFill>
                  <a:srgbClr val="0070C0"/>
                </a:solidFill>
                <a:latin typeface="+mn-lt"/>
              </a:rPr>
              <a:t>n</a:t>
            </a:r>
            <a:r>
              <a:rPr lang="en-IN" sz="2400" b="1" dirty="0">
                <a:solidFill>
                  <a:srgbClr val="0070C0"/>
                </a:solidFill>
                <a:latin typeface="+mn-lt"/>
              </a:rPr>
              <a:t> = 6, </a:t>
            </a:r>
            <a:r>
              <a:rPr lang="en-IN" sz="2400" b="1" i="1" dirty="0">
                <a:solidFill>
                  <a:srgbClr val="0070C0"/>
                </a:solidFill>
                <a:latin typeface="+mn-lt"/>
              </a:rPr>
              <a:t>i</a:t>
            </a:r>
            <a:r>
              <a:rPr lang="en-IN" sz="2400" b="1" dirty="0">
                <a:solidFill>
                  <a:srgbClr val="0070C0"/>
                </a:solidFill>
                <a:latin typeface="+mn-lt"/>
              </a:rPr>
              <a:t> = 7%</a:t>
            </a:r>
            <a:endParaRPr lang="en-US" sz="2400" b="1" dirty="0">
              <a:solidFill>
                <a:srgbClr val="0070C0"/>
              </a:solidFill>
              <a:latin typeface="+mn-lt"/>
            </a:endParaRPr>
          </a:p>
        </p:txBody>
      </p:sp>
      <p:cxnSp>
        <p:nvCxnSpPr>
          <p:cNvPr id="6" name="Straight Arrow Connector 5"/>
          <p:cNvCxnSpPr/>
          <p:nvPr/>
        </p:nvCxnSpPr>
        <p:spPr>
          <a:xfrm flipV="1">
            <a:off x="5008853" y="3990004"/>
            <a:ext cx="846863" cy="1128189"/>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6201546" y="4370655"/>
            <a:ext cx="0" cy="73152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692387" y="2778867"/>
            <a:ext cx="8358306" cy="3756324"/>
            <a:chOff x="692387" y="2778867"/>
            <a:chExt cx="8358306" cy="3756324"/>
          </a:xfrm>
        </p:grpSpPr>
        <p:cxnSp>
          <p:nvCxnSpPr>
            <p:cNvPr id="34" name="Straight Connector 33"/>
            <p:cNvCxnSpPr/>
            <p:nvPr/>
          </p:nvCxnSpPr>
          <p:spPr>
            <a:xfrm>
              <a:off x="692387" y="3289782"/>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692387" y="2778867"/>
              <a:ext cx="8358306" cy="3756324"/>
            </a:xfrm>
            <a:prstGeom prst="rect">
              <a:avLst/>
            </a:prstGeom>
            <a:noFill/>
            <a:ln>
              <a:solidFill>
                <a:srgbClr val="0000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6" name="TextBox 35"/>
          <p:cNvSpPr txBox="1"/>
          <p:nvPr/>
        </p:nvSpPr>
        <p:spPr>
          <a:xfrm>
            <a:off x="727184" y="6001289"/>
            <a:ext cx="5872748" cy="461665"/>
          </a:xfrm>
          <a:prstGeom prst="rect">
            <a:avLst/>
          </a:prstGeom>
          <a:noFill/>
        </p:spPr>
        <p:txBody>
          <a:bodyPr wrap="square" rtlCol="0">
            <a:spAutoFit/>
          </a:bodyPr>
          <a:lstStyle/>
          <a:p>
            <a:r>
              <a:rPr lang="en-IN" sz="2400" dirty="0">
                <a:latin typeface="+mn-lt"/>
              </a:rPr>
              <a:t>Semiannual: </a:t>
            </a:r>
            <a:r>
              <a:rPr lang="en-IN" sz="2400" b="1" i="1" dirty="0">
                <a:solidFill>
                  <a:srgbClr val="0000FF"/>
                </a:solidFill>
                <a:latin typeface="+mn-lt"/>
              </a:rPr>
              <a:t>n</a:t>
            </a:r>
            <a:r>
              <a:rPr lang="en-IN" sz="2400" dirty="0">
                <a:solidFill>
                  <a:srgbClr val="0000FF"/>
                </a:solidFill>
                <a:latin typeface="+mn-lt"/>
              </a:rPr>
              <a:t> = </a:t>
            </a:r>
            <a:r>
              <a:rPr lang="en-IN" sz="2400" b="1" dirty="0">
                <a:solidFill>
                  <a:srgbClr val="0000FF"/>
                </a:solidFill>
                <a:latin typeface="+mn-lt"/>
              </a:rPr>
              <a:t>6 </a:t>
            </a:r>
            <a:r>
              <a:rPr lang="en-IN" sz="2400" dirty="0">
                <a:latin typeface="+mn-lt"/>
              </a:rPr>
              <a:t>(3 × 2)</a:t>
            </a:r>
            <a:r>
              <a:rPr lang="en-IN" sz="2400" dirty="0"/>
              <a:t>; </a:t>
            </a:r>
            <a:r>
              <a:rPr lang="en-IN" sz="2400" b="1" i="1" dirty="0">
                <a:solidFill>
                  <a:srgbClr val="0000FF"/>
                </a:solidFill>
                <a:latin typeface="+mn-lt"/>
              </a:rPr>
              <a:t>i</a:t>
            </a:r>
            <a:r>
              <a:rPr lang="en-IN" sz="2400" b="1" dirty="0">
                <a:solidFill>
                  <a:srgbClr val="0000FF"/>
                </a:solidFill>
                <a:latin typeface="+mn-lt"/>
              </a:rPr>
              <a:t> </a:t>
            </a:r>
            <a:r>
              <a:rPr lang="en-IN" sz="2400" dirty="0">
                <a:solidFill>
                  <a:srgbClr val="0000FF"/>
                </a:solidFill>
                <a:latin typeface="+mn-lt"/>
              </a:rPr>
              <a:t>= </a:t>
            </a:r>
            <a:r>
              <a:rPr lang="en-IN" sz="2400" b="1" dirty="0">
                <a:solidFill>
                  <a:srgbClr val="0000FF"/>
                </a:solidFill>
                <a:latin typeface="+mn-lt"/>
              </a:rPr>
              <a:t>7% </a:t>
            </a:r>
            <a:r>
              <a:rPr lang="en-IN" sz="2400" dirty="0">
                <a:latin typeface="+mn-lt"/>
              </a:rPr>
              <a:t>(14% ÷ 2)</a:t>
            </a:r>
            <a:endParaRPr lang="en-US" sz="2400" dirty="0">
              <a:latin typeface="+mn-lt"/>
            </a:endParaRPr>
          </a:p>
        </p:txBody>
      </p:sp>
      <p:cxnSp>
        <p:nvCxnSpPr>
          <p:cNvPr id="30" name="Straight Arrow Connector 29"/>
          <p:cNvCxnSpPr/>
          <p:nvPr/>
        </p:nvCxnSpPr>
        <p:spPr>
          <a:xfrm>
            <a:off x="4572000" y="5754212"/>
            <a:ext cx="0" cy="310235"/>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H="1">
            <a:off x="3127262" y="5754212"/>
            <a:ext cx="536296" cy="247077"/>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0366014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par>
                          <p:cTn id="9" fill="hold">
                            <p:stCondLst>
                              <p:cond delay="0"/>
                            </p:stCondLst>
                            <p:childTnLst>
                              <p:par>
                                <p:cTn id="10" presetID="10" presetClass="entr" presetSubtype="0" fill="hold" grpId="0" nodeType="afterEffect">
                                  <p:stCondLst>
                                    <p:cond delay="5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childTnLst>
                                </p:cTn>
                              </p:par>
                              <p:par>
                                <p:cTn id="13" presetID="10" presetClass="entr" presetSubtype="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10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par>
                                <p:cTn id="37" presetID="10" presetClass="entr" presetSubtype="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1000"/>
                                        <p:tgtEl>
                                          <p:spTgt spid="4"/>
                                        </p:tgtEl>
                                      </p:cBhvr>
                                    </p:animEffect>
                                  </p:childTnLst>
                                </p:cTn>
                              </p:par>
                              <p:par>
                                <p:cTn id="40" presetID="1"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childTnLst>
                                </p:cTn>
                              </p:par>
                            </p:childTnLst>
                          </p:cTn>
                        </p:par>
                        <p:par>
                          <p:cTn id="46" fill="hold">
                            <p:stCondLst>
                              <p:cond delay="1000"/>
                            </p:stCondLst>
                            <p:childTnLst>
                              <p:par>
                                <p:cTn id="47" presetID="1"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7"/>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1000"/>
                                        <p:tgtEl>
                                          <p:spTgt spid="33"/>
                                        </p:tgtEl>
                                      </p:cBhvr>
                                    </p:animEffect>
                                    <p:anim calcmode="lin" valueType="num">
                                      <p:cBhvr>
                                        <p:cTn id="62" dur="1000" fill="hold"/>
                                        <p:tgtEl>
                                          <p:spTgt spid="33"/>
                                        </p:tgtEl>
                                        <p:attrNameLst>
                                          <p:attrName>ppt_x</p:attrName>
                                        </p:attrNameLst>
                                      </p:cBhvr>
                                      <p:tavLst>
                                        <p:tav tm="0">
                                          <p:val>
                                            <p:strVal val="#ppt_x"/>
                                          </p:val>
                                        </p:tav>
                                        <p:tav tm="100000">
                                          <p:val>
                                            <p:strVal val="#ppt_x"/>
                                          </p:val>
                                        </p:tav>
                                      </p:tavLst>
                                    </p:anim>
                                    <p:anim calcmode="lin" valueType="num">
                                      <p:cBhvr>
                                        <p:cTn id="63" dur="1000" fill="hold"/>
                                        <p:tgtEl>
                                          <p:spTgt spid="33"/>
                                        </p:tgtEl>
                                        <p:attrNameLst>
                                          <p:attrName>ppt_y</p:attrName>
                                        </p:attrNameLst>
                                      </p:cBhvr>
                                      <p:tavLst>
                                        <p:tav tm="0">
                                          <p:val>
                                            <p:strVal val="#ppt_y+.1"/>
                                          </p:val>
                                        </p:tav>
                                        <p:tav tm="100000">
                                          <p:val>
                                            <p:strVal val="#ppt_y"/>
                                          </p:val>
                                        </p:tav>
                                      </p:tavLst>
                                    </p:anim>
                                  </p:childTnLst>
                                </p:cTn>
                              </p:par>
                              <p:par>
                                <p:cTn id="64" presetID="10" presetClass="entr" presetSubtype="0" fill="hold"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1000"/>
                                        <p:tgtEl>
                                          <p:spTgt spid="7"/>
                                        </p:tgtEl>
                                      </p:cBhvr>
                                    </p:animEffect>
                                  </p:childTnLst>
                                </p:cTn>
                              </p:par>
                            </p:childTnLst>
                          </p:cTn>
                        </p:par>
                        <p:par>
                          <p:cTn id="67" fill="hold">
                            <p:stCondLst>
                              <p:cond delay="1000"/>
                            </p:stCondLst>
                            <p:childTnLst>
                              <p:par>
                                <p:cTn id="68" presetID="1" presetClass="entr" presetSubtype="0" fill="hold" grpId="0" nodeType="afterEffect">
                                  <p:stCondLst>
                                    <p:cond delay="0"/>
                                  </p:stCondLst>
                                  <p:childTnLst>
                                    <p:set>
                                      <p:cBhvr>
                                        <p:cTn id="69"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P spid="24" grpId="0"/>
      <p:bldP spid="25" grpId="0"/>
      <p:bldP spid="27" grpId="0"/>
      <p:bldP spid="28" grpId="0"/>
      <p:bldP spid="29" grpId="0"/>
      <p:bldP spid="31" grpId="0"/>
      <p:bldP spid="32" grpId="0"/>
      <p:bldP spid="33" grpId="0"/>
      <p:bldP spid="13" grpId="0"/>
      <p:bldP spid="43"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972941"/>
          </a:xfrm>
        </p:spPr>
        <p:txBody>
          <a:bodyPr>
            <a:normAutofit/>
          </a:bodyPr>
          <a:lstStyle/>
          <a:p>
            <a:r>
              <a:rPr lang="en-US" dirty="0" smtClean="0"/>
              <a:t>Bonds </a:t>
            </a:r>
            <a:r>
              <a:rPr lang="en-US" dirty="0"/>
              <a:t>Sold at a Discount </a:t>
            </a:r>
            <a:r>
              <a:rPr lang="en-US" sz="2600" dirty="0"/>
              <a:t>(</a:t>
            </a:r>
            <a:r>
              <a:rPr lang="en-US" sz="2600" dirty="0" smtClean="0"/>
              <a:t>continued)</a:t>
            </a:r>
            <a:endParaRPr lang="en-IN" sz="2600"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2" name="TextBox 1"/>
          <p:cNvSpPr txBox="1"/>
          <p:nvPr/>
        </p:nvSpPr>
        <p:spPr>
          <a:xfrm>
            <a:off x="692387" y="1099632"/>
            <a:ext cx="8320883" cy="461665"/>
          </a:xfrm>
          <a:prstGeom prst="rect">
            <a:avLst/>
          </a:prstGeom>
          <a:noFill/>
        </p:spPr>
        <p:txBody>
          <a:bodyPr wrap="square" rtlCol="0">
            <a:spAutoFit/>
          </a:bodyPr>
          <a:lstStyle/>
          <a:p>
            <a:pPr algn="ctr"/>
            <a:r>
              <a:rPr lang="en-IN" sz="2400" b="1" dirty="0">
                <a:latin typeface="+mn-lt"/>
              </a:rPr>
              <a:t>Calculation of the Price of the Bonds</a:t>
            </a:r>
            <a:endParaRPr lang="en-US" sz="2400" b="1" dirty="0">
              <a:latin typeface="+mn-lt"/>
            </a:endParaRPr>
          </a:p>
        </p:txBody>
      </p:sp>
      <p:sp>
        <p:nvSpPr>
          <p:cNvPr id="23" name="TextBox 22"/>
          <p:cNvSpPr txBox="1"/>
          <p:nvPr/>
        </p:nvSpPr>
        <p:spPr>
          <a:xfrm>
            <a:off x="4716474" y="1422169"/>
            <a:ext cx="2094873" cy="461665"/>
          </a:xfrm>
          <a:prstGeom prst="rect">
            <a:avLst/>
          </a:prstGeom>
          <a:noFill/>
        </p:spPr>
        <p:txBody>
          <a:bodyPr wrap="square" rtlCol="0">
            <a:spAutoFit/>
          </a:bodyPr>
          <a:lstStyle/>
          <a:p>
            <a:r>
              <a:rPr lang="en-IN" sz="2400" b="1" dirty="0">
                <a:latin typeface="+mn-lt"/>
              </a:rPr>
              <a:t>Present Values</a:t>
            </a:r>
            <a:endParaRPr lang="en-US" sz="2400" b="1" dirty="0">
              <a:latin typeface="+mn-lt"/>
            </a:endParaRPr>
          </a:p>
        </p:txBody>
      </p:sp>
      <p:sp>
        <p:nvSpPr>
          <p:cNvPr id="24" name="TextBox 23"/>
          <p:cNvSpPr txBox="1"/>
          <p:nvPr/>
        </p:nvSpPr>
        <p:spPr>
          <a:xfrm>
            <a:off x="845337" y="1828292"/>
            <a:ext cx="1516977" cy="461665"/>
          </a:xfrm>
          <a:prstGeom prst="rect">
            <a:avLst/>
          </a:prstGeom>
          <a:noFill/>
        </p:spPr>
        <p:txBody>
          <a:bodyPr wrap="square" rtlCol="0">
            <a:spAutoFit/>
          </a:bodyPr>
          <a:lstStyle/>
          <a:p>
            <a:r>
              <a:rPr lang="en-IN" sz="2400" dirty="0">
                <a:latin typeface="+mn-lt"/>
              </a:rPr>
              <a:t>Interest</a:t>
            </a:r>
            <a:endParaRPr lang="en-US" sz="2400" dirty="0">
              <a:latin typeface="+mn-lt"/>
            </a:endParaRPr>
          </a:p>
        </p:txBody>
      </p:sp>
      <p:sp>
        <p:nvSpPr>
          <p:cNvPr id="25" name="TextBox 24"/>
          <p:cNvSpPr txBox="1"/>
          <p:nvPr/>
        </p:nvSpPr>
        <p:spPr>
          <a:xfrm>
            <a:off x="4288082" y="1828292"/>
            <a:ext cx="2884450" cy="461665"/>
          </a:xfrm>
          <a:prstGeom prst="rect">
            <a:avLst/>
          </a:prstGeom>
          <a:noFill/>
        </p:spPr>
        <p:txBody>
          <a:bodyPr wrap="square" rtlCol="0">
            <a:spAutoFit/>
          </a:bodyPr>
          <a:lstStyle/>
          <a:p>
            <a:r>
              <a:rPr lang="en-IN" sz="2400" dirty="0">
                <a:latin typeface="+mn-lt"/>
              </a:rPr>
              <a:t>$42,000 × </a:t>
            </a:r>
            <a:r>
              <a:rPr lang="en-IN" sz="2400" b="1" dirty="0">
                <a:solidFill>
                  <a:srgbClr val="D60057"/>
                </a:solidFill>
                <a:latin typeface="+mn-lt"/>
              </a:rPr>
              <a:t>4.76654</a:t>
            </a:r>
            <a:r>
              <a:rPr lang="en-IN" sz="2400" dirty="0">
                <a:solidFill>
                  <a:schemeClr val="accent6">
                    <a:lumMod val="75000"/>
                  </a:schemeClr>
                </a:solidFill>
                <a:latin typeface="+mn-lt"/>
              </a:rPr>
              <a:t> </a:t>
            </a:r>
            <a:r>
              <a:rPr lang="en-IN" sz="2400" dirty="0">
                <a:latin typeface="+mn-lt"/>
              </a:rPr>
              <a:t>=</a:t>
            </a:r>
            <a:endParaRPr lang="en-US" sz="2400" dirty="0">
              <a:latin typeface="+mn-lt"/>
            </a:endParaRPr>
          </a:p>
        </p:txBody>
      </p:sp>
      <p:sp>
        <p:nvSpPr>
          <p:cNvPr id="27" name="TextBox 26"/>
          <p:cNvSpPr txBox="1"/>
          <p:nvPr/>
        </p:nvSpPr>
        <p:spPr>
          <a:xfrm>
            <a:off x="7425276" y="1828292"/>
            <a:ext cx="1379070" cy="461665"/>
          </a:xfrm>
          <a:prstGeom prst="rect">
            <a:avLst/>
          </a:prstGeom>
          <a:noFill/>
        </p:spPr>
        <p:txBody>
          <a:bodyPr wrap="square" rtlCol="0">
            <a:spAutoFit/>
          </a:bodyPr>
          <a:lstStyle>
            <a:defPPr>
              <a:defRPr lang="en-US"/>
            </a:defPPr>
            <a:lvl1pPr>
              <a:defRPr sz="2400" b="1">
                <a:solidFill>
                  <a:srgbClr val="0000FF"/>
                </a:solidFill>
                <a:latin typeface="+mn-lt"/>
              </a:defRPr>
            </a:lvl1pPr>
          </a:lstStyle>
          <a:p>
            <a:r>
              <a:rPr lang="en-IN" dirty="0"/>
              <a:t>$200,195</a:t>
            </a:r>
            <a:endParaRPr lang="en-US" dirty="0"/>
          </a:p>
        </p:txBody>
      </p:sp>
      <p:sp>
        <p:nvSpPr>
          <p:cNvPr id="28" name="TextBox 27"/>
          <p:cNvSpPr txBox="1"/>
          <p:nvPr/>
        </p:nvSpPr>
        <p:spPr>
          <a:xfrm>
            <a:off x="843362" y="2184079"/>
            <a:ext cx="1516977" cy="461665"/>
          </a:xfrm>
          <a:prstGeom prst="rect">
            <a:avLst/>
          </a:prstGeom>
          <a:noFill/>
        </p:spPr>
        <p:txBody>
          <a:bodyPr wrap="square" rtlCol="0">
            <a:spAutoFit/>
          </a:bodyPr>
          <a:lstStyle/>
          <a:p>
            <a:r>
              <a:rPr lang="en-IN" sz="2400" dirty="0">
                <a:latin typeface="+mn-lt"/>
              </a:rPr>
              <a:t>Principal</a:t>
            </a:r>
            <a:endParaRPr lang="en-US" sz="2400" dirty="0">
              <a:latin typeface="+mn-lt"/>
            </a:endParaRPr>
          </a:p>
        </p:txBody>
      </p:sp>
      <p:sp>
        <p:nvSpPr>
          <p:cNvPr id="29" name="TextBox 28"/>
          <p:cNvSpPr txBox="1"/>
          <p:nvPr/>
        </p:nvSpPr>
        <p:spPr>
          <a:xfrm>
            <a:off x="4140864" y="2184079"/>
            <a:ext cx="3117654" cy="461665"/>
          </a:xfrm>
          <a:prstGeom prst="rect">
            <a:avLst/>
          </a:prstGeom>
          <a:noFill/>
        </p:spPr>
        <p:txBody>
          <a:bodyPr wrap="square" rtlCol="0">
            <a:spAutoFit/>
          </a:bodyPr>
          <a:lstStyle/>
          <a:p>
            <a:r>
              <a:rPr lang="en-IN" sz="2400" dirty="0">
                <a:latin typeface="+mn-lt"/>
              </a:rPr>
              <a:t>$700,000 × </a:t>
            </a:r>
            <a:r>
              <a:rPr lang="en-IN" sz="2400" b="1" dirty="0">
                <a:solidFill>
                  <a:srgbClr val="0070C0"/>
                </a:solidFill>
                <a:latin typeface="+mn-lt"/>
              </a:rPr>
              <a:t>0.66634</a:t>
            </a:r>
            <a:r>
              <a:rPr lang="en-IN" sz="2400" dirty="0">
                <a:solidFill>
                  <a:srgbClr val="0000FF"/>
                </a:solidFill>
                <a:latin typeface="+mn-lt"/>
              </a:rPr>
              <a:t> </a:t>
            </a:r>
            <a:r>
              <a:rPr lang="en-IN" sz="2400" dirty="0">
                <a:latin typeface="+mn-lt"/>
              </a:rPr>
              <a:t>=</a:t>
            </a:r>
            <a:endParaRPr lang="en-US" sz="2400" dirty="0">
              <a:latin typeface="+mn-lt"/>
            </a:endParaRPr>
          </a:p>
        </p:txBody>
      </p:sp>
      <p:sp>
        <p:nvSpPr>
          <p:cNvPr id="31" name="TextBox 30"/>
          <p:cNvSpPr txBox="1"/>
          <p:nvPr/>
        </p:nvSpPr>
        <p:spPr>
          <a:xfrm>
            <a:off x="7423301" y="2184079"/>
            <a:ext cx="1379070" cy="461665"/>
          </a:xfrm>
          <a:prstGeom prst="rect">
            <a:avLst/>
          </a:prstGeom>
          <a:noFill/>
        </p:spPr>
        <p:txBody>
          <a:bodyPr wrap="square" rtlCol="0">
            <a:spAutoFit/>
          </a:bodyPr>
          <a:lstStyle/>
          <a:p>
            <a:r>
              <a:rPr lang="en-IN" sz="2400" b="1" dirty="0">
                <a:solidFill>
                  <a:schemeClr val="accent6">
                    <a:lumMod val="75000"/>
                  </a:schemeClr>
                </a:solidFill>
                <a:latin typeface="+mn-lt"/>
              </a:rPr>
              <a:t>  466,438</a:t>
            </a:r>
            <a:endParaRPr lang="en-US" sz="2400" b="1" dirty="0">
              <a:solidFill>
                <a:schemeClr val="accent6">
                  <a:lumMod val="75000"/>
                </a:schemeClr>
              </a:solidFill>
              <a:latin typeface="+mn-lt"/>
            </a:endParaRPr>
          </a:p>
        </p:txBody>
      </p:sp>
      <p:sp>
        <p:nvSpPr>
          <p:cNvPr id="32" name="TextBox 31"/>
          <p:cNvSpPr txBox="1"/>
          <p:nvPr/>
        </p:nvSpPr>
        <p:spPr>
          <a:xfrm>
            <a:off x="829512" y="2606150"/>
            <a:ext cx="5331702" cy="461665"/>
          </a:xfrm>
          <a:prstGeom prst="rect">
            <a:avLst/>
          </a:prstGeom>
          <a:noFill/>
        </p:spPr>
        <p:txBody>
          <a:bodyPr wrap="square" rtlCol="0">
            <a:spAutoFit/>
          </a:bodyPr>
          <a:lstStyle/>
          <a:p>
            <a:r>
              <a:rPr lang="en-IN" sz="2400" dirty="0">
                <a:latin typeface="+mn-lt"/>
              </a:rPr>
              <a:t>Present value (price) of the bonds</a:t>
            </a:r>
            <a:endParaRPr lang="en-US" sz="2400" dirty="0">
              <a:latin typeface="+mn-lt"/>
            </a:endParaRPr>
          </a:p>
        </p:txBody>
      </p:sp>
      <p:sp>
        <p:nvSpPr>
          <p:cNvPr id="33" name="TextBox 32"/>
          <p:cNvSpPr txBox="1"/>
          <p:nvPr/>
        </p:nvSpPr>
        <p:spPr>
          <a:xfrm>
            <a:off x="7409451" y="2606150"/>
            <a:ext cx="1379070" cy="461665"/>
          </a:xfrm>
          <a:prstGeom prst="rect">
            <a:avLst/>
          </a:prstGeom>
          <a:noFill/>
        </p:spPr>
        <p:txBody>
          <a:bodyPr wrap="square" rtlCol="0">
            <a:spAutoFit/>
          </a:bodyPr>
          <a:lstStyle/>
          <a:p>
            <a:r>
              <a:rPr lang="en-IN" sz="2400" dirty="0">
                <a:latin typeface="+mn-lt"/>
              </a:rPr>
              <a:t>$666,633</a:t>
            </a:r>
            <a:endParaRPr lang="en-US" sz="2400" dirty="0">
              <a:latin typeface="+mn-lt"/>
            </a:endParaRPr>
          </a:p>
        </p:txBody>
      </p:sp>
      <p:cxnSp>
        <p:nvCxnSpPr>
          <p:cNvPr id="34" name="Straight Connector 33"/>
          <p:cNvCxnSpPr/>
          <p:nvPr/>
        </p:nvCxnSpPr>
        <p:spPr>
          <a:xfrm>
            <a:off x="692387" y="1521179"/>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692387" y="1843044"/>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7409451" y="2645744"/>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431226" y="3045096"/>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431226" y="3000019"/>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37825" y="4528761"/>
            <a:ext cx="1505880" cy="461665"/>
          </a:xfrm>
          <a:prstGeom prst="rect">
            <a:avLst/>
          </a:prstGeom>
          <a:noFill/>
        </p:spPr>
        <p:txBody>
          <a:bodyPr wrap="square" rtlCol="0">
            <a:spAutoFit/>
          </a:bodyPr>
          <a:lstStyle/>
          <a:p>
            <a:r>
              <a:rPr lang="en-IN" sz="2400" b="1" dirty="0">
                <a:solidFill>
                  <a:srgbClr val="0000FF"/>
                </a:solidFill>
                <a:latin typeface="+mn-lt"/>
              </a:rPr>
              <a:t>$200,195</a:t>
            </a:r>
            <a:endParaRPr lang="en-US" sz="2400" b="1" dirty="0">
              <a:solidFill>
                <a:srgbClr val="0000FF"/>
              </a:solidFill>
              <a:latin typeface="+mn-lt"/>
            </a:endParaRPr>
          </a:p>
        </p:txBody>
      </p:sp>
      <p:sp>
        <p:nvSpPr>
          <p:cNvPr id="37" name="TextBox 36"/>
          <p:cNvSpPr txBox="1"/>
          <p:nvPr/>
        </p:nvSpPr>
        <p:spPr>
          <a:xfrm>
            <a:off x="8164012" y="4528761"/>
            <a:ext cx="1079500" cy="400110"/>
          </a:xfrm>
          <a:prstGeom prst="rect">
            <a:avLst/>
          </a:prstGeom>
          <a:noFill/>
        </p:spPr>
        <p:txBody>
          <a:bodyPr wrap="square" rtlCol="0">
            <a:spAutoFit/>
          </a:bodyPr>
          <a:lstStyle/>
          <a:p>
            <a:r>
              <a:rPr lang="en-IN" sz="2000" dirty="0">
                <a:solidFill>
                  <a:srgbClr val="0000FF"/>
                </a:solidFill>
                <a:latin typeface="+mn-lt"/>
              </a:rPr>
              <a:t>$42,000</a:t>
            </a:r>
            <a:endParaRPr lang="en-US" sz="2000" dirty="0">
              <a:solidFill>
                <a:srgbClr val="0000FF"/>
              </a:solidFill>
              <a:latin typeface="+mn-lt"/>
            </a:endParaRPr>
          </a:p>
        </p:txBody>
      </p:sp>
      <p:sp>
        <p:nvSpPr>
          <p:cNvPr id="38" name="TextBox 37"/>
          <p:cNvSpPr txBox="1"/>
          <p:nvPr/>
        </p:nvSpPr>
        <p:spPr>
          <a:xfrm>
            <a:off x="2728768" y="4528761"/>
            <a:ext cx="1036115" cy="400110"/>
          </a:xfrm>
          <a:prstGeom prst="rect">
            <a:avLst/>
          </a:prstGeom>
          <a:noFill/>
        </p:spPr>
        <p:txBody>
          <a:bodyPr wrap="square" rtlCol="0">
            <a:spAutoFit/>
          </a:bodyPr>
          <a:lstStyle/>
          <a:p>
            <a:r>
              <a:rPr lang="en-IN" sz="2000" dirty="0">
                <a:solidFill>
                  <a:srgbClr val="0000FF"/>
                </a:solidFill>
                <a:latin typeface="+mn-lt"/>
              </a:rPr>
              <a:t>$42,000</a:t>
            </a:r>
            <a:endParaRPr lang="en-US" sz="2000" dirty="0">
              <a:solidFill>
                <a:srgbClr val="0000FF"/>
              </a:solidFill>
              <a:latin typeface="+mn-lt"/>
            </a:endParaRPr>
          </a:p>
        </p:txBody>
      </p:sp>
      <p:sp>
        <p:nvSpPr>
          <p:cNvPr id="39" name="TextBox 38"/>
          <p:cNvSpPr txBox="1"/>
          <p:nvPr/>
        </p:nvSpPr>
        <p:spPr>
          <a:xfrm>
            <a:off x="3828981" y="4528761"/>
            <a:ext cx="1379070" cy="400110"/>
          </a:xfrm>
          <a:prstGeom prst="rect">
            <a:avLst/>
          </a:prstGeom>
          <a:noFill/>
        </p:spPr>
        <p:txBody>
          <a:bodyPr wrap="square" rtlCol="0">
            <a:spAutoFit/>
          </a:bodyPr>
          <a:lstStyle/>
          <a:p>
            <a:r>
              <a:rPr lang="en-IN" sz="2000" dirty="0">
                <a:solidFill>
                  <a:srgbClr val="0000FF"/>
                </a:solidFill>
                <a:latin typeface="+mn-lt"/>
              </a:rPr>
              <a:t>$42,000</a:t>
            </a:r>
            <a:endParaRPr lang="en-US" sz="2000" dirty="0">
              <a:solidFill>
                <a:srgbClr val="0000FF"/>
              </a:solidFill>
              <a:latin typeface="+mn-lt"/>
            </a:endParaRPr>
          </a:p>
        </p:txBody>
      </p:sp>
      <p:sp>
        <p:nvSpPr>
          <p:cNvPr id="40" name="TextBox 39"/>
          <p:cNvSpPr txBox="1"/>
          <p:nvPr/>
        </p:nvSpPr>
        <p:spPr>
          <a:xfrm>
            <a:off x="4982504" y="4528761"/>
            <a:ext cx="1379070" cy="400110"/>
          </a:xfrm>
          <a:prstGeom prst="rect">
            <a:avLst/>
          </a:prstGeom>
          <a:noFill/>
        </p:spPr>
        <p:txBody>
          <a:bodyPr wrap="square" rtlCol="0">
            <a:spAutoFit/>
          </a:bodyPr>
          <a:lstStyle/>
          <a:p>
            <a:r>
              <a:rPr lang="en-IN" sz="2000" dirty="0">
                <a:solidFill>
                  <a:srgbClr val="0000FF"/>
                </a:solidFill>
                <a:latin typeface="+mn-lt"/>
              </a:rPr>
              <a:t>$42,000</a:t>
            </a:r>
            <a:endParaRPr lang="en-US" sz="2000" dirty="0">
              <a:solidFill>
                <a:srgbClr val="0000FF"/>
              </a:solidFill>
              <a:latin typeface="+mn-lt"/>
            </a:endParaRPr>
          </a:p>
        </p:txBody>
      </p:sp>
      <p:sp>
        <p:nvSpPr>
          <p:cNvPr id="44" name="TextBox 43"/>
          <p:cNvSpPr txBox="1"/>
          <p:nvPr/>
        </p:nvSpPr>
        <p:spPr>
          <a:xfrm>
            <a:off x="6078989" y="4528761"/>
            <a:ext cx="1379070" cy="400110"/>
          </a:xfrm>
          <a:prstGeom prst="rect">
            <a:avLst/>
          </a:prstGeom>
          <a:noFill/>
        </p:spPr>
        <p:txBody>
          <a:bodyPr wrap="square" rtlCol="0">
            <a:spAutoFit/>
          </a:bodyPr>
          <a:lstStyle/>
          <a:p>
            <a:r>
              <a:rPr lang="en-IN" sz="2000" dirty="0">
                <a:solidFill>
                  <a:srgbClr val="0000FF"/>
                </a:solidFill>
                <a:latin typeface="+mn-lt"/>
              </a:rPr>
              <a:t>$42,000</a:t>
            </a:r>
            <a:endParaRPr lang="en-US" sz="2000" dirty="0">
              <a:solidFill>
                <a:srgbClr val="0000FF"/>
              </a:solidFill>
              <a:latin typeface="+mn-lt"/>
            </a:endParaRPr>
          </a:p>
        </p:txBody>
      </p:sp>
      <p:sp>
        <p:nvSpPr>
          <p:cNvPr id="45" name="TextBox 44"/>
          <p:cNvSpPr txBox="1"/>
          <p:nvPr/>
        </p:nvSpPr>
        <p:spPr>
          <a:xfrm>
            <a:off x="7162784" y="4528761"/>
            <a:ext cx="1379070" cy="400110"/>
          </a:xfrm>
          <a:prstGeom prst="rect">
            <a:avLst/>
          </a:prstGeom>
          <a:noFill/>
        </p:spPr>
        <p:txBody>
          <a:bodyPr wrap="square" rtlCol="0">
            <a:spAutoFit/>
          </a:bodyPr>
          <a:lstStyle/>
          <a:p>
            <a:r>
              <a:rPr lang="en-IN" sz="2000" dirty="0">
                <a:solidFill>
                  <a:srgbClr val="0000FF"/>
                </a:solidFill>
                <a:latin typeface="+mn-lt"/>
              </a:rPr>
              <a:t>$42,000</a:t>
            </a:r>
            <a:endParaRPr lang="en-US" sz="2000" dirty="0">
              <a:solidFill>
                <a:srgbClr val="0000FF"/>
              </a:solidFill>
              <a:latin typeface="+mn-lt"/>
            </a:endParaRPr>
          </a:p>
        </p:txBody>
      </p:sp>
      <p:sp>
        <p:nvSpPr>
          <p:cNvPr id="46" name="TextBox 45"/>
          <p:cNvSpPr txBox="1"/>
          <p:nvPr/>
        </p:nvSpPr>
        <p:spPr>
          <a:xfrm>
            <a:off x="7777675" y="4814511"/>
            <a:ext cx="1391193" cy="430887"/>
          </a:xfrm>
          <a:prstGeom prst="rect">
            <a:avLst/>
          </a:prstGeom>
          <a:noFill/>
        </p:spPr>
        <p:txBody>
          <a:bodyPr wrap="square" rtlCol="0">
            <a:spAutoFit/>
          </a:bodyPr>
          <a:lstStyle/>
          <a:p>
            <a:pPr algn="r"/>
            <a:r>
              <a:rPr lang="en-IN" sz="2200" b="1" dirty="0">
                <a:solidFill>
                  <a:srgbClr val="0000FF"/>
                </a:solidFill>
                <a:latin typeface="+mn-lt"/>
              </a:rPr>
              <a:t>Interest</a:t>
            </a:r>
            <a:endParaRPr lang="en-US" sz="2200" b="1" dirty="0">
              <a:solidFill>
                <a:srgbClr val="0000FF"/>
              </a:solidFill>
              <a:latin typeface="+mn-lt"/>
            </a:endParaRPr>
          </a:p>
        </p:txBody>
      </p:sp>
      <p:sp>
        <p:nvSpPr>
          <p:cNvPr id="47" name="TextBox 46"/>
          <p:cNvSpPr txBox="1"/>
          <p:nvPr/>
        </p:nvSpPr>
        <p:spPr>
          <a:xfrm>
            <a:off x="503715" y="5260882"/>
            <a:ext cx="1505880" cy="461665"/>
          </a:xfrm>
          <a:prstGeom prst="rect">
            <a:avLst/>
          </a:prstGeom>
          <a:noFill/>
        </p:spPr>
        <p:txBody>
          <a:bodyPr wrap="square" rtlCol="0">
            <a:spAutoFit/>
          </a:bodyPr>
          <a:lstStyle/>
          <a:p>
            <a:r>
              <a:rPr lang="en-IN" sz="2400" b="1" dirty="0">
                <a:solidFill>
                  <a:schemeClr val="accent6">
                    <a:lumMod val="75000"/>
                  </a:schemeClr>
                </a:solidFill>
                <a:latin typeface="+mn-lt"/>
              </a:rPr>
              <a:t> </a:t>
            </a:r>
            <a:r>
              <a:rPr lang="en-IN" sz="2400" b="1" dirty="0" smtClean="0">
                <a:solidFill>
                  <a:schemeClr val="accent6">
                    <a:lumMod val="75000"/>
                  </a:schemeClr>
                </a:solidFill>
                <a:latin typeface="+mn-lt"/>
              </a:rPr>
              <a:t> 466,438</a:t>
            </a:r>
            <a:endParaRPr lang="en-US" sz="2400" b="1" dirty="0">
              <a:solidFill>
                <a:schemeClr val="accent6">
                  <a:lumMod val="75000"/>
                </a:schemeClr>
              </a:solidFill>
              <a:latin typeface="+mn-lt"/>
            </a:endParaRPr>
          </a:p>
        </p:txBody>
      </p:sp>
      <p:sp>
        <p:nvSpPr>
          <p:cNvPr id="48" name="TextBox 47"/>
          <p:cNvSpPr txBox="1"/>
          <p:nvPr/>
        </p:nvSpPr>
        <p:spPr>
          <a:xfrm>
            <a:off x="7812693" y="5304748"/>
            <a:ext cx="1486125" cy="461665"/>
          </a:xfrm>
          <a:prstGeom prst="rect">
            <a:avLst/>
          </a:prstGeom>
          <a:noFill/>
        </p:spPr>
        <p:txBody>
          <a:bodyPr wrap="square" rtlCol="0">
            <a:spAutoFit/>
          </a:bodyPr>
          <a:lstStyle/>
          <a:p>
            <a:r>
              <a:rPr lang="en-IN" sz="2400" b="1" dirty="0">
                <a:solidFill>
                  <a:schemeClr val="accent6">
                    <a:lumMod val="75000"/>
                  </a:schemeClr>
                </a:solidFill>
                <a:latin typeface="+mn-lt"/>
              </a:rPr>
              <a:t>$700,000</a:t>
            </a:r>
            <a:endParaRPr lang="en-US" sz="2400" b="1" dirty="0">
              <a:solidFill>
                <a:schemeClr val="accent6">
                  <a:lumMod val="75000"/>
                </a:schemeClr>
              </a:solidFill>
              <a:latin typeface="+mn-lt"/>
            </a:endParaRPr>
          </a:p>
        </p:txBody>
      </p:sp>
      <p:sp>
        <p:nvSpPr>
          <p:cNvPr id="49" name="TextBox 48"/>
          <p:cNvSpPr txBox="1"/>
          <p:nvPr/>
        </p:nvSpPr>
        <p:spPr>
          <a:xfrm>
            <a:off x="6949270" y="5621276"/>
            <a:ext cx="2250571" cy="707886"/>
          </a:xfrm>
          <a:prstGeom prst="rect">
            <a:avLst/>
          </a:prstGeom>
          <a:noFill/>
        </p:spPr>
        <p:txBody>
          <a:bodyPr wrap="square" rtlCol="0">
            <a:spAutoFit/>
          </a:bodyPr>
          <a:lstStyle/>
          <a:p>
            <a:pPr algn="r"/>
            <a:r>
              <a:rPr lang="en-IN" sz="2200" b="1" dirty="0">
                <a:solidFill>
                  <a:schemeClr val="accent6">
                    <a:lumMod val="75000"/>
                  </a:schemeClr>
                </a:solidFill>
                <a:latin typeface="+mn-lt"/>
              </a:rPr>
              <a:t>Principal</a:t>
            </a:r>
          </a:p>
          <a:p>
            <a:pPr algn="r"/>
            <a:r>
              <a:rPr lang="en-IN" b="1" dirty="0">
                <a:solidFill>
                  <a:schemeClr val="accent6">
                    <a:lumMod val="75000"/>
                  </a:schemeClr>
                </a:solidFill>
                <a:latin typeface="+mn-lt"/>
              </a:rPr>
              <a:t>(face amount)</a:t>
            </a:r>
          </a:p>
        </p:txBody>
      </p:sp>
      <p:cxnSp>
        <p:nvCxnSpPr>
          <p:cNvPr id="50" name="Straight Arrow Connector 49"/>
          <p:cNvCxnSpPr/>
          <p:nvPr/>
        </p:nvCxnSpPr>
        <p:spPr>
          <a:xfrm flipH="1" flipV="1">
            <a:off x="1791525" y="5413282"/>
            <a:ext cx="5666534" cy="4765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H="1">
            <a:off x="1830957" y="4732201"/>
            <a:ext cx="818997"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761999" y="5704670"/>
            <a:ext cx="9766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516134" y="5784578"/>
            <a:ext cx="1527571" cy="461665"/>
          </a:xfrm>
          <a:prstGeom prst="rect">
            <a:avLst/>
          </a:prstGeom>
          <a:noFill/>
        </p:spPr>
        <p:txBody>
          <a:bodyPr wrap="square" rtlCol="0">
            <a:spAutoFit/>
          </a:bodyPr>
          <a:lstStyle/>
          <a:p>
            <a:r>
              <a:rPr lang="en-IN" sz="2400" dirty="0">
                <a:latin typeface="+mn-lt"/>
              </a:rPr>
              <a:t>$</a:t>
            </a:r>
            <a:r>
              <a:rPr lang="en-IN" sz="2400" b="1" u="sng" dirty="0">
                <a:latin typeface="+mn-lt"/>
              </a:rPr>
              <a:t>666,633</a:t>
            </a:r>
            <a:endParaRPr lang="en-US" sz="2200" b="1" u="sng" dirty="0">
              <a:latin typeface="+mn-lt"/>
            </a:endParaRPr>
          </a:p>
        </p:txBody>
      </p:sp>
      <p:sp>
        <p:nvSpPr>
          <p:cNvPr id="3" name="Rectangle 2"/>
          <p:cNvSpPr/>
          <p:nvPr/>
        </p:nvSpPr>
        <p:spPr>
          <a:xfrm>
            <a:off x="692387" y="972942"/>
            <a:ext cx="8358306" cy="2239347"/>
          </a:xfrm>
          <a:prstGeom prst="rect">
            <a:avLst/>
          </a:prstGeom>
          <a:noFill/>
          <a:ln>
            <a:solidFill>
              <a:srgbClr val="0000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TextBox 54"/>
          <p:cNvSpPr txBox="1"/>
          <p:nvPr/>
        </p:nvSpPr>
        <p:spPr>
          <a:xfrm>
            <a:off x="2118836" y="5815356"/>
            <a:ext cx="4475800" cy="430887"/>
          </a:xfrm>
          <a:prstGeom prst="rect">
            <a:avLst/>
          </a:prstGeom>
          <a:noFill/>
        </p:spPr>
        <p:txBody>
          <a:bodyPr wrap="square" rtlCol="0">
            <a:spAutoFit/>
          </a:bodyPr>
          <a:lstStyle/>
          <a:p>
            <a:r>
              <a:rPr lang="en-IN" sz="2200" dirty="0">
                <a:latin typeface="+mn-lt"/>
              </a:rPr>
              <a:t>Present value of interest and principal</a:t>
            </a:r>
            <a:endParaRPr lang="en-US" sz="2200" dirty="0">
              <a:latin typeface="+mn-lt"/>
            </a:endParaRPr>
          </a:p>
        </p:txBody>
      </p:sp>
      <p:pic>
        <p:nvPicPr>
          <p:cNvPr id="5" name="Picture 4"/>
          <p:cNvPicPr>
            <a:picLocks noChangeAspect="1"/>
          </p:cNvPicPr>
          <p:nvPr/>
        </p:nvPicPr>
        <p:blipFill>
          <a:blip r:embed="rId4"/>
          <a:stretch>
            <a:fillRect/>
          </a:stretch>
        </p:blipFill>
        <p:spPr>
          <a:xfrm>
            <a:off x="849030" y="3425709"/>
            <a:ext cx="8175016" cy="1075660"/>
          </a:xfrm>
          <a:prstGeom prst="rect">
            <a:avLst/>
          </a:prstGeom>
        </p:spPr>
      </p:pic>
    </p:spTree>
    <p:custDataLst>
      <p:tags r:id="rId1"/>
    </p:custDataLst>
    <p:extLst>
      <p:ext uri="{BB962C8B-B14F-4D97-AF65-F5344CB8AC3E}">
        <p14:creationId xmlns:p14="http://schemas.microsoft.com/office/powerpoint/2010/main" val="15385269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1000"/>
                                        <p:tgtEl>
                                          <p:spTgt spid="50"/>
                                        </p:tgtEl>
                                      </p:cBhvr>
                                    </p:animEffect>
                                    <p:anim calcmode="lin" valueType="num">
                                      <p:cBhvr>
                                        <p:cTn id="13" dur="1000" fill="hold"/>
                                        <p:tgtEl>
                                          <p:spTgt spid="50"/>
                                        </p:tgtEl>
                                        <p:attrNameLst>
                                          <p:attrName>ppt_x</p:attrName>
                                        </p:attrNameLst>
                                      </p:cBhvr>
                                      <p:tavLst>
                                        <p:tav tm="0">
                                          <p:val>
                                            <p:strVal val="#ppt_x"/>
                                          </p:val>
                                        </p:tav>
                                        <p:tav tm="100000">
                                          <p:val>
                                            <p:strVal val="#ppt_x"/>
                                          </p:val>
                                        </p:tav>
                                      </p:tavLst>
                                    </p:anim>
                                    <p:anim calcmode="lin" valueType="num">
                                      <p:cBhvr>
                                        <p:cTn id="14" dur="1000" fill="hold"/>
                                        <p:tgtEl>
                                          <p:spTgt spid="5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1000"/>
                                        <p:tgtEl>
                                          <p:spTgt spid="49"/>
                                        </p:tgtEl>
                                      </p:cBhvr>
                                    </p:animEffect>
                                    <p:anim calcmode="lin" valueType="num">
                                      <p:cBhvr>
                                        <p:cTn id="23" dur="1000" fill="hold"/>
                                        <p:tgtEl>
                                          <p:spTgt spid="49"/>
                                        </p:tgtEl>
                                        <p:attrNameLst>
                                          <p:attrName>ppt_x</p:attrName>
                                        </p:attrNameLst>
                                      </p:cBhvr>
                                      <p:tavLst>
                                        <p:tav tm="0">
                                          <p:val>
                                            <p:strVal val="#ppt_x"/>
                                          </p:val>
                                        </p:tav>
                                        <p:tav tm="100000">
                                          <p:val>
                                            <p:strVal val="#ppt_x"/>
                                          </p:val>
                                        </p:tav>
                                      </p:tavLst>
                                    </p:anim>
                                    <p:anim calcmode="lin" valueType="num">
                                      <p:cBhvr>
                                        <p:cTn id="24" dur="1000" fill="hold"/>
                                        <p:tgtEl>
                                          <p:spTgt spid="49"/>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0" presetClass="entr" presetSubtype="0" fill="hold" nodeType="afterEffect">
                                  <p:stCondLst>
                                    <p:cond delay="25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fade">
                                      <p:cBhvr>
                                        <p:cTn id="33" dur="1000"/>
                                        <p:tgtEl>
                                          <p:spTgt spid="53"/>
                                        </p:tgtEl>
                                      </p:cBhvr>
                                    </p:animEffect>
                                    <p:anim calcmode="lin" valueType="num">
                                      <p:cBhvr>
                                        <p:cTn id="34" dur="1000" fill="hold"/>
                                        <p:tgtEl>
                                          <p:spTgt spid="53"/>
                                        </p:tgtEl>
                                        <p:attrNameLst>
                                          <p:attrName>ppt_x</p:attrName>
                                        </p:attrNameLst>
                                      </p:cBhvr>
                                      <p:tavLst>
                                        <p:tav tm="0">
                                          <p:val>
                                            <p:strVal val="#ppt_x"/>
                                          </p:val>
                                        </p:tav>
                                        <p:tav tm="100000">
                                          <p:val>
                                            <p:strVal val="#ppt_x"/>
                                          </p:val>
                                        </p:tav>
                                      </p:tavLst>
                                    </p:anim>
                                    <p:anim calcmode="lin" valueType="num">
                                      <p:cBhvr>
                                        <p:cTn id="35" dur="1000" fill="hold"/>
                                        <p:tgtEl>
                                          <p:spTgt spid="5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1000"/>
                                        <p:tgtEl>
                                          <p:spTgt spid="55"/>
                                        </p:tgtEl>
                                      </p:cBhvr>
                                    </p:animEffect>
                                    <p:anim calcmode="lin" valueType="num">
                                      <p:cBhvr>
                                        <p:cTn id="39" dur="1000" fill="hold"/>
                                        <p:tgtEl>
                                          <p:spTgt spid="55"/>
                                        </p:tgtEl>
                                        <p:attrNameLst>
                                          <p:attrName>ppt_x</p:attrName>
                                        </p:attrNameLst>
                                      </p:cBhvr>
                                      <p:tavLst>
                                        <p:tav tm="0">
                                          <p:val>
                                            <p:strVal val="#ppt_x"/>
                                          </p:val>
                                        </p:tav>
                                        <p:tav tm="100000">
                                          <p:val>
                                            <p:strVal val="#ppt_x"/>
                                          </p:val>
                                        </p:tav>
                                      </p:tavLst>
                                    </p:anim>
                                    <p:anim calcmode="lin" valueType="num">
                                      <p:cBhvr>
                                        <p:cTn id="40"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3" grpId="0"/>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1112126"/>
          </a:xfrm>
        </p:spPr>
        <p:txBody>
          <a:bodyPr>
            <a:normAutofit/>
          </a:bodyPr>
          <a:lstStyle/>
          <a:p>
            <a:r>
              <a:rPr lang="en-IN" dirty="0" smtClean="0"/>
              <a:t>Bonds </a:t>
            </a:r>
            <a:r>
              <a:rPr lang="en-IN" dirty="0"/>
              <a:t>Sold at a </a:t>
            </a:r>
            <a:r>
              <a:rPr lang="en-IN" dirty="0" smtClean="0"/>
              <a:t>Discount </a:t>
            </a:r>
            <a:r>
              <a:rPr lang="en-IN" sz="2600" dirty="0" smtClean="0"/>
              <a:t>(cont. 2)</a:t>
            </a:r>
            <a:endParaRPr lang="en-IN" sz="2600" dirty="0">
              <a:solidFill>
                <a:srgbClr val="C00000"/>
              </a:solidFill>
            </a:endParaRPr>
          </a:p>
        </p:txBody>
      </p:sp>
      <p:sp>
        <p:nvSpPr>
          <p:cNvPr id="5" name="Content Placeholder 4"/>
          <p:cNvSpPr>
            <a:spLocks noGrp="1"/>
          </p:cNvSpPr>
          <p:nvPr>
            <p:ph idx="1"/>
          </p:nvPr>
        </p:nvSpPr>
        <p:spPr>
          <a:xfrm>
            <a:off x="671202" y="1112126"/>
            <a:ext cx="8379491" cy="2100163"/>
          </a:xfrm>
        </p:spPr>
        <p:txBody>
          <a:bodyPr>
            <a:normAutofit/>
          </a:bodyPr>
          <a:lstStyle/>
          <a:p>
            <a:pPr marL="0" indent="0">
              <a:buNone/>
            </a:pPr>
            <a:r>
              <a:rPr lang="en-IN" sz="2400" dirty="0"/>
              <a:t>On January 1, 2018, Masterwear Industries issued $700,000 of 12% bonds, dated January 1. Interest of $42,000 is payable semiannually on June 30 and December 31. The bonds mature in three years. The market yield for bonds of similar risk and maturity is 14%. The entire bond issue was purchased by United Intergroup, Inc.</a:t>
            </a:r>
            <a:endParaRPr lang="en-US" sz="24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grpSp>
        <p:nvGrpSpPr>
          <p:cNvPr id="2" name="Group 1"/>
          <p:cNvGrpSpPr/>
          <p:nvPr/>
        </p:nvGrpSpPr>
        <p:grpSpPr>
          <a:xfrm>
            <a:off x="692387" y="3212289"/>
            <a:ext cx="8321227" cy="1807347"/>
            <a:chOff x="692387" y="3212289"/>
            <a:chExt cx="8321227" cy="1807347"/>
          </a:xfrm>
        </p:grpSpPr>
        <p:sp>
          <p:nvSpPr>
            <p:cNvPr id="22" name="Rectangle 21"/>
            <p:cNvSpPr/>
            <p:nvPr/>
          </p:nvSpPr>
          <p:spPr>
            <a:xfrm>
              <a:off x="692731" y="3212289"/>
              <a:ext cx="8320883" cy="1807347"/>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TextBox 25"/>
            <p:cNvSpPr txBox="1">
              <a:spLocks noChangeArrowheads="1"/>
            </p:cNvSpPr>
            <p:nvPr/>
          </p:nvSpPr>
          <p:spPr bwMode="auto">
            <a:xfrm>
              <a:off x="761999" y="3225997"/>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30" name="TextBox 29"/>
            <p:cNvSpPr txBox="1">
              <a:spLocks noChangeArrowheads="1"/>
            </p:cNvSpPr>
            <p:nvPr/>
          </p:nvSpPr>
          <p:spPr bwMode="auto">
            <a:xfrm>
              <a:off x="7581009" y="3256775"/>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6" name="TextBox 35"/>
            <p:cNvSpPr txBox="1">
              <a:spLocks noChangeArrowheads="1"/>
            </p:cNvSpPr>
            <p:nvPr/>
          </p:nvSpPr>
          <p:spPr bwMode="auto">
            <a:xfrm>
              <a:off x="6198296" y="3257316"/>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7" name="Straight Connector 36"/>
            <p:cNvCxnSpPr/>
            <p:nvPr/>
          </p:nvCxnSpPr>
          <p:spPr>
            <a:xfrm>
              <a:off x="692387" y="3697197"/>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8" name="TextBox 37"/>
          <p:cNvSpPr txBox="1">
            <a:spLocks noChangeArrowheads="1"/>
          </p:cNvSpPr>
          <p:nvPr/>
        </p:nvSpPr>
        <p:spPr bwMode="auto">
          <a:xfrm>
            <a:off x="692731" y="3948222"/>
            <a:ext cx="5297761" cy="404813"/>
          </a:xfrm>
          <a:prstGeom prst="rect">
            <a:avLst/>
          </a:prstGeom>
          <a:noFill/>
          <a:ln w="9525">
            <a:noFill/>
            <a:miter lim="800000"/>
            <a:headEnd/>
            <a:tailEnd/>
          </a:ln>
        </p:spPr>
        <p:txBody>
          <a:bodyPr/>
          <a:lstStyle/>
          <a:p>
            <a:r>
              <a:rPr lang="en-US" sz="2200" dirty="0">
                <a:latin typeface="+mn-lt"/>
              </a:rPr>
              <a:t>Cash (price calculated </a:t>
            </a:r>
            <a:r>
              <a:rPr lang="en-US" sz="2200" dirty="0" smtClean="0">
                <a:latin typeface="+mn-lt"/>
              </a:rPr>
              <a:t>on previous slide)</a:t>
            </a:r>
            <a:endParaRPr lang="en-IN" sz="2200" dirty="0">
              <a:latin typeface="+mn-lt"/>
            </a:endParaRPr>
          </a:p>
        </p:txBody>
      </p:sp>
      <p:sp>
        <p:nvSpPr>
          <p:cNvPr id="39" name="TextBox 38"/>
          <p:cNvSpPr txBox="1">
            <a:spLocks noChangeArrowheads="1"/>
          </p:cNvSpPr>
          <p:nvPr/>
        </p:nvSpPr>
        <p:spPr bwMode="auto">
          <a:xfrm>
            <a:off x="5930900" y="3948222"/>
            <a:ext cx="1613485" cy="404812"/>
          </a:xfrm>
          <a:prstGeom prst="rect">
            <a:avLst/>
          </a:prstGeom>
          <a:noFill/>
          <a:ln w="9525">
            <a:noFill/>
            <a:miter lim="800000"/>
            <a:headEnd/>
            <a:tailEnd/>
          </a:ln>
        </p:spPr>
        <p:txBody>
          <a:bodyPr/>
          <a:lstStyle/>
          <a:p>
            <a:pPr algn="r"/>
            <a:r>
              <a:rPr lang="en-IN" sz="2200" dirty="0">
                <a:latin typeface="+mn-lt"/>
              </a:rPr>
              <a:t>666,633</a:t>
            </a:r>
          </a:p>
        </p:txBody>
      </p:sp>
      <p:sp>
        <p:nvSpPr>
          <p:cNvPr id="40" name="TextBox 39"/>
          <p:cNvSpPr txBox="1">
            <a:spLocks noChangeArrowheads="1"/>
          </p:cNvSpPr>
          <p:nvPr/>
        </p:nvSpPr>
        <p:spPr bwMode="auto">
          <a:xfrm>
            <a:off x="692731" y="4289138"/>
            <a:ext cx="5297761" cy="404813"/>
          </a:xfrm>
          <a:prstGeom prst="rect">
            <a:avLst/>
          </a:prstGeom>
          <a:noFill/>
          <a:ln w="9525">
            <a:noFill/>
            <a:miter lim="800000"/>
            <a:headEnd/>
            <a:tailEnd/>
          </a:ln>
        </p:spPr>
        <p:txBody>
          <a:bodyPr/>
          <a:lstStyle/>
          <a:p>
            <a:r>
              <a:rPr lang="en-US" sz="2200" dirty="0">
                <a:latin typeface="+mn-lt"/>
              </a:rPr>
              <a:t>Discount on bonds payable (difference)</a:t>
            </a:r>
            <a:endParaRPr lang="en-IN" sz="2200" dirty="0">
              <a:latin typeface="+mn-lt"/>
            </a:endParaRPr>
          </a:p>
        </p:txBody>
      </p:sp>
      <p:sp>
        <p:nvSpPr>
          <p:cNvPr id="44" name="TextBox 43"/>
          <p:cNvSpPr txBox="1">
            <a:spLocks noChangeArrowheads="1"/>
          </p:cNvSpPr>
          <p:nvPr/>
        </p:nvSpPr>
        <p:spPr bwMode="auto">
          <a:xfrm>
            <a:off x="5646991" y="4289139"/>
            <a:ext cx="1902341" cy="404812"/>
          </a:xfrm>
          <a:prstGeom prst="rect">
            <a:avLst/>
          </a:prstGeom>
          <a:noFill/>
          <a:ln w="9525">
            <a:noFill/>
            <a:miter lim="800000"/>
            <a:headEnd/>
            <a:tailEnd/>
          </a:ln>
        </p:spPr>
        <p:txBody>
          <a:bodyPr/>
          <a:lstStyle/>
          <a:p>
            <a:pPr algn="r"/>
            <a:r>
              <a:rPr lang="en-IN" sz="2200" dirty="0">
                <a:latin typeface="+mn-lt"/>
              </a:rPr>
              <a:t>33,367</a:t>
            </a:r>
          </a:p>
        </p:txBody>
      </p:sp>
      <p:sp>
        <p:nvSpPr>
          <p:cNvPr id="45" name="TextBox 44"/>
          <p:cNvSpPr txBox="1">
            <a:spLocks noChangeArrowheads="1"/>
          </p:cNvSpPr>
          <p:nvPr/>
        </p:nvSpPr>
        <p:spPr bwMode="auto">
          <a:xfrm>
            <a:off x="680031" y="3622733"/>
            <a:ext cx="5297761" cy="404813"/>
          </a:xfrm>
          <a:prstGeom prst="rect">
            <a:avLst/>
          </a:prstGeom>
          <a:noFill/>
          <a:ln w="9525">
            <a:noFill/>
            <a:miter lim="800000"/>
            <a:headEnd/>
            <a:tailEnd/>
          </a:ln>
        </p:spPr>
        <p:txBody>
          <a:bodyPr/>
          <a:lstStyle/>
          <a:p>
            <a:r>
              <a:rPr lang="en-US" sz="2400" b="1" dirty="0">
                <a:latin typeface="+mn-lt"/>
              </a:rPr>
              <a:t>Masterwear (Issuer)</a:t>
            </a:r>
            <a:endParaRPr lang="en-IN" sz="2400" b="1" dirty="0">
              <a:latin typeface="+mn-lt"/>
            </a:endParaRPr>
          </a:p>
        </p:txBody>
      </p:sp>
      <p:sp>
        <p:nvSpPr>
          <p:cNvPr id="46" name="Rectangle 45"/>
          <p:cNvSpPr/>
          <p:nvPr/>
        </p:nvSpPr>
        <p:spPr>
          <a:xfrm>
            <a:off x="690756" y="5027969"/>
            <a:ext cx="8320883" cy="1369542"/>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99"/>
              </a:solidFill>
            </a:endParaRPr>
          </a:p>
        </p:txBody>
      </p:sp>
      <p:sp>
        <p:nvSpPr>
          <p:cNvPr id="48" name="TextBox 47"/>
          <p:cNvSpPr txBox="1">
            <a:spLocks noChangeArrowheads="1"/>
          </p:cNvSpPr>
          <p:nvPr/>
        </p:nvSpPr>
        <p:spPr bwMode="auto">
          <a:xfrm>
            <a:off x="690756" y="5332373"/>
            <a:ext cx="5297761" cy="404813"/>
          </a:xfrm>
          <a:prstGeom prst="rect">
            <a:avLst/>
          </a:prstGeom>
          <a:noFill/>
          <a:ln w="9525">
            <a:noFill/>
            <a:miter lim="800000"/>
            <a:headEnd/>
            <a:tailEnd/>
          </a:ln>
        </p:spPr>
        <p:txBody>
          <a:bodyPr/>
          <a:lstStyle/>
          <a:p>
            <a:r>
              <a:rPr lang="en-US" sz="2200" b="1" dirty="0">
                <a:solidFill>
                  <a:srgbClr val="000099"/>
                </a:solidFill>
                <a:latin typeface="+mn-lt"/>
              </a:rPr>
              <a:t>Investment in bonds (face amount)</a:t>
            </a:r>
            <a:endParaRPr lang="en-IN" sz="2200" b="1" dirty="0">
              <a:solidFill>
                <a:srgbClr val="000099"/>
              </a:solidFill>
              <a:latin typeface="+mn-lt"/>
            </a:endParaRPr>
          </a:p>
        </p:txBody>
      </p:sp>
      <p:sp>
        <p:nvSpPr>
          <p:cNvPr id="49" name="TextBox 48"/>
          <p:cNvSpPr txBox="1">
            <a:spLocks noChangeArrowheads="1"/>
          </p:cNvSpPr>
          <p:nvPr/>
        </p:nvSpPr>
        <p:spPr bwMode="auto">
          <a:xfrm>
            <a:off x="5928925" y="5321657"/>
            <a:ext cx="1613485" cy="404812"/>
          </a:xfrm>
          <a:prstGeom prst="rect">
            <a:avLst/>
          </a:prstGeom>
          <a:noFill/>
          <a:ln w="9525">
            <a:noFill/>
            <a:miter lim="800000"/>
            <a:headEnd/>
            <a:tailEnd/>
          </a:ln>
        </p:spPr>
        <p:txBody>
          <a:bodyPr/>
          <a:lstStyle/>
          <a:p>
            <a:pPr algn="r"/>
            <a:r>
              <a:rPr lang="en-IN" sz="2200" b="1" dirty="0">
                <a:solidFill>
                  <a:srgbClr val="000099"/>
                </a:solidFill>
                <a:latin typeface="+mn-lt"/>
              </a:rPr>
              <a:t>700,000</a:t>
            </a:r>
          </a:p>
        </p:txBody>
      </p:sp>
      <p:sp>
        <p:nvSpPr>
          <p:cNvPr id="50" name="TextBox 49"/>
          <p:cNvSpPr txBox="1">
            <a:spLocks noChangeArrowheads="1"/>
          </p:cNvSpPr>
          <p:nvPr/>
        </p:nvSpPr>
        <p:spPr bwMode="auto">
          <a:xfrm>
            <a:off x="690756" y="5663732"/>
            <a:ext cx="5903880" cy="450590"/>
          </a:xfrm>
          <a:prstGeom prst="rect">
            <a:avLst/>
          </a:prstGeom>
          <a:noFill/>
          <a:ln w="9525">
            <a:noFill/>
            <a:miter lim="800000"/>
            <a:headEnd/>
            <a:tailEnd/>
          </a:ln>
        </p:spPr>
        <p:txBody>
          <a:bodyPr/>
          <a:lstStyle/>
          <a:p>
            <a:pPr lvl="1"/>
            <a:r>
              <a:rPr lang="en-US" sz="2200" b="1" dirty="0">
                <a:solidFill>
                  <a:srgbClr val="000099"/>
                </a:solidFill>
                <a:latin typeface="+mn-lt"/>
              </a:rPr>
              <a:t>Discount on bond investment (difference)</a:t>
            </a:r>
            <a:endParaRPr lang="en-IN" sz="2200" b="1" dirty="0">
              <a:solidFill>
                <a:srgbClr val="000099"/>
              </a:solidFill>
              <a:latin typeface="+mn-lt"/>
            </a:endParaRPr>
          </a:p>
        </p:txBody>
      </p:sp>
      <p:sp>
        <p:nvSpPr>
          <p:cNvPr id="51" name="TextBox 50"/>
          <p:cNvSpPr txBox="1">
            <a:spLocks noChangeArrowheads="1"/>
          </p:cNvSpPr>
          <p:nvPr/>
        </p:nvSpPr>
        <p:spPr bwMode="auto">
          <a:xfrm>
            <a:off x="7010641" y="5663732"/>
            <a:ext cx="1902341" cy="404812"/>
          </a:xfrm>
          <a:prstGeom prst="rect">
            <a:avLst/>
          </a:prstGeom>
          <a:noFill/>
          <a:ln w="9525">
            <a:noFill/>
            <a:miter lim="800000"/>
            <a:headEnd/>
            <a:tailEnd/>
          </a:ln>
        </p:spPr>
        <p:txBody>
          <a:bodyPr/>
          <a:lstStyle/>
          <a:p>
            <a:pPr algn="r"/>
            <a:r>
              <a:rPr lang="en-IN" sz="2200" b="1" dirty="0">
                <a:solidFill>
                  <a:srgbClr val="000099"/>
                </a:solidFill>
                <a:latin typeface="+mn-lt"/>
              </a:rPr>
              <a:t>33,367</a:t>
            </a:r>
          </a:p>
        </p:txBody>
      </p:sp>
      <p:sp>
        <p:nvSpPr>
          <p:cNvPr id="52" name="TextBox 51"/>
          <p:cNvSpPr txBox="1">
            <a:spLocks noChangeArrowheads="1"/>
          </p:cNvSpPr>
          <p:nvPr/>
        </p:nvSpPr>
        <p:spPr bwMode="auto">
          <a:xfrm>
            <a:off x="678056" y="4984293"/>
            <a:ext cx="5297761" cy="404813"/>
          </a:xfrm>
          <a:prstGeom prst="rect">
            <a:avLst/>
          </a:prstGeom>
          <a:noFill/>
          <a:ln w="9525">
            <a:noFill/>
            <a:miter lim="800000"/>
            <a:headEnd/>
            <a:tailEnd/>
          </a:ln>
        </p:spPr>
        <p:txBody>
          <a:bodyPr/>
          <a:lstStyle/>
          <a:p>
            <a:r>
              <a:rPr lang="en-US" sz="2400" b="1" dirty="0">
                <a:solidFill>
                  <a:srgbClr val="000099"/>
                </a:solidFill>
                <a:latin typeface="+mn-lt"/>
              </a:rPr>
              <a:t>United (Investor)</a:t>
            </a:r>
            <a:endParaRPr lang="en-IN" sz="2400" b="1" dirty="0">
              <a:solidFill>
                <a:srgbClr val="000099"/>
              </a:solidFill>
              <a:latin typeface="+mn-lt"/>
            </a:endParaRPr>
          </a:p>
        </p:txBody>
      </p:sp>
      <p:sp>
        <p:nvSpPr>
          <p:cNvPr id="53" name="TextBox 52"/>
          <p:cNvSpPr txBox="1">
            <a:spLocks noChangeArrowheads="1"/>
          </p:cNvSpPr>
          <p:nvPr/>
        </p:nvSpPr>
        <p:spPr bwMode="auto">
          <a:xfrm>
            <a:off x="690756" y="4584038"/>
            <a:ext cx="5297761" cy="404813"/>
          </a:xfrm>
          <a:prstGeom prst="rect">
            <a:avLst/>
          </a:prstGeom>
          <a:noFill/>
          <a:ln w="9525">
            <a:noFill/>
            <a:miter lim="800000"/>
            <a:headEnd/>
            <a:tailEnd/>
          </a:ln>
        </p:spPr>
        <p:txBody>
          <a:bodyPr/>
          <a:lstStyle/>
          <a:p>
            <a:pPr lvl="1"/>
            <a:r>
              <a:rPr lang="en-US" sz="2200" dirty="0">
                <a:latin typeface="+mn-lt"/>
              </a:rPr>
              <a:t>Bonds payable (face amount)</a:t>
            </a:r>
            <a:endParaRPr lang="en-IN" sz="2200" dirty="0">
              <a:latin typeface="+mn-lt"/>
            </a:endParaRPr>
          </a:p>
        </p:txBody>
      </p:sp>
      <p:sp>
        <p:nvSpPr>
          <p:cNvPr id="54" name="TextBox 53"/>
          <p:cNvSpPr txBox="1">
            <a:spLocks noChangeArrowheads="1"/>
          </p:cNvSpPr>
          <p:nvPr/>
        </p:nvSpPr>
        <p:spPr bwMode="auto">
          <a:xfrm>
            <a:off x="7010641" y="4584039"/>
            <a:ext cx="1902341" cy="404812"/>
          </a:xfrm>
          <a:prstGeom prst="rect">
            <a:avLst/>
          </a:prstGeom>
          <a:noFill/>
          <a:ln w="9525">
            <a:noFill/>
            <a:miter lim="800000"/>
            <a:headEnd/>
            <a:tailEnd/>
          </a:ln>
        </p:spPr>
        <p:txBody>
          <a:bodyPr/>
          <a:lstStyle/>
          <a:p>
            <a:pPr algn="r"/>
            <a:r>
              <a:rPr lang="en-IN" sz="2200" dirty="0">
                <a:latin typeface="+mn-lt"/>
              </a:rPr>
              <a:t>700,000</a:t>
            </a:r>
          </a:p>
        </p:txBody>
      </p:sp>
      <p:sp>
        <p:nvSpPr>
          <p:cNvPr id="55" name="TextBox 54"/>
          <p:cNvSpPr txBox="1">
            <a:spLocks noChangeArrowheads="1"/>
          </p:cNvSpPr>
          <p:nvPr/>
        </p:nvSpPr>
        <p:spPr bwMode="auto">
          <a:xfrm>
            <a:off x="671202" y="6009648"/>
            <a:ext cx="5297761" cy="404813"/>
          </a:xfrm>
          <a:prstGeom prst="rect">
            <a:avLst/>
          </a:prstGeom>
          <a:noFill/>
          <a:ln w="9525">
            <a:noFill/>
            <a:miter lim="800000"/>
            <a:headEnd/>
            <a:tailEnd/>
          </a:ln>
        </p:spPr>
        <p:txBody>
          <a:bodyPr/>
          <a:lstStyle/>
          <a:p>
            <a:pPr lvl="1"/>
            <a:r>
              <a:rPr lang="en-US" sz="2200" b="1" dirty="0">
                <a:solidFill>
                  <a:srgbClr val="000099"/>
                </a:solidFill>
                <a:latin typeface="+mn-lt"/>
              </a:rPr>
              <a:t>Cash (price calculated on slide 13)</a:t>
            </a:r>
            <a:endParaRPr lang="en-IN" sz="2200" b="1" dirty="0">
              <a:solidFill>
                <a:srgbClr val="000099"/>
              </a:solidFill>
              <a:latin typeface="+mn-lt"/>
            </a:endParaRPr>
          </a:p>
        </p:txBody>
      </p:sp>
      <p:sp>
        <p:nvSpPr>
          <p:cNvPr id="56" name="TextBox 55"/>
          <p:cNvSpPr txBox="1">
            <a:spLocks noChangeArrowheads="1"/>
          </p:cNvSpPr>
          <p:nvPr/>
        </p:nvSpPr>
        <p:spPr bwMode="auto">
          <a:xfrm>
            <a:off x="7008666" y="6009649"/>
            <a:ext cx="1902341" cy="404812"/>
          </a:xfrm>
          <a:prstGeom prst="rect">
            <a:avLst/>
          </a:prstGeom>
          <a:noFill/>
          <a:ln w="9525">
            <a:noFill/>
            <a:miter lim="800000"/>
            <a:headEnd/>
            <a:tailEnd/>
          </a:ln>
        </p:spPr>
        <p:txBody>
          <a:bodyPr/>
          <a:lstStyle/>
          <a:p>
            <a:pPr algn="r"/>
            <a:r>
              <a:rPr lang="en-IN" sz="2200" b="1" dirty="0">
                <a:solidFill>
                  <a:srgbClr val="000099"/>
                </a:solidFill>
                <a:latin typeface="+mn-lt"/>
              </a:rPr>
              <a:t>666,633</a:t>
            </a:r>
          </a:p>
        </p:txBody>
      </p:sp>
    </p:spTree>
    <p:custDataLst>
      <p:tags r:id="rId1"/>
    </p:custDataLst>
    <p:extLst>
      <p:ext uri="{BB962C8B-B14F-4D97-AF65-F5344CB8AC3E}">
        <p14:creationId xmlns:p14="http://schemas.microsoft.com/office/powerpoint/2010/main" val="4753162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50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1000"/>
                                        <p:tgtEl>
                                          <p:spTgt spid="45"/>
                                        </p:tgtEl>
                                      </p:cBhvr>
                                    </p:animEffect>
                                  </p:childTnLst>
                                </p:cTn>
                              </p:par>
                            </p:childTnLst>
                          </p:cTn>
                        </p:par>
                        <p:par>
                          <p:cTn id="11" fill="hold">
                            <p:stCondLst>
                              <p:cond delay="1500"/>
                            </p:stCondLst>
                            <p:childTnLst>
                              <p:par>
                                <p:cTn id="12" presetID="16" presetClass="entr" presetSubtype="21" fill="hold" grpId="0" nodeType="after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barn(inVertical)">
                                      <p:cBhvr>
                                        <p:cTn id="14" dur="500"/>
                                        <p:tgtEl>
                                          <p:spTgt spid="53"/>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barn(inVertical)">
                                      <p:cBhvr>
                                        <p:cTn id="17" dur="500"/>
                                        <p:tgtEl>
                                          <p:spTgt spid="5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down)">
                                      <p:cBhvr>
                                        <p:cTn id="22" dur="500"/>
                                        <p:tgtEl>
                                          <p:spTgt spid="3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down)">
                                      <p:cBhvr>
                                        <p:cTn id="25" dur="500"/>
                                        <p:tgtEl>
                                          <p:spTgt spid="38"/>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1000"/>
                                        <p:tgtEl>
                                          <p:spTgt spid="44"/>
                                        </p:tgtEl>
                                      </p:cBhvr>
                                    </p:animEffect>
                                    <p:anim calcmode="lin" valueType="num">
                                      <p:cBhvr>
                                        <p:cTn id="36" dur="1000" fill="hold"/>
                                        <p:tgtEl>
                                          <p:spTgt spid="44"/>
                                        </p:tgtEl>
                                        <p:attrNameLst>
                                          <p:attrName>ppt_x</p:attrName>
                                        </p:attrNameLst>
                                      </p:cBhvr>
                                      <p:tavLst>
                                        <p:tav tm="0">
                                          <p:val>
                                            <p:strVal val="#ppt_x"/>
                                          </p:val>
                                        </p:tav>
                                        <p:tav tm="100000">
                                          <p:val>
                                            <p:strVal val="#ppt_x"/>
                                          </p:val>
                                        </p:tav>
                                      </p:tavLst>
                                    </p:anim>
                                    <p:anim calcmode="lin" valueType="num">
                                      <p:cBhvr>
                                        <p:cTn id="3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46"/>
                                        </p:tgtEl>
                                        <p:attrNameLst>
                                          <p:attrName>style.visibility</p:attrName>
                                        </p:attrNameLst>
                                      </p:cBhvr>
                                      <p:to>
                                        <p:strVal val="visible"/>
                                      </p:to>
                                    </p:set>
                                  </p:childTnLst>
                                </p:cTn>
                              </p:par>
                            </p:childTnLst>
                          </p:cTn>
                        </p:par>
                        <p:par>
                          <p:cTn id="42" fill="hold">
                            <p:stCondLst>
                              <p:cond delay="0"/>
                            </p:stCondLst>
                            <p:childTnLst>
                              <p:par>
                                <p:cTn id="43" presetID="42" presetClass="entr" presetSubtype="0" fill="hold" grpId="0" nodeType="afterEffect">
                                  <p:stCondLst>
                                    <p:cond delay="50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1000"/>
                                        <p:tgtEl>
                                          <p:spTgt spid="52"/>
                                        </p:tgtEl>
                                      </p:cBhvr>
                                    </p:animEffect>
                                    <p:anim calcmode="lin" valueType="num">
                                      <p:cBhvr>
                                        <p:cTn id="46" dur="1000" fill="hold"/>
                                        <p:tgtEl>
                                          <p:spTgt spid="52"/>
                                        </p:tgtEl>
                                        <p:attrNameLst>
                                          <p:attrName>ppt_x</p:attrName>
                                        </p:attrNameLst>
                                      </p:cBhvr>
                                      <p:tavLst>
                                        <p:tav tm="0">
                                          <p:val>
                                            <p:strVal val="#ppt_x"/>
                                          </p:val>
                                        </p:tav>
                                        <p:tav tm="100000">
                                          <p:val>
                                            <p:strVal val="#ppt_x"/>
                                          </p:val>
                                        </p:tav>
                                      </p:tavLst>
                                    </p:anim>
                                    <p:anim calcmode="lin" valueType="num">
                                      <p:cBhvr>
                                        <p:cTn id="47" dur="1000" fill="hold"/>
                                        <p:tgtEl>
                                          <p:spTgt spid="5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1000"/>
                                        <p:tgtEl>
                                          <p:spTgt spid="48"/>
                                        </p:tgtEl>
                                      </p:cBhvr>
                                    </p:animEffect>
                                    <p:anim calcmode="lin" valueType="num">
                                      <p:cBhvr>
                                        <p:cTn id="51" dur="1000" fill="hold"/>
                                        <p:tgtEl>
                                          <p:spTgt spid="48"/>
                                        </p:tgtEl>
                                        <p:attrNameLst>
                                          <p:attrName>ppt_x</p:attrName>
                                        </p:attrNameLst>
                                      </p:cBhvr>
                                      <p:tavLst>
                                        <p:tav tm="0">
                                          <p:val>
                                            <p:strVal val="#ppt_x"/>
                                          </p:val>
                                        </p:tav>
                                        <p:tav tm="100000">
                                          <p:val>
                                            <p:strVal val="#ppt_x"/>
                                          </p:val>
                                        </p:tav>
                                      </p:tavLst>
                                    </p:anim>
                                    <p:anim calcmode="lin" valueType="num">
                                      <p:cBhvr>
                                        <p:cTn id="52" dur="1000" fill="hold"/>
                                        <p:tgtEl>
                                          <p:spTgt spid="4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1000"/>
                                        <p:tgtEl>
                                          <p:spTgt spid="49"/>
                                        </p:tgtEl>
                                      </p:cBhvr>
                                    </p:animEffect>
                                    <p:anim calcmode="lin" valueType="num">
                                      <p:cBhvr>
                                        <p:cTn id="66" dur="1000" fill="hold"/>
                                        <p:tgtEl>
                                          <p:spTgt spid="49"/>
                                        </p:tgtEl>
                                        <p:attrNameLst>
                                          <p:attrName>ppt_x</p:attrName>
                                        </p:attrNameLst>
                                      </p:cBhvr>
                                      <p:tavLst>
                                        <p:tav tm="0">
                                          <p:val>
                                            <p:strVal val="#ppt_x"/>
                                          </p:val>
                                        </p:tav>
                                        <p:tav tm="100000">
                                          <p:val>
                                            <p:strVal val="#ppt_x"/>
                                          </p:val>
                                        </p:tav>
                                      </p:tavLst>
                                    </p:anim>
                                    <p:anim calcmode="lin" valueType="num">
                                      <p:cBhvr>
                                        <p:cTn id="67" dur="1000" fill="hold"/>
                                        <p:tgtEl>
                                          <p:spTgt spid="49"/>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fade">
                                      <p:cBhvr>
                                        <p:cTn id="70" dur="1000"/>
                                        <p:tgtEl>
                                          <p:spTgt spid="51"/>
                                        </p:tgtEl>
                                      </p:cBhvr>
                                    </p:animEffect>
                                    <p:anim calcmode="lin" valueType="num">
                                      <p:cBhvr>
                                        <p:cTn id="71" dur="1000" fill="hold"/>
                                        <p:tgtEl>
                                          <p:spTgt spid="51"/>
                                        </p:tgtEl>
                                        <p:attrNameLst>
                                          <p:attrName>ppt_x</p:attrName>
                                        </p:attrNameLst>
                                      </p:cBhvr>
                                      <p:tavLst>
                                        <p:tav tm="0">
                                          <p:val>
                                            <p:strVal val="#ppt_x"/>
                                          </p:val>
                                        </p:tav>
                                        <p:tav tm="100000">
                                          <p:val>
                                            <p:strVal val="#ppt_x"/>
                                          </p:val>
                                        </p:tav>
                                      </p:tavLst>
                                    </p:anim>
                                    <p:anim calcmode="lin" valueType="num">
                                      <p:cBhvr>
                                        <p:cTn id="72" dur="1000" fill="hold"/>
                                        <p:tgtEl>
                                          <p:spTgt spid="51"/>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fade">
                                      <p:cBhvr>
                                        <p:cTn id="75" dur="1000"/>
                                        <p:tgtEl>
                                          <p:spTgt spid="56"/>
                                        </p:tgtEl>
                                      </p:cBhvr>
                                    </p:animEffect>
                                    <p:anim calcmode="lin" valueType="num">
                                      <p:cBhvr>
                                        <p:cTn id="76" dur="1000" fill="hold"/>
                                        <p:tgtEl>
                                          <p:spTgt spid="56"/>
                                        </p:tgtEl>
                                        <p:attrNameLst>
                                          <p:attrName>ppt_x</p:attrName>
                                        </p:attrNameLst>
                                      </p:cBhvr>
                                      <p:tavLst>
                                        <p:tav tm="0">
                                          <p:val>
                                            <p:strVal val="#ppt_x"/>
                                          </p:val>
                                        </p:tav>
                                        <p:tav tm="100000">
                                          <p:val>
                                            <p:strVal val="#ppt_x"/>
                                          </p:val>
                                        </p:tav>
                                      </p:tavLst>
                                    </p:anim>
                                    <p:anim calcmode="lin" valueType="num">
                                      <p:cBhvr>
                                        <p:cTn id="7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4" grpId="0"/>
      <p:bldP spid="45" grpId="0"/>
      <p:bldP spid="46" grpId="0" animBg="1"/>
      <p:bldP spid="48" grpId="0"/>
      <p:bldP spid="49" grpId="0"/>
      <p:bldP spid="50" grpId="0"/>
      <p:bldP spid="51" grpId="0"/>
      <p:bldP spid="52" grpId="0"/>
      <p:bldP spid="53" grpId="0"/>
      <p:bldP spid="54" grpId="0"/>
      <p:bldP spid="55" grpId="0"/>
      <p:bldP spid="5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US" dirty="0"/>
              <a:t>Determining Interest: Effective Interest Method</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2" name="Content Placeholder 1"/>
          <p:cNvSpPr>
            <a:spLocks noGrp="1"/>
          </p:cNvSpPr>
          <p:nvPr>
            <p:ph idx="1"/>
          </p:nvPr>
        </p:nvSpPr>
        <p:spPr>
          <a:xfrm>
            <a:off x="761999" y="1115858"/>
            <a:ext cx="8013600" cy="5057775"/>
          </a:xfrm>
        </p:spPr>
        <p:txBody>
          <a:bodyPr>
            <a:normAutofit/>
          </a:bodyPr>
          <a:lstStyle/>
          <a:p>
            <a:r>
              <a:rPr lang="en-IN" sz="2400" dirty="0"/>
              <a:t>Refers to </a:t>
            </a:r>
            <a:r>
              <a:rPr lang="en-US" sz="2400" dirty="0"/>
              <a:t>recording interest each </a:t>
            </a:r>
            <a:r>
              <a:rPr lang="en-IN" sz="2400" dirty="0"/>
              <a:t>period as the </a:t>
            </a:r>
            <a:r>
              <a:rPr lang="en-IN" sz="2400" b="1" i="1" dirty="0">
                <a:solidFill>
                  <a:srgbClr val="C00000"/>
                </a:solidFill>
              </a:rPr>
              <a:t>effective market rate of interest </a:t>
            </a:r>
            <a:r>
              <a:rPr lang="en-IN" sz="2400" b="1" dirty="0">
                <a:solidFill>
                  <a:srgbClr val="C00000"/>
                </a:solidFill>
              </a:rPr>
              <a:t>multiplied by </a:t>
            </a:r>
            <a:r>
              <a:rPr lang="en-IN" sz="2400" b="1" i="1" dirty="0">
                <a:solidFill>
                  <a:srgbClr val="C00000"/>
                </a:solidFill>
              </a:rPr>
              <a:t>the outstanding balance </a:t>
            </a:r>
            <a:r>
              <a:rPr lang="en-IN" sz="2400" dirty="0"/>
              <a:t>of the debt (during the interest period)</a:t>
            </a:r>
          </a:p>
          <a:p>
            <a:pPr marL="0" indent="0">
              <a:buNone/>
            </a:pPr>
            <a:r>
              <a:rPr lang="en-US" sz="2400" b="1" dirty="0">
                <a:solidFill>
                  <a:srgbClr val="B82300"/>
                </a:solidFill>
              </a:rPr>
              <a:t>Example: </a:t>
            </a:r>
          </a:p>
          <a:p>
            <a:pPr marL="0" indent="0">
              <a:buNone/>
            </a:pPr>
            <a:r>
              <a:rPr lang="en-US" sz="2400" dirty="0"/>
              <a:t>In our previous illustration, the amount of debt when the bonds were issued was $666,633. The </a:t>
            </a:r>
            <a:r>
              <a:rPr lang="en-IN" sz="2400" dirty="0"/>
              <a:t>effective interest rate was 14%. The </a:t>
            </a:r>
            <a:r>
              <a:rPr lang="en-US" sz="2400" dirty="0"/>
              <a:t>interest recorded (as expense to the issuer and revenue to the investor) for the first six-month interest period is calculated as:</a:t>
            </a:r>
          </a:p>
          <a:p>
            <a:pPr marL="457200" lvl="1" indent="0">
              <a:buNone/>
            </a:pPr>
            <a:r>
              <a:rPr lang="en-US" dirty="0">
                <a:solidFill>
                  <a:srgbClr val="FF00FF"/>
                </a:solidFill>
              </a:rPr>
              <a:t>		</a:t>
            </a:r>
          </a:p>
        </p:txBody>
      </p:sp>
      <p:sp>
        <p:nvSpPr>
          <p:cNvPr id="9" name="TextBox 8"/>
          <p:cNvSpPr txBox="1"/>
          <p:nvPr/>
        </p:nvSpPr>
        <p:spPr>
          <a:xfrm>
            <a:off x="1448495" y="4340753"/>
            <a:ext cx="1970118" cy="830997"/>
          </a:xfrm>
          <a:prstGeom prst="rect">
            <a:avLst/>
          </a:prstGeom>
          <a:noFill/>
        </p:spPr>
        <p:txBody>
          <a:bodyPr wrap="square" rtlCol="0">
            <a:spAutoFit/>
          </a:bodyPr>
          <a:lstStyle/>
          <a:p>
            <a:pPr algn="ctr"/>
            <a:r>
              <a:rPr lang="en-IN" sz="2400" b="1" dirty="0">
                <a:solidFill>
                  <a:srgbClr val="000099"/>
                </a:solidFill>
                <a:latin typeface="+mn-lt"/>
              </a:rPr>
              <a:t>Outstanding </a:t>
            </a:r>
          </a:p>
          <a:p>
            <a:pPr algn="ctr"/>
            <a:r>
              <a:rPr lang="en-IN" sz="2400" b="1" dirty="0">
                <a:solidFill>
                  <a:srgbClr val="000099"/>
                </a:solidFill>
                <a:latin typeface="+mn-lt"/>
              </a:rPr>
              <a:t>balance</a:t>
            </a:r>
            <a:endParaRPr lang="en-US" sz="2400" b="1" dirty="0">
              <a:solidFill>
                <a:srgbClr val="000099"/>
              </a:solidFill>
              <a:latin typeface="+mn-lt"/>
            </a:endParaRPr>
          </a:p>
        </p:txBody>
      </p:sp>
      <p:sp>
        <p:nvSpPr>
          <p:cNvPr id="10" name="TextBox 9"/>
          <p:cNvSpPr txBox="1"/>
          <p:nvPr/>
        </p:nvSpPr>
        <p:spPr>
          <a:xfrm>
            <a:off x="3994104" y="4295844"/>
            <a:ext cx="1379070" cy="830997"/>
          </a:xfrm>
          <a:prstGeom prst="rect">
            <a:avLst/>
          </a:prstGeom>
          <a:noFill/>
        </p:spPr>
        <p:txBody>
          <a:bodyPr wrap="square" rtlCol="0">
            <a:spAutoFit/>
          </a:bodyPr>
          <a:lstStyle/>
          <a:p>
            <a:pPr algn="ctr"/>
            <a:r>
              <a:rPr lang="en-IN" sz="2400" b="1" dirty="0">
                <a:solidFill>
                  <a:srgbClr val="000099"/>
                </a:solidFill>
                <a:latin typeface="+mn-lt"/>
              </a:rPr>
              <a:t>Effective rate</a:t>
            </a:r>
            <a:endParaRPr lang="en-US" sz="2400" b="1" dirty="0">
              <a:solidFill>
                <a:srgbClr val="000099"/>
              </a:solidFill>
              <a:latin typeface="+mn-lt"/>
            </a:endParaRPr>
          </a:p>
        </p:txBody>
      </p:sp>
      <p:sp>
        <p:nvSpPr>
          <p:cNvPr id="12" name="TextBox 11"/>
          <p:cNvSpPr txBox="1"/>
          <p:nvPr/>
        </p:nvSpPr>
        <p:spPr>
          <a:xfrm>
            <a:off x="3371123" y="4525419"/>
            <a:ext cx="483355" cy="461665"/>
          </a:xfrm>
          <a:prstGeom prst="rect">
            <a:avLst/>
          </a:prstGeom>
          <a:noFill/>
        </p:spPr>
        <p:txBody>
          <a:bodyPr wrap="square" rtlCol="0">
            <a:spAutoFit/>
          </a:bodyPr>
          <a:lstStyle/>
          <a:p>
            <a:r>
              <a:rPr lang="en-IN" sz="2400" b="1" dirty="0">
                <a:solidFill>
                  <a:srgbClr val="B82300"/>
                </a:solidFill>
                <a:latin typeface="+mn-lt"/>
              </a:rPr>
              <a:t>×</a:t>
            </a:r>
            <a:endParaRPr lang="en-US" sz="2400" b="1" dirty="0">
              <a:solidFill>
                <a:srgbClr val="B82300"/>
              </a:solidFill>
              <a:latin typeface="+mn-lt"/>
            </a:endParaRPr>
          </a:p>
        </p:txBody>
      </p:sp>
      <p:sp>
        <p:nvSpPr>
          <p:cNvPr id="14" name="TextBox 13"/>
          <p:cNvSpPr txBox="1"/>
          <p:nvPr/>
        </p:nvSpPr>
        <p:spPr>
          <a:xfrm>
            <a:off x="1465809" y="5453984"/>
            <a:ext cx="1791016" cy="492443"/>
          </a:xfrm>
          <a:prstGeom prst="rect">
            <a:avLst/>
          </a:prstGeom>
          <a:noFill/>
        </p:spPr>
        <p:txBody>
          <a:bodyPr wrap="square" rtlCol="0">
            <a:spAutoFit/>
          </a:bodyPr>
          <a:lstStyle/>
          <a:p>
            <a:pPr algn="ctr"/>
            <a:r>
              <a:rPr lang="en-IN" sz="2600" b="1" dirty="0">
                <a:solidFill>
                  <a:srgbClr val="C00000"/>
                </a:solidFill>
                <a:latin typeface="+mn-lt"/>
              </a:rPr>
              <a:t>$666,633</a:t>
            </a:r>
            <a:endParaRPr lang="en-US" sz="2600" b="1" dirty="0">
              <a:solidFill>
                <a:srgbClr val="C00000"/>
              </a:solidFill>
              <a:latin typeface="+mn-lt"/>
            </a:endParaRPr>
          </a:p>
        </p:txBody>
      </p:sp>
      <p:sp>
        <p:nvSpPr>
          <p:cNvPr id="15" name="TextBox 14"/>
          <p:cNvSpPr txBox="1"/>
          <p:nvPr/>
        </p:nvSpPr>
        <p:spPr>
          <a:xfrm>
            <a:off x="3974841" y="5453984"/>
            <a:ext cx="1516977" cy="492443"/>
          </a:xfrm>
          <a:prstGeom prst="rect">
            <a:avLst/>
          </a:prstGeom>
          <a:noFill/>
        </p:spPr>
        <p:txBody>
          <a:bodyPr wrap="square" rtlCol="0">
            <a:spAutoFit/>
          </a:bodyPr>
          <a:lstStyle/>
          <a:p>
            <a:r>
              <a:rPr lang="en-IN" sz="2600" b="1" dirty="0">
                <a:solidFill>
                  <a:srgbClr val="B82300"/>
                </a:solidFill>
                <a:latin typeface="+mn-lt"/>
              </a:rPr>
              <a:t>[14% ÷ 2]</a:t>
            </a:r>
            <a:endParaRPr lang="en-US" sz="2600" b="1" dirty="0">
              <a:solidFill>
                <a:srgbClr val="B82300"/>
              </a:solidFill>
              <a:latin typeface="+mn-lt"/>
            </a:endParaRPr>
          </a:p>
        </p:txBody>
      </p:sp>
      <p:sp>
        <p:nvSpPr>
          <p:cNvPr id="17" name="TextBox 16"/>
          <p:cNvSpPr txBox="1"/>
          <p:nvPr/>
        </p:nvSpPr>
        <p:spPr>
          <a:xfrm>
            <a:off x="3369413" y="5453984"/>
            <a:ext cx="483355" cy="492443"/>
          </a:xfrm>
          <a:prstGeom prst="rect">
            <a:avLst/>
          </a:prstGeom>
          <a:noFill/>
        </p:spPr>
        <p:txBody>
          <a:bodyPr wrap="square" rtlCol="0">
            <a:spAutoFit/>
          </a:bodyPr>
          <a:lstStyle/>
          <a:p>
            <a:r>
              <a:rPr lang="en-IN" sz="2600" b="1" dirty="0">
                <a:solidFill>
                  <a:srgbClr val="B82300"/>
                </a:solidFill>
                <a:latin typeface="+mn-lt"/>
              </a:rPr>
              <a:t>×</a:t>
            </a:r>
            <a:endParaRPr lang="en-US" sz="2600" b="1" dirty="0">
              <a:solidFill>
                <a:srgbClr val="B82300"/>
              </a:solidFill>
              <a:latin typeface="+mn-lt"/>
            </a:endParaRPr>
          </a:p>
        </p:txBody>
      </p:sp>
      <p:sp>
        <p:nvSpPr>
          <p:cNvPr id="18" name="TextBox 17"/>
          <p:cNvSpPr txBox="1"/>
          <p:nvPr/>
        </p:nvSpPr>
        <p:spPr>
          <a:xfrm>
            <a:off x="6377925" y="4295844"/>
            <a:ext cx="1516977" cy="830997"/>
          </a:xfrm>
          <a:prstGeom prst="rect">
            <a:avLst/>
          </a:prstGeom>
          <a:noFill/>
        </p:spPr>
        <p:txBody>
          <a:bodyPr wrap="square" rtlCol="0">
            <a:spAutoFit/>
          </a:bodyPr>
          <a:lstStyle/>
          <a:p>
            <a:pPr algn="ctr"/>
            <a:r>
              <a:rPr lang="en-IN" sz="2400" b="1" dirty="0">
                <a:solidFill>
                  <a:srgbClr val="000099"/>
                </a:solidFill>
                <a:latin typeface="+mn-lt"/>
              </a:rPr>
              <a:t>Effective interest</a:t>
            </a:r>
            <a:endParaRPr lang="en-US" sz="2400" b="1" dirty="0">
              <a:solidFill>
                <a:srgbClr val="000099"/>
              </a:solidFill>
              <a:latin typeface="+mn-lt"/>
            </a:endParaRPr>
          </a:p>
        </p:txBody>
      </p:sp>
      <p:sp>
        <p:nvSpPr>
          <p:cNvPr id="19" name="TextBox 18"/>
          <p:cNvSpPr txBox="1"/>
          <p:nvPr/>
        </p:nvSpPr>
        <p:spPr>
          <a:xfrm>
            <a:off x="5655555" y="4480510"/>
            <a:ext cx="483355" cy="461665"/>
          </a:xfrm>
          <a:prstGeom prst="rect">
            <a:avLst/>
          </a:prstGeom>
          <a:noFill/>
        </p:spPr>
        <p:txBody>
          <a:bodyPr wrap="square" rtlCol="0">
            <a:spAutoFit/>
          </a:bodyPr>
          <a:lstStyle/>
          <a:p>
            <a:r>
              <a:rPr lang="en-IN" sz="2400" b="1" dirty="0">
                <a:solidFill>
                  <a:srgbClr val="B82300"/>
                </a:solidFill>
                <a:latin typeface="+mn-lt"/>
              </a:rPr>
              <a:t>=</a:t>
            </a:r>
            <a:endParaRPr lang="en-US" sz="2400" b="1" dirty="0">
              <a:solidFill>
                <a:srgbClr val="B82300"/>
              </a:solidFill>
              <a:latin typeface="+mn-lt"/>
            </a:endParaRPr>
          </a:p>
        </p:txBody>
      </p:sp>
      <p:sp>
        <p:nvSpPr>
          <p:cNvPr id="20" name="TextBox 19"/>
          <p:cNvSpPr txBox="1"/>
          <p:nvPr/>
        </p:nvSpPr>
        <p:spPr>
          <a:xfrm>
            <a:off x="6376215" y="5453984"/>
            <a:ext cx="1516977" cy="492443"/>
          </a:xfrm>
          <a:prstGeom prst="rect">
            <a:avLst/>
          </a:prstGeom>
          <a:noFill/>
        </p:spPr>
        <p:txBody>
          <a:bodyPr wrap="square" rtlCol="0">
            <a:spAutoFit/>
          </a:bodyPr>
          <a:lstStyle/>
          <a:p>
            <a:r>
              <a:rPr lang="en-IN" sz="2600" b="1" dirty="0">
                <a:solidFill>
                  <a:srgbClr val="B82300"/>
                </a:solidFill>
                <a:latin typeface="+mn-lt"/>
              </a:rPr>
              <a:t>$46,664</a:t>
            </a:r>
            <a:endParaRPr lang="en-US" sz="2600" b="1" dirty="0">
              <a:solidFill>
                <a:srgbClr val="B82300"/>
              </a:solidFill>
              <a:latin typeface="+mn-lt"/>
            </a:endParaRPr>
          </a:p>
        </p:txBody>
      </p:sp>
      <p:sp>
        <p:nvSpPr>
          <p:cNvPr id="21" name="TextBox 20"/>
          <p:cNvSpPr txBox="1"/>
          <p:nvPr/>
        </p:nvSpPr>
        <p:spPr>
          <a:xfrm>
            <a:off x="5653845" y="5453984"/>
            <a:ext cx="483355" cy="492443"/>
          </a:xfrm>
          <a:prstGeom prst="rect">
            <a:avLst/>
          </a:prstGeom>
          <a:noFill/>
        </p:spPr>
        <p:txBody>
          <a:bodyPr wrap="square" rtlCol="0">
            <a:spAutoFit/>
          </a:bodyPr>
          <a:lstStyle/>
          <a:p>
            <a:r>
              <a:rPr lang="en-IN" sz="2600" b="1" dirty="0">
                <a:solidFill>
                  <a:srgbClr val="B82300"/>
                </a:solidFill>
                <a:latin typeface="+mn-lt"/>
              </a:rPr>
              <a:t>=</a:t>
            </a:r>
            <a:endParaRPr lang="en-US" sz="2600" b="1" dirty="0">
              <a:solidFill>
                <a:srgbClr val="B82300"/>
              </a:solidFill>
              <a:latin typeface="+mn-lt"/>
            </a:endParaRPr>
          </a:p>
        </p:txBody>
      </p:sp>
    </p:spTree>
    <p:custDataLst>
      <p:tags r:id="rId1"/>
    </p:custDataLst>
    <p:extLst>
      <p:ext uri="{BB962C8B-B14F-4D97-AF65-F5344CB8AC3E}">
        <p14:creationId xmlns:p14="http://schemas.microsoft.com/office/powerpoint/2010/main" val="28721386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down)">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down)">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down)">
                                      <p:cBhvr>
                                        <p:cTn id="5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4" grpId="0"/>
      <p:bldP spid="15" grpId="0"/>
      <p:bldP spid="17" grpId="0"/>
      <p:bldP spid="18" grpId="0"/>
      <p:bldP spid="19"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smtClean="0"/>
              <a:t>Amortization </a:t>
            </a:r>
            <a:r>
              <a:rPr lang="en-IN" dirty="0"/>
              <a:t>Schedule—Discount</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4" name="TextBox 3"/>
          <p:cNvSpPr txBox="1"/>
          <p:nvPr/>
        </p:nvSpPr>
        <p:spPr>
          <a:xfrm>
            <a:off x="271305" y="2322408"/>
            <a:ext cx="1463550" cy="430887"/>
          </a:xfrm>
          <a:prstGeom prst="rect">
            <a:avLst/>
          </a:prstGeom>
          <a:noFill/>
        </p:spPr>
        <p:txBody>
          <a:bodyPr wrap="square" rtlCol="0">
            <a:spAutoFit/>
          </a:bodyPr>
          <a:lstStyle/>
          <a:p>
            <a:pPr algn="r" fontAlgn="base">
              <a:spcBef>
                <a:spcPct val="0"/>
              </a:spcBef>
              <a:spcAft>
                <a:spcPct val="0"/>
              </a:spcAft>
            </a:pPr>
            <a:r>
              <a:rPr lang="en-US" sz="2200" dirty="0">
                <a:solidFill>
                  <a:prstClr val="black"/>
                </a:solidFill>
                <a:latin typeface="+mn-lt"/>
                <a:cs typeface="Arial" panose="020B0604020202020204" pitchFamily="34" charset="0"/>
              </a:rPr>
              <a:t>1/1/18</a:t>
            </a:r>
          </a:p>
        </p:txBody>
      </p:sp>
      <p:sp>
        <p:nvSpPr>
          <p:cNvPr id="5" name="TextBox 4"/>
          <p:cNvSpPr txBox="1"/>
          <p:nvPr/>
        </p:nvSpPr>
        <p:spPr>
          <a:xfrm>
            <a:off x="280836" y="2656987"/>
            <a:ext cx="1463550"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6/30/18</a:t>
            </a:r>
          </a:p>
        </p:txBody>
      </p:sp>
      <p:sp>
        <p:nvSpPr>
          <p:cNvPr id="6" name="TextBox 5"/>
          <p:cNvSpPr txBox="1"/>
          <p:nvPr/>
        </p:nvSpPr>
        <p:spPr>
          <a:xfrm>
            <a:off x="165543" y="2991566"/>
            <a:ext cx="1578843" cy="430887"/>
          </a:xfrm>
          <a:prstGeom prst="rect">
            <a:avLst/>
          </a:prstGeom>
          <a:noFill/>
        </p:spPr>
        <p:txBody>
          <a:bodyPr wrap="square" rtlCol="0">
            <a:spAutoFit/>
          </a:bodyPr>
          <a:lstStyle/>
          <a:p>
            <a:pPr algn="r" fontAlgn="base">
              <a:spcBef>
                <a:spcPct val="0"/>
              </a:spcBef>
              <a:spcAft>
                <a:spcPct val="0"/>
              </a:spcAft>
            </a:pPr>
            <a:r>
              <a:rPr lang="en-US" sz="2200" dirty="0">
                <a:solidFill>
                  <a:prstClr val="black"/>
                </a:solidFill>
                <a:latin typeface="+mn-lt"/>
                <a:cs typeface="Arial" panose="020B0604020202020204" pitchFamily="34" charset="0"/>
              </a:rPr>
              <a:t>12/31/18</a:t>
            </a:r>
          </a:p>
        </p:txBody>
      </p:sp>
      <p:sp>
        <p:nvSpPr>
          <p:cNvPr id="7" name="TextBox 6"/>
          <p:cNvSpPr txBox="1"/>
          <p:nvPr/>
        </p:nvSpPr>
        <p:spPr>
          <a:xfrm>
            <a:off x="165543" y="3335770"/>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6/30/19</a:t>
            </a:r>
          </a:p>
        </p:txBody>
      </p:sp>
      <p:sp>
        <p:nvSpPr>
          <p:cNvPr id="9" name="TextBox 8"/>
          <p:cNvSpPr txBox="1"/>
          <p:nvPr/>
        </p:nvSpPr>
        <p:spPr>
          <a:xfrm>
            <a:off x="165543" y="3689599"/>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12/31/19</a:t>
            </a:r>
          </a:p>
        </p:txBody>
      </p:sp>
      <p:sp>
        <p:nvSpPr>
          <p:cNvPr id="10" name="TextBox 9"/>
          <p:cNvSpPr txBox="1"/>
          <p:nvPr/>
        </p:nvSpPr>
        <p:spPr>
          <a:xfrm>
            <a:off x="165543" y="4014553"/>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6/30/20</a:t>
            </a:r>
          </a:p>
        </p:txBody>
      </p:sp>
      <p:sp>
        <p:nvSpPr>
          <p:cNvPr id="11" name="TextBox 10"/>
          <p:cNvSpPr txBox="1"/>
          <p:nvPr/>
        </p:nvSpPr>
        <p:spPr>
          <a:xfrm>
            <a:off x="165543" y="4329880"/>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12/31/20</a:t>
            </a:r>
          </a:p>
        </p:txBody>
      </p:sp>
      <p:sp>
        <p:nvSpPr>
          <p:cNvPr id="12" name="TextBox 11"/>
          <p:cNvSpPr txBox="1"/>
          <p:nvPr/>
        </p:nvSpPr>
        <p:spPr>
          <a:xfrm>
            <a:off x="1508865" y="2647777"/>
            <a:ext cx="1463550"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$ 42,000</a:t>
            </a:r>
          </a:p>
        </p:txBody>
      </p:sp>
      <p:sp>
        <p:nvSpPr>
          <p:cNvPr id="13" name="TextBox 12"/>
          <p:cNvSpPr txBox="1"/>
          <p:nvPr/>
        </p:nvSpPr>
        <p:spPr>
          <a:xfrm>
            <a:off x="1393572" y="3001017"/>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42,000</a:t>
            </a:r>
          </a:p>
        </p:txBody>
      </p:sp>
      <p:sp>
        <p:nvSpPr>
          <p:cNvPr id="14" name="TextBox 13"/>
          <p:cNvSpPr txBox="1"/>
          <p:nvPr/>
        </p:nvSpPr>
        <p:spPr>
          <a:xfrm>
            <a:off x="1393572" y="3326560"/>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42,000</a:t>
            </a:r>
          </a:p>
        </p:txBody>
      </p:sp>
      <p:sp>
        <p:nvSpPr>
          <p:cNvPr id="15" name="TextBox 14"/>
          <p:cNvSpPr txBox="1"/>
          <p:nvPr/>
        </p:nvSpPr>
        <p:spPr>
          <a:xfrm>
            <a:off x="1393572" y="3680389"/>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42,000</a:t>
            </a:r>
          </a:p>
        </p:txBody>
      </p:sp>
      <p:sp>
        <p:nvSpPr>
          <p:cNvPr id="16" name="TextBox 15"/>
          <p:cNvSpPr txBox="1"/>
          <p:nvPr/>
        </p:nvSpPr>
        <p:spPr>
          <a:xfrm>
            <a:off x="1393572" y="4024004"/>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42,000</a:t>
            </a:r>
          </a:p>
        </p:txBody>
      </p:sp>
      <p:sp>
        <p:nvSpPr>
          <p:cNvPr id="17" name="TextBox 16"/>
          <p:cNvSpPr txBox="1"/>
          <p:nvPr/>
        </p:nvSpPr>
        <p:spPr>
          <a:xfrm>
            <a:off x="1393572" y="4339331"/>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42,000</a:t>
            </a:r>
          </a:p>
        </p:txBody>
      </p:sp>
      <p:sp>
        <p:nvSpPr>
          <p:cNvPr id="18" name="TextBox 17"/>
          <p:cNvSpPr txBox="1"/>
          <p:nvPr/>
        </p:nvSpPr>
        <p:spPr>
          <a:xfrm>
            <a:off x="2950163" y="2660602"/>
            <a:ext cx="3090429"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.07 (666,633) = $  46,664</a:t>
            </a:r>
            <a:endParaRPr lang="en-US" sz="2200" dirty="0">
              <a:solidFill>
                <a:srgbClr val="CC0099"/>
              </a:solidFill>
              <a:latin typeface="+mn-lt"/>
              <a:cs typeface="Arial" panose="020B0604020202020204" pitchFamily="34" charset="0"/>
            </a:endParaRPr>
          </a:p>
        </p:txBody>
      </p:sp>
      <p:sp>
        <p:nvSpPr>
          <p:cNvPr id="23" name="TextBox 22"/>
          <p:cNvSpPr txBox="1"/>
          <p:nvPr/>
        </p:nvSpPr>
        <p:spPr>
          <a:xfrm>
            <a:off x="5850860" y="2646101"/>
            <a:ext cx="1463550" cy="430887"/>
          </a:xfrm>
          <a:prstGeom prst="rect">
            <a:avLst/>
          </a:prstGeom>
          <a:noFill/>
        </p:spPr>
        <p:txBody>
          <a:bodyPr wrap="square" rtlCol="0">
            <a:spAutoFit/>
          </a:bodyPr>
          <a:lstStyle/>
          <a:p>
            <a:pPr algn="r"/>
            <a:r>
              <a:rPr lang="en-US" sz="2200" b="1" dirty="0">
                <a:solidFill>
                  <a:srgbClr val="DE005A"/>
                </a:solidFill>
                <a:latin typeface="+mn-lt"/>
                <a:cs typeface="Arial" panose="020B0604020202020204" pitchFamily="34" charset="0"/>
              </a:rPr>
              <a:t>$  4,664</a:t>
            </a:r>
          </a:p>
        </p:txBody>
      </p:sp>
      <p:sp>
        <p:nvSpPr>
          <p:cNvPr id="29" name="TextBox 28"/>
          <p:cNvSpPr txBox="1"/>
          <p:nvPr/>
        </p:nvSpPr>
        <p:spPr>
          <a:xfrm>
            <a:off x="7205542" y="2324084"/>
            <a:ext cx="1463550"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$666,633</a:t>
            </a:r>
          </a:p>
        </p:txBody>
      </p:sp>
      <p:sp>
        <p:nvSpPr>
          <p:cNvPr id="30" name="TextBox 29"/>
          <p:cNvSpPr txBox="1"/>
          <p:nvPr/>
        </p:nvSpPr>
        <p:spPr>
          <a:xfrm>
            <a:off x="7215073" y="2658663"/>
            <a:ext cx="1463550"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671,297</a:t>
            </a:r>
          </a:p>
        </p:txBody>
      </p:sp>
      <p:sp>
        <p:nvSpPr>
          <p:cNvPr id="37" name="TextBox 36"/>
          <p:cNvSpPr txBox="1"/>
          <p:nvPr/>
        </p:nvSpPr>
        <p:spPr>
          <a:xfrm>
            <a:off x="1695430" y="1141400"/>
            <a:ext cx="1463550" cy="707886"/>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Cash Interest</a:t>
            </a:r>
          </a:p>
        </p:txBody>
      </p:sp>
      <p:sp>
        <p:nvSpPr>
          <p:cNvPr id="38" name="TextBox 37"/>
          <p:cNvSpPr txBox="1"/>
          <p:nvPr/>
        </p:nvSpPr>
        <p:spPr>
          <a:xfrm>
            <a:off x="3660839" y="1134061"/>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Effective Interest</a:t>
            </a:r>
          </a:p>
        </p:txBody>
      </p:sp>
      <p:sp>
        <p:nvSpPr>
          <p:cNvPr id="39" name="TextBox 38"/>
          <p:cNvSpPr txBox="1"/>
          <p:nvPr/>
        </p:nvSpPr>
        <p:spPr>
          <a:xfrm>
            <a:off x="5695306" y="1134061"/>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Increase in Balance</a:t>
            </a:r>
          </a:p>
        </p:txBody>
      </p:sp>
      <p:sp>
        <p:nvSpPr>
          <p:cNvPr id="40" name="TextBox 39"/>
          <p:cNvSpPr txBox="1"/>
          <p:nvPr/>
        </p:nvSpPr>
        <p:spPr>
          <a:xfrm>
            <a:off x="7174945" y="1138026"/>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Outstanding Balance</a:t>
            </a:r>
          </a:p>
        </p:txBody>
      </p:sp>
      <p:cxnSp>
        <p:nvCxnSpPr>
          <p:cNvPr id="41" name="Straight Connector 40"/>
          <p:cNvCxnSpPr/>
          <p:nvPr/>
        </p:nvCxnSpPr>
        <p:spPr>
          <a:xfrm>
            <a:off x="1826994" y="4740936"/>
            <a:ext cx="1090772"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1559395" y="4739576"/>
            <a:ext cx="1406987"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$252,000</a:t>
            </a:r>
          </a:p>
        </p:txBody>
      </p:sp>
      <p:sp>
        <p:nvSpPr>
          <p:cNvPr id="47" name="TextBox 46"/>
          <p:cNvSpPr txBox="1"/>
          <p:nvPr/>
        </p:nvSpPr>
        <p:spPr>
          <a:xfrm>
            <a:off x="3416208" y="1763903"/>
            <a:ext cx="2412805" cy="707886"/>
          </a:xfrm>
          <a:prstGeom prst="rect">
            <a:avLst/>
          </a:prstGeom>
          <a:noFill/>
        </p:spPr>
        <p:txBody>
          <a:bodyPr wrap="square" rtlCol="0">
            <a:spAutoFit/>
          </a:bodyPr>
          <a:lstStyle/>
          <a:p>
            <a:pPr algn="ctr" fontAlgn="base">
              <a:spcBef>
                <a:spcPct val="0"/>
              </a:spcBef>
              <a:spcAft>
                <a:spcPct val="0"/>
              </a:spcAft>
            </a:pPr>
            <a:r>
              <a:rPr lang="en-US" sz="2000" dirty="0">
                <a:solidFill>
                  <a:prstClr val="black"/>
                </a:solidFill>
                <a:latin typeface="+mn-lt"/>
                <a:cs typeface="Arial" panose="020B0604020202020204" pitchFamily="34" charset="0"/>
              </a:rPr>
              <a:t>(7% × </a:t>
            </a:r>
          </a:p>
          <a:p>
            <a:pPr algn="ctr" fontAlgn="base">
              <a:spcBef>
                <a:spcPct val="0"/>
              </a:spcBef>
              <a:spcAft>
                <a:spcPct val="0"/>
              </a:spcAft>
            </a:pPr>
            <a:r>
              <a:rPr lang="en-US" sz="2000" dirty="0">
                <a:solidFill>
                  <a:prstClr val="black"/>
                </a:solidFill>
                <a:latin typeface="+mn-lt"/>
                <a:cs typeface="Arial" panose="020B0604020202020204" pitchFamily="34" charset="0"/>
              </a:rPr>
              <a:t>Outstanding </a:t>
            </a:r>
            <a:r>
              <a:rPr lang="en-US" sz="2000" dirty="0" smtClean="0">
                <a:solidFill>
                  <a:prstClr val="black"/>
                </a:solidFill>
                <a:latin typeface="+mn-lt"/>
                <a:cs typeface="Arial" panose="020B0604020202020204" pitchFamily="34" charset="0"/>
              </a:rPr>
              <a:t>balance</a:t>
            </a:r>
            <a:r>
              <a:rPr lang="en-US" sz="2000" dirty="0">
                <a:solidFill>
                  <a:prstClr val="black"/>
                </a:solidFill>
                <a:latin typeface="+mn-lt"/>
                <a:cs typeface="Arial" panose="020B0604020202020204" pitchFamily="34" charset="0"/>
              </a:rPr>
              <a:t>)</a:t>
            </a:r>
          </a:p>
        </p:txBody>
      </p:sp>
      <p:sp>
        <p:nvSpPr>
          <p:cNvPr id="48" name="TextBox 47"/>
          <p:cNvSpPr txBox="1"/>
          <p:nvPr/>
        </p:nvSpPr>
        <p:spPr>
          <a:xfrm>
            <a:off x="598965" y="1449924"/>
            <a:ext cx="1463550" cy="400110"/>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Date</a:t>
            </a:r>
          </a:p>
        </p:txBody>
      </p:sp>
      <p:sp>
        <p:nvSpPr>
          <p:cNvPr id="49" name="TextBox 48"/>
          <p:cNvSpPr txBox="1"/>
          <p:nvPr/>
        </p:nvSpPr>
        <p:spPr>
          <a:xfrm>
            <a:off x="6085714" y="1763479"/>
            <a:ext cx="1330500" cy="644381"/>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(Discount</a:t>
            </a:r>
          </a:p>
          <a:p>
            <a:pPr algn="ctr"/>
            <a:r>
              <a:rPr lang="en-US" sz="2000" dirty="0">
                <a:solidFill>
                  <a:prstClr val="black"/>
                </a:solidFill>
                <a:latin typeface="+mn-lt"/>
                <a:cs typeface="Arial" panose="020B0604020202020204" pitchFamily="34" charset="0"/>
              </a:rPr>
              <a:t>reduction)</a:t>
            </a:r>
          </a:p>
        </p:txBody>
      </p:sp>
      <p:sp>
        <p:nvSpPr>
          <p:cNvPr id="50" name="TextBox 49"/>
          <p:cNvSpPr txBox="1"/>
          <p:nvPr/>
        </p:nvSpPr>
        <p:spPr>
          <a:xfrm>
            <a:off x="1369309" y="1763903"/>
            <a:ext cx="2357064" cy="707886"/>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(6% × </a:t>
            </a:r>
          </a:p>
          <a:p>
            <a:pPr algn="ctr"/>
            <a:r>
              <a:rPr lang="en-US" sz="2000" dirty="0">
                <a:latin typeface="+mn-lt"/>
                <a:cs typeface="Arial" panose="020B0604020202020204" pitchFamily="34" charset="0"/>
              </a:rPr>
              <a:t>Face amount)</a:t>
            </a:r>
            <a:endParaRPr lang="en-US" sz="2000" dirty="0">
              <a:solidFill>
                <a:prstClr val="black"/>
              </a:solidFill>
              <a:latin typeface="+mn-lt"/>
              <a:cs typeface="Arial" panose="020B0604020202020204" pitchFamily="34" charset="0"/>
            </a:endParaRPr>
          </a:p>
        </p:txBody>
      </p:sp>
      <p:cxnSp>
        <p:nvCxnSpPr>
          <p:cNvPr id="36" name="Straight Connector 35"/>
          <p:cNvCxnSpPr/>
          <p:nvPr/>
        </p:nvCxnSpPr>
        <p:spPr>
          <a:xfrm>
            <a:off x="671202" y="1796721"/>
            <a:ext cx="8071984"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2" name="Rectangle 13"/>
          <p:cNvSpPr>
            <a:spLocks noChangeArrowheads="1"/>
          </p:cNvSpPr>
          <p:nvPr/>
        </p:nvSpPr>
        <p:spPr bwMode="auto">
          <a:xfrm>
            <a:off x="4200444" y="3461857"/>
            <a:ext cx="1885270" cy="419286"/>
          </a:xfrm>
          <a:prstGeom prst="rect">
            <a:avLst/>
          </a:prstGeom>
          <a:solidFill>
            <a:srgbClr val="FFC000"/>
          </a:solidFill>
          <a:ln w="9525">
            <a:solidFill>
              <a:schemeClr val="tx1"/>
            </a:solidFill>
            <a:miter lim="800000"/>
            <a:headEnd/>
            <a:tailEnd/>
          </a:ln>
        </p:spPr>
        <p:txBody>
          <a:bodyPr wrap="none" anchor="ct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2000" dirty="0"/>
              <a:t>7% </a:t>
            </a:r>
            <a:r>
              <a:rPr lang="en-US" altLang="en-US" sz="2000" dirty="0" smtClean="0"/>
              <a:t>× </a:t>
            </a:r>
            <a:r>
              <a:rPr lang="en-US" altLang="en-US" sz="2000" dirty="0"/>
              <a:t>$666,633</a:t>
            </a:r>
          </a:p>
        </p:txBody>
      </p:sp>
      <p:sp>
        <p:nvSpPr>
          <p:cNvPr id="53" name="Line 14"/>
          <p:cNvSpPr>
            <a:spLocks noChangeShapeType="1"/>
          </p:cNvSpPr>
          <p:nvPr/>
        </p:nvSpPr>
        <p:spPr bwMode="auto">
          <a:xfrm flipV="1">
            <a:off x="5476114" y="3157057"/>
            <a:ext cx="0" cy="304800"/>
          </a:xfrm>
          <a:prstGeom prst="line">
            <a:avLst/>
          </a:prstGeom>
          <a:noFill/>
          <a:ln w="15875">
            <a:solidFill>
              <a:srgbClr val="993300"/>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
        <p:nvSpPr>
          <p:cNvPr id="54" name="Rectangle 12"/>
          <p:cNvSpPr>
            <a:spLocks noChangeArrowheads="1"/>
          </p:cNvSpPr>
          <p:nvPr/>
        </p:nvSpPr>
        <p:spPr bwMode="auto">
          <a:xfrm>
            <a:off x="3789063" y="4140640"/>
            <a:ext cx="1819761" cy="457200"/>
          </a:xfrm>
          <a:prstGeom prst="rect">
            <a:avLst/>
          </a:prstGeom>
          <a:solidFill>
            <a:srgbClr val="FFC000"/>
          </a:solidFill>
          <a:ln w="9525">
            <a:solidFill>
              <a:schemeClr val="tx1">
                <a:alpha val="60000"/>
              </a:schemeClr>
            </a:solidFill>
            <a:miter lim="800000"/>
            <a:headEnd/>
            <a:tailEnd/>
          </a:ln>
        </p:spPr>
        <p:txBody>
          <a:bodyPr wrap="none" anchor="ct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2000" dirty="0"/>
              <a:t>6% </a:t>
            </a:r>
            <a:r>
              <a:rPr lang="en-US" altLang="en-US" sz="2000" dirty="0" smtClean="0"/>
              <a:t>× </a:t>
            </a:r>
            <a:r>
              <a:rPr lang="en-US" altLang="en-US" sz="2000" dirty="0"/>
              <a:t>$700,000</a:t>
            </a:r>
          </a:p>
        </p:txBody>
      </p:sp>
      <p:sp>
        <p:nvSpPr>
          <p:cNvPr id="55" name="Line 34"/>
          <p:cNvSpPr>
            <a:spLocks noChangeShapeType="1"/>
          </p:cNvSpPr>
          <p:nvPr/>
        </p:nvSpPr>
        <p:spPr bwMode="auto">
          <a:xfrm flipH="1" flipV="1">
            <a:off x="2874664" y="2997640"/>
            <a:ext cx="914400" cy="1295400"/>
          </a:xfrm>
          <a:prstGeom prst="line">
            <a:avLst/>
          </a:prstGeom>
          <a:noFill/>
          <a:ln w="15875">
            <a:solidFill>
              <a:srgbClr val="993300"/>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
        <p:nvSpPr>
          <p:cNvPr id="56" name="Rectangle 6"/>
          <p:cNvSpPr>
            <a:spLocks noChangeArrowheads="1"/>
          </p:cNvSpPr>
          <p:nvPr/>
        </p:nvSpPr>
        <p:spPr bwMode="auto">
          <a:xfrm>
            <a:off x="6047571" y="3918416"/>
            <a:ext cx="2000276" cy="461949"/>
          </a:xfrm>
          <a:prstGeom prst="rect">
            <a:avLst/>
          </a:prstGeom>
          <a:solidFill>
            <a:srgbClr val="FFC000"/>
          </a:solidFill>
          <a:ln w="9525">
            <a:solidFill>
              <a:schemeClr val="tx1"/>
            </a:solidFill>
            <a:miter lim="800000"/>
            <a:headEnd/>
            <a:tailEnd/>
          </a:ln>
        </p:spPr>
        <p:txBody>
          <a:bodyPr wrap="none" anchor="ct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2000" dirty="0"/>
              <a:t>$46,664 </a:t>
            </a:r>
            <a:r>
              <a:rPr lang="en-US" altLang="en-US" sz="2000" dirty="0" smtClean="0">
                <a:latin typeface="ＭＳ ゴシック"/>
                <a:ea typeface="ＭＳ ゴシック"/>
                <a:cs typeface="ＭＳ ゴシック"/>
              </a:rPr>
              <a:t>−</a:t>
            </a:r>
            <a:r>
              <a:rPr lang="en-US" altLang="en-US" sz="2000" dirty="0" smtClean="0"/>
              <a:t> </a:t>
            </a:r>
            <a:r>
              <a:rPr lang="en-US" altLang="en-US" sz="2000" dirty="0"/>
              <a:t>42,000</a:t>
            </a:r>
          </a:p>
        </p:txBody>
      </p:sp>
      <p:sp>
        <p:nvSpPr>
          <p:cNvPr id="57" name="Line 15"/>
          <p:cNvSpPr>
            <a:spLocks noChangeShapeType="1"/>
          </p:cNvSpPr>
          <p:nvPr/>
        </p:nvSpPr>
        <p:spPr bwMode="auto">
          <a:xfrm flipV="1">
            <a:off x="6857091" y="3126954"/>
            <a:ext cx="6636" cy="791462"/>
          </a:xfrm>
          <a:prstGeom prst="line">
            <a:avLst/>
          </a:prstGeom>
          <a:noFill/>
          <a:ln w="15875">
            <a:solidFill>
              <a:srgbClr val="993300"/>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sz="2000" dirty="0"/>
          </a:p>
        </p:txBody>
      </p:sp>
      <p:sp>
        <p:nvSpPr>
          <p:cNvPr id="58" name="Rectangle 35"/>
          <p:cNvSpPr>
            <a:spLocks noChangeArrowheads="1"/>
          </p:cNvSpPr>
          <p:nvPr/>
        </p:nvSpPr>
        <p:spPr bwMode="auto">
          <a:xfrm>
            <a:off x="7024295" y="4831081"/>
            <a:ext cx="2031816" cy="470895"/>
          </a:xfrm>
          <a:prstGeom prst="rect">
            <a:avLst/>
          </a:prstGeom>
          <a:solidFill>
            <a:srgbClr val="FFC000"/>
          </a:solidFill>
          <a:ln w="9525">
            <a:solidFill>
              <a:schemeClr val="tx1"/>
            </a:solidFill>
            <a:miter lim="800000"/>
            <a:headEnd/>
            <a:tailEnd/>
          </a:ln>
        </p:spPr>
        <p:txBody>
          <a:bodyPr wrap="none" anchor="ct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2000" dirty="0"/>
              <a:t>$666,633 </a:t>
            </a:r>
            <a:r>
              <a:rPr lang="en-US" altLang="en-US" sz="2000" dirty="0" smtClean="0"/>
              <a:t>+ </a:t>
            </a:r>
            <a:r>
              <a:rPr lang="en-US" altLang="en-US" sz="2000" dirty="0"/>
              <a:t>4,664</a:t>
            </a:r>
          </a:p>
        </p:txBody>
      </p:sp>
      <p:sp>
        <p:nvSpPr>
          <p:cNvPr id="59" name="Line 36"/>
          <p:cNvSpPr>
            <a:spLocks noChangeShapeType="1"/>
          </p:cNvSpPr>
          <p:nvPr/>
        </p:nvSpPr>
        <p:spPr bwMode="auto">
          <a:xfrm flipH="1" flipV="1">
            <a:off x="8269769" y="3062509"/>
            <a:ext cx="0" cy="1765856"/>
          </a:xfrm>
          <a:prstGeom prst="line">
            <a:avLst/>
          </a:prstGeom>
          <a:noFill/>
          <a:ln w="15875">
            <a:solidFill>
              <a:srgbClr val="993300"/>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sz="2000" dirty="0"/>
          </a:p>
        </p:txBody>
      </p:sp>
    </p:spTree>
    <p:custDataLst>
      <p:tags r:id="rId1"/>
    </p:custDataLst>
    <p:extLst>
      <p:ext uri="{BB962C8B-B14F-4D97-AF65-F5344CB8AC3E}">
        <p14:creationId xmlns:p14="http://schemas.microsoft.com/office/powerpoint/2010/main" val="16226110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blinds(horizontal)">
                                      <p:cBhvr>
                                        <p:cTn id="7" dur="500"/>
                                        <p:tgtEl>
                                          <p:spTgt spid="5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blinds(horizontal)">
                                      <p:cBhvr>
                                        <p:cTn id="10" dur="500"/>
                                        <p:tgtEl>
                                          <p:spTgt spid="54"/>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box(in)">
                                      <p:cBhvr>
                                        <p:cTn id="15" dur="500"/>
                                        <p:tgtEl>
                                          <p:spTgt spid="53"/>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box(in)">
                                      <p:cBhvr>
                                        <p:cTn id="18" dur="500"/>
                                        <p:tgtEl>
                                          <p:spTgt spid="52"/>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checkerboard(across)">
                                      <p:cBhvr>
                                        <p:cTn id="23" dur="500"/>
                                        <p:tgtEl>
                                          <p:spTgt spid="57"/>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checkerboard(across)">
                                      <p:cBhvr>
                                        <p:cTn id="26" dur="500"/>
                                        <p:tgtEl>
                                          <p:spTgt spid="56"/>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checkerboard(across)">
                                      <p:cBhvr>
                                        <p:cTn id="31" dur="500"/>
                                        <p:tgtEl>
                                          <p:spTgt spid="59"/>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checkerboard(across)">
                                      <p:cBhvr>
                                        <p:cTn id="3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animBg="1"/>
      <p:bldP spid="5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smtClean="0"/>
              <a:t>Amortization </a:t>
            </a:r>
            <a:r>
              <a:rPr lang="en-IN" dirty="0"/>
              <a:t>Schedule—</a:t>
            </a:r>
            <a:r>
              <a:rPr lang="en-IN" dirty="0" smtClean="0"/>
              <a:t>Discount </a:t>
            </a:r>
            <a:r>
              <a:rPr lang="en-IN" sz="2400" dirty="0" smtClean="0"/>
              <a:t>(continued)</a:t>
            </a:r>
            <a:endParaRPr lang="en-IN" sz="2400"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4" name="TextBox 3"/>
          <p:cNvSpPr txBox="1"/>
          <p:nvPr/>
        </p:nvSpPr>
        <p:spPr>
          <a:xfrm>
            <a:off x="271305" y="2322408"/>
            <a:ext cx="1463550" cy="430887"/>
          </a:xfrm>
          <a:prstGeom prst="rect">
            <a:avLst/>
          </a:prstGeom>
          <a:noFill/>
        </p:spPr>
        <p:txBody>
          <a:bodyPr wrap="square" rtlCol="0">
            <a:spAutoFit/>
          </a:bodyPr>
          <a:lstStyle/>
          <a:p>
            <a:pPr algn="r" fontAlgn="base">
              <a:spcBef>
                <a:spcPct val="0"/>
              </a:spcBef>
              <a:spcAft>
                <a:spcPct val="0"/>
              </a:spcAft>
            </a:pPr>
            <a:r>
              <a:rPr lang="en-US" sz="2200" dirty="0">
                <a:solidFill>
                  <a:prstClr val="black"/>
                </a:solidFill>
                <a:latin typeface="+mn-lt"/>
                <a:cs typeface="Arial" panose="020B0604020202020204" pitchFamily="34" charset="0"/>
              </a:rPr>
              <a:t>1/1/18</a:t>
            </a:r>
          </a:p>
        </p:txBody>
      </p:sp>
      <p:sp>
        <p:nvSpPr>
          <p:cNvPr id="5" name="TextBox 4"/>
          <p:cNvSpPr txBox="1"/>
          <p:nvPr/>
        </p:nvSpPr>
        <p:spPr>
          <a:xfrm>
            <a:off x="280836" y="2656987"/>
            <a:ext cx="1463550"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6/30/18</a:t>
            </a:r>
          </a:p>
        </p:txBody>
      </p:sp>
      <p:sp>
        <p:nvSpPr>
          <p:cNvPr id="6" name="TextBox 5"/>
          <p:cNvSpPr txBox="1"/>
          <p:nvPr/>
        </p:nvSpPr>
        <p:spPr>
          <a:xfrm>
            <a:off x="165543" y="2991566"/>
            <a:ext cx="1578843" cy="430887"/>
          </a:xfrm>
          <a:prstGeom prst="rect">
            <a:avLst/>
          </a:prstGeom>
          <a:noFill/>
        </p:spPr>
        <p:txBody>
          <a:bodyPr wrap="square" rtlCol="0">
            <a:spAutoFit/>
          </a:bodyPr>
          <a:lstStyle/>
          <a:p>
            <a:pPr algn="r" fontAlgn="base">
              <a:spcBef>
                <a:spcPct val="0"/>
              </a:spcBef>
              <a:spcAft>
                <a:spcPct val="0"/>
              </a:spcAft>
            </a:pPr>
            <a:r>
              <a:rPr lang="en-US" sz="2200" dirty="0">
                <a:solidFill>
                  <a:prstClr val="black"/>
                </a:solidFill>
                <a:latin typeface="+mn-lt"/>
                <a:cs typeface="Arial" panose="020B0604020202020204" pitchFamily="34" charset="0"/>
              </a:rPr>
              <a:t>12/31/18</a:t>
            </a:r>
          </a:p>
        </p:txBody>
      </p:sp>
      <p:sp>
        <p:nvSpPr>
          <p:cNvPr id="7" name="TextBox 6"/>
          <p:cNvSpPr txBox="1"/>
          <p:nvPr/>
        </p:nvSpPr>
        <p:spPr>
          <a:xfrm>
            <a:off x="165543" y="3335770"/>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6/30/19</a:t>
            </a:r>
          </a:p>
        </p:txBody>
      </p:sp>
      <p:sp>
        <p:nvSpPr>
          <p:cNvPr id="9" name="TextBox 8"/>
          <p:cNvSpPr txBox="1"/>
          <p:nvPr/>
        </p:nvSpPr>
        <p:spPr>
          <a:xfrm>
            <a:off x="165543" y="3689599"/>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12/31/19</a:t>
            </a:r>
          </a:p>
        </p:txBody>
      </p:sp>
      <p:sp>
        <p:nvSpPr>
          <p:cNvPr id="10" name="TextBox 9"/>
          <p:cNvSpPr txBox="1"/>
          <p:nvPr/>
        </p:nvSpPr>
        <p:spPr>
          <a:xfrm>
            <a:off x="165543" y="4014553"/>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6/30/20</a:t>
            </a:r>
          </a:p>
        </p:txBody>
      </p:sp>
      <p:sp>
        <p:nvSpPr>
          <p:cNvPr id="11" name="TextBox 10"/>
          <p:cNvSpPr txBox="1"/>
          <p:nvPr/>
        </p:nvSpPr>
        <p:spPr>
          <a:xfrm>
            <a:off x="165543" y="4329880"/>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12/31/20</a:t>
            </a:r>
          </a:p>
        </p:txBody>
      </p:sp>
      <p:sp>
        <p:nvSpPr>
          <p:cNvPr id="12" name="TextBox 11"/>
          <p:cNvSpPr txBox="1"/>
          <p:nvPr/>
        </p:nvSpPr>
        <p:spPr>
          <a:xfrm>
            <a:off x="1508865" y="2647777"/>
            <a:ext cx="1463550"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$ 42,000</a:t>
            </a:r>
          </a:p>
        </p:txBody>
      </p:sp>
      <p:sp>
        <p:nvSpPr>
          <p:cNvPr id="13" name="TextBox 12"/>
          <p:cNvSpPr txBox="1"/>
          <p:nvPr/>
        </p:nvSpPr>
        <p:spPr>
          <a:xfrm>
            <a:off x="1393572" y="3001017"/>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42,000</a:t>
            </a:r>
          </a:p>
        </p:txBody>
      </p:sp>
      <p:sp>
        <p:nvSpPr>
          <p:cNvPr id="14" name="TextBox 13"/>
          <p:cNvSpPr txBox="1"/>
          <p:nvPr/>
        </p:nvSpPr>
        <p:spPr>
          <a:xfrm>
            <a:off x="1393572" y="3326560"/>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42,000</a:t>
            </a:r>
          </a:p>
        </p:txBody>
      </p:sp>
      <p:sp>
        <p:nvSpPr>
          <p:cNvPr id="15" name="TextBox 14"/>
          <p:cNvSpPr txBox="1"/>
          <p:nvPr/>
        </p:nvSpPr>
        <p:spPr>
          <a:xfrm>
            <a:off x="1393572" y="3680389"/>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42,000</a:t>
            </a:r>
          </a:p>
        </p:txBody>
      </p:sp>
      <p:sp>
        <p:nvSpPr>
          <p:cNvPr id="16" name="TextBox 15"/>
          <p:cNvSpPr txBox="1"/>
          <p:nvPr/>
        </p:nvSpPr>
        <p:spPr>
          <a:xfrm>
            <a:off x="1393572" y="4024004"/>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42,000</a:t>
            </a:r>
          </a:p>
        </p:txBody>
      </p:sp>
      <p:sp>
        <p:nvSpPr>
          <p:cNvPr id="17" name="TextBox 16"/>
          <p:cNvSpPr txBox="1"/>
          <p:nvPr/>
        </p:nvSpPr>
        <p:spPr>
          <a:xfrm>
            <a:off x="1393572" y="4339331"/>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42,000</a:t>
            </a:r>
          </a:p>
        </p:txBody>
      </p:sp>
      <p:sp>
        <p:nvSpPr>
          <p:cNvPr id="18" name="TextBox 17"/>
          <p:cNvSpPr txBox="1"/>
          <p:nvPr/>
        </p:nvSpPr>
        <p:spPr>
          <a:xfrm>
            <a:off x="2950163" y="2660602"/>
            <a:ext cx="3090429"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.07 (666,633) = $  46,664</a:t>
            </a:r>
            <a:endParaRPr lang="en-US" sz="2200" dirty="0">
              <a:solidFill>
                <a:srgbClr val="CC0099"/>
              </a:solidFill>
              <a:latin typeface="+mn-lt"/>
              <a:cs typeface="Arial" panose="020B0604020202020204" pitchFamily="34" charset="0"/>
            </a:endParaRPr>
          </a:p>
        </p:txBody>
      </p:sp>
      <p:sp>
        <p:nvSpPr>
          <p:cNvPr id="19" name="TextBox 18"/>
          <p:cNvSpPr txBox="1"/>
          <p:nvPr/>
        </p:nvSpPr>
        <p:spPr>
          <a:xfrm>
            <a:off x="2984305" y="2995181"/>
            <a:ext cx="3057791"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.07 (671,297) =     46,991</a:t>
            </a:r>
          </a:p>
        </p:txBody>
      </p:sp>
      <p:sp>
        <p:nvSpPr>
          <p:cNvPr id="20" name="TextBox 19"/>
          <p:cNvSpPr txBox="1"/>
          <p:nvPr/>
        </p:nvSpPr>
        <p:spPr>
          <a:xfrm>
            <a:off x="2950786" y="3339385"/>
            <a:ext cx="3076718"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.07 (676,288) =     47,340</a:t>
            </a:r>
          </a:p>
        </p:txBody>
      </p:sp>
      <p:sp>
        <p:nvSpPr>
          <p:cNvPr id="21" name="TextBox 20"/>
          <p:cNvSpPr txBox="1"/>
          <p:nvPr/>
        </p:nvSpPr>
        <p:spPr>
          <a:xfrm>
            <a:off x="2995834" y="3693214"/>
            <a:ext cx="3043607"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.07 (681,628) =     47,714</a:t>
            </a:r>
          </a:p>
        </p:txBody>
      </p:sp>
      <p:sp>
        <p:nvSpPr>
          <p:cNvPr id="22" name="TextBox 21"/>
          <p:cNvSpPr txBox="1"/>
          <p:nvPr/>
        </p:nvSpPr>
        <p:spPr>
          <a:xfrm>
            <a:off x="2996208" y="4018168"/>
            <a:ext cx="3035398"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.07 (687,342) =     48,114</a:t>
            </a:r>
          </a:p>
        </p:txBody>
      </p:sp>
      <p:sp>
        <p:nvSpPr>
          <p:cNvPr id="23" name="TextBox 22"/>
          <p:cNvSpPr txBox="1"/>
          <p:nvPr/>
        </p:nvSpPr>
        <p:spPr>
          <a:xfrm>
            <a:off x="5850860" y="2646101"/>
            <a:ext cx="1463550" cy="430887"/>
          </a:xfrm>
          <a:prstGeom prst="rect">
            <a:avLst/>
          </a:prstGeom>
          <a:noFill/>
        </p:spPr>
        <p:txBody>
          <a:bodyPr wrap="square" rtlCol="0">
            <a:spAutoFit/>
          </a:bodyPr>
          <a:lstStyle/>
          <a:p>
            <a:pPr algn="r"/>
            <a:r>
              <a:rPr lang="en-US" sz="2200" b="1" dirty="0">
                <a:solidFill>
                  <a:srgbClr val="DE005A"/>
                </a:solidFill>
                <a:latin typeface="+mn-lt"/>
                <a:cs typeface="Arial" panose="020B0604020202020204" pitchFamily="34" charset="0"/>
              </a:rPr>
              <a:t>$  4,664</a:t>
            </a:r>
          </a:p>
        </p:txBody>
      </p:sp>
      <p:sp>
        <p:nvSpPr>
          <p:cNvPr id="24" name="TextBox 23"/>
          <p:cNvSpPr txBox="1"/>
          <p:nvPr/>
        </p:nvSpPr>
        <p:spPr>
          <a:xfrm>
            <a:off x="5735567" y="2980680"/>
            <a:ext cx="1578843" cy="430887"/>
          </a:xfrm>
          <a:prstGeom prst="rect">
            <a:avLst/>
          </a:prstGeom>
          <a:noFill/>
        </p:spPr>
        <p:txBody>
          <a:bodyPr wrap="square" rtlCol="0">
            <a:spAutoFit/>
          </a:bodyPr>
          <a:lstStyle/>
          <a:p>
            <a:pPr algn="r"/>
            <a:r>
              <a:rPr lang="en-US" sz="2200" dirty="0">
                <a:latin typeface="+mn-lt"/>
                <a:cs typeface="Arial" panose="020B0604020202020204" pitchFamily="34" charset="0"/>
              </a:rPr>
              <a:t>4,991</a:t>
            </a:r>
          </a:p>
        </p:txBody>
      </p:sp>
      <p:sp>
        <p:nvSpPr>
          <p:cNvPr id="25" name="TextBox 24"/>
          <p:cNvSpPr txBox="1"/>
          <p:nvPr/>
        </p:nvSpPr>
        <p:spPr>
          <a:xfrm>
            <a:off x="5735567" y="3324884"/>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5,340</a:t>
            </a:r>
          </a:p>
        </p:txBody>
      </p:sp>
      <p:sp>
        <p:nvSpPr>
          <p:cNvPr id="26" name="TextBox 25"/>
          <p:cNvSpPr txBox="1"/>
          <p:nvPr/>
        </p:nvSpPr>
        <p:spPr>
          <a:xfrm>
            <a:off x="5735567" y="3678713"/>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5,714</a:t>
            </a:r>
          </a:p>
        </p:txBody>
      </p:sp>
      <p:sp>
        <p:nvSpPr>
          <p:cNvPr id="27" name="TextBox 26"/>
          <p:cNvSpPr txBox="1"/>
          <p:nvPr/>
        </p:nvSpPr>
        <p:spPr>
          <a:xfrm>
            <a:off x="5735567" y="4003667"/>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6,114</a:t>
            </a:r>
          </a:p>
        </p:txBody>
      </p:sp>
      <p:sp>
        <p:nvSpPr>
          <p:cNvPr id="28" name="TextBox 27"/>
          <p:cNvSpPr txBox="1"/>
          <p:nvPr/>
        </p:nvSpPr>
        <p:spPr>
          <a:xfrm>
            <a:off x="5735567" y="4337655"/>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6,544</a:t>
            </a:r>
          </a:p>
        </p:txBody>
      </p:sp>
      <p:sp>
        <p:nvSpPr>
          <p:cNvPr id="29" name="TextBox 28"/>
          <p:cNvSpPr txBox="1"/>
          <p:nvPr/>
        </p:nvSpPr>
        <p:spPr>
          <a:xfrm>
            <a:off x="7205542" y="2324084"/>
            <a:ext cx="1463550"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$666,633</a:t>
            </a:r>
          </a:p>
        </p:txBody>
      </p:sp>
      <p:sp>
        <p:nvSpPr>
          <p:cNvPr id="30" name="TextBox 29"/>
          <p:cNvSpPr txBox="1"/>
          <p:nvPr/>
        </p:nvSpPr>
        <p:spPr>
          <a:xfrm>
            <a:off x="7215073" y="2658663"/>
            <a:ext cx="1463550"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671,297</a:t>
            </a:r>
          </a:p>
        </p:txBody>
      </p:sp>
      <p:sp>
        <p:nvSpPr>
          <p:cNvPr id="31" name="TextBox 30"/>
          <p:cNvSpPr txBox="1"/>
          <p:nvPr/>
        </p:nvSpPr>
        <p:spPr>
          <a:xfrm>
            <a:off x="7099780" y="2954440"/>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676,288</a:t>
            </a:r>
          </a:p>
        </p:txBody>
      </p:sp>
      <p:sp>
        <p:nvSpPr>
          <p:cNvPr id="32" name="TextBox 31"/>
          <p:cNvSpPr txBox="1"/>
          <p:nvPr/>
        </p:nvSpPr>
        <p:spPr>
          <a:xfrm>
            <a:off x="7099780" y="3337446"/>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681,628</a:t>
            </a:r>
          </a:p>
        </p:txBody>
      </p:sp>
      <p:sp>
        <p:nvSpPr>
          <p:cNvPr id="33" name="TextBox 32"/>
          <p:cNvSpPr txBox="1"/>
          <p:nvPr/>
        </p:nvSpPr>
        <p:spPr>
          <a:xfrm>
            <a:off x="7099780" y="3691275"/>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687,342</a:t>
            </a:r>
          </a:p>
        </p:txBody>
      </p:sp>
      <p:sp>
        <p:nvSpPr>
          <p:cNvPr id="34" name="TextBox 33"/>
          <p:cNvSpPr txBox="1"/>
          <p:nvPr/>
        </p:nvSpPr>
        <p:spPr>
          <a:xfrm>
            <a:off x="7099780" y="4016229"/>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693,456</a:t>
            </a:r>
          </a:p>
        </p:txBody>
      </p:sp>
      <p:sp>
        <p:nvSpPr>
          <p:cNvPr id="35" name="TextBox 34"/>
          <p:cNvSpPr txBox="1"/>
          <p:nvPr/>
        </p:nvSpPr>
        <p:spPr>
          <a:xfrm>
            <a:off x="7099780" y="4331556"/>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700,000</a:t>
            </a:r>
          </a:p>
        </p:txBody>
      </p:sp>
      <p:sp>
        <p:nvSpPr>
          <p:cNvPr id="37" name="TextBox 36"/>
          <p:cNvSpPr txBox="1"/>
          <p:nvPr/>
        </p:nvSpPr>
        <p:spPr>
          <a:xfrm>
            <a:off x="1695430" y="1141400"/>
            <a:ext cx="1463550" cy="707886"/>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Cash Interest</a:t>
            </a:r>
          </a:p>
        </p:txBody>
      </p:sp>
      <p:sp>
        <p:nvSpPr>
          <p:cNvPr id="38" name="TextBox 37"/>
          <p:cNvSpPr txBox="1"/>
          <p:nvPr/>
        </p:nvSpPr>
        <p:spPr>
          <a:xfrm>
            <a:off x="3660839" y="1134061"/>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Effective Interest</a:t>
            </a:r>
          </a:p>
        </p:txBody>
      </p:sp>
      <p:sp>
        <p:nvSpPr>
          <p:cNvPr id="39" name="TextBox 38"/>
          <p:cNvSpPr txBox="1"/>
          <p:nvPr/>
        </p:nvSpPr>
        <p:spPr>
          <a:xfrm>
            <a:off x="5695306" y="1134061"/>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Increase in Balance</a:t>
            </a:r>
          </a:p>
        </p:txBody>
      </p:sp>
      <p:sp>
        <p:nvSpPr>
          <p:cNvPr id="40" name="TextBox 39"/>
          <p:cNvSpPr txBox="1"/>
          <p:nvPr/>
        </p:nvSpPr>
        <p:spPr>
          <a:xfrm>
            <a:off x="7174945" y="1138026"/>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Outstanding Balance</a:t>
            </a:r>
          </a:p>
        </p:txBody>
      </p:sp>
      <p:sp>
        <p:nvSpPr>
          <p:cNvPr id="42" name="TextBox 41"/>
          <p:cNvSpPr txBox="1"/>
          <p:nvPr/>
        </p:nvSpPr>
        <p:spPr>
          <a:xfrm>
            <a:off x="1559395" y="4729266"/>
            <a:ext cx="1406987"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$252,000</a:t>
            </a:r>
          </a:p>
        </p:txBody>
      </p:sp>
      <p:sp>
        <p:nvSpPr>
          <p:cNvPr id="44" name="TextBox 43"/>
          <p:cNvSpPr txBox="1"/>
          <p:nvPr/>
        </p:nvSpPr>
        <p:spPr>
          <a:xfrm>
            <a:off x="4442372" y="4729266"/>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$285,367</a:t>
            </a:r>
          </a:p>
        </p:txBody>
      </p:sp>
      <p:grpSp>
        <p:nvGrpSpPr>
          <p:cNvPr id="2" name="Group 1"/>
          <p:cNvGrpSpPr/>
          <p:nvPr/>
        </p:nvGrpSpPr>
        <p:grpSpPr>
          <a:xfrm>
            <a:off x="1826994" y="4740936"/>
            <a:ext cx="5467899" cy="19250"/>
            <a:chOff x="1826994" y="4740936"/>
            <a:chExt cx="5467899" cy="19250"/>
          </a:xfrm>
        </p:grpSpPr>
        <p:cxnSp>
          <p:nvCxnSpPr>
            <p:cNvPr id="41" name="Straight Connector 40"/>
            <p:cNvCxnSpPr/>
            <p:nvPr/>
          </p:nvCxnSpPr>
          <p:spPr>
            <a:xfrm>
              <a:off x="1826994" y="4740936"/>
              <a:ext cx="1090772"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4924592" y="4760186"/>
              <a:ext cx="1090773"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6303281" y="4751822"/>
              <a:ext cx="991612"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46" name="TextBox 45"/>
          <p:cNvSpPr txBox="1"/>
          <p:nvPr/>
        </p:nvSpPr>
        <p:spPr>
          <a:xfrm>
            <a:off x="5735567" y="4729266"/>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$33,367</a:t>
            </a:r>
          </a:p>
        </p:txBody>
      </p:sp>
      <p:sp>
        <p:nvSpPr>
          <p:cNvPr id="47" name="TextBox 46"/>
          <p:cNvSpPr txBox="1"/>
          <p:nvPr/>
        </p:nvSpPr>
        <p:spPr>
          <a:xfrm>
            <a:off x="3416208" y="1763903"/>
            <a:ext cx="2412805" cy="707886"/>
          </a:xfrm>
          <a:prstGeom prst="rect">
            <a:avLst/>
          </a:prstGeom>
          <a:noFill/>
        </p:spPr>
        <p:txBody>
          <a:bodyPr wrap="square" rtlCol="0">
            <a:spAutoFit/>
          </a:bodyPr>
          <a:lstStyle/>
          <a:p>
            <a:pPr algn="ctr" fontAlgn="base">
              <a:spcBef>
                <a:spcPct val="0"/>
              </a:spcBef>
              <a:spcAft>
                <a:spcPct val="0"/>
              </a:spcAft>
            </a:pPr>
            <a:r>
              <a:rPr lang="en-US" sz="2000" dirty="0">
                <a:solidFill>
                  <a:prstClr val="black"/>
                </a:solidFill>
                <a:latin typeface="+mn-lt"/>
                <a:cs typeface="Arial" panose="020B0604020202020204" pitchFamily="34" charset="0"/>
              </a:rPr>
              <a:t>(7% × </a:t>
            </a:r>
          </a:p>
          <a:p>
            <a:pPr algn="ctr" fontAlgn="base">
              <a:spcBef>
                <a:spcPct val="0"/>
              </a:spcBef>
              <a:spcAft>
                <a:spcPct val="0"/>
              </a:spcAft>
            </a:pPr>
            <a:r>
              <a:rPr lang="en-US" sz="2000" dirty="0">
                <a:solidFill>
                  <a:prstClr val="black"/>
                </a:solidFill>
                <a:latin typeface="+mn-lt"/>
                <a:cs typeface="Arial" panose="020B0604020202020204" pitchFamily="34" charset="0"/>
              </a:rPr>
              <a:t>Outstanding </a:t>
            </a:r>
            <a:r>
              <a:rPr lang="en-US" sz="2000" dirty="0" smtClean="0">
                <a:solidFill>
                  <a:prstClr val="black"/>
                </a:solidFill>
                <a:latin typeface="+mn-lt"/>
                <a:cs typeface="Arial" panose="020B0604020202020204" pitchFamily="34" charset="0"/>
              </a:rPr>
              <a:t>balance</a:t>
            </a:r>
            <a:r>
              <a:rPr lang="en-US" sz="2000" dirty="0">
                <a:solidFill>
                  <a:prstClr val="black"/>
                </a:solidFill>
                <a:latin typeface="+mn-lt"/>
                <a:cs typeface="Arial" panose="020B0604020202020204" pitchFamily="34" charset="0"/>
              </a:rPr>
              <a:t>)</a:t>
            </a:r>
          </a:p>
        </p:txBody>
      </p:sp>
      <p:sp>
        <p:nvSpPr>
          <p:cNvPr id="48" name="TextBox 47"/>
          <p:cNvSpPr txBox="1"/>
          <p:nvPr/>
        </p:nvSpPr>
        <p:spPr>
          <a:xfrm>
            <a:off x="598965" y="1449924"/>
            <a:ext cx="1463550" cy="400110"/>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Date</a:t>
            </a:r>
          </a:p>
        </p:txBody>
      </p:sp>
      <p:sp>
        <p:nvSpPr>
          <p:cNvPr id="49" name="TextBox 48"/>
          <p:cNvSpPr txBox="1"/>
          <p:nvPr/>
        </p:nvSpPr>
        <p:spPr>
          <a:xfrm>
            <a:off x="6085714" y="1763479"/>
            <a:ext cx="1330500" cy="644381"/>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(Discount</a:t>
            </a:r>
          </a:p>
          <a:p>
            <a:pPr algn="ctr"/>
            <a:r>
              <a:rPr lang="en-US" sz="2000" dirty="0">
                <a:solidFill>
                  <a:prstClr val="black"/>
                </a:solidFill>
                <a:latin typeface="+mn-lt"/>
                <a:cs typeface="Arial" panose="020B0604020202020204" pitchFamily="34" charset="0"/>
              </a:rPr>
              <a:t>reduction)</a:t>
            </a:r>
          </a:p>
        </p:txBody>
      </p:sp>
      <p:sp>
        <p:nvSpPr>
          <p:cNvPr id="50" name="TextBox 49"/>
          <p:cNvSpPr txBox="1"/>
          <p:nvPr/>
        </p:nvSpPr>
        <p:spPr>
          <a:xfrm>
            <a:off x="1369309" y="1763903"/>
            <a:ext cx="2357064" cy="707886"/>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(6% × </a:t>
            </a:r>
          </a:p>
          <a:p>
            <a:pPr algn="ctr"/>
            <a:r>
              <a:rPr lang="en-US" sz="2000" dirty="0">
                <a:latin typeface="+mn-lt"/>
                <a:cs typeface="Arial" panose="020B0604020202020204" pitchFamily="34" charset="0"/>
              </a:rPr>
              <a:t>Face amount)</a:t>
            </a:r>
            <a:endParaRPr lang="en-US" sz="2000" dirty="0">
              <a:solidFill>
                <a:prstClr val="black"/>
              </a:solidFill>
              <a:latin typeface="+mn-lt"/>
              <a:cs typeface="Arial" panose="020B0604020202020204" pitchFamily="34" charset="0"/>
            </a:endParaRPr>
          </a:p>
        </p:txBody>
      </p:sp>
      <p:sp>
        <p:nvSpPr>
          <p:cNvPr id="51" name="TextBox 50"/>
          <p:cNvSpPr txBox="1"/>
          <p:nvPr/>
        </p:nvSpPr>
        <p:spPr>
          <a:xfrm>
            <a:off x="2819651" y="4340685"/>
            <a:ext cx="332792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.07 (693,456) =     48,544*</a:t>
            </a:r>
          </a:p>
        </p:txBody>
      </p:sp>
      <p:sp>
        <p:nvSpPr>
          <p:cNvPr id="61" name="TextBox 60"/>
          <p:cNvSpPr txBox="1"/>
          <p:nvPr/>
        </p:nvSpPr>
        <p:spPr>
          <a:xfrm>
            <a:off x="7461480" y="5234925"/>
            <a:ext cx="1707750" cy="430887"/>
          </a:xfrm>
          <a:prstGeom prst="rect">
            <a:avLst/>
          </a:prstGeom>
          <a:noFill/>
        </p:spPr>
        <p:txBody>
          <a:bodyPr wrap="square" rtlCol="0">
            <a:spAutoFit/>
          </a:bodyPr>
          <a:lstStyle/>
          <a:p>
            <a:r>
              <a:rPr lang="en-US" sz="2200" dirty="0">
                <a:solidFill>
                  <a:prstClr val="black"/>
                </a:solidFill>
                <a:latin typeface="+mn-lt"/>
                <a:cs typeface="Arial" panose="020B0604020202020204" pitchFamily="34" charset="0"/>
              </a:rPr>
              <a:t>* Rounded</a:t>
            </a:r>
          </a:p>
        </p:txBody>
      </p:sp>
      <p:cxnSp>
        <p:nvCxnSpPr>
          <p:cNvPr id="36" name="Straight Connector 35"/>
          <p:cNvCxnSpPr/>
          <p:nvPr/>
        </p:nvCxnSpPr>
        <p:spPr>
          <a:xfrm>
            <a:off x="671202" y="1796721"/>
            <a:ext cx="8071984"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5116506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down)">
                                      <p:cBhvr>
                                        <p:cTn id="29" dur="500"/>
                                        <p:tgtEl>
                                          <p:spTgt spid="32"/>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down)">
                                      <p:cBhvr>
                                        <p:cTn id="38" dur="500"/>
                                        <p:tgtEl>
                                          <p:spTgt spid="20"/>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down)">
                                      <p:cBhvr>
                                        <p:cTn id="41" dur="500"/>
                                        <p:tgtEl>
                                          <p:spTgt spid="34"/>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down)">
                                      <p:cBhvr>
                                        <p:cTn id="44" dur="500"/>
                                        <p:tgtEl>
                                          <p:spTgt spid="25"/>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down)">
                                      <p:cBhvr>
                                        <p:cTn id="47" dur="500"/>
                                        <p:tgtEl>
                                          <p:spTgt spid="3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down)">
                                      <p:cBhvr>
                                        <p:cTn id="50" dur="500"/>
                                        <p:tgtEl>
                                          <p:spTgt spid="27"/>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down)">
                                      <p:cBhvr>
                                        <p:cTn id="53" dur="500"/>
                                        <p:tgtEl>
                                          <p:spTgt spid="21"/>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down)">
                                      <p:cBhvr>
                                        <p:cTn id="56" dur="500"/>
                                        <p:tgtEl>
                                          <p:spTgt spid="15"/>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down)">
                                      <p:cBhvr>
                                        <p:cTn id="59" dur="500"/>
                                        <p:tgtEl>
                                          <p:spTgt spid="9"/>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down)">
                                      <p:cBhvr>
                                        <p:cTn id="62" dur="500"/>
                                        <p:tgtEl>
                                          <p:spTgt spid="22"/>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down)">
                                      <p:cBhvr>
                                        <p:cTn id="65" dur="500"/>
                                        <p:tgtEl>
                                          <p:spTgt spid="17"/>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down)">
                                      <p:cBhvr>
                                        <p:cTn id="68" dur="500"/>
                                        <p:tgtEl>
                                          <p:spTgt spid="28"/>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down)">
                                      <p:cBhvr>
                                        <p:cTn id="71" dur="500"/>
                                        <p:tgtEl>
                                          <p:spTgt spid="10"/>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wipe(down)">
                                      <p:cBhvr>
                                        <p:cTn id="74" dur="500"/>
                                        <p:tgtEl>
                                          <p:spTgt spid="26"/>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down)">
                                      <p:cBhvr>
                                        <p:cTn id="77" dur="500"/>
                                        <p:tgtEl>
                                          <p:spTgt spid="11"/>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wipe(down)">
                                      <p:cBhvr>
                                        <p:cTn id="80" dur="500"/>
                                        <p:tgtEl>
                                          <p:spTgt spid="16"/>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wipe(down)">
                                      <p:cBhvr>
                                        <p:cTn id="83" dur="500"/>
                                        <p:tgtEl>
                                          <p:spTgt spid="51"/>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wipe(down)">
                                      <p:cBhvr>
                                        <p:cTn id="86" dur="500"/>
                                        <p:tgtEl>
                                          <p:spTgt spid="35"/>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61"/>
                                        </p:tgtEl>
                                        <p:attrNameLst>
                                          <p:attrName>style.visibility</p:attrName>
                                        </p:attrNameLst>
                                      </p:cBhvr>
                                      <p:to>
                                        <p:strVal val="visible"/>
                                      </p:to>
                                    </p:set>
                                    <p:animEffect transition="in" filter="wipe(down)">
                                      <p:cBhvr>
                                        <p:cTn id="89" dur="500"/>
                                        <p:tgtEl>
                                          <p:spTgt spid="61"/>
                                        </p:tgtEl>
                                      </p:cBhvr>
                                    </p:animEffect>
                                  </p:childTnLst>
                                </p:cTn>
                              </p:par>
                            </p:childTnLst>
                          </p:cTn>
                        </p:par>
                        <p:par>
                          <p:cTn id="90" fill="hold">
                            <p:stCondLst>
                              <p:cond delay="500"/>
                            </p:stCondLst>
                            <p:childTnLst>
                              <p:par>
                                <p:cTn id="91" presetID="42" presetClass="entr" presetSubtype="0" fill="hold" nodeType="afterEffect">
                                  <p:stCondLst>
                                    <p:cond delay="250"/>
                                  </p:stCondLst>
                                  <p:childTnLst>
                                    <p:set>
                                      <p:cBhvr>
                                        <p:cTn id="92" dur="1" fill="hold">
                                          <p:stCondLst>
                                            <p:cond delay="0"/>
                                          </p:stCondLst>
                                        </p:cTn>
                                        <p:tgtEl>
                                          <p:spTgt spid="2"/>
                                        </p:tgtEl>
                                        <p:attrNameLst>
                                          <p:attrName>style.visibility</p:attrName>
                                        </p:attrNameLst>
                                      </p:cBhvr>
                                      <p:to>
                                        <p:strVal val="visible"/>
                                      </p:to>
                                    </p:set>
                                    <p:animEffect transition="in" filter="fade">
                                      <p:cBhvr>
                                        <p:cTn id="93" dur="500"/>
                                        <p:tgtEl>
                                          <p:spTgt spid="2"/>
                                        </p:tgtEl>
                                      </p:cBhvr>
                                    </p:animEffect>
                                    <p:anim calcmode="lin" valueType="num">
                                      <p:cBhvr>
                                        <p:cTn id="94" dur="500" fill="hold"/>
                                        <p:tgtEl>
                                          <p:spTgt spid="2"/>
                                        </p:tgtEl>
                                        <p:attrNameLst>
                                          <p:attrName>ppt_x</p:attrName>
                                        </p:attrNameLst>
                                      </p:cBhvr>
                                      <p:tavLst>
                                        <p:tav tm="0">
                                          <p:val>
                                            <p:strVal val="#ppt_x"/>
                                          </p:val>
                                        </p:tav>
                                        <p:tav tm="100000">
                                          <p:val>
                                            <p:strVal val="#ppt_x"/>
                                          </p:val>
                                        </p:tav>
                                      </p:tavLst>
                                    </p:anim>
                                    <p:anim calcmode="lin" valueType="num">
                                      <p:cBhvr>
                                        <p:cTn id="95"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42" presetClass="entr" presetSubtype="0" fill="hold" grpId="0" nodeType="clickEffect">
                                  <p:stCondLst>
                                    <p:cond delay="0"/>
                                  </p:stCondLst>
                                  <p:childTnLst>
                                    <p:set>
                                      <p:cBhvr>
                                        <p:cTn id="99" dur="1" fill="hold">
                                          <p:stCondLst>
                                            <p:cond delay="0"/>
                                          </p:stCondLst>
                                        </p:cTn>
                                        <p:tgtEl>
                                          <p:spTgt spid="42"/>
                                        </p:tgtEl>
                                        <p:attrNameLst>
                                          <p:attrName>style.visibility</p:attrName>
                                        </p:attrNameLst>
                                      </p:cBhvr>
                                      <p:to>
                                        <p:strVal val="visible"/>
                                      </p:to>
                                    </p:set>
                                    <p:animEffect transition="in" filter="fade">
                                      <p:cBhvr>
                                        <p:cTn id="100" dur="1000"/>
                                        <p:tgtEl>
                                          <p:spTgt spid="42"/>
                                        </p:tgtEl>
                                      </p:cBhvr>
                                    </p:animEffect>
                                    <p:anim calcmode="lin" valueType="num">
                                      <p:cBhvr>
                                        <p:cTn id="101" dur="1000" fill="hold"/>
                                        <p:tgtEl>
                                          <p:spTgt spid="42"/>
                                        </p:tgtEl>
                                        <p:attrNameLst>
                                          <p:attrName>ppt_x</p:attrName>
                                        </p:attrNameLst>
                                      </p:cBhvr>
                                      <p:tavLst>
                                        <p:tav tm="0">
                                          <p:val>
                                            <p:strVal val="#ppt_x"/>
                                          </p:val>
                                        </p:tav>
                                        <p:tav tm="100000">
                                          <p:val>
                                            <p:strVal val="#ppt_x"/>
                                          </p:val>
                                        </p:tav>
                                      </p:tavLst>
                                    </p:anim>
                                    <p:anim calcmode="lin" valueType="num">
                                      <p:cBhvr>
                                        <p:cTn id="102" dur="1000" fill="hold"/>
                                        <p:tgtEl>
                                          <p:spTgt spid="42"/>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1000"/>
                                        <p:tgtEl>
                                          <p:spTgt spid="44"/>
                                        </p:tgtEl>
                                      </p:cBhvr>
                                    </p:animEffect>
                                    <p:anim calcmode="lin" valueType="num">
                                      <p:cBhvr>
                                        <p:cTn id="106" dur="1000" fill="hold"/>
                                        <p:tgtEl>
                                          <p:spTgt spid="44"/>
                                        </p:tgtEl>
                                        <p:attrNameLst>
                                          <p:attrName>ppt_x</p:attrName>
                                        </p:attrNameLst>
                                      </p:cBhvr>
                                      <p:tavLst>
                                        <p:tav tm="0">
                                          <p:val>
                                            <p:strVal val="#ppt_x"/>
                                          </p:val>
                                        </p:tav>
                                        <p:tav tm="100000">
                                          <p:val>
                                            <p:strVal val="#ppt_x"/>
                                          </p:val>
                                        </p:tav>
                                      </p:tavLst>
                                    </p:anim>
                                    <p:anim calcmode="lin" valueType="num">
                                      <p:cBhvr>
                                        <p:cTn id="107" dur="10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46"/>
                                        </p:tgtEl>
                                        <p:attrNameLst>
                                          <p:attrName>style.visibility</p:attrName>
                                        </p:attrNameLst>
                                      </p:cBhvr>
                                      <p:to>
                                        <p:strVal val="visible"/>
                                      </p:to>
                                    </p:set>
                                    <p:animEffect transition="in" filter="fade">
                                      <p:cBhvr>
                                        <p:cTn id="110" dur="1000"/>
                                        <p:tgtEl>
                                          <p:spTgt spid="46"/>
                                        </p:tgtEl>
                                      </p:cBhvr>
                                    </p:animEffect>
                                    <p:anim calcmode="lin" valueType="num">
                                      <p:cBhvr>
                                        <p:cTn id="111" dur="1000" fill="hold"/>
                                        <p:tgtEl>
                                          <p:spTgt spid="46"/>
                                        </p:tgtEl>
                                        <p:attrNameLst>
                                          <p:attrName>ppt_x</p:attrName>
                                        </p:attrNameLst>
                                      </p:cBhvr>
                                      <p:tavLst>
                                        <p:tav tm="0">
                                          <p:val>
                                            <p:strVal val="#ppt_x"/>
                                          </p:val>
                                        </p:tav>
                                        <p:tav tm="100000">
                                          <p:val>
                                            <p:strVal val="#ppt_x"/>
                                          </p:val>
                                        </p:tav>
                                      </p:tavLst>
                                    </p:anim>
                                    <p:anim calcmode="lin" valueType="num">
                                      <p:cBhvr>
                                        <p:cTn id="11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1" grpId="0"/>
      <p:bldP spid="13" grpId="0"/>
      <p:bldP spid="14" grpId="0"/>
      <p:bldP spid="15" grpId="0"/>
      <p:bldP spid="16" grpId="0"/>
      <p:bldP spid="17" grpId="0"/>
      <p:bldP spid="19" grpId="0"/>
      <p:bldP spid="20" grpId="0"/>
      <p:bldP spid="21" grpId="0"/>
      <p:bldP spid="22" grpId="0"/>
      <p:bldP spid="24" grpId="0"/>
      <p:bldP spid="25" grpId="0"/>
      <p:bldP spid="26" grpId="0"/>
      <p:bldP spid="27" grpId="0"/>
      <p:bldP spid="28" grpId="0"/>
      <p:bldP spid="31" grpId="0"/>
      <p:bldP spid="32" grpId="0"/>
      <p:bldP spid="33" grpId="0"/>
      <p:bldP spid="34" grpId="0"/>
      <p:bldP spid="35" grpId="0"/>
      <p:bldP spid="42" grpId="0"/>
      <p:bldP spid="44" grpId="0"/>
      <p:bldP spid="46" grpId="0"/>
      <p:bldP spid="51" grpId="0"/>
      <p:bldP spid="6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Zero-Coupon Bonds</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6" name="Content Placeholder 4"/>
          <p:cNvSpPr>
            <a:spLocks noGrp="1"/>
          </p:cNvSpPr>
          <p:nvPr>
            <p:ph idx="1"/>
          </p:nvPr>
        </p:nvSpPr>
        <p:spPr>
          <a:xfrm>
            <a:off x="761999" y="1334127"/>
            <a:ext cx="8013600" cy="5057775"/>
          </a:xfrm>
        </p:spPr>
        <p:txBody>
          <a:bodyPr>
            <a:normAutofit/>
          </a:bodyPr>
          <a:lstStyle/>
          <a:p>
            <a:r>
              <a:rPr lang="en-IN" dirty="0"/>
              <a:t>Pay no interest</a:t>
            </a:r>
          </a:p>
          <a:p>
            <a:r>
              <a:rPr lang="en-IN" dirty="0"/>
              <a:t>Offers a return in the form of a “</a:t>
            </a:r>
            <a:r>
              <a:rPr lang="en-IN" b="1" dirty="0">
                <a:solidFill>
                  <a:srgbClr val="C00000"/>
                </a:solidFill>
              </a:rPr>
              <a:t>deep discount</a:t>
            </a:r>
            <a:r>
              <a:rPr lang="en-IN" dirty="0"/>
              <a:t>” from the face amount</a:t>
            </a:r>
          </a:p>
          <a:p>
            <a:r>
              <a:rPr lang="en-IN" dirty="0"/>
              <a:t>Issuers can deduct for tax purposes the annual interest expense, even though no related cash outflow is incurred until the bonds </a:t>
            </a:r>
            <a:r>
              <a:rPr lang="en-US" dirty="0"/>
              <a:t>mature</a:t>
            </a:r>
            <a:endParaRPr lang="en-IN" dirty="0"/>
          </a:p>
          <a:p>
            <a:r>
              <a:rPr lang="en-IN" dirty="0"/>
              <a:t>Investors receive no periodic cash interest, </a:t>
            </a:r>
            <a:r>
              <a:rPr lang="en-US" dirty="0"/>
              <a:t>even though annual interest revenue is reportable for tax purposes</a:t>
            </a:r>
          </a:p>
        </p:txBody>
      </p:sp>
    </p:spTree>
    <p:custDataLst>
      <p:tags r:id="rId1"/>
    </p:custDataLst>
    <p:extLst>
      <p:ext uri="{BB962C8B-B14F-4D97-AF65-F5344CB8AC3E}">
        <p14:creationId xmlns:p14="http://schemas.microsoft.com/office/powerpoint/2010/main" val="30552895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1000"/>
                                        <p:tgtEl>
                                          <p:spTgt spid="6">
                                            <p:txEl>
                                              <p:pRg st="2" end="2"/>
                                            </p:txEl>
                                          </p:spTgt>
                                        </p:tgtEl>
                                      </p:cBhvr>
                                    </p:animEffect>
                                    <p:anim calcmode="lin" valueType="num">
                                      <p:cBhvr>
                                        <p:cTn id="1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1000"/>
                                        <p:tgtEl>
                                          <p:spTgt spid="6">
                                            <p:txEl>
                                              <p:pRg st="3" end="3"/>
                                            </p:txEl>
                                          </p:spTgt>
                                        </p:tgtEl>
                                      </p:cBhvr>
                                    </p:animEffect>
                                    <p:anim calcmode="lin" valueType="num">
                                      <p:cBhvr>
                                        <p:cTn id="18"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288321"/>
            <a:ext cx="8382000" cy="1444625"/>
          </a:xfrm>
        </p:spPr>
        <p:txBody>
          <a:bodyPr>
            <a:normAutofit/>
          </a:bodyPr>
          <a:lstStyle/>
          <a:p>
            <a:r>
              <a:rPr lang="en-IN" dirty="0" smtClean="0"/>
              <a:t>Zero</a:t>
            </a:r>
            <a:r>
              <a:rPr lang="en-IN" dirty="0"/>
              <a:t>-Coupon </a:t>
            </a:r>
            <a:r>
              <a:rPr lang="en-IN" dirty="0" smtClean="0"/>
              <a:t>Bonds </a:t>
            </a:r>
            <a:r>
              <a:rPr lang="en-IN" sz="2600" dirty="0" smtClean="0"/>
              <a:t>(continued)</a:t>
            </a:r>
            <a:endParaRPr lang="en-IN" sz="2600"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graphicFrame>
        <p:nvGraphicFramePr>
          <p:cNvPr id="3" name="Table 2"/>
          <p:cNvGraphicFramePr>
            <a:graphicFrameLocks noGrp="1"/>
          </p:cNvGraphicFramePr>
          <p:nvPr>
            <p:extLst>
              <p:ext uri="{D42A27DB-BD31-4B8C-83A1-F6EECF244321}">
                <p14:modId xmlns:p14="http://schemas.microsoft.com/office/powerpoint/2010/main" val="1609293870"/>
              </p:ext>
            </p:extLst>
          </p:nvPr>
        </p:nvGraphicFramePr>
        <p:xfrm>
          <a:off x="887913" y="900966"/>
          <a:ext cx="7868623" cy="5273039"/>
        </p:xfrm>
        <a:graphic>
          <a:graphicData uri="http://schemas.openxmlformats.org/drawingml/2006/table">
            <a:tbl>
              <a:tblPr firstRow="1" bandRow="1">
                <a:effectLst>
                  <a:outerShdw blurRad="63500" sx="102000" sy="102000" algn="ctr" rotWithShape="0">
                    <a:prstClr val="black">
                      <a:alpha val="40000"/>
                    </a:prstClr>
                  </a:outerShdw>
                </a:effectLst>
                <a:tableStyleId>{2D5ABB26-0587-4C30-8999-92F81FD0307C}</a:tableStyleId>
              </a:tblPr>
              <a:tblGrid>
                <a:gridCol w="1490980">
                  <a:extLst>
                    <a:ext uri="{9D8B030D-6E8A-4147-A177-3AD203B41FA5}">
                      <a16:colId xmlns:a16="http://schemas.microsoft.com/office/drawing/2014/main" xmlns="" val="20000"/>
                    </a:ext>
                  </a:extLst>
                </a:gridCol>
                <a:gridCol w="1504950">
                  <a:extLst>
                    <a:ext uri="{9D8B030D-6E8A-4147-A177-3AD203B41FA5}">
                      <a16:colId xmlns:a16="http://schemas.microsoft.com/office/drawing/2014/main" xmlns="" val="20001"/>
                    </a:ext>
                  </a:extLst>
                </a:gridCol>
                <a:gridCol w="1927542">
                  <a:extLst>
                    <a:ext uri="{9D8B030D-6E8A-4147-A177-3AD203B41FA5}">
                      <a16:colId xmlns:a16="http://schemas.microsoft.com/office/drawing/2014/main" xmlns="" val="20002"/>
                    </a:ext>
                  </a:extLst>
                </a:gridCol>
                <a:gridCol w="1546246">
                  <a:extLst>
                    <a:ext uri="{9D8B030D-6E8A-4147-A177-3AD203B41FA5}">
                      <a16:colId xmlns:a16="http://schemas.microsoft.com/office/drawing/2014/main" xmlns="" val="20003"/>
                    </a:ext>
                  </a:extLst>
                </a:gridCol>
                <a:gridCol w="1398905">
                  <a:extLst>
                    <a:ext uri="{9D8B030D-6E8A-4147-A177-3AD203B41FA5}">
                      <a16:colId xmlns:a16="http://schemas.microsoft.com/office/drawing/2014/main" xmlns="" val="20004"/>
                    </a:ext>
                  </a:extLst>
                </a:gridCol>
              </a:tblGrid>
              <a:tr h="733386">
                <a:tc>
                  <a:txBody>
                    <a:bodyPr/>
                    <a:lstStyle/>
                    <a:p>
                      <a:pPr algn="ctr"/>
                      <a:endParaRPr lang="en-US" dirty="0"/>
                    </a:p>
                    <a:p>
                      <a:pPr algn="ctr"/>
                      <a:r>
                        <a:rPr lang="en-US" dirty="0"/>
                        <a:t>($ in millions)</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ctr" defTabSz="914400" rtl="0" eaLnBrk="1" fontAlgn="auto" latinLnBrk="0" hangingPunct="1">
                        <a:lnSpc>
                          <a:spcPct val="100000"/>
                        </a:lnSpc>
                        <a:spcBef>
                          <a:spcPts val="0"/>
                        </a:spcBef>
                        <a:spcAft>
                          <a:spcPts val="0"/>
                        </a:spcAft>
                        <a:buClrTx/>
                        <a:buSzTx/>
                        <a:buFontTx/>
                        <a:buNone/>
                        <a:tabLst/>
                        <a:defRPr/>
                      </a:pPr>
                      <a:r>
                        <a:rPr lang="en-US" b="1" dirty="0"/>
                        <a:t>Cash Interest</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b="1"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ctr" defTabSz="914400" rtl="0" eaLnBrk="1" fontAlgn="auto" latinLnBrk="0" hangingPunct="1">
                        <a:lnSpc>
                          <a:spcPct val="100000"/>
                        </a:lnSpc>
                        <a:spcBef>
                          <a:spcPts val="0"/>
                        </a:spcBef>
                        <a:spcAft>
                          <a:spcPts val="0"/>
                        </a:spcAft>
                        <a:buClrTx/>
                        <a:buSzTx/>
                        <a:buFontTx/>
                        <a:buNone/>
                        <a:tabLst/>
                        <a:defRPr/>
                      </a:pPr>
                      <a:r>
                        <a:rPr lang="en-US" b="1" dirty="0"/>
                        <a:t>Effective Interest</a:t>
                      </a:r>
                    </a:p>
                    <a:p>
                      <a:pPr algn="ctr"/>
                      <a:endParaRPr lang="en-US" b="1"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a:t>Increase in Balance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1" dirty="0"/>
                        <a:t>Outstanding</a:t>
                      </a:r>
                    </a:p>
                    <a:p>
                      <a:pPr algn="ctr"/>
                      <a:r>
                        <a:rPr lang="en-US" b="1" dirty="0"/>
                        <a:t>Balance *</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54189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(0% × </a:t>
                      </a:r>
                    </a:p>
                    <a:p>
                      <a:pPr algn="ctr"/>
                      <a:r>
                        <a:rPr lang="en-US" dirty="0"/>
                        <a:t>Face amount)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(2% × </a:t>
                      </a:r>
                    </a:p>
                    <a:p>
                      <a:pPr algn="ctr"/>
                      <a:r>
                        <a:rPr lang="en-US" dirty="0"/>
                        <a:t>Outstanding</a:t>
                      </a:r>
                      <a:r>
                        <a:rPr lang="en-US" baseline="0" dirty="0"/>
                        <a:t> debt)</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(Discount reduction)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121326">
                <a:tc>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DE005A"/>
                          </a:solidFill>
                        </a:rPr>
                        <a:t>1,501</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121326">
                <a:tc>
                  <a:txBody>
                    <a:bodyPr/>
                    <a:lstStyle/>
                    <a:p>
                      <a:pPr algn="ctr"/>
                      <a:r>
                        <a:rPr lang="en-US" dirty="0"/>
                        <a:t>2002</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0" i="0" u="none" strike="noStrike" kern="1200" baseline="0" dirty="0">
                          <a:solidFill>
                            <a:schemeClr val="tx1"/>
                          </a:solidFill>
                          <a:latin typeface="+mn-lt"/>
                          <a:ea typeface="+mn-ea"/>
                          <a:cs typeface="+mn-cs"/>
                        </a:rPr>
                        <a:t>.02 (1,501) = 30</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30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1,531</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0">
                <a:tc>
                  <a:txBody>
                    <a:bodyPr/>
                    <a:lstStyle/>
                    <a:p>
                      <a:pPr algn="ctr"/>
                      <a:r>
                        <a:rPr lang="en-US" dirty="0"/>
                        <a:t>2003</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0" i="0" u="none" strike="noStrike" kern="1200" baseline="0" dirty="0">
                          <a:solidFill>
                            <a:schemeClr val="tx1"/>
                          </a:solidFill>
                          <a:latin typeface="+mn-lt"/>
                          <a:ea typeface="+mn-ea"/>
                          <a:cs typeface="+mn-cs"/>
                        </a:rPr>
                        <a:t>.02 (1,531) = 31</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31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1,561</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184413">
                <a:tc>
                  <a:txBody>
                    <a:bodyPr/>
                    <a:lstStyle/>
                    <a:p>
                      <a:pPr algn="ctr"/>
                      <a:r>
                        <a:rPr lang="en-US" dirty="0"/>
                        <a:t>2004</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0" i="0" u="none" strike="noStrike" kern="1200" baseline="0" dirty="0">
                          <a:solidFill>
                            <a:schemeClr val="tx1"/>
                          </a:solidFill>
                          <a:latin typeface="+mn-lt"/>
                          <a:ea typeface="+mn-ea"/>
                          <a:cs typeface="+mn-cs"/>
                        </a:rPr>
                        <a:t>.02 (1,561) = 31</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31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1,593</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r h="148177">
                <a:tc>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6"/>
                  </a:ext>
                </a:extLst>
              </a:tr>
              <a:tr h="148177">
                <a:tc>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7"/>
                  </a:ext>
                </a:extLst>
              </a:tr>
              <a:tr h="148177">
                <a:tc>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8"/>
                  </a:ext>
                </a:extLst>
              </a:tr>
              <a:tr h="319737">
                <a:tc>
                  <a:txBody>
                    <a:bodyPr/>
                    <a:lstStyle/>
                    <a:p>
                      <a:pPr algn="ctr"/>
                      <a:r>
                        <a:rPr lang="en-US" dirty="0"/>
                        <a:t>2021</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0" i="0" u="none" strike="noStrike" kern="1200" baseline="0" dirty="0">
                          <a:solidFill>
                            <a:schemeClr val="tx1"/>
                          </a:solidFill>
                          <a:latin typeface="+mn-lt"/>
                          <a:ea typeface="+mn-ea"/>
                          <a:cs typeface="+mn-cs"/>
                        </a:rPr>
                        <a:t>.02 (2,143) = 43</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43</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2,186</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9"/>
                  </a:ext>
                </a:extLst>
              </a:tr>
              <a:tr h="0">
                <a:tc>
                  <a:txBody>
                    <a:bodyPr/>
                    <a:lstStyle/>
                    <a:p>
                      <a:pPr algn="ctr"/>
                      <a:r>
                        <a:rPr lang="en-US" dirty="0"/>
                        <a:t>2022</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0" i="0" u="none" strike="noStrike" kern="1200" baseline="0" dirty="0">
                          <a:solidFill>
                            <a:schemeClr val="tx1"/>
                          </a:solidFill>
                          <a:latin typeface="+mn-lt"/>
                          <a:ea typeface="+mn-ea"/>
                          <a:cs typeface="+mn-cs"/>
                        </a:rPr>
                        <a:t>.02 (2,186) = 44</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44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0070C0"/>
                          </a:solidFill>
                        </a:rPr>
                        <a:t>2,230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10"/>
                  </a:ext>
                </a:extLst>
              </a:tr>
              <a:tr h="0">
                <a:tc>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                     729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baseline="0" dirty="0"/>
                        <a:t>         </a:t>
                      </a:r>
                      <a:r>
                        <a:rPr lang="en-US" dirty="0"/>
                        <a:t>729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11"/>
                  </a:ext>
                </a:extLst>
              </a:tr>
            </a:tbl>
          </a:graphicData>
        </a:graphic>
      </p:graphicFrame>
      <p:sp>
        <p:nvSpPr>
          <p:cNvPr id="4" name="Flowchart: Decision 3"/>
          <p:cNvSpPr/>
          <p:nvPr/>
        </p:nvSpPr>
        <p:spPr>
          <a:xfrm>
            <a:off x="1538046" y="3937243"/>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lowchart: Decision 11"/>
          <p:cNvSpPr/>
          <p:nvPr/>
        </p:nvSpPr>
        <p:spPr>
          <a:xfrm>
            <a:off x="1538046" y="4287151"/>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lowchart: Decision 12"/>
          <p:cNvSpPr/>
          <p:nvPr/>
        </p:nvSpPr>
        <p:spPr>
          <a:xfrm>
            <a:off x="1538046" y="4659613"/>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lowchart: Decision 13"/>
          <p:cNvSpPr/>
          <p:nvPr/>
        </p:nvSpPr>
        <p:spPr>
          <a:xfrm>
            <a:off x="3019362" y="3937243"/>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lowchart: Decision 14"/>
          <p:cNvSpPr/>
          <p:nvPr/>
        </p:nvSpPr>
        <p:spPr>
          <a:xfrm>
            <a:off x="3019362" y="4287151"/>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lowchart: Decision 15"/>
          <p:cNvSpPr/>
          <p:nvPr/>
        </p:nvSpPr>
        <p:spPr>
          <a:xfrm>
            <a:off x="3019362" y="4659613"/>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lowchart: Decision 16"/>
          <p:cNvSpPr/>
          <p:nvPr/>
        </p:nvSpPr>
        <p:spPr>
          <a:xfrm>
            <a:off x="4848756" y="3937243"/>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lowchart: Decision 17"/>
          <p:cNvSpPr/>
          <p:nvPr/>
        </p:nvSpPr>
        <p:spPr>
          <a:xfrm>
            <a:off x="4848756" y="4287151"/>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lowchart: Decision 18"/>
          <p:cNvSpPr/>
          <p:nvPr/>
        </p:nvSpPr>
        <p:spPr>
          <a:xfrm>
            <a:off x="4848756" y="4659613"/>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lowchart: Decision 19"/>
          <p:cNvSpPr/>
          <p:nvPr/>
        </p:nvSpPr>
        <p:spPr>
          <a:xfrm>
            <a:off x="6433801" y="3937243"/>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lowchart: Decision 20"/>
          <p:cNvSpPr/>
          <p:nvPr/>
        </p:nvSpPr>
        <p:spPr>
          <a:xfrm>
            <a:off x="6433801" y="4287151"/>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lowchart: Decision 21"/>
          <p:cNvSpPr/>
          <p:nvPr/>
        </p:nvSpPr>
        <p:spPr>
          <a:xfrm>
            <a:off x="6433801" y="4659613"/>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lowchart: Decision 22"/>
          <p:cNvSpPr/>
          <p:nvPr/>
        </p:nvSpPr>
        <p:spPr>
          <a:xfrm>
            <a:off x="7967139" y="3937243"/>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lowchart: Decision 23"/>
          <p:cNvSpPr/>
          <p:nvPr/>
        </p:nvSpPr>
        <p:spPr>
          <a:xfrm>
            <a:off x="7967139" y="4287151"/>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lowchart: Decision 24"/>
          <p:cNvSpPr/>
          <p:nvPr/>
        </p:nvSpPr>
        <p:spPr>
          <a:xfrm>
            <a:off x="7967139" y="4659613"/>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6" name="Straight Connector 25"/>
          <p:cNvCxnSpPr/>
          <p:nvPr/>
        </p:nvCxnSpPr>
        <p:spPr>
          <a:xfrm>
            <a:off x="6307881" y="5740584"/>
            <a:ext cx="4685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167825" y="5740584"/>
            <a:ext cx="4685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98965" y="6174006"/>
            <a:ext cx="8545034" cy="461665"/>
          </a:xfrm>
          <a:prstGeom prst="rect">
            <a:avLst/>
          </a:prstGeom>
          <a:noFill/>
        </p:spPr>
        <p:txBody>
          <a:bodyPr wrap="square" rtlCol="0">
            <a:spAutoFit/>
          </a:bodyPr>
          <a:lstStyle/>
          <a:p>
            <a:r>
              <a:rPr lang="en-US" sz="1200" dirty="0"/>
              <a:t>*Some numbers appear not to total because the underlying calculations are not rounded. Note that the final number in the schedule ($2,230 million) is the face amount payable at maturity.</a:t>
            </a:r>
          </a:p>
        </p:txBody>
      </p:sp>
      <p:sp>
        <p:nvSpPr>
          <p:cNvPr id="5" name="Rectangle 4"/>
          <p:cNvSpPr/>
          <p:nvPr/>
        </p:nvSpPr>
        <p:spPr>
          <a:xfrm>
            <a:off x="2404890" y="1731537"/>
            <a:ext cx="1446309" cy="4009047"/>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37635258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r>
              <a:rPr lang="en-US" dirty="0"/>
              <a:t>Nature of Long-Term Debt</a:t>
            </a:r>
            <a:endParaRPr lang="en-IN" dirty="0">
              <a:ea typeface="Adobe Fan Heiti Std B"/>
              <a:cs typeface="Adobe Fan Heiti Std B"/>
            </a:endParaRPr>
          </a:p>
        </p:txBody>
      </p:sp>
      <p:sp>
        <p:nvSpPr>
          <p:cNvPr id="5" name="Content Placeholder 4"/>
          <p:cNvSpPr>
            <a:spLocks noGrp="1"/>
          </p:cNvSpPr>
          <p:nvPr>
            <p:ph idx="1"/>
          </p:nvPr>
        </p:nvSpPr>
        <p:spPr>
          <a:xfrm>
            <a:off x="729586" y="4431071"/>
            <a:ext cx="2542148" cy="1151612"/>
          </a:xfrm>
        </p:spPr>
        <p:txBody>
          <a:bodyPr>
            <a:noAutofit/>
          </a:bodyPr>
          <a:lstStyle/>
          <a:p>
            <a:pPr marL="0" indent="0" algn="ctr">
              <a:buNone/>
            </a:pPr>
            <a:r>
              <a:rPr lang="en-US" dirty="0"/>
              <a:t>Present value of a liability </a:t>
            </a:r>
            <a:endParaRPr lang="en-IN" dirty="0"/>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LO14-1</a:t>
            </a:r>
            <a:endParaRPr lang="en-US" sz="1500" dirty="0">
              <a:solidFill>
                <a:srgbClr val="0072A2"/>
              </a:solidFill>
              <a:latin typeface="+mj-lt"/>
              <a:ea typeface="Adobe Fan Heiti Std B" pitchFamily="34" charset="-128"/>
              <a:cs typeface="+mj-cs"/>
            </a:endParaRPr>
          </a:p>
        </p:txBody>
      </p:sp>
      <p:sp>
        <p:nvSpPr>
          <p:cNvPr id="6" name="TextBox 5"/>
          <p:cNvSpPr txBox="1">
            <a:spLocks noChangeArrowheads="1"/>
          </p:cNvSpPr>
          <p:nvPr/>
        </p:nvSpPr>
        <p:spPr bwMode="auto">
          <a:xfrm>
            <a:off x="1019099" y="1096970"/>
            <a:ext cx="1419840" cy="954107"/>
          </a:xfrm>
          <a:prstGeom prst="rect">
            <a:avLst/>
          </a:prstGeom>
          <a:solidFill>
            <a:schemeClr val="bg1">
              <a:lumMod val="95000"/>
            </a:schemeClr>
          </a:solidFill>
          <a:ln w="12700">
            <a:solidFill>
              <a:schemeClr val="tx2">
                <a:lumMod val="75000"/>
              </a:schemeClr>
            </a:solidFill>
            <a:miter lim="800000"/>
            <a:headEnd/>
            <a:tailEnd/>
          </a:ln>
        </p:spPr>
        <p:txBody>
          <a:bodyPr wrap="square">
            <a:spAutoFit/>
          </a:bodyPr>
          <a:lstStyle/>
          <a:p>
            <a:pPr algn="ctr"/>
            <a:r>
              <a:rPr lang="en-US" sz="2800" b="1" dirty="0">
                <a:solidFill>
                  <a:srgbClr val="000099"/>
                </a:solidFill>
                <a:latin typeface="Calibri" pitchFamily="34" charset="0"/>
              </a:rPr>
              <a:t>Internal Source</a:t>
            </a:r>
            <a:endParaRPr lang="en-IN" sz="2800" b="1" dirty="0">
              <a:solidFill>
                <a:srgbClr val="000099"/>
              </a:solidFill>
              <a:latin typeface="Calibri" pitchFamily="34" charset="0"/>
            </a:endParaRPr>
          </a:p>
        </p:txBody>
      </p:sp>
      <p:sp>
        <p:nvSpPr>
          <p:cNvPr id="7" name="TextBox 6"/>
          <p:cNvSpPr txBox="1">
            <a:spLocks noChangeArrowheads="1"/>
          </p:cNvSpPr>
          <p:nvPr/>
        </p:nvSpPr>
        <p:spPr bwMode="auto">
          <a:xfrm>
            <a:off x="7355941" y="1102732"/>
            <a:ext cx="1433367" cy="954107"/>
          </a:xfrm>
          <a:prstGeom prst="rect">
            <a:avLst/>
          </a:prstGeom>
          <a:solidFill>
            <a:schemeClr val="bg1">
              <a:lumMod val="95000"/>
            </a:schemeClr>
          </a:solidFill>
          <a:ln w="12700">
            <a:solidFill>
              <a:schemeClr val="tx2">
                <a:lumMod val="75000"/>
              </a:schemeClr>
            </a:solidFill>
            <a:miter lim="800000"/>
            <a:headEnd/>
            <a:tailEnd/>
          </a:ln>
        </p:spPr>
        <p:txBody>
          <a:bodyPr wrap="square">
            <a:spAutoFit/>
          </a:bodyPr>
          <a:lstStyle/>
          <a:p>
            <a:pPr algn="ctr"/>
            <a:r>
              <a:rPr lang="en-US" sz="2800" b="1" dirty="0">
                <a:solidFill>
                  <a:srgbClr val="000099"/>
                </a:solidFill>
                <a:latin typeface="Calibri" pitchFamily="34" charset="0"/>
              </a:rPr>
              <a:t>External Source</a:t>
            </a:r>
            <a:endParaRPr lang="en-IN" sz="2800" b="1" dirty="0">
              <a:solidFill>
                <a:srgbClr val="000099"/>
              </a:solidFill>
              <a:latin typeface="Calibri" pitchFamily="34" charset="0"/>
            </a:endParaRPr>
          </a:p>
        </p:txBody>
      </p:sp>
      <p:cxnSp>
        <p:nvCxnSpPr>
          <p:cNvPr id="10" name="Straight Arrow Connector 9"/>
          <p:cNvCxnSpPr/>
          <p:nvPr/>
        </p:nvCxnSpPr>
        <p:spPr>
          <a:xfrm>
            <a:off x="2476665" y="1426972"/>
            <a:ext cx="1599373" cy="0"/>
          </a:xfrm>
          <a:prstGeom prst="straightConnector1">
            <a:avLst/>
          </a:prstGeom>
          <a:ln w="38100">
            <a:solidFill>
              <a:srgbClr val="0070C0"/>
            </a:solidFill>
            <a:tailEnd type="arrow"/>
          </a:ln>
        </p:spPr>
        <p:style>
          <a:lnRef idx="1">
            <a:schemeClr val="accent3"/>
          </a:lnRef>
          <a:fillRef idx="0">
            <a:schemeClr val="accent3"/>
          </a:fillRef>
          <a:effectRef idx="0">
            <a:schemeClr val="accent3"/>
          </a:effectRef>
          <a:fontRef idx="minor">
            <a:schemeClr val="tx1"/>
          </a:fontRef>
        </p:style>
      </p:cxnSp>
      <p:cxnSp>
        <p:nvCxnSpPr>
          <p:cNvPr id="11" name="Straight Arrow Connector 10"/>
          <p:cNvCxnSpPr/>
          <p:nvPr/>
        </p:nvCxnSpPr>
        <p:spPr>
          <a:xfrm flipH="1">
            <a:off x="5655555" y="1440224"/>
            <a:ext cx="1641030" cy="1"/>
          </a:xfrm>
          <a:prstGeom prst="straightConnector1">
            <a:avLst/>
          </a:prstGeom>
          <a:ln w="38100">
            <a:solidFill>
              <a:srgbClr val="0070C0"/>
            </a:solidFill>
            <a:tailEnd type="arrow"/>
          </a:ln>
        </p:spPr>
        <p:style>
          <a:lnRef idx="1">
            <a:schemeClr val="accent3"/>
          </a:lnRef>
          <a:fillRef idx="0">
            <a:schemeClr val="accent3"/>
          </a:fillRef>
          <a:effectRef idx="0">
            <a:schemeClr val="accent3"/>
          </a:effectRef>
          <a:fontRef idx="minor">
            <a:schemeClr val="tx1"/>
          </a:fontRef>
        </p:style>
      </p:cxnSp>
      <p:sp>
        <p:nvSpPr>
          <p:cNvPr id="12" name="TextBox 11"/>
          <p:cNvSpPr txBox="1">
            <a:spLocks noChangeArrowheads="1"/>
          </p:cNvSpPr>
          <p:nvPr/>
        </p:nvSpPr>
        <p:spPr bwMode="auto">
          <a:xfrm>
            <a:off x="3199497" y="1096970"/>
            <a:ext cx="3322902" cy="1815882"/>
          </a:xfrm>
          <a:prstGeom prst="rect">
            <a:avLst/>
          </a:prstGeom>
          <a:noFill/>
          <a:ln w="9525">
            <a:noFill/>
            <a:miter lim="800000"/>
            <a:headEnd/>
            <a:tailEnd/>
          </a:ln>
        </p:spPr>
        <p:txBody>
          <a:bodyPr wrap="square">
            <a:spAutoFit/>
          </a:bodyPr>
          <a:lstStyle/>
          <a:p>
            <a:pPr algn="ctr"/>
            <a:r>
              <a:rPr lang="en-US" sz="2800" b="1" i="1" u="sng" dirty="0">
                <a:solidFill>
                  <a:srgbClr val="0000FF"/>
                </a:solidFill>
                <a:latin typeface="Calibri" pitchFamily="34" charset="0"/>
              </a:rPr>
              <a:t>Funds</a:t>
            </a:r>
            <a:r>
              <a:rPr lang="en-US" sz="2800" b="1" i="1" dirty="0">
                <a:solidFill>
                  <a:srgbClr val="0000FF"/>
                </a:solidFill>
                <a:latin typeface="Calibri" pitchFamily="34" charset="0"/>
              </a:rPr>
              <a:t> </a:t>
            </a:r>
          </a:p>
          <a:p>
            <a:pPr algn="ctr"/>
            <a:r>
              <a:rPr lang="en-US" sz="2800" i="1" dirty="0">
                <a:latin typeface="Calibri" pitchFamily="34" charset="0"/>
              </a:rPr>
              <a:t>may be required by a company to finance its operations</a:t>
            </a:r>
            <a:endParaRPr lang="en-IN" sz="2800" i="1" dirty="0">
              <a:latin typeface="Calibri" pitchFamily="34" charset="0"/>
            </a:endParaRPr>
          </a:p>
        </p:txBody>
      </p:sp>
      <p:sp>
        <p:nvSpPr>
          <p:cNvPr id="13" name="TextBox 12"/>
          <p:cNvSpPr txBox="1">
            <a:spLocks noChangeArrowheads="1"/>
          </p:cNvSpPr>
          <p:nvPr/>
        </p:nvSpPr>
        <p:spPr bwMode="auto">
          <a:xfrm>
            <a:off x="6522399" y="3014413"/>
            <a:ext cx="1996728" cy="954107"/>
          </a:xfrm>
          <a:prstGeom prst="rect">
            <a:avLst/>
          </a:prstGeom>
          <a:noFill/>
          <a:ln w="12700">
            <a:solidFill>
              <a:schemeClr val="tx2">
                <a:lumMod val="75000"/>
              </a:schemeClr>
            </a:solidFill>
            <a:miter lim="800000"/>
            <a:headEnd/>
            <a:tailEnd/>
          </a:ln>
        </p:spPr>
        <p:txBody>
          <a:bodyPr wrap="square">
            <a:spAutoFit/>
          </a:bodyPr>
          <a:lstStyle/>
          <a:p>
            <a:pPr marL="457200" indent="-457200">
              <a:buFont typeface="Arial" panose="020B0604020202020204" pitchFamily="34" charset="0"/>
              <a:buChar char="•"/>
            </a:pPr>
            <a:r>
              <a:rPr lang="en-US" sz="2800" b="1" dirty="0">
                <a:solidFill>
                  <a:srgbClr val="622380"/>
                </a:solidFill>
                <a:latin typeface="Calibri" pitchFamily="34" charset="0"/>
              </a:rPr>
              <a:t>Equity</a:t>
            </a:r>
          </a:p>
          <a:p>
            <a:pPr marL="457200" indent="-457200">
              <a:buFont typeface="Arial" panose="020B0604020202020204" pitchFamily="34" charset="0"/>
              <a:buChar char="•"/>
            </a:pPr>
            <a:r>
              <a:rPr lang="en-US" sz="2800" b="1" dirty="0">
                <a:solidFill>
                  <a:schemeClr val="accent6">
                    <a:lumMod val="50000"/>
                  </a:schemeClr>
                </a:solidFill>
                <a:latin typeface="Calibri" pitchFamily="34" charset="0"/>
              </a:rPr>
              <a:t>Debt</a:t>
            </a:r>
            <a:endParaRPr lang="en-IN" sz="2800" b="1" dirty="0">
              <a:solidFill>
                <a:schemeClr val="accent6">
                  <a:lumMod val="50000"/>
                </a:schemeClr>
              </a:solidFill>
              <a:latin typeface="Calibri" pitchFamily="34" charset="0"/>
            </a:endParaRPr>
          </a:p>
        </p:txBody>
      </p:sp>
      <p:cxnSp>
        <p:nvCxnSpPr>
          <p:cNvPr id="14" name="Straight Arrow Connector 13"/>
          <p:cNvCxnSpPr/>
          <p:nvPr/>
        </p:nvCxnSpPr>
        <p:spPr>
          <a:xfrm rot="16200000" flipH="1">
            <a:off x="7615425" y="2547558"/>
            <a:ext cx="914400" cy="1"/>
          </a:xfrm>
          <a:prstGeom prst="straightConnector1">
            <a:avLst/>
          </a:prstGeom>
          <a:ln w="38100">
            <a:solidFill>
              <a:srgbClr val="0070C0"/>
            </a:solidFill>
            <a:tailEnd type="arrow"/>
          </a:ln>
        </p:spPr>
        <p:style>
          <a:lnRef idx="1">
            <a:schemeClr val="accent3"/>
          </a:lnRef>
          <a:fillRef idx="0">
            <a:schemeClr val="accent3"/>
          </a:fillRef>
          <a:effectRef idx="0">
            <a:schemeClr val="accent3"/>
          </a:effectRef>
          <a:fontRef idx="minor">
            <a:schemeClr val="tx1"/>
          </a:fontRef>
        </p:style>
      </p:cxnSp>
      <p:sp>
        <p:nvSpPr>
          <p:cNvPr id="15" name="Content Placeholder 4"/>
          <p:cNvSpPr txBox="1">
            <a:spLocks/>
          </p:cNvSpPr>
          <p:nvPr/>
        </p:nvSpPr>
        <p:spPr bwMode="auto">
          <a:xfrm>
            <a:off x="815676" y="5953926"/>
            <a:ext cx="8200061" cy="513493"/>
          </a:xfrm>
          <a:prstGeom prst="rect">
            <a:avLst/>
          </a:prstGeom>
          <a:noFill/>
          <a:ln w="12700">
            <a:solidFill>
              <a:srgbClr val="0070C0"/>
            </a:solid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charset="0"/>
              <a:buNone/>
            </a:pPr>
            <a:r>
              <a:rPr lang="en-US" dirty="0"/>
              <a:t>Discounted at the effective rate of interest at issuance</a:t>
            </a:r>
            <a:endParaRPr lang="en-IN" dirty="0"/>
          </a:p>
        </p:txBody>
      </p:sp>
      <p:sp>
        <p:nvSpPr>
          <p:cNvPr id="16" name="Content Placeholder 4"/>
          <p:cNvSpPr txBox="1">
            <a:spLocks/>
          </p:cNvSpPr>
          <p:nvPr/>
        </p:nvSpPr>
        <p:spPr bwMode="auto">
          <a:xfrm>
            <a:off x="3926763" y="4340942"/>
            <a:ext cx="4578493" cy="133187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charset="0"/>
              <a:buNone/>
            </a:pPr>
            <a:r>
              <a:rPr lang="en-US" b="1" dirty="0">
                <a:solidFill>
                  <a:srgbClr val="C00000"/>
                </a:solidFill>
              </a:rPr>
              <a:t>Present value of its related cash flows </a:t>
            </a:r>
            <a:r>
              <a:rPr lang="en-US" dirty="0"/>
              <a:t>(principal and/or interest payments) </a:t>
            </a:r>
            <a:endParaRPr lang="en-IN" dirty="0"/>
          </a:p>
        </p:txBody>
      </p:sp>
      <p:sp>
        <p:nvSpPr>
          <p:cNvPr id="9" name="TextBox 8"/>
          <p:cNvSpPr txBox="1"/>
          <p:nvPr/>
        </p:nvSpPr>
        <p:spPr>
          <a:xfrm>
            <a:off x="3290610" y="4571696"/>
            <a:ext cx="486783" cy="523220"/>
          </a:xfrm>
          <a:prstGeom prst="rect">
            <a:avLst/>
          </a:prstGeom>
          <a:noFill/>
        </p:spPr>
        <p:txBody>
          <a:bodyPr wrap="square" rtlCol="0">
            <a:spAutoFit/>
          </a:bodyPr>
          <a:lstStyle/>
          <a:p>
            <a:pPr algn="ctr"/>
            <a:r>
              <a:rPr lang="en-US" sz="2800" b="1" dirty="0">
                <a:latin typeface="+mn-lt"/>
              </a:rPr>
              <a:t>=</a:t>
            </a:r>
          </a:p>
        </p:txBody>
      </p:sp>
      <p:cxnSp>
        <p:nvCxnSpPr>
          <p:cNvPr id="19" name="Straight Arrow Connector 18"/>
          <p:cNvCxnSpPr/>
          <p:nvPr/>
        </p:nvCxnSpPr>
        <p:spPr>
          <a:xfrm rot="16200000" flipH="1">
            <a:off x="7548346" y="5625109"/>
            <a:ext cx="548640" cy="1"/>
          </a:xfrm>
          <a:prstGeom prst="straightConnector1">
            <a:avLst/>
          </a:prstGeom>
          <a:ln w="38100">
            <a:solidFill>
              <a:srgbClr val="0070C0"/>
            </a:solidFill>
            <a:tailEnd type="arrow"/>
          </a:ln>
        </p:spPr>
        <p:style>
          <a:lnRef idx="1">
            <a:schemeClr val="accent3"/>
          </a:lnRef>
          <a:fillRef idx="0">
            <a:schemeClr val="accent3"/>
          </a:fillRef>
          <a:effectRef idx="0">
            <a:schemeClr val="accent3"/>
          </a:effectRef>
          <a:fontRef idx="minor">
            <a:schemeClr val="tx1"/>
          </a:fontRef>
        </p:style>
      </p:cxnSp>
    </p:spTree>
    <p:custDataLst>
      <p:tags r:id="rId1"/>
    </p:custData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anim calcmode="lin" valueType="num">
                                      <p:cBhvr>
                                        <p:cTn id="15" dur="500" fill="hold"/>
                                        <p:tgtEl>
                                          <p:spTgt spid="12"/>
                                        </p:tgtEl>
                                        <p:attrNameLst>
                                          <p:attrName>ppt_x</p:attrName>
                                        </p:attrNameLst>
                                      </p:cBhvr>
                                      <p:tavLst>
                                        <p:tav tm="0">
                                          <p:val>
                                            <p:strVal val="#ppt_x"/>
                                          </p:val>
                                        </p:tav>
                                        <p:tav tm="100000">
                                          <p:val>
                                            <p:strVal val="#ppt_x"/>
                                          </p:val>
                                        </p:tav>
                                      </p:tavLst>
                                    </p:anim>
                                    <p:anim calcmode="lin" valueType="num">
                                      <p:cBhvr>
                                        <p:cTn id="16" dur="500" fill="hold"/>
                                        <p:tgtEl>
                                          <p:spTgt spid="12"/>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50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par>
                          <p:cTn id="21" fill="hold">
                            <p:stCondLst>
                              <p:cond delay="2500"/>
                            </p:stCondLst>
                            <p:childTnLst>
                              <p:par>
                                <p:cTn id="22" presetID="1" presetClass="entr" presetSubtype="0" fill="hold" grpId="0" nodeType="afterEffect">
                                  <p:stCondLst>
                                    <p:cond delay="1000"/>
                                  </p:stCondLst>
                                  <p:childTnLst>
                                    <p:set>
                                      <p:cBhvr>
                                        <p:cTn id="23" dur="1" fill="hold">
                                          <p:stCondLst>
                                            <p:cond delay="0"/>
                                          </p:stCondLst>
                                        </p:cTn>
                                        <p:tgtEl>
                                          <p:spTgt spid="1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grpId="0" nodeType="afterEffect">
                                  <p:stCondLst>
                                    <p:cond delay="500"/>
                                  </p:stCondLst>
                                  <p:childTnLst>
                                    <p:set>
                                      <p:cBhvr>
                                        <p:cTn id="30" dur="1" fill="hold">
                                          <p:stCondLst>
                                            <p:cond delay="0"/>
                                          </p:stCondLst>
                                        </p:cTn>
                                        <p:tgtEl>
                                          <p:spTgt spid="9"/>
                                        </p:tgtEl>
                                        <p:attrNameLst>
                                          <p:attrName>style.visibility</p:attrName>
                                        </p:attrNameLst>
                                      </p:cBhvr>
                                      <p:to>
                                        <p:strVal val="visible"/>
                                      </p:to>
                                    </p:set>
                                  </p:childTnLst>
                                </p:cTn>
                              </p:par>
                            </p:childTnLst>
                          </p:cTn>
                        </p:par>
                        <p:par>
                          <p:cTn id="31" fill="hold">
                            <p:stCondLst>
                              <p:cond delay="500"/>
                            </p:stCondLst>
                            <p:childTnLst>
                              <p:par>
                                <p:cTn id="32" presetID="1" presetClass="entr" presetSubtype="0" fill="hold" grpId="0" nodeType="afterEffect">
                                  <p:stCondLst>
                                    <p:cond delay="500"/>
                                  </p:stCondLst>
                                  <p:childTnLst>
                                    <p:set>
                                      <p:cBhvr>
                                        <p:cTn id="33" dur="1" fill="hold">
                                          <p:stCondLst>
                                            <p:cond delay="0"/>
                                          </p:stCondLst>
                                        </p:cTn>
                                        <p:tgtEl>
                                          <p:spTgt spid="16"/>
                                        </p:tgtEl>
                                        <p:attrNameLst>
                                          <p:attrName>style.visibility</p:attrName>
                                        </p:attrNameLst>
                                      </p:cBhvr>
                                      <p:to>
                                        <p:strVal val="visible"/>
                                      </p:to>
                                    </p:set>
                                  </p:childTnLst>
                                </p:cTn>
                              </p:par>
                            </p:childTnLst>
                          </p:cTn>
                        </p:par>
                        <p:par>
                          <p:cTn id="34" fill="hold">
                            <p:stCondLst>
                              <p:cond delay="1000"/>
                            </p:stCondLst>
                            <p:childTnLst>
                              <p:par>
                                <p:cTn id="35" presetID="22" presetClass="entr" presetSubtype="4" fill="hold" nodeType="afterEffect">
                                  <p:stCondLst>
                                    <p:cond delay="50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1000"/>
                                        <p:tgtEl>
                                          <p:spTgt spid="19"/>
                                        </p:tgtEl>
                                      </p:cBhvr>
                                    </p:animEffect>
                                  </p:childTnLst>
                                </p:cTn>
                              </p:par>
                            </p:childTnLst>
                          </p:cTn>
                        </p:par>
                        <p:par>
                          <p:cTn id="38" fill="hold">
                            <p:stCondLst>
                              <p:cond delay="2500"/>
                            </p:stCondLst>
                            <p:childTnLst>
                              <p:par>
                                <p:cTn id="39" presetID="1" presetClass="entr" presetSubtype="0" fill="hold" grpId="0" nodeType="afterEffect">
                                  <p:stCondLst>
                                    <p:cond delay="500"/>
                                  </p:stCondLst>
                                  <p:childTnLst>
                                    <p:set>
                                      <p:cBhvr>
                                        <p:cTn id="4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2" grpId="0"/>
      <p:bldP spid="13" grpId="0" animBg="1"/>
      <p:bldP spid="15" grpId="0" animBg="1"/>
      <p:bldP spid="16"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327324"/>
            <a:ext cx="8382000" cy="1444625"/>
          </a:xfrm>
        </p:spPr>
        <p:txBody>
          <a:bodyPr>
            <a:normAutofit/>
          </a:bodyPr>
          <a:lstStyle/>
          <a:p>
            <a:r>
              <a:rPr lang="en-IN" dirty="0" smtClean="0"/>
              <a:t>Bonds </a:t>
            </a:r>
            <a:r>
              <a:rPr lang="en-IN" dirty="0"/>
              <a:t>Sold at a Premium</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4" name="Content Placeholder 4"/>
          <p:cNvSpPr>
            <a:spLocks noGrp="1"/>
          </p:cNvSpPr>
          <p:nvPr>
            <p:ph idx="1"/>
          </p:nvPr>
        </p:nvSpPr>
        <p:spPr>
          <a:xfrm>
            <a:off x="671202" y="1287997"/>
            <a:ext cx="8379491" cy="2100163"/>
          </a:xfrm>
        </p:spPr>
        <p:txBody>
          <a:bodyPr>
            <a:normAutofit/>
          </a:bodyPr>
          <a:lstStyle/>
          <a:p>
            <a:pPr marL="0" indent="0">
              <a:buNone/>
            </a:pPr>
            <a:r>
              <a:rPr lang="en-IN" sz="2400" dirty="0"/>
              <a:t>On January 1, 2018, Masterwear Industries issued $700,000 of 12% bonds, dated January 1. Interest of $42,000 is payable semiannually on June 30 and December 31. The bonds mature in three years. The market yield for bonds of similar risk and maturity is 10%. The entire bond issue was purchased by United Intergroup, Inc.</a:t>
            </a:r>
            <a:endParaRPr lang="en-US" sz="2400" dirty="0"/>
          </a:p>
        </p:txBody>
      </p:sp>
      <p:sp>
        <p:nvSpPr>
          <p:cNvPr id="5" name="TextBox 4"/>
          <p:cNvSpPr txBox="1"/>
          <p:nvPr/>
        </p:nvSpPr>
        <p:spPr>
          <a:xfrm>
            <a:off x="692387" y="3393095"/>
            <a:ext cx="8320883" cy="461665"/>
          </a:xfrm>
          <a:prstGeom prst="rect">
            <a:avLst/>
          </a:prstGeom>
          <a:noFill/>
        </p:spPr>
        <p:txBody>
          <a:bodyPr wrap="square" rtlCol="0">
            <a:spAutoFit/>
          </a:bodyPr>
          <a:lstStyle/>
          <a:p>
            <a:pPr algn="ctr"/>
            <a:r>
              <a:rPr lang="en-IN" sz="2400" b="1" dirty="0">
                <a:latin typeface="+mn-lt"/>
              </a:rPr>
              <a:t>Calculation of the price of the bonds</a:t>
            </a:r>
            <a:endParaRPr lang="en-US" sz="2400" b="1" dirty="0">
              <a:latin typeface="+mn-lt"/>
            </a:endParaRPr>
          </a:p>
        </p:txBody>
      </p:sp>
      <p:sp>
        <p:nvSpPr>
          <p:cNvPr id="6" name="TextBox 5"/>
          <p:cNvSpPr txBox="1"/>
          <p:nvPr/>
        </p:nvSpPr>
        <p:spPr>
          <a:xfrm>
            <a:off x="4716474" y="3715632"/>
            <a:ext cx="2094873" cy="461665"/>
          </a:xfrm>
          <a:prstGeom prst="rect">
            <a:avLst/>
          </a:prstGeom>
          <a:noFill/>
        </p:spPr>
        <p:txBody>
          <a:bodyPr wrap="square" rtlCol="0">
            <a:spAutoFit/>
          </a:bodyPr>
          <a:lstStyle/>
          <a:p>
            <a:endParaRPr lang="en-US" sz="2400" b="1" dirty="0">
              <a:latin typeface="+mn-lt"/>
            </a:endParaRPr>
          </a:p>
        </p:txBody>
      </p:sp>
      <p:sp>
        <p:nvSpPr>
          <p:cNvPr id="7" name="TextBox 6"/>
          <p:cNvSpPr txBox="1"/>
          <p:nvPr/>
        </p:nvSpPr>
        <p:spPr>
          <a:xfrm>
            <a:off x="845337" y="4121755"/>
            <a:ext cx="1516977" cy="461665"/>
          </a:xfrm>
          <a:prstGeom prst="rect">
            <a:avLst/>
          </a:prstGeom>
          <a:noFill/>
        </p:spPr>
        <p:txBody>
          <a:bodyPr wrap="square" rtlCol="0">
            <a:spAutoFit/>
          </a:bodyPr>
          <a:lstStyle/>
          <a:p>
            <a:r>
              <a:rPr lang="en-IN" sz="2400" dirty="0">
                <a:latin typeface="+mn-lt"/>
              </a:rPr>
              <a:t>Interest</a:t>
            </a:r>
            <a:endParaRPr lang="en-US" sz="2400" dirty="0">
              <a:latin typeface="+mn-lt"/>
            </a:endParaRPr>
          </a:p>
        </p:txBody>
      </p:sp>
      <p:sp>
        <p:nvSpPr>
          <p:cNvPr id="9" name="TextBox 8"/>
          <p:cNvSpPr txBox="1"/>
          <p:nvPr/>
        </p:nvSpPr>
        <p:spPr>
          <a:xfrm>
            <a:off x="4165837" y="4121755"/>
            <a:ext cx="2884450" cy="461665"/>
          </a:xfrm>
          <a:prstGeom prst="rect">
            <a:avLst/>
          </a:prstGeom>
          <a:noFill/>
        </p:spPr>
        <p:txBody>
          <a:bodyPr wrap="square" rtlCol="0">
            <a:spAutoFit/>
          </a:bodyPr>
          <a:lstStyle/>
          <a:p>
            <a:r>
              <a:rPr lang="en-IN" sz="2400" dirty="0">
                <a:latin typeface="+mn-lt"/>
              </a:rPr>
              <a:t>$  42,000 × </a:t>
            </a:r>
            <a:r>
              <a:rPr lang="en-IN" sz="2400" b="1" dirty="0">
                <a:solidFill>
                  <a:srgbClr val="DE005A"/>
                </a:solidFill>
                <a:latin typeface="+mn-lt"/>
              </a:rPr>
              <a:t>5.07569</a:t>
            </a:r>
            <a:r>
              <a:rPr lang="en-IN" sz="2400" dirty="0">
                <a:solidFill>
                  <a:schemeClr val="accent6">
                    <a:lumMod val="75000"/>
                  </a:schemeClr>
                </a:solidFill>
                <a:latin typeface="+mn-lt"/>
              </a:rPr>
              <a:t> </a:t>
            </a:r>
            <a:r>
              <a:rPr lang="en-IN" sz="2400" dirty="0">
                <a:latin typeface="+mn-lt"/>
              </a:rPr>
              <a:t>=</a:t>
            </a:r>
            <a:endParaRPr lang="en-US" sz="2400" dirty="0">
              <a:latin typeface="+mn-lt"/>
            </a:endParaRPr>
          </a:p>
        </p:txBody>
      </p:sp>
      <p:sp>
        <p:nvSpPr>
          <p:cNvPr id="10" name="TextBox 9"/>
          <p:cNvSpPr txBox="1"/>
          <p:nvPr/>
        </p:nvSpPr>
        <p:spPr>
          <a:xfrm>
            <a:off x="7425276" y="4121755"/>
            <a:ext cx="1379070" cy="461665"/>
          </a:xfrm>
          <a:prstGeom prst="rect">
            <a:avLst/>
          </a:prstGeom>
          <a:noFill/>
        </p:spPr>
        <p:txBody>
          <a:bodyPr wrap="square" rtlCol="0">
            <a:spAutoFit/>
          </a:bodyPr>
          <a:lstStyle/>
          <a:p>
            <a:r>
              <a:rPr lang="en-IN" sz="2400" dirty="0">
                <a:latin typeface="+mn-lt"/>
              </a:rPr>
              <a:t>$213,179</a:t>
            </a:r>
            <a:endParaRPr lang="en-US" sz="2400" dirty="0">
              <a:latin typeface="+mn-lt"/>
            </a:endParaRPr>
          </a:p>
        </p:txBody>
      </p:sp>
      <p:sp>
        <p:nvSpPr>
          <p:cNvPr id="11" name="TextBox 10"/>
          <p:cNvSpPr txBox="1"/>
          <p:nvPr/>
        </p:nvSpPr>
        <p:spPr>
          <a:xfrm>
            <a:off x="843362" y="4477542"/>
            <a:ext cx="1516977" cy="461665"/>
          </a:xfrm>
          <a:prstGeom prst="rect">
            <a:avLst/>
          </a:prstGeom>
          <a:noFill/>
        </p:spPr>
        <p:txBody>
          <a:bodyPr wrap="square" rtlCol="0">
            <a:spAutoFit/>
          </a:bodyPr>
          <a:lstStyle/>
          <a:p>
            <a:r>
              <a:rPr lang="en-IN" sz="2400" dirty="0">
                <a:latin typeface="+mn-lt"/>
              </a:rPr>
              <a:t>Principal</a:t>
            </a:r>
            <a:endParaRPr lang="en-US" sz="2400" dirty="0">
              <a:latin typeface="+mn-lt"/>
            </a:endParaRPr>
          </a:p>
        </p:txBody>
      </p:sp>
      <p:sp>
        <p:nvSpPr>
          <p:cNvPr id="12" name="TextBox 11"/>
          <p:cNvSpPr txBox="1"/>
          <p:nvPr/>
        </p:nvSpPr>
        <p:spPr>
          <a:xfrm>
            <a:off x="4140864" y="4477542"/>
            <a:ext cx="3117654" cy="461665"/>
          </a:xfrm>
          <a:prstGeom prst="rect">
            <a:avLst/>
          </a:prstGeom>
          <a:noFill/>
        </p:spPr>
        <p:txBody>
          <a:bodyPr wrap="square" rtlCol="0">
            <a:spAutoFit/>
          </a:bodyPr>
          <a:lstStyle/>
          <a:p>
            <a:r>
              <a:rPr lang="en-IN" sz="2400" dirty="0">
                <a:latin typeface="+mn-lt"/>
              </a:rPr>
              <a:t>$700,000 × </a:t>
            </a:r>
            <a:r>
              <a:rPr lang="en-IN" sz="2400" b="1" dirty="0">
                <a:solidFill>
                  <a:srgbClr val="0070C0"/>
                </a:solidFill>
                <a:latin typeface="+mn-lt"/>
              </a:rPr>
              <a:t>0.74622</a:t>
            </a:r>
            <a:r>
              <a:rPr lang="en-IN" sz="2400" dirty="0">
                <a:solidFill>
                  <a:srgbClr val="0000FF"/>
                </a:solidFill>
                <a:latin typeface="+mn-lt"/>
              </a:rPr>
              <a:t> </a:t>
            </a:r>
            <a:r>
              <a:rPr lang="en-IN" sz="2400" dirty="0">
                <a:latin typeface="+mn-lt"/>
              </a:rPr>
              <a:t>=</a:t>
            </a:r>
            <a:endParaRPr lang="en-US" sz="2400" dirty="0">
              <a:latin typeface="+mn-lt"/>
            </a:endParaRPr>
          </a:p>
        </p:txBody>
      </p:sp>
      <p:sp>
        <p:nvSpPr>
          <p:cNvPr id="13" name="TextBox 12"/>
          <p:cNvSpPr txBox="1"/>
          <p:nvPr/>
        </p:nvSpPr>
        <p:spPr>
          <a:xfrm>
            <a:off x="7423301" y="4477542"/>
            <a:ext cx="1379070" cy="461665"/>
          </a:xfrm>
          <a:prstGeom prst="rect">
            <a:avLst/>
          </a:prstGeom>
          <a:noFill/>
        </p:spPr>
        <p:txBody>
          <a:bodyPr wrap="square" rtlCol="0">
            <a:spAutoFit/>
          </a:bodyPr>
          <a:lstStyle/>
          <a:p>
            <a:r>
              <a:rPr lang="en-IN" sz="2400" dirty="0">
                <a:latin typeface="+mn-lt"/>
              </a:rPr>
              <a:t>  522,354</a:t>
            </a:r>
            <a:endParaRPr lang="en-US" sz="2400" dirty="0">
              <a:latin typeface="+mn-lt"/>
            </a:endParaRPr>
          </a:p>
        </p:txBody>
      </p:sp>
      <p:sp>
        <p:nvSpPr>
          <p:cNvPr id="14" name="TextBox 13"/>
          <p:cNvSpPr txBox="1"/>
          <p:nvPr/>
        </p:nvSpPr>
        <p:spPr>
          <a:xfrm>
            <a:off x="1104624" y="4899613"/>
            <a:ext cx="5331702" cy="461665"/>
          </a:xfrm>
          <a:prstGeom prst="rect">
            <a:avLst/>
          </a:prstGeom>
          <a:noFill/>
        </p:spPr>
        <p:txBody>
          <a:bodyPr wrap="square" rtlCol="0">
            <a:spAutoFit/>
          </a:bodyPr>
          <a:lstStyle/>
          <a:p>
            <a:r>
              <a:rPr lang="en-IN" sz="2400" dirty="0">
                <a:latin typeface="+mn-lt"/>
              </a:rPr>
              <a:t>Present value (price) of the bonds</a:t>
            </a:r>
            <a:endParaRPr lang="en-US" sz="2400" dirty="0">
              <a:latin typeface="+mn-lt"/>
            </a:endParaRPr>
          </a:p>
        </p:txBody>
      </p:sp>
      <p:sp>
        <p:nvSpPr>
          <p:cNvPr id="15" name="TextBox 14"/>
          <p:cNvSpPr txBox="1"/>
          <p:nvPr/>
        </p:nvSpPr>
        <p:spPr>
          <a:xfrm>
            <a:off x="7409451" y="4899613"/>
            <a:ext cx="1379070" cy="461665"/>
          </a:xfrm>
          <a:prstGeom prst="rect">
            <a:avLst/>
          </a:prstGeom>
          <a:noFill/>
        </p:spPr>
        <p:txBody>
          <a:bodyPr wrap="square" rtlCol="0">
            <a:spAutoFit/>
          </a:bodyPr>
          <a:lstStyle/>
          <a:p>
            <a:r>
              <a:rPr lang="en-IN" sz="2400" dirty="0">
                <a:latin typeface="+mn-lt"/>
              </a:rPr>
              <a:t>$735,533</a:t>
            </a:r>
            <a:endParaRPr lang="en-US" sz="2400" dirty="0">
              <a:latin typeface="+mn-lt"/>
            </a:endParaRPr>
          </a:p>
        </p:txBody>
      </p:sp>
      <p:cxnSp>
        <p:nvCxnSpPr>
          <p:cNvPr id="16" name="Straight Connector 15"/>
          <p:cNvCxnSpPr/>
          <p:nvPr/>
        </p:nvCxnSpPr>
        <p:spPr>
          <a:xfrm>
            <a:off x="692387" y="3814642"/>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92387" y="4136507"/>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409451" y="4939207"/>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431226" y="5338559"/>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431226" y="5293482"/>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757138" y="5557734"/>
            <a:ext cx="8293556" cy="461665"/>
          </a:xfrm>
          <a:prstGeom prst="rect">
            <a:avLst/>
          </a:prstGeom>
          <a:noFill/>
        </p:spPr>
        <p:txBody>
          <a:bodyPr wrap="square" rtlCol="0">
            <a:spAutoFit/>
          </a:bodyPr>
          <a:lstStyle/>
          <a:p>
            <a:r>
              <a:rPr lang="en-IN" sz="2400" b="1" dirty="0">
                <a:solidFill>
                  <a:srgbClr val="DE005A"/>
                </a:solidFill>
                <a:latin typeface="+mn-lt"/>
              </a:rPr>
              <a:t> </a:t>
            </a:r>
            <a:r>
              <a:rPr lang="en-IN" b="1" dirty="0">
                <a:solidFill>
                  <a:srgbClr val="DE005A"/>
                </a:solidFill>
                <a:latin typeface="+mn-lt"/>
              </a:rPr>
              <a:t>Present value of an ordinary annuity of $1: </a:t>
            </a:r>
            <a:r>
              <a:rPr lang="en-IN" b="1" i="1" dirty="0">
                <a:solidFill>
                  <a:srgbClr val="DE005A"/>
                </a:solidFill>
                <a:latin typeface="+mn-lt"/>
              </a:rPr>
              <a:t>n</a:t>
            </a:r>
            <a:r>
              <a:rPr lang="en-IN" b="1" dirty="0">
                <a:solidFill>
                  <a:srgbClr val="DE005A"/>
                </a:solidFill>
                <a:latin typeface="+mn-lt"/>
              </a:rPr>
              <a:t> = 6, </a:t>
            </a:r>
            <a:r>
              <a:rPr lang="en-IN" b="1" i="1" dirty="0">
                <a:solidFill>
                  <a:srgbClr val="DE005A"/>
                </a:solidFill>
                <a:latin typeface="+mn-lt"/>
              </a:rPr>
              <a:t>i</a:t>
            </a:r>
            <a:r>
              <a:rPr lang="en-IN" b="1" dirty="0">
                <a:solidFill>
                  <a:srgbClr val="DE005A"/>
                </a:solidFill>
                <a:latin typeface="+mn-lt"/>
              </a:rPr>
              <a:t> = 5%</a:t>
            </a:r>
            <a:endParaRPr lang="en-US" b="1" dirty="0">
              <a:solidFill>
                <a:srgbClr val="DE005A"/>
              </a:solidFill>
              <a:latin typeface="+mn-lt"/>
            </a:endParaRPr>
          </a:p>
        </p:txBody>
      </p:sp>
      <p:sp>
        <p:nvSpPr>
          <p:cNvPr id="22" name="TextBox 21"/>
          <p:cNvSpPr txBox="1"/>
          <p:nvPr/>
        </p:nvSpPr>
        <p:spPr>
          <a:xfrm>
            <a:off x="815676" y="5987153"/>
            <a:ext cx="5905332" cy="369332"/>
          </a:xfrm>
          <a:prstGeom prst="rect">
            <a:avLst/>
          </a:prstGeom>
          <a:noFill/>
        </p:spPr>
        <p:txBody>
          <a:bodyPr wrap="square" rtlCol="0">
            <a:spAutoFit/>
          </a:bodyPr>
          <a:lstStyle/>
          <a:p>
            <a:r>
              <a:rPr lang="en-IN" b="1" dirty="0">
                <a:solidFill>
                  <a:srgbClr val="0070C0"/>
                </a:solidFill>
                <a:latin typeface="+mn-lt"/>
              </a:rPr>
              <a:t>Present value of $1: </a:t>
            </a:r>
            <a:r>
              <a:rPr lang="en-IN" b="1" i="1" dirty="0">
                <a:solidFill>
                  <a:srgbClr val="0070C0"/>
                </a:solidFill>
                <a:latin typeface="+mn-lt"/>
              </a:rPr>
              <a:t>n</a:t>
            </a:r>
            <a:r>
              <a:rPr lang="en-IN" b="1" dirty="0">
                <a:solidFill>
                  <a:srgbClr val="0070C0"/>
                </a:solidFill>
                <a:latin typeface="+mn-lt"/>
              </a:rPr>
              <a:t> = 6, </a:t>
            </a:r>
            <a:r>
              <a:rPr lang="en-IN" b="1" i="1" dirty="0">
                <a:solidFill>
                  <a:srgbClr val="0070C0"/>
                </a:solidFill>
                <a:latin typeface="+mn-lt"/>
              </a:rPr>
              <a:t>i</a:t>
            </a:r>
            <a:r>
              <a:rPr lang="en-IN" b="1" dirty="0">
                <a:solidFill>
                  <a:srgbClr val="0070C0"/>
                </a:solidFill>
                <a:latin typeface="+mn-lt"/>
              </a:rPr>
              <a:t> = 5%</a:t>
            </a:r>
            <a:endParaRPr lang="en-US" b="1" dirty="0">
              <a:solidFill>
                <a:srgbClr val="0070C0"/>
              </a:solidFill>
              <a:latin typeface="+mn-lt"/>
            </a:endParaRPr>
          </a:p>
        </p:txBody>
      </p:sp>
      <p:sp>
        <p:nvSpPr>
          <p:cNvPr id="23" name="TextBox 22"/>
          <p:cNvSpPr txBox="1"/>
          <p:nvPr/>
        </p:nvSpPr>
        <p:spPr>
          <a:xfrm>
            <a:off x="671202" y="828468"/>
            <a:ext cx="7960984" cy="492443"/>
          </a:xfrm>
          <a:prstGeom prst="rect">
            <a:avLst/>
          </a:prstGeom>
          <a:noFill/>
        </p:spPr>
        <p:txBody>
          <a:bodyPr wrap="square" rtlCol="0">
            <a:spAutoFit/>
          </a:bodyPr>
          <a:lstStyle/>
          <a:p>
            <a:r>
              <a:rPr lang="en-US" sz="2600" b="1" dirty="0">
                <a:solidFill>
                  <a:srgbClr val="C00000"/>
                </a:solidFill>
                <a:latin typeface="+mn-lt"/>
              </a:rPr>
              <a:t>When bonds sell for more than their face amount</a:t>
            </a:r>
          </a:p>
        </p:txBody>
      </p:sp>
      <p:sp>
        <p:nvSpPr>
          <p:cNvPr id="24" name="Rectangle 23"/>
          <p:cNvSpPr/>
          <p:nvPr/>
        </p:nvSpPr>
        <p:spPr>
          <a:xfrm>
            <a:off x="673726" y="3381669"/>
            <a:ext cx="8358306" cy="3104400"/>
          </a:xfrm>
          <a:prstGeom prst="rect">
            <a:avLst/>
          </a:prstGeom>
          <a:noFill/>
          <a:ln>
            <a:solidFill>
              <a:srgbClr val="0000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411478396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4633"/>
            <a:ext cx="8382000" cy="1132049"/>
          </a:xfrm>
        </p:spPr>
        <p:txBody>
          <a:bodyPr>
            <a:normAutofit/>
          </a:bodyPr>
          <a:lstStyle/>
          <a:p>
            <a:r>
              <a:rPr lang="en-IN" dirty="0" smtClean="0"/>
              <a:t>Bonds </a:t>
            </a:r>
            <a:r>
              <a:rPr lang="en-IN" dirty="0"/>
              <a:t>Sold at a </a:t>
            </a:r>
            <a:r>
              <a:rPr lang="en-IN" dirty="0" smtClean="0"/>
              <a:t>Premium </a:t>
            </a:r>
            <a:r>
              <a:rPr lang="en-IN" sz="2600" dirty="0" smtClean="0"/>
              <a:t>(continued)</a:t>
            </a:r>
            <a:endParaRPr lang="en-IN" sz="2600"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5" name="TextBox 4"/>
          <p:cNvSpPr txBox="1"/>
          <p:nvPr/>
        </p:nvSpPr>
        <p:spPr>
          <a:xfrm>
            <a:off x="692387" y="1117416"/>
            <a:ext cx="8320883" cy="461665"/>
          </a:xfrm>
          <a:prstGeom prst="rect">
            <a:avLst/>
          </a:prstGeom>
          <a:noFill/>
        </p:spPr>
        <p:txBody>
          <a:bodyPr wrap="square" rtlCol="0">
            <a:spAutoFit/>
          </a:bodyPr>
          <a:lstStyle/>
          <a:p>
            <a:pPr algn="ctr"/>
            <a:r>
              <a:rPr lang="en-IN" sz="2400" b="1" dirty="0">
                <a:latin typeface="+mn-lt"/>
              </a:rPr>
              <a:t>Calculation of the price of the bonds</a:t>
            </a:r>
            <a:endParaRPr lang="en-US" sz="2400" b="1" dirty="0">
              <a:latin typeface="+mn-lt"/>
            </a:endParaRPr>
          </a:p>
        </p:txBody>
      </p:sp>
      <p:sp>
        <p:nvSpPr>
          <p:cNvPr id="6" name="TextBox 5"/>
          <p:cNvSpPr txBox="1"/>
          <p:nvPr/>
        </p:nvSpPr>
        <p:spPr>
          <a:xfrm>
            <a:off x="4716474" y="1477275"/>
            <a:ext cx="2094873" cy="461665"/>
          </a:xfrm>
          <a:prstGeom prst="rect">
            <a:avLst/>
          </a:prstGeom>
          <a:noFill/>
        </p:spPr>
        <p:txBody>
          <a:bodyPr wrap="square" rtlCol="0">
            <a:spAutoFit/>
          </a:bodyPr>
          <a:lstStyle/>
          <a:p>
            <a:r>
              <a:rPr lang="en-IN" sz="2400" b="1" dirty="0">
                <a:latin typeface="+mn-lt"/>
              </a:rPr>
              <a:t>Present Values</a:t>
            </a:r>
            <a:endParaRPr lang="en-US" sz="2400" b="1" dirty="0">
              <a:latin typeface="+mn-lt"/>
            </a:endParaRPr>
          </a:p>
        </p:txBody>
      </p:sp>
      <p:sp>
        <p:nvSpPr>
          <p:cNvPr id="7" name="TextBox 6"/>
          <p:cNvSpPr txBox="1"/>
          <p:nvPr/>
        </p:nvSpPr>
        <p:spPr>
          <a:xfrm>
            <a:off x="845337" y="1846076"/>
            <a:ext cx="1516977" cy="461665"/>
          </a:xfrm>
          <a:prstGeom prst="rect">
            <a:avLst/>
          </a:prstGeom>
          <a:noFill/>
        </p:spPr>
        <p:txBody>
          <a:bodyPr wrap="square" rtlCol="0">
            <a:spAutoFit/>
          </a:bodyPr>
          <a:lstStyle/>
          <a:p>
            <a:r>
              <a:rPr lang="en-IN" sz="2400" dirty="0">
                <a:latin typeface="+mn-lt"/>
              </a:rPr>
              <a:t>Interest</a:t>
            </a:r>
            <a:endParaRPr lang="en-US" sz="2400" dirty="0">
              <a:latin typeface="+mn-lt"/>
            </a:endParaRPr>
          </a:p>
        </p:txBody>
      </p:sp>
      <p:sp>
        <p:nvSpPr>
          <p:cNvPr id="9" name="TextBox 8"/>
          <p:cNvSpPr txBox="1"/>
          <p:nvPr/>
        </p:nvSpPr>
        <p:spPr>
          <a:xfrm>
            <a:off x="4288082" y="1846076"/>
            <a:ext cx="2884450" cy="461665"/>
          </a:xfrm>
          <a:prstGeom prst="rect">
            <a:avLst/>
          </a:prstGeom>
          <a:noFill/>
        </p:spPr>
        <p:txBody>
          <a:bodyPr wrap="square" rtlCol="0">
            <a:spAutoFit/>
          </a:bodyPr>
          <a:lstStyle/>
          <a:p>
            <a:r>
              <a:rPr lang="en-IN" sz="2400" dirty="0">
                <a:latin typeface="+mn-lt"/>
              </a:rPr>
              <a:t>$42,000 × 5.07569 =</a:t>
            </a:r>
            <a:endParaRPr lang="en-US" sz="2400" dirty="0">
              <a:latin typeface="+mn-lt"/>
            </a:endParaRPr>
          </a:p>
        </p:txBody>
      </p:sp>
      <p:sp>
        <p:nvSpPr>
          <p:cNvPr id="10" name="TextBox 9"/>
          <p:cNvSpPr txBox="1"/>
          <p:nvPr/>
        </p:nvSpPr>
        <p:spPr>
          <a:xfrm>
            <a:off x="7425276" y="1846076"/>
            <a:ext cx="1379070" cy="461665"/>
          </a:xfrm>
          <a:prstGeom prst="rect">
            <a:avLst/>
          </a:prstGeom>
          <a:noFill/>
        </p:spPr>
        <p:txBody>
          <a:bodyPr wrap="square" rtlCol="0">
            <a:spAutoFit/>
          </a:bodyPr>
          <a:lstStyle/>
          <a:p>
            <a:r>
              <a:rPr lang="en-IN" sz="2400" dirty="0">
                <a:latin typeface="+mn-lt"/>
              </a:rPr>
              <a:t>$213,179</a:t>
            </a:r>
            <a:endParaRPr lang="en-US" sz="2400" dirty="0">
              <a:latin typeface="+mn-lt"/>
            </a:endParaRPr>
          </a:p>
        </p:txBody>
      </p:sp>
      <p:sp>
        <p:nvSpPr>
          <p:cNvPr id="11" name="TextBox 10"/>
          <p:cNvSpPr txBox="1"/>
          <p:nvPr/>
        </p:nvSpPr>
        <p:spPr>
          <a:xfrm>
            <a:off x="843362" y="2201863"/>
            <a:ext cx="1516977" cy="461665"/>
          </a:xfrm>
          <a:prstGeom prst="rect">
            <a:avLst/>
          </a:prstGeom>
          <a:noFill/>
        </p:spPr>
        <p:txBody>
          <a:bodyPr wrap="square" rtlCol="0">
            <a:spAutoFit/>
          </a:bodyPr>
          <a:lstStyle/>
          <a:p>
            <a:r>
              <a:rPr lang="en-IN" sz="2400" dirty="0">
                <a:latin typeface="+mn-lt"/>
              </a:rPr>
              <a:t>Principal</a:t>
            </a:r>
            <a:endParaRPr lang="en-US" sz="2400" dirty="0">
              <a:latin typeface="+mn-lt"/>
            </a:endParaRPr>
          </a:p>
        </p:txBody>
      </p:sp>
      <p:sp>
        <p:nvSpPr>
          <p:cNvPr id="12" name="TextBox 11"/>
          <p:cNvSpPr txBox="1"/>
          <p:nvPr/>
        </p:nvSpPr>
        <p:spPr>
          <a:xfrm>
            <a:off x="4140864" y="2201863"/>
            <a:ext cx="3117654" cy="461665"/>
          </a:xfrm>
          <a:prstGeom prst="rect">
            <a:avLst/>
          </a:prstGeom>
          <a:noFill/>
        </p:spPr>
        <p:txBody>
          <a:bodyPr wrap="square" rtlCol="0">
            <a:spAutoFit/>
          </a:bodyPr>
          <a:lstStyle/>
          <a:p>
            <a:r>
              <a:rPr lang="en-IN" sz="2400" b="1" dirty="0">
                <a:solidFill>
                  <a:srgbClr val="0070C0"/>
                </a:solidFill>
                <a:latin typeface="+mn-lt"/>
              </a:rPr>
              <a:t>$700,000 </a:t>
            </a:r>
            <a:r>
              <a:rPr lang="en-IN" sz="2400" dirty="0">
                <a:latin typeface="+mn-lt"/>
              </a:rPr>
              <a:t>× 0.74622 =</a:t>
            </a:r>
            <a:endParaRPr lang="en-US" sz="2400" dirty="0">
              <a:latin typeface="+mn-lt"/>
            </a:endParaRPr>
          </a:p>
        </p:txBody>
      </p:sp>
      <p:sp>
        <p:nvSpPr>
          <p:cNvPr id="13" name="TextBox 12"/>
          <p:cNvSpPr txBox="1"/>
          <p:nvPr/>
        </p:nvSpPr>
        <p:spPr>
          <a:xfrm>
            <a:off x="7423301" y="2201863"/>
            <a:ext cx="1379070" cy="461665"/>
          </a:xfrm>
          <a:prstGeom prst="rect">
            <a:avLst/>
          </a:prstGeom>
          <a:noFill/>
        </p:spPr>
        <p:txBody>
          <a:bodyPr wrap="square" rtlCol="0">
            <a:spAutoFit/>
          </a:bodyPr>
          <a:lstStyle/>
          <a:p>
            <a:r>
              <a:rPr lang="en-IN" sz="2400" dirty="0">
                <a:latin typeface="+mn-lt"/>
              </a:rPr>
              <a:t>  522,354</a:t>
            </a:r>
            <a:endParaRPr lang="en-US" sz="2400" dirty="0">
              <a:latin typeface="+mn-lt"/>
            </a:endParaRPr>
          </a:p>
        </p:txBody>
      </p:sp>
      <p:sp>
        <p:nvSpPr>
          <p:cNvPr id="14" name="TextBox 13"/>
          <p:cNvSpPr txBox="1"/>
          <p:nvPr/>
        </p:nvSpPr>
        <p:spPr>
          <a:xfrm>
            <a:off x="1104624" y="2623934"/>
            <a:ext cx="5331702" cy="461665"/>
          </a:xfrm>
          <a:prstGeom prst="rect">
            <a:avLst/>
          </a:prstGeom>
          <a:noFill/>
        </p:spPr>
        <p:txBody>
          <a:bodyPr wrap="square" rtlCol="0">
            <a:spAutoFit/>
          </a:bodyPr>
          <a:lstStyle/>
          <a:p>
            <a:r>
              <a:rPr lang="en-IN" sz="2400" dirty="0">
                <a:latin typeface="+mn-lt"/>
              </a:rPr>
              <a:t>Present value (price) of the bonds</a:t>
            </a:r>
            <a:endParaRPr lang="en-US" sz="2400" dirty="0">
              <a:latin typeface="+mn-lt"/>
            </a:endParaRPr>
          </a:p>
        </p:txBody>
      </p:sp>
      <p:sp>
        <p:nvSpPr>
          <p:cNvPr id="15" name="TextBox 14"/>
          <p:cNvSpPr txBox="1"/>
          <p:nvPr/>
        </p:nvSpPr>
        <p:spPr>
          <a:xfrm>
            <a:off x="7409451" y="2623934"/>
            <a:ext cx="1379070" cy="461665"/>
          </a:xfrm>
          <a:prstGeom prst="rect">
            <a:avLst/>
          </a:prstGeom>
          <a:noFill/>
        </p:spPr>
        <p:txBody>
          <a:bodyPr wrap="square" rtlCol="0">
            <a:spAutoFit/>
          </a:bodyPr>
          <a:lstStyle/>
          <a:p>
            <a:r>
              <a:rPr lang="en-IN" sz="2400" b="1" dirty="0">
                <a:solidFill>
                  <a:srgbClr val="DE005A"/>
                </a:solidFill>
                <a:latin typeface="+mn-lt"/>
              </a:rPr>
              <a:t>$735,533</a:t>
            </a:r>
            <a:endParaRPr lang="en-US" sz="2400" b="1" dirty="0">
              <a:solidFill>
                <a:srgbClr val="DE005A"/>
              </a:solidFill>
              <a:latin typeface="+mn-lt"/>
            </a:endParaRPr>
          </a:p>
        </p:txBody>
      </p:sp>
      <p:cxnSp>
        <p:nvCxnSpPr>
          <p:cNvPr id="16" name="Straight Connector 15"/>
          <p:cNvCxnSpPr/>
          <p:nvPr/>
        </p:nvCxnSpPr>
        <p:spPr>
          <a:xfrm>
            <a:off x="692387" y="1538963"/>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92387" y="1860828"/>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409451" y="2663528"/>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431226" y="3067815"/>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431226" y="3022738"/>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692731" y="3318317"/>
            <a:ext cx="8320883" cy="1807347"/>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4" name="TextBox 23"/>
          <p:cNvSpPr txBox="1">
            <a:spLocks noChangeArrowheads="1"/>
          </p:cNvSpPr>
          <p:nvPr/>
        </p:nvSpPr>
        <p:spPr bwMode="auto">
          <a:xfrm>
            <a:off x="761999" y="3332025"/>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25" name="TextBox 24"/>
          <p:cNvSpPr txBox="1">
            <a:spLocks noChangeArrowheads="1"/>
          </p:cNvSpPr>
          <p:nvPr/>
        </p:nvSpPr>
        <p:spPr bwMode="auto">
          <a:xfrm>
            <a:off x="7581009" y="3362803"/>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6" name="TextBox 25"/>
          <p:cNvSpPr txBox="1">
            <a:spLocks noChangeArrowheads="1"/>
          </p:cNvSpPr>
          <p:nvPr/>
        </p:nvSpPr>
        <p:spPr bwMode="auto">
          <a:xfrm>
            <a:off x="6198296" y="3363344"/>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27" name="Straight Connector 26"/>
          <p:cNvCxnSpPr/>
          <p:nvPr/>
        </p:nvCxnSpPr>
        <p:spPr>
          <a:xfrm>
            <a:off x="692387" y="3803225"/>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a:spLocks noChangeArrowheads="1"/>
          </p:cNvSpPr>
          <p:nvPr/>
        </p:nvSpPr>
        <p:spPr bwMode="auto">
          <a:xfrm>
            <a:off x="692731" y="4064966"/>
            <a:ext cx="5297761" cy="404813"/>
          </a:xfrm>
          <a:prstGeom prst="rect">
            <a:avLst/>
          </a:prstGeom>
          <a:noFill/>
          <a:ln w="9525">
            <a:noFill/>
            <a:miter lim="800000"/>
            <a:headEnd/>
            <a:tailEnd/>
          </a:ln>
        </p:spPr>
        <p:txBody>
          <a:bodyPr/>
          <a:lstStyle/>
          <a:p>
            <a:r>
              <a:rPr lang="en-US" sz="2200" dirty="0">
                <a:latin typeface="+mn-lt"/>
              </a:rPr>
              <a:t>Cash (price calculated above)</a:t>
            </a:r>
            <a:endParaRPr lang="en-IN" sz="2200" dirty="0">
              <a:latin typeface="+mn-lt"/>
            </a:endParaRPr>
          </a:p>
        </p:txBody>
      </p:sp>
      <p:sp>
        <p:nvSpPr>
          <p:cNvPr id="29" name="TextBox 28"/>
          <p:cNvSpPr txBox="1">
            <a:spLocks noChangeArrowheads="1"/>
          </p:cNvSpPr>
          <p:nvPr/>
        </p:nvSpPr>
        <p:spPr bwMode="auto">
          <a:xfrm>
            <a:off x="5930900" y="4054250"/>
            <a:ext cx="1613485" cy="404812"/>
          </a:xfrm>
          <a:prstGeom prst="rect">
            <a:avLst/>
          </a:prstGeom>
          <a:noFill/>
          <a:ln w="9525">
            <a:noFill/>
            <a:miter lim="800000"/>
            <a:headEnd/>
            <a:tailEnd/>
          </a:ln>
        </p:spPr>
        <p:txBody>
          <a:bodyPr/>
          <a:lstStyle/>
          <a:p>
            <a:pPr algn="r"/>
            <a:r>
              <a:rPr lang="en-IN" sz="2400" b="1" dirty="0">
                <a:solidFill>
                  <a:srgbClr val="DE005A"/>
                </a:solidFill>
                <a:latin typeface="+mn-lt"/>
              </a:rPr>
              <a:t>735,533</a:t>
            </a:r>
          </a:p>
        </p:txBody>
      </p:sp>
      <p:sp>
        <p:nvSpPr>
          <p:cNvPr id="30" name="TextBox 29"/>
          <p:cNvSpPr txBox="1">
            <a:spLocks noChangeArrowheads="1"/>
          </p:cNvSpPr>
          <p:nvPr/>
        </p:nvSpPr>
        <p:spPr bwMode="auto">
          <a:xfrm>
            <a:off x="692731" y="4395166"/>
            <a:ext cx="5297761" cy="404813"/>
          </a:xfrm>
          <a:prstGeom prst="rect">
            <a:avLst/>
          </a:prstGeom>
          <a:noFill/>
          <a:ln w="9525">
            <a:noFill/>
            <a:miter lim="800000"/>
            <a:headEnd/>
            <a:tailEnd/>
          </a:ln>
        </p:spPr>
        <p:txBody>
          <a:bodyPr/>
          <a:lstStyle/>
          <a:p>
            <a:pPr lvl="1"/>
            <a:r>
              <a:rPr lang="en-US" sz="2200" dirty="0">
                <a:latin typeface="+mn-lt"/>
              </a:rPr>
              <a:t>Bonds payable (face amount)</a:t>
            </a:r>
            <a:endParaRPr lang="en-IN" sz="2200" dirty="0">
              <a:latin typeface="+mn-lt"/>
            </a:endParaRPr>
          </a:p>
        </p:txBody>
      </p:sp>
      <p:sp>
        <p:nvSpPr>
          <p:cNvPr id="31" name="TextBox 30"/>
          <p:cNvSpPr txBox="1">
            <a:spLocks noChangeArrowheads="1"/>
          </p:cNvSpPr>
          <p:nvPr/>
        </p:nvSpPr>
        <p:spPr bwMode="auto">
          <a:xfrm>
            <a:off x="7003879" y="4384450"/>
            <a:ext cx="1902341" cy="404812"/>
          </a:xfrm>
          <a:prstGeom prst="rect">
            <a:avLst/>
          </a:prstGeom>
          <a:noFill/>
          <a:ln w="9525">
            <a:noFill/>
            <a:miter lim="800000"/>
            <a:headEnd/>
            <a:tailEnd/>
          </a:ln>
        </p:spPr>
        <p:txBody>
          <a:bodyPr/>
          <a:lstStyle/>
          <a:p>
            <a:pPr algn="r"/>
            <a:r>
              <a:rPr lang="en-IN" sz="2400" b="1" dirty="0">
                <a:solidFill>
                  <a:srgbClr val="0070C0"/>
                </a:solidFill>
                <a:latin typeface="+mn-lt"/>
              </a:rPr>
              <a:t>700,000</a:t>
            </a:r>
          </a:p>
        </p:txBody>
      </p:sp>
      <p:sp>
        <p:nvSpPr>
          <p:cNvPr id="32" name="TextBox 31"/>
          <p:cNvSpPr txBox="1">
            <a:spLocks noChangeArrowheads="1"/>
          </p:cNvSpPr>
          <p:nvPr/>
        </p:nvSpPr>
        <p:spPr bwMode="auto">
          <a:xfrm>
            <a:off x="680031" y="3728761"/>
            <a:ext cx="5297761" cy="404813"/>
          </a:xfrm>
          <a:prstGeom prst="rect">
            <a:avLst/>
          </a:prstGeom>
          <a:noFill/>
          <a:ln w="9525">
            <a:noFill/>
            <a:miter lim="800000"/>
            <a:headEnd/>
            <a:tailEnd/>
          </a:ln>
        </p:spPr>
        <p:txBody>
          <a:bodyPr/>
          <a:lstStyle/>
          <a:p>
            <a:r>
              <a:rPr lang="en-US" sz="2400" b="1" dirty="0">
                <a:latin typeface="+mn-lt"/>
              </a:rPr>
              <a:t>Masterwear (Issuer)</a:t>
            </a:r>
            <a:endParaRPr lang="en-IN" sz="2400" b="1" dirty="0">
              <a:latin typeface="+mn-lt"/>
            </a:endParaRPr>
          </a:p>
        </p:txBody>
      </p:sp>
      <p:sp>
        <p:nvSpPr>
          <p:cNvPr id="33" name="Rectangle 32"/>
          <p:cNvSpPr/>
          <p:nvPr/>
        </p:nvSpPr>
        <p:spPr>
          <a:xfrm>
            <a:off x="690756" y="5129784"/>
            <a:ext cx="8320883" cy="1369542"/>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5392"/>
              </a:solidFill>
            </a:endParaRPr>
          </a:p>
        </p:txBody>
      </p:sp>
      <p:sp>
        <p:nvSpPr>
          <p:cNvPr id="34" name="TextBox 33"/>
          <p:cNvSpPr txBox="1">
            <a:spLocks noChangeArrowheads="1"/>
          </p:cNvSpPr>
          <p:nvPr/>
        </p:nvSpPr>
        <p:spPr bwMode="auto">
          <a:xfrm>
            <a:off x="690756" y="5429167"/>
            <a:ext cx="5297761" cy="404813"/>
          </a:xfrm>
          <a:prstGeom prst="rect">
            <a:avLst/>
          </a:prstGeom>
          <a:noFill/>
          <a:ln w="9525">
            <a:noFill/>
            <a:miter lim="800000"/>
            <a:headEnd/>
            <a:tailEnd/>
          </a:ln>
        </p:spPr>
        <p:txBody>
          <a:bodyPr/>
          <a:lstStyle/>
          <a:p>
            <a:r>
              <a:rPr lang="en-US" sz="2200" b="1" dirty="0">
                <a:solidFill>
                  <a:srgbClr val="000099"/>
                </a:solidFill>
                <a:latin typeface="+mn-lt"/>
              </a:rPr>
              <a:t>Investment in bonds (face amount)</a:t>
            </a:r>
            <a:endParaRPr lang="en-IN" sz="2200" b="1" dirty="0">
              <a:solidFill>
                <a:srgbClr val="000099"/>
              </a:solidFill>
              <a:latin typeface="+mn-lt"/>
            </a:endParaRPr>
          </a:p>
        </p:txBody>
      </p:sp>
      <p:sp>
        <p:nvSpPr>
          <p:cNvPr id="35" name="TextBox 34"/>
          <p:cNvSpPr txBox="1">
            <a:spLocks noChangeArrowheads="1"/>
          </p:cNvSpPr>
          <p:nvPr/>
        </p:nvSpPr>
        <p:spPr bwMode="auto">
          <a:xfrm>
            <a:off x="5928925" y="5418451"/>
            <a:ext cx="1613485" cy="404812"/>
          </a:xfrm>
          <a:prstGeom prst="rect">
            <a:avLst/>
          </a:prstGeom>
          <a:noFill/>
          <a:ln w="9525">
            <a:noFill/>
            <a:miter lim="800000"/>
            <a:headEnd/>
            <a:tailEnd/>
          </a:ln>
        </p:spPr>
        <p:txBody>
          <a:bodyPr/>
          <a:lstStyle/>
          <a:p>
            <a:pPr algn="r"/>
            <a:r>
              <a:rPr lang="en-IN" sz="2400" b="1" dirty="0">
                <a:solidFill>
                  <a:srgbClr val="0070C0"/>
                </a:solidFill>
                <a:latin typeface="+mn-lt"/>
              </a:rPr>
              <a:t>700,000</a:t>
            </a:r>
          </a:p>
        </p:txBody>
      </p:sp>
      <p:sp>
        <p:nvSpPr>
          <p:cNvPr id="36" name="TextBox 35"/>
          <p:cNvSpPr txBox="1">
            <a:spLocks noChangeArrowheads="1"/>
          </p:cNvSpPr>
          <p:nvPr/>
        </p:nvSpPr>
        <p:spPr bwMode="auto">
          <a:xfrm>
            <a:off x="690756" y="5771242"/>
            <a:ext cx="5297761" cy="404813"/>
          </a:xfrm>
          <a:prstGeom prst="rect">
            <a:avLst/>
          </a:prstGeom>
          <a:noFill/>
          <a:ln w="9525">
            <a:noFill/>
            <a:miter lim="800000"/>
            <a:headEnd/>
            <a:tailEnd/>
          </a:ln>
        </p:spPr>
        <p:txBody>
          <a:bodyPr/>
          <a:lstStyle/>
          <a:p>
            <a:r>
              <a:rPr lang="en-US" sz="2200" b="1" dirty="0">
                <a:solidFill>
                  <a:srgbClr val="000099"/>
                </a:solidFill>
                <a:latin typeface="+mn-lt"/>
              </a:rPr>
              <a:t>Premium on bond investment (difference)</a:t>
            </a:r>
            <a:endParaRPr lang="en-IN" sz="2200" b="1" dirty="0">
              <a:solidFill>
                <a:srgbClr val="000099"/>
              </a:solidFill>
              <a:latin typeface="+mn-lt"/>
            </a:endParaRPr>
          </a:p>
        </p:txBody>
      </p:sp>
      <p:sp>
        <p:nvSpPr>
          <p:cNvPr id="37" name="TextBox 36"/>
          <p:cNvSpPr txBox="1">
            <a:spLocks noChangeArrowheads="1"/>
          </p:cNvSpPr>
          <p:nvPr/>
        </p:nvSpPr>
        <p:spPr bwMode="auto">
          <a:xfrm>
            <a:off x="5630155" y="5760526"/>
            <a:ext cx="1902341" cy="404812"/>
          </a:xfrm>
          <a:prstGeom prst="rect">
            <a:avLst/>
          </a:prstGeom>
          <a:noFill/>
          <a:ln w="9525">
            <a:noFill/>
            <a:miter lim="800000"/>
            <a:headEnd/>
            <a:tailEnd/>
          </a:ln>
        </p:spPr>
        <p:txBody>
          <a:bodyPr/>
          <a:lstStyle/>
          <a:p>
            <a:pPr algn="r"/>
            <a:r>
              <a:rPr lang="en-IN" sz="2400" b="1" dirty="0">
                <a:solidFill>
                  <a:srgbClr val="000099"/>
                </a:solidFill>
                <a:latin typeface="+mn-lt"/>
              </a:rPr>
              <a:t>35,533</a:t>
            </a:r>
          </a:p>
          <a:p>
            <a:pPr algn="r"/>
            <a:endParaRPr lang="en-IN" sz="2400" dirty="0">
              <a:solidFill>
                <a:srgbClr val="000099"/>
              </a:solidFill>
              <a:latin typeface="+mn-lt"/>
            </a:endParaRPr>
          </a:p>
        </p:txBody>
      </p:sp>
      <p:sp>
        <p:nvSpPr>
          <p:cNvPr id="38" name="TextBox 37"/>
          <p:cNvSpPr txBox="1">
            <a:spLocks noChangeArrowheads="1"/>
          </p:cNvSpPr>
          <p:nvPr/>
        </p:nvSpPr>
        <p:spPr bwMode="auto">
          <a:xfrm>
            <a:off x="678056" y="5081087"/>
            <a:ext cx="5297761" cy="404813"/>
          </a:xfrm>
          <a:prstGeom prst="rect">
            <a:avLst/>
          </a:prstGeom>
          <a:noFill/>
          <a:ln w="9525">
            <a:noFill/>
            <a:miter lim="800000"/>
            <a:headEnd/>
            <a:tailEnd/>
          </a:ln>
        </p:spPr>
        <p:txBody>
          <a:bodyPr/>
          <a:lstStyle>
            <a:defPPr>
              <a:defRPr lang="en-US"/>
            </a:defPPr>
            <a:lvl1pPr>
              <a:defRPr sz="2400" b="1">
                <a:solidFill>
                  <a:srgbClr val="000099"/>
                </a:solidFill>
                <a:latin typeface="+mn-lt"/>
              </a:defRPr>
            </a:lvl1pPr>
          </a:lstStyle>
          <a:p>
            <a:r>
              <a:rPr lang="en-US" dirty="0"/>
              <a:t>United (Investor)</a:t>
            </a:r>
            <a:endParaRPr lang="en-IN" dirty="0"/>
          </a:p>
        </p:txBody>
      </p:sp>
      <p:sp>
        <p:nvSpPr>
          <p:cNvPr id="39" name="TextBox 38"/>
          <p:cNvSpPr txBox="1">
            <a:spLocks noChangeArrowheads="1"/>
          </p:cNvSpPr>
          <p:nvPr/>
        </p:nvSpPr>
        <p:spPr bwMode="auto">
          <a:xfrm>
            <a:off x="690756" y="4690066"/>
            <a:ext cx="5297761" cy="404813"/>
          </a:xfrm>
          <a:prstGeom prst="rect">
            <a:avLst/>
          </a:prstGeom>
          <a:noFill/>
          <a:ln w="9525">
            <a:noFill/>
            <a:miter lim="800000"/>
            <a:headEnd/>
            <a:tailEnd/>
          </a:ln>
        </p:spPr>
        <p:txBody>
          <a:bodyPr/>
          <a:lstStyle/>
          <a:p>
            <a:pPr lvl="1"/>
            <a:r>
              <a:rPr lang="en-US" sz="2200" dirty="0">
                <a:latin typeface="+mn-lt"/>
              </a:rPr>
              <a:t>Premium on bonds payable (difference)</a:t>
            </a:r>
            <a:endParaRPr lang="en-IN" sz="2200" dirty="0">
              <a:latin typeface="+mn-lt"/>
            </a:endParaRPr>
          </a:p>
        </p:txBody>
      </p:sp>
      <p:sp>
        <p:nvSpPr>
          <p:cNvPr id="40" name="TextBox 39"/>
          <p:cNvSpPr txBox="1">
            <a:spLocks noChangeArrowheads="1"/>
          </p:cNvSpPr>
          <p:nvPr/>
        </p:nvSpPr>
        <p:spPr bwMode="auto">
          <a:xfrm>
            <a:off x="7010641" y="4679350"/>
            <a:ext cx="1902341" cy="404812"/>
          </a:xfrm>
          <a:prstGeom prst="rect">
            <a:avLst/>
          </a:prstGeom>
          <a:noFill/>
          <a:ln w="9525">
            <a:noFill/>
            <a:miter lim="800000"/>
            <a:headEnd/>
            <a:tailEnd/>
          </a:ln>
        </p:spPr>
        <p:txBody>
          <a:bodyPr/>
          <a:lstStyle/>
          <a:p>
            <a:pPr algn="r"/>
            <a:r>
              <a:rPr lang="en-IN" sz="2400" dirty="0">
                <a:latin typeface="+mn-lt"/>
              </a:rPr>
              <a:t>35,533</a:t>
            </a:r>
          </a:p>
        </p:txBody>
      </p:sp>
      <p:sp>
        <p:nvSpPr>
          <p:cNvPr id="41" name="TextBox 40"/>
          <p:cNvSpPr txBox="1">
            <a:spLocks noChangeArrowheads="1"/>
          </p:cNvSpPr>
          <p:nvPr/>
        </p:nvSpPr>
        <p:spPr bwMode="auto">
          <a:xfrm>
            <a:off x="688781" y="6089892"/>
            <a:ext cx="5297761" cy="404813"/>
          </a:xfrm>
          <a:prstGeom prst="rect">
            <a:avLst/>
          </a:prstGeom>
          <a:noFill/>
          <a:ln w="9525">
            <a:noFill/>
            <a:miter lim="800000"/>
            <a:headEnd/>
            <a:tailEnd/>
          </a:ln>
        </p:spPr>
        <p:txBody>
          <a:bodyPr/>
          <a:lstStyle/>
          <a:p>
            <a:pPr lvl="1"/>
            <a:r>
              <a:rPr lang="en-US" sz="2200" b="1" dirty="0">
                <a:solidFill>
                  <a:srgbClr val="000099"/>
                </a:solidFill>
                <a:latin typeface="+mn-lt"/>
              </a:rPr>
              <a:t>Cash (price calculated above)</a:t>
            </a:r>
            <a:endParaRPr lang="en-IN" sz="2200" b="1" dirty="0">
              <a:solidFill>
                <a:srgbClr val="000099"/>
              </a:solidFill>
              <a:latin typeface="+mn-lt"/>
            </a:endParaRPr>
          </a:p>
        </p:txBody>
      </p:sp>
      <p:sp>
        <p:nvSpPr>
          <p:cNvPr id="42" name="TextBox 41"/>
          <p:cNvSpPr txBox="1">
            <a:spLocks noChangeArrowheads="1"/>
          </p:cNvSpPr>
          <p:nvPr/>
        </p:nvSpPr>
        <p:spPr bwMode="auto">
          <a:xfrm>
            <a:off x="7008666" y="6079176"/>
            <a:ext cx="1902341" cy="404812"/>
          </a:xfrm>
          <a:prstGeom prst="rect">
            <a:avLst/>
          </a:prstGeom>
          <a:noFill/>
          <a:ln w="9525">
            <a:noFill/>
            <a:miter lim="800000"/>
            <a:headEnd/>
            <a:tailEnd/>
          </a:ln>
        </p:spPr>
        <p:txBody>
          <a:bodyPr/>
          <a:lstStyle/>
          <a:p>
            <a:pPr algn="r"/>
            <a:r>
              <a:rPr lang="en-IN" sz="2400" b="1" dirty="0">
                <a:solidFill>
                  <a:srgbClr val="DE005A"/>
                </a:solidFill>
                <a:latin typeface="+mn-lt"/>
              </a:rPr>
              <a:t>735,533</a:t>
            </a:r>
          </a:p>
        </p:txBody>
      </p:sp>
      <p:sp>
        <p:nvSpPr>
          <p:cNvPr id="43" name="Rectangle 42"/>
          <p:cNvSpPr/>
          <p:nvPr/>
        </p:nvSpPr>
        <p:spPr>
          <a:xfrm>
            <a:off x="692387" y="1117416"/>
            <a:ext cx="8319252" cy="2080240"/>
          </a:xfrm>
          <a:prstGeom prst="rect">
            <a:avLst/>
          </a:prstGeom>
          <a:noFill/>
          <a:ln>
            <a:solidFill>
              <a:srgbClr val="0000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4013436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000"/>
                                        <p:tgtEl>
                                          <p:spTgt spid="42"/>
                                        </p:tgtEl>
                                      </p:cBhvr>
                                    </p:animEffect>
                                    <p:anim calcmode="lin" valueType="num">
                                      <p:cBhvr>
                                        <p:cTn id="33" dur="1000" fill="hold"/>
                                        <p:tgtEl>
                                          <p:spTgt spid="42"/>
                                        </p:tgtEl>
                                        <p:attrNameLst>
                                          <p:attrName>ppt_x</p:attrName>
                                        </p:attrNameLst>
                                      </p:cBhvr>
                                      <p:tavLst>
                                        <p:tav tm="0">
                                          <p:val>
                                            <p:strVal val="#ppt_x"/>
                                          </p:val>
                                        </p:tav>
                                        <p:tav tm="100000">
                                          <p:val>
                                            <p:strVal val="#ppt_x"/>
                                          </p:val>
                                        </p:tav>
                                      </p:tavLst>
                                    </p:anim>
                                    <p:anim calcmode="lin" valueType="num">
                                      <p:cBhvr>
                                        <p:cTn id="3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down)">
                                      <p:cBhvr>
                                        <p:cTn id="39" dur="500"/>
                                        <p:tgtEl>
                                          <p:spTgt spid="37"/>
                                        </p:tgtEl>
                                      </p:cBhvr>
                                    </p:animEffect>
                                  </p:childTnLst>
                                </p:cTn>
                              </p:par>
                              <p:par>
                                <p:cTn id="40" presetID="1" presetClass="entr" presetSubtype="0"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4" grpId="0"/>
      <p:bldP spid="35" grpId="0"/>
      <p:bldP spid="36" grpId="0"/>
      <p:bldP spid="37" grpId="0"/>
      <p:bldP spid="39" grpId="0"/>
      <p:bldP spid="40" grpId="0"/>
      <p:bldP spid="41" grpId="0"/>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Amortization Schedule—Premium</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4" name="TextBox 3"/>
          <p:cNvSpPr txBox="1"/>
          <p:nvPr/>
        </p:nvSpPr>
        <p:spPr>
          <a:xfrm>
            <a:off x="271305" y="2634393"/>
            <a:ext cx="1463550" cy="400110"/>
          </a:xfrm>
          <a:prstGeom prst="rect">
            <a:avLst/>
          </a:prstGeom>
          <a:noFill/>
        </p:spPr>
        <p:txBody>
          <a:bodyPr wrap="square" rtlCol="0">
            <a:spAutoFit/>
          </a:bodyPr>
          <a:lstStyle/>
          <a:p>
            <a:pPr algn="r" fontAlgn="base">
              <a:spcBef>
                <a:spcPct val="0"/>
              </a:spcBef>
              <a:spcAft>
                <a:spcPct val="0"/>
              </a:spcAft>
            </a:pPr>
            <a:r>
              <a:rPr lang="en-US" sz="2000" dirty="0">
                <a:solidFill>
                  <a:prstClr val="black"/>
                </a:solidFill>
                <a:latin typeface="+mn-lt"/>
                <a:cs typeface="Arial" panose="020B0604020202020204" pitchFamily="34" charset="0"/>
              </a:rPr>
              <a:t>1/1/18</a:t>
            </a:r>
          </a:p>
        </p:txBody>
      </p:sp>
      <p:sp>
        <p:nvSpPr>
          <p:cNvPr id="5" name="TextBox 4"/>
          <p:cNvSpPr txBox="1"/>
          <p:nvPr/>
        </p:nvSpPr>
        <p:spPr>
          <a:xfrm>
            <a:off x="280836" y="2968972"/>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6/30/18</a:t>
            </a:r>
          </a:p>
        </p:txBody>
      </p:sp>
      <p:sp>
        <p:nvSpPr>
          <p:cNvPr id="6" name="TextBox 5"/>
          <p:cNvSpPr txBox="1"/>
          <p:nvPr/>
        </p:nvSpPr>
        <p:spPr>
          <a:xfrm>
            <a:off x="165543" y="3303551"/>
            <a:ext cx="1578843" cy="400110"/>
          </a:xfrm>
          <a:prstGeom prst="rect">
            <a:avLst/>
          </a:prstGeom>
          <a:noFill/>
        </p:spPr>
        <p:txBody>
          <a:bodyPr wrap="square" rtlCol="0">
            <a:spAutoFit/>
          </a:bodyPr>
          <a:lstStyle/>
          <a:p>
            <a:pPr algn="r" fontAlgn="base">
              <a:spcBef>
                <a:spcPct val="0"/>
              </a:spcBef>
              <a:spcAft>
                <a:spcPct val="0"/>
              </a:spcAft>
            </a:pPr>
            <a:r>
              <a:rPr lang="en-US" sz="2000" dirty="0">
                <a:solidFill>
                  <a:prstClr val="black"/>
                </a:solidFill>
                <a:latin typeface="+mn-lt"/>
                <a:cs typeface="Arial" panose="020B0604020202020204" pitchFamily="34" charset="0"/>
              </a:rPr>
              <a:t>12/31/18</a:t>
            </a:r>
          </a:p>
        </p:txBody>
      </p:sp>
      <p:sp>
        <p:nvSpPr>
          <p:cNvPr id="7" name="TextBox 6"/>
          <p:cNvSpPr txBox="1"/>
          <p:nvPr/>
        </p:nvSpPr>
        <p:spPr>
          <a:xfrm>
            <a:off x="165543" y="3647755"/>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6/30/19</a:t>
            </a:r>
          </a:p>
        </p:txBody>
      </p:sp>
      <p:sp>
        <p:nvSpPr>
          <p:cNvPr id="9" name="TextBox 8"/>
          <p:cNvSpPr txBox="1"/>
          <p:nvPr/>
        </p:nvSpPr>
        <p:spPr>
          <a:xfrm>
            <a:off x="165543" y="4001584"/>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12/31/19</a:t>
            </a:r>
          </a:p>
        </p:txBody>
      </p:sp>
      <p:sp>
        <p:nvSpPr>
          <p:cNvPr id="10" name="TextBox 9"/>
          <p:cNvSpPr txBox="1"/>
          <p:nvPr/>
        </p:nvSpPr>
        <p:spPr>
          <a:xfrm>
            <a:off x="165543" y="4326538"/>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6/30/20</a:t>
            </a:r>
          </a:p>
        </p:txBody>
      </p:sp>
      <p:sp>
        <p:nvSpPr>
          <p:cNvPr id="11" name="TextBox 10"/>
          <p:cNvSpPr txBox="1"/>
          <p:nvPr/>
        </p:nvSpPr>
        <p:spPr>
          <a:xfrm>
            <a:off x="165543" y="4641865"/>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12/31/20</a:t>
            </a:r>
          </a:p>
        </p:txBody>
      </p:sp>
      <p:sp>
        <p:nvSpPr>
          <p:cNvPr id="12" name="TextBox 11"/>
          <p:cNvSpPr txBox="1"/>
          <p:nvPr/>
        </p:nvSpPr>
        <p:spPr>
          <a:xfrm>
            <a:off x="1693856" y="2959762"/>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  42,000</a:t>
            </a:r>
          </a:p>
        </p:txBody>
      </p:sp>
      <p:sp>
        <p:nvSpPr>
          <p:cNvPr id="13" name="TextBox 12"/>
          <p:cNvSpPr txBox="1"/>
          <p:nvPr/>
        </p:nvSpPr>
        <p:spPr>
          <a:xfrm>
            <a:off x="1578563" y="3294341"/>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14" name="TextBox 13"/>
          <p:cNvSpPr txBox="1"/>
          <p:nvPr/>
        </p:nvSpPr>
        <p:spPr>
          <a:xfrm>
            <a:off x="1578563" y="3638545"/>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15" name="TextBox 14"/>
          <p:cNvSpPr txBox="1"/>
          <p:nvPr/>
        </p:nvSpPr>
        <p:spPr>
          <a:xfrm>
            <a:off x="1578563" y="3992374"/>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16" name="TextBox 15"/>
          <p:cNvSpPr txBox="1"/>
          <p:nvPr/>
        </p:nvSpPr>
        <p:spPr>
          <a:xfrm>
            <a:off x="1578563" y="4317328"/>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17" name="TextBox 16"/>
          <p:cNvSpPr txBox="1"/>
          <p:nvPr/>
        </p:nvSpPr>
        <p:spPr>
          <a:xfrm>
            <a:off x="1578563" y="4632655"/>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18" name="TextBox 17"/>
          <p:cNvSpPr txBox="1"/>
          <p:nvPr/>
        </p:nvSpPr>
        <p:spPr>
          <a:xfrm>
            <a:off x="3204272" y="2972587"/>
            <a:ext cx="2809481"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.05 (735,533) = $ 36,777</a:t>
            </a:r>
            <a:endParaRPr lang="en-US" sz="2000" dirty="0">
              <a:solidFill>
                <a:srgbClr val="CC0099"/>
              </a:solidFill>
              <a:latin typeface="+mn-lt"/>
              <a:cs typeface="Arial" panose="020B0604020202020204" pitchFamily="34" charset="0"/>
            </a:endParaRPr>
          </a:p>
        </p:txBody>
      </p:sp>
      <p:sp>
        <p:nvSpPr>
          <p:cNvPr id="19" name="TextBox 18"/>
          <p:cNvSpPr txBox="1"/>
          <p:nvPr/>
        </p:nvSpPr>
        <p:spPr>
          <a:xfrm>
            <a:off x="3236930" y="3307166"/>
            <a:ext cx="277981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.05 (730,310) =    36,516</a:t>
            </a:r>
          </a:p>
        </p:txBody>
      </p:sp>
      <p:sp>
        <p:nvSpPr>
          <p:cNvPr id="20" name="TextBox 19"/>
          <p:cNvSpPr txBox="1"/>
          <p:nvPr/>
        </p:nvSpPr>
        <p:spPr>
          <a:xfrm>
            <a:off x="3204272" y="3651370"/>
            <a:ext cx="2797016"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.05 (724,826) =    36,241</a:t>
            </a:r>
          </a:p>
        </p:txBody>
      </p:sp>
      <p:sp>
        <p:nvSpPr>
          <p:cNvPr id="21" name="TextBox 20"/>
          <p:cNvSpPr txBox="1"/>
          <p:nvPr/>
        </p:nvSpPr>
        <p:spPr>
          <a:xfrm>
            <a:off x="3247815" y="4005199"/>
            <a:ext cx="2766915"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.05 (719,067) =    35,953</a:t>
            </a:r>
          </a:p>
        </p:txBody>
      </p:sp>
      <p:sp>
        <p:nvSpPr>
          <p:cNvPr id="22" name="TextBox 21"/>
          <p:cNvSpPr txBox="1"/>
          <p:nvPr/>
        </p:nvSpPr>
        <p:spPr>
          <a:xfrm>
            <a:off x="3247816" y="4330153"/>
            <a:ext cx="275945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.05 (713,020) =    35,651</a:t>
            </a:r>
          </a:p>
        </p:txBody>
      </p:sp>
      <p:sp>
        <p:nvSpPr>
          <p:cNvPr id="23" name="TextBox 22"/>
          <p:cNvSpPr txBox="1"/>
          <p:nvPr/>
        </p:nvSpPr>
        <p:spPr>
          <a:xfrm>
            <a:off x="5915322" y="2958086"/>
            <a:ext cx="1463550" cy="400110"/>
          </a:xfrm>
          <a:prstGeom prst="rect">
            <a:avLst/>
          </a:prstGeom>
          <a:noFill/>
        </p:spPr>
        <p:txBody>
          <a:bodyPr wrap="square" rtlCol="0">
            <a:spAutoFit/>
          </a:bodyPr>
          <a:lstStyle/>
          <a:p>
            <a:pPr algn="r"/>
            <a:r>
              <a:rPr lang="en-US" sz="2000" dirty="0">
                <a:latin typeface="+mn-lt"/>
                <a:cs typeface="Arial" panose="020B0604020202020204" pitchFamily="34" charset="0"/>
              </a:rPr>
              <a:t>$  5,223</a:t>
            </a:r>
          </a:p>
        </p:txBody>
      </p:sp>
      <p:sp>
        <p:nvSpPr>
          <p:cNvPr id="24" name="TextBox 23"/>
          <p:cNvSpPr txBox="1"/>
          <p:nvPr/>
        </p:nvSpPr>
        <p:spPr>
          <a:xfrm>
            <a:off x="5800029" y="3292665"/>
            <a:ext cx="1578843" cy="400110"/>
          </a:xfrm>
          <a:prstGeom prst="rect">
            <a:avLst/>
          </a:prstGeom>
          <a:noFill/>
        </p:spPr>
        <p:txBody>
          <a:bodyPr wrap="square" rtlCol="0">
            <a:spAutoFit/>
          </a:bodyPr>
          <a:lstStyle/>
          <a:p>
            <a:pPr algn="r"/>
            <a:r>
              <a:rPr lang="en-US" sz="2000" dirty="0">
                <a:latin typeface="+mn-lt"/>
                <a:cs typeface="Arial" panose="020B0604020202020204" pitchFamily="34" charset="0"/>
              </a:rPr>
              <a:t>5,484</a:t>
            </a:r>
          </a:p>
        </p:txBody>
      </p:sp>
      <p:sp>
        <p:nvSpPr>
          <p:cNvPr id="25" name="TextBox 24"/>
          <p:cNvSpPr txBox="1"/>
          <p:nvPr/>
        </p:nvSpPr>
        <p:spPr>
          <a:xfrm>
            <a:off x="5800029" y="363686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5,759</a:t>
            </a:r>
          </a:p>
        </p:txBody>
      </p:sp>
      <p:sp>
        <p:nvSpPr>
          <p:cNvPr id="26" name="TextBox 25"/>
          <p:cNvSpPr txBox="1"/>
          <p:nvPr/>
        </p:nvSpPr>
        <p:spPr>
          <a:xfrm>
            <a:off x="5800029" y="3990698"/>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6,047</a:t>
            </a:r>
          </a:p>
        </p:txBody>
      </p:sp>
      <p:sp>
        <p:nvSpPr>
          <p:cNvPr id="27" name="TextBox 26"/>
          <p:cNvSpPr txBox="1"/>
          <p:nvPr/>
        </p:nvSpPr>
        <p:spPr>
          <a:xfrm>
            <a:off x="5800029" y="4315652"/>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6,349</a:t>
            </a:r>
          </a:p>
        </p:txBody>
      </p:sp>
      <p:sp>
        <p:nvSpPr>
          <p:cNvPr id="28" name="TextBox 27"/>
          <p:cNvSpPr txBox="1"/>
          <p:nvPr/>
        </p:nvSpPr>
        <p:spPr>
          <a:xfrm>
            <a:off x="5800029" y="463097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6,671</a:t>
            </a:r>
          </a:p>
        </p:txBody>
      </p:sp>
      <p:sp>
        <p:nvSpPr>
          <p:cNvPr id="29" name="TextBox 28"/>
          <p:cNvSpPr txBox="1"/>
          <p:nvPr/>
        </p:nvSpPr>
        <p:spPr>
          <a:xfrm>
            <a:off x="7288665" y="2636069"/>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$735,533</a:t>
            </a:r>
          </a:p>
        </p:txBody>
      </p:sp>
      <p:sp>
        <p:nvSpPr>
          <p:cNvPr id="30" name="TextBox 29"/>
          <p:cNvSpPr txBox="1"/>
          <p:nvPr/>
        </p:nvSpPr>
        <p:spPr>
          <a:xfrm>
            <a:off x="7298196" y="2970648"/>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730,310</a:t>
            </a:r>
          </a:p>
        </p:txBody>
      </p:sp>
      <p:sp>
        <p:nvSpPr>
          <p:cNvPr id="31" name="TextBox 30"/>
          <p:cNvSpPr txBox="1"/>
          <p:nvPr/>
        </p:nvSpPr>
        <p:spPr>
          <a:xfrm>
            <a:off x="7182903" y="3303747"/>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724,826</a:t>
            </a:r>
          </a:p>
        </p:txBody>
      </p:sp>
      <p:sp>
        <p:nvSpPr>
          <p:cNvPr id="32" name="TextBox 31"/>
          <p:cNvSpPr txBox="1"/>
          <p:nvPr/>
        </p:nvSpPr>
        <p:spPr>
          <a:xfrm>
            <a:off x="7182903" y="3649431"/>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719,067</a:t>
            </a:r>
          </a:p>
        </p:txBody>
      </p:sp>
      <p:sp>
        <p:nvSpPr>
          <p:cNvPr id="33" name="TextBox 32"/>
          <p:cNvSpPr txBox="1"/>
          <p:nvPr/>
        </p:nvSpPr>
        <p:spPr>
          <a:xfrm>
            <a:off x="7182903" y="4003260"/>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713,020</a:t>
            </a:r>
          </a:p>
        </p:txBody>
      </p:sp>
      <p:sp>
        <p:nvSpPr>
          <p:cNvPr id="34" name="TextBox 33"/>
          <p:cNvSpPr txBox="1"/>
          <p:nvPr/>
        </p:nvSpPr>
        <p:spPr>
          <a:xfrm>
            <a:off x="7182903" y="4328214"/>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706,671</a:t>
            </a:r>
          </a:p>
        </p:txBody>
      </p:sp>
      <p:sp>
        <p:nvSpPr>
          <p:cNvPr id="35" name="TextBox 34"/>
          <p:cNvSpPr txBox="1"/>
          <p:nvPr/>
        </p:nvSpPr>
        <p:spPr>
          <a:xfrm>
            <a:off x="7182903" y="4643541"/>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700,000</a:t>
            </a:r>
          </a:p>
        </p:txBody>
      </p:sp>
      <p:cxnSp>
        <p:nvCxnSpPr>
          <p:cNvPr id="36" name="Straight Connector 35"/>
          <p:cNvCxnSpPr/>
          <p:nvPr/>
        </p:nvCxnSpPr>
        <p:spPr>
          <a:xfrm>
            <a:off x="573291" y="2069024"/>
            <a:ext cx="854964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880421" y="1413703"/>
            <a:ext cx="1463550" cy="707886"/>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Cash Interest</a:t>
            </a:r>
          </a:p>
        </p:txBody>
      </p:sp>
      <p:sp>
        <p:nvSpPr>
          <p:cNvPr id="38" name="TextBox 37"/>
          <p:cNvSpPr txBox="1"/>
          <p:nvPr/>
        </p:nvSpPr>
        <p:spPr>
          <a:xfrm>
            <a:off x="3774474" y="1406364"/>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Effective Interest</a:t>
            </a:r>
          </a:p>
        </p:txBody>
      </p:sp>
      <p:sp>
        <p:nvSpPr>
          <p:cNvPr id="39" name="TextBox 38"/>
          <p:cNvSpPr txBox="1"/>
          <p:nvPr/>
        </p:nvSpPr>
        <p:spPr>
          <a:xfrm>
            <a:off x="5839780" y="1406364"/>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Decrease in Balance</a:t>
            </a:r>
          </a:p>
        </p:txBody>
      </p:sp>
      <p:sp>
        <p:nvSpPr>
          <p:cNvPr id="40" name="TextBox 39"/>
          <p:cNvSpPr txBox="1"/>
          <p:nvPr/>
        </p:nvSpPr>
        <p:spPr>
          <a:xfrm>
            <a:off x="7499337" y="1410329"/>
            <a:ext cx="1644663"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Outstanding Balance</a:t>
            </a:r>
          </a:p>
        </p:txBody>
      </p:sp>
      <p:cxnSp>
        <p:nvCxnSpPr>
          <p:cNvPr id="41" name="Straight Connector 40"/>
          <p:cNvCxnSpPr/>
          <p:nvPr/>
        </p:nvCxnSpPr>
        <p:spPr>
          <a:xfrm>
            <a:off x="1971468" y="5051375"/>
            <a:ext cx="1199849"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1971469" y="5047587"/>
            <a:ext cx="1179904"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$252,000</a:t>
            </a:r>
          </a:p>
        </p:txBody>
      </p:sp>
      <p:cxnSp>
        <p:nvCxnSpPr>
          <p:cNvPr id="43" name="Straight Connector 42"/>
          <p:cNvCxnSpPr/>
          <p:nvPr/>
        </p:nvCxnSpPr>
        <p:spPr>
          <a:xfrm>
            <a:off x="4937828" y="5051375"/>
            <a:ext cx="991612"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4425380" y="5047587"/>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$216,467</a:t>
            </a:r>
          </a:p>
        </p:txBody>
      </p:sp>
      <p:cxnSp>
        <p:nvCxnSpPr>
          <p:cNvPr id="45" name="Straight Connector 44"/>
          <p:cNvCxnSpPr/>
          <p:nvPr/>
        </p:nvCxnSpPr>
        <p:spPr>
          <a:xfrm>
            <a:off x="6459643" y="5051375"/>
            <a:ext cx="901465"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5800029" y="5047587"/>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$35,533</a:t>
            </a:r>
          </a:p>
        </p:txBody>
      </p:sp>
      <p:sp>
        <p:nvSpPr>
          <p:cNvPr id="47" name="TextBox 46"/>
          <p:cNvSpPr txBox="1"/>
          <p:nvPr/>
        </p:nvSpPr>
        <p:spPr>
          <a:xfrm>
            <a:off x="3560682" y="2036206"/>
            <a:ext cx="2608155" cy="707886"/>
          </a:xfrm>
          <a:prstGeom prst="rect">
            <a:avLst/>
          </a:prstGeom>
          <a:noFill/>
        </p:spPr>
        <p:txBody>
          <a:bodyPr wrap="square" rtlCol="0">
            <a:spAutoFit/>
          </a:bodyPr>
          <a:lstStyle/>
          <a:p>
            <a:pPr algn="ctr" fontAlgn="base">
              <a:spcBef>
                <a:spcPct val="0"/>
              </a:spcBef>
              <a:spcAft>
                <a:spcPct val="0"/>
              </a:spcAft>
            </a:pPr>
            <a:r>
              <a:rPr lang="en-US" sz="2000" dirty="0">
                <a:solidFill>
                  <a:prstClr val="black"/>
                </a:solidFill>
                <a:latin typeface="+mn-lt"/>
                <a:cs typeface="Arial" panose="020B0604020202020204" pitchFamily="34" charset="0"/>
              </a:rPr>
              <a:t>(5% × </a:t>
            </a:r>
          </a:p>
          <a:p>
            <a:pPr algn="ctr" fontAlgn="base">
              <a:spcBef>
                <a:spcPct val="0"/>
              </a:spcBef>
              <a:spcAft>
                <a:spcPct val="0"/>
              </a:spcAft>
            </a:pPr>
            <a:r>
              <a:rPr lang="en-US" sz="2000" dirty="0">
                <a:solidFill>
                  <a:prstClr val="black"/>
                </a:solidFill>
                <a:latin typeface="+mn-lt"/>
                <a:cs typeface="Arial" panose="020B0604020202020204" pitchFamily="34" charset="0"/>
              </a:rPr>
              <a:t>Outstanding balance)</a:t>
            </a:r>
          </a:p>
        </p:txBody>
      </p:sp>
      <p:sp>
        <p:nvSpPr>
          <p:cNvPr id="48" name="TextBox 47"/>
          <p:cNvSpPr txBox="1"/>
          <p:nvPr/>
        </p:nvSpPr>
        <p:spPr>
          <a:xfrm>
            <a:off x="598965" y="1722227"/>
            <a:ext cx="1463550" cy="400110"/>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Date</a:t>
            </a:r>
          </a:p>
        </p:txBody>
      </p:sp>
      <p:sp>
        <p:nvSpPr>
          <p:cNvPr id="49" name="TextBox 48"/>
          <p:cNvSpPr txBox="1"/>
          <p:nvPr/>
        </p:nvSpPr>
        <p:spPr>
          <a:xfrm>
            <a:off x="6168837" y="2035782"/>
            <a:ext cx="1330500" cy="707886"/>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(Premium</a:t>
            </a:r>
          </a:p>
          <a:p>
            <a:pPr algn="ctr"/>
            <a:r>
              <a:rPr lang="en-US" sz="2000" dirty="0">
                <a:solidFill>
                  <a:prstClr val="black"/>
                </a:solidFill>
                <a:latin typeface="+mn-lt"/>
                <a:cs typeface="Arial" panose="020B0604020202020204" pitchFamily="34" charset="0"/>
              </a:rPr>
              <a:t>reduction)</a:t>
            </a:r>
          </a:p>
        </p:txBody>
      </p:sp>
      <p:sp>
        <p:nvSpPr>
          <p:cNvPr id="50" name="TextBox 49"/>
          <p:cNvSpPr txBox="1"/>
          <p:nvPr/>
        </p:nvSpPr>
        <p:spPr>
          <a:xfrm>
            <a:off x="1610283" y="2036206"/>
            <a:ext cx="2357064" cy="707886"/>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(6% × </a:t>
            </a:r>
          </a:p>
          <a:p>
            <a:pPr algn="ctr"/>
            <a:r>
              <a:rPr lang="en-US" sz="2000" dirty="0">
                <a:latin typeface="+mn-lt"/>
                <a:cs typeface="Arial" panose="020B0604020202020204" pitchFamily="34" charset="0"/>
              </a:rPr>
              <a:t>Face amount)</a:t>
            </a:r>
            <a:endParaRPr lang="en-US" sz="2000" dirty="0">
              <a:solidFill>
                <a:prstClr val="black"/>
              </a:solidFill>
              <a:latin typeface="+mn-lt"/>
              <a:cs typeface="Arial" panose="020B0604020202020204" pitchFamily="34" charset="0"/>
            </a:endParaRPr>
          </a:p>
        </p:txBody>
      </p:sp>
      <p:sp>
        <p:nvSpPr>
          <p:cNvPr id="51" name="TextBox 50"/>
          <p:cNvSpPr txBox="1"/>
          <p:nvPr/>
        </p:nvSpPr>
        <p:spPr>
          <a:xfrm>
            <a:off x="3189644" y="4634009"/>
            <a:ext cx="2941871"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.05 (706,671) =    35,329*</a:t>
            </a:r>
          </a:p>
        </p:txBody>
      </p:sp>
      <p:sp>
        <p:nvSpPr>
          <p:cNvPr id="52" name="TextBox 51"/>
          <p:cNvSpPr txBox="1"/>
          <p:nvPr/>
        </p:nvSpPr>
        <p:spPr>
          <a:xfrm>
            <a:off x="7461480" y="5162688"/>
            <a:ext cx="1707750" cy="400110"/>
          </a:xfrm>
          <a:prstGeom prst="rect">
            <a:avLst/>
          </a:prstGeom>
          <a:noFill/>
        </p:spPr>
        <p:txBody>
          <a:bodyPr wrap="square" rtlCol="0">
            <a:spAutoFit/>
          </a:bodyPr>
          <a:lstStyle/>
          <a:p>
            <a:r>
              <a:rPr lang="en-US" sz="2000" dirty="0">
                <a:solidFill>
                  <a:prstClr val="black"/>
                </a:solidFill>
                <a:latin typeface="+mn-lt"/>
                <a:cs typeface="Arial" panose="020B0604020202020204" pitchFamily="34" charset="0"/>
              </a:rPr>
              <a:t>* Rounded</a:t>
            </a:r>
          </a:p>
        </p:txBody>
      </p:sp>
    </p:spTree>
    <p:custDataLst>
      <p:tags r:id="rId1"/>
    </p:custDataLst>
    <p:extLst>
      <p:ext uri="{BB962C8B-B14F-4D97-AF65-F5344CB8AC3E}">
        <p14:creationId xmlns:p14="http://schemas.microsoft.com/office/powerpoint/2010/main" val="278869215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43439" y="-223592"/>
            <a:ext cx="8382000" cy="1774430"/>
          </a:xfrm>
        </p:spPr>
        <p:txBody>
          <a:bodyPr>
            <a:normAutofit/>
          </a:bodyPr>
          <a:lstStyle/>
          <a:p>
            <a:r>
              <a:rPr lang="en-IN" dirty="0" smtClean="0"/>
              <a:t>Premium </a:t>
            </a:r>
            <a:r>
              <a:rPr lang="en-IN" dirty="0"/>
              <a:t>and Discount </a:t>
            </a:r>
            <a:r>
              <a:rPr lang="en-IN" dirty="0" smtClean="0"/>
              <a:t>Amortization </a:t>
            </a:r>
            <a:r>
              <a:rPr lang="en-IN" dirty="0"/>
              <a:t>Compared</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pic>
        <p:nvPicPr>
          <p:cNvPr id="3" name="Picture 2"/>
          <p:cNvPicPr>
            <a:picLocks noChangeAspect="1"/>
          </p:cNvPicPr>
          <p:nvPr/>
        </p:nvPicPr>
        <p:blipFill>
          <a:blip r:embed="rId4"/>
          <a:stretch>
            <a:fillRect/>
          </a:stretch>
        </p:blipFill>
        <p:spPr>
          <a:xfrm>
            <a:off x="1086979" y="1221033"/>
            <a:ext cx="7385819" cy="4774793"/>
          </a:xfrm>
          <a:prstGeom prst="rect">
            <a:avLst/>
          </a:prstGeom>
        </p:spPr>
      </p:pic>
    </p:spTree>
    <p:custDataLst>
      <p:tags r:id="rId1"/>
    </p:custDataLst>
    <p:extLst>
      <p:ext uri="{BB962C8B-B14F-4D97-AF65-F5344CB8AC3E}">
        <p14:creationId xmlns:p14="http://schemas.microsoft.com/office/powerpoint/2010/main" val="62540460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0"/>
            <a:ext cx="8382000" cy="1406363"/>
          </a:xfrm>
        </p:spPr>
        <p:txBody>
          <a:bodyPr>
            <a:normAutofit/>
          </a:bodyPr>
          <a:lstStyle/>
          <a:p>
            <a:r>
              <a:rPr lang="en-IN" sz="3000" dirty="0"/>
              <a:t>When Financial Statements Are Prepared </a:t>
            </a:r>
            <a:r>
              <a:rPr lang="en-IN" sz="3000" dirty="0" smtClean="0"/>
              <a:t>Between </a:t>
            </a:r>
            <a:r>
              <a:rPr lang="en-IN" sz="3000" dirty="0"/>
              <a:t>Interest Dates</a:t>
            </a:r>
            <a:endParaRPr lang="en-IN" sz="3000" dirty="0">
              <a:solidFill>
                <a:srgbClr val="C00000"/>
              </a:solidFill>
            </a:endParaRPr>
          </a:p>
        </p:txBody>
      </p:sp>
      <p:sp>
        <p:nvSpPr>
          <p:cNvPr id="5" name="Content Placeholder 4"/>
          <p:cNvSpPr>
            <a:spLocks noGrp="1"/>
          </p:cNvSpPr>
          <p:nvPr>
            <p:ph idx="1"/>
          </p:nvPr>
        </p:nvSpPr>
        <p:spPr>
          <a:xfrm>
            <a:off x="636889" y="2778867"/>
            <a:ext cx="8379491" cy="3078008"/>
          </a:xfrm>
        </p:spPr>
        <p:txBody>
          <a:bodyPr>
            <a:noAutofit/>
          </a:bodyPr>
          <a:lstStyle/>
          <a:p>
            <a:pPr marL="0" indent="0">
              <a:buNone/>
            </a:pPr>
            <a:r>
              <a:rPr lang="en-IN" sz="2400" b="1" dirty="0">
                <a:solidFill>
                  <a:srgbClr val="C00000"/>
                </a:solidFill>
              </a:rPr>
              <a:t>Illustration:</a:t>
            </a:r>
          </a:p>
          <a:p>
            <a:pPr marL="0" indent="0">
              <a:buNone/>
            </a:pPr>
            <a:r>
              <a:rPr lang="en-IN" sz="2400" dirty="0"/>
              <a:t>On January 1, 2018, Masterwear Industries issued $700,000 of 12% bonds, dated January 1. Interest of $42,000 is payable semiannually on June 30 and </a:t>
            </a:r>
            <a:r>
              <a:rPr lang="en-IN" sz="2400" b="1" dirty="0">
                <a:solidFill>
                  <a:srgbClr val="005392"/>
                </a:solidFill>
              </a:rPr>
              <a:t>December 31</a:t>
            </a:r>
            <a:r>
              <a:rPr lang="en-IN" sz="2400" dirty="0"/>
              <a:t>. The bonds mature in three years. The market yield for bonds of similar risk and maturity is 14%. The entire bond issue was purchased by United Intergroup, Inc. The fiscal years of Masterwear and United end on </a:t>
            </a:r>
            <a:r>
              <a:rPr lang="en-IN" sz="2400" b="1" dirty="0">
                <a:solidFill>
                  <a:srgbClr val="DE005A"/>
                </a:solidFill>
              </a:rPr>
              <a:t>October 31 </a:t>
            </a:r>
            <a:r>
              <a:rPr lang="en-IN" sz="2400" dirty="0"/>
              <a:t>and interest was last paid and recorded on </a:t>
            </a:r>
            <a:r>
              <a:rPr lang="en-IN" sz="2400" b="1" dirty="0">
                <a:solidFill>
                  <a:srgbClr val="008000"/>
                </a:solidFill>
              </a:rPr>
              <a:t>June 30</a:t>
            </a:r>
            <a:r>
              <a:rPr lang="en-IN" sz="2400" dirty="0"/>
              <a:t>.</a:t>
            </a:r>
          </a:p>
          <a:p>
            <a:pPr marL="0" indent="0">
              <a:buNone/>
            </a:pPr>
            <a:r>
              <a:rPr lang="en-IN" sz="2400" dirty="0"/>
              <a:t>                                                                                               …continued</a:t>
            </a:r>
            <a:endParaRPr lang="en-US" sz="24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25" name="Content Placeholder 4"/>
          <p:cNvSpPr txBox="1">
            <a:spLocks/>
          </p:cNvSpPr>
          <p:nvPr/>
        </p:nvSpPr>
        <p:spPr bwMode="auto">
          <a:xfrm>
            <a:off x="636890" y="1328838"/>
            <a:ext cx="8413804" cy="145003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When an accounting period ends between interest dates, </a:t>
            </a:r>
            <a:r>
              <a:rPr lang="en-US" sz="2400" dirty="0" smtClean="0"/>
              <a:t>it’s </a:t>
            </a:r>
            <a:r>
              <a:rPr lang="en-US" sz="2400" dirty="0"/>
              <a:t>necessary to record </a:t>
            </a:r>
            <a:r>
              <a:rPr lang="en-US" sz="2400" b="1" dirty="0">
                <a:solidFill>
                  <a:srgbClr val="C00000"/>
                </a:solidFill>
              </a:rPr>
              <a:t>interest that has accrued since the last interest date</a:t>
            </a:r>
          </a:p>
        </p:txBody>
      </p:sp>
    </p:spTree>
    <p:custDataLst>
      <p:tags r:id="rId1"/>
    </p:custDataLst>
    <p:extLst>
      <p:ext uri="{BB962C8B-B14F-4D97-AF65-F5344CB8AC3E}">
        <p14:creationId xmlns:p14="http://schemas.microsoft.com/office/powerpoint/2010/main" val="21082252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613640" y="1699615"/>
            <a:ext cx="8320883" cy="1659949"/>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TextBox 25"/>
          <p:cNvSpPr txBox="1">
            <a:spLocks noChangeArrowheads="1"/>
          </p:cNvSpPr>
          <p:nvPr/>
        </p:nvSpPr>
        <p:spPr bwMode="auto">
          <a:xfrm>
            <a:off x="682908" y="1623075"/>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30" name="TextBox 29"/>
          <p:cNvSpPr txBox="1">
            <a:spLocks noChangeArrowheads="1"/>
          </p:cNvSpPr>
          <p:nvPr/>
        </p:nvSpPr>
        <p:spPr bwMode="auto">
          <a:xfrm>
            <a:off x="7501918" y="1653853"/>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6" name="TextBox 35"/>
          <p:cNvSpPr txBox="1">
            <a:spLocks noChangeArrowheads="1"/>
          </p:cNvSpPr>
          <p:nvPr/>
        </p:nvSpPr>
        <p:spPr bwMode="auto">
          <a:xfrm>
            <a:off x="6119205" y="1654394"/>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7" name="Straight Connector 36"/>
          <p:cNvCxnSpPr/>
          <p:nvPr/>
        </p:nvCxnSpPr>
        <p:spPr>
          <a:xfrm>
            <a:off x="613296" y="2037125"/>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613640" y="2298866"/>
            <a:ext cx="5297761" cy="404813"/>
          </a:xfrm>
          <a:prstGeom prst="rect">
            <a:avLst/>
          </a:prstGeom>
          <a:noFill/>
          <a:ln w="9525">
            <a:noFill/>
            <a:miter lim="800000"/>
            <a:headEnd/>
            <a:tailEnd/>
          </a:ln>
        </p:spPr>
        <p:txBody>
          <a:bodyPr/>
          <a:lstStyle/>
          <a:p>
            <a:r>
              <a:rPr lang="en-US" sz="2400" dirty="0">
                <a:latin typeface="+mn-lt"/>
              </a:rPr>
              <a:t>Interest expense (</a:t>
            </a:r>
            <a:r>
              <a:rPr lang="en-US" sz="2400" b="1" dirty="0">
                <a:solidFill>
                  <a:srgbClr val="C00000"/>
                </a:solidFill>
                <a:latin typeface="+mn-lt"/>
              </a:rPr>
              <a:t>4⁄6 </a:t>
            </a:r>
            <a:r>
              <a:rPr lang="en-US" sz="2400" dirty="0">
                <a:latin typeface="+mn-lt"/>
              </a:rPr>
              <a:t>× 46,991)</a:t>
            </a:r>
            <a:endParaRPr lang="en-IN" sz="2400" dirty="0">
              <a:latin typeface="+mn-lt"/>
            </a:endParaRPr>
          </a:p>
        </p:txBody>
      </p:sp>
      <p:sp>
        <p:nvSpPr>
          <p:cNvPr id="39" name="TextBox 38"/>
          <p:cNvSpPr txBox="1">
            <a:spLocks noChangeArrowheads="1"/>
          </p:cNvSpPr>
          <p:nvPr/>
        </p:nvSpPr>
        <p:spPr bwMode="auto">
          <a:xfrm>
            <a:off x="5851809" y="2288150"/>
            <a:ext cx="1613485" cy="404812"/>
          </a:xfrm>
          <a:prstGeom prst="rect">
            <a:avLst/>
          </a:prstGeom>
          <a:noFill/>
          <a:ln w="9525">
            <a:noFill/>
            <a:miter lim="800000"/>
            <a:headEnd/>
            <a:tailEnd/>
          </a:ln>
        </p:spPr>
        <p:txBody>
          <a:bodyPr/>
          <a:lstStyle/>
          <a:p>
            <a:pPr algn="r"/>
            <a:r>
              <a:rPr lang="en-IN" sz="2400" dirty="0">
                <a:latin typeface="+mn-lt"/>
              </a:rPr>
              <a:t>31,327</a:t>
            </a:r>
          </a:p>
        </p:txBody>
      </p:sp>
      <p:sp>
        <p:nvSpPr>
          <p:cNvPr id="40" name="TextBox 39"/>
          <p:cNvSpPr txBox="1">
            <a:spLocks noChangeArrowheads="1"/>
          </p:cNvSpPr>
          <p:nvPr/>
        </p:nvSpPr>
        <p:spPr bwMode="auto">
          <a:xfrm>
            <a:off x="613640" y="2590966"/>
            <a:ext cx="5829668" cy="404813"/>
          </a:xfrm>
          <a:prstGeom prst="rect">
            <a:avLst/>
          </a:prstGeom>
          <a:noFill/>
          <a:ln w="9525">
            <a:noFill/>
            <a:miter lim="800000"/>
            <a:headEnd/>
            <a:tailEnd/>
          </a:ln>
        </p:spPr>
        <p:txBody>
          <a:bodyPr/>
          <a:lstStyle/>
          <a:p>
            <a:pPr lvl="1"/>
            <a:r>
              <a:rPr lang="en-US" sz="2400" dirty="0">
                <a:latin typeface="+mn-lt"/>
              </a:rPr>
              <a:t>Discount on bonds payable (</a:t>
            </a:r>
            <a:r>
              <a:rPr lang="en-US" sz="2400" b="1" dirty="0">
                <a:solidFill>
                  <a:srgbClr val="C00000"/>
                </a:solidFill>
                <a:latin typeface="+mn-lt"/>
              </a:rPr>
              <a:t>4⁄6 </a:t>
            </a:r>
            <a:r>
              <a:rPr lang="en-US" sz="2400" dirty="0">
                <a:latin typeface="+mn-lt"/>
              </a:rPr>
              <a:t>× 4,991)</a:t>
            </a:r>
          </a:p>
          <a:p>
            <a:pPr lvl="1"/>
            <a:r>
              <a:rPr lang="en-US" sz="2400" dirty="0">
                <a:latin typeface="+mn-lt"/>
              </a:rPr>
              <a:t> </a:t>
            </a:r>
            <a:endParaRPr lang="en-IN" sz="2400" dirty="0">
              <a:latin typeface="+mn-lt"/>
            </a:endParaRPr>
          </a:p>
        </p:txBody>
      </p:sp>
      <p:sp>
        <p:nvSpPr>
          <p:cNvPr id="44" name="TextBox 43"/>
          <p:cNvSpPr txBox="1">
            <a:spLocks noChangeArrowheads="1"/>
          </p:cNvSpPr>
          <p:nvPr/>
        </p:nvSpPr>
        <p:spPr bwMode="auto">
          <a:xfrm>
            <a:off x="6934313" y="2580250"/>
            <a:ext cx="1902341" cy="404812"/>
          </a:xfrm>
          <a:prstGeom prst="rect">
            <a:avLst/>
          </a:prstGeom>
          <a:noFill/>
          <a:ln w="9525">
            <a:noFill/>
            <a:miter lim="800000"/>
            <a:headEnd/>
            <a:tailEnd/>
          </a:ln>
        </p:spPr>
        <p:txBody>
          <a:bodyPr/>
          <a:lstStyle/>
          <a:p>
            <a:pPr algn="r"/>
            <a:r>
              <a:rPr lang="en-IN" sz="2400" dirty="0">
                <a:latin typeface="+mn-lt"/>
              </a:rPr>
              <a:t>3,327</a:t>
            </a:r>
          </a:p>
        </p:txBody>
      </p:sp>
      <p:sp>
        <p:nvSpPr>
          <p:cNvPr id="45" name="TextBox 44"/>
          <p:cNvSpPr txBox="1">
            <a:spLocks noChangeArrowheads="1"/>
          </p:cNvSpPr>
          <p:nvPr/>
        </p:nvSpPr>
        <p:spPr bwMode="auto">
          <a:xfrm>
            <a:off x="600940" y="1962661"/>
            <a:ext cx="5297761" cy="404813"/>
          </a:xfrm>
          <a:prstGeom prst="rect">
            <a:avLst/>
          </a:prstGeom>
          <a:noFill/>
          <a:ln w="9525">
            <a:noFill/>
            <a:miter lim="800000"/>
            <a:headEnd/>
            <a:tailEnd/>
          </a:ln>
        </p:spPr>
        <p:txBody>
          <a:bodyPr/>
          <a:lstStyle/>
          <a:p>
            <a:r>
              <a:rPr lang="en-US" sz="2400" b="1" dirty="0">
                <a:latin typeface="+mn-lt"/>
              </a:rPr>
              <a:t>Masterwear (Issuer)</a:t>
            </a:r>
            <a:r>
              <a:rPr lang="en-US" sz="2000" b="1" u="sng" dirty="0">
                <a:solidFill>
                  <a:srgbClr val="C00000"/>
                </a:solidFill>
                <a:latin typeface="+mn-lt"/>
              </a:rPr>
              <a:t> </a:t>
            </a:r>
            <a:endParaRPr lang="en-IN" sz="2000" b="1" u="sng" dirty="0">
              <a:solidFill>
                <a:srgbClr val="C00000"/>
              </a:solidFill>
              <a:latin typeface="+mn-lt"/>
            </a:endParaRPr>
          </a:p>
        </p:txBody>
      </p:sp>
      <p:sp>
        <p:nvSpPr>
          <p:cNvPr id="46" name="Rectangle 45"/>
          <p:cNvSpPr/>
          <p:nvPr/>
        </p:nvSpPr>
        <p:spPr>
          <a:xfrm>
            <a:off x="611665" y="3366903"/>
            <a:ext cx="8320883" cy="1325880"/>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8" name="TextBox 47"/>
          <p:cNvSpPr txBox="1">
            <a:spLocks noChangeArrowheads="1"/>
          </p:cNvSpPr>
          <p:nvPr/>
        </p:nvSpPr>
        <p:spPr bwMode="auto">
          <a:xfrm>
            <a:off x="611665" y="3633985"/>
            <a:ext cx="5297761" cy="404813"/>
          </a:xfrm>
          <a:prstGeom prst="rect">
            <a:avLst/>
          </a:prstGeom>
          <a:noFill/>
          <a:ln w="9525">
            <a:noFill/>
            <a:miter lim="800000"/>
            <a:headEnd/>
            <a:tailEnd/>
          </a:ln>
        </p:spPr>
        <p:txBody>
          <a:bodyPr/>
          <a:lstStyle/>
          <a:p>
            <a:r>
              <a:rPr lang="en-US" sz="2400" b="1" dirty="0">
                <a:solidFill>
                  <a:srgbClr val="000099"/>
                </a:solidFill>
                <a:latin typeface="+mn-lt"/>
              </a:rPr>
              <a:t>Interest receivable (</a:t>
            </a:r>
            <a:r>
              <a:rPr lang="en-US" sz="2400" b="1" dirty="0">
                <a:solidFill>
                  <a:srgbClr val="C00000"/>
                </a:solidFill>
                <a:latin typeface="+mn-lt"/>
              </a:rPr>
              <a:t>4⁄6 </a:t>
            </a:r>
            <a:r>
              <a:rPr lang="en-US" sz="2400" b="1" dirty="0">
                <a:solidFill>
                  <a:srgbClr val="000099"/>
                </a:solidFill>
                <a:latin typeface="+mn-lt"/>
              </a:rPr>
              <a:t>× 42,000)</a:t>
            </a:r>
          </a:p>
          <a:p>
            <a:r>
              <a:rPr lang="en-US" sz="2400" dirty="0">
                <a:solidFill>
                  <a:srgbClr val="00B0ED"/>
                </a:solidFill>
                <a:latin typeface="+mn-lt"/>
              </a:rPr>
              <a:t> </a:t>
            </a:r>
            <a:endParaRPr lang="en-IN" sz="2400" dirty="0">
              <a:solidFill>
                <a:srgbClr val="00B0ED"/>
              </a:solidFill>
              <a:latin typeface="+mn-lt"/>
            </a:endParaRPr>
          </a:p>
        </p:txBody>
      </p:sp>
      <p:sp>
        <p:nvSpPr>
          <p:cNvPr id="49" name="TextBox 48"/>
          <p:cNvSpPr txBox="1">
            <a:spLocks noChangeArrowheads="1"/>
          </p:cNvSpPr>
          <p:nvPr/>
        </p:nvSpPr>
        <p:spPr bwMode="auto">
          <a:xfrm>
            <a:off x="5849834" y="3623269"/>
            <a:ext cx="1613485" cy="404812"/>
          </a:xfrm>
          <a:prstGeom prst="rect">
            <a:avLst/>
          </a:prstGeom>
          <a:noFill/>
          <a:ln w="9525">
            <a:noFill/>
            <a:miter lim="800000"/>
            <a:headEnd/>
            <a:tailEnd/>
          </a:ln>
        </p:spPr>
        <p:txBody>
          <a:bodyPr/>
          <a:lstStyle/>
          <a:p>
            <a:pPr algn="r"/>
            <a:r>
              <a:rPr lang="en-IN" sz="2400" b="1" dirty="0">
                <a:solidFill>
                  <a:srgbClr val="000099"/>
                </a:solidFill>
                <a:latin typeface="+mn-lt"/>
              </a:rPr>
              <a:t>28,000</a:t>
            </a:r>
          </a:p>
        </p:txBody>
      </p:sp>
      <p:sp>
        <p:nvSpPr>
          <p:cNvPr id="50" name="TextBox 49"/>
          <p:cNvSpPr txBox="1">
            <a:spLocks noChangeArrowheads="1"/>
          </p:cNvSpPr>
          <p:nvPr/>
        </p:nvSpPr>
        <p:spPr bwMode="auto">
          <a:xfrm>
            <a:off x="611665" y="3957399"/>
            <a:ext cx="5903880" cy="404813"/>
          </a:xfrm>
          <a:prstGeom prst="rect">
            <a:avLst/>
          </a:prstGeom>
          <a:noFill/>
          <a:ln w="9525">
            <a:noFill/>
            <a:miter lim="800000"/>
            <a:headEnd/>
            <a:tailEnd/>
          </a:ln>
        </p:spPr>
        <p:txBody>
          <a:bodyPr/>
          <a:lstStyle/>
          <a:p>
            <a:r>
              <a:rPr lang="en-US" sz="2400" b="1" dirty="0">
                <a:solidFill>
                  <a:srgbClr val="000099"/>
                </a:solidFill>
                <a:latin typeface="+mn-lt"/>
              </a:rPr>
              <a:t>Discount on bond investment (</a:t>
            </a:r>
            <a:r>
              <a:rPr lang="en-US" sz="2400" b="1" dirty="0">
                <a:solidFill>
                  <a:srgbClr val="C00000"/>
                </a:solidFill>
                <a:latin typeface="+mn-lt"/>
              </a:rPr>
              <a:t>4⁄6 </a:t>
            </a:r>
            <a:r>
              <a:rPr lang="en-US" sz="2400" b="1" dirty="0">
                <a:solidFill>
                  <a:srgbClr val="000099"/>
                </a:solidFill>
                <a:latin typeface="+mn-lt"/>
              </a:rPr>
              <a:t>× 4,991)</a:t>
            </a:r>
          </a:p>
          <a:p>
            <a:r>
              <a:rPr lang="en-US" sz="2400" dirty="0">
                <a:solidFill>
                  <a:srgbClr val="00B0ED"/>
                </a:solidFill>
                <a:latin typeface="+mn-lt"/>
              </a:rPr>
              <a:t> </a:t>
            </a:r>
            <a:endParaRPr lang="en-IN" sz="2400" dirty="0">
              <a:solidFill>
                <a:srgbClr val="00B0ED"/>
              </a:solidFill>
              <a:latin typeface="+mn-lt"/>
            </a:endParaRPr>
          </a:p>
        </p:txBody>
      </p:sp>
      <p:sp>
        <p:nvSpPr>
          <p:cNvPr id="51" name="TextBox 50"/>
          <p:cNvSpPr txBox="1">
            <a:spLocks noChangeArrowheads="1"/>
          </p:cNvSpPr>
          <p:nvPr/>
        </p:nvSpPr>
        <p:spPr bwMode="auto">
          <a:xfrm>
            <a:off x="6298834" y="3946683"/>
            <a:ext cx="1141871" cy="404812"/>
          </a:xfrm>
          <a:prstGeom prst="rect">
            <a:avLst/>
          </a:prstGeom>
          <a:noFill/>
          <a:ln w="9525">
            <a:noFill/>
            <a:miter lim="800000"/>
            <a:headEnd/>
            <a:tailEnd/>
          </a:ln>
        </p:spPr>
        <p:txBody>
          <a:bodyPr/>
          <a:lstStyle/>
          <a:p>
            <a:pPr algn="r"/>
            <a:r>
              <a:rPr lang="en-IN" sz="2400" b="1" dirty="0">
                <a:solidFill>
                  <a:srgbClr val="000099"/>
                </a:solidFill>
                <a:latin typeface="+mn-lt"/>
              </a:rPr>
              <a:t>3,327</a:t>
            </a:r>
          </a:p>
        </p:txBody>
      </p:sp>
      <p:sp>
        <p:nvSpPr>
          <p:cNvPr id="52" name="TextBox 51"/>
          <p:cNvSpPr txBox="1">
            <a:spLocks noChangeArrowheads="1"/>
          </p:cNvSpPr>
          <p:nvPr/>
        </p:nvSpPr>
        <p:spPr bwMode="auto">
          <a:xfrm>
            <a:off x="598965" y="3304566"/>
            <a:ext cx="5297761" cy="504505"/>
          </a:xfrm>
          <a:prstGeom prst="rect">
            <a:avLst/>
          </a:prstGeom>
          <a:noFill/>
          <a:ln w="9525">
            <a:noFill/>
            <a:miter lim="800000"/>
            <a:headEnd/>
            <a:tailEnd/>
          </a:ln>
        </p:spPr>
        <p:txBody>
          <a:bodyPr/>
          <a:lstStyle/>
          <a:p>
            <a:r>
              <a:rPr lang="en-US" sz="2400" b="1" dirty="0">
                <a:solidFill>
                  <a:srgbClr val="000099"/>
                </a:solidFill>
                <a:latin typeface="+mn-lt"/>
              </a:rPr>
              <a:t>United (Investor</a:t>
            </a:r>
            <a:r>
              <a:rPr lang="en-US" sz="2400" b="1" dirty="0" smtClean="0">
                <a:solidFill>
                  <a:srgbClr val="000099"/>
                </a:solidFill>
                <a:latin typeface="+mn-lt"/>
              </a:rPr>
              <a:t>)</a:t>
            </a:r>
            <a:endParaRPr lang="en-IN" sz="2400" b="1" u="sng" dirty="0">
              <a:solidFill>
                <a:srgbClr val="00B0ED"/>
              </a:solidFill>
              <a:latin typeface="+mn-lt"/>
            </a:endParaRPr>
          </a:p>
        </p:txBody>
      </p:sp>
      <p:sp>
        <p:nvSpPr>
          <p:cNvPr id="53" name="TextBox 52"/>
          <p:cNvSpPr txBox="1">
            <a:spLocks noChangeArrowheads="1"/>
          </p:cNvSpPr>
          <p:nvPr/>
        </p:nvSpPr>
        <p:spPr bwMode="auto">
          <a:xfrm>
            <a:off x="611665" y="2885866"/>
            <a:ext cx="5297761" cy="404813"/>
          </a:xfrm>
          <a:prstGeom prst="rect">
            <a:avLst/>
          </a:prstGeom>
          <a:noFill/>
          <a:ln w="9525">
            <a:noFill/>
            <a:miter lim="800000"/>
            <a:headEnd/>
            <a:tailEnd/>
          </a:ln>
        </p:spPr>
        <p:txBody>
          <a:bodyPr/>
          <a:lstStyle/>
          <a:p>
            <a:pPr lvl="1"/>
            <a:r>
              <a:rPr lang="en-US" sz="2400" dirty="0">
                <a:latin typeface="+mn-lt"/>
              </a:rPr>
              <a:t>Interest payable (</a:t>
            </a:r>
            <a:r>
              <a:rPr lang="en-US" sz="2400" b="1" dirty="0">
                <a:solidFill>
                  <a:srgbClr val="C00000"/>
                </a:solidFill>
                <a:latin typeface="+mn-lt"/>
              </a:rPr>
              <a:t>4⁄6 </a:t>
            </a:r>
            <a:r>
              <a:rPr lang="en-US" sz="2400" dirty="0">
                <a:latin typeface="+mn-lt"/>
              </a:rPr>
              <a:t>× 42,000)</a:t>
            </a:r>
          </a:p>
        </p:txBody>
      </p:sp>
      <p:sp>
        <p:nvSpPr>
          <p:cNvPr id="54" name="TextBox 53"/>
          <p:cNvSpPr txBox="1">
            <a:spLocks noChangeArrowheads="1"/>
          </p:cNvSpPr>
          <p:nvPr/>
        </p:nvSpPr>
        <p:spPr bwMode="auto">
          <a:xfrm>
            <a:off x="6931550" y="2875150"/>
            <a:ext cx="1902341" cy="404812"/>
          </a:xfrm>
          <a:prstGeom prst="rect">
            <a:avLst/>
          </a:prstGeom>
          <a:noFill/>
          <a:ln w="9525">
            <a:noFill/>
            <a:miter lim="800000"/>
            <a:headEnd/>
            <a:tailEnd/>
          </a:ln>
        </p:spPr>
        <p:txBody>
          <a:bodyPr/>
          <a:lstStyle/>
          <a:p>
            <a:pPr algn="r"/>
            <a:r>
              <a:rPr lang="en-IN" sz="2400" dirty="0">
                <a:latin typeface="+mn-lt"/>
              </a:rPr>
              <a:t>28,000</a:t>
            </a:r>
          </a:p>
        </p:txBody>
      </p:sp>
      <p:sp>
        <p:nvSpPr>
          <p:cNvPr id="55" name="TextBox 54"/>
          <p:cNvSpPr txBox="1">
            <a:spLocks noChangeArrowheads="1"/>
          </p:cNvSpPr>
          <p:nvPr/>
        </p:nvSpPr>
        <p:spPr bwMode="auto">
          <a:xfrm>
            <a:off x="609690" y="4276049"/>
            <a:ext cx="5297761" cy="404813"/>
          </a:xfrm>
          <a:prstGeom prst="rect">
            <a:avLst/>
          </a:prstGeom>
          <a:noFill/>
          <a:ln w="9525">
            <a:noFill/>
            <a:miter lim="800000"/>
            <a:headEnd/>
            <a:tailEnd/>
          </a:ln>
        </p:spPr>
        <p:txBody>
          <a:bodyPr/>
          <a:lstStyle/>
          <a:p>
            <a:pPr lvl="1"/>
            <a:r>
              <a:rPr lang="en-US" sz="2400" b="1" dirty="0">
                <a:solidFill>
                  <a:srgbClr val="000099"/>
                </a:solidFill>
                <a:latin typeface="+mn-lt"/>
              </a:rPr>
              <a:t>Interest </a:t>
            </a:r>
            <a:r>
              <a:rPr lang="en-US" sz="2400" b="1" dirty="0" smtClean="0">
                <a:solidFill>
                  <a:srgbClr val="000099"/>
                </a:solidFill>
                <a:latin typeface="+mn-lt"/>
              </a:rPr>
              <a:t>revenue (</a:t>
            </a:r>
            <a:r>
              <a:rPr lang="en-US" sz="2400" b="1" dirty="0">
                <a:solidFill>
                  <a:srgbClr val="C00000"/>
                </a:solidFill>
                <a:latin typeface="+mn-lt"/>
              </a:rPr>
              <a:t>4⁄6 </a:t>
            </a:r>
            <a:r>
              <a:rPr lang="en-US" sz="2400" b="1" dirty="0">
                <a:solidFill>
                  <a:srgbClr val="000099"/>
                </a:solidFill>
                <a:latin typeface="+mn-lt"/>
              </a:rPr>
              <a:t>× 46,991)</a:t>
            </a:r>
          </a:p>
          <a:p>
            <a:pPr lvl="1"/>
            <a:endParaRPr lang="en-IN" sz="2400" dirty="0">
              <a:solidFill>
                <a:srgbClr val="00B0ED"/>
              </a:solidFill>
              <a:latin typeface="+mn-lt"/>
            </a:endParaRPr>
          </a:p>
        </p:txBody>
      </p:sp>
      <p:sp>
        <p:nvSpPr>
          <p:cNvPr id="56" name="TextBox 55"/>
          <p:cNvSpPr txBox="1">
            <a:spLocks noChangeArrowheads="1"/>
          </p:cNvSpPr>
          <p:nvPr/>
        </p:nvSpPr>
        <p:spPr bwMode="auto">
          <a:xfrm>
            <a:off x="6929575" y="4265333"/>
            <a:ext cx="1902341" cy="404812"/>
          </a:xfrm>
          <a:prstGeom prst="rect">
            <a:avLst/>
          </a:prstGeom>
          <a:noFill/>
          <a:ln w="9525">
            <a:noFill/>
            <a:miter lim="800000"/>
            <a:headEnd/>
            <a:tailEnd/>
          </a:ln>
        </p:spPr>
        <p:txBody>
          <a:bodyPr/>
          <a:lstStyle/>
          <a:p>
            <a:pPr algn="r"/>
            <a:r>
              <a:rPr lang="en-IN" sz="2400" b="1" dirty="0">
                <a:solidFill>
                  <a:srgbClr val="000099"/>
                </a:solidFill>
                <a:latin typeface="+mn-lt"/>
              </a:rPr>
              <a:t>31,327</a:t>
            </a:r>
          </a:p>
        </p:txBody>
      </p:sp>
      <p:sp>
        <p:nvSpPr>
          <p:cNvPr id="8" name="Rectangle 7"/>
          <p:cNvSpPr/>
          <p:nvPr/>
        </p:nvSpPr>
        <p:spPr>
          <a:xfrm>
            <a:off x="8345969" y="40430"/>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4" name="Title 3"/>
          <p:cNvSpPr>
            <a:spLocks noGrp="1"/>
          </p:cNvSpPr>
          <p:nvPr>
            <p:ph type="title"/>
          </p:nvPr>
        </p:nvSpPr>
        <p:spPr>
          <a:xfrm>
            <a:off x="447195" y="0"/>
            <a:ext cx="8794354" cy="1444625"/>
          </a:xfrm>
        </p:spPr>
        <p:txBody>
          <a:bodyPr/>
          <a:lstStyle/>
          <a:p>
            <a:r>
              <a:rPr lang="en-US" dirty="0"/>
              <a:t>Adjusting Entries to Accrue </a:t>
            </a:r>
            <a:r>
              <a:rPr lang="en-US" dirty="0" smtClean="0"/>
              <a:t>Interest—October </a:t>
            </a:r>
            <a:r>
              <a:rPr lang="en-US" dirty="0"/>
              <a:t>31</a:t>
            </a:r>
          </a:p>
        </p:txBody>
      </p:sp>
    </p:spTree>
    <p:custDataLst>
      <p:tags r:id="rId1"/>
    </p:custDataLst>
    <p:extLst>
      <p:ext uri="{BB962C8B-B14F-4D97-AF65-F5344CB8AC3E}">
        <p14:creationId xmlns:p14="http://schemas.microsoft.com/office/powerpoint/2010/main" val="122645057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a:xfrm>
            <a:off x="608365" y="1406364"/>
            <a:ext cx="8320883" cy="2114030"/>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TextBox 25"/>
          <p:cNvSpPr txBox="1">
            <a:spLocks noChangeArrowheads="1"/>
          </p:cNvSpPr>
          <p:nvPr/>
        </p:nvSpPr>
        <p:spPr bwMode="auto">
          <a:xfrm>
            <a:off x="682908" y="1425520"/>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30" name="TextBox 29"/>
          <p:cNvSpPr txBox="1">
            <a:spLocks noChangeArrowheads="1"/>
          </p:cNvSpPr>
          <p:nvPr/>
        </p:nvSpPr>
        <p:spPr bwMode="auto">
          <a:xfrm>
            <a:off x="7501918" y="1456298"/>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6" name="TextBox 35"/>
          <p:cNvSpPr txBox="1">
            <a:spLocks noChangeArrowheads="1"/>
          </p:cNvSpPr>
          <p:nvPr/>
        </p:nvSpPr>
        <p:spPr bwMode="auto">
          <a:xfrm>
            <a:off x="6119205" y="1456839"/>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7" name="Straight Connector 36"/>
          <p:cNvCxnSpPr/>
          <p:nvPr/>
        </p:nvCxnSpPr>
        <p:spPr>
          <a:xfrm>
            <a:off x="613296" y="1839570"/>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a:spLocks noChangeArrowheads="1"/>
          </p:cNvSpPr>
          <p:nvPr/>
        </p:nvSpPr>
        <p:spPr bwMode="auto">
          <a:xfrm>
            <a:off x="613640" y="2197799"/>
            <a:ext cx="5297761" cy="404813"/>
          </a:xfrm>
          <a:prstGeom prst="rect">
            <a:avLst/>
          </a:prstGeom>
          <a:noFill/>
          <a:ln w="9525">
            <a:noFill/>
            <a:miter lim="800000"/>
            <a:headEnd/>
            <a:tailEnd/>
          </a:ln>
        </p:spPr>
        <p:txBody>
          <a:bodyPr/>
          <a:lstStyle/>
          <a:p>
            <a:r>
              <a:rPr lang="en-US" sz="2400" dirty="0">
                <a:latin typeface="+mn-lt"/>
              </a:rPr>
              <a:t>Interest expense (</a:t>
            </a:r>
            <a:r>
              <a:rPr lang="en-US" sz="2400" b="1" dirty="0">
                <a:solidFill>
                  <a:srgbClr val="C00000"/>
                </a:solidFill>
                <a:latin typeface="+mn-lt"/>
              </a:rPr>
              <a:t>2⁄6 </a:t>
            </a:r>
            <a:r>
              <a:rPr lang="en-US" sz="2400" dirty="0">
                <a:latin typeface="+mn-lt"/>
              </a:rPr>
              <a:t>× 46,991)</a:t>
            </a:r>
            <a:endParaRPr lang="en-IN" sz="2400" dirty="0">
              <a:latin typeface="+mn-lt"/>
            </a:endParaRPr>
          </a:p>
        </p:txBody>
      </p:sp>
      <p:sp>
        <p:nvSpPr>
          <p:cNvPr id="29" name="TextBox 28"/>
          <p:cNvSpPr txBox="1">
            <a:spLocks noChangeArrowheads="1"/>
          </p:cNvSpPr>
          <p:nvPr/>
        </p:nvSpPr>
        <p:spPr bwMode="auto">
          <a:xfrm>
            <a:off x="5851809" y="2187083"/>
            <a:ext cx="1613485" cy="404812"/>
          </a:xfrm>
          <a:prstGeom prst="rect">
            <a:avLst/>
          </a:prstGeom>
          <a:noFill/>
          <a:ln w="9525">
            <a:noFill/>
            <a:miter lim="800000"/>
            <a:headEnd/>
            <a:tailEnd/>
          </a:ln>
        </p:spPr>
        <p:txBody>
          <a:bodyPr/>
          <a:lstStyle/>
          <a:p>
            <a:pPr algn="r"/>
            <a:r>
              <a:rPr lang="en-IN" sz="2400" dirty="0">
                <a:latin typeface="+mn-lt"/>
              </a:rPr>
              <a:t>15,664</a:t>
            </a:r>
          </a:p>
        </p:txBody>
      </p:sp>
      <p:sp>
        <p:nvSpPr>
          <p:cNvPr id="31" name="TextBox 30"/>
          <p:cNvSpPr txBox="1">
            <a:spLocks noChangeArrowheads="1"/>
          </p:cNvSpPr>
          <p:nvPr/>
        </p:nvSpPr>
        <p:spPr bwMode="auto">
          <a:xfrm>
            <a:off x="613640" y="2747045"/>
            <a:ext cx="5829668" cy="404813"/>
          </a:xfrm>
          <a:prstGeom prst="rect">
            <a:avLst/>
          </a:prstGeom>
          <a:noFill/>
          <a:ln w="9525">
            <a:noFill/>
            <a:miter lim="800000"/>
            <a:headEnd/>
            <a:tailEnd/>
          </a:ln>
        </p:spPr>
        <p:txBody>
          <a:bodyPr/>
          <a:lstStyle/>
          <a:p>
            <a:pPr lvl="1"/>
            <a:r>
              <a:rPr lang="en-US" sz="2400" dirty="0">
                <a:latin typeface="+mn-lt"/>
              </a:rPr>
              <a:t>Discount on bonds payable (</a:t>
            </a:r>
            <a:r>
              <a:rPr lang="en-US" sz="2400" b="1" dirty="0">
                <a:solidFill>
                  <a:srgbClr val="C00000"/>
                </a:solidFill>
                <a:latin typeface="+mn-lt"/>
              </a:rPr>
              <a:t>2⁄6 </a:t>
            </a:r>
            <a:r>
              <a:rPr lang="en-US" sz="2400" dirty="0">
                <a:latin typeface="+mn-lt"/>
              </a:rPr>
              <a:t>× 4,991)</a:t>
            </a:r>
          </a:p>
          <a:p>
            <a:pPr lvl="1"/>
            <a:r>
              <a:rPr lang="en-US" sz="2400" dirty="0">
                <a:latin typeface="+mn-lt"/>
              </a:rPr>
              <a:t> </a:t>
            </a:r>
            <a:endParaRPr lang="en-IN" sz="2400" dirty="0">
              <a:latin typeface="+mn-lt"/>
            </a:endParaRPr>
          </a:p>
        </p:txBody>
      </p:sp>
      <p:sp>
        <p:nvSpPr>
          <p:cNvPr id="32" name="TextBox 31"/>
          <p:cNvSpPr txBox="1">
            <a:spLocks noChangeArrowheads="1"/>
          </p:cNvSpPr>
          <p:nvPr/>
        </p:nvSpPr>
        <p:spPr bwMode="auto">
          <a:xfrm>
            <a:off x="6934313" y="2736329"/>
            <a:ext cx="1902341" cy="404812"/>
          </a:xfrm>
          <a:prstGeom prst="rect">
            <a:avLst/>
          </a:prstGeom>
          <a:noFill/>
          <a:ln w="9525">
            <a:noFill/>
            <a:miter lim="800000"/>
            <a:headEnd/>
            <a:tailEnd/>
          </a:ln>
        </p:spPr>
        <p:txBody>
          <a:bodyPr/>
          <a:lstStyle/>
          <a:p>
            <a:pPr algn="r"/>
            <a:r>
              <a:rPr lang="en-IN" sz="2400" dirty="0">
                <a:latin typeface="+mn-lt"/>
              </a:rPr>
              <a:t>1,664</a:t>
            </a:r>
          </a:p>
        </p:txBody>
      </p:sp>
      <p:sp>
        <p:nvSpPr>
          <p:cNvPr id="33" name="TextBox 32"/>
          <p:cNvSpPr txBox="1">
            <a:spLocks noChangeArrowheads="1"/>
          </p:cNvSpPr>
          <p:nvPr/>
        </p:nvSpPr>
        <p:spPr bwMode="auto">
          <a:xfrm>
            <a:off x="600940" y="1861594"/>
            <a:ext cx="5297761" cy="404813"/>
          </a:xfrm>
          <a:prstGeom prst="rect">
            <a:avLst/>
          </a:prstGeom>
          <a:noFill/>
          <a:ln w="9525">
            <a:noFill/>
            <a:miter lim="800000"/>
            <a:headEnd/>
            <a:tailEnd/>
          </a:ln>
        </p:spPr>
        <p:txBody>
          <a:bodyPr/>
          <a:lstStyle/>
          <a:p>
            <a:r>
              <a:rPr lang="en-US" sz="2400" b="1" dirty="0">
                <a:latin typeface="+mn-lt"/>
              </a:rPr>
              <a:t>Masterwear (Issuer)</a:t>
            </a:r>
            <a:endParaRPr lang="en-IN" sz="2000" b="1" u="sng" dirty="0">
              <a:solidFill>
                <a:srgbClr val="C00000"/>
              </a:solidFill>
              <a:latin typeface="+mn-lt"/>
            </a:endParaRPr>
          </a:p>
        </p:txBody>
      </p:sp>
      <p:sp>
        <p:nvSpPr>
          <p:cNvPr id="34" name="Rectangle 33"/>
          <p:cNvSpPr/>
          <p:nvPr/>
        </p:nvSpPr>
        <p:spPr>
          <a:xfrm>
            <a:off x="611665" y="3488130"/>
            <a:ext cx="8320883" cy="1600200"/>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5" name="TextBox 34"/>
          <p:cNvSpPr txBox="1">
            <a:spLocks noChangeArrowheads="1"/>
          </p:cNvSpPr>
          <p:nvPr/>
        </p:nvSpPr>
        <p:spPr bwMode="auto">
          <a:xfrm>
            <a:off x="611665" y="3748794"/>
            <a:ext cx="5297761" cy="404813"/>
          </a:xfrm>
          <a:prstGeom prst="rect">
            <a:avLst/>
          </a:prstGeom>
          <a:noFill/>
          <a:ln w="9525">
            <a:noFill/>
            <a:miter lim="800000"/>
            <a:headEnd/>
            <a:tailEnd/>
          </a:ln>
        </p:spPr>
        <p:txBody>
          <a:bodyPr/>
          <a:lstStyle/>
          <a:p>
            <a:r>
              <a:rPr lang="en-US" sz="2400" b="1" dirty="0">
                <a:solidFill>
                  <a:srgbClr val="000099"/>
                </a:solidFill>
                <a:latin typeface="+mn-lt"/>
              </a:rPr>
              <a:t>Cash (stated rate </a:t>
            </a:r>
            <a:r>
              <a:rPr lang="en-US" sz="2400" b="1" dirty="0" smtClean="0">
                <a:solidFill>
                  <a:srgbClr val="000099"/>
                </a:solidFill>
                <a:latin typeface="+mn-lt"/>
              </a:rPr>
              <a:t>× </a:t>
            </a:r>
            <a:r>
              <a:rPr lang="en-US" sz="2400" b="1" dirty="0">
                <a:solidFill>
                  <a:srgbClr val="000099"/>
                </a:solidFill>
                <a:latin typeface="+mn-lt"/>
              </a:rPr>
              <a:t>face amount) </a:t>
            </a:r>
            <a:endParaRPr lang="en-IN" sz="2400" b="1" dirty="0">
              <a:solidFill>
                <a:srgbClr val="000099"/>
              </a:solidFill>
              <a:latin typeface="+mn-lt"/>
            </a:endParaRPr>
          </a:p>
        </p:txBody>
      </p:sp>
      <p:sp>
        <p:nvSpPr>
          <p:cNvPr id="41" name="TextBox 40"/>
          <p:cNvSpPr txBox="1">
            <a:spLocks noChangeArrowheads="1"/>
          </p:cNvSpPr>
          <p:nvPr/>
        </p:nvSpPr>
        <p:spPr bwMode="auto">
          <a:xfrm>
            <a:off x="5849834" y="3738078"/>
            <a:ext cx="1613485" cy="404812"/>
          </a:xfrm>
          <a:prstGeom prst="rect">
            <a:avLst/>
          </a:prstGeom>
          <a:noFill/>
          <a:ln w="9525">
            <a:noFill/>
            <a:miter lim="800000"/>
            <a:headEnd/>
            <a:tailEnd/>
          </a:ln>
        </p:spPr>
        <p:txBody>
          <a:bodyPr/>
          <a:lstStyle/>
          <a:p>
            <a:pPr algn="r"/>
            <a:r>
              <a:rPr lang="en-IN" sz="2400" b="1" dirty="0">
                <a:solidFill>
                  <a:srgbClr val="000099"/>
                </a:solidFill>
                <a:latin typeface="+mn-lt"/>
              </a:rPr>
              <a:t>42,000</a:t>
            </a:r>
          </a:p>
        </p:txBody>
      </p:sp>
      <p:sp>
        <p:nvSpPr>
          <p:cNvPr id="42" name="TextBox 41"/>
          <p:cNvSpPr txBox="1">
            <a:spLocks noChangeArrowheads="1"/>
          </p:cNvSpPr>
          <p:nvPr/>
        </p:nvSpPr>
        <p:spPr bwMode="auto">
          <a:xfrm>
            <a:off x="611665" y="4090869"/>
            <a:ext cx="5903880" cy="404813"/>
          </a:xfrm>
          <a:prstGeom prst="rect">
            <a:avLst/>
          </a:prstGeom>
          <a:noFill/>
          <a:ln w="9525">
            <a:noFill/>
            <a:miter lim="800000"/>
            <a:headEnd/>
            <a:tailEnd/>
          </a:ln>
        </p:spPr>
        <p:txBody>
          <a:bodyPr/>
          <a:lstStyle/>
          <a:p>
            <a:r>
              <a:rPr lang="en-US" sz="2400" b="1" dirty="0">
                <a:solidFill>
                  <a:srgbClr val="000099"/>
                </a:solidFill>
                <a:latin typeface="+mn-lt"/>
              </a:rPr>
              <a:t>Discount on bond investment (</a:t>
            </a:r>
            <a:r>
              <a:rPr lang="en-US" sz="2400" b="1" dirty="0">
                <a:solidFill>
                  <a:srgbClr val="C00000"/>
                </a:solidFill>
                <a:latin typeface="+mn-lt"/>
              </a:rPr>
              <a:t>2⁄6</a:t>
            </a:r>
            <a:r>
              <a:rPr lang="en-US" sz="2400" b="1" dirty="0">
                <a:solidFill>
                  <a:srgbClr val="FF00FF"/>
                </a:solidFill>
                <a:latin typeface="+mn-lt"/>
              </a:rPr>
              <a:t> </a:t>
            </a:r>
            <a:r>
              <a:rPr lang="en-US" sz="2400" b="1" dirty="0">
                <a:solidFill>
                  <a:srgbClr val="000099"/>
                </a:solidFill>
                <a:latin typeface="+mn-lt"/>
              </a:rPr>
              <a:t>× 4,991)</a:t>
            </a:r>
          </a:p>
          <a:p>
            <a:r>
              <a:rPr lang="en-US" sz="2400" dirty="0">
                <a:solidFill>
                  <a:srgbClr val="00B0ED"/>
                </a:solidFill>
                <a:latin typeface="+mn-lt"/>
              </a:rPr>
              <a:t> </a:t>
            </a:r>
            <a:endParaRPr lang="en-IN" sz="2400" dirty="0">
              <a:solidFill>
                <a:srgbClr val="00B0ED"/>
              </a:solidFill>
              <a:latin typeface="+mn-lt"/>
            </a:endParaRPr>
          </a:p>
        </p:txBody>
      </p:sp>
      <p:sp>
        <p:nvSpPr>
          <p:cNvPr id="43" name="TextBox 42"/>
          <p:cNvSpPr txBox="1">
            <a:spLocks noChangeArrowheads="1"/>
          </p:cNvSpPr>
          <p:nvPr/>
        </p:nvSpPr>
        <p:spPr bwMode="auto">
          <a:xfrm>
            <a:off x="6298834" y="4080153"/>
            <a:ext cx="1141871" cy="404812"/>
          </a:xfrm>
          <a:prstGeom prst="rect">
            <a:avLst/>
          </a:prstGeom>
          <a:noFill/>
          <a:ln w="9525">
            <a:noFill/>
            <a:miter lim="800000"/>
            <a:headEnd/>
            <a:tailEnd/>
          </a:ln>
        </p:spPr>
        <p:txBody>
          <a:bodyPr/>
          <a:lstStyle/>
          <a:p>
            <a:pPr algn="r"/>
            <a:r>
              <a:rPr lang="en-IN" sz="2400" b="1" dirty="0">
                <a:solidFill>
                  <a:srgbClr val="000099"/>
                </a:solidFill>
                <a:latin typeface="+mn-lt"/>
              </a:rPr>
              <a:t>1,664</a:t>
            </a:r>
          </a:p>
        </p:txBody>
      </p:sp>
      <p:sp>
        <p:nvSpPr>
          <p:cNvPr id="47" name="TextBox 46"/>
          <p:cNvSpPr txBox="1">
            <a:spLocks noChangeArrowheads="1"/>
          </p:cNvSpPr>
          <p:nvPr/>
        </p:nvSpPr>
        <p:spPr bwMode="auto">
          <a:xfrm>
            <a:off x="598965" y="3444502"/>
            <a:ext cx="5297761" cy="404813"/>
          </a:xfrm>
          <a:prstGeom prst="rect">
            <a:avLst/>
          </a:prstGeom>
          <a:noFill/>
          <a:ln w="9525">
            <a:noFill/>
            <a:miter lim="800000"/>
            <a:headEnd/>
            <a:tailEnd/>
          </a:ln>
        </p:spPr>
        <p:txBody>
          <a:bodyPr/>
          <a:lstStyle/>
          <a:p>
            <a:pPr lvl="0"/>
            <a:r>
              <a:rPr lang="en-US" sz="2400" b="1" dirty="0">
                <a:solidFill>
                  <a:srgbClr val="000099"/>
                </a:solidFill>
                <a:latin typeface="+mn-lt"/>
              </a:rPr>
              <a:t>United (Investor)</a:t>
            </a:r>
            <a:endParaRPr lang="en-IN" sz="2000" b="1" u="sng" dirty="0">
              <a:solidFill>
                <a:srgbClr val="C00000"/>
              </a:solidFill>
              <a:latin typeface="Calibri"/>
            </a:endParaRPr>
          </a:p>
        </p:txBody>
      </p:sp>
      <p:sp>
        <p:nvSpPr>
          <p:cNvPr id="57" name="TextBox 56"/>
          <p:cNvSpPr txBox="1">
            <a:spLocks noChangeArrowheads="1"/>
          </p:cNvSpPr>
          <p:nvPr/>
        </p:nvSpPr>
        <p:spPr bwMode="auto">
          <a:xfrm>
            <a:off x="611665" y="3041945"/>
            <a:ext cx="5297761" cy="404813"/>
          </a:xfrm>
          <a:prstGeom prst="rect">
            <a:avLst/>
          </a:prstGeom>
          <a:noFill/>
          <a:ln w="9525">
            <a:noFill/>
            <a:miter lim="800000"/>
            <a:headEnd/>
            <a:tailEnd/>
          </a:ln>
        </p:spPr>
        <p:txBody>
          <a:bodyPr/>
          <a:lstStyle/>
          <a:p>
            <a:pPr lvl="1"/>
            <a:r>
              <a:rPr lang="en-US" sz="2400" dirty="0">
                <a:latin typeface="+mn-lt"/>
              </a:rPr>
              <a:t>Cash (stated rate </a:t>
            </a:r>
            <a:r>
              <a:rPr lang="en-US" sz="2400" dirty="0" smtClean="0">
                <a:latin typeface="+mn-lt"/>
              </a:rPr>
              <a:t>× </a:t>
            </a:r>
            <a:r>
              <a:rPr lang="en-US" sz="2400" dirty="0">
                <a:latin typeface="+mn-lt"/>
              </a:rPr>
              <a:t>face amount</a:t>
            </a:r>
            <a:r>
              <a:rPr lang="en-US" sz="2400" dirty="0" smtClean="0">
                <a:latin typeface="+mn-lt"/>
              </a:rPr>
              <a:t>) </a:t>
            </a:r>
            <a:endParaRPr lang="en-IN" sz="2400" dirty="0">
              <a:latin typeface="+mn-lt"/>
            </a:endParaRPr>
          </a:p>
        </p:txBody>
      </p:sp>
      <p:sp>
        <p:nvSpPr>
          <p:cNvPr id="58" name="TextBox 57"/>
          <p:cNvSpPr txBox="1">
            <a:spLocks noChangeArrowheads="1"/>
          </p:cNvSpPr>
          <p:nvPr/>
        </p:nvSpPr>
        <p:spPr bwMode="auto">
          <a:xfrm>
            <a:off x="6931550" y="3031229"/>
            <a:ext cx="1902341" cy="404812"/>
          </a:xfrm>
          <a:prstGeom prst="rect">
            <a:avLst/>
          </a:prstGeom>
          <a:noFill/>
          <a:ln w="9525">
            <a:noFill/>
            <a:miter lim="800000"/>
            <a:headEnd/>
            <a:tailEnd/>
          </a:ln>
        </p:spPr>
        <p:txBody>
          <a:bodyPr/>
          <a:lstStyle/>
          <a:p>
            <a:pPr algn="r"/>
            <a:r>
              <a:rPr lang="en-IN" sz="2400" dirty="0">
                <a:latin typeface="+mn-lt"/>
              </a:rPr>
              <a:t>42,000</a:t>
            </a:r>
          </a:p>
        </p:txBody>
      </p:sp>
      <p:sp>
        <p:nvSpPr>
          <p:cNvPr id="59" name="TextBox 58"/>
          <p:cNvSpPr txBox="1">
            <a:spLocks noChangeArrowheads="1"/>
          </p:cNvSpPr>
          <p:nvPr/>
        </p:nvSpPr>
        <p:spPr bwMode="auto">
          <a:xfrm>
            <a:off x="609689" y="4409519"/>
            <a:ext cx="6319885" cy="404813"/>
          </a:xfrm>
          <a:prstGeom prst="rect">
            <a:avLst/>
          </a:prstGeom>
          <a:noFill/>
          <a:ln w="9525">
            <a:noFill/>
            <a:miter lim="800000"/>
            <a:headEnd/>
            <a:tailEnd/>
          </a:ln>
        </p:spPr>
        <p:txBody>
          <a:bodyPr/>
          <a:lstStyle/>
          <a:p>
            <a:pPr lvl="1"/>
            <a:r>
              <a:rPr lang="en-US" sz="2400" b="1" dirty="0">
                <a:solidFill>
                  <a:srgbClr val="000099"/>
                </a:solidFill>
                <a:latin typeface="+mn-lt"/>
              </a:rPr>
              <a:t>Interest receivable (from adjusting entry) </a:t>
            </a:r>
            <a:endParaRPr lang="en-IN" sz="2400" b="1" dirty="0">
              <a:solidFill>
                <a:srgbClr val="000099"/>
              </a:solidFill>
              <a:latin typeface="+mn-lt"/>
            </a:endParaRPr>
          </a:p>
        </p:txBody>
      </p:sp>
      <p:sp>
        <p:nvSpPr>
          <p:cNvPr id="60" name="TextBox 59"/>
          <p:cNvSpPr txBox="1">
            <a:spLocks noChangeArrowheads="1"/>
          </p:cNvSpPr>
          <p:nvPr/>
        </p:nvSpPr>
        <p:spPr bwMode="auto">
          <a:xfrm>
            <a:off x="6929575" y="4398803"/>
            <a:ext cx="1902341" cy="404812"/>
          </a:xfrm>
          <a:prstGeom prst="rect">
            <a:avLst/>
          </a:prstGeom>
          <a:noFill/>
          <a:ln w="9525">
            <a:noFill/>
            <a:miter lim="800000"/>
            <a:headEnd/>
            <a:tailEnd/>
          </a:ln>
        </p:spPr>
        <p:txBody>
          <a:bodyPr/>
          <a:lstStyle/>
          <a:p>
            <a:pPr algn="r"/>
            <a:r>
              <a:rPr lang="en-IN" sz="2400" b="1" dirty="0">
                <a:solidFill>
                  <a:srgbClr val="000099"/>
                </a:solidFill>
                <a:latin typeface="+mn-lt"/>
              </a:rPr>
              <a:t>28,000</a:t>
            </a:r>
          </a:p>
        </p:txBody>
      </p:sp>
      <p:sp>
        <p:nvSpPr>
          <p:cNvPr id="61" name="TextBox 60"/>
          <p:cNvSpPr txBox="1">
            <a:spLocks noChangeArrowheads="1"/>
          </p:cNvSpPr>
          <p:nvPr/>
        </p:nvSpPr>
        <p:spPr bwMode="auto">
          <a:xfrm>
            <a:off x="613640" y="2474024"/>
            <a:ext cx="5297761" cy="404813"/>
          </a:xfrm>
          <a:prstGeom prst="rect">
            <a:avLst/>
          </a:prstGeom>
          <a:noFill/>
          <a:ln w="9525">
            <a:noFill/>
            <a:miter lim="800000"/>
            <a:headEnd/>
            <a:tailEnd/>
          </a:ln>
        </p:spPr>
        <p:txBody>
          <a:bodyPr/>
          <a:lstStyle/>
          <a:p>
            <a:r>
              <a:rPr lang="en-US" sz="2400" dirty="0">
                <a:latin typeface="+mn-lt"/>
              </a:rPr>
              <a:t>Interest payable (from adjusting entry)</a:t>
            </a:r>
            <a:endParaRPr lang="en-IN" sz="2400" dirty="0">
              <a:latin typeface="+mn-lt"/>
            </a:endParaRPr>
          </a:p>
        </p:txBody>
      </p:sp>
      <p:sp>
        <p:nvSpPr>
          <p:cNvPr id="62" name="TextBox 61"/>
          <p:cNvSpPr txBox="1">
            <a:spLocks noChangeArrowheads="1"/>
          </p:cNvSpPr>
          <p:nvPr/>
        </p:nvSpPr>
        <p:spPr bwMode="auto">
          <a:xfrm>
            <a:off x="5851809" y="2463308"/>
            <a:ext cx="1613485" cy="404812"/>
          </a:xfrm>
          <a:prstGeom prst="rect">
            <a:avLst/>
          </a:prstGeom>
          <a:noFill/>
          <a:ln w="9525">
            <a:noFill/>
            <a:miter lim="800000"/>
            <a:headEnd/>
            <a:tailEnd/>
          </a:ln>
        </p:spPr>
        <p:txBody>
          <a:bodyPr/>
          <a:lstStyle/>
          <a:p>
            <a:pPr algn="r"/>
            <a:r>
              <a:rPr lang="en-IN" sz="2400" dirty="0">
                <a:latin typeface="+mn-lt"/>
              </a:rPr>
              <a:t>28,000</a:t>
            </a:r>
          </a:p>
        </p:txBody>
      </p:sp>
      <p:sp>
        <p:nvSpPr>
          <p:cNvPr id="63" name="TextBox 62"/>
          <p:cNvSpPr txBox="1">
            <a:spLocks noChangeArrowheads="1"/>
          </p:cNvSpPr>
          <p:nvPr/>
        </p:nvSpPr>
        <p:spPr bwMode="auto">
          <a:xfrm>
            <a:off x="610465" y="4704794"/>
            <a:ext cx="5297761" cy="404813"/>
          </a:xfrm>
          <a:prstGeom prst="rect">
            <a:avLst/>
          </a:prstGeom>
          <a:noFill/>
          <a:ln w="9525">
            <a:noFill/>
            <a:miter lim="800000"/>
            <a:headEnd/>
            <a:tailEnd/>
          </a:ln>
        </p:spPr>
        <p:txBody>
          <a:bodyPr/>
          <a:lstStyle/>
          <a:p>
            <a:pPr lvl="1"/>
            <a:r>
              <a:rPr lang="en-US" sz="2400" b="1" dirty="0">
                <a:solidFill>
                  <a:srgbClr val="000099"/>
                </a:solidFill>
                <a:latin typeface="+mn-lt"/>
              </a:rPr>
              <a:t>Interest </a:t>
            </a:r>
            <a:r>
              <a:rPr lang="en-US" sz="2400" b="1" dirty="0" smtClean="0">
                <a:solidFill>
                  <a:srgbClr val="000099"/>
                </a:solidFill>
                <a:latin typeface="+mn-lt"/>
              </a:rPr>
              <a:t>revenue (</a:t>
            </a:r>
            <a:r>
              <a:rPr lang="en-US" sz="2400" b="1" dirty="0">
                <a:solidFill>
                  <a:srgbClr val="C00000"/>
                </a:solidFill>
                <a:latin typeface="+mn-lt"/>
              </a:rPr>
              <a:t>2⁄6 </a:t>
            </a:r>
            <a:r>
              <a:rPr lang="en-US" sz="2400" b="1" dirty="0">
                <a:solidFill>
                  <a:srgbClr val="000099"/>
                </a:solidFill>
                <a:latin typeface="+mn-lt"/>
              </a:rPr>
              <a:t>× 46,991)</a:t>
            </a:r>
          </a:p>
          <a:p>
            <a:pPr lvl="1"/>
            <a:endParaRPr lang="en-IN" sz="2400" dirty="0">
              <a:solidFill>
                <a:srgbClr val="00B0ED"/>
              </a:solidFill>
              <a:latin typeface="+mn-lt"/>
            </a:endParaRPr>
          </a:p>
        </p:txBody>
      </p:sp>
      <p:sp>
        <p:nvSpPr>
          <p:cNvPr id="64" name="TextBox 63"/>
          <p:cNvSpPr txBox="1">
            <a:spLocks noChangeArrowheads="1"/>
          </p:cNvSpPr>
          <p:nvPr/>
        </p:nvSpPr>
        <p:spPr bwMode="auto">
          <a:xfrm>
            <a:off x="6930350" y="4694078"/>
            <a:ext cx="1902341" cy="404812"/>
          </a:xfrm>
          <a:prstGeom prst="rect">
            <a:avLst/>
          </a:prstGeom>
          <a:noFill/>
          <a:ln w="9525">
            <a:noFill/>
            <a:miter lim="800000"/>
            <a:headEnd/>
            <a:tailEnd/>
          </a:ln>
        </p:spPr>
        <p:txBody>
          <a:bodyPr/>
          <a:lstStyle/>
          <a:p>
            <a:pPr algn="r"/>
            <a:r>
              <a:rPr lang="en-IN" sz="2400" b="1" dirty="0">
                <a:solidFill>
                  <a:srgbClr val="000099"/>
                </a:solidFill>
                <a:latin typeface="+mn-lt"/>
              </a:rPr>
              <a:t>15,664</a:t>
            </a: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2" name="Title 1"/>
          <p:cNvSpPr>
            <a:spLocks noGrp="1"/>
          </p:cNvSpPr>
          <p:nvPr>
            <p:ph type="title"/>
          </p:nvPr>
        </p:nvSpPr>
        <p:spPr>
          <a:xfrm>
            <a:off x="382254" y="11222"/>
            <a:ext cx="8938828" cy="1444625"/>
          </a:xfrm>
        </p:spPr>
        <p:txBody>
          <a:bodyPr/>
          <a:lstStyle/>
          <a:p>
            <a:r>
              <a:rPr lang="en-US" dirty="0"/>
              <a:t>Adjusting Entries to Accrue </a:t>
            </a:r>
            <a:r>
              <a:rPr lang="en-US" dirty="0" smtClean="0"/>
              <a:t>Interest—December </a:t>
            </a:r>
            <a:r>
              <a:rPr lang="en-US" dirty="0"/>
              <a:t>31</a:t>
            </a:r>
          </a:p>
        </p:txBody>
      </p:sp>
    </p:spTree>
    <p:custDataLst>
      <p:tags r:id="rId1"/>
    </p:custDataLst>
    <p:extLst>
      <p:ext uri="{BB962C8B-B14F-4D97-AF65-F5344CB8AC3E}">
        <p14:creationId xmlns:p14="http://schemas.microsoft.com/office/powerpoint/2010/main" val="274800197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254972"/>
            <a:ext cx="8382000" cy="1444625"/>
          </a:xfrm>
        </p:spPr>
        <p:txBody>
          <a:bodyPr>
            <a:normAutofit/>
          </a:bodyPr>
          <a:lstStyle/>
          <a:p>
            <a:r>
              <a:rPr lang="en-IN" sz="2800" dirty="0"/>
              <a:t>The Straight-Line Method: A Practical </a:t>
            </a:r>
            <a:r>
              <a:rPr lang="en-IN" sz="2800" dirty="0" smtClean="0"/>
              <a:t>Expedient</a:t>
            </a:r>
            <a:endParaRPr lang="en-IN" sz="2800" dirty="0">
              <a:solidFill>
                <a:srgbClr val="C00000"/>
              </a:solidFill>
            </a:endParaRPr>
          </a:p>
        </p:txBody>
      </p:sp>
      <p:sp>
        <p:nvSpPr>
          <p:cNvPr id="5" name="Content Placeholder 4"/>
          <p:cNvSpPr>
            <a:spLocks noGrp="1"/>
          </p:cNvSpPr>
          <p:nvPr>
            <p:ph idx="1"/>
          </p:nvPr>
        </p:nvSpPr>
        <p:spPr>
          <a:xfrm>
            <a:off x="671202" y="784802"/>
            <a:ext cx="8379491" cy="2100163"/>
          </a:xfrm>
        </p:spPr>
        <p:txBody>
          <a:bodyPr>
            <a:normAutofit/>
          </a:bodyPr>
          <a:lstStyle/>
          <a:p>
            <a:pPr marL="0" indent="0">
              <a:buNone/>
            </a:pPr>
            <a:r>
              <a:rPr lang="en-IN" sz="2400" dirty="0"/>
              <a:t>On January 1, 2018, Masterwear Industries issued $700,000 of 12% bonds, dated January 1. Interest of $42,000 is payable semiannually on June 30 and December 31. The bonds mature in three years. The market yield for bonds of similar risk and maturity is 14%. The entire bond issue was purchased by United Intergroup, Inc. </a:t>
            </a:r>
            <a:endParaRPr lang="en-US" sz="24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22" name="Rectangle 21"/>
          <p:cNvSpPr/>
          <p:nvPr/>
        </p:nvSpPr>
        <p:spPr>
          <a:xfrm>
            <a:off x="692731" y="3296567"/>
            <a:ext cx="8320883" cy="1807347"/>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TextBox 25"/>
          <p:cNvSpPr txBox="1">
            <a:spLocks noChangeArrowheads="1"/>
          </p:cNvSpPr>
          <p:nvPr/>
        </p:nvSpPr>
        <p:spPr bwMode="auto">
          <a:xfrm>
            <a:off x="761999" y="3310275"/>
            <a:ext cx="5726816" cy="430887"/>
          </a:xfrm>
          <a:prstGeom prst="rect">
            <a:avLst/>
          </a:prstGeom>
          <a:noFill/>
          <a:ln w="9525">
            <a:noFill/>
            <a:miter lim="800000"/>
            <a:headEnd/>
            <a:tailEnd/>
          </a:ln>
        </p:spPr>
        <p:txBody>
          <a:bodyPr wrap="square">
            <a:spAutoFit/>
          </a:bodyPr>
          <a:lstStyle/>
          <a:p>
            <a:pPr algn="ctr"/>
            <a:r>
              <a:rPr lang="en-US" sz="2200" b="1" dirty="0">
                <a:latin typeface="+mn-lt"/>
              </a:rPr>
              <a:t>Journal </a:t>
            </a:r>
            <a:r>
              <a:rPr lang="en-US" sz="2200" b="1" dirty="0" smtClean="0">
                <a:latin typeface="+mn-lt"/>
              </a:rPr>
              <a:t>Entry—At </a:t>
            </a:r>
            <a:r>
              <a:rPr lang="en-US" sz="2200" b="1" dirty="0">
                <a:latin typeface="+mn-lt"/>
              </a:rPr>
              <a:t>Each of 6 Interest Dates</a:t>
            </a:r>
            <a:endParaRPr lang="en-IN" sz="2200" b="1" baseline="30000" dirty="0">
              <a:latin typeface="+mn-lt"/>
            </a:endParaRPr>
          </a:p>
        </p:txBody>
      </p:sp>
      <p:sp>
        <p:nvSpPr>
          <p:cNvPr id="30" name="TextBox 29"/>
          <p:cNvSpPr txBox="1">
            <a:spLocks noChangeArrowheads="1"/>
          </p:cNvSpPr>
          <p:nvPr/>
        </p:nvSpPr>
        <p:spPr bwMode="auto">
          <a:xfrm>
            <a:off x="7581009" y="3341053"/>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6" name="TextBox 35"/>
          <p:cNvSpPr txBox="1">
            <a:spLocks noChangeArrowheads="1"/>
          </p:cNvSpPr>
          <p:nvPr/>
        </p:nvSpPr>
        <p:spPr bwMode="auto">
          <a:xfrm>
            <a:off x="6198296" y="3341594"/>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7" name="Straight Connector 36"/>
          <p:cNvCxnSpPr/>
          <p:nvPr/>
        </p:nvCxnSpPr>
        <p:spPr>
          <a:xfrm>
            <a:off x="692387" y="3781475"/>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692731" y="4043216"/>
            <a:ext cx="5297761" cy="404813"/>
          </a:xfrm>
          <a:prstGeom prst="rect">
            <a:avLst/>
          </a:prstGeom>
          <a:noFill/>
          <a:ln w="9525">
            <a:noFill/>
            <a:miter lim="800000"/>
            <a:headEnd/>
            <a:tailEnd/>
          </a:ln>
        </p:spPr>
        <p:txBody>
          <a:bodyPr/>
          <a:lstStyle/>
          <a:p>
            <a:r>
              <a:rPr lang="en-US" sz="2000" dirty="0">
                <a:latin typeface="+mn-lt"/>
              </a:rPr>
              <a:t>Interest expense (to balance) </a:t>
            </a:r>
            <a:endParaRPr lang="en-IN" sz="2000" dirty="0">
              <a:latin typeface="+mn-lt"/>
            </a:endParaRPr>
          </a:p>
        </p:txBody>
      </p:sp>
      <p:sp>
        <p:nvSpPr>
          <p:cNvPr id="39" name="TextBox 38"/>
          <p:cNvSpPr txBox="1">
            <a:spLocks noChangeArrowheads="1"/>
          </p:cNvSpPr>
          <p:nvPr/>
        </p:nvSpPr>
        <p:spPr bwMode="auto">
          <a:xfrm>
            <a:off x="5930900" y="4032500"/>
            <a:ext cx="1613485" cy="404812"/>
          </a:xfrm>
          <a:prstGeom prst="rect">
            <a:avLst/>
          </a:prstGeom>
          <a:noFill/>
          <a:ln w="9525">
            <a:noFill/>
            <a:miter lim="800000"/>
            <a:headEnd/>
            <a:tailEnd/>
          </a:ln>
        </p:spPr>
        <p:txBody>
          <a:bodyPr/>
          <a:lstStyle/>
          <a:p>
            <a:pPr algn="r"/>
            <a:r>
              <a:rPr lang="en-IN" sz="2400" dirty="0">
                <a:latin typeface="+mn-lt"/>
              </a:rPr>
              <a:t>47,561</a:t>
            </a:r>
          </a:p>
        </p:txBody>
      </p:sp>
      <p:sp>
        <p:nvSpPr>
          <p:cNvPr id="44" name="TextBox 43"/>
          <p:cNvSpPr txBox="1">
            <a:spLocks noChangeArrowheads="1"/>
          </p:cNvSpPr>
          <p:nvPr/>
        </p:nvSpPr>
        <p:spPr bwMode="auto">
          <a:xfrm>
            <a:off x="7013404" y="4324600"/>
            <a:ext cx="1902341" cy="404812"/>
          </a:xfrm>
          <a:prstGeom prst="rect">
            <a:avLst/>
          </a:prstGeom>
          <a:noFill/>
          <a:ln w="9525">
            <a:noFill/>
            <a:miter lim="800000"/>
            <a:headEnd/>
            <a:tailEnd/>
          </a:ln>
        </p:spPr>
        <p:txBody>
          <a:bodyPr/>
          <a:lstStyle/>
          <a:p>
            <a:pPr algn="r"/>
            <a:r>
              <a:rPr lang="en-IN" sz="2400" b="1" dirty="0">
                <a:solidFill>
                  <a:srgbClr val="DE005A"/>
                </a:solidFill>
                <a:latin typeface="+mn-lt"/>
              </a:rPr>
              <a:t>5,561</a:t>
            </a:r>
          </a:p>
        </p:txBody>
      </p:sp>
      <p:sp>
        <p:nvSpPr>
          <p:cNvPr id="45" name="TextBox 44"/>
          <p:cNvSpPr txBox="1">
            <a:spLocks noChangeArrowheads="1"/>
          </p:cNvSpPr>
          <p:nvPr/>
        </p:nvSpPr>
        <p:spPr bwMode="auto">
          <a:xfrm>
            <a:off x="680031" y="3707011"/>
            <a:ext cx="5297761" cy="404813"/>
          </a:xfrm>
          <a:prstGeom prst="rect">
            <a:avLst/>
          </a:prstGeom>
          <a:noFill/>
          <a:ln w="9525">
            <a:noFill/>
            <a:miter lim="800000"/>
            <a:headEnd/>
            <a:tailEnd/>
          </a:ln>
        </p:spPr>
        <p:txBody>
          <a:bodyPr/>
          <a:lstStyle/>
          <a:p>
            <a:r>
              <a:rPr lang="en-US" sz="2400" b="1" dirty="0">
                <a:latin typeface="+mn-lt"/>
              </a:rPr>
              <a:t>Masterwear (Issuer)</a:t>
            </a:r>
            <a:endParaRPr lang="en-IN" sz="2400" b="1" dirty="0">
              <a:latin typeface="+mn-lt"/>
            </a:endParaRPr>
          </a:p>
        </p:txBody>
      </p:sp>
      <p:sp>
        <p:nvSpPr>
          <p:cNvPr id="46" name="Rectangle 45"/>
          <p:cNvSpPr/>
          <p:nvPr/>
        </p:nvSpPr>
        <p:spPr>
          <a:xfrm>
            <a:off x="700505" y="5150794"/>
            <a:ext cx="8320883" cy="1369542"/>
          </a:xfrm>
          <a:prstGeom prst="rect">
            <a:avLst/>
          </a:prstGeom>
          <a:solidFill>
            <a:srgbClr val="FFFAB0"/>
          </a:solidFill>
          <a:ln w="12700">
            <a:solidFill>
              <a:srgbClr val="C78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8" name="TextBox 47"/>
          <p:cNvSpPr txBox="1">
            <a:spLocks noChangeArrowheads="1"/>
          </p:cNvSpPr>
          <p:nvPr/>
        </p:nvSpPr>
        <p:spPr bwMode="auto">
          <a:xfrm>
            <a:off x="690756" y="5407417"/>
            <a:ext cx="5297761" cy="404813"/>
          </a:xfrm>
          <a:prstGeom prst="rect">
            <a:avLst/>
          </a:prstGeom>
          <a:noFill/>
          <a:ln w="9525">
            <a:noFill/>
            <a:miter lim="800000"/>
            <a:headEnd/>
            <a:tailEnd/>
          </a:ln>
        </p:spPr>
        <p:txBody>
          <a:bodyPr/>
          <a:lstStyle/>
          <a:p>
            <a:r>
              <a:rPr lang="en-US" sz="2000" b="1" dirty="0">
                <a:solidFill>
                  <a:srgbClr val="000099"/>
                </a:solidFill>
                <a:latin typeface="+mn-lt"/>
              </a:rPr>
              <a:t>Cash (stated rate × face amount) </a:t>
            </a:r>
            <a:endParaRPr lang="en-IN" sz="2000" b="1" dirty="0">
              <a:solidFill>
                <a:srgbClr val="000099"/>
              </a:solidFill>
              <a:latin typeface="+mn-lt"/>
            </a:endParaRPr>
          </a:p>
        </p:txBody>
      </p:sp>
      <p:sp>
        <p:nvSpPr>
          <p:cNvPr id="49" name="TextBox 48"/>
          <p:cNvSpPr txBox="1">
            <a:spLocks noChangeArrowheads="1"/>
          </p:cNvSpPr>
          <p:nvPr/>
        </p:nvSpPr>
        <p:spPr bwMode="auto">
          <a:xfrm>
            <a:off x="5928925" y="5396701"/>
            <a:ext cx="1613485" cy="404812"/>
          </a:xfrm>
          <a:prstGeom prst="rect">
            <a:avLst/>
          </a:prstGeom>
          <a:noFill/>
          <a:ln w="9525">
            <a:noFill/>
            <a:miter lim="800000"/>
            <a:headEnd/>
            <a:tailEnd/>
          </a:ln>
        </p:spPr>
        <p:txBody>
          <a:bodyPr/>
          <a:lstStyle/>
          <a:p>
            <a:pPr algn="r"/>
            <a:r>
              <a:rPr lang="en-IN" sz="2400" b="1" dirty="0">
                <a:solidFill>
                  <a:srgbClr val="000099"/>
                </a:solidFill>
                <a:latin typeface="+mn-lt"/>
              </a:rPr>
              <a:t>42,000</a:t>
            </a:r>
          </a:p>
        </p:txBody>
      </p:sp>
      <p:sp>
        <p:nvSpPr>
          <p:cNvPr id="50" name="TextBox 49"/>
          <p:cNvSpPr txBox="1">
            <a:spLocks noChangeArrowheads="1"/>
          </p:cNvSpPr>
          <p:nvPr/>
        </p:nvSpPr>
        <p:spPr bwMode="auto">
          <a:xfrm>
            <a:off x="690756" y="5749492"/>
            <a:ext cx="5903880" cy="404813"/>
          </a:xfrm>
          <a:prstGeom prst="rect">
            <a:avLst/>
          </a:prstGeom>
          <a:noFill/>
          <a:ln w="9525">
            <a:noFill/>
            <a:miter lim="800000"/>
            <a:headEnd/>
            <a:tailEnd/>
          </a:ln>
        </p:spPr>
        <p:txBody>
          <a:bodyPr/>
          <a:lstStyle/>
          <a:p>
            <a:r>
              <a:rPr lang="en-US" sz="2000" b="1" dirty="0">
                <a:solidFill>
                  <a:srgbClr val="000099"/>
                </a:solidFill>
                <a:latin typeface="+mn-lt"/>
              </a:rPr>
              <a:t>Discount on bond investment (discount ÷ 6 periods)  </a:t>
            </a:r>
            <a:endParaRPr lang="en-IN" sz="2000" b="1" dirty="0">
              <a:solidFill>
                <a:srgbClr val="000099"/>
              </a:solidFill>
              <a:latin typeface="+mn-lt"/>
            </a:endParaRPr>
          </a:p>
        </p:txBody>
      </p:sp>
      <p:sp>
        <p:nvSpPr>
          <p:cNvPr id="51" name="TextBox 50"/>
          <p:cNvSpPr txBox="1">
            <a:spLocks noChangeArrowheads="1"/>
          </p:cNvSpPr>
          <p:nvPr/>
        </p:nvSpPr>
        <p:spPr bwMode="auto">
          <a:xfrm>
            <a:off x="6426761" y="5738776"/>
            <a:ext cx="1141871" cy="404812"/>
          </a:xfrm>
          <a:prstGeom prst="rect">
            <a:avLst/>
          </a:prstGeom>
          <a:noFill/>
          <a:ln w="9525">
            <a:noFill/>
            <a:miter lim="800000"/>
            <a:headEnd/>
            <a:tailEnd/>
          </a:ln>
        </p:spPr>
        <p:txBody>
          <a:bodyPr/>
          <a:lstStyle/>
          <a:p>
            <a:pPr algn="r"/>
            <a:r>
              <a:rPr lang="en-IN" sz="2400" b="1" dirty="0">
                <a:solidFill>
                  <a:srgbClr val="DE005A"/>
                </a:solidFill>
                <a:latin typeface="+mn-lt"/>
              </a:rPr>
              <a:t>5,561</a:t>
            </a:r>
          </a:p>
        </p:txBody>
      </p:sp>
      <p:sp>
        <p:nvSpPr>
          <p:cNvPr id="52" name="TextBox 51"/>
          <p:cNvSpPr txBox="1">
            <a:spLocks noChangeArrowheads="1"/>
          </p:cNvSpPr>
          <p:nvPr/>
        </p:nvSpPr>
        <p:spPr bwMode="auto">
          <a:xfrm>
            <a:off x="678056" y="5059337"/>
            <a:ext cx="5297761" cy="404813"/>
          </a:xfrm>
          <a:prstGeom prst="rect">
            <a:avLst/>
          </a:prstGeom>
          <a:noFill/>
          <a:ln w="9525">
            <a:noFill/>
            <a:miter lim="800000"/>
            <a:headEnd/>
            <a:tailEnd/>
          </a:ln>
        </p:spPr>
        <p:txBody>
          <a:bodyPr/>
          <a:lstStyle/>
          <a:p>
            <a:r>
              <a:rPr lang="en-US" sz="2400" b="1" dirty="0">
                <a:solidFill>
                  <a:srgbClr val="000099"/>
                </a:solidFill>
                <a:latin typeface="+mn-lt"/>
              </a:rPr>
              <a:t>United (Investor)</a:t>
            </a:r>
            <a:endParaRPr lang="en-IN" sz="2400" b="1" dirty="0">
              <a:solidFill>
                <a:srgbClr val="000099"/>
              </a:solidFill>
              <a:latin typeface="+mn-lt"/>
            </a:endParaRPr>
          </a:p>
        </p:txBody>
      </p:sp>
      <p:sp>
        <p:nvSpPr>
          <p:cNvPr id="53" name="TextBox 52"/>
          <p:cNvSpPr txBox="1">
            <a:spLocks noChangeArrowheads="1"/>
          </p:cNvSpPr>
          <p:nvPr/>
        </p:nvSpPr>
        <p:spPr bwMode="auto">
          <a:xfrm>
            <a:off x="690756" y="4647262"/>
            <a:ext cx="5297761" cy="404813"/>
          </a:xfrm>
          <a:prstGeom prst="rect">
            <a:avLst/>
          </a:prstGeom>
          <a:noFill/>
          <a:ln w="9525">
            <a:noFill/>
            <a:miter lim="800000"/>
            <a:headEnd/>
            <a:tailEnd/>
          </a:ln>
        </p:spPr>
        <p:txBody>
          <a:bodyPr/>
          <a:lstStyle/>
          <a:p>
            <a:pPr lvl="1"/>
            <a:r>
              <a:rPr lang="en-US" sz="2000" dirty="0">
                <a:latin typeface="+mn-lt"/>
              </a:rPr>
              <a:t>Cash (stated rate × face amount)  </a:t>
            </a:r>
            <a:endParaRPr lang="en-IN" sz="2000" dirty="0">
              <a:latin typeface="+mn-lt"/>
            </a:endParaRPr>
          </a:p>
        </p:txBody>
      </p:sp>
      <p:sp>
        <p:nvSpPr>
          <p:cNvPr id="54" name="TextBox 53"/>
          <p:cNvSpPr txBox="1">
            <a:spLocks noChangeArrowheads="1"/>
          </p:cNvSpPr>
          <p:nvPr/>
        </p:nvSpPr>
        <p:spPr bwMode="auto">
          <a:xfrm>
            <a:off x="7010641" y="4619500"/>
            <a:ext cx="1902341" cy="404812"/>
          </a:xfrm>
          <a:prstGeom prst="rect">
            <a:avLst/>
          </a:prstGeom>
          <a:noFill/>
          <a:ln w="9525">
            <a:noFill/>
            <a:miter lim="800000"/>
            <a:headEnd/>
            <a:tailEnd/>
          </a:ln>
        </p:spPr>
        <p:txBody>
          <a:bodyPr/>
          <a:lstStyle/>
          <a:p>
            <a:pPr algn="r"/>
            <a:r>
              <a:rPr lang="en-IN" sz="2400" dirty="0">
                <a:latin typeface="+mn-lt"/>
              </a:rPr>
              <a:t>42,000</a:t>
            </a:r>
          </a:p>
        </p:txBody>
      </p:sp>
      <p:sp>
        <p:nvSpPr>
          <p:cNvPr id="55" name="TextBox 54"/>
          <p:cNvSpPr txBox="1">
            <a:spLocks noChangeArrowheads="1"/>
          </p:cNvSpPr>
          <p:nvPr/>
        </p:nvSpPr>
        <p:spPr bwMode="auto">
          <a:xfrm>
            <a:off x="688781" y="6068142"/>
            <a:ext cx="5297761" cy="404813"/>
          </a:xfrm>
          <a:prstGeom prst="rect">
            <a:avLst/>
          </a:prstGeom>
          <a:noFill/>
          <a:ln w="9525">
            <a:noFill/>
            <a:miter lim="800000"/>
            <a:headEnd/>
            <a:tailEnd/>
          </a:ln>
        </p:spPr>
        <p:txBody>
          <a:bodyPr/>
          <a:lstStyle/>
          <a:p>
            <a:pPr lvl="1"/>
            <a:r>
              <a:rPr lang="en-US" sz="2000" b="1" dirty="0">
                <a:solidFill>
                  <a:srgbClr val="000099"/>
                </a:solidFill>
                <a:latin typeface="+mn-lt"/>
              </a:rPr>
              <a:t>Interest revenue (to balance)  </a:t>
            </a:r>
          </a:p>
          <a:p>
            <a:pPr lvl="1"/>
            <a:endParaRPr lang="en-IN" sz="2400" dirty="0">
              <a:solidFill>
                <a:srgbClr val="000099"/>
              </a:solidFill>
              <a:latin typeface="+mn-lt"/>
            </a:endParaRPr>
          </a:p>
        </p:txBody>
      </p:sp>
      <p:sp>
        <p:nvSpPr>
          <p:cNvPr id="56" name="TextBox 55"/>
          <p:cNvSpPr txBox="1">
            <a:spLocks noChangeArrowheads="1"/>
          </p:cNvSpPr>
          <p:nvPr/>
        </p:nvSpPr>
        <p:spPr bwMode="auto">
          <a:xfrm>
            <a:off x="7008666" y="6057426"/>
            <a:ext cx="1902341" cy="404812"/>
          </a:xfrm>
          <a:prstGeom prst="rect">
            <a:avLst/>
          </a:prstGeom>
          <a:noFill/>
          <a:ln w="9525">
            <a:noFill/>
            <a:miter lim="800000"/>
            <a:headEnd/>
            <a:tailEnd/>
          </a:ln>
        </p:spPr>
        <p:txBody>
          <a:bodyPr/>
          <a:lstStyle/>
          <a:p>
            <a:pPr algn="r"/>
            <a:r>
              <a:rPr lang="en-IN" sz="2400" b="1" dirty="0">
                <a:solidFill>
                  <a:srgbClr val="000099"/>
                </a:solidFill>
                <a:latin typeface="+mn-lt"/>
              </a:rPr>
              <a:t>47,561</a:t>
            </a:r>
          </a:p>
        </p:txBody>
      </p:sp>
      <p:sp>
        <p:nvSpPr>
          <p:cNvPr id="27" name="TextBox 26"/>
          <p:cNvSpPr txBox="1">
            <a:spLocks noChangeArrowheads="1"/>
          </p:cNvSpPr>
          <p:nvPr/>
        </p:nvSpPr>
        <p:spPr bwMode="auto">
          <a:xfrm>
            <a:off x="3260718" y="2792487"/>
            <a:ext cx="5212080" cy="457200"/>
          </a:xfrm>
          <a:prstGeom prst="rect">
            <a:avLst/>
          </a:prstGeom>
          <a:noFill/>
          <a:ln w="19050">
            <a:solidFill>
              <a:srgbClr val="000099"/>
            </a:solidFill>
            <a:miter lim="800000"/>
            <a:headEnd/>
            <a:tailEnd/>
          </a:ln>
        </p:spPr>
        <p:txBody>
          <a:bodyPr/>
          <a:lstStyle/>
          <a:p>
            <a:r>
              <a:rPr lang="it-IT" sz="2400" dirty="0">
                <a:latin typeface="+mn-lt"/>
              </a:rPr>
              <a:t>$33,367 ÷ 6 periods = </a:t>
            </a:r>
            <a:r>
              <a:rPr lang="it-IT" sz="2400" b="1" dirty="0">
                <a:solidFill>
                  <a:srgbClr val="DE005A"/>
                </a:solidFill>
                <a:latin typeface="+mn-lt"/>
              </a:rPr>
              <a:t>$5,561 </a:t>
            </a:r>
            <a:r>
              <a:rPr lang="it-IT" sz="2400" dirty="0">
                <a:latin typeface="+mn-lt"/>
              </a:rPr>
              <a:t>per period</a:t>
            </a:r>
            <a:endParaRPr lang="en-IN" sz="2400" dirty="0">
              <a:latin typeface="+mn-lt"/>
            </a:endParaRPr>
          </a:p>
        </p:txBody>
      </p:sp>
      <p:sp>
        <p:nvSpPr>
          <p:cNvPr id="28" name="TextBox 27"/>
          <p:cNvSpPr txBox="1">
            <a:spLocks noChangeArrowheads="1"/>
          </p:cNvSpPr>
          <p:nvPr/>
        </p:nvSpPr>
        <p:spPr bwMode="auto">
          <a:xfrm>
            <a:off x="659147" y="4345211"/>
            <a:ext cx="5829668" cy="404813"/>
          </a:xfrm>
          <a:prstGeom prst="rect">
            <a:avLst/>
          </a:prstGeom>
          <a:noFill/>
          <a:ln w="9525">
            <a:noFill/>
            <a:miter lim="800000"/>
            <a:headEnd/>
            <a:tailEnd/>
          </a:ln>
        </p:spPr>
        <p:txBody>
          <a:bodyPr/>
          <a:lstStyle/>
          <a:p>
            <a:pPr lvl="1"/>
            <a:r>
              <a:rPr lang="en-US" sz="2000" dirty="0">
                <a:latin typeface="+mn-lt"/>
              </a:rPr>
              <a:t>Discount on bonds payable (discount ÷ 6 periods)</a:t>
            </a:r>
            <a:endParaRPr lang="en-IN" sz="2000" dirty="0">
              <a:latin typeface="+mn-lt"/>
            </a:endParaRPr>
          </a:p>
        </p:txBody>
      </p:sp>
    </p:spTree>
    <p:custDataLst>
      <p:tags r:id="rId1"/>
    </p:custDataLst>
    <p:extLst>
      <p:ext uri="{BB962C8B-B14F-4D97-AF65-F5344CB8AC3E}">
        <p14:creationId xmlns:p14="http://schemas.microsoft.com/office/powerpoint/2010/main" val="25958477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1500"/>
                                  </p:stCondLst>
                                  <p:childTnLst>
                                    <p:set>
                                      <p:cBhvr>
                                        <p:cTn id="6" dur="1" fill="hold">
                                          <p:stCondLst>
                                            <p:cond delay="0"/>
                                          </p:stCondLst>
                                        </p:cTn>
                                        <p:tgtEl>
                                          <p:spTgt spid="27"/>
                                        </p:tgtEl>
                                        <p:attrNameLst>
                                          <p:attrName>style.visibility</p:attrName>
                                        </p:attrNameLst>
                                      </p:cBhvr>
                                      <p:to>
                                        <p:strVal val="visible"/>
                                      </p:to>
                                    </p:set>
                                    <p:animEffect transition="in" filter="circle(in)">
                                      <p:cBhvr>
                                        <p:cTn id="7" dur="20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1000"/>
                                        <p:tgtEl>
                                          <p:spTgt spid="50"/>
                                        </p:tgtEl>
                                      </p:cBhvr>
                                    </p:animEffect>
                                    <p:anim calcmode="lin" valueType="num">
                                      <p:cBhvr>
                                        <p:cTn id="18" dur="1000" fill="hold"/>
                                        <p:tgtEl>
                                          <p:spTgt spid="50"/>
                                        </p:tgtEl>
                                        <p:attrNameLst>
                                          <p:attrName>ppt_x</p:attrName>
                                        </p:attrNameLst>
                                      </p:cBhvr>
                                      <p:tavLst>
                                        <p:tav tm="0">
                                          <p:val>
                                            <p:strVal val="#ppt_x"/>
                                          </p:val>
                                        </p:tav>
                                        <p:tav tm="100000">
                                          <p:val>
                                            <p:strVal val="#ppt_x"/>
                                          </p:val>
                                        </p:tav>
                                      </p:tavLst>
                                    </p:anim>
                                    <p:anim calcmode="lin" valueType="num">
                                      <p:cBhvr>
                                        <p:cTn id="19" dur="1000" fill="hold"/>
                                        <p:tgtEl>
                                          <p:spTgt spid="5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1000"/>
                                        <p:tgtEl>
                                          <p:spTgt spid="44"/>
                                        </p:tgtEl>
                                      </p:cBhvr>
                                    </p:animEffect>
                                    <p:anim calcmode="lin" valueType="num">
                                      <p:cBhvr>
                                        <p:cTn id="23" dur="1000" fill="hold"/>
                                        <p:tgtEl>
                                          <p:spTgt spid="44"/>
                                        </p:tgtEl>
                                        <p:attrNameLst>
                                          <p:attrName>ppt_x</p:attrName>
                                        </p:attrNameLst>
                                      </p:cBhvr>
                                      <p:tavLst>
                                        <p:tav tm="0">
                                          <p:val>
                                            <p:strVal val="#ppt_x"/>
                                          </p:val>
                                        </p:tav>
                                        <p:tav tm="100000">
                                          <p:val>
                                            <p:strVal val="#ppt_x"/>
                                          </p:val>
                                        </p:tav>
                                      </p:tavLst>
                                    </p:anim>
                                    <p:anim calcmode="lin" valueType="num">
                                      <p:cBhvr>
                                        <p:cTn id="24" dur="1000" fill="hold"/>
                                        <p:tgtEl>
                                          <p:spTgt spid="4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1000"/>
                                        <p:tgtEl>
                                          <p:spTgt spid="51"/>
                                        </p:tgtEl>
                                      </p:cBhvr>
                                    </p:animEffect>
                                    <p:anim calcmode="lin" valueType="num">
                                      <p:cBhvr>
                                        <p:cTn id="28" dur="1000" fill="hold"/>
                                        <p:tgtEl>
                                          <p:spTgt spid="51"/>
                                        </p:tgtEl>
                                        <p:attrNameLst>
                                          <p:attrName>ppt_x</p:attrName>
                                        </p:attrNameLst>
                                      </p:cBhvr>
                                      <p:tavLst>
                                        <p:tav tm="0">
                                          <p:val>
                                            <p:strVal val="#ppt_x"/>
                                          </p:val>
                                        </p:tav>
                                        <p:tav tm="100000">
                                          <p:val>
                                            <p:strVal val="#ppt_x"/>
                                          </p:val>
                                        </p:tav>
                                      </p:tavLst>
                                    </p:anim>
                                    <p:anim calcmode="lin" valueType="num">
                                      <p:cBhvr>
                                        <p:cTn id="2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down)">
                                      <p:cBhvr>
                                        <p:cTn id="34" dur="500"/>
                                        <p:tgtEl>
                                          <p:spTgt spid="39"/>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down)">
                                      <p:cBhvr>
                                        <p:cTn id="37" dur="500"/>
                                        <p:tgtEl>
                                          <p:spTgt spid="38"/>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wipe(down)">
                                      <p:cBhvr>
                                        <p:cTn id="40" dur="500"/>
                                        <p:tgtEl>
                                          <p:spTgt spid="5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wipe(down)">
                                      <p:cBhvr>
                                        <p:cTn id="4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4" grpId="0"/>
      <p:bldP spid="50" grpId="0"/>
      <p:bldP spid="51" grpId="0"/>
      <p:bldP spid="55" grpId="0"/>
      <p:bldP spid="56" grpId="0"/>
      <p:bldP spid="27" grpId="0" animBg="1"/>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671202" y="1"/>
            <a:ext cx="8472797" cy="1141400"/>
          </a:xfrm>
        </p:spPr>
        <p:txBody>
          <a:bodyPr>
            <a:normAutofit/>
          </a:bodyPr>
          <a:lstStyle/>
          <a:p>
            <a:r>
              <a:rPr lang="en-IN" dirty="0"/>
              <a:t>Amortization Schedule—Straight-Line Method</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4" name="TextBox 3"/>
          <p:cNvSpPr txBox="1"/>
          <p:nvPr/>
        </p:nvSpPr>
        <p:spPr>
          <a:xfrm>
            <a:off x="271305" y="2262647"/>
            <a:ext cx="1463550" cy="400110"/>
          </a:xfrm>
          <a:prstGeom prst="rect">
            <a:avLst/>
          </a:prstGeom>
          <a:noFill/>
        </p:spPr>
        <p:txBody>
          <a:bodyPr wrap="square" rtlCol="0">
            <a:spAutoFit/>
          </a:bodyPr>
          <a:lstStyle/>
          <a:p>
            <a:pPr algn="r" fontAlgn="base">
              <a:spcBef>
                <a:spcPct val="0"/>
              </a:spcBef>
              <a:spcAft>
                <a:spcPct val="0"/>
              </a:spcAft>
            </a:pPr>
            <a:r>
              <a:rPr lang="en-US" sz="2000" dirty="0">
                <a:solidFill>
                  <a:prstClr val="black"/>
                </a:solidFill>
                <a:latin typeface="+mn-lt"/>
                <a:cs typeface="Arial" panose="020B0604020202020204" pitchFamily="34" charset="0"/>
              </a:rPr>
              <a:t>1/1/18</a:t>
            </a:r>
          </a:p>
        </p:txBody>
      </p:sp>
      <p:sp>
        <p:nvSpPr>
          <p:cNvPr id="5" name="TextBox 4"/>
          <p:cNvSpPr txBox="1"/>
          <p:nvPr/>
        </p:nvSpPr>
        <p:spPr>
          <a:xfrm>
            <a:off x="280836" y="2597226"/>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6/30/18</a:t>
            </a:r>
          </a:p>
        </p:txBody>
      </p:sp>
      <p:sp>
        <p:nvSpPr>
          <p:cNvPr id="6" name="TextBox 5"/>
          <p:cNvSpPr txBox="1"/>
          <p:nvPr/>
        </p:nvSpPr>
        <p:spPr>
          <a:xfrm>
            <a:off x="165543" y="2931805"/>
            <a:ext cx="1578843" cy="400110"/>
          </a:xfrm>
          <a:prstGeom prst="rect">
            <a:avLst/>
          </a:prstGeom>
          <a:noFill/>
        </p:spPr>
        <p:txBody>
          <a:bodyPr wrap="square" rtlCol="0">
            <a:spAutoFit/>
          </a:bodyPr>
          <a:lstStyle/>
          <a:p>
            <a:pPr algn="r" fontAlgn="base">
              <a:spcBef>
                <a:spcPct val="0"/>
              </a:spcBef>
              <a:spcAft>
                <a:spcPct val="0"/>
              </a:spcAft>
            </a:pPr>
            <a:r>
              <a:rPr lang="en-US" sz="2000" dirty="0">
                <a:solidFill>
                  <a:prstClr val="black"/>
                </a:solidFill>
                <a:latin typeface="+mn-lt"/>
                <a:cs typeface="Arial" panose="020B0604020202020204" pitchFamily="34" charset="0"/>
              </a:rPr>
              <a:t>12/31/18</a:t>
            </a:r>
          </a:p>
        </p:txBody>
      </p:sp>
      <p:sp>
        <p:nvSpPr>
          <p:cNvPr id="7" name="TextBox 6"/>
          <p:cNvSpPr txBox="1"/>
          <p:nvPr/>
        </p:nvSpPr>
        <p:spPr>
          <a:xfrm>
            <a:off x="165543" y="327600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6/30/19</a:t>
            </a:r>
          </a:p>
        </p:txBody>
      </p:sp>
      <p:sp>
        <p:nvSpPr>
          <p:cNvPr id="9" name="TextBox 8"/>
          <p:cNvSpPr txBox="1"/>
          <p:nvPr/>
        </p:nvSpPr>
        <p:spPr>
          <a:xfrm>
            <a:off x="165543" y="3629838"/>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12/31/19</a:t>
            </a:r>
          </a:p>
        </p:txBody>
      </p:sp>
      <p:sp>
        <p:nvSpPr>
          <p:cNvPr id="10" name="TextBox 9"/>
          <p:cNvSpPr txBox="1"/>
          <p:nvPr/>
        </p:nvSpPr>
        <p:spPr>
          <a:xfrm>
            <a:off x="165543" y="3954792"/>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6/30/20</a:t>
            </a:r>
          </a:p>
        </p:txBody>
      </p:sp>
      <p:sp>
        <p:nvSpPr>
          <p:cNvPr id="11" name="TextBox 10"/>
          <p:cNvSpPr txBox="1"/>
          <p:nvPr/>
        </p:nvSpPr>
        <p:spPr>
          <a:xfrm>
            <a:off x="165543" y="427011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12/31/20</a:t>
            </a:r>
          </a:p>
        </p:txBody>
      </p:sp>
      <p:sp>
        <p:nvSpPr>
          <p:cNvPr id="12" name="TextBox 11"/>
          <p:cNvSpPr txBox="1"/>
          <p:nvPr/>
        </p:nvSpPr>
        <p:spPr>
          <a:xfrm>
            <a:off x="1508865" y="2588016"/>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$ 42,000</a:t>
            </a:r>
          </a:p>
        </p:txBody>
      </p:sp>
      <p:sp>
        <p:nvSpPr>
          <p:cNvPr id="13" name="TextBox 12"/>
          <p:cNvSpPr txBox="1"/>
          <p:nvPr/>
        </p:nvSpPr>
        <p:spPr>
          <a:xfrm>
            <a:off x="1393572" y="2922595"/>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14" name="TextBox 13"/>
          <p:cNvSpPr txBox="1"/>
          <p:nvPr/>
        </p:nvSpPr>
        <p:spPr>
          <a:xfrm>
            <a:off x="1393572" y="326679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15" name="TextBox 14"/>
          <p:cNvSpPr txBox="1"/>
          <p:nvPr/>
        </p:nvSpPr>
        <p:spPr>
          <a:xfrm>
            <a:off x="1393572" y="3620628"/>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16" name="TextBox 15"/>
          <p:cNvSpPr txBox="1"/>
          <p:nvPr/>
        </p:nvSpPr>
        <p:spPr>
          <a:xfrm>
            <a:off x="1393572" y="3945582"/>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17" name="TextBox 16"/>
          <p:cNvSpPr txBox="1"/>
          <p:nvPr/>
        </p:nvSpPr>
        <p:spPr>
          <a:xfrm>
            <a:off x="1393572" y="426090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18" name="TextBox 17"/>
          <p:cNvSpPr txBox="1"/>
          <p:nvPr/>
        </p:nvSpPr>
        <p:spPr>
          <a:xfrm>
            <a:off x="3064464" y="2593914"/>
            <a:ext cx="30904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 + 5,561) = $ 47,561</a:t>
            </a:r>
            <a:endParaRPr lang="en-US" sz="2000" dirty="0">
              <a:solidFill>
                <a:srgbClr val="CC0099"/>
              </a:solidFill>
              <a:latin typeface="+mn-lt"/>
              <a:cs typeface="Arial" panose="020B0604020202020204" pitchFamily="34" charset="0"/>
            </a:endParaRPr>
          </a:p>
        </p:txBody>
      </p:sp>
      <p:sp>
        <p:nvSpPr>
          <p:cNvPr id="19" name="TextBox 18"/>
          <p:cNvSpPr txBox="1"/>
          <p:nvPr/>
        </p:nvSpPr>
        <p:spPr>
          <a:xfrm>
            <a:off x="3098606" y="2936424"/>
            <a:ext cx="3057791"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 + 5,561) =    47,561</a:t>
            </a:r>
          </a:p>
        </p:txBody>
      </p:sp>
      <p:sp>
        <p:nvSpPr>
          <p:cNvPr id="20" name="TextBox 19"/>
          <p:cNvSpPr txBox="1"/>
          <p:nvPr/>
        </p:nvSpPr>
        <p:spPr>
          <a:xfrm>
            <a:off x="3065087" y="3311801"/>
            <a:ext cx="3076718"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 + 5,561) =    47,561</a:t>
            </a:r>
          </a:p>
        </p:txBody>
      </p:sp>
      <p:sp>
        <p:nvSpPr>
          <p:cNvPr id="21" name="TextBox 20"/>
          <p:cNvSpPr txBox="1"/>
          <p:nvPr/>
        </p:nvSpPr>
        <p:spPr>
          <a:xfrm>
            <a:off x="3110135" y="3665630"/>
            <a:ext cx="3043607"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 + 5,561) =    47,561</a:t>
            </a:r>
          </a:p>
        </p:txBody>
      </p:sp>
      <p:sp>
        <p:nvSpPr>
          <p:cNvPr id="22" name="TextBox 21"/>
          <p:cNvSpPr txBox="1"/>
          <p:nvPr/>
        </p:nvSpPr>
        <p:spPr>
          <a:xfrm>
            <a:off x="3110509" y="3990584"/>
            <a:ext cx="3035398"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 + 5,561) =    47,561</a:t>
            </a:r>
          </a:p>
        </p:txBody>
      </p:sp>
      <p:sp>
        <p:nvSpPr>
          <p:cNvPr id="23" name="TextBox 22"/>
          <p:cNvSpPr txBox="1"/>
          <p:nvPr/>
        </p:nvSpPr>
        <p:spPr>
          <a:xfrm>
            <a:off x="5698611" y="2586340"/>
            <a:ext cx="1463550" cy="400110"/>
          </a:xfrm>
          <a:prstGeom prst="rect">
            <a:avLst/>
          </a:prstGeom>
          <a:noFill/>
        </p:spPr>
        <p:txBody>
          <a:bodyPr wrap="square" rtlCol="0">
            <a:spAutoFit/>
          </a:bodyPr>
          <a:lstStyle/>
          <a:p>
            <a:pPr algn="r"/>
            <a:r>
              <a:rPr lang="en-US" sz="2000" b="1" dirty="0">
                <a:solidFill>
                  <a:srgbClr val="C00000"/>
                </a:solidFill>
                <a:latin typeface="+mn-lt"/>
                <a:cs typeface="Arial" panose="020B0604020202020204" pitchFamily="34" charset="0"/>
              </a:rPr>
              <a:t>$  5,561</a:t>
            </a:r>
          </a:p>
        </p:txBody>
      </p:sp>
      <p:sp>
        <p:nvSpPr>
          <p:cNvPr id="24" name="TextBox 23"/>
          <p:cNvSpPr txBox="1"/>
          <p:nvPr/>
        </p:nvSpPr>
        <p:spPr>
          <a:xfrm>
            <a:off x="5583318" y="2920919"/>
            <a:ext cx="1578843" cy="400110"/>
          </a:xfrm>
          <a:prstGeom prst="rect">
            <a:avLst/>
          </a:prstGeom>
          <a:noFill/>
        </p:spPr>
        <p:txBody>
          <a:bodyPr wrap="square" rtlCol="0">
            <a:spAutoFit/>
          </a:bodyPr>
          <a:lstStyle/>
          <a:p>
            <a:pPr algn="r"/>
            <a:r>
              <a:rPr lang="en-US" sz="2000" dirty="0">
                <a:latin typeface="+mn-lt"/>
                <a:cs typeface="Arial" panose="020B0604020202020204" pitchFamily="34" charset="0"/>
              </a:rPr>
              <a:t>5,561</a:t>
            </a:r>
          </a:p>
        </p:txBody>
      </p:sp>
      <p:sp>
        <p:nvSpPr>
          <p:cNvPr id="25" name="TextBox 24"/>
          <p:cNvSpPr txBox="1"/>
          <p:nvPr/>
        </p:nvSpPr>
        <p:spPr>
          <a:xfrm>
            <a:off x="5583318" y="3265123"/>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5,561</a:t>
            </a:r>
          </a:p>
        </p:txBody>
      </p:sp>
      <p:sp>
        <p:nvSpPr>
          <p:cNvPr id="26" name="TextBox 25"/>
          <p:cNvSpPr txBox="1"/>
          <p:nvPr/>
        </p:nvSpPr>
        <p:spPr>
          <a:xfrm>
            <a:off x="5583318" y="3618952"/>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5,561</a:t>
            </a:r>
          </a:p>
        </p:txBody>
      </p:sp>
      <p:sp>
        <p:nvSpPr>
          <p:cNvPr id="27" name="TextBox 26"/>
          <p:cNvSpPr txBox="1"/>
          <p:nvPr/>
        </p:nvSpPr>
        <p:spPr>
          <a:xfrm>
            <a:off x="5583318" y="3943906"/>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5,561</a:t>
            </a:r>
          </a:p>
        </p:txBody>
      </p:sp>
      <p:sp>
        <p:nvSpPr>
          <p:cNvPr id="28" name="TextBox 27"/>
          <p:cNvSpPr txBox="1"/>
          <p:nvPr/>
        </p:nvSpPr>
        <p:spPr>
          <a:xfrm>
            <a:off x="5583318" y="4259233"/>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5,561</a:t>
            </a:r>
          </a:p>
        </p:txBody>
      </p:sp>
      <p:sp>
        <p:nvSpPr>
          <p:cNvPr id="29" name="TextBox 28"/>
          <p:cNvSpPr txBox="1"/>
          <p:nvPr/>
        </p:nvSpPr>
        <p:spPr>
          <a:xfrm>
            <a:off x="7144191" y="2264323"/>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$666,633</a:t>
            </a:r>
          </a:p>
        </p:txBody>
      </p:sp>
      <p:sp>
        <p:nvSpPr>
          <p:cNvPr id="30" name="TextBox 29"/>
          <p:cNvSpPr txBox="1"/>
          <p:nvPr/>
        </p:nvSpPr>
        <p:spPr>
          <a:xfrm>
            <a:off x="7153722" y="2598902"/>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672,194</a:t>
            </a:r>
          </a:p>
        </p:txBody>
      </p:sp>
      <p:sp>
        <p:nvSpPr>
          <p:cNvPr id="31" name="TextBox 30"/>
          <p:cNvSpPr txBox="1"/>
          <p:nvPr/>
        </p:nvSpPr>
        <p:spPr>
          <a:xfrm>
            <a:off x="7038429" y="289467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677,755</a:t>
            </a:r>
          </a:p>
        </p:txBody>
      </p:sp>
      <p:sp>
        <p:nvSpPr>
          <p:cNvPr id="32" name="TextBox 31"/>
          <p:cNvSpPr txBox="1"/>
          <p:nvPr/>
        </p:nvSpPr>
        <p:spPr>
          <a:xfrm>
            <a:off x="7038429" y="3277685"/>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683,316</a:t>
            </a:r>
          </a:p>
        </p:txBody>
      </p:sp>
      <p:sp>
        <p:nvSpPr>
          <p:cNvPr id="33" name="TextBox 32"/>
          <p:cNvSpPr txBox="1"/>
          <p:nvPr/>
        </p:nvSpPr>
        <p:spPr>
          <a:xfrm>
            <a:off x="7038429" y="3631514"/>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688,877</a:t>
            </a:r>
          </a:p>
        </p:txBody>
      </p:sp>
      <p:sp>
        <p:nvSpPr>
          <p:cNvPr id="34" name="TextBox 33"/>
          <p:cNvSpPr txBox="1"/>
          <p:nvPr/>
        </p:nvSpPr>
        <p:spPr>
          <a:xfrm>
            <a:off x="7038429" y="3956468"/>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694,438</a:t>
            </a:r>
          </a:p>
        </p:txBody>
      </p:sp>
      <p:sp>
        <p:nvSpPr>
          <p:cNvPr id="35" name="TextBox 34"/>
          <p:cNvSpPr txBox="1"/>
          <p:nvPr/>
        </p:nvSpPr>
        <p:spPr>
          <a:xfrm>
            <a:off x="7038429" y="4271795"/>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700,000</a:t>
            </a:r>
          </a:p>
        </p:txBody>
      </p:sp>
      <p:cxnSp>
        <p:nvCxnSpPr>
          <p:cNvPr id="36" name="Straight Connector 35"/>
          <p:cNvCxnSpPr/>
          <p:nvPr/>
        </p:nvCxnSpPr>
        <p:spPr>
          <a:xfrm>
            <a:off x="671202" y="1713923"/>
            <a:ext cx="8071984"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695430" y="1058602"/>
            <a:ext cx="1463550" cy="707886"/>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Cash Interest</a:t>
            </a:r>
          </a:p>
        </p:txBody>
      </p:sp>
      <p:sp>
        <p:nvSpPr>
          <p:cNvPr id="38" name="TextBox 37"/>
          <p:cNvSpPr txBox="1"/>
          <p:nvPr/>
        </p:nvSpPr>
        <p:spPr>
          <a:xfrm>
            <a:off x="3660839" y="1051263"/>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Recorded</a:t>
            </a:r>
          </a:p>
          <a:p>
            <a:pPr algn="ctr" fontAlgn="base">
              <a:spcBef>
                <a:spcPct val="0"/>
              </a:spcBef>
              <a:spcAft>
                <a:spcPct val="0"/>
              </a:spcAft>
            </a:pPr>
            <a:r>
              <a:rPr lang="en-US" sz="2000" b="1" dirty="0">
                <a:solidFill>
                  <a:prstClr val="black"/>
                </a:solidFill>
                <a:latin typeface="+mn-lt"/>
                <a:cs typeface="Arial" panose="020B0604020202020204" pitchFamily="34" charset="0"/>
              </a:rPr>
              <a:t>Interest</a:t>
            </a:r>
          </a:p>
        </p:txBody>
      </p:sp>
      <p:sp>
        <p:nvSpPr>
          <p:cNvPr id="39" name="TextBox 38"/>
          <p:cNvSpPr txBox="1"/>
          <p:nvPr/>
        </p:nvSpPr>
        <p:spPr>
          <a:xfrm>
            <a:off x="5561718" y="1051263"/>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Increase in Balance</a:t>
            </a:r>
          </a:p>
        </p:txBody>
      </p:sp>
      <p:sp>
        <p:nvSpPr>
          <p:cNvPr id="40" name="TextBox 39"/>
          <p:cNvSpPr txBox="1"/>
          <p:nvPr/>
        </p:nvSpPr>
        <p:spPr>
          <a:xfrm>
            <a:off x="7041357" y="1055228"/>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Outstanding Balance</a:t>
            </a:r>
          </a:p>
        </p:txBody>
      </p:sp>
      <p:cxnSp>
        <p:nvCxnSpPr>
          <p:cNvPr id="41" name="Straight Connector 40"/>
          <p:cNvCxnSpPr/>
          <p:nvPr/>
        </p:nvCxnSpPr>
        <p:spPr>
          <a:xfrm>
            <a:off x="1930218" y="4632682"/>
            <a:ext cx="991611"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1786478" y="4618104"/>
            <a:ext cx="1179904"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$252,000</a:t>
            </a:r>
          </a:p>
        </p:txBody>
      </p:sp>
      <p:cxnSp>
        <p:nvCxnSpPr>
          <p:cNvPr id="43" name="Straight Connector 42"/>
          <p:cNvCxnSpPr/>
          <p:nvPr/>
        </p:nvCxnSpPr>
        <p:spPr>
          <a:xfrm>
            <a:off x="5211302" y="4651932"/>
            <a:ext cx="901465"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4553045" y="4618104"/>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$285,366</a:t>
            </a:r>
          </a:p>
        </p:txBody>
      </p:sp>
      <p:cxnSp>
        <p:nvCxnSpPr>
          <p:cNvPr id="45" name="Straight Connector 44"/>
          <p:cNvCxnSpPr/>
          <p:nvPr/>
        </p:nvCxnSpPr>
        <p:spPr>
          <a:xfrm>
            <a:off x="6359242" y="4643568"/>
            <a:ext cx="819514"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5583318" y="4618104"/>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$33,366</a:t>
            </a:r>
          </a:p>
        </p:txBody>
      </p:sp>
      <p:sp>
        <p:nvSpPr>
          <p:cNvPr id="47" name="TextBox 46"/>
          <p:cNvSpPr txBox="1"/>
          <p:nvPr/>
        </p:nvSpPr>
        <p:spPr>
          <a:xfrm>
            <a:off x="3483715" y="1681105"/>
            <a:ext cx="2357064" cy="1015663"/>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(Cash +</a:t>
            </a:r>
          </a:p>
          <a:p>
            <a:pPr algn="ctr"/>
            <a:r>
              <a:rPr lang="en-US" sz="2000" dirty="0">
                <a:solidFill>
                  <a:prstClr val="black"/>
                </a:solidFill>
                <a:latin typeface="+mn-lt"/>
                <a:cs typeface="Arial" panose="020B0604020202020204" pitchFamily="34" charset="0"/>
              </a:rPr>
              <a:t>Discount reduction)</a:t>
            </a:r>
          </a:p>
        </p:txBody>
      </p:sp>
      <p:sp>
        <p:nvSpPr>
          <p:cNvPr id="48" name="TextBox 47"/>
          <p:cNvSpPr txBox="1"/>
          <p:nvPr/>
        </p:nvSpPr>
        <p:spPr>
          <a:xfrm>
            <a:off x="598965" y="1367126"/>
            <a:ext cx="1463550" cy="400110"/>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Date</a:t>
            </a:r>
          </a:p>
        </p:txBody>
      </p:sp>
      <p:sp>
        <p:nvSpPr>
          <p:cNvPr id="49" name="TextBox 48"/>
          <p:cNvSpPr txBox="1"/>
          <p:nvPr/>
        </p:nvSpPr>
        <p:spPr>
          <a:xfrm>
            <a:off x="5812424" y="1969916"/>
            <a:ext cx="1609905" cy="399583"/>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($33,367 ÷ 6)</a:t>
            </a:r>
          </a:p>
        </p:txBody>
      </p:sp>
      <p:sp>
        <p:nvSpPr>
          <p:cNvPr id="50" name="TextBox 49"/>
          <p:cNvSpPr txBox="1"/>
          <p:nvPr/>
        </p:nvSpPr>
        <p:spPr>
          <a:xfrm>
            <a:off x="1425292" y="1681105"/>
            <a:ext cx="2357064" cy="643533"/>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(6% × </a:t>
            </a:r>
            <a:r>
              <a:rPr lang="en-US" sz="2000" dirty="0">
                <a:latin typeface="+mn-lt"/>
                <a:cs typeface="Arial" panose="020B0604020202020204" pitchFamily="34" charset="0"/>
              </a:rPr>
              <a:t>Face</a:t>
            </a:r>
          </a:p>
          <a:p>
            <a:pPr algn="ctr"/>
            <a:r>
              <a:rPr lang="en-US" sz="2000" dirty="0">
                <a:latin typeface="+mn-lt"/>
                <a:cs typeface="Arial" panose="020B0604020202020204" pitchFamily="34" charset="0"/>
              </a:rPr>
              <a:t>amount)</a:t>
            </a:r>
            <a:endParaRPr lang="en-US" sz="2000" dirty="0">
              <a:solidFill>
                <a:prstClr val="black"/>
              </a:solidFill>
              <a:latin typeface="+mn-lt"/>
              <a:cs typeface="Arial" panose="020B0604020202020204" pitchFamily="34" charset="0"/>
            </a:endParaRPr>
          </a:p>
        </p:txBody>
      </p:sp>
      <p:sp>
        <p:nvSpPr>
          <p:cNvPr id="51" name="TextBox 50"/>
          <p:cNvSpPr txBox="1"/>
          <p:nvPr/>
        </p:nvSpPr>
        <p:spPr>
          <a:xfrm>
            <a:off x="3089659" y="4294440"/>
            <a:ext cx="3035398"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 + 5,561) =    47,561</a:t>
            </a:r>
          </a:p>
        </p:txBody>
      </p:sp>
      <p:sp>
        <p:nvSpPr>
          <p:cNvPr id="2" name="TextBox 1"/>
          <p:cNvSpPr txBox="1"/>
          <p:nvPr/>
        </p:nvSpPr>
        <p:spPr>
          <a:xfrm>
            <a:off x="598966" y="5091314"/>
            <a:ext cx="8545034" cy="1446550"/>
          </a:xfrm>
          <a:prstGeom prst="rect">
            <a:avLst/>
          </a:prstGeom>
          <a:noFill/>
        </p:spPr>
        <p:txBody>
          <a:bodyPr wrap="square" rtlCol="0">
            <a:spAutoFit/>
          </a:bodyPr>
          <a:lstStyle/>
          <a:p>
            <a:r>
              <a:rPr lang="en-US" sz="2200" b="1" dirty="0">
                <a:solidFill>
                  <a:srgbClr val="002060"/>
                </a:solidFill>
                <a:latin typeface="+mn-lt"/>
              </a:rPr>
              <a:t>The straight-line method is an application of the </a:t>
            </a:r>
            <a:r>
              <a:rPr lang="en-US" sz="2200" b="1" dirty="0">
                <a:solidFill>
                  <a:srgbClr val="C00000"/>
                </a:solidFill>
                <a:latin typeface="+mn-lt"/>
              </a:rPr>
              <a:t>materiality concept</a:t>
            </a:r>
            <a:r>
              <a:rPr lang="en-US" sz="2200" b="1" dirty="0">
                <a:solidFill>
                  <a:srgbClr val="002060"/>
                </a:solidFill>
                <a:latin typeface="+mn-lt"/>
              </a:rPr>
              <a:t>, by which an appropriate application of GAAP (e.g., the effective interest method) can be bypassed for reasons of </a:t>
            </a:r>
            <a:r>
              <a:rPr lang="en-US" sz="2200" b="1" dirty="0">
                <a:solidFill>
                  <a:srgbClr val="C00000"/>
                </a:solidFill>
                <a:latin typeface="+mn-lt"/>
              </a:rPr>
              <a:t>practical expediency </a:t>
            </a:r>
            <a:r>
              <a:rPr lang="en-US" sz="2200" b="1" dirty="0">
                <a:solidFill>
                  <a:srgbClr val="002060"/>
                </a:solidFill>
                <a:latin typeface="+mn-lt"/>
              </a:rPr>
              <a:t>in situations when doing so has no material effect on the results.</a:t>
            </a:r>
          </a:p>
        </p:txBody>
      </p:sp>
    </p:spTree>
    <p:custDataLst>
      <p:tags r:id="rId1"/>
    </p:custDataLst>
    <p:extLst>
      <p:ext uri="{BB962C8B-B14F-4D97-AF65-F5344CB8AC3E}">
        <p14:creationId xmlns:p14="http://schemas.microsoft.com/office/powerpoint/2010/main" val="238100396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US" dirty="0"/>
              <a:t>Debt Issue Costs</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3" name="Rounded Rectangle 2"/>
          <p:cNvSpPr/>
          <p:nvPr/>
        </p:nvSpPr>
        <p:spPr>
          <a:xfrm>
            <a:off x="671202" y="1258595"/>
            <a:ext cx="2269586" cy="672803"/>
          </a:xfrm>
          <a:prstGeom prst="roundRect">
            <a:avLst/>
          </a:prstGeom>
          <a:solidFill>
            <a:srgbClr val="CDE8EF"/>
          </a:solidFill>
          <a:ln>
            <a:solidFill>
              <a:srgbClr val="000099"/>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Sale of bonds</a:t>
            </a:r>
          </a:p>
        </p:txBody>
      </p:sp>
      <p:sp>
        <p:nvSpPr>
          <p:cNvPr id="7" name="Rounded Rectangle 6"/>
          <p:cNvSpPr/>
          <p:nvPr/>
        </p:nvSpPr>
        <p:spPr>
          <a:xfrm>
            <a:off x="675816" y="4368081"/>
            <a:ext cx="8211844" cy="2094873"/>
          </a:xfrm>
          <a:prstGeom prst="roundRect">
            <a:avLst/>
          </a:prstGeom>
          <a:solidFill>
            <a:schemeClr val="tx2">
              <a:lumMod val="20000"/>
              <a:lumOff val="80000"/>
            </a:schemeClr>
          </a:solidFill>
          <a:ln>
            <a:solidFill>
              <a:schemeClr val="accent4">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dirty="0">
                <a:solidFill>
                  <a:schemeClr val="tx1"/>
                </a:solidFill>
              </a:rPr>
              <a:t>Indirectly through underwriters who:</a:t>
            </a:r>
          </a:p>
          <a:p>
            <a:r>
              <a:rPr lang="en-US" sz="2600" dirty="0">
                <a:solidFill>
                  <a:schemeClr val="tx1"/>
                </a:solidFill>
              </a:rPr>
              <a:t>Commit to purchase bonds at a set price then resell them to other security dealers and the public</a:t>
            </a:r>
          </a:p>
          <a:p>
            <a:r>
              <a:rPr lang="en-US" sz="2600" dirty="0">
                <a:solidFill>
                  <a:schemeClr val="tx1"/>
                </a:solidFill>
              </a:rPr>
              <a:t>Ex: Investment banks</a:t>
            </a:r>
          </a:p>
          <a:p>
            <a:pPr marL="457200" indent="-457200">
              <a:buFont typeface="Arial" panose="020B0604020202020204" pitchFamily="34" charset="0"/>
              <a:buChar char="•"/>
            </a:pPr>
            <a:r>
              <a:rPr lang="en-US" sz="2600" dirty="0">
                <a:solidFill>
                  <a:schemeClr val="tx1"/>
                </a:solidFill>
              </a:rPr>
              <a:t>Issuing company pays </a:t>
            </a:r>
            <a:r>
              <a:rPr lang="en-US" sz="2600" b="1" dirty="0">
                <a:solidFill>
                  <a:srgbClr val="C00000"/>
                </a:solidFill>
              </a:rPr>
              <a:t>underwriting fee</a:t>
            </a:r>
          </a:p>
        </p:txBody>
      </p:sp>
      <p:sp>
        <p:nvSpPr>
          <p:cNvPr id="9" name="Rounded Rectangle 8"/>
          <p:cNvSpPr/>
          <p:nvPr/>
        </p:nvSpPr>
        <p:spPr>
          <a:xfrm>
            <a:off x="1925248" y="2847809"/>
            <a:ext cx="6908735" cy="1278948"/>
          </a:xfrm>
          <a:prstGeom prst="roundRect">
            <a:avLst/>
          </a:prstGeom>
          <a:solidFill>
            <a:schemeClr val="accent1">
              <a:lumMod val="20000"/>
              <a:lumOff val="80000"/>
            </a:schemeClr>
          </a:solidFill>
          <a:ln>
            <a:solidFill>
              <a:schemeClr val="accent4">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600" dirty="0">
                <a:solidFill>
                  <a:schemeClr val="tx1"/>
                </a:solidFill>
              </a:rPr>
              <a:t>Directly to a single investor (private placement)</a:t>
            </a:r>
          </a:p>
          <a:p>
            <a:r>
              <a:rPr lang="en-US" sz="2600" dirty="0">
                <a:solidFill>
                  <a:schemeClr val="tx1"/>
                </a:solidFill>
              </a:rPr>
              <a:t>Ex: Pension fund or an insurance company</a:t>
            </a:r>
          </a:p>
          <a:p>
            <a:pPr marL="457200" indent="-457200">
              <a:buFont typeface="Arial" panose="020B0604020202020204" pitchFamily="34" charset="0"/>
              <a:buChar char="•"/>
            </a:pPr>
            <a:r>
              <a:rPr lang="en-US" sz="2600" dirty="0">
                <a:solidFill>
                  <a:schemeClr val="tx1"/>
                </a:solidFill>
              </a:rPr>
              <a:t>Issuing company incurs only </a:t>
            </a:r>
            <a:r>
              <a:rPr lang="en-US" sz="2600" b="1" dirty="0">
                <a:solidFill>
                  <a:srgbClr val="C00000"/>
                </a:solidFill>
              </a:rPr>
              <a:t>issue costs</a:t>
            </a:r>
          </a:p>
        </p:txBody>
      </p:sp>
      <p:cxnSp>
        <p:nvCxnSpPr>
          <p:cNvPr id="11" name="Straight Arrow Connector 10"/>
          <p:cNvCxnSpPr/>
          <p:nvPr/>
        </p:nvCxnSpPr>
        <p:spPr>
          <a:xfrm>
            <a:off x="2503144" y="1931398"/>
            <a:ext cx="0" cy="909892"/>
          </a:xfrm>
          <a:prstGeom prst="straightConnector1">
            <a:avLst/>
          </a:prstGeom>
          <a:ln w="28575">
            <a:solidFill>
              <a:srgbClr val="0072A2"/>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230538" y="1931398"/>
            <a:ext cx="0" cy="2405397"/>
          </a:xfrm>
          <a:prstGeom prst="straightConnector1">
            <a:avLst/>
          </a:prstGeom>
          <a:ln w="28575">
            <a:solidFill>
              <a:srgbClr val="0072A2"/>
            </a:solidFill>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2926803" y="1261890"/>
            <a:ext cx="6212382" cy="1569660"/>
          </a:xfrm>
          <a:prstGeom prst="rect">
            <a:avLst/>
          </a:prstGeom>
          <a:noFill/>
        </p:spPr>
        <p:txBody>
          <a:bodyPr wrap="square" rtlCol="0">
            <a:spAutoFit/>
          </a:bodyPr>
          <a:lstStyle/>
          <a:p>
            <a:pPr algn="ctr"/>
            <a:r>
              <a:rPr lang="en-US" sz="2400" b="1" dirty="0">
                <a:solidFill>
                  <a:srgbClr val="002060"/>
                </a:solidFill>
                <a:latin typeface="+mn-lt"/>
              </a:rPr>
              <a:t>Costs: </a:t>
            </a:r>
          </a:p>
          <a:p>
            <a:pPr algn="ctr"/>
            <a:r>
              <a:rPr lang="en-US" sz="2400" b="1" dirty="0">
                <a:solidFill>
                  <a:srgbClr val="002060"/>
                </a:solidFill>
                <a:latin typeface="+mn-lt"/>
              </a:rPr>
              <a:t>Legal and accounting fees and printing costs</a:t>
            </a:r>
          </a:p>
          <a:p>
            <a:pPr algn="ctr"/>
            <a:r>
              <a:rPr lang="en-US" sz="2400" b="1" dirty="0">
                <a:solidFill>
                  <a:srgbClr val="002060"/>
                </a:solidFill>
                <a:latin typeface="+mn-lt"/>
              </a:rPr>
              <a:t>i</a:t>
            </a:r>
            <a:r>
              <a:rPr lang="en-US" sz="2400" b="1" dirty="0" smtClean="0">
                <a:solidFill>
                  <a:srgbClr val="002060"/>
                </a:solidFill>
                <a:latin typeface="+mn-lt"/>
              </a:rPr>
              <a:t>n </a:t>
            </a:r>
            <a:r>
              <a:rPr lang="en-US" sz="2400" b="1" dirty="0">
                <a:solidFill>
                  <a:srgbClr val="002060"/>
                </a:solidFill>
                <a:latin typeface="+mn-lt"/>
              </a:rPr>
              <a:t>addition to registration and underwriting fees</a:t>
            </a:r>
          </a:p>
        </p:txBody>
      </p:sp>
      <p:cxnSp>
        <p:nvCxnSpPr>
          <p:cNvPr id="47" name="Straight Arrow Connector 46"/>
          <p:cNvCxnSpPr/>
          <p:nvPr/>
        </p:nvCxnSpPr>
        <p:spPr>
          <a:xfrm flipV="1">
            <a:off x="3030200" y="1500607"/>
            <a:ext cx="2514600" cy="2"/>
          </a:xfrm>
          <a:prstGeom prst="straightConnector1">
            <a:avLst/>
          </a:prstGeom>
          <a:ln w="28575">
            <a:solidFill>
              <a:srgbClr val="0072A2"/>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59390652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US" sz="3400" dirty="0"/>
              <a:t>Bonds</a:t>
            </a:r>
            <a:endParaRPr lang="en-IN" sz="34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LO14-1</a:t>
            </a:r>
            <a:endParaRPr lang="en-US" sz="1500" dirty="0">
              <a:solidFill>
                <a:srgbClr val="0072A2"/>
              </a:solidFill>
              <a:latin typeface="+mj-lt"/>
              <a:ea typeface="Adobe Fan Heiti Std B" pitchFamily="34" charset="-128"/>
              <a:cs typeface="+mj-cs"/>
            </a:endParaRPr>
          </a:p>
        </p:txBody>
      </p:sp>
      <p:sp>
        <p:nvSpPr>
          <p:cNvPr id="6" name="TextBox 5"/>
          <p:cNvSpPr txBox="1">
            <a:spLocks noChangeArrowheads="1"/>
          </p:cNvSpPr>
          <p:nvPr/>
        </p:nvSpPr>
        <p:spPr bwMode="auto">
          <a:xfrm>
            <a:off x="1120709" y="1334127"/>
            <a:ext cx="2078788" cy="954107"/>
          </a:xfrm>
          <a:prstGeom prst="rect">
            <a:avLst/>
          </a:prstGeom>
          <a:noFill/>
          <a:ln w="9525">
            <a:noFill/>
            <a:miter lim="800000"/>
            <a:headEnd/>
            <a:tailEnd/>
          </a:ln>
        </p:spPr>
        <p:txBody>
          <a:bodyPr wrap="square">
            <a:spAutoFit/>
          </a:bodyPr>
          <a:lstStyle/>
          <a:p>
            <a:pPr algn="ctr"/>
            <a:r>
              <a:rPr lang="en-US" sz="2800" dirty="0">
                <a:latin typeface="+mn-lt"/>
              </a:rPr>
              <a:t>Issuing </a:t>
            </a:r>
            <a:r>
              <a:rPr lang="en-US" sz="2800" dirty="0" smtClean="0">
                <a:latin typeface="+mn-lt"/>
              </a:rPr>
              <a:t>corporation</a:t>
            </a:r>
            <a:endParaRPr lang="en-IN" sz="2800" b="1" dirty="0">
              <a:solidFill>
                <a:srgbClr val="000099"/>
              </a:solidFill>
              <a:latin typeface="+mn-lt"/>
            </a:endParaRPr>
          </a:p>
        </p:txBody>
      </p:sp>
      <p:cxnSp>
        <p:nvCxnSpPr>
          <p:cNvPr id="9" name="Straight Arrow Connector 8"/>
          <p:cNvCxnSpPr/>
          <p:nvPr/>
        </p:nvCxnSpPr>
        <p:spPr>
          <a:xfrm>
            <a:off x="4096659" y="1816942"/>
            <a:ext cx="981000" cy="0"/>
          </a:xfrm>
          <a:prstGeom prst="straightConnector1">
            <a:avLst/>
          </a:prstGeom>
          <a:ln w="38100">
            <a:solidFill>
              <a:srgbClr val="0070C0"/>
            </a:solidFill>
            <a:tailEnd type="arrow"/>
          </a:ln>
        </p:spPr>
        <p:style>
          <a:lnRef idx="1">
            <a:schemeClr val="accent3"/>
          </a:lnRef>
          <a:fillRef idx="0">
            <a:schemeClr val="accent3"/>
          </a:fillRef>
          <a:effectRef idx="0">
            <a:schemeClr val="accent3"/>
          </a:effectRef>
          <a:fontRef idx="minor">
            <a:schemeClr val="tx1"/>
          </a:fontRef>
        </p:style>
      </p:cxnSp>
      <p:sp>
        <p:nvSpPr>
          <p:cNvPr id="11" name="TextBox 10"/>
          <p:cNvSpPr txBox="1">
            <a:spLocks noChangeArrowheads="1"/>
          </p:cNvSpPr>
          <p:nvPr/>
        </p:nvSpPr>
        <p:spPr bwMode="auto">
          <a:xfrm>
            <a:off x="598965" y="3790185"/>
            <a:ext cx="3395139" cy="954107"/>
          </a:xfrm>
          <a:prstGeom prst="rect">
            <a:avLst/>
          </a:prstGeom>
          <a:noFill/>
          <a:ln w="9525">
            <a:noFill/>
            <a:miter lim="800000"/>
            <a:headEnd/>
            <a:tailEnd/>
          </a:ln>
        </p:spPr>
        <p:txBody>
          <a:bodyPr wrap="square">
            <a:spAutoFit/>
          </a:bodyPr>
          <a:lstStyle/>
          <a:p>
            <a:pPr algn="ctr"/>
            <a:r>
              <a:rPr lang="en-US" sz="2800" b="1" dirty="0" smtClean="0">
                <a:solidFill>
                  <a:srgbClr val="7030A0"/>
                </a:solidFill>
                <a:latin typeface="+mn-lt"/>
              </a:rPr>
              <a:t>Stated rate, coupon rate, or nominal rate</a:t>
            </a:r>
            <a:endParaRPr lang="en-IN" sz="2800" b="1" dirty="0">
              <a:solidFill>
                <a:srgbClr val="7030A0"/>
              </a:solidFill>
              <a:latin typeface="+mn-lt"/>
            </a:endParaRPr>
          </a:p>
        </p:txBody>
      </p:sp>
      <p:cxnSp>
        <p:nvCxnSpPr>
          <p:cNvPr id="12" name="Straight Arrow Connector 11"/>
          <p:cNvCxnSpPr/>
          <p:nvPr/>
        </p:nvCxnSpPr>
        <p:spPr>
          <a:xfrm flipH="1">
            <a:off x="4145737" y="4120041"/>
            <a:ext cx="931922" cy="0"/>
          </a:xfrm>
          <a:prstGeom prst="straightConnector1">
            <a:avLst/>
          </a:prstGeom>
          <a:ln w="38100">
            <a:solidFill>
              <a:srgbClr val="0070C0"/>
            </a:solidFill>
            <a:tailEnd type="arrow"/>
          </a:ln>
        </p:spPr>
        <p:style>
          <a:lnRef idx="1">
            <a:schemeClr val="accent3"/>
          </a:lnRef>
          <a:fillRef idx="0">
            <a:schemeClr val="accent3"/>
          </a:fillRef>
          <a:effectRef idx="0">
            <a:schemeClr val="accent3"/>
          </a:effectRef>
          <a:fontRef idx="minor">
            <a:schemeClr val="tx1"/>
          </a:fontRef>
        </p:style>
      </p:cxnSp>
      <p:grpSp>
        <p:nvGrpSpPr>
          <p:cNvPr id="22" name="Group 21"/>
          <p:cNvGrpSpPr/>
          <p:nvPr/>
        </p:nvGrpSpPr>
        <p:grpSpPr>
          <a:xfrm>
            <a:off x="5222133" y="3585776"/>
            <a:ext cx="3684087" cy="1384995"/>
            <a:chOff x="5294370" y="3642987"/>
            <a:chExt cx="3684087" cy="1384995"/>
          </a:xfrm>
        </p:grpSpPr>
        <p:sp>
          <p:nvSpPr>
            <p:cNvPr id="21" name="TextBox 20"/>
            <p:cNvSpPr txBox="1"/>
            <p:nvPr/>
          </p:nvSpPr>
          <p:spPr>
            <a:xfrm>
              <a:off x="5294370" y="3642987"/>
              <a:ext cx="3684087" cy="1384995"/>
            </a:xfrm>
            <a:prstGeom prst="rect">
              <a:avLst/>
            </a:prstGeom>
            <a:noFill/>
          </p:spPr>
          <p:txBody>
            <a:bodyPr wrap="square" rtlCol="0">
              <a:spAutoFit/>
            </a:bodyPr>
            <a:lstStyle/>
            <a:p>
              <a:pPr algn="ctr"/>
              <a:r>
                <a:rPr lang="en-US" sz="2800" b="1" dirty="0" smtClean="0">
                  <a:solidFill>
                    <a:srgbClr val="C00000"/>
                  </a:solidFill>
                  <a:latin typeface="Calibri"/>
                  <a:cs typeface="Calibri"/>
                </a:rPr>
                <a:t>Periodic interest </a:t>
              </a:r>
              <a:r>
                <a:rPr lang="en-US" sz="2800" dirty="0" smtClean="0">
                  <a:latin typeface="Calibri"/>
                  <a:cs typeface="Calibri"/>
                </a:rPr>
                <a:t>for the time between the issue dated and maturity</a:t>
              </a:r>
              <a:endParaRPr lang="en-US" sz="2800" dirty="0">
                <a:latin typeface="Calibri"/>
                <a:cs typeface="Calibri"/>
              </a:endParaRPr>
            </a:p>
          </p:txBody>
        </p:sp>
        <p:cxnSp>
          <p:nvCxnSpPr>
            <p:cNvPr id="4" name="Straight Connector 3"/>
            <p:cNvCxnSpPr/>
            <p:nvPr/>
          </p:nvCxnSpPr>
          <p:spPr>
            <a:xfrm>
              <a:off x="5438844" y="4122982"/>
              <a:ext cx="2383821"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5222133" y="2417682"/>
            <a:ext cx="3684087" cy="954107"/>
            <a:chOff x="5294370" y="2474893"/>
            <a:chExt cx="3684087" cy="954107"/>
          </a:xfrm>
        </p:grpSpPr>
        <p:sp>
          <p:nvSpPr>
            <p:cNvPr id="20" name="TextBox 19"/>
            <p:cNvSpPr txBox="1"/>
            <p:nvPr/>
          </p:nvSpPr>
          <p:spPr>
            <a:xfrm>
              <a:off x="5294370" y="2474893"/>
              <a:ext cx="3684087" cy="954107"/>
            </a:xfrm>
            <a:prstGeom prst="rect">
              <a:avLst/>
            </a:prstGeom>
            <a:noFill/>
          </p:spPr>
          <p:txBody>
            <a:bodyPr wrap="square" rtlCol="0">
              <a:spAutoFit/>
            </a:bodyPr>
            <a:lstStyle/>
            <a:p>
              <a:pPr algn="ctr"/>
              <a:r>
                <a:rPr lang="en-US" sz="2800" dirty="0" smtClean="0">
                  <a:latin typeface="Calibri"/>
                  <a:cs typeface="Calibri"/>
                </a:rPr>
                <a:t>A </a:t>
              </a:r>
              <a:r>
                <a:rPr lang="en-US" sz="2800" b="1" dirty="0" smtClean="0">
                  <a:solidFill>
                    <a:srgbClr val="C00000"/>
                  </a:solidFill>
                  <a:latin typeface="Calibri"/>
                  <a:cs typeface="Calibri"/>
                </a:rPr>
                <a:t>face amount </a:t>
              </a:r>
              <a:r>
                <a:rPr lang="en-US" sz="2800" dirty="0">
                  <a:latin typeface="Calibri"/>
                  <a:cs typeface="Calibri"/>
                </a:rPr>
                <a:t>at a </a:t>
              </a:r>
              <a:r>
                <a:rPr lang="en-US" sz="2800" dirty="0" smtClean="0">
                  <a:latin typeface="Calibri"/>
                  <a:cs typeface="Calibri"/>
                </a:rPr>
                <a:t>specified </a:t>
              </a:r>
              <a:r>
                <a:rPr lang="en-US" sz="2800" i="1" dirty="0" smtClean="0">
                  <a:latin typeface="Calibri"/>
                  <a:cs typeface="Calibri"/>
                </a:rPr>
                <a:t>maturity date</a:t>
              </a:r>
              <a:endParaRPr lang="en-US" sz="2800" dirty="0">
                <a:latin typeface="Calibri"/>
                <a:cs typeface="Calibri"/>
              </a:endParaRPr>
            </a:p>
          </p:txBody>
        </p:sp>
        <p:cxnSp>
          <p:nvCxnSpPr>
            <p:cNvPr id="16" name="Straight Connector 15"/>
            <p:cNvCxnSpPr/>
            <p:nvPr/>
          </p:nvCxnSpPr>
          <p:spPr>
            <a:xfrm>
              <a:off x="6088977" y="2955859"/>
              <a:ext cx="1805925"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17" name="Straight Arrow Connector 16"/>
          <p:cNvCxnSpPr/>
          <p:nvPr/>
        </p:nvCxnSpPr>
        <p:spPr>
          <a:xfrm flipH="1">
            <a:off x="4096659" y="2849876"/>
            <a:ext cx="981000" cy="0"/>
          </a:xfrm>
          <a:prstGeom prst="straightConnector1">
            <a:avLst/>
          </a:prstGeom>
          <a:ln w="38100">
            <a:solidFill>
              <a:srgbClr val="0070C0"/>
            </a:solidFill>
            <a:tailEnd type="arrow"/>
          </a:ln>
        </p:spPr>
        <p:style>
          <a:lnRef idx="1">
            <a:schemeClr val="accent3"/>
          </a:lnRef>
          <a:fillRef idx="0">
            <a:schemeClr val="accent3"/>
          </a:fillRef>
          <a:effectRef idx="0">
            <a:schemeClr val="accent3"/>
          </a:effectRef>
          <a:fontRef idx="minor">
            <a:schemeClr val="tx1"/>
          </a:fontRef>
        </p:style>
      </p:cxnSp>
      <p:sp>
        <p:nvSpPr>
          <p:cNvPr id="19" name="TextBox 18"/>
          <p:cNvSpPr txBox="1">
            <a:spLocks noChangeArrowheads="1"/>
          </p:cNvSpPr>
          <p:nvPr/>
        </p:nvSpPr>
        <p:spPr bwMode="auto">
          <a:xfrm>
            <a:off x="454491" y="2345445"/>
            <a:ext cx="3539613" cy="1384995"/>
          </a:xfrm>
          <a:prstGeom prst="rect">
            <a:avLst/>
          </a:prstGeom>
          <a:noFill/>
          <a:ln w="9525">
            <a:noFill/>
            <a:miter lim="800000"/>
            <a:headEnd/>
            <a:tailEnd/>
          </a:ln>
        </p:spPr>
        <p:txBody>
          <a:bodyPr wrap="square">
            <a:spAutoFit/>
          </a:bodyPr>
          <a:lstStyle/>
          <a:p>
            <a:pPr algn="ctr"/>
            <a:r>
              <a:rPr lang="en-US" sz="2800" b="1" dirty="0">
                <a:solidFill>
                  <a:srgbClr val="660033"/>
                </a:solidFill>
                <a:latin typeface="+mn-lt"/>
              </a:rPr>
              <a:t>Principal, par value, stated amount, or maturity value</a:t>
            </a:r>
            <a:endParaRPr lang="en-IN" sz="2800" b="1" dirty="0">
              <a:solidFill>
                <a:srgbClr val="660033"/>
              </a:solidFill>
              <a:latin typeface="+mn-lt"/>
            </a:endParaRPr>
          </a:p>
        </p:txBody>
      </p:sp>
      <p:sp>
        <p:nvSpPr>
          <p:cNvPr id="14" name="TextBox 13"/>
          <p:cNvSpPr txBox="1"/>
          <p:nvPr/>
        </p:nvSpPr>
        <p:spPr>
          <a:xfrm>
            <a:off x="5583318" y="1444625"/>
            <a:ext cx="3250665" cy="523220"/>
          </a:xfrm>
          <a:prstGeom prst="rect">
            <a:avLst/>
          </a:prstGeom>
          <a:noFill/>
        </p:spPr>
        <p:txBody>
          <a:bodyPr wrap="square" rtlCol="0">
            <a:spAutoFit/>
          </a:bodyPr>
          <a:lstStyle/>
          <a:p>
            <a:r>
              <a:rPr lang="en-US" sz="2800" dirty="0" smtClean="0">
                <a:latin typeface="Calibri"/>
                <a:cs typeface="Calibri"/>
              </a:rPr>
              <a:t>Obligated to repay:</a:t>
            </a:r>
            <a:endParaRPr lang="en-US" sz="2800" dirty="0">
              <a:latin typeface="Calibri"/>
              <a:cs typeface="Calibri"/>
            </a:endParaRPr>
          </a:p>
        </p:txBody>
      </p:sp>
      <p:sp>
        <p:nvSpPr>
          <p:cNvPr id="15" name="TextBox 14"/>
          <p:cNvSpPr txBox="1"/>
          <p:nvPr/>
        </p:nvSpPr>
        <p:spPr>
          <a:xfrm>
            <a:off x="6666873" y="3227315"/>
            <a:ext cx="577896" cy="523220"/>
          </a:xfrm>
          <a:prstGeom prst="rect">
            <a:avLst/>
          </a:prstGeom>
          <a:noFill/>
        </p:spPr>
        <p:txBody>
          <a:bodyPr wrap="square" rtlCol="0">
            <a:spAutoFit/>
          </a:bodyPr>
          <a:lstStyle/>
          <a:p>
            <a:pPr algn="ctr"/>
            <a:r>
              <a:rPr lang="en-US" sz="2800" dirty="0" smtClean="0">
                <a:solidFill>
                  <a:schemeClr val="accent6">
                    <a:lumMod val="75000"/>
                  </a:schemeClr>
                </a:solidFill>
                <a:latin typeface="Calibri"/>
                <a:cs typeface="Calibri"/>
              </a:rPr>
              <a:t>+</a:t>
            </a:r>
            <a:endParaRPr lang="en-US" sz="2800" dirty="0">
              <a:solidFill>
                <a:schemeClr val="accent6">
                  <a:lumMod val="75000"/>
                </a:schemeClr>
              </a:solidFill>
              <a:latin typeface="Calibri"/>
              <a:cs typeface="Calibri"/>
            </a:endParaRPr>
          </a:p>
        </p:txBody>
      </p:sp>
    </p:spTree>
    <p:custDataLst>
      <p:tags r:id="rId1"/>
    </p:custDataLst>
    <p:extLst>
      <p:ext uri="{BB962C8B-B14F-4D97-AF65-F5344CB8AC3E}">
        <p14:creationId xmlns:p14="http://schemas.microsoft.com/office/powerpoint/2010/main" val="39500739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750"/>
                            </p:stCondLst>
                            <p:childTnLst>
                              <p:par>
                                <p:cTn id="12" presetID="1" presetClass="entr" presetSubtype="0" fill="hold" grpId="0" nodeType="afterEffect">
                                  <p:stCondLst>
                                    <p:cond delay="500"/>
                                  </p:stCondLst>
                                  <p:childTnLst>
                                    <p:set>
                                      <p:cBhvr>
                                        <p:cTn id="13" dur="1" fill="hold">
                                          <p:stCondLst>
                                            <p:cond delay="0"/>
                                          </p:stCondLst>
                                        </p:cTn>
                                        <p:tgtEl>
                                          <p:spTgt spid="14"/>
                                        </p:tgtEl>
                                        <p:attrNameLst>
                                          <p:attrName>style.visibility</p:attrName>
                                        </p:attrNameLst>
                                      </p:cBhvr>
                                      <p:to>
                                        <p:strVal val="visible"/>
                                      </p:to>
                                    </p:set>
                                  </p:childTnLst>
                                </p:cTn>
                              </p:par>
                            </p:childTnLst>
                          </p:cTn>
                        </p:par>
                        <p:par>
                          <p:cTn id="14" fill="hold">
                            <p:stCondLst>
                              <p:cond delay="1250"/>
                            </p:stCondLst>
                            <p:childTnLst>
                              <p:par>
                                <p:cTn id="15" presetID="1" presetClass="entr" presetSubtype="0" fill="hold" nodeType="afterEffect">
                                  <p:stCondLst>
                                    <p:cond delay="1000"/>
                                  </p:stCondLst>
                                  <p:childTnLst>
                                    <p:set>
                                      <p:cBhvr>
                                        <p:cTn id="16" dur="1" fill="hold">
                                          <p:stCondLst>
                                            <p:cond delay="0"/>
                                          </p:stCondLst>
                                        </p:cTn>
                                        <p:tgtEl>
                                          <p:spTgt spid="18"/>
                                        </p:tgtEl>
                                        <p:attrNameLst>
                                          <p:attrName>style.visibility</p:attrName>
                                        </p:attrNameLst>
                                      </p:cBhvr>
                                      <p:to>
                                        <p:strVal val="visible"/>
                                      </p:to>
                                    </p:set>
                                  </p:childTnLst>
                                </p:cTn>
                              </p:par>
                            </p:childTnLst>
                          </p:cTn>
                        </p:par>
                        <p:par>
                          <p:cTn id="17" fill="hold">
                            <p:stCondLst>
                              <p:cond delay="2250"/>
                            </p:stCondLst>
                            <p:childTnLst>
                              <p:par>
                                <p:cTn id="18" presetID="1" presetClass="entr" presetSubtype="0" fill="hold" grpId="0" nodeType="afterEffect">
                                  <p:stCondLst>
                                    <p:cond delay="500"/>
                                  </p:stCondLst>
                                  <p:childTnLst>
                                    <p:set>
                                      <p:cBhvr>
                                        <p:cTn id="19" dur="1" fill="hold">
                                          <p:stCondLst>
                                            <p:cond delay="0"/>
                                          </p:stCondLst>
                                        </p:cTn>
                                        <p:tgtEl>
                                          <p:spTgt spid="15"/>
                                        </p:tgtEl>
                                        <p:attrNameLst>
                                          <p:attrName>style.visibility</p:attrName>
                                        </p:attrNameLst>
                                      </p:cBhvr>
                                      <p:to>
                                        <p:strVal val="visible"/>
                                      </p:to>
                                    </p:set>
                                  </p:childTnLst>
                                </p:cTn>
                              </p:par>
                            </p:childTnLst>
                          </p:cTn>
                        </p:par>
                        <p:par>
                          <p:cTn id="20" fill="hold">
                            <p:stCondLst>
                              <p:cond delay="2750"/>
                            </p:stCondLst>
                            <p:childTnLst>
                              <p:par>
                                <p:cTn id="21" presetID="1" presetClass="entr" presetSubtype="0" fill="hold" nodeType="afterEffect">
                                  <p:stCondLst>
                                    <p:cond delay="50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right)">
                                      <p:cBhvr>
                                        <p:cTn id="27" dur="500"/>
                                        <p:tgtEl>
                                          <p:spTgt spid="17"/>
                                        </p:tgtEl>
                                      </p:cBhvr>
                                    </p:animEffect>
                                  </p:childTnLst>
                                </p:cTn>
                              </p:par>
                            </p:childTnLst>
                          </p:cTn>
                        </p:par>
                        <p:par>
                          <p:cTn id="28" fill="hold">
                            <p:stCondLst>
                              <p:cond delay="500"/>
                            </p:stCondLst>
                            <p:childTnLst>
                              <p:par>
                                <p:cTn id="29" presetID="1" presetClass="entr" presetSubtype="0" fill="hold" grpId="0" nodeType="afterEffect">
                                  <p:stCondLst>
                                    <p:cond delay="25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right)">
                                      <p:cBhvr>
                                        <p:cTn id="35" dur="500"/>
                                        <p:tgtEl>
                                          <p:spTgt spid="12"/>
                                        </p:tgtEl>
                                      </p:cBhvr>
                                    </p:animEffect>
                                  </p:childTnLst>
                                </p:cTn>
                              </p:par>
                            </p:childTnLst>
                          </p:cTn>
                        </p:par>
                        <p:par>
                          <p:cTn id="36" fill="hold">
                            <p:stCondLst>
                              <p:cond delay="500"/>
                            </p:stCondLst>
                            <p:childTnLst>
                              <p:par>
                                <p:cTn id="37" presetID="1" presetClass="entr" presetSubtype="0" fill="hold" grpId="0" nodeType="afterEffect">
                                  <p:stCondLst>
                                    <p:cond delay="25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9" grpId="0"/>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255087"/>
            <a:ext cx="8382000" cy="1444625"/>
          </a:xfrm>
        </p:spPr>
        <p:txBody>
          <a:bodyPr>
            <a:normAutofit/>
          </a:bodyPr>
          <a:lstStyle/>
          <a:p>
            <a:r>
              <a:rPr lang="en-IN" dirty="0" smtClean="0"/>
              <a:t>Debt </a:t>
            </a:r>
            <a:r>
              <a:rPr lang="en-IN" dirty="0"/>
              <a:t>Issue </a:t>
            </a:r>
            <a:r>
              <a:rPr lang="en-IN" dirty="0" smtClean="0"/>
              <a:t>Costs </a:t>
            </a:r>
            <a:r>
              <a:rPr lang="en-IN" sz="2600" dirty="0" smtClean="0"/>
              <a:t>(continued)</a:t>
            </a:r>
            <a:endParaRPr lang="en-IN" sz="2600"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22" name="Rectangle 21"/>
          <p:cNvSpPr/>
          <p:nvPr/>
        </p:nvSpPr>
        <p:spPr>
          <a:xfrm>
            <a:off x="692731" y="4368234"/>
            <a:ext cx="8320883" cy="2060974"/>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TextBox 25"/>
          <p:cNvSpPr txBox="1">
            <a:spLocks noChangeArrowheads="1"/>
          </p:cNvSpPr>
          <p:nvPr/>
        </p:nvSpPr>
        <p:spPr bwMode="auto">
          <a:xfrm>
            <a:off x="761999" y="4432320"/>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a:t>
            </a:r>
            <a:endParaRPr lang="en-IN" sz="2400" b="1" baseline="30000" dirty="0">
              <a:latin typeface="+mn-lt"/>
            </a:endParaRPr>
          </a:p>
        </p:txBody>
      </p:sp>
      <p:sp>
        <p:nvSpPr>
          <p:cNvPr id="30" name="TextBox 29"/>
          <p:cNvSpPr txBox="1">
            <a:spLocks noChangeArrowheads="1"/>
          </p:cNvSpPr>
          <p:nvPr/>
        </p:nvSpPr>
        <p:spPr bwMode="auto">
          <a:xfrm>
            <a:off x="7581009" y="4463098"/>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6" name="TextBox 35"/>
          <p:cNvSpPr txBox="1">
            <a:spLocks noChangeArrowheads="1"/>
          </p:cNvSpPr>
          <p:nvPr/>
        </p:nvSpPr>
        <p:spPr bwMode="auto">
          <a:xfrm>
            <a:off x="6198296" y="4463639"/>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7" name="Straight Connector 36"/>
          <p:cNvCxnSpPr/>
          <p:nvPr/>
        </p:nvCxnSpPr>
        <p:spPr>
          <a:xfrm>
            <a:off x="692387" y="4903520"/>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692731" y="5165261"/>
            <a:ext cx="5297761" cy="404813"/>
          </a:xfrm>
          <a:prstGeom prst="rect">
            <a:avLst/>
          </a:prstGeom>
          <a:noFill/>
          <a:ln w="9525">
            <a:noFill/>
            <a:miter lim="800000"/>
            <a:headEnd/>
            <a:tailEnd/>
          </a:ln>
        </p:spPr>
        <p:txBody>
          <a:bodyPr/>
          <a:lstStyle/>
          <a:p>
            <a:r>
              <a:rPr lang="en-US" sz="2200" dirty="0">
                <a:latin typeface="+mn-lt"/>
              </a:rPr>
              <a:t>Cash ($666,633 minus $14,000 issue costs)</a:t>
            </a:r>
            <a:endParaRPr lang="en-IN" sz="2200" dirty="0">
              <a:latin typeface="+mn-lt"/>
            </a:endParaRPr>
          </a:p>
        </p:txBody>
      </p:sp>
      <p:sp>
        <p:nvSpPr>
          <p:cNvPr id="39" name="TextBox 38"/>
          <p:cNvSpPr txBox="1">
            <a:spLocks noChangeArrowheads="1"/>
          </p:cNvSpPr>
          <p:nvPr/>
        </p:nvSpPr>
        <p:spPr bwMode="auto">
          <a:xfrm>
            <a:off x="5930900" y="5154545"/>
            <a:ext cx="1613485" cy="404812"/>
          </a:xfrm>
          <a:prstGeom prst="rect">
            <a:avLst/>
          </a:prstGeom>
          <a:noFill/>
          <a:ln w="9525">
            <a:noFill/>
            <a:miter lim="800000"/>
            <a:headEnd/>
            <a:tailEnd/>
          </a:ln>
        </p:spPr>
        <p:txBody>
          <a:bodyPr/>
          <a:lstStyle/>
          <a:p>
            <a:pPr algn="r"/>
            <a:r>
              <a:rPr lang="en-IN" sz="2400" dirty="0">
                <a:latin typeface="+mn-lt"/>
              </a:rPr>
              <a:t>652,633</a:t>
            </a:r>
          </a:p>
        </p:txBody>
      </p:sp>
      <p:sp>
        <p:nvSpPr>
          <p:cNvPr id="45" name="TextBox 44"/>
          <p:cNvSpPr txBox="1">
            <a:spLocks noChangeArrowheads="1"/>
          </p:cNvSpPr>
          <p:nvPr/>
        </p:nvSpPr>
        <p:spPr bwMode="auto">
          <a:xfrm>
            <a:off x="680031" y="4829056"/>
            <a:ext cx="5297761" cy="404813"/>
          </a:xfrm>
          <a:prstGeom prst="rect">
            <a:avLst/>
          </a:prstGeom>
          <a:noFill/>
          <a:ln w="9525">
            <a:noFill/>
            <a:miter lim="800000"/>
            <a:headEnd/>
            <a:tailEnd/>
          </a:ln>
        </p:spPr>
        <p:txBody>
          <a:bodyPr/>
          <a:lstStyle/>
          <a:p>
            <a:r>
              <a:rPr lang="en-US" sz="2400" b="1" dirty="0">
                <a:latin typeface="+mn-lt"/>
              </a:rPr>
              <a:t>Masterwear (Issuer)</a:t>
            </a:r>
            <a:endParaRPr lang="en-IN" sz="2400" b="1" dirty="0">
              <a:latin typeface="+mn-lt"/>
            </a:endParaRPr>
          </a:p>
        </p:txBody>
      </p:sp>
      <p:sp>
        <p:nvSpPr>
          <p:cNvPr id="53" name="TextBox 52"/>
          <p:cNvSpPr txBox="1">
            <a:spLocks noChangeArrowheads="1"/>
          </p:cNvSpPr>
          <p:nvPr/>
        </p:nvSpPr>
        <p:spPr bwMode="auto">
          <a:xfrm>
            <a:off x="690756" y="5931068"/>
            <a:ext cx="5297761" cy="404813"/>
          </a:xfrm>
          <a:prstGeom prst="rect">
            <a:avLst/>
          </a:prstGeom>
          <a:noFill/>
          <a:ln w="9525">
            <a:noFill/>
            <a:miter lim="800000"/>
            <a:headEnd/>
            <a:tailEnd/>
          </a:ln>
        </p:spPr>
        <p:txBody>
          <a:bodyPr/>
          <a:lstStyle/>
          <a:p>
            <a:pPr lvl="1"/>
            <a:r>
              <a:rPr lang="en-US" sz="2200" dirty="0">
                <a:latin typeface="+mn-lt"/>
              </a:rPr>
              <a:t>Bonds payable (face amount)</a:t>
            </a:r>
            <a:endParaRPr lang="en-IN" sz="2200" dirty="0">
              <a:latin typeface="+mn-lt"/>
            </a:endParaRPr>
          </a:p>
        </p:txBody>
      </p:sp>
      <p:sp>
        <p:nvSpPr>
          <p:cNvPr id="54" name="TextBox 53"/>
          <p:cNvSpPr txBox="1">
            <a:spLocks noChangeArrowheads="1"/>
          </p:cNvSpPr>
          <p:nvPr/>
        </p:nvSpPr>
        <p:spPr bwMode="auto">
          <a:xfrm>
            <a:off x="7010641" y="5952159"/>
            <a:ext cx="1902341" cy="404812"/>
          </a:xfrm>
          <a:prstGeom prst="rect">
            <a:avLst/>
          </a:prstGeom>
          <a:noFill/>
          <a:ln w="9525">
            <a:noFill/>
            <a:miter lim="800000"/>
            <a:headEnd/>
            <a:tailEnd/>
          </a:ln>
        </p:spPr>
        <p:txBody>
          <a:bodyPr/>
          <a:lstStyle/>
          <a:p>
            <a:pPr algn="r"/>
            <a:r>
              <a:rPr lang="en-IN" sz="2400" dirty="0">
                <a:latin typeface="+mn-lt"/>
              </a:rPr>
              <a:t>700,000</a:t>
            </a:r>
          </a:p>
        </p:txBody>
      </p:sp>
      <p:sp>
        <p:nvSpPr>
          <p:cNvPr id="2" name="Content Placeholder 1"/>
          <p:cNvSpPr>
            <a:spLocks noGrp="1"/>
          </p:cNvSpPr>
          <p:nvPr>
            <p:ph idx="1"/>
          </p:nvPr>
        </p:nvSpPr>
        <p:spPr>
          <a:xfrm>
            <a:off x="526728" y="1045180"/>
            <a:ext cx="8335932" cy="2995578"/>
          </a:xfrm>
        </p:spPr>
        <p:txBody>
          <a:bodyPr>
            <a:normAutofit/>
          </a:bodyPr>
          <a:lstStyle/>
          <a:p>
            <a:pPr>
              <a:buClr>
                <a:schemeClr val="tx1"/>
              </a:buClr>
            </a:pPr>
            <a:r>
              <a:rPr lang="en-US" sz="2600" b="1" dirty="0">
                <a:solidFill>
                  <a:srgbClr val="C00000"/>
                </a:solidFill>
              </a:rPr>
              <a:t>Recorded </a:t>
            </a:r>
            <a:r>
              <a:rPr lang="en-US" sz="2600" b="1" i="1" dirty="0">
                <a:solidFill>
                  <a:srgbClr val="C00000"/>
                </a:solidFill>
              </a:rPr>
              <a:t>by combining </a:t>
            </a:r>
            <a:r>
              <a:rPr lang="en-US" sz="2600" dirty="0"/>
              <a:t>with any discount or premium; </a:t>
            </a:r>
            <a:r>
              <a:rPr lang="en-US" sz="2600" dirty="0" smtClean="0"/>
              <a:t>combined </a:t>
            </a:r>
            <a:r>
              <a:rPr lang="en-US" sz="2600" dirty="0"/>
              <a:t>valuation account is reported as a </a:t>
            </a:r>
            <a:r>
              <a:rPr lang="en-US" sz="2600" b="1" i="1" dirty="0">
                <a:solidFill>
                  <a:srgbClr val="C00000"/>
                </a:solidFill>
              </a:rPr>
              <a:t>direct deduction</a:t>
            </a:r>
            <a:r>
              <a:rPr lang="en-US" sz="2600" dirty="0"/>
              <a:t> from the liability; </a:t>
            </a:r>
            <a:r>
              <a:rPr lang="en-US" sz="2600" b="1" dirty="0">
                <a:solidFill>
                  <a:srgbClr val="C00000"/>
                </a:solidFill>
              </a:rPr>
              <a:t>a</a:t>
            </a:r>
            <a:r>
              <a:rPr lang="en-US" sz="2600" b="1" dirty="0" smtClean="0">
                <a:solidFill>
                  <a:srgbClr val="C00000"/>
                </a:solidFill>
              </a:rPr>
              <a:t>mortized</a:t>
            </a:r>
            <a:r>
              <a:rPr lang="en-US" sz="2600" dirty="0" smtClean="0">
                <a:solidFill>
                  <a:srgbClr val="C00000"/>
                </a:solidFill>
              </a:rPr>
              <a:t> </a:t>
            </a:r>
            <a:r>
              <a:rPr lang="en-US" sz="2600" dirty="0"/>
              <a:t>over the life of the </a:t>
            </a:r>
            <a:r>
              <a:rPr lang="en-US" sz="2600" dirty="0" smtClean="0"/>
              <a:t>debt </a:t>
            </a:r>
            <a:endParaRPr lang="en-US" sz="2600" dirty="0">
              <a:solidFill>
                <a:srgbClr val="000099"/>
              </a:solidFill>
            </a:endParaRPr>
          </a:p>
        </p:txBody>
      </p:sp>
      <p:sp>
        <p:nvSpPr>
          <p:cNvPr id="20" name="Content Placeholder 4"/>
          <p:cNvSpPr txBox="1">
            <a:spLocks/>
          </p:cNvSpPr>
          <p:nvPr/>
        </p:nvSpPr>
        <p:spPr bwMode="auto">
          <a:xfrm>
            <a:off x="690755" y="2634278"/>
            <a:ext cx="8322859" cy="1589329"/>
          </a:xfrm>
          <a:prstGeom prst="rect">
            <a:avLst/>
          </a:prstGeom>
          <a:noFill/>
          <a:ln w="12700">
            <a:noFill/>
            <a:miter lim="800000"/>
            <a:headEnd/>
            <a:tailEnd/>
          </a:ln>
          <a:effectLst/>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charset="0"/>
              <a:buNone/>
            </a:pPr>
            <a:r>
              <a:rPr lang="en-IN" sz="2000" dirty="0"/>
              <a:t>On January 1, 2018, Masterwear Industries issued $700,000 of 12% bonds, dated January 1. Interest of $42,000 is payable semiannually on June 30 and December 31. The bonds mature in three years. The market yield for bonds of similar risk and maturity is 10%. The entire bond issue was purchased by United Intergroup, Inc. The company incurred the issue cost of </a:t>
            </a:r>
            <a:r>
              <a:rPr lang="en-IN" sz="2000" b="1" dirty="0">
                <a:solidFill>
                  <a:srgbClr val="DE005A"/>
                </a:solidFill>
              </a:rPr>
              <a:t>$14,000</a:t>
            </a:r>
            <a:r>
              <a:rPr lang="en-IN" sz="2000" dirty="0"/>
              <a:t>.</a:t>
            </a:r>
            <a:endParaRPr lang="en-US" sz="2000" dirty="0"/>
          </a:p>
        </p:txBody>
      </p:sp>
      <p:sp>
        <p:nvSpPr>
          <p:cNvPr id="21" name="TextBox 20"/>
          <p:cNvSpPr txBox="1">
            <a:spLocks noChangeArrowheads="1"/>
          </p:cNvSpPr>
          <p:nvPr/>
        </p:nvSpPr>
        <p:spPr bwMode="auto">
          <a:xfrm>
            <a:off x="703456" y="5534994"/>
            <a:ext cx="5297761" cy="404813"/>
          </a:xfrm>
          <a:prstGeom prst="rect">
            <a:avLst/>
          </a:prstGeom>
          <a:noFill/>
          <a:ln w="9525">
            <a:noFill/>
            <a:miter lim="800000"/>
            <a:headEnd/>
            <a:tailEnd/>
          </a:ln>
        </p:spPr>
        <p:txBody>
          <a:bodyPr/>
          <a:lstStyle/>
          <a:p>
            <a:r>
              <a:rPr lang="en-US" sz="2200" b="1" dirty="0" smtClean="0">
                <a:solidFill>
                  <a:srgbClr val="C00000"/>
                </a:solidFill>
                <a:latin typeface="+mn-lt"/>
              </a:rPr>
              <a:t>Discount and </a:t>
            </a:r>
            <a:r>
              <a:rPr lang="en-US" sz="2200" b="1" dirty="0">
                <a:solidFill>
                  <a:srgbClr val="C00000"/>
                </a:solidFill>
                <a:latin typeface="+mn-lt"/>
              </a:rPr>
              <a:t>debt issue costs (difference</a:t>
            </a:r>
            <a:r>
              <a:rPr lang="en-US" sz="2200" b="1" dirty="0" smtClean="0">
                <a:solidFill>
                  <a:srgbClr val="C00000"/>
                </a:solidFill>
                <a:latin typeface="+mn-lt"/>
              </a:rPr>
              <a:t>)</a:t>
            </a:r>
            <a:endParaRPr lang="en-IN" sz="2200" b="1" dirty="0">
              <a:solidFill>
                <a:srgbClr val="C00000"/>
              </a:solidFill>
              <a:latin typeface="+mn-lt"/>
            </a:endParaRPr>
          </a:p>
        </p:txBody>
      </p:sp>
      <p:sp>
        <p:nvSpPr>
          <p:cNvPr id="23" name="TextBox 22"/>
          <p:cNvSpPr txBox="1">
            <a:spLocks noChangeArrowheads="1"/>
          </p:cNvSpPr>
          <p:nvPr/>
        </p:nvSpPr>
        <p:spPr bwMode="auto">
          <a:xfrm>
            <a:off x="5944503" y="5485838"/>
            <a:ext cx="1613485" cy="404812"/>
          </a:xfrm>
          <a:prstGeom prst="rect">
            <a:avLst/>
          </a:prstGeom>
          <a:noFill/>
          <a:ln w="9525">
            <a:noFill/>
            <a:miter lim="800000"/>
            <a:headEnd/>
            <a:tailEnd/>
          </a:ln>
        </p:spPr>
        <p:txBody>
          <a:bodyPr/>
          <a:lstStyle/>
          <a:p>
            <a:pPr algn="r"/>
            <a:r>
              <a:rPr lang="en-IN" sz="2400" dirty="0">
                <a:latin typeface="+mn-lt"/>
              </a:rPr>
              <a:t>47,367</a:t>
            </a:r>
          </a:p>
        </p:txBody>
      </p:sp>
    </p:spTree>
    <p:custDataLst>
      <p:tags r:id="rId1"/>
    </p:custDataLst>
    <p:extLst>
      <p:ext uri="{BB962C8B-B14F-4D97-AF65-F5344CB8AC3E}">
        <p14:creationId xmlns:p14="http://schemas.microsoft.com/office/powerpoint/2010/main" val="1235397276"/>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smtClean="0"/>
              <a:t>Debt </a:t>
            </a:r>
            <a:r>
              <a:rPr lang="en-IN" dirty="0"/>
              <a:t>Issue Costs </a:t>
            </a:r>
            <a:r>
              <a:rPr lang="en-IN" sz="2600" dirty="0"/>
              <a:t>(</a:t>
            </a:r>
            <a:r>
              <a:rPr lang="en-IN" sz="2600" dirty="0" smtClean="0"/>
              <a:t>cont. 2)</a:t>
            </a:r>
            <a:endParaRPr lang="en-IN" sz="2600" dirty="0">
              <a:solidFill>
                <a:srgbClr val="C00000"/>
              </a:solidFill>
            </a:endParaRPr>
          </a:p>
        </p:txBody>
      </p:sp>
      <p:sp>
        <p:nvSpPr>
          <p:cNvPr id="5" name="Content Placeholder 4"/>
          <p:cNvSpPr>
            <a:spLocks noGrp="1"/>
          </p:cNvSpPr>
          <p:nvPr>
            <p:ph idx="1"/>
          </p:nvPr>
        </p:nvSpPr>
        <p:spPr>
          <a:xfrm>
            <a:off x="671202" y="1406365"/>
            <a:ext cx="8379491" cy="2100163"/>
          </a:xfrm>
          <a:ln w="12700">
            <a:noFill/>
          </a:ln>
          <a:effectLst/>
        </p:spPr>
        <p:txBody>
          <a:bodyPr>
            <a:normAutofit/>
          </a:bodyPr>
          <a:lstStyle/>
          <a:p>
            <a:pPr marL="0" indent="0">
              <a:buNone/>
            </a:pPr>
            <a:r>
              <a:rPr lang="en-US" dirty="0"/>
              <a:t>Now, the effective rate is the one that would cause the present value of the six interest payments and the maturity amount of $700,000 to be </a:t>
            </a:r>
            <a:r>
              <a:rPr lang="en-US" i="1" dirty="0"/>
              <a:t>$652,633</a:t>
            </a:r>
            <a:r>
              <a:rPr lang="en-US" dirty="0"/>
              <a:t>. That semiannual rate is </a:t>
            </a:r>
            <a:r>
              <a:rPr lang="en-US" b="1" dirty="0">
                <a:solidFill>
                  <a:srgbClr val="C00000"/>
                </a:solidFill>
              </a:rPr>
              <a:t>7.4389%</a:t>
            </a:r>
            <a:r>
              <a:rPr lang="en-US" dirty="0"/>
              <a:t>. </a:t>
            </a:r>
            <a:endParaRPr lang="en-US" sz="24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22" name="Rectangle 21"/>
          <p:cNvSpPr/>
          <p:nvPr/>
        </p:nvSpPr>
        <p:spPr>
          <a:xfrm>
            <a:off x="692731" y="3696130"/>
            <a:ext cx="8320883" cy="1972217"/>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TextBox 25"/>
          <p:cNvSpPr txBox="1">
            <a:spLocks noChangeArrowheads="1"/>
          </p:cNvSpPr>
          <p:nvPr/>
        </p:nvSpPr>
        <p:spPr bwMode="auto">
          <a:xfrm>
            <a:off x="761999" y="3709838"/>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a:t>
            </a:r>
            <a:endParaRPr lang="en-IN" sz="2400" b="1" baseline="30000" dirty="0">
              <a:latin typeface="+mn-lt"/>
            </a:endParaRPr>
          </a:p>
        </p:txBody>
      </p:sp>
      <p:sp>
        <p:nvSpPr>
          <p:cNvPr id="30" name="TextBox 29"/>
          <p:cNvSpPr txBox="1">
            <a:spLocks noChangeArrowheads="1"/>
          </p:cNvSpPr>
          <p:nvPr/>
        </p:nvSpPr>
        <p:spPr bwMode="auto">
          <a:xfrm>
            <a:off x="7581009" y="3740616"/>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6" name="TextBox 35"/>
          <p:cNvSpPr txBox="1">
            <a:spLocks noChangeArrowheads="1"/>
          </p:cNvSpPr>
          <p:nvPr/>
        </p:nvSpPr>
        <p:spPr bwMode="auto">
          <a:xfrm>
            <a:off x="6198296" y="3741157"/>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7" name="Straight Connector 36"/>
          <p:cNvCxnSpPr/>
          <p:nvPr/>
        </p:nvCxnSpPr>
        <p:spPr>
          <a:xfrm>
            <a:off x="692387" y="4181038"/>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711392" y="4498762"/>
            <a:ext cx="5297761" cy="404813"/>
          </a:xfrm>
          <a:prstGeom prst="rect">
            <a:avLst/>
          </a:prstGeom>
          <a:noFill/>
          <a:ln w="9525">
            <a:noFill/>
            <a:miter lim="800000"/>
            <a:headEnd/>
            <a:tailEnd/>
          </a:ln>
        </p:spPr>
        <p:txBody>
          <a:bodyPr/>
          <a:lstStyle/>
          <a:p>
            <a:r>
              <a:rPr lang="en-US" sz="2400" dirty="0">
                <a:latin typeface="+mn-lt"/>
              </a:rPr>
              <a:t>Interest expense ($652,633 </a:t>
            </a:r>
            <a:r>
              <a:rPr lang="en-US" sz="2400" dirty="0" smtClean="0">
                <a:latin typeface="+mn-lt"/>
              </a:rPr>
              <a:t>× </a:t>
            </a:r>
            <a:r>
              <a:rPr lang="en-US" sz="2400" b="1" dirty="0" smtClean="0">
                <a:solidFill>
                  <a:srgbClr val="C00000"/>
                </a:solidFill>
                <a:latin typeface="+mn-lt"/>
              </a:rPr>
              <a:t>7.4389</a:t>
            </a:r>
            <a:r>
              <a:rPr lang="en-US" sz="2400" b="1" dirty="0">
                <a:solidFill>
                  <a:srgbClr val="C00000"/>
                </a:solidFill>
                <a:latin typeface="+mn-lt"/>
              </a:rPr>
              <a:t>%</a:t>
            </a:r>
            <a:r>
              <a:rPr lang="en-US" sz="2400" dirty="0">
                <a:latin typeface="+mn-lt"/>
              </a:rPr>
              <a:t>)</a:t>
            </a:r>
            <a:endParaRPr lang="en-IN" sz="2400" dirty="0">
              <a:latin typeface="+mn-lt"/>
            </a:endParaRPr>
          </a:p>
        </p:txBody>
      </p:sp>
      <p:sp>
        <p:nvSpPr>
          <p:cNvPr id="39" name="TextBox 38"/>
          <p:cNvSpPr txBox="1">
            <a:spLocks noChangeArrowheads="1"/>
          </p:cNvSpPr>
          <p:nvPr/>
        </p:nvSpPr>
        <p:spPr bwMode="auto">
          <a:xfrm>
            <a:off x="5949561" y="4488046"/>
            <a:ext cx="1613485" cy="404812"/>
          </a:xfrm>
          <a:prstGeom prst="rect">
            <a:avLst/>
          </a:prstGeom>
          <a:noFill/>
          <a:ln w="9525">
            <a:noFill/>
            <a:miter lim="800000"/>
            <a:headEnd/>
            <a:tailEnd/>
          </a:ln>
        </p:spPr>
        <p:txBody>
          <a:bodyPr/>
          <a:lstStyle/>
          <a:p>
            <a:pPr algn="r"/>
            <a:r>
              <a:rPr lang="en-IN" sz="2400" dirty="0">
                <a:latin typeface="+mn-lt"/>
              </a:rPr>
              <a:t>48,549</a:t>
            </a:r>
          </a:p>
        </p:txBody>
      </p:sp>
      <p:sp>
        <p:nvSpPr>
          <p:cNvPr id="45" name="TextBox 44"/>
          <p:cNvSpPr txBox="1">
            <a:spLocks noChangeArrowheads="1"/>
          </p:cNvSpPr>
          <p:nvPr/>
        </p:nvSpPr>
        <p:spPr bwMode="auto">
          <a:xfrm>
            <a:off x="680031" y="4106574"/>
            <a:ext cx="5297761" cy="404813"/>
          </a:xfrm>
          <a:prstGeom prst="rect">
            <a:avLst/>
          </a:prstGeom>
          <a:noFill/>
          <a:ln w="9525">
            <a:noFill/>
            <a:miter lim="800000"/>
            <a:headEnd/>
            <a:tailEnd/>
          </a:ln>
        </p:spPr>
        <p:txBody>
          <a:bodyPr/>
          <a:lstStyle/>
          <a:p>
            <a:r>
              <a:rPr lang="en-US" sz="2400" b="1" dirty="0">
                <a:latin typeface="+mn-lt"/>
              </a:rPr>
              <a:t>Masterwear (Issuer)</a:t>
            </a:r>
            <a:endParaRPr lang="en-IN" sz="2400" b="1" dirty="0">
              <a:latin typeface="+mn-lt"/>
            </a:endParaRPr>
          </a:p>
        </p:txBody>
      </p:sp>
      <p:sp>
        <p:nvSpPr>
          <p:cNvPr id="53" name="TextBox 52"/>
          <p:cNvSpPr txBox="1">
            <a:spLocks noChangeArrowheads="1"/>
          </p:cNvSpPr>
          <p:nvPr/>
        </p:nvSpPr>
        <p:spPr bwMode="auto">
          <a:xfrm>
            <a:off x="690756" y="4830114"/>
            <a:ext cx="6219253" cy="380467"/>
          </a:xfrm>
          <a:prstGeom prst="rect">
            <a:avLst/>
          </a:prstGeom>
          <a:noFill/>
          <a:ln w="9525">
            <a:noFill/>
            <a:miter lim="800000"/>
            <a:headEnd/>
            <a:tailEnd/>
          </a:ln>
        </p:spPr>
        <p:txBody>
          <a:bodyPr/>
          <a:lstStyle/>
          <a:p>
            <a:pPr lvl="1"/>
            <a:r>
              <a:rPr lang="en-US" sz="2400" dirty="0">
                <a:latin typeface="+mn-lt"/>
              </a:rPr>
              <a:t>Discount and debt issue costs (difference)</a:t>
            </a:r>
            <a:endParaRPr lang="en-IN" sz="2400" dirty="0">
              <a:latin typeface="+mn-lt"/>
            </a:endParaRPr>
          </a:p>
        </p:txBody>
      </p:sp>
      <p:sp>
        <p:nvSpPr>
          <p:cNvPr id="54" name="TextBox 53"/>
          <p:cNvSpPr txBox="1">
            <a:spLocks noChangeArrowheads="1"/>
          </p:cNvSpPr>
          <p:nvPr/>
        </p:nvSpPr>
        <p:spPr bwMode="auto">
          <a:xfrm>
            <a:off x="7010641" y="4819397"/>
            <a:ext cx="1902341" cy="404812"/>
          </a:xfrm>
          <a:prstGeom prst="rect">
            <a:avLst/>
          </a:prstGeom>
          <a:noFill/>
          <a:ln w="9525">
            <a:noFill/>
            <a:miter lim="800000"/>
            <a:headEnd/>
            <a:tailEnd/>
          </a:ln>
        </p:spPr>
        <p:txBody>
          <a:bodyPr/>
          <a:lstStyle/>
          <a:p>
            <a:pPr algn="r"/>
            <a:r>
              <a:rPr lang="en-IN" sz="2400" dirty="0">
                <a:latin typeface="+mn-lt"/>
              </a:rPr>
              <a:t>6,549</a:t>
            </a:r>
          </a:p>
        </p:txBody>
      </p:sp>
      <p:sp>
        <p:nvSpPr>
          <p:cNvPr id="16" name="TextBox 15"/>
          <p:cNvSpPr txBox="1">
            <a:spLocks noChangeArrowheads="1"/>
          </p:cNvSpPr>
          <p:nvPr/>
        </p:nvSpPr>
        <p:spPr bwMode="auto">
          <a:xfrm>
            <a:off x="690756" y="5199865"/>
            <a:ext cx="6219253" cy="380467"/>
          </a:xfrm>
          <a:prstGeom prst="rect">
            <a:avLst/>
          </a:prstGeom>
          <a:noFill/>
          <a:ln w="9525">
            <a:noFill/>
            <a:miter lim="800000"/>
            <a:headEnd/>
            <a:tailEnd/>
          </a:ln>
        </p:spPr>
        <p:txBody>
          <a:bodyPr/>
          <a:lstStyle/>
          <a:p>
            <a:pPr lvl="1"/>
            <a:r>
              <a:rPr lang="en-US" sz="2400" dirty="0">
                <a:latin typeface="+mn-lt"/>
              </a:rPr>
              <a:t>Cash ($700,000 </a:t>
            </a:r>
            <a:r>
              <a:rPr lang="en-US" sz="2400" dirty="0" smtClean="0">
                <a:latin typeface="+mn-lt"/>
              </a:rPr>
              <a:t>× </a:t>
            </a:r>
            <a:r>
              <a:rPr lang="en-US" sz="2400" dirty="0">
                <a:latin typeface="+mn-lt"/>
              </a:rPr>
              <a:t>6% stated rate) </a:t>
            </a:r>
            <a:endParaRPr lang="en-IN" sz="2400" dirty="0">
              <a:latin typeface="+mn-lt"/>
            </a:endParaRPr>
          </a:p>
        </p:txBody>
      </p:sp>
      <p:sp>
        <p:nvSpPr>
          <p:cNvPr id="17" name="TextBox 16"/>
          <p:cNvSpPr txBox="1">
            <a:spLocks noChangeArrowheads="1"/>
          </p:cNvSpPr>
          <p:nvPr/>
        </p:nvSpPr>
        <p:spPr bwMode="auto">
          <a:xfrm>
            <a:off x="7048937" y="5178082"/>
            <a:ext cx="1902341" cy="404812"/>
          </a:xfrm>
          <a:prstGeom prst="rect">
            <a:avLst/>
          </a:prstGeom>
          <a:noFill/>
          <a:ln w="9525">
            <a:noFill/>
            <a:miter lim="800000"/>
            <a:headEnd/>
            <a:tailEnd/>
          </a:ln>
        </p:spPr>
        <p:txBody>
          <a:bodyPr/>
          <a:lstStyle/>
          <a:p>
            <a:pPr algn="r"/>
            <a:r>
              <a:rPr lang="en-IN" sz="2400" dirty="0">
                <a:latin typeface="+mn-lt"/>
              </a:rPr>
              <a:t>42,000</a:t>
            </a:r>
          </a:p>
        </p:txBody>
      </p:sp>
    </p:spTree>
    <p:custDataLst>
      <p:tags r:id="rId1"/>
    </p:custDataLst>
    <p:extLst>
      <p:ext uri="{BB962C8B-B14F-4D97-AF65-F5344CB8AC3E}">
        <p14:creationId xmlns:p14="http://schemas.microsoft.com/office/powerpoint/2010/main" val="195684217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75930" y="75438"/>
            <a:ext cx="8013600" cy="941740"/>
          </a:xfrm>
        </p:spPr>
        <p:txBody>
          <a:bodyPr/>
          <a:lstStyle/>
          <a:p>
            <a:r>
              <a:rPr lang="en-US" altLang="en-US" sz="4000" dirty="0">
                <a:solidFill>
                  <a:srgbClr val="0072A2"/>
                </a:solidFill>
              </a:rPr>
              <a:t>Concept Check: </a:t>
            </a:r>
            <a:r>
              <a:rPr lang="en-US" altLang="en-US" sz="2800" dirty="0">
                <a:solidFill>
                  <a:srgbClr val="0072A2"/>
                </a:solidFill>
              </a:rPr>
              <a:t>Effective Interest Rate</a:t>
            </a:r>
            <a:endParaRPr lang="en-US" dirty="0">
              <a:solidFill>
                <a:srgbClr val="0072A2"/>
              </a:solidFill>
            </a:endParaRPr>
          </a:p>
        </p:txBody>
      </p:sp>
      <p:sp>
        <p:nvSpPr>
          <p:cNvPr id="414723" name="Rectangle 3"/>
          <p:cNvSpPr>
            <a:spLocks noGrp="1" noChangeArrowheads="1"/>
          </p:cNvSpPr>
          <p:nvPr>
            <p:ph idx="1"/>
          </p:nvPr>
        </p:nvSpPr>
        <p:spPr>
          <a:xfrm>
            <a:off x="640892" y="1017178"/>
            <a:ext cx="8461407" cy="5636097"/>
          </a:xfrm>
          <a:solidFill>
            <a:srgbClr val="F2F2F2"/>
          </a:solidFill>
        </p:spPr>
        <p:txBody>
          <a:bodyPr>
            <a:normAutofit/>
          </a:bodyPr>
          <a:lstStyle/>
          <a:p>
            <a:pPr marL="0" indent="0">
              <a:buNone/>
            </a:pPr>
            <a:r>
              <a:rPr lang="en-US" sz="2300" dirty="0"/>
              <a:t>On June 30, 2018, Mabry Corporation issued $15 million of its 8% bonds for $13.8 million. The bonds were priced to yield 10%. The bonds are dated June 30, 2018. Interest is payable semiannually on December 31 and July 1. If the effective interest method is used, by how much should the bond discount be reduced for the 6 months ended December 31, 2018?</a:t>
            </a:r>
          </a:p>
          <a:p>
            <a:pPr marL="457200" indent="-457200">
              <a:buFont typeface="+mj-lt"/>
              <a:buAutoNum type="alphaLcPeriod"/>
            </a:pPr>
            <a:r>
              <a:rPr lang="en-US" sz="2300" dirty="0"/>
              <a:t>$48,000</a:t>
            </a:r>
          </a:p>
          <a:p>
            <a:pPr marL="457200" indent="-457200">
              <a:buFont typeface="+mj-lt"/>
              <a:buAutoNum type="alphaLcPeriod"/>
            </a:pPr>
            <a:r>
              <a:rPr lang="en-US" sz="2300" dirty="0"/>
              <a:t>$60,000</a:t>
            </a:r>
          </a:p>
          <a:p>
            <a:pPr marL="457200" indent="-457200">
              <a:buFont typeface="+mj-lt"/>
              <a:buAutoNum type="alphaLcPeriod"/>
            </a:pPr>
            <a:r>
              <a:rPr lang="en-US" sz="2300" dirty="0"/>
              <a:t>$69,000</a:t>
            </a:r>
          </a:p>
          <a:p>
            <a:pPr marL="457200" indent="-457200">
              <a:buFont typeface="+mj-lt"/>
              <a:buAutoNum type="alphaLcPeriod"/>
            </a:pPr>
            <a:r>
              <a:rPr lang="en-US" sz="2300" dirty="0"/>
              <a:t>$90,000</a:t>
            </a:r>
          </a:p>
          <a:p>
            <a:pPr marL="0" indent="0">
              <a:spcBef>
                <a:spcPts val="600"/>
              </a:spcBef>
              <a:buNone/>
            </a:pPr>
            <a:r>
              <a:rPr lang="en-US" sz="1800" dirty="0">
                <a:solidFill>
                  <a:srgbClr val="FF00FF"/>
                </a:solidFill>
              </a:rPr>
              <a:t>	</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641100" y="4392337"/>
            <a:ext cx="391495" cy="34891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11" name="TextBox 10"/>
          <p:cNvSpPr txBox="1"/>
          <p:nvPr/>
        </p:nvSpPr>
        <p:spPr>
          <a:xfrm>
            <a:off x="762257" y="4885727"/>
            <a:ext cx="8013600" cy="1569660"/>
          </a:xfrm>
          <a:prstGeom prst="rect">
            <a:avLst/>
          </a:prstGeom>
          <a:solidFill>
            <a:srgbClr val="FDEADA"/>
          </a:solidFill>
          <a:ln w="12700">
            <a:solidFill>
              <a:schemeClr val="tx1"/>
            </a:solidFill>
          </a:ln>
        </p:spPr>
        <p:txBody>
          <a:bodyPr wrap="square" rtlCol="0">
            <a:spAutoFit/>
          </a:bodyPr>
          <a:lstStyle/>
          <a:p>
            <a:pPr marL="0" indent="0">
              <a:buNone/>
              <a:tabLst>
                <a:tab pos="571500" algn="l"/>
                <a:tab pos="5943600" algn="dec"/>
                <a:tab pos="6858000" algn="dec"/>
              </a:tabLst>
            </a:pPr>
            <a:r>
              <a:rPr lang="en-US" sz="2400" dirty="0">
                <a:latin typeface="+mn-lt"/>
              </a:rPr>
              <a:t>The correct answer is </a:t>
            </a:r>
            <a:r>
              <a:rPr lang="en-US" sz="2400" i="1" dirty="0" smtClean="0">
                <a:latin typeface="+mn-lt"/>
              </a:rPr>
              <a:t>d</a:t>
            </a:r>
            <a:r>
              <a:rPr lang="en-US" sz="2400" dirty="0">
                <a:latin typeface="+mn-lt"/>
              </a:rPr>
              <a:t>:</a:t>
            </a:r>
          </a:p>
          <a:p>
            <a:pPr marL="0" indent="0">
              <a:buNone/>
              <a:tabLst>
                <a:tab pos="571500" algn="l"/>
                <a:tab pos="5943600" algn="dec"/>
                <a:tab pos="6858000" algn="dec"/>
              </a:tabLst>
            </a:pPr>
            <a:r>
              <a:rPr lang="en-US" sz="2400" dirty="0">
                <a:latin typeface="+mn-lt"/>
              </a:rPr>
              <a:t>Interest expense ($13,800,000 </a:t>
            </a:r>
            <a:r>
              <a:rPr lang="en-US" sz="2400" dirty="0" smtClean="0">
                <a:latin typeface="+mn-lt"/>
              </a:rPr>
              <a:t>× </a:t>
            </a:r>
            <a:r>
              <a:rPr lang="en-US" sz="2400" dirty="0">
                <a:latin typeface="+mn-lt"/>
              </a:rPr>
              <a:t>.10 </a:t>
            </a:r>
            <a:r>
              <a:rPr lang="en-US" sz="2400" dirty="0" smtClean="0">
                <a:latin typeface="+mn-lt"/>
              </a:rPr>
              <a:t>× </a:t>
            </a:r>
            <a:r>
              <a:rPr lang="en-US" sz="2400" dirty="0">
                <a:latin typeface="+mn-lt"/>
              </a:rPr>
              <a:t>6/12)</a:t>
            </a:r>
            <a:r>
              <a:rPr lang="en-US" sz="2400" dirty="0">
                <a:solidFill>
                  <a:srgbClr val="FF00FF"/>
                </a:solidFill>
                <a:latin typeface="+mn-lt"/>
              </a:rPr>
              <a:t>	</a:t>
            </a:r>
            <a:r>
              <a:rPr lang="en-US" sz="2400" dirty="0">
                <a:latin typeface="+mn-lt"/>
              </a:rPr>
              <a:t>    690,000 </a:t>
            </a:r>
          </a:p>
          <a:p>
            <a:pPr marL="0" indent="0">
              <a:buNone/>
              <a:tabLst>
                <a:tab pos="571500" algn="l"/>
                <a:tab pos="5943600" algn="dec"/>
                <a:tab pos="6858000" algn="dec"/>
              </a:tabLst>
            </a:pPr>
            <a:r>
              <a:rPr lang="en-US" sz="2400" dirty="0">
                <a:solidFill>
                  <a:srgbClr val="FF00FF"/>
                </a:solidFill>
                <a:latin typeface="+mn-lt"/>
              </a:rPr>
              <a:t>	</a:t>
            </a:r>
            <a:r>
              <a:rPr lang="en-US" sz="2400" dirty="0">
                <a:latin typeface="+mn-lt"/>
              </a:rPr>
              <a:t>Discount (difference)</a:t>
            </a:r>
            <a:r>
              <a:rPr lang="en-US" sz="2400" dirty="0">
                <a:solidFill>
                  <a:srgbClr val="FF00FF"/>
                </a:solidFill>
                <a:latin typeface="+mn-lt"/>
              </a:rPr>
              <a:t>	   	             </a:t>
            </a:r>
            <a:r>
              <a:rPr lang="en-US" sz="2400" b="1" dirty="0">
                <a:solidFill>
                  <a:srgbClr val="C00000"/>
                </a:solidFill>
                <a:latin typeface="+mn-lt"/>
              </a:rPr>
              <a:t>90,000</a:t>
            </a:r>
          </a:p>
          <a:p>
            <a:pPr marL="0" indent="0">
              <a:buNone/>
              <a:tabLst>
                <a:tab pos="571500" algn="l"/>
                <a:tab pos="5943600" algn="dec"/>
                <a:tab pos="6858000" algn="dec"/>
              </a:tabLst>
            </a:pPr>
            <a:r>
              <a:rPr lang="en-US" sz="2400" dirty="0">
                <a:solidFill>
                  <a:srgbClr val="FF00FF"/>
                </a:solidFill>
                <a:latin typeface="+mn-lt"/>
              </a:rPr>
              <a:t>	</a:t>
            </a:r>
            <a:r>
              <a:rPr lang="en-US" sz="2400" dirty="0">
                <a:latin typeface="+mn-lt"/>
              </a:rPr>
              <a:t>Cash ($15,000,000 </a:t>
            </a:r>
            <a:r>
              <a:rPr lang="en-US" sz="2400" dirty="0" smtClean="0">
                <a:latin typeface="+mn-lt"/>
              </a:rPr>
              <a:t>× </a:t>
            </a:r>
            <a:r>
              <a:rPr lang="en-US" sz="2400" dirty="0">
                <a:latin typeface="+mn-lt"/>
              </a:rPr>
              <a:t>.08 </a:t>
            </a:r>
            <a:r>
              <a:rPr lang="en-US" sz="2400" dirty="0" smtClean="0">
                <a:latin typeface="+mn-lt"/>
              </a:rPr>
              <a:t>× </a:t>
            </a:r>
            <a:r>
              <a:rPr lang="en-US" sz="2400" dirty="0">
                <a:latin typeface="+mn-lt"/>
              </a:rPr>
              <a:t>6/12)</a:t>
            </a:r>
            <a:r>
              <a:rPr lang="en-US" sz="2400" dirty="0">
                <a:solidFill>
                  <a:srgbClr val="FF00FF"/>
                </a:solidFill>
                <a:latin typeface="+mn-lt"/>
              </a:rPr>
              <a:t>		</a:t>
            </a:r>
            <a:r>
              <a:rPr lang="en-US" sz="2400" dirty="0">
                <a:latin typeface="+mn-lt"/>
              </a:rPr>
              <a:t>           600,000</a:t>
            </a:r>
          </a:p>
        </p:txBody>
      </p:sp>
      <p:sp>
        <p:nvSpPr>
          <p:cNvPr id="6" name="Rectangle 5"/>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Tree>
    <p:custDataLst>
      <p:tags r:id="rId1"/>
    </p:custDataLst>
    <p:extLst>
      <p:ext uri="{BB962C8B-B14F-4D97-AF65-F5344CB8AC3E}">
        <p14:creationId xmlns:p14="http://schemas.microsoft.com/office/powerpoint/2010/main" val="27121119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600" decel="100000"/>
                                        <p:tgtEl>
                                          <p:spTgt spid="2"/>
                                        </p:tgtEl>
                                      </p:cBhvr>
                                    </p:animEffect>
                                    <p:anim calcmode="lin" valueType="num">
                                      <p:cBhvr>
                                        <p:cTn id="8" dur="1600" decel="100000" fill="hold"/>
                                        <p:tgtEl>
                                          <p:spTgt spid="2"/>
                                        </p:tgtEl>
                                        <p:attrNameLst>
                                          <p:attrName>style.rotation</p:attrName>
                                        </p:attrNameLst>
                                      </p:cBhvr>
                                      <p:tavLst>
                                        <p:tav tm="0">
                                          <p:val>
                                            <p:fltVal val="-90"/>
                                          </p:val>
                                        </p:tav>
                                        <p:tav tm="100000">
                                          <p:val>
                                            <p:fltVal val="0"/>
                                          </p:val>
                                        </p:tav>
                                      </p:tavLst>
                                    </p:anim>
                                    <p:anim calcmode="lin" valueType="num">
                                      <p:cBhvr>
                                        <p:cTn id="9" dur="1600" decel="100000" fill="hold"/>
                                        <p:tgtEl>
                                          <p:spTgt spid="2"/>
                                        </p:tgtEl>
                                        <p:attrNameLst>
                                          <p:attrName>ppt_x</p:attrName>
                                        </p:attrNameLst>
                                      </p:cBhvr>
                                      <p:tavLst>
                                        <p:tav tm="0">
                                          <p:val>
                                            <p:strVal val="#ppt_x+0.4"/>
                                          </p:val>
                                        </p:tav>
                                        <p:tav tm="100000">
                                          <p:val>
                                            <p:strVal val="#ppt_x-0.05"/>
                                          </p:val>
                                        </p:tav>
                                      </p:tavLst>
                                    </p:anim>
                                    <p:anim calcmode="lin" valueType="num">
                                      <p:cBhvr>
                                        <p:cTn id="10" dur="1600" decel="100000" fill="hold"/>
                                        <p:tgtEl>
                                          <p:spTgt spid="2"/>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2"/>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400" dirty="0">
                <a:solidFill>
                  <a:srgbClr val="0072A2"/>
                </a:solidFill>
              </a:rPr>
              <a:t>Concept Check: Amortization Schedules </a:t>
            </a:r>
            <a:endParaRPr lang="en-US" sz="3400" dirty="0">
              <a:solidFill>
                <a:srgbClr val="0072A2"/>
              </a:solidFill>
            </a:endParaRPr>
          </a:p>
        </p:txBody>
      </p:sp>
      <p:sp>
        <p:nvSpPr>
          <p:cNvPr id="414723" name="Rectangle 3"/>
          <p:cNvSpPr>
            <a:spLocks noGrp="1" noChangeArrowheads="1"/>
          </p:cNvSpPr>
          <p:nvPr>
            <p:ph idx="1"/>
          </p:nvPr>
        </p:nvSpPr>
        <p:spPr>
          <a:xfrm>
            <a:off x="640684" y="1105715"/>
            <a:ext cx="8461407" cy="5573950"/>
          </a:xfrm>
          <a:solidFill>
            <a:srgbClr val="F2F2F2"/>
          </a:solidFill>
        </p:spPr>
        <p:txBody>
          <a:bodyPr>
            <a:normAutofit fontScale="92500" lnSpcReduction="20000"/>
          </a:bodyPr>
          <a:lstStyle/>
          <a:p>
            <a:pPr marL="0" indent="0">
              <a:lnSpc>
                <a:spcPct val="110000"/>
              </a:lnSpc>
              <a:spcAft>
                <a:spcPts val="1200"/>
              </a:spcAft>
              <a:buNone/>
            </a:pPr>
            <a:r>
              <a:rPr lang="en-US" sz="2300" dirty="0"/>
              <a:t>Chism Corporation issued $10 million face amount of bonds on January 1, 2018. The bonds have a 10-year term and pay interest </a:t>
            </a:r>
            <a:r>
              <a:rPr lang="en-US" sz="2300" b="1" dirty="0"/>
              <a:t>semiannually</a:t>
            </a:r>
            <a:r>
              <a:rPr lang="en-US" sz="2300" dirty="0"/>
              <a:t>. The following is a </a:t>
            </a:r>
            <a:r>
              <a:rPr lang="en-US" sz="2300" b="1" dirty="0"/>
              <a:t>partial</a:t>
            </a:r>
            <a:r>
              <a:rPr lang="en-US" sz="2300" dirty="0"/>
              <a:t> bond amortization schedule for the bonds</a:t>
            </a:r>
            <a:r>
              <a:rPr lang="en-US" sz="2300" dirty="0" smtClean="0"/>
              <a:t>.</a:t>
            </a:r>
            <a:endParaRPr lang="en-US" sz="2300" dirty="0"/>
          </a:p>
          <a:p>
            <a:pPr marL="0" indent="0">
              <a:spcBef>
                <a:spcPts val="0"/>
              </a:spcBef>
              <a:buNone/>
              <a:tabLst>
                <a:tab pos="860425" algn="ctr"/>
                <a:tab pos="1774825" algn="ctr"/>
                <a:tab pos="3425825" algn="ctr"/>
                <a:tab pos="5432425" algn="ctr"/>
                <a:tab pos="7205663" algn="ctr"/>
              </a:tabLst>
            </a:pPr>
            <a:r>
              <a:rPr lang="en-US" sz="2300" dirty="0"/>
              <a:t> </a:t>
            </a:r>
            <a:r>
              <a:rPr lang="en-US" sz="2300" b="1" dirty="0"/>
              <a:t>Payment</a:t>
            </a:r>
            <a:r>
              <a:rPr lang="en-US" sz="2300" b="1" dirty="0">
                <a:solidFill>
                  <a:srgbClr val="FF00FF"/>
                </a:solidFill>
              </a:rPr>
              <a:t>	</a:t>
            </a:r>
            <a:r>
              <a:rPr lang="en-US" sz="2300" b="1" dirty="0"/>
              <a:t>Cash</a:t>
            </a:r>
            <a:r>
              <a:rPr lang="en-US" sz="2300" b="1" dirty="0">
                <a:solidFill>
                  <a:srgbClr val="FF00FF"/>
                </a:solidFill>
              </a:rPr>
              <a:t>	</a:t>
            </a:r>
            <a:r>
              <a:rPr lang="en-US" sz="2300" b="1" dirty="0"/>
              <a:t>Effective</a:t>
            </a:r>
            <a:r>
              <a:rPr lang="en-US" sz="2300" b="1" dirty="0">
                <a:solidFill>
                  <a:srgbClr val="FF00FF"/>
                </a:solidFill>
              </a:rPr>
              <a:t>	</a:t>
            </a:r>
            <a:r>
              <a:rPr lang="en-US" sz="2300" b="1" dirty="0"/>
              <a:t>Decrease in</a:t>
            </a:r>
            <a:r>
              <a:rPr lang="en-US" sz="2300" b="1" dirty="0">
                <a:solidFill>
                  <a:srgbClr val="FF00FF"/>
                </a:solidFill>
              </a:rPr>
              <a:t>	</a:t>
            </a:r>
            <a:r>
              <a:rPr lang="en-US" sz="2300" b="1" dirty="0"/>
              <a:t>Outstanding</a:t>
            </a:r>
          </a:p>
          <a:p>
            <a:pPr marL="0" indent="0">
              <a:spcBef>
                <a:spcPts val="0"/>
              </a:spcBef>
              <a:buNone/>
              <a:tabLst>
                <a:tab pos="860425" algn="ctr"/>
                <a:tab pos="1774825" algn="ctr"/>
                <a:tab pos="3425825" algn="ctr"/>
                <a:tab pos="5432425" algn="ctr"/>
                <a:tab pos="7205663" algn="ctr"/>
              </a:tabLst>
            </a:pPr>
            <a:r>
              <a:rPr lang="en-US" sz="2300" b="1" dirty="0">
                <a:solidFill>
                  <a:srgbClr val="FF00FF"/>
                </a:solidFill>
              </a:rPr>
              <a:t>			</a:t>
            </a:r>
            <a:r>
              <a:rPr lang="en-US" sz="2300" b="1" dirty="0"/>
              <a:t>Interest</a:t>
            </a:r>
            <a:r>
              <a:rPr lang="en-US" sz="2300" b="1" dirty="0">
                <a:solidFill>
                  <a:srgbClr val="FF00FF"/>
                </a:solidFill>
              </a:rPr>
              <a:t>	</a:t>
            </a:r>
            <a:r>
              <a:rPr lang="en-US" sz="2300" b="1" dirty="0"/>
              <a:t>Balance</a:t>
            </a:r>
            <a:r>
              <a:rPr lang="en-US" sz="2300" b="1" dirty="0">
                <a:solidFill>
                  <a:srgbClr val="FF00FF"/>
                </a:solidFill>
              </a:rPr>
              <a:t>	</a:t>
            </a:r>
            <a:r>
              <a:rPr lang="en-US" sz="2300" b="1" dirty="0"/>
              <a:t>Balance</a:t>
            </a:r>
          </a:p>
          <a:p>
            <a:pPr marL="0" indent="0">
              <a:buNone/>
              <a:tabLst>
                <a:tab pos="463550" algn="ctr"/>
                <a:tab pos="2852738" algn="dec"/>
                <a:tab pos="4462463" algn="dec"/>
                <a:tab pos="6005513" algn="dec"/>
                <a:tab pos="7778750" algn="dec"/>
              </a:tabLst>
            </a:pPr>
            <a:r>
              <a:rPr lang="en-US" sz="2300" dirty="0">
                <a:solidFill>
                  <a:srgbClr val="FF00FF"/>
                </a:solidFill>
              </a:rPr>
              <a:t>					</a:t>
            </a:r>
            <a:r>
              <a:rPr lang="en-US" sz="2300" dirty="0"/>
              <a:t>11,487,747</a:t>
            </a:r>
          </a:p>
          <a:p>
            <a:pPr marL="0" indent="0">
              <a:buNone/>
              <a:tabLst>
                <a:tab pos="463550" algn="ctr"/>
                <a:tab pos="2170113" algn="dec"/>
                <a:tab pos="3767138" algn="dec"/>
                <a:tab pos="5827713" algn="dec"/>
                <a:tab pos="7778750" algn="dec"/>
              </a:tabLst>
            </a:pPr>
            <a:r>
              <a:rPr lang="en-US" sz="2300" dirty="0">
                <a:solidFill>
                  <a:srgbClr val="FF00FF"/>
                </a:solidFill>
              </a:rPr>
              <a:t>	</a:t>
            </a:r>
            <a:r>
              <a:rPr lang="en-US" sz="2300" dirty="0"/>
              <a:t>1</a:t>
            </a:r>
            <a:r>
              <a:rPr lang="en-US" sz="2300" dirty="0">
                <a:solidFill>
                  <a:srgbClr val="FF00FF"/>
                </a:solidFill>
              </a:rPr>
              <a:t>	</a:t>
            </a:r>
            <a:r>
              <a:rPr lang="en-US" sz="2300" dirty="0"/>
              <a:t>400,000</a:t>
            </a:r>
            <a:r>
              <a:rPr lang="en-US" sz="2300" dirty="0">
                <a:solidFill>
                  <a:srgbClr val="FF00FF"/>
                </a:solidFill>
              </a:rPr>
              <a:t>	</a:t>
            </a:r>
            <a:r>
              <a:rPr lang="en-US" sz="2300" dirty="0"/>
              <a:t>344,632</a:t>
            </a:r>
            <a:r>
              <a:rPr lang="en-US" sz="2300" dirty="0">
                <a:solidFill>
                  <a:srgbClr val="FF00FF"/>
                </a:solidFill>
              </a:rPr>
              <a:t>	</a:t>
            </a:r>
            <a:r>
              <a:rPr lang="en-US" sz="2300" dirty="0"/>
              <a:t>55,368</a:t>
            </a:r>
            <a:r>
              <a:rPr lang="en-US" sz="2300" dirty="0">
                <a:solidFill>
                  <a:srgbClr val="FF00FF"/>
                </a:solidFill>
              </a:rPr>
              <a:t>	</a:t>
            </a:r>
            <a:r>
              <a:rPr lang="en-US" sz="2300" dirty="0"/>
              <a:t>11,432,379</a:t>
            </a:r>
          </a:p>
          <a:p>
            <a:pPr marL="0" indent="0">
              <a:buNone/>
              <a:tabLst>
                <a:tab pos="463550" algn="ctr"/>
                <a:tab pos="2170113" algn="dec"/>
                <a:tab pos="3767138" algn="dec"/>
                <a:tab pos="5827713" algn="dec"/>
                <a:tab pos="7778750" algn="dec"/>
              </a:tabLst>
            </a:pPr>
            <a:r>
              <a:rPr lang="en-US" sz="2300" dirty="0">
                <a:solidFill>
                  <a:srgbClr val="FF00FF"/>
                </a:solidFill>
              </a:rPr>
              <a:t>	</a:t>
            </a:r>
            <a:r>
              <a:rPr lang="en-US" sz="2300" dirty="0"/>
              <a:t>2</a:t>
            </a:r>
            <a:r>
              <a:rPr lang="en-US" sz="2300" dirty="0">
                <a:solidFill>
                  <a:srgbClr val="FF00FF"/>
                </a:solidFill>
              </a:rPr>
              <a:t>	</a:t>
            </a:r>
            <a:r>
              <a:rPr lang="en-US" sz="2300" dirty="0"/>
              <a:t>400,000</a:t>
            </a:r>
            <a:r>
              <a:rPr lang="en-US" sz="2300" dirty="0">
                <a:solidFill>
                  <a:srgbClr val="FF00FF"/>
                </a:solidFill>
              </a:rPr>
              <a:t>	</a:t>
            </a:r>
            <a:r>
              <a:rPr lang="en-US" sz="2300" dirty="0"/>
              <a:t>342,971</a:t>
            </a:r>
            <a:r>
              <a:rPr lang="en-US" sz="2300" dirty="0">
                <a:solidFill>
                  <a:srgbClr val="FF00FF"/>
                </a:solidFill>
              </a:rPr>
              <a:t>	</a:t>
            </a:r>
            <a:r>
              <a:rPr lang="en-US" sz="2300" dirty="0"/>
              <a:t>57,029</a:t>
            </a:r>
            <a:r>
              <a:rPr lang="en-US" sz="2300" dirty="0">
                <a:solidFill>
                  <a:srgbClr val="FF00FF"/>
                </a:solidFill>
              </a:rPr>
              <a:t>	</a:t>
            </a:r>
            <a:r>
              <a:rPr lang="en-US" sz="2300" dirty="0"/>
              <a:t>11,375,350</a:t>
            </a:r>
          </a:p>
          <a:p>
            <a:pPr marL="0" indent="0">
              <a:buNone/>
              <a:tabLst>
                <a:tab pos="463550" algn="ctr"/>
                <a:tab pos="2170113" algn="dec"/>
                <a:tab pos="3767138" algn="dec"/>
                <a:tab pos="5827713" algn="dec"/>
                <a:tab pos="7778750" algn="dec"/>
              </a:tabLst>
            </a:pPr>
            <a:r>
              <a:rPr lang="en-US" sz="2300" dirty="0">
                <a:solidFill>
                  <a:srgbClr val="FF00FF"/>
                </a:solidFill>
              </a:rPr>
              <a:t>	</a:t>
            </a:r>
            <a:r>
              <a:rPr lang="en-US" sz="2300" dirty="0"/>
              <a:t>3</a:t>
            </a:r>
            <a:r>
              <a:rPr lang="en-US" sz="2300" dirty="0">
                <a:solidFill>
                  <a:srgbClr val="FF00FF"/>
                </a:solidFill>
              </a:rPr>
              <a:t>	</a:t>
            </a:r>
            <a:r>
              <a:rPr lang="en-US" sz="2300" dirty="0"/>
              <a:t>400,000</a:t>
            </a:r>
            <a:r>
              <a:rPr lang="en-US" sz="2300" dirty="0">
                <a:solidFill>
                  <a:srgbClr val="FF00FF"/>
                </a:solidFill>
              </a:rPr>
              <a:t>	</a:t>
            </a:r>
            <a:r>
              <a:rPr lang="en-US" sz="2300" dirty="0"/>
              <a:t>341,261</a:t>
            </a:r>
            <a:r>
              <a:rPr lang="en-US" sz="2300" dirty="0">
                <a:solidFill>
                  <a:srgbClr val="FF00FF"/>
                </a:solidFill>
              </a:rPr>
              <a:t>	</a:t>
            </a:r>
            <a:r>
              <a:rPr lang="en-US" sz="2300" dirty="0"/>
              <a:t>58,739</a:t>
            </a:r>
            <a:r>
              <a:rPr lang="en-US" sz="2300" dirty="0">
                <a:solidFill>
                  <a:srgbClr val="FF00FF"/>
                </a:solidFill>
              </a:rPr>
              <a:t>	</a:t>
            </a:r>
            <a:r>
              <a:rPr lang="en-US" sz="2300" dirty="0"/>
              <a:t>11,316,611</a:t>
            </a:r>
          </a:p>
          <a:p>
            <a:pPr marL="0" indent="0">
              <a:spcAft>
                <a:spcPts val="1200"/>
              </a:spcAft>
              <a:buNone/>
              <a:tabLst>
                <a:tab pos="463550" algn="ctr"/>
                <a:tab pos="2170113" algn="dec"/>
                <a:tab pos="3767138" algn="dec"/>
                <a:tab pos="5827713" algn="dec"/>
                <a:tab pos="7778750" algn="dec"/>
              </a:tabLst>
            </a:pPr>
            <a:r>
              <a:rPr lang="en-US" sz="2300" dirty="0">
                <a:solidFill>
                  <a:srgbClr val="FF00FF"/>
                </a:solidFill>
              </a:rPr>
              <a:t>	</a:t>
            </a:r>
            <a:r>
              <a:rPr lang="en-US" sz="2300" dirty="0"/>
              <a:t>4</a:t>
            </a:r>
            <a:r>
              <a:rPr lang="en-US" sz="2300" dirty="0">
                <a:solidFill>
                  <a:srgbClr val="FF00FF"/>
                </a:solidFill>
              </a:rPr>
              <a:t>	</a:t>
            </a:r>
            <a:r>
              <a:rPr lang="en-US" sz="2300" dirty="0"/>
              <a:t>400,000</a:t>
            </a:r>
            <a:r>
              <a:rPr lang="en-US" sz="2300" dirty="0">
                <a:solidFill>
                  <a:srgbClr val="FF00FF"/>
                </a:solidFill>
              </a:rPr>
              <a:t>			</a:t>
            </a:r>
          </a:p>
          <a:p>
            <a:pPr marL="0" indent="0">
              <a:spcAft>
                <a:spcPts val="1200"/>
              </a:spcAft>
              <a:buNone/>
            </a:pPr>
            <a:r>
              <a:rPr lang="en-US" sz="2300" dirty="0"/>
              <a:t>What is the interest expense on the bonds in 2019? </a:t>
            </a:r>
          </a:p>
          <a:p>
            <a:pPr marL="457200" indent="-457200">
              <a:buFont typeface="+mj-lt"/>
              <a:buAutoNum type="alphaLcPeriod"/>
            </a:pPr>
            <a:r>
              <a:rPr lang="en-US" sz="2300" dirty="0"/>
              <a:t>$</a:t>
            </a:r>
            <a:r>
              <a:rPr lang="en-US" sz="2300" dirty="0" smtClean="0"/>
              <a:t>119,241 </a:t>
            </a:r>
            <a:endParaRPr lang="en-US" sz="2300" dirty="0"/>
          </a:p>
          <a:p>
            <a:pPr marL="457200" indent="-457200">
              <a:buFont typeface="+mj-lt"/>
              <a:buAutoNum type="alphaLcPeriod"/>
            </a:pPr>
            <a:r>
              <a:rPr lang="en-US" sz="2300" dirty="0"/>
              <a:t>$</a:t>
            </a:r>
            <a:r>
              <a:rPr lang="en-US" sz="2300" dirty="0" smtClean="0"/>
              <a:t>342,961 </a:t>
            </a:r>
            <a:endParaRPr lang="en-US" sz="2300" dirty="0"/>
          </a:p>
          <a:p>
            <a:pPr marL="457200" indent="-457200">
              <a:buFont typeface="+mj-lt"/>
              <a:buAutoNum type="alphaLcPeriod"/>
            </a:pPr>
            <a:r>
              <a:rPr lang="en-US" sz="2300" dirty="0"/>
              <a:t>$</a:t>
            </a:r>
            <a:r>
              <a:rPr lang="en-US" sz="2300" dirty="0" smtClean="0"/>
              <a:t>680,759 </a:t>
            </a:r>
            <a:endParaRPr lang="en-US" sz="2300" dirty="0"/>
          </a:p>
          <a:p>
            <a:pPr marL="457200" indent="-457200">
              <a:buFont typeface="+mj-lt"/>
              <a:buAutoNum type="alphaLcPeriod"/>
            </a:pPr>
            <a:r>
              <a:rPr lang="en-US" sz="2300" dirty="0"/>
              <a:t>$</a:t>
            </a:r>
            <a:r>
              <a:rPr lang="en-US" sz="2300" dirty="0" smtClean="0"/>
              <a:t>800,000</a:t>
            </a:r>
            <a:endParaRPr lang="en-US" sz="2300" dirty="0"/>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598965" y="5825090"/>
            <a:ext cx="382825" cy="34891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TextBox 5"/>
          <p:cNvSpPr txBox="1"/>
          <p:nvPr/>
        </p:nvSpPr>
        <p:spPr>
          <a:xfrm>
            <a:off x="2549364" y="5263212"/>
            <a:ext cx="6525712" cy="1261884"/>
          </a:xfrm>
          <a:prstGeom prst="rect">
            <a:avLst/>
          </a:prstGeom>
          <a:solidFill>
            <a:srgbClr val="FDEADA"/>
          </a:solidFill>
          <a:ln w="12700">
            <a:solidFill>
              <a:schemeClr val="tx1"/>
            </a:solidFill>
          </a:ln>
        </p:spPr>
        <p:txBody>
          <a:bodyPr wrap="square" rtlCol="0">
            <a:spAutoFit/>
          </a:bodyPr>
          <a:lstStyle/>
          <a:p>
            <a:r>
              <a:rPr lang="en-US" sz="1900" dirty="0">
                <a:latin typeface="+mn-lt"/>
              </a:rPr>
              <a:t>The correct answer is </a:t>
            </a:r>
            <a:r>
              <a:rPr lang="en-US" sz="1900" i="1" dirty="0" smtClean="0">
                <a:latin typeface="+mn-lt"/>
              </a:rPr>
              <a:t>c</a:t>
            </a:r>
            <a:r>
              <a:rPr lang="en-US" sz="1900" dirty="0" smtClean="0">
                <a:latin typeface="+mn-lt"/>
              </a:rPr>
              <a:t>:</a:t>
            </a:r>
            <a:endParaRPr lang="en-US" sz="1900" dirty="0">
              <a:latin typeface="+mn-lt"/>
            </a:endParaRPr>
          </a:p>
          <a:p>
            <a:r>
              <a:rPr lang="en-US" sz="1900" dirty="0">
                <a:latin typeface="+mn-lt"/>
              </a:rPr>
              <a:t>Semiannual effective rate = $344,632 </a:t>
            </a:r>
            <a:r>
              <a:rPr lang="en-US" sz="1900" dirty="0" smtClean="0">
                <a:latin typeface="+mn-lt"/>
              </a:rPr>
              <a:t>÷ </a:t>
            </a:r>
            <a:r>
              <a:rPr lang="en-US" sz="1900" dirty="0">
                <a:latin typeface="+mn-lt"/>
              </a:rPr>
              <a:t>$11,487,747 = 3%</a:t>
            </a:r>
          </a:p>
          <a:p>
            <a:endParaRPr lang="en-US" sz="1900" dirty="0">
              <a:latin typeface="+mn-lt"/>
            </a:endParaRPr>
          </a:p>
          <a:p>
            <a:r>
              <a:rPr lang="en-US" sz="1900" dirty="0">
                <a:latin typeface="+mn-lt"/>
              </a:rPr>
              <a:t>Interest expense = $341,261 + ($11,316,611 </a:t>
            </a:r>
            <a:r>
              <a:rPr lang="en-US" sz="1900" dirty="0" smtClean="0">
                <a:latin typeface="+mn-lt"/>
              </a:rPr>
              <a:t>× </a:t>
            </a:r>
            <a:r>
              <a:rPr lang="en-US" sz="1900" dirty="0">
                <a:latin typeface="+mn-lt"/>
              </a:rPr>
              <a:t>3%) = </a:t>
            </a:r>
            <a:r>
              <a:rPr lang="en-US" sz="1900" b="1" dirty="0">
                <a:solidFill>
                  <a:srgbClr val="C00000"/>
                </a:solidFill>
                <a:latin typeface="+mn-lt"/>
              </a:rPr>
              <a:t>$680,759</a:t>
            </a:r>
          </a:p>
        </p:txBody>
      </p:sp>
      <p:sp>
        <p:nvSpPr>
          <p:cNvPr id="7" name="Rectangle 6"/>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Tree>
    <p:custDataLst>
      <p:tags r:id="rId1"/>
    </p:custDataLst>
    <p:extLst>
      <p:ext uri="{BB962C8B-B14F-4D97-AF65-F5344CB8AC3E}">
        <p14:creationId xmlns:p14="http://schemas.microsoft.com/office/powerpoint/2010/main" val="17866909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800" decel="100000"/>
                                        <p:tgtEl>
                                          <p:spTgt spid="2"/>
                                        </p:tgtEl>
                                      </p:cBhvr>
                                    </p:animEffect>
                                    <p:anim calcmode="lin" valueType="num">
                                      <p:cBhvr>
                                        <p:cTn id="8" dur="1800" decel="100000" fill="hold"/>
                                        <p:tgtEl>
                                          <p:spTgt spid="2"/>
                                        </p:tgtEl>
                                        <p:attrNameLst>
                                          <p:attrName>style.rotation</p:attrName>
                                        </p:attrNameLst>
                                      </p:cBhvr>
                                      <p:tavLst>
                                        <p:tav tm="0">
                                          <p:val>
                                            <p:fltVal val="-90"/>
                                          </p:val>
                                        </p:tav>
                                        <p:tav tm="100000">
                                          <p:val>
                                            <p:fltVal val="0"/>
                                          </p:val>
                                        </p:tav>
                                      </p:tavLst>
                                    </p:anim>
                                    <p:anim calcmode="lin" valueType="num">
                                      <p:cBhvr>
                                        <p:cTn id="9" dur="1800" decel="100000" fill="hold"/>
                                        <p:tgtEl>
                                          <p:spTgt spid="2"/>
                                        </p:tgtEl>
                                        <p:attrNameLst>
                                          <p:attrName>ppt_x</p:attrName>
                                        </p:attrNameLst>
                                      </p:cBhvr>
                                      <p:tavLst>
                                        <p:tav tm="0">
                                          <p:val>
                                            <p:strVal val="#ppt_x+0.4"/>
                                          </p:val>
                                        </p:tav>
                                        <p:tav tm="100000">
                                          <p:val>
                                            <p:strVal val="#ppt_x-0.05"/>
                                          </p:val>
                                        </p:tav>
                                      </p:tavLst>
                                    </p:anim>
                                    <p:anim calcmode="lin" valueType="num">
                                      <p:cBhvr>
                                        <p:cTn id="10" dur="1800" decel="100000" fill="hold"/>
                                        <p:tgtEl>
                                          <p:spTgt spid="2"/>
                                        </p:tgtEl>
                                        <p:attrNameLst>
                                          <p:attrName>ppt_y</p:attrName>
                                        </p:attrNameLst>
                                      </p:cBhvr>
                                      <p:tavLst>
                                        <p:tav tm="0">
                                          <p:val>
                                            <p:strVal val="#ppt_y-0.4"/>
                                          </p:val>
                                        </p:tav>
                                        <p:tav tm="100000">
                                          <p:val>
                                            <p:strVal val="#ppt_y+0.1"/>
                                          </p:val>
                                        </p:tav>
                                      </p:tavLst>
                                    </p:anim>
                                    <p:anim calcmode="lin" valueType="num">
                                      <p:cBhvr>
                                        <p:cTn id="11" dur="450" accel="100000" fill="hold">
                                          <p:stCondLst>
                                            <p:cond delay="1800"/>
                                          </p:stCondLst>
                                        </p:cTn>
                                        <p:tgtEl>
                                          <p:spTgt spid="2"/>
                                        </p:tgtEl>
                                        <p:attrNameLst>
                                          <p:attrName>ppt_x</p:attrName>
                                        </p:attrNameLst>
                                      </p:cBhvr>
                                      <p:tavLst>
                                        <p:tav tm="0">
                                          <p:val>
                                            <p:strVal val="#ppt_x-0.05"/>
                                          </p:val>
                                        </p:tav>
                                        <p:tav tm="100000">
                                          <p:val>
                                            <p:strVal val="#ppt_x"/>
                                          </p:val>
                                        </p:tav>
                                      </p:tavLst>
                                    </p:anim>
                                    <p:anim calcmode="lin" valueType="num">
                                      <p:cBhvr>
                                        <p:cTn id="12" dur="450" accel="100000" fill="hold">
                                          <p:stCondLst>
                                            <p:cond delay="1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Long-Term Notes</a:t>
            </a:r>
            <a:endParaRPr lang="en-IN" dirty="0"/>
          </a:p>
        </p:txBody>
      </p:sp>
      <p:sp>
        <p:nvSpPr>
          <p:cNvPr id="3" name="Content Placeholder 2"/>
          <p:cNvSpPr>
            <a:spLocks noGrp="1"/>
          </p:cNvSpPr>
          <p:nvPr>
            <p:ph idx="1"/>
          </p:nvPr>
        </p:nvSpPr>
        <p:spPr>
          <a:xfrm>
            <a:off x="761999" y="1261890"/>
            <a:ext cx="8013600" cy="5057775"/>
          </a:xfrm>
        </p:spPr>
        <p:txBody>
          <a:bodyPr/>
          <a:lstStyle/>
          <a:p>
            <a:r>
              <a:rPr lang="en-US" dirty="0"/>
              <a:t>When a company borrows cash from a bank and signs a promissory note, the firm’s liability is reported as a </a:t>
            </a:r>
            <a:r>
              <a:rPr lang="en-US" b="1" i="1" dirty="0">
                <a:solidFill>
                  <a:srgbClr val="000066"/>
                </a:solidFill>
              </a:rPr>
              <a:t>note </a:t>
            </a:r>
            <a:r>
              <a:rPr lang="en-US" b="1" i="1" dirty="0" smtClean="0">
                <a:solidFill>
                  <a:srgbClr val="000066"/>
                </a:solidFill>
              </a:rPr>
              <a:t>payable</a:t>
            </a:r>
            <a:endParaRPr lang="en-IN" b="1" dirty="0">
              <a:solidFill>
                <a:srgbClr val="000066"/>
              </a:solidFill>
            </a:endParaRPr>
          </a:p>
        </p:txBody>
      </p:sp>
      <p:sp>
        <p:nvSpPr>
          <p:cNvPr id="4" name="Rectangle 3"/>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5" name="TextBox 4"/>
          <p:cNvSpPr txBox="1">
            <a:spLocks noChangeArrowheads="1"/>
          </p:cNvSpPr>
          <p:nvPr/>
        </p:nvSpPr>
        <p:spPr bwMode="auto">
          <a:xfrm>
            <a:off x="761999" y="2740605"/>
            <a:ext cx="1676940" cy="523220"/>
          </a:xfrm>
          <a:prstGeom prst="rect">
            <a:avLst/>
          </a:prstGeom>
          <a:solidFill>
            <a:schemeClr val="bg1">
              <a:lumMod val="95000"/>
            </a:schemeClr>
          </a:solidFill>
          <a:ln w="12700">
            <a:solidFill>
              <a:schemeClr val="tx2">
                <a:lumMod val="75000"/>
              </a:schemeClr>
            </a:solidFill>
            <a:miter lim="800000"/>
            <a:headEnd/>
            <a:tailEnd/>
          </a:ln>
        </p:spPr>
        <p:txBody>
          <a:bodyPr wrap="square">
            <a:spAutoFit/>
          </a:bodyPr>
          <a:lstStyle/>
          <a:p>
            <a:pPr algn="ctr"/>
            <a:r>
              <a:rPr lang="en-US" sz="2800" b="1" dirty="0">
                <a:solidFill>
                  <a:srgbClr val="000099"/>
                </a:solidFill>
                <a:latin typeface="Calibri" pitchFamily="34" charset="0"/>
              </a:rPr>
              <a:t>Borrower</a:t>
            </a:r>
            <a:endParaRPr lang="en-IN" sz="2800" b="1" dirty="0">
              <a:solidFill>
                <a:srgbClr val="000099"/>
              </a:solidFill>
              <a:latin typeface="Calibri" pitchFamily="34" charset="0"/>
            </a:endParaRPr>
          </a:p>
        </p:txBody>
      </p:sp>
      <p:sp>
        <p:nvSpPr>
          <p:cNvPr id="6" name="TextBox 5"/>
          <p:cNvSpPr txBox="1">
            <a:spLocks noChangeArrowheads="1"/>
          </p:cNvSpPr>
          <p:nvPr/>
        </p:nvSpPr>
        <p:spPr bwMode="auto">
          <a:xfrm>
            <a:off x="7355941" y="2746367"/>
            <a:ext cx="1433367" cy="523220"/>
          </a:xfrm>
          <a:prstGeom prst="rect">
            <a:avLst/>
          </a:prstGeom>
          <a:solidFill>
            <a:schemeClr val="bg1">
              <a:lumMod val="95000"/>
            </a:schemeClr>
          </a:solidFill>
          <a:ln w="12700">
            <a:solidFill>
              <a:schemeClr val="tx2">
                <a:lumMod val="75000"/>
              </a:schemeClr>
            </a:solidFill>
            <a:miter lim="800000"/>
            <a:headEnd/>
            <a:tailEnd/>
          </a:ln>
        </p:spPr>
        <p:txBody>
          <a:bodyPr wrap="square">
            <a:spAutoFit/>
          </a:bodyPr>
          <a:lstStyle/>
          <a:p>
            <a:pPr algn="ctr"/>
            <a:r>
              <a:rPr lang="en-US" sz="2800" b="1" dirty="0">
                <a:solidFill>
                  <a:srgbClr val="000099"/>
                </a:solidFill>
                <a:latin typeface="Calibri" pitchFamily="34" charset="0"/>
              </a:rPr>
              <a:t>Lender</a:t>
            </a:r>
            <a:endParaRPr lang="en-IN" sz="2800" b="1" dirty="0">
              <a:solidFill>
                <a:srgbClr val="000099"/>
              </a:solidFill>
              <a:latin typeface="Calibri" pitchFamily="34" charset="0"/>
            </a:endParaRPr>
          </a:p>
        </p:txBody>
      </p:sp>
      <p:cxnSp>
        <p:nvCxnSpPr>
          <p:cNvPr id="7" name="Straight Arrow Connector 6"/>
          <p:cNvCxnSpPr/>
          <p:nvPr/>
        </p:nvCxnSpPr>
        <p:spPr>
          <a:xfrm flipH="1">
            <a:off x="2512042" y="3033285"/>
            <a:ext cx="1453975" cy="0"/>
          </a:xfrm>
          <a:prstGeom prst="straightConnector1">
            <a:avLst/>
          </a:prstGeom>
          <a:ln w="38100">
            <a:solidFill>
              <a:schemeClr val="accent1"/>
            </a:solidFill>
            <a:tailEnd type="arrow"/>
          </a:ln>
        </p:spPr>
        <p:style>
          <a:lnRef idx="1">
            <a:schemeClr val="accent3"/>
          </a:lnRef>
          <a:fillRef idx="0">
            <a:schemeClr val="accent3"/>
          </a:fillRef>
          <a:effectRef idx="0">
            <a:schemeClr val="accent3"/>
          </a:effectRef>
          <a:fontRef idx="minor">
            <a:schemeClr val="tx1"/>
          </a:fontRef>
        </p:style>
      </p:cxnSp>
      <p:cxnSp>
        <p:nvCxnSpPr>
          <p:cNvPr id="8" name="Straight Arrow Connector 7"/>
          <p:cNvCxnSpPr/>
          <p:nvPr/>
        </p:nvCxnSpPr>
        <p:spPr>
          <a:xfrm>
            <a:off x="5730148" y="3024265"/>
            <a:ext cx="1491845" cy="1"/>
          </a:xfrm>
          <a:prstGeom prst="straightConnector1">
            <a:avLst/>
          </a:prstGeom>
          <a:ln w="38100">
            <a:solidFill>
              <a:schemeClr val="accent1"/>
            </a:solidFill>
            <a:tailEnd type="arrow"/>
          </a:ln>
        </p:spPr>
        <p:style>
          <a:lnRef idx="1">
            <a:schemeClr val="accent3"/>
          </a:lnRef>
          <a:fillRef idx="0">
            <a:schemeClr val="accent3"/>
          </a:fillRef>
          <a:effectRef idx="0">
            <a:schemeClr val="accent3"/>
          </a:effectRef>
          <a:fontRef idx="minor">
            <a:schemeClr val="tx1"/>
          </a:fontRef>
        </p:style>
      </p:cxnSp>
      <p:sp>
        <p:nvSpPr>
          <p:cNvPr id="9" name="TextBox 8"/>
          <p:cNvSpPr txBox="1">
            <a:spLocks noChangeArrowheads="1"/>
          </p:cNvSpPr>
          <p:nvPr/>
        </p:nvSpPr>
        <p:spPr bwMode="auto">
          <a:xfrm>
            <a:off x="3612676" y="2740605"/>
            <a:ext cx="2496545" cy="954107"/>
          </a:xfrm>
          <a:prstGeom prst="rect">
            <a:avLst/>
          </a:prstGeom>
          <a:noFill/>
          <a:ln w="9525">
            <a:noFill/>
            <a:miter lim="800000"/>
            <a:headEnd/>
            <a:tailEnd/>
          </a:ln>
        </p:spPr>
        <p:txBody>
          <a:bodyPr wrap="square">
            <a:spAutoFit/>
          </a:bodyPr>
          <a:lstStyle/>
          <a:p>
            <a:pPr algn="ctr"/>
            <a:r>
              <a:rPr lang="en-IN" sz="2800" b="1" i="1" dirty="0">
                <a:latin typeface="Calibri" pitchFamily="34" charset="0"/>
              </a:rPr>
              <a:t>Long-term</a:t>
            </a:r>
          </a:p>
          <a:p>
            <a:pPr algn="ctr"/>
            <a:r>
              <a:rPr lang="en-IN" sz="2800" b="1" i="1" dirty="0">
                <a:latin typeface="Calibri" pitchFamily="34" charset="0"/>
              </a:rPr>
              <a:t>Notes</a:t>
            </a:r>
          </a:p>
        </p:txBody>
      </p:sp>
      <p:cxnSp>
        <p:nvCxnSpPr>
          <p:cNvPr id="10" name="Straight Arrow Connector 9"/>
          <p:cNvCxnSpPr/>
          <p:nvPr/>
        </p:nvCxnSpPr>
        <p:spPr>
          <a:xfrm rot="16200000" flipH="1">
            <a:off x="7615425" y="3761933"/>
            <a:ext cx="914400" cy="1"/>
          </a:xfrm>
          <a:prstGeom prst="straightConnector1">
            <a:avLst/>
          </a:prstGeom>
          <a:ln w="38100">
            <a:solidFill>
              <a:schemeClr val="accent1"/>
            </a:solidFill>
            <a:tailEnd type="arrow"/>
          </a:ln>
        </p:spPr>
        <p:style>
          <a:lnRef idx="1">
            <a:schemeClr val="accent3"/>
          </a:lnRef>
          <a:fillRef idx="0">
            <a:schemeClr val="accent3"/>
          </a:fillRef>
          <a:effectRef idx="0">
            <a:schemeClr val="accent3"/>
          </a:effectRef>
          <a:fontRef idx="minor">
            <a:schemeClr val="tx1"/>
          </a:fontRef>
        </p:style>
      </p:cxnSp>
      <p:sp>
        <p:nvSpPr>
          <p:cNvPr id="11" name="TextBox 10"/>
          <p:cNvSpPr txBox="1">
            <a:spLocks noChangeArrowheads="1"/>
          </p:cNvSpPr>
          <p:nvPr/>
        </p:nvSpPr>
        <p:spPr bwMode="auto">
          <a:xfrm>
            <a:off x="678152" y="4262003"/>
            <a:ext cx="1844634" cy="954107"/>
          </a:xfrm>
          <a:prstGeom prst="rect">
            <a:avLst/>
          </a:prstGeom>
          <a:solidFill>
            <a:schemeClr val="bg1">
              <a:lumMod val="95000"/>
            </a:schemeClr>
          </a:solidFill>
          <a:ln w="12700">
            <a:solidFill>
              <a:schemeClr val="tx2">
                <a:lumMod val="75000"/>
              </a:schemeClr>
            </a:solidFill>
            <a:miter lim="800000"/>
            <a:headEnd/>
            <a:tailEnd/>
          </a:ln>
        </p:spPr>
        <p:txBody>
          <a:bodyPr wrap="square">
            <a:spAutoFit/>
          </a:bodyPr>
          <a:lstStyle/>
          <a:p>
            <a:pPr algn="ctr"/>
            <a:r>
              <a:rPr lang="en-US" sz="2800" b="1" dirty="0">
                <a:solidFill>
                  <a:srgbClr val="000099"/>
                </a:solidFill>
                <a:latin typeface="Calibri" pitchFamily="34" charset="0"/>
              </a:rPr>
              <a:t>Notes payable</a:t>
            </a:r>
            <a:endParaRPr lang="en-IN" sz="2800" b="1" dirty="0">
              <a:solidFill>
                <a:srgbClr val="000099"/>
              </a:solidFill>
              <a:latin typeface="Calibri" pitchFamily="34" charset="0"/>
            </a:endParaRPr>
          </a:p>
        </p:txBody>
      </p:sp>
      <p:sp>
        <p:nvSpPr>
          <p:cNvPr id="12" name="TextBox 11"/>
          <p:cNvSpPr txBox="1">
            <a:spLocks noChangeArrowheads="1"/>
          </p:cNvSpPr>
          <p:nvPr/>
        </p:nvSpPr>
        <p:spPr bwMode="auto">
          <a:xfrm>
            <a:off x="7150309" y="4253522"/>
            <a:ext cx="1844634" cy="954107"/>
          </a:xfrm>
          <a:prstGeom prst="rect">
            <a:avLst/>
          </a:prstGeom>
          <a:solidFill>
            <a:schemeClr val="bg1">
              <a:lumMod val="95000"/>
            </a:schemeClr>
          </a:solidFill>
          <a:ln w="12700">
            <a:solidFill>
              <a:schemeClr val="tx2">
                <a:lumMod val="75000"/>
              </a:schemeClr>
            </a:solidFill>
            <a:miter lim="800000"/>
            <a:headEnd/>
            <a:tailEnd/>
          </a:ln>
        </p:spPr>
        <p:txBody>
          <a:bodyPr wrap="square">
            <a:spAutoFit/>
          </a:bodyPr>
          <a:lstStyle/>
          <a:p>
            <a:pPr algn="ctr"/>
            <a:r>
              <a:rPr lang="en-US" sz="2800" b="1" dirty="0">
                <a:solidFill>
                  <a:srgbClr val="000099"/>
                </a:solidFill>
                <a:latin typeface="Calibri" pitchFamily="34" charset="0"/>
              </a:rPr>
              <a:t>Notes receivable</a:t>
            </a:r>
            <a:endParaRPr lang="en-IN" sz="2800" b="1" dirty="0">
              <a:solidFill>
                <a:srgbClr val="000099"/>
              </a:solidFill>
              <a:latin typeface="Calibri" pitchFamily="34" charset="0"/>
            </a:endParaRPr>
          </a:p>
        </p:txBody>
      </p:sp>
      <p:cxnSp>
        <p:nvCxnSpPr>
          <p:cNvPr id="13" name="Straight Arrow Connector 12"/>
          <p:cNvCxnSpPr/>
          <p:nvPr/>
        </p:nvCxnSpPr>
        <p:spPr>
          <a:xfrm rot="16200000" flipH="1">
            <a:off x="1008609" y="3786141"/>
            <a:ext cx="914400" cy="1"/>
          </a:xfrm>
          <a:prstGeom prst="straightConnector1">
            <a:avLst/>
          </a:prstGeom>
          <a:ln w="38100">
            <a:solidFill>
              <a:schemeClr val="accent1"/>
            </a:solidFill>
            <a:tailEnd type="arrow"/>
          </a:ln>
        </p:spPr>
        <p:style>
          <a:lnRef idx="1">
            <a:schemeClr val="accent3"/>
          </a:lnRef>
          <a:fillRef idx="0">
            <a:schemeClr val="accent3"/>
          </a:fillRef>
          <a:effectRef idx="0">
            <a:schemeClr val="accent3"/>
          </a:effectRef>
          <a:fontRef idx="minor">
            <a:schemeClr val="tx1"/>
          </a:fontRef>
        </p:style>
      </p:cxnSp>
    </p:spTree>
    <p:custDataLst>
      <p:tags r:id="rId1"/>
    </p:custDataLst>
    <p:extLst>
      <p:ext uri="{BB962C8B-B14F-4D97-AF65-F5344CB8AC3E}">
        <p14:creationId xmlns:p14="http://schemas.microsoft.com/office/powerpoint/2010/main" val="7109655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par>
                                <p:cTn id="8" presetID="6"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ircle(in)">
                                      <p:cBhvr>
                                        <p:cTn id="15" dur="2000"/>
                                        <p:tgtEl>
                                          <p:spTgt spid="10"/>
                                        </p:tgtEl>
                                      </p:cBhvr>
                                    </p:animEffect>
                                  </p:childTnLst>
                                </p:cTn>
                              </p:par>
                              <p:par>
                                <p:cTn id="16" presetID="6" presetClass="entr" presetSubtype="16"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circle(in)">
                                      <p:cBhvr>
                                        <p:cTn id="18" dur="20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sz="3000" dirty="0" smtClean="0"/>
              <a:t>Note </a:t>
            </a:r>
            <a:r>
              <a:rPr lang="en-IN" sz="3000" dirty="0"/>
              <a:t>Issued for Cash</a:t>
            </a:r>
            <a:endParaRPr lang="en-IN" sz="3000" dirty="0">
              <a:solidFill>
                <a:srgbClr val="C00000"/>
              </a:solidFill>
            </a:endParaRPr>
          </a:p>
        </p:txBody>
      </p:sp>
      <p:sp>
        <p:nvSpPr>
          <p:cNvPr id="5" name="Content Placeholder 4"/>
          <p:cNvSpPr>
            <a:spLocks noGrp="1"/>
          </p:cNvSpPr>
          <p:nvPr>
            <p:ph idx="1"/>
          </p:nvPr>
        </p:nvSpPr>
        <p:spPr>
          <a:xfrm>
            <a:off x="671202" y="1112126"/>
            <a:ext cx="8379491" cy="2100163"/>
          </a:xfrm>
        </p:spPr>
        <p:txBody>
          <a:bodyPr>
            <a:normAutofit/>
          </a:bodyPr>
          <a:lstStyle/>
          <a:p>
            <a:pPr marL="0" indent="0">
              <a:buNone/>
            </a:pPr>
            <a:r>
              <a:rPr lang="en-IN" sz="2400" dirty="0"/>
              <a:t>On January 1, 2018, Skill Graphics, Inc., a product-labeling and graphics firm, borrowed $700,000 cash from First BancCorp and issued a three-year, </a:t>
            </a:r>
            <a:r>
              <a:rPr lang="en-IN" sz="2400" b="1" dirty="0">
                <a:solidFill>
                  <a:srgbClr val="DE005A"/>
                </a:solidFill>
              </a:rPr>
              <a:t>$700,000 </a:t>
            </a:r>
            <a:r>
              <a:rPr lang="en-IN" sz="2400" dirty="0"/>
              <a:t>promissory note. Interest of $42,000 was payable semiannually on June 30 and December 31.</a:t>
            </a:r>
            <a:endParaRPr lang="en-US" sz="24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22" name="Rectangle 21"/>
          <p:cNvSpPr/>
          <p:nvPr/>
        </p:nvSpPr>
        <p:spPr>
          <a:xfrm>
            <a:off x="692731" y="3356763"/>
            <a:ext cx="8320883" cy="1762769"/>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TextBox 25"/>
          <p:cNvSpPr txBox="1">
            <a:spLocks noChangeArrowheads="1"/>
          </p:cNvSpPr>
          <p:nvPr/>
        </p:nvSpPr>
        <p:spPr bwMode="auto">
          <a:xfrm>
            <a:off x="761999" y="3370470"/>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a:t>
            </a:r>
            <a:endParaRPr lang="en-IN" sz="2400" b="1" baseline="30000" dirty="0">
              <a:latin typeface="+mn-lt"/>
            </a:endParaRPr>
          </a:p>
        </p:txBody>
      </p:sp>
      <p:sp>
        <p:nvSpPr>
          <p:cNvPr id="30" name="TextBox 29"/>
          <p:cNvSpPr txBox="1">
            <a:spLocks noChangeArrowheads="1"/>
          </p:cNvSpPr>
          <p:nvPr/>
        </p:nvSpPr>
        <p:spPr bwMode="auto">
          <a:xfrm>
            <a:off x="7581009" y="3401248"/>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6" name="TextBox 35"/>
          <p:cNvSpPr txBox="1">
            <a:spLocks noChangeArrowheads="1"/>
          </p:cNvSpPr>
          <p:nvPr/>
        </p:nvSpPr>
        <p:spPr bwMode="auto">
          <a:xfrm>
            <a:off x="6198296" y="3401789"/>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7" name="Straight Connector 36"/>
          <p:cNvCxnSpPr/>
          <p:nvPr/>
        </p:nvCxnSpPr>
        <p:spPr>
          <a:xfrm>
            <a:off x="692387" y="3841670"/>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692731" y="4170086"/>
            <a:ext cx="5297761" cy="404813"/>
          </a:xfrm>
          <a:prstGeom prst="rect">
            <a:avLst/>
          </a:prstGeom>
          <a:noFill/>
          <a:ln w="9525">
            <a:noFill/>
            <a:miter lim="800000"/>
            <a:headEnd/>
            <a:tailEnd/>
          </a:ln>
        </p:spPr>
        <p:txBody>
          <a:bodyPr/>
          <a:lstStyle/>
          <a:p>
            <a:r>
              <a:rPr lang="en-US" sz="2400" dirty="0">
                <a:latin typeface="+mn-lt"/>
              </a:rPr>
              <a:t>Cash</a:t>
            </a:r>
            <a:endParaRPr lang="en-IN" sz="2400" dirty="0">
              <a:latin typeface="+mn-lt"/>
            </a:endParaRPr>
          </a:p>
        </p:txBody>
      </p:sp>
      <p:sp>
        <p:nvSpPr>
          <p:cNvPr id="39" name="TextBox 38"/>
          <p:cNvSpPr txBox="1">
            <a:spLocks noChangeArrowheads="1"/>
          </p:cNvSpPr>
          <p:nvPr/>
        </p:nvSpPr>
        <p:spPr bwMode="auto">
          <a:xfrm>
            <a:off x="5930900" y="4159370"/>
            <a:ext cx="1613485" cy="404812"/>
          </a:xfrm>
          <a:prstGeom prst="rect">
            <a:avLst/>
          </a:prstGeom>
          <a:noFill/>
          <a:ln w="9525">
            <a:noFill/>
            <a:miter lim="800000"/>
            <a:headEnd/>
            <a:tailEnd/>
          </a:ln>
        </p:spPr>
        <p:txBody>
          <a:bodyPr/>
          <a:lstStyle/>
          <a:p>
            <a:pPr algn="r"/>
            <a:r>
              <a:rPr lang="en-IN" sz="2400" dirty="0">
                <a:latin typeface="+mn-lt"/>
              </a:rPr>
              <a:t>700,000</a:t>
            </a:r>
          </a:p>
        </p:txBody>
      </p:sp>
      <p:sp>
        <p:nvSpPr>
          <p:cNvPr id="40" name="TextBox 39"/>
          <p:cNvSpPr txBox="1">
            <a:spLocks noChangeArrowheads="1"/>
          </p:cNvSpPr>
          <p:nvPr/>
        </p:nvSpPr>
        <p:spPr bwMode="auto">
          <a:xfrm>
            <a:off x="692731" y="4519336"/>
            <a:ext cx="5829668" cy="404813"/>
          </a:xfrm>
          <a:prstGeom prst="rect">
            <a:avLst/>
          </a:prstGeom>
          <a:noFill/>
          <a:ln w="9525">
            <a:noFill/>
            <a:miter lim="800000"/>
            <a:headEnd/>
            <a:tailEnd/>
          </a:ln>
        </p:spPr>
        <p:txBody>
          <a:bodyPr/>
          <a:lstStyle/>
          <a:p>
            <a:pPr lvl="1"/>
            <a:r>
              <a:rPr lang="en-US" sz="2400" dirty="0">
                <a:latin typeface="+mn-lt"/>
              </a:rPr>
              <a:t>Notes payable (face amount) </a:t>
            </a:r>
            <a:endParaRPr lang="en-IN" sz="2400" dirty="0">
              <a:latin typeface="+mn-lt"/>
            </a:endParaRPr>
          </a:p>
        </p:txBody>
      </p:sp>
      <p:sp>
        <p:nvSpPr>
          <p:cNvPr id="44" name="TextBox 43"/>
          <p:cNvSpPr txBox="1">
            <a:spLocks noChangeArrowheads="1"/>
          </p:cNvSpPr>
          <p:nvPr/>
        </p:nvSpPr>
        <p:spPr bwMode="auto">
          <a:xfrm>
            <a:off x="7013404" y="4508620"/>
            <a:ext cx="1902341" cy="404812"/>
          </a:xfrm>
          <a:prstGeom prst="rect">
            <a:avLst/>
          </a:prstGeom>
          <a:noFill/>
          <a:ln w="9525">
            <a:noFill/>
            <a:miter lim="800000"/>
            <a:headEnd/>
            <a:tailEnd/>
          </a:ln>
        </p:spPr>
        <p:txBody>
          <a:bodyPr/>
          <a:lstStyle/>
          <a:p>
            <a:pPr algn="r"/>
            <a:r>
              <a:rPr lang="en-IN" sz="2400" b="1" dirty="0">
                <a:solidFill>
                  <a:srgbClr val="DE005A"/>
                </a:solidFill>
                <a:latin typeface="+mn-lt"/>
              </a:rPr>
              <a:t>700,000</a:t>
            </a:r>
          </a:p>
        </p:txBody>
      </p:sp>
      <p:sp>
        <p:nvSpPr>
          <p:cNvPr id="45" name="TextBox 44"/>
          <p:cNvSpPr txBox="1">
            <a:spLocks noChangeArrowheads="1"/>
          </p:cNvSpPr>
          <p:nvPr/>
        </p:nvSpPr>
        <p:spPr bwMode="auto">
          <a:xfrm>
            <a:off x="680031" y="3818028"/>
            <a:ext cx="5297761" cy="404813"/>
          </a:xfrm>
          <a:prstGeom prst="rect">
            <a:avLst/>
          </a:prstGeom>
          <a:noFill/>
          <a:ln w="9525">
            <a:noFill/>
            <a:miter lim="800000"/>
            <a:headEnd/>
            <a:tailEnd/>
          </a:ln>
        </p:spPr>
        <p:txBody>
          <a:bodyPr/>
          <a:lstStyle/>
          <a:p>
            <a:r>
              <a:rPr lang="en-US" sz="2400" b="1" dirty="0">
                <a:latin typeface="+mn-lt"/>
              </a:rPr>
              <a:t>Skill Graphics (Borrower)</a:t>
            </a:r>
            <a:endParaRPr lang="en-IN" sz="2400" b="1" dirty="0">
              <a:latin typeface="+mn-lt"/>
            </a:endParaRPr>
          </a:p>
        </p:txBody>
      </p:sp>
      <p:sp>
        <p:nvSpPr>
          <p:cNvPr id="46" name="Rectangle 45"/>
          <p:cNvSpPr/>
          <p:nvPr/>
        </p:nvSpPr>
        <p:spPr>
          <a:xfrm>
            <a:off x="690756" y="5119532"/>
            <a:ext cx="8320883" cy="1270419"/>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8" name="TextBox 47"/>
          <p:cNvSpPr txBox="1">
            <a:spLocks noChangeArrowheads="1"/>
          </p:cNvSpPr>
          <p:nvPr/>
        </p:nvSpPr>
        <p:spPr bwMode="auto">
          <a:xfrm>
            <a:off x="690756" y="5494264"/>
            <a:ext cx="5297761" cy="404813"/>
          </a:xfrm>
          <a:prstGeom prst="rect">
            <a:avLst/>
          </a:prstGeom>
          <a:noFill/>
          <a:ln w="9525">
            <a:noFill/>
            <a:miter lim="800000"/>
            <a:headEnd/>
            <a:tailEnd/>
          </a:ln>
        </p:spPr>
        <p:txBody>
          <a:bodyPr/>
          <a:lstStyle/>
          <a:p>
            <a:r>
              <a:rPr lang="en-US" sz="2400" b="1" dirty="0">
                <a:solidFill>
                  <a:srgbClr val="000099"/>
                </a:solidFill>
                <a:latin typeface="+mn-lt"/>
              </a:rPr>
              <a:t>Notes receivable (face amount) </a:t>
            </a:r>
            <a:endParaRPr lang="en-IN" sz="2400" b="1" dirty="0">
              <a:solidFill>
                <a:srgbClr val="000099"/>
              </a:solidFill>
              <a:latin typeface="+mn-lt"/>
            </a:endParaRPr>
          </a:p>
        </p:txBody>
      </p:sp>
      <p:sp>
        <p:nvSpPr>
          <p:cNvPr id="49" name="TextBox 48"/>
          <p:cNvSpPr txBox="1">
            <a:spLocks noChangeArrowheads="1"/>
          </p:cNvSpPr>
          <p:nvPr/>
        </p:nvSpPr>
        <p:spPr bwMode="auto">
          <a:xfrm>
            <a:off x="5928925" y="5483548"/>
            <a:ext cx="1613485" cy="404812"/>
          </a:xfrm>
          <a:prstGeom prst="rect">
            <a:avLst/>
          </a:prstGeom>
          <a:noFill/>
          <a:ln w="9525">
            <a:noFill/>
            <a:miter lim="800000"/>
            <a:headEnd/>
            <a:tailEnd/>
          </a:ln>
        </p:spPr>
        <p:txBody>
          <a:bodyPr/>
          <a:lstStyle/>
          <a:p>
            <a:pPr algn="r"/>
            <a:r>
              <a:rPr lang="en-IN" sz="2400" b="1" dirty="0">
                <a:solidFill>
                  <a:srgbClr val="000099"/>
                </a:solidFill>
                <a:latin typeface="+mn-lt"/>
              </a:rPr>
              <a:t>700,000</a:t>
            </a:r>
          </a:p>
        </p:txBody>
      </p:sp>
      <p:sp>
        <p:nvSpPr>
          <p:cNvPr id="52" name="TextBox 51"/>
          <p:cNvSpPr txBox="1">
            <a:spLocks noChangeArrowheads="1"/>
          </p:cNvSpPr>
          <p:nvPr/>
        </p:nvSpPr>
        <p:spPr bwMode="auto">
          <a:xfrm>
            <a:off x="678056" y="5119532"/>
            <a:ext cx="5297761" cy="404813"/>
          </a:xfrm>
          <a:prstGeom prst="rect">
            <a:avLst/>
          </a:prstGeom>
          <a:noFill/>
          <a:ln w="9525">
            <a:noFill/>
            <a:miter lim="800000"/>
            <a:headEnd/>
            <a:tailEnd/>
          </a:ln>
        </p:spPr>
        <p:txBody>
          <a:bodyPr/>
          <a:lstStyle/>
          <a:p>
            <a:r>
              <a:rPr lang="en-US" sz="2400" b="1" dirty="0">
                <a:solidFill>
                  <a:srgbClr val="000099"/>
                </a:solidFill>
                <a:latin typeface="+mn-lt"/>
              </a:rPr>
              <a:t>First BancCorp (Lender)</a:t>
            </a:r>
            <a:endParaRPr lang="en-IN" sz="2400" b="1" dirty="0">
              <a:solidFill>
                <a:srgbClr val="000099"/>
              </a:solidFill>
              <a:latin typeface="+mn-lt"/>
            </a:endParaRPr>
          </a:p>
        </p:txBody>
      </p:sp>
      <p:sp>
        <p:nvSpPr>
          <p:cNvPr id="55" name="TextBox 54"/>
          <p:cNvSpPr txBox="1">
            <a:spLocks noChangeArrowheads="1"/>
          </p:cNvSpPr>
          <p:nvPr/>
        </p:nvSpPr>
        <p:spPr bwMode="auto">
          <a:xfrm>
            <a:off x="688781" y="5894240"/>
            <a:ext cx="5297761" cy="404813"/>
          </a:xfrm>
          <a:prstGeom prst="rect">
            <a:avLst/>
          </a:prstGeom>
          <a:noFill/>
          <a:ln w="9525">
            <a:noFill/>
            <a:miter lim="800000"/>
            <a:headEnd/>
            <a:tailEnd/>
          </a:ln>
        </p:spPr>
        <p:txBody>
          <a:bodyPr/>
          <a:lstStyle/>
          <a:p>
            <a:pPr lvl="1"/>
            <a:r>
              <a:rPr lang="en-US" sz="2400" b="1" dirty="0">
                <a:solidFill>
                  <a:srgbClr val="000099"/>
                </a:solidFill>
                <a:latin typeface="+mn-lt"/>
              </a:rPr>
              <a:t>Cash</a:t>
            </a:r>
            <a:endParaRPr lang="en-IN" sz="2400" b="1" dirty="0">
              <a:solidFill>
                <a:srgbClr val="000099"/>
              </a:solidFill>
              <a:latin typeface="+mn-lt"/>
            </a:endParaRPr>
          </a:p>
        </p:txBody>
      </p:sp>
      <p:sp>
        <p:nvSpPr>
          <p:cNvPr id="56" name="TextBox 55"/>
          <p:cNvSpPr txBox="1">
            <a:spLocks noChangeArrowheads="1"/>
          </p:cNvSpPr>
          <p:nvPr/>
        </p:nvSpPr>
        <p:spPr bwMode="auto">
          <a:xfrm>
            <a:off x="7008666" y="5883524"/>
            <a:ext cx="1902341" cy="404812"/>
          </a:xfrm>
          <a:prstGeom prst="rect">
            <a:avLst/>
          </a:prstGeom>
          <a:noFill/>
          <a:ln w="9525">
            <a:noFill/>
            <a:miter lim="800000"/>
            <a:headEnd/>
            <a:tailEnd/>
          </a:ln>
        </p:spPr>
        <p:txBody>
          <a:bodyPr/>
          <a:lstStyle/>
          <a:p>
            <a:pPr algn="r"/>
            <a:r>
              <a:rPr lang="en-IN" sz="2400" b="1" dirty="0">
                <a:solidFill>
                  <a:srgbClr val="DE005A"/>
                </a:solidFill>
                <a:latin typeface="+mn-lt"/>
              </a:rPr>
              <a:t>700,000</a:t>
            </a:r>
          </a:p>
        </p:txBody>
      </p:sp>
      <p:sp>
        <p:nvSpPr>
          <p:cNvPr id="25" name="TextBox 24"/>
          <p:cNvSpPr txBox="1">
            <a:spLocks noChangeArrowheads="1"/>
          </p:cNvSpPr>
          <p:nvPr/>
        </p:nvSpPr>
        <p:spPr bwMode="auto">
          <a:xfrm>
            <a:off x="3767091" y="2737569"/>
            <a:ext cx="2015811" cy="494098"/>
          </a:xfrm>
          <a:prstGeom prst="rect">
            <a:avLst/>
          </a:prstGeom>
          <a:solidFill>
            <a:srgbClr val="E0A9A8"/>
          </a:solidFill>
          <a:ln w="19050">
            <a:solidFill>
              <a:schemeClr val="tx1">
                <a:lumMod val="85000"/>
                <a:lumOff val="15000"/>
              </a:schemeClr>
            </a:solidFill>
            <a:miter lim="800000"/>
            <a:headEnd/>
            <a:tailEnd/>
          </a:ln>
        </p:spPr>
        <p:txBody>
          <a:bodyPr/>
          <a:lstStyle/>
          <a:p>
            <a:pPr algn="ctr"/>
            <a:r>
              <a:rPr lang="en-IN" sz="2400" b="1" i="1" dirty="0">
                <a:latin typeface="+mn-lt"/>
              </a:rPr>
              <a:t>At issuance</a:t>
            </a:r>
          </a:p>
        </p:txBody>
      </p:sp>
    </p:spTree>
    <p:custDataLst>
      <p:tags r:id="rId1"/>
    </p:custDataLst>
    <p:extLst>
      <p:ext uri="{BB962C8B-B14F-4D97-AF65-F5344CB8AC3E}">
        <p14:creationId xmlns:p14="http://schemas.microsoft.com/office/powerpoint/2010/main" val="3387677515"/>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sz="3000" dirty="0" smtClean="0"/>
              <a:t>Note </a:t>
            </a:r>
            <a:r>
              <a:rPr lang="en-IN" sz="3000" dirty="0"/>
              <a:t>Issued for Cash </a:t>
            </a:r>
            <a:r>
              <a:rPr lang="en-IN" sz="2600" dirty="0"/>
              <a:t>(</a:t>
            </a:r>
            <a:r>
              <a:rPr lang="en-IN" sz="2600" dirty="0" smtClean="0"/>
              <a:t>continued)</a:t>
            </a:r>
            <a:endParaRPr lang="en-IN" sz="2600" dirty="0">
              <a:solidFill>
                <a:srgbClr val="C00000"/>
              </a:solidFill>
            </a:endParaRPr>
          </a:p>
        </p:txBody>
      </p:sp>
      <p:sp>
        <p:nvSpPr>
          <p:cNvPr id="5" name="Content Placeholder 4"/>
          <p:cNvSpPr>
            <a:spLocks noGrp="1"/>
          </p:cNvSpPr>
          <p:nvPr>
            <p:ph idx="1"/>
          </p:nvPr>
        </p:nvSpPr>
        <p:spPr>
          <a:xfrm>
            <a:off x="671202" y="1112126"/>
            <a:ext cx="8379491" cy="2100163"/>
          </a:xfrm>
        </p:spPr>
        <p:txBody>
          <a:bodyPr>
            <a:normAutofit/>
          </a:bodyPr>
          <a:lstStyle/>
          <a:p>
            <a:pPr marL="0" indent="0">
              <a:buNone/>
            </a:pPr>
            <a:r>
              <a:rPr lang="en-IN" sz="2400" dirty="0"/>
              <a:t>On January 1, 2018, Skill Graphics, Inc., a product-labeling and graphics firm, borrowed $700,000 cash from First BancCorp and issued a three-year, $700,000 promissory note. Interest of </a:t>
            </a:r>
            <a:r>
              <a:rPr lang="en-IN" sz="2400" b="1" dirty="0">
                <a:solidFill>
                  <a:srgbClr val="DE005A"/>
                </a:solidFill>
              </a:rPr>
              <a:t>$42,000 </a:t>
            </a:r>
            <a:r>
              <a:rPr lang="en-IN" sz="2400" dirty="0"/>
              <a:t>was payable semiannually on June 30 and December 31.</a:t>
            </a:r>
            <a:endParaRPr lang="en-US" sz="24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22" name="Rectangle 21"/>
          <p:cNvSpPr/>
          <p:nvPr/>
        </p:nvSpPr>
        <p:spPr>
          <a:xfrm>
            <a:off x="692731" y="3356763"/>
            <a:ext cx="8320883" cy="1762770"/>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TextBox 25"/>
          <p:cNvSpPr txBox="1">
            <a:spLocks noChangeArrowheads="1"/>
          </p:cNvSpPr>
          <p:nvPr/>
        </p:nvSpPr>
        <p:spPr bwMode="auto">
          <a:xfrm>
            <a:off x="761999" y="3370470"/>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a:t>
            </a:r>
            <a:endParaRPr lang="en-IN" sz="2400" b="1" baseline="30000" dirty="0">
              <a:latin typeface="+mn-lt"/>
            </a:endParaRPr>
          </a:p>
        </p:txBody>
      </p:sp>
      <p:sp>
        <p:nvSpPr>
          <p:cNvPr id="30" name="TextBox 29"/>
          <p:cNvSpPr txBox="1">
            <a:spLocks noChangeArrowheads="1"/>
          </p:cNvSpPr>
          <p:nvPr/>
        </p:nvSpPr>
        <p:spPr bwMode="auto">
          <a:xfrm>
            <a:off x="7581009" y="3401248"/>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6" name="TextBox 35"/>
          <p:cNvSpPr txBox="1">
            <a:spLocks noChangeArrowheads="1"/>
          </p:cNvSpPr>
          <p:nvPr/>
        </p:nvSpPr>
        <p:spPr bwMode="auto">
          <a:xfrm>
            <a:off x="6198296" y="3401789"/>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7" name="Straight Connector 36"/>
          <p:cNvCxnSpPr/>
          <p:nvPr/>
        </p:nvCxnSpPr>
        <p:spPr>
          <a:xfrm>
            <a:off x="692387" y="3841670"/>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692731" y="4170086"/>
            <a:ext cx="5297761" cy="404813"/>
          </a:xfrm>
          <a:prstGeom prst="rect">
            <a:avLst/>
          </a:prstGeom>
          <a:noFill/>
          <a:ln w="9525">
            <a:noFill/>
            <a:miter lim="800000"/>
            <a:headEnd/>
            <a:tailEnd/>
          </a:ln>
        </p:spPr>
        <p:txBody>
          <a:bodyPr/>
          <a:lstStyle/>
          <a:p>
            <a:r>
              <a:rPr lang="en-US" sz="2400" dirty="0">
                <a:latin typeface="+mn-lt"/>
              </a:rPr>
              <a:t>Interest expense</a:t>
            </a:r>
            <a:endParaRPr lang="en-IN" sz="2400" dirty="0">
              <a:latin typeface="+mn-lt"/>
            </a:endParaRPr>
          </a:p>
        </p:txBody>
      </p:sp>
      <p:sp>
        <p:nvSpPr>
          <p:cNvPr id="39" name="TextBox 38"/>
          <p:cNvSpPr txBox="1">
            <a:spLocks noChangeArrowheads="1"/>
          </p:cNvSpPr>
          <p:nvPr/>
        </p:nvSpPr>
        <p:spPr bwMode="auto">
          <a:xfrm>
            <a:off x="5930900" y="4159370"/>
            <a:ext cx="1613485" cy="404812"/>
          </a:xfrm>
          <a:prstGeom prst="rect">
            <a:avLst/>
          </a:prstGeom>
          <a:noFill/>
          <a:ln w="9525">
            <a:noFill/>
            <a:miter lim="800000"/>
            <a:headEnd/>
            <a:tailEnd/>
          </a:ln>
        </p:spPr>
        <p:txBody>
          <a:bodyPr/>
          <a:lstStyle/>
          <a:p>
            <a:pPr algn="r"/>
            <a:r>
              <a:rPr lang="en-IN" sz="2400" b="1" dirty="0">
                <a:solidFill>
                  <a:srgbClr val="DE005A"/>
                </a:solidFill>
                <a:latin typeface="+mn-lt"/>
              </a:rPr>
              <a:t>42,000</a:t>
            </a:r>
          </a:p>
        </p:txBody>
      </p:sp>
      <p:sp>
        <p:nvSpPr>
          <p:cNvPr id="40" name="TextBox 39"/>
          <p:cNvSpPr txBox="1">
            <a:spLocks noChangeArrowheads="1"/>
          </p:cNvSpPr>
          <p:nvPr/>
        </p:nvSpPr>
        <p:spPr bwMode="auto">
          <a:xfrm>
            <a:off x="692731" y="4519336"/>
            <a:ext cx="5829668" cy="404813"/>
          </a:xfrm>
          <a:prstGeom prst="rect">
            <a:avLst/>
          </a:prstGeom>
          <a:noFill/>
          <a:ln w="9525">
            <a:noFill/>
            <a:miter lim="800000"/>
            <a:headEnd/>
            <a:tailEnd/>
          </a:ln>
        </p:spPr>
        <p:txBody>
          <a:bodyPr/>
          <a:lstStyle/>
          <a:p>
            <a:pPr lvl="1"/>
            <a:r>
              <a:rPr lang="en-US" sz="2400" dirty="0">
                <a:latin typeface="+mn-lt"/>
              </a:rPr>
              <a:t>Cash (stated rate </a:t>
            </a:r>
            <a:r>
              <a:rPr lang="en-US" sz="2400" dirty="0" smtClean="0">
                <a:latin typeface="+mn-lt"/>
              </a:rPr>
              <a:t>× </a:t>
            </a:r>
            <a:r>
              <a:rPr lang="en-US" sz="2400" dirty="0">
                <a:latin typeface="+mn-lt"/>
              </a:rPr>
              <a:t>face amount)</a:t>
            </a:r>
            <a:endParaRPr lang="en-IN" sz="2400" dirty="0">
              <a:latin typeface="+mn-lt"/>
            </a:endParaRPr>
          </a:p>
        </p:txBody>
      </p:sp>
      <p:sp>
        <p:nvSpPr>
          <p:cNvPr id="44" name="TextBox 43"/>
          <p:cNvSpPr txBox="1">
            <a:spLocks noChangeArrowheads="1"/>
          </p:cNvSpPr>
          <p:nvPr/>
        </p:nvSpPr>
        <p:spPr bwMode="auto">
          <a:xfrm>
            <a:off x="7013404" y="4508620"/>
            <a:ext cx="1902341" cy="404812"/>
          </a:xfrm>
          <a:prstGeom prst="rect">
            <a:avLst/>
          </a:prstGeom>
          <a:noFill/>
          <a:ln w="9525">
            <a:noFill/>
            <a:miter lim="800000"/>
            <a:headEnd/>
            <a:tailEnd/>
          </a:ln>
        </p:spPr>
        <p:txBody>
          <a:bodyPr/>
          <a:lstStyle/>
          <a:p>
            <a:pPr algn="r"/>
            <a:r>
              <a:rPr lang="en-IN" sz="2400" dirty="0">
                <a:latin typeface="+mn-lt"/>
              </a:rPr>
              <a:t>42,000</a:t>
            </a:r>
          </a:p>
        </p:txBody>
      </p:sp>
      <p:sp>
        <p:nvSpPr>
          <p:cNvPr id="45" name="TextBox 44"/>
          <p:cNvSpPr txBox="1">
            <a:spLocks noChangeArrowheads="1"/>
          </p:cNvSpPr>
          <p:nvPr/>
        </p:nvSpPr>
        <p:spPr bwMode="auto">
          <a:xfrm>
            <a:off x="680031" y="3818028"/>
            <a:ext cx="5297761" cy="404813"/>
          </a:xfrm>
          <a:prstGeom prst="rect">
            <a:avLst/>
          </a:prstGeom>
          <a:noFill/>
          <a:ln w="9525">
            <a:noFill/>
            <a:miter lim="800000"/>
            <a:headEnd/>
            <a:tailEnd/>
          </a:ln>
        </p:spPr>
        <p:txBody>
          <a:bodyPr/>
          <a:lstStyle/>
          <a:p>
            <a:r>
              <a:rPr lang="en-US" sz="2400" b="1" dirty="0">
                <a:latin typeface="+mn-lt"/>
              </a:rPr>
              <a:t>Skill Graphics (Borrower)</a:t>
            </a:r>
            <a:endParaRPr lang="en-IN" sz="2400" b="1" dirty="0">
              <a:latin typeface="+mn-lt"/>
            </a:endParaRPr>
          </a:p>
        </p:txBody>
      </p:sp>
      <p:sp>
        <p:nvSpPr>
          <p:cNvPr id="46" name="Rectangle 45"/>
          <p:cNvSpPr/>
          <p:nvPr/>
        </p:nvSpPr>
        <p:spPr>
          <a:xfrm>
            <a:off x="690756" y="5119532"/>
            <a:ext cx="8320883" cy="1125715"/>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99"/>
              </a:solidFill>
            </a:endParaRPr>
          </a:p>
        </p:txBody>
      </p:sp>
      <p:sp>
        <p:nvSpPr>
          <p:cNvPr id="48" name="TextBox 47"/>
          <p:cNvSpPr txBox="1">
            <a:spLocks noChangeArrowheads="1"/>
          </p:cNvSpPr>
          <p:nvPr/>
        </p:nvSpPr>
        <p:spPr bwMode="auto">
          <a:xfrm>
            <a:off x="690756" y="5467612"/>
            <a:ext cx="5297761" cy="404813"/>
          </a:xfrm>
          <a:prstGeom prst="rect">
            <a:avLst/>
          </a:prstGeom>
          <a:noFill/>
          <a:ln w="9525">
            <a:noFill/>
            <a:miter lim="800000"/>
            <a:headEnd/>
            <a:tailEnd/>
          </a:ln>
        </p:spPr>
        <p:txBody>
          <a:bodyPr/>
          <a:lstStyle/>
          <a:p>
            <a:r>
              <a:rPr lang="en-US" sz="2400" b="1" dirty="0">
                <a:solidFill>
                  <a:srgbClr val="000099"/>
                </a:solidFill>
                <a:latin typeface="+mn-lt"/>
              </a:rPr>
              <a:t>Cash (stated rate </a:t>
            </a:r>
            <a:r>
              <a:rPr lang="en-US" sz="2400" b="1" dirty="0" smtClean="0">
                <a:solidFill>
                  <a:srgbClr val="000099"/>
                </a:solidFill>
                <a:latin typeface="+mn-lt"/>
              </a:rPr>
              <a:t>× </a:t>
            </a:r>
            <a:r>
              <a:rPr lang="en-US" sz="2400" b="1" dirty="0">
                <a:solidFill>
                  <a:srgbClr val="000099"/>
                </a:solidFill>
                <a:latin typeface="+mn-lt"/>
              </a:rPr>
              <a:t>face amount)</a:t>
            </a:r>
            <a:endParaRPr lang="en-IN" sz="2400" b="1" dirty="0">
              <a:solidFill>
                <a:srgbClr val="000099"/>
              </a:solidFill>
              <a:latin typeface="+mn-lt"/>
            </a:endParaRPr>
          </a:p>
        </p:txBody>
      </p:sp>
      <p:sp>
        <p:nvSpPr>
          <p:cNvPr id="49" name="TextBox 48"/>
          <p:cNvSpPr txBox="1">
            <a:spLocks noChangeArrowheads="1"/>
          </p:cNvSpPr>
          <p:nvPr/>
        </p:nvSpPr>
        <p:spPr bwMode="auto">
          <a:xfrm>
            <a:off x="5928925" y="5456896"/>
            <a:ext cx="1613485" cy="404812"/>
          </a:xfrm>
          <a:prstGeom prst="rect">
            <a:avLst/>
          </a:prstGeom>
          <a:noFill/>
          <a:ln w="9525">
            <a:noFill/>
            <a:miter lim="800000"/>
            <a:headEnd/>
            <a:tailEnd/>
          </a:ln>
        </p:spPr>
        <p:txBody>
          <a:bodyPr/>
          <a:lstStyle/>
          <a:p>
            <a:pPr algn="r"/>
            <a:r>
              <a:rPr lang="en-IN" sz="2400" b="1" dirty="0">
                <a:solidFill>
                  <a:srgbClr val="000099"/>
                </a:solidFill>
                <a:latin typeface="+mn-lt"/>
              </a:rPr>
              <a:t>42,000</a:t>
            </a:r>
          </a:p>
        </p:txBody>
      </p:sp>
      <p:sp>
        <p:nvSpPr>
          <p:cNvPr id="52" name="TextBox 51"/>
          <p:cNvSpPr txBox="1">
            <a:spLocks noChangeArrowheads="1"/>
          </p:cNvSpPr>
          <p:nvPr/>
        </p:nvSpPr>
        <p:spPr bwMode="auto">
          <a:xfrm>
            <a:off x="678056" y="5119532"/>
            <a:ext cx="5297761" cy="404813"/>
          </a:xfrm>
          <a:prstGeom prst="rect">
            <a:avLst/>
          </a:prstGeom>
          <a:noFill/>
          <a:ln w="9525">
            <a:noFill/>
            <a:miter lim="800000"/>
            <a:headEnd/>
            <a:tailEnd/>
          </a:ln>
        </p:spPr>
        <p:txBody>
          <a:bodyPr/>
          <a:lstStyle/>
          <a:p>
            <a:r>
              <a:rPr lang="en-US" sz="2400" b="1" dirty="0">
                <a:solidFill>
                  <a:srgbClr val="000099"/>
                </a:solidFill>
                <a:latin typeface="+mn-lt"/>
              </a:rPr>
              <a:t>First BancCorp (Lender)</a:t>
            </a:r>
            <a:endParaRPr lang="en-IN" sz="2400" b="1" dirty="0">
              <a:solidFill>
                <a:srgbClr val="000099"/>
              </a:solidFill>
              <a:latin typeface="+mn-lt"/>
            </a:endParaRPr>
          </a:p>
        </p:txBody>
      </p:sp>
      <p:sp>
        <p:nvSpPr>
          <p:cNvPr id="55" name="TextBox 54"/>
          <p:cNvSpPr txBox="1">
            <a:spLocks noChangeArrowheads="1"/>
          </p:cNvSpPr>
          <p:nvPr/>
        </p:nvSpPr>
        <p:spPr bwMode="auto">
          <a:xfrm>
            <a:off x="688781" y="5814012"/>
            <a:ext cx="5297761" cy="404813"/>
          </a:xfrm>
          <a:prstGeom prst="rect">
            <a:avLst/>
          </a:prstGeom>
          <a:noFill/>
          <a:ln w="9525">
            <a:noFill/>
            <a:miter lim="800000"/>
            <a:headEnd/>
            <a:tailEnd/>
          </a:ln>
        </p:spPr>
        <p:txBody>
          <a:bodyPr/>
          <a:lstStyle/>
          <a:p>
            <a:pPr lvl="1"/>
            <a:r>
              <a:rPr lang="en-US" sz="2400" b="1" dirty="0">
                <a:solidFill>
                  <a:srgbClr val="000099"/>
                </a:solidFill>
                <a:latin typeface="+mn-lt"/>
              </a:rPr>
              <a:t>Interest revenue</a:t>
            </a:r>
            <a:endParaRPr lang="en-IN" sz="2400" b="1" dirty="0">
              <a:solidFill>
                <a:srgbClr val="000099"/>
              </a:solidFill>
              <a:latin typeface="+mn-lt"/>
            </a:endParaRPr>
          </a:p>
        </p:txBody>
      </p:sp>
      <p:sp>
        <p:nvSpPr>
          <p:cNvPr id="56" name="TextBox 55"/>
          <p:cNvSpPr txBox="1">
            <a:spLocks noChangeArrowheads="1"/>
          </p:cNvSpPr>
          <p:nvPr/>
        </p:nvSpPr>
        <p:spPr bwMode="auto">
          <a:xfrm>
            <a:off x="7008666" y="5803296"/>
            <a:ext cx="1902341" cy="404812"/>
          </a:xfrm>
          <a:prstGeom prst="rect">
            <a:avLst/>
          </a:prstGeom>
          <a:noFill/>
          <a:ln w="9525">
            <a:noFill/>
            <a:miter lim="800000"/>
            <a:headEnd/>
            <a:tailEnd/>
          </a:ln>
        </p:spPr>
        <p:txBody>
          <a:bodyPr/>
          <a:lstStyle/>
          <a:p>
            <a:pPr algn="r"/>
            <a:r>
              <a:rPr lang="en-IN" sz="2400" b="1" dirty="0">
                <a:solidFill>
                  <a:srgbClr val="DE005A"/>
                </a:solidFill>
                <a:latin typeface="+mn-lt"/>
              </a:rPr>
              <a:t>42,000</a:t>
            </a:r>
          </a:p>
        </p:txBody>
      </p:sp>
      <p:sp>
        <p:nvSpPr>
          <p:cNvPr id="25" name="TextBox 24"/>
          <p:cNvSpPr txBox="1">
            <a:spLocks noChangeArrowheads="1"/>
          </p:cNvSpPr>
          <p:nvPr/>
        </p:nvSpPr>
        <p:spPr bwMode="auto">
          <a:xfrm>
            <a:off x="2614462" y="2737569"/>
            <a:ext cx="4321068" cy="494098"/>
          </a:xfrm>
          <a:prstGeom prst="rect">
            <a:avLst/>
          </a:prstGeom>
          <a:solidFill>
            <a:srgbClr val="E0A9A8"/>
          </a:solidFill>
          <a:ln w="19050">
            <a:solidFill>
              <a:schemeClr val="tx1">
                <a:lumMod val="85000"/>
                <a:lumOff val="15000"/>
              </a:schemeClr>
            </a:solidFill>
            <a:miter lim="800000"/>
            <a:headEnd/>
            <a:tailEnd/>
          </a:ln>
        </p:spPr>
        <p:txBody>
          <a:bodyPr/>
          <a:lstStyle/>
          <a:p>
            <a:pPr algn="ctr"/>
            <a:r>
              <a:rPr lang="en-IN" sz="2400" b="1" i="1" dirty="0">
                <a:latin typeface="+mn-lt"/>
              </a:rPr>
              <a:t>At each of the six interest dates</a:t>
            </a:r>
          </a:p>
        </p:txBody>
      </p:sp>
    </p:spTree>
    <p:custDataLst>
      <p:tags r:id="rId1"/>
    </p:custDataLst>
    <p:extLst>
      <p:ext uri="{BB962C8B-B14F-4D97-AF65-F5344CB8AC3E}">
        <p14:creationId xmlns:p14="http://schemas.microsoft.com/office/powerpoint/2010/main" val="2954600214"/>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smtClean="0"/>
              <a:t>Note </a:t>
            </a:r>
            <a:r>
              <a:rPr lang="en-IN" dirty="0"/>
              <a:t>Issued for Cash </a:t>
            </a:r>
            <a:r>
              <a:rPr lang="en-IN" sz="2600" dirty="0"/>
              <a:t>(concluded)</a:t>
            </a:r>
            <a:endParaRPr lang="en-IN" sz="2600" dirty="0">
              <a:solidFill>
                <a:srgbClr val="C00000"/>
              </a:solidFill>
            </a:endParaRPr>
          </a:p>
        </p:txBody>
      </p:sp>
      <p:sp>
        <p:nvSpPr>
          <p:cNvPr id="5" name="Content Placeholder 4"/>
          <p:cNvSpPr>
            <a:spLocks noGrp="1"/>
          </p:cNvSpPr>
          <p:nvPr>
            <p:ph idx="1"/>
          </p:nvPr>
        </p:nvSpPr>
        <p:spPr>
          <a:xfrm>
            <a:off x="671202" y="1112126"/>
            <a:ext cx="8379491" cy="2100163"/>
          </a:xfrm>
        </p:spPr>
        <p:txBody>
          <a:bodyPr>
            <a:normAutofit/>
          </a:bodyPr>
          <a:lstStyle/>
          <a:p>
            <a:pPr marL="0" indent="0">
              <a:buNone/>
            </a:pPr>
            <a:r>
              <a:rPr lang="en-IN" sz="2400" dirty="0"/>
              <a:t>On January 1, 2018, Skill Graphics, Inc., a product-labeling and graphics firm, borrowed $700,000 cash from First BancCorp and issued a three-year, $700,000 promissory note. Interest of $42,000 was payable semiannually on June 30 and December 31.</a:t>
            </a:r>
            <a:endParaRPr lang="en-US" sz="24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22" name="Rectangle 21"/>
          <p:cNvSpPr/>
          <p:nvPr/>
        </p:nvSpPr>
        <p:spPr>
          <a:xfrm>
            <a:off x="692731" y="3285522"/>
            <a:ext cx="8320883" cy="1762770"/>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TextBox 25"/>
          <p:cNvSpPr txBox="1">
            <a:spLocks noChangeArrowheads="1"/>
          </p:cNvSpPr>
          <p:nvPr/>
        </p:nvSpPr>
        <p:spPr bwMode="auto">
          <a:xfrm>
            <a:off x="761999" y="3299229"/>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a:t>
            </a:r>
            <a:endParaRPr lang="en-IN" sz="2400" b="1" baseline="30000" dirty="0">
              <a:latin typeface="+mn-lt"/>
            </a:endParaRPr>
          </a:p>
        </p:txBody>
      </p:sp>
      <p:sp>
        <p:nvSpPr>
          <p:cNvPr id="30" name="TextBox 29"/>
          <p:cNvSpPr txBox="1">
            <a:spLocks noChangeArrowheads="1"/>
          </p:cNvSpPr>
          <p:nvPr/>
        </p:nvSpPr>
        <p:spPr bwMode="auto">
          <a:xfrm>
            <a:off x="7581009" y="3330007"/>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6" name="TextBox 35"/>
          <p:cNvSpPr txBox="1">
            <a:spLocks noChangeArrowheads="1"/>
          </p:cNvSpPr>
          <p:nvPr/>
        </p:nvSpPr>
        <p:spPr bwMode="auto">
          <a:xfrm>
            <a:off x="6198296" y="3330548"/>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7" name="Straight Connector 36"/>
          <p:cNvCxnSpPr/>
          <p:nvPr/>
        </p:nvCxnSpPr>
        <p:spPr>
          <a:xfrm>
            <a:off x="692387" y="3770429"/>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692731" y="4098845"/>
            <a:ext cx="5297761" cy="404813"/>
          </a:xfrm>
          <a:prstGeom prst="rect">
            <a:avLst/>
          </a:prstGeom>
          <a:noFill/>
          <a:ln w="9525">
            <a:noFill/>
            <a:miter lim="800000"/>
            <a:headEnd/>
            <a:tailEnd/>
          </a:ln>
        </p:spPr>
        <p:txBody>
          <a:bodyPr/>
          <a:lstStyle/>
          <a:p>
            <a:r>
              <a:rPr lang="en-US" sz="2400" dirty="0">
                <a:latin typeface="+mn-lt"/>
              </a:rPr>
              <a:t>Notes payable</a:t>
            </a:r>
            <a:endParaRPr lang="en-IN" sz="2400" dirty="0">
              <a:latin typeface="+mn-lt"/>
            </a:endParaRPr>
          </a:p>
        </p:txBody>
      </p:sp>
      <p:sp>
        <p:nvSpPr>
          <p:cNvPr id="39" name="TextBox 38"/>
          <p:cNvSpPr txBox="1">
            <a:spLocks noChangeArrowheads="1"/>
          </p:cNvSpPr>
          <p:nvPr/>
        </p:nvSpPr>
        <p:spPr bwMode="auto">
          <a:xfrm>
            <a:off x="5930900" y="4088129"/>
            <a:ext cx="1613485" cy="404812"/>
          </a:xfrm>
          <a:prstGeom prst="rect">
            <a:avLst/>
          </a:prstGeom>
          <a:noFill/>
          <a:ln w="9525">
            <a:noFill/>
            <a:miter lim="800000"/>
            <a:headEnd/>
            <a:tailEnd/>
          </a:ln>
        </p:spPr>
        <p:txBody>
          <a:bodyPr/>
          <a:lstStyle/>
          <a:p>
            <a:pPr algn="r"/>
            <a:r>
              <a:rPr lang="en-IN" sz="2400" dirty="0">
                <a:latin typeface="+mn-lt"/>
              </a:rPr>
              <a:t>700,000</a:t>
            </a:r>
          </a:p>
        </p:txBody>
      </p:sp>
      <p:sp>
        <p:nvSpPr>
          <p:cNvPr id="40" name="TextBox 39"/>
          <p:cNvSpPr txBox="1">
            <a:spLocks noChangeArrowheads="1"/>
          </p:cNvSpPr>
          <p:nvPr/>
        </p:nvSpPr>
        <p:spPr bwMode="auto">
          <a:xfrm>
            <a:off x="692731" y="4448095"/>
            <a:ext cx="5829668" cy="404813"/>
          </a:xfrm>
          <a:prstGeom prst="rect">
            <a:avLst/>
          </a:prstGeom>
          <a:noFill/>
          <a:ln w="9525">
            <a:noFill/>
            <a:miter lim="800000"/>
            <a:headEnd/>
            <a:tailEnd/>
          </a:ln>
        </p:spPr>
        <p:txBody>
          <a:bodyPr/>
          <a:lstStyle/>
          <a:p>
            <a:pPr lvl="1"/>
            <a:r>
              <a:rPr lang="en-US" sz="2400" dirty="0">
                <a:latin typeface="+mn-lt"/>
              </a:rPr>
              <a:t>Cash (face amount)</a:t>
            </a:r>
            <a:endParaRPr lang="en-IN" sz="2400" dirty="0">
              <a:latin typeface="+mn-lt"/>
            </a:endParaRPr>
          </a:p>
        </p:txBody>
      </p:sp>
      <p:sp>
        <p:nvSpPr>
          <p:cNvPr id="44" name="TextBox 43"/>
          <p:cNvSpPr txBox="1">
            <a:spLocks noChangeArrowheads="1"/>
          </p:cNvSpPr>
          <p:nvPr/>
        </p:nvSpPr>
        <p:spPr bwMode="auto">
          <a:xfrm>
            <a:off x="7013404" y="4437379"/>
            <a:ext cx="1902341" cy="404812"/>
          </a:xfrm>
          <a:prstGeom prst="rect">
            <a:avLst/>
          </a:prstGeom>
          <a:noFill/>
          <a:ln w="9525">
            <a:noFill/>
            <a:miter lim="800000"/>
            <a:headEnd/>
            <a:tailEnd/>
          </a:ln>
        </p:spPr>
        <p:txBody>
          <a:bodyPr/>
          <a:lstStyle/>
          <a:p>
            <a:pPr algn="r"/>
            <a:r>
              <a:rPr lang="en-IN" sz="2400" dirty="0">
                <a:latin typeface="+mn-lt"/>
              </a:rPr>
              <a:t>700,000</a:t>
            </a:r>
          </a:p>
        </p:txBody>
      </p:sp>
      <p:sp>
        <p:nvSpPr>
          <p:cNvPr id="45" name="TextBox 44"/>
          <p:cNvSpPr txBox="1">
            <a:spLocks noChangeArrowheads="1"/>
          </p:cNvSpPr>
          <p:nvPr/>
        </p:nvSpPr>
        <p:spPr bwMode="auto">
          <a:xfrm>
            <a:off x="680031" y="3746787"/>
            <a:ext cx="5297761" cy="404813"/>
          </a:xfrm>
          <a:prstGeom prst="rect">
            <a:avLst/>
          </a:prstGeom>
          <a:noFill/>
          <a:ln w="9525">
            <a:noFill/>
            <a:miter lim="800000"/>
            <a:headEnd/>
            <a:tailEnd/>
          </a:ln>
        </p:spPr>
        <p:txBody>
          <a:bodyPr/>
          <a:lstStyle/>
          <a:p>
            <a:r>
              <a:rPr lang="en-US" sz="2400" b="1" dirty="0">
                <a:latin typeface="+mn-lt"/>
              </a:rPr>
              <a:t>Skill Graphics (Borrower)</a:t>
            </a:r>
            <a:endParaRPr lang="en-IN" sz="2400" b="1" dirty="0">
              <a:latin typeface="+mn-lt"/>
            </a:endParaRPr>
          </a:p>
        </p:txBody>
      </p:sp>
      <p:sp>
        <p:nvSpPr>
          <p:cNvPr id="46" name="Rectangle 45"/>
          <p:cNvSpPr/>
          <p:nvPr/>
        </p:nvSpPr>
        <p:spPr>
          <a:xfrm>
            <a:off x="690756" y="5048291"/>
            <a:ext cx="8320883" cy="1125715"/>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99"/>
              </a:solidFill>
            </a:endParaRPr>
          </a:p>
        </p:txBody>
      </p:sp>
      <p:sp>
        <p:nvSpPr>
          <p:cNvPr id="48" name="TextBox 47"/>
          <p:cNvSpPr txBox="1">
            <a:spLocks noChangeArrowheads="1"/>
          </p:cNvSpPr>
          <p:nvPr/>
        </p:nvSpPr>
        <p:spPr bwMode="auto">
          <a:xfrm>
            <a:off x="690756" y="5396371"/>
            <a:ext cx="5297761" cy="404813"/>
          </a:xfrm>
          <a:prstGeom prst="rect">
            <a:avLst/>
          </a:prstGeom>
          <a:noFill/>
          <a:ln w="9525">
            <a:noFill/>
            <a:miter lim="800000"/>
            <a:headEnd/>
            <a:tailEnd/>
          </a:ln>
        </p:spPr>
        <p:txBody>
          <a:bodyPr/>
          <a:lstStyle/>
          <a:p>
            <a:r>
              <a:rPr lang="en-US" sz="2400" b="1" dirty="0">
                <a:solidFill>
                  <a:srgbClr val="000099"/>
                </a:solidFill>
                <a:latin typeface="+mn-lt"/>
              </a:rPr>
              <a:t>Cash (face amount)</a:t>
            </a:r>
            <a:endParaRPr lang="en-IN" sz="2400" b="1" dirty="0">
              <a:solidFill>
                <a:srgbClr val="000099"/>
              </a:solidFill>
              <a:latin typeface="+mn-lt"/>
            </a:endParaRPr>
          </a:p>
        </p:txBody>
      </p:sp>
      <p:sp>
        <p:nvSpPr>
          <p:cNvPr id="49" name="TextBox 48"/>
          <p:cNvSpPr txBox="1">
            <a:spLocks noChangeArrowheads="1"/>
          </p:cNvSpPr>
          <p:nvPr/>
        </p:nvSpPr>
        <p:spPr bwMode="auto">
          <a:xfrm>
            <a:off x="5928925" y="5385655"/>
            <a:ext cx="1613485" cy="404812"/>
          </a:xfrm>
          <a:prstGeom prst="rect">
            <a:avLst/>
          </a:prstGeom>
          <a:noFill/>
          <a:ln w="9525">
            <a:noFill/>
            <a:miter lim="800000"/>
            <a:headEnd/>
            <a:tailEnd/>
          </a:ln>
        </p:spPr>
        <p:txBody>
          <a:bodyPr/>
          <a:lstStyle/>
          <a:p>
            <a:pPr algn="r"/>
            <a:r>
              <a:rPr lang="en-IN" sz="2400" b="1" dirty="0">
                <a:solidFill>
                  <a:srgbClr val="000099"/>
                </a:solidFill>
                <a:latin typeface="+mn-lt"/>
              </a:rPr>
              <a:t>700,000</a:t>
            </a:r>
          </a:p>
        </p:txBody>
      </p:sp>
      <p:sp>
        <p:nvSpPr>
          <p:cNvPr id="52" name="TextBox 51"/>
          <p:cNvSpPr txBox="1">
            <a:spLocks noChangeArrowheads="1"/>
          </p:cNvSpPr>
          <p:nvPr/>
        </p:nvSpPr>
        <p:spPr bwMode="auto">
          <a:xfrm>
            <a:off x="678056" y="5048291"/>
            <a:ext cx="5297761" cy="404813"/>
          </a:xfrm>
          <a:prstGeom prst="rect">
            <a:avLst/>
          </a:prstGeom>
          <a:noFill/>
          <a:ln w="9525">
            <a:noFill/>
            <a:miter lim="800000"/>
            <a:headEnd/>
            <a:tailEnd/>
          </a:ln>
        </p:spPr>
        <p:txBody>
          <a:bodyPr/>
          <a:lstStyle/>
          <a:p>
            <a:r>
              <a:rPr lang="en-US" sz="2400" b="1" dirty="0">
                <a:solidFill>
                  <a:srgbClr val="000099"/>
                </a:solidFill>
                <a:latin typeface="+mn-lt"/>
              </a:rPr>
              <a:t>First BancCorp (Lender)</a:t>
            </a:r>
            <a:endParaRPr lang="en-IN" sz="2400" b="1" dirty="0">
              <a:solidFill>
                <a:srgbClr val="000099"/>
              </a:solidFill>
              <a:latin typeface="+mn-lt"/>
            </a:endParaRPr>
          </a:p>
        </p:txBody>
      </p:sp>
      <p:sp>
        <p:nvSpPr>
          <p:cNvPr id="55" name="TextBox 54"/>
          <p:cNvSpPr txBox="1">
            <a:spLocks noChangeArrowheads="1"/>
          </p:cNvSpPr>
          <p:nvPr/>
        </p:nvSpPr>
        <p:spPr bwMode="auto">
          <a:xfrm>
            <a:off x="688781" y="5742771"/>
            <a:ext cx="5297761" cy="404813"/>
          </a:xfrm>
          <a:prstGeom prst="rect">
            <a:avLst/>
          </a:prstGeom>
          <a:noFill/>
          <a:ln w="9525">
            <a:noFill/>
            <a:miter lim="800000"/>
            <a:headEnd/>
            <a:tailEnd/>
          </a:ln>
        </p:spPr>
        <p:txBody>
          <a:bodyPr/>
          <a:lstStyle/>
          <a:p>
            <a:pPr lvl="1"/>
            <a:r>
              <a:rPr lang="en-US" sz="2400" b="1" dirty="0">
                <a:solidFill>
                  <a:srgbClr val="000099"/>
                </a:solidFill>
                <a:latin typeface="+mn-lt"/>
              </a:rPr>
              <a:t>Notes receivable</a:t>
            </a:r>
            <a:endParaRPr lang="en-IN" sz="2400" b="1" dirty="0">
              <a:solidFill>
                <a:srgbClr val="000099"/>
              </a:solidFill>
              <a:latin typeface="+mn-lt"/>
            </a:endParaRPr>
          </a:p>
        </p:txBody>
      </p:sp>
      <p:sp>
        <p:nvSpPr>
          <p:cNvPr id="56" name="TextBox 55"/>
          <p:cNvSpPr txBox="1">
            <a:spLocks noChangeArrowheads="1"/>
          </p:cNvSpPr>
          <p:nvPr/>
        </p:nvSpPr>
        <p:spPr bwMode="auto">
          <a:xfrm>
            <a:off x="7008666" y="5732055"/>
            <a:ext cx="1902341" cy="404812"/>
          </a:xfrm>
          <a:prstGeom prst="rect">
            <a:avLst/>
          </a:prstGeom>
          <a:noFill/>
          <a:ln w="9525">
            <a:noFill/>
            <a:miter lim="800000"/>
            <a:headEnd/>
            <a:tailEnd/>
          </a:ln>
        </p:spPr>
        <p:txBody>
          <a:bodyPr/>
          <a:lstStyle/>
          <a:p>
            <a:pPr algn="r"/>
            <a:r>
              <a:rPr lang="en-IN" sz="2400" b="1" dirty="0">
                <a:solidFill>
                  <a:srgbClr val="000099"/>
                </a:solidFill>
                <a:latin typeface="+mn-lt"/>
              </a:rPr>
              <a:t>700,000</a:t>
            </a:r>
          </a:p>
        </p:txBody>
      </p:sp>
      <p:sp>
        <p:nvSpPr>
          <p:cNvPr id="25" name="TextBox 24"/>
          <p:cNvSpPr txBox="1">
            <a:spLocks noChangeArrowheads="1"/>
          </p:cNvSpPr>
          <p:nvPr/>
        </p:nvSpPr>
        <p:spPr bwMode="auto">
          <a:xfrm>
            <a:off x="3942017" y="2665562"/>
            <a:ext cx="1665959" cy="494098"/>
          </a:xfrm>
          <a:prstGeom prst="rect">
            <a:avLst/>
          </a:prstGeom>
          <a:solidFill>
            <a:srgbClr val="E0A9A8"/>
          </a:solidFill>
          <a:ln w="19050">
            <a:solidFill>
              <a:schemeClr val="tx1">
                <a:lumMod val="85000"/>
                <a:lumOff val="15000"/>
              </a:schemeClr>
            </a:solidFill>
            <a:miter lim="800000"/>
            <a:headEnd/>
            <a:tailEnd/>
          </a:ln>
        </p:spPr>
        <p:txBody>
          <a:bodyPr/>
          <a:lstStyle/>
          <a:p>
            <a:pPr algn="ctr"/>
            <a:r>
              <a:rPr lang="en-IN" sz="2400" b="1" i="1" dirty="0">
                <a:latin typeface="+mn-lt"/>
              </a:rPr>
              <a:t>At maturity</a:t>
            </a:r>
          </a:p>
        </p:txBody>
      </p:sp>
    </p:spTree>
    <p:custDataLst>
      <p:tags r:id="rId1"/>
    </p:custDataLst>
    <p:extLst>
      <p:ext uri="{BB962C8B-B14F-4D97-AF65-F5344CB8AC3E}">
        <p14:creationId xmlns:p14="http://schemas.microsoft.com/office/powerpoint/2010/main" val="286658620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smtClean="0"/>
              <a:t>Notes </a:t>
            </a:r>
            <a:r>
              <a:rPr lang="en-IN" dirty="0"/>
              <a:t>Exchanged for Assets or Services</a:t>
            </a:r>
            <a:endParaRPr lang="en-IN" dirty="0">
              <a:solidFill>
                <a:srgbClr val="C00000"/>
              </a:solidFill>
            </a:endParaRPr>
          </a:p>
        </p:txBody>
      </p:sp>
      <p:sp>
        <p:nvSpPr>
          <p:cNvPr id="5" name="Content Placeholder 4"/>
          <p:cNvSpPr>
            <a:spLocks noGrp="1"/>
          </p:cNvSpPr>
          <p:nvPr>
            <p:ph idx="1"/>
          </p:nvPr>
        </p:nvSpPr>
        <p:spPr>
          <a:xfrm>
            <a:off x="671202" y="1316703"/>
            <a:ext cx="8379491" cy="1577884"/>
          </a:xfrm>
        </p:spPr>
        <p:txBody>
          <a:bodyPr>
            <a:noAutofit/>
          </a:bodyPr>
          <a:lstStyle/>
          <a:p>
            <a:pPr marL="0" indent="0">
              <a:buNone/>
            </a:pPr>
            <a:r>
              <a:rPr lang="en-IN" sz="2400" dirty="0"/>
              <a:t>Skill Graphics purchased a package-labeling machine from Hughes–Barker Corporation by issuing a 12%, $700,000, three-year note that requires interest to be paid semiannually. The machine could have been purchased at a cash price of $666,633.</a:t>
            </a:r>
            <a:endParaRPr lang="en-US" sz="24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2" name="TextBox 1"/>
          <p:cNvSpPr txBox="1"/>
          <p:nvPr/>
        </p:nvSpPr>
        <p:spPr>
          <a:xfrm>
            <a:off x="692387" y="2923341"/>
            <a:ext cx="8320883" cy="492443"/>
          </a:xfrm>
          <a:prstGeom prst="rect">
            <a:avLst/>
          </a:prstGeom>
          <a:noFill/>
        </p:spPr>
        <p:txBody>
          <a:bodyPr wrap="square" rtlCol="0">
            <a:spAutoFit/>
          </a:bodyPr>
          <a:lstStyle/>
          <a:p>
            <a:pPr algn="ctr"/>
            <a:r>
              <a:rPr lang="en-IN" sz="2600" b="1" dirty="0">
                <a:latin typeface="+mn-lt"/>
              </a:rPr>
              <a:t>Calculation of the price of the note</a:t>
            </a:r>
            <a:endParaRPr lang="en-US" sz="2600" b="1" dirty="0">
              <a:latin typeface="+mn-lt"/>
            </a:endParaRPr>
          </a:p>
        </p:txBody>
      </p:sp>
      <p:sp>
        <p:nvSpPr>
          <p:cNvPr id="23" name="TextBox 22"/>
          <p:cNvSpPr txBox="1"/>
          <p:nvPr/>
        </p:nvSpPr>
        <p:spPr>
          <a:xfrm>
            <a:off x="3994104" y="3312833"/>
            <a:ext cx="2817243" cy="492443"/>
          </a:xfrm>
          <a:prstGeom prst="rect">
            <a:avLst/>
          </a:prstGeom>
          <a:noFill/>
        </p:spPr>
        <p:txBody>
          <a:bodyPr wrap="square" rtlCol="0">
            <a:spAutoFit/>
          </a:bodyPr>
          <a:lstStyle/>
          <a:p>
            <a:endParaRPr lang="en-US" sz="2600" b="1" dirty="0">
              <a:latin typeface="+mn-lt"/>
            </a:endParaRPr>
          </a:p>
        </p:txBody>
      </p:sp>
      <p:sp>
        <p:nvSpPr>
          <p:cNvPr id="24" name="TextBox 23"/>
          <p:cNvSpPr txBox="1"/>
          <p:nvPr/>
        </p:nvSpPr>
        <p:spPr>
          <a:xfrm>
            <a:off x="845337" y="3741340"/>
            <a:ext cx="1516977" cy="492443"/>
          </a:xfrm>
          <a:prstGeom prst="rect">
            <a:avLst/>
          </a:prstGeom>
          <a:noFill/>
        </p:spPr>
        <p:txBody>
          <a:bodyPr wrap="square" rtlCol="0">
            <a:spAutoFit/>
          </a:bodyPr>
          <a:lstStyle/>
          <a:p>
            <a:r>
              <a:rPr lang="en-IN" sz="2600" dirty="0">
                <a:latin typeface="+mn-lt"/>
              </a:rPr>
              <a:t>Interest</a:t>
            </a:r>
            <a:endParaRPr lang="en-US" sz="2600" dirty="0">
              <a:latin typeface="+mn-lt"/>
            </a:endParaRPr>
          </a:p>
        </p:txBody>
      </p:sp>
      <p:sp>
        <p:nvSpPr>
          <p:cNvPr id="25" name="TextBox 24"/>
          <p:cNvSpPr txBox="1"/>
          <p:nvPr/>
        </p:nvSpPr>
        <p:spPr>
          <a:xfrm>
            <a:off x="3864409" y="3741340"/>
            <a:ext cx="3345445" cy="492443"/>
          </a:xfrm>
          <a:prstGeom prst="rect">
            <a:avLst/>
          </a:prstGeom>
          <a:noFill/>
        </p:spPr>
        <p:txBody>
          <a:bodyPr wrap="square" rtlCol="0">
            <a:spAutoFit/>
          </a:bodyPr>
          <a:lstStyle/>
          <a:p>
            <a:r>
              <a:rPr lang="en-IN" sz="2600" dirty="0">
                <a:latin typeface="+mn-lt"/>
              </a:rPr>
              <a:t>$42,000 × </a:t>
            </a:r>
            <a:r>
              <a:rPr lang="en-IN" sz="2600" b="1" dirty="0">
                <a:solidFill>
                  <a:srgbClr val="DE005A"/>
                </a:solidFill>
                <a:latin typeface="+mn-lt"/>
              </a:rPr>
              <a:t>4.76654</a:t>
            </a:r>
            <a:r>
              <a:rPr lang="en-IN" sz="2600" dirty="0">
                <a:solidFill>
                  <a:schemeClr val="accent6">
                    <a:lumMod val="75000"/>
                  </a:schemeClr>
                </a:solidFill>
                <a:latin typeface="+mn-lt"/>
              </a:rPr>
              <a:t> </a:t>
            </a:r>
            <a:r>
              <a:rPr lang="en-IN" sz="2600" dirty="0">
                <a:latin typeface="+mn-lt"/>
              </a:rPr>
              <a:t>=</a:t>
            </a:r>
            <a:endParaRPr lang="en-US" sz="2600" dirty="0">
              <a:latin typeface="+mn-lt"/>
            </a:endParaRPr>
          </a:p>
        </p:txBody>
      </p:sp>
      <p:sp>
        <p:nvSpPr>
          <p:cNvPr id="27" name="TextBox 26"/>
          <p:cNvSpPr txBox="1"/>
          <p:nvPr/>
        </p:nvSpPr>
        <p:spPr>
          <a:xfrm>
            <a:off x="7287898" y="3759527"/>
            <a:ext cx="1690559" cy="492443"/>
          </a:xfrm>
          <a:prstGeom prst="rect">
            <a:avLst/>
          </a:prstGeom>
          <a:noFill/>
        </p:spPr>
        <p:txBody>
          <a:bodyPr wrap="square" rtlCol="0">
            <a:spAutoFit/>
          </a:bodyPr>
          <a:lstStyle/>
          <a:p>
            <a:r>
              <a:rPr lang="en-IN" sz="2600" dirty="0">
                <a:latin typeface="+mn-lt"/>
              </a:rPr>
              <a:t>$200,195</a:t>
            </a:r>
            <a:endParaRPr lang="en-US" sz="2600" dirty="0">
              <a:latin typeface="+mn-lt"/>
            </a:endParaRPr>
          </a:p>
        </p:txBody>
      </p:sp>
      <p:sp>
        <p:nvSpPr>
          <p:cNvPr id="28" name="TextBox 27"/>
          <p:cNvSpPr txBox="1"/>
          <p:nvPr/>
        </p:nvSpPr>
        <p:spPr>
          <a:xfrm>
            <a:off x="843362" y="4097127"/>
            <a:ext cx="1516977" cy="492443"/>
          </a:xfrm>
          <a:prstGeom prst="rect">
            <a:avLst/>
          </a:prstGeom>
          <a:noFill/>
        </p:spPr>
        <p:txBody>
          <a:bodyPr wrap="square" rtlCol="0">
            <a:spAutoFit/>
          </a:bodyPr>
          <a:lstStyle/>
          <a:p>
            <a:r>
              <a:rPr lang="en-IN" sz="2600" dirty="0">
                <a:latin typeface="+mn-lt"/>
              </a:rPr>
              <a:t>Principal</a:t>
            </a:r>
            <a:endParaRPr lang="en-US" sz="2600" dirty="0">
              <a:latin typeface="+mn-lt"/>
            </a:endParaRPr>
          </a:p>
        </p:txBody>
      </p:sp>
      <p:sp>
        <p:nvSpPr>
          <p:cNvPr id="29" name="TextBox 28"/>
          <p:cNvSpPr txBox="1"/>
          <p:nvPr/>
        </p:nvSpPr>
        <p:spPr>
          <a:xfrm>
            <a:off x="3705156" y="4097127"/>
            <a:ext cx="3490176" cy="492443"/>
          </a:xfrm>
          <a:prstGeom prst="rect">
            <a:avLst/>
          </a:prstGeom>
          <a:noFill/>
        </p:spPr>
        <p:txBody>
          <a:bodyPr wrap="square" rtlCol="0">
            <a:spAutoFit/>
          </a:bodyPr>
          <a:lstStyle/>
          <a:p>
            <a:r>
              <a:rPr lang="en-IN" sz="2600" dirty="0">
                <a:latin typeface="+mn-lt"/>
              </a:rPr>
              <a:t>$700,000 × </a:t>
            </a:r>
            <a:r>
              <a:rPr lang="en-IN" sz="2600" b="1" dirty="0">
                <a:solidFill>
                  <a:srgbClr val="0070C0"/>
                </a:solidFill>
                <a:latin typeface="+mn-lt"/>
              </a:rPr>
              <a:t>0.66634</a:t>
            </a:r>
            <a:r>
              <a:rPr lang="en-IN" sz="2600" dirty="0">
                <a:solidFill>
                  <a:srgbClr val="0000FF"/>
                </a:solidFill>
                <a:latin typeface="+mn-lt"/>
              </a:rPr>
              <a:t> </a:t>
            </a:r>
            <a:r>
              <a:rPr lang="en-IN" sz="2600" dirty="0">
                <a:latin typeface="+mn-lt"/>
              </a:rPr>
              <a:t>=</a:t>
            </a:r>
            <a:endParaRPr lang="en-US" sz="2600" dirty="0">
              <a:latin typeface="+mn-lt"/>
            </a:endParaRPr>
          </a:p>
        </p:txBody>
      </p:sp>
      <p:sp>
        <p:nvSpPr>
          <p:cNvPr id="31" name="TextBox 30"/>
          <p:cNvSpPr txBox="1"/>
          <p:nvPr/>
        </p:nvSpPr>
        <p:spPr>
          <a:xfrm>
            <a:off x="7258518" y="4115314"/>
            <a:ext cx="1543853" cy="492443"/>
          </a:xfrm>
          <a:prstGeom prst="rect">
            <a:avLst/>
          </a:prstGeom>
          <a:noFill/>
        </p:spPr>
        <p:txBody>
          <a:bodyPr wrap="square" rtlCol="0">
            <a:spAutoFit/>
          </a:bodyPr>
          <a:lstStyle/>
          <a:p>
            <a:r>
              <a:rPr lang="en-IN" sz="2600" dirty="0">
                <a:latin typeface="+mn-lt"/>
              </a:rPr>
              <a:t>  466,438</a:t>
            </a:r>
            <a:endParaRPr lang="en-US" sz="2600" dirty="0">
              <a:latin typeface="+mn-lt"/>
            </a:endParaRPr>
          </a:p>
        </p:txBody>
      </p:sp>
      <p:sp>
        <p:nvSpPr>
          <p:cNvPr id="32" name="TextBox 31"/>
          <p:cNvSpPr txBox="1"/>
          <p:nvPr/>
        </p:nvSpPr>
        <p:spPr>
          <a:xfrm>
            <a:off x="829512" y="4519198"/>
            <a:ext cx="5331702" cy="447675"/>
          </a:xfrm>
          <a:prstGeom prst="rect">
            <a:avLst/>
          </a:prstGeom>
          <a:noFill/>
        </p:spPr>
        <p:txBody>
          <a:bodyPr wrap="square" rtlCol="0">
            <a:spAutoFit/>
          </a:bodyPr>
          <a:lstStyle/>
          <a:p>
            <a:r>
              <a:rPr lang="en-IN" sz="2600" dirty="0">
                <a:latin typeface="+mn-lt"/>
              </a:rPr>
              <a:t>Present value of the note</a:t>
            </a:r>
            <a:endParaRPr lang="en-US" sz="2600" dirty="0">
              <a:latin typeface="+mn-lt"/>
            </a:endParaRPr>
          </a:p>
        </p:txBody>
      </p:sp>
      <p:sp>
        <p:nvSpPr>
          <p:cNvPr id="33" name="TextBox 32"/>
          <p:cNvSpPr txBox="1"/>
          <p:nvPr/>
        </p:nvSpPr>
        <p:spPr>
          <a:xfrm>
            <a:off x="7258518" y="4537385"/>
            <a:ext cx="1530003" cy="492443"/>
          </a:xfrm>
          <a:prstGeom prst="rect">
            <a:avLst/>
          </a:prstGeom>
          <a:noFill/>
        </p:spPr>
        <p:txBody>
          <a:bodyPr wrap="square" rtlCol="0">
            <a:spAutoFit/>
          </a:bodyPr>
          <a:lstStyle/>
          <a:p>
            <a:r>
              <a:rPr lang="en-IN" sz="2600" dirty="0">
                <a:latin typeface="+mn-lt"/>
              </a:rPr>
              <a:t>$666,633</a:t>
            </a:r>
            <a:endParaRPr lang="en-US" sz="2600" dirty="0">
              <a:latin typeface="+mn-lt"/>
            </a:endParaRPr>
          </a:p>
        </p:txBody>
      </p:sp>
      <p:cxnSp>
        <p:nvCxnSpPr>
          <p:cNvPr id="34" name="Straight Connector 33"/>
          <p:cNvCxnSpPr/>
          <p:nvPr/>
        </p:nvCxnSpPr>
        <p:spPr>
          <a:xfrm>
            <a:off x="692387" y="3382210"/>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692387" y="3733708"/>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7372129" y="4594438"/>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375243" y="5046521"/>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375243" y="5001444"/>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57137" y="5225316"/>
            <a:ext cx="8386863" cy="492443"/>
          </a:xfrm>
          <a:prstGeom prst="rect">
            <a:avLst/>
          </a:prstGeom>
          <a:noFill/>
        </p:spPr>
        <p:txBody>
          <a:bodyPr wrap="square" rtlCol="0">
            <a:spAutoFit/>
          </a:bodyPr>
          <a:lstStyle/>
          <a:p>
            <a:r>
              <a:rPr lang="en-IN" sz="2600" b="1" dirty="0">
                <a:solidFill>
                  <a:srgbClr val="DE005A"/>
                </a:solidFill>
                <a:latin typeface="+mn-lt"/>
              </a:rPr>
              <a:t> </a:t>
            </a:r>
            <a:r>
              <a:rPr lang="en-IN" sz="2400" b="1" dirty="0">
                <a:solidFill>
                  <a:srgbClr val="DE005A"/>
                </a:solidFill>
                <a:latin typeface="+mn-lt"/>
              </a:rPr>
              <a:t>Present value of an ordinary annuity of $1: </a:t>
            </a:r>
            <a:r>
              <a:rPr lang="en-IN" sz="2400" b="1" i="1" dirty="0">
                <a:solidFill>
                  <a:srgbClr val="DE005A"/>
                </a:solidFill>
                <a:latin typeface="+mn-lt"/>
              </a:rPr>
              <a:t>n</a:t>
            </a:r>
            <a:r>
              <a:rPr lang="en-IN" sz="2400" b="1" dirty="0">
                <a:solidFill>
                  <a:srgbClr val="DE005A"/>
                </a:solidFill>
                <a:latin typeface="+mn-lt"/>
              </a:rPr>
              <a:t> = 6, </a:t>
            </a:r>
            <a:r>
              <a:rPr lang="en-IN" sz="2400" b="1" i="1" dirty="0">
                <a:solidFill>
                  <a:srgbClr val="DE005A"/>
                </a:solidFill>
                <a:latin typeface="+mn-lt"/>
              </a:rPr>
              <a:t>i</a:t>
            </a:r>
            <a:r>
              <a:rPr lang="en-IN" sz="2400" b="1" dirty="0">
                <a:solidFill>
                  <a:srgbClr val="DE005A"/>
                </a:solidFill>
                <a:latin typeface="+mn-lt"/>
              </a:rPr>
              <a:t> = 7%</a:t>
            </a:r>
            <a:endParaRPr lang="en-US" sz="2400" b="1" dirty="0">
              <a:solidFill>
                <a:srgbClr val="DE005A"/>
              </a:solidFill>
              <a:latin typeface="+mn-lt"/>
            </a:endParaRPr>
          </a:p>
        </p:txBody>
      </p:sp>
      <p:sp>
        <p:nvSpPr>
          <p:cNvPr id="43" name="TextBox 42"/>
          <p:cNvSpPr txBox="1"/>
          <p:nvPr/>
        </p:nvSpPr>
        <p:spPr>
          <a:xfrm>
            <a:off x="815676" y="5654735"/>
            <a:ext cx="5905332" cy="461665"/>
          </a:xfrm>
          <a:prstGeom prst="rect">
            <a:avLst/>
          </a:prstGeom>
          <a:noFill/>
        </p:spPr>
        <p:txBody>
          <a:bodyPr wrap="square" rtlCol="0">
            <a:spAutoFit/>
          </a:bodyPr>
          <a:lstStyle/>
          <a:p>
            <a:r>
              <a:rPr lang="en-IN" sz="2400" b="1" dirty="0">
                <a:solidFill>
                  <a:srgbClr val="0070C0"/>
                </a:solidFill>
                <a:latin typeface="+mn-lt"/>
              </a:rPr>
              <a:t>Present value of $1: </a:t>
            </a:r>
            <a:r>
              <a:rPr lang="en-IN" sz="2400" b="1" i="1" dirty="0">
                <a:solidFill>
                  <a:srgbClr val="0070C0"/>
                </a:solidFill>
                <a:latin typeface="+mn-lt"/>
              </a:rPr>
              <a:t>n</a:t>
            </a:r>
            <a:r>
              <a:rPr lang="en-IN" sz="2400" b="1" dirty="0">
                <a:solidFill>
                  <a:srgbClr val="0070C0"/>
                </a:solidFill>
                <a:latin typeface="+mn-lt"/>
              </a:rPr>
              <a:t> = 6, </a:t>
            </a:r>
            <a:r>
              <a:rPr lang="en-IN" sz="2400" b="1" i="1" dirty="0">
                <a:solidFill>
                  <a:srgbClr val="0070C0"/>
                </a:solidFill>
                <a:latin typeface="+mn-lt"/>
              </a:rPr>
              <a:t>i</a:t>
            </a:r>
            <a:r>
              <a:rPr lang="en-IN" sz="2400" b="1" dirty="0">
                <a:solidFill>
                  <a:srgbClr val="0070C0"/>
                </a:solidFill>
                <a:latin typeface="+mn-lt"/>
              </a:rPr>
              <a:t> = 7%</a:t>
            </a:r>
            <a:endParaRPr lang="en-US" sz="2400" b="1" dirty="0">
              <a:solidFill>
                <a:srgbClr val="0070C0"/>
              </a:solidFill>
              <a:latin typeface="+mn-lt"/>
            </a:endParaRPr>
          </a:p>
        </p:txBody>
      </p:sp>
      <p:sp>
        <p:nvSpPr>
          <p:cNvPr id="26" name="TextBox 25"/>
          <p:cNvSpPr txBox="1"/>
          <p:nvPr/>
        </p:nvSpPr>
        <p:spPr>
          <a:xfrm>
            <a:off x="5211629" y="5985602"/>
            <a:ext cx="3333406" cy="461665"/>
          </a:xfrm>
          <a:prstGeom prst="rect">
            <a:avLst/>
          </a:prstGeom>
          <a:noFill/>
        </p:spPr>
        <p:txBody>
          <a:bodyPr wrap="square" rtlCol="0">
            <a:spAutoFit/>
          </a:bodyPr>
          <a:lstStyle/>
          <a:p>
            <a:pPr algn="ctr"/>
            <a:r>
              <a:rPr lang="en-US" sz="2400" b="1" dirty="0">
                <a:solidFill>
                  <a:srgbClr val="008000"/>
                </a:solidFill>
                <a:latin typeface="+mn-lt"/>
              </a:rPr>
              <a:t>Implicit rate of interest</a:t>
            </a:r>
          </a:p>
        </p:txBody>
      </p:sp>
      <p:cxnSp>
        <p:nvCxnSpPr>
          <p:cNvPr id="7" name="Straight Arrow Connector 6"/>
          <p:cNvCxnSpPr/>
          <p:nvPr/>
        </p:nvCxnSpPr>
        <p:spPr>
          <a:xfrm>
            <a:off x="5049095" y="5994158"/>
            <a:ext cx="325067" cy="165459"/>
          </a:xfrm>
          <a:prstGeom prst="straightConnector1">
            <a:avLst/>
          </a:prstGeom>
          <a:ln w="28575">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7171363" y="5654735"/>
            <a:ext cx="382750" cy="383320"/>
          </a:xfrm>
          <a:prstGeom prst="straightConnector1">
            <a:avLst/>
          </a:prstGeom>
          <a:ln w="28575">
            <a:solidFill>
              <a:srgbClr val="000099"/>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8724708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pPr marL="0" indent="0"/>
            <a:r>
              <a:rPr lang="en-US" dirty="0"/>
              <a:t>Notes Exchanged for Assets or </a:t>
            </a:r>
            <a:r>
              <a:rPr lang="en-US" dirty="0" smtClean="0"/>
              <a:t>Services </a:t>
            </a:r>
            <a:r>
              <a:rPr lang="en-US" sz="2600" dirty="0" smtClean="0"/>
              <a:t>(continued)</a:t>
            </a:r>
            <a:endParaRPr lang="en-US" sz="2600" dirty="0"/>
          </a:p>
        </p:txBody>
      </p:sp>
      <p:sp>
        <p:nvSpPr>
          <p:cNvPr id="5" name="Content Placeholder 4"/>
          <p:cNvSpPr>
            <a:spLocks noGrp="1"/>
          </p:cNvSpPr>
          <p:nvPr>
            <p:ph idx="1"/>
          </p:nvPr>
        </p:nvSpPr>
        <p:spPr>
          <a:xfrm>
            <a:off x="779705" y="1210436"/>
            <a:ext cx="8013600" cy="5312748"/>
          </a:xfrm>
        </p:spPr>
        <p:txBody>
          <a:bodyPr>
            <a:normAutofit/>
          </a:bodyPr>
          <a:lstStyle/>
          <a:p>
            <a:pPr>
              <a:buClr>
                <a:schemeClr val="tx1"/>
              </a:buClr>
            </a:pPr>
            <a:r>
              <a:rPr lang="en-US" sz="2600" b="1" dirty="0">
                <a:solidFill>
                  <a:srgbClr val="C00000"/>
                </a:solidFill>
              </a:rPr>
              <a:t>Implicit rate of interest: </a:t>
            </a:r>
            <a:r>
              <a:rPr lang="en-US" sz="2600" dirty="0"/>
              <a:t>Rate is not expressly stated in the agreement</a:t>
            </a:r>
          </a:p>
          <a:p>
            <a:pPr>
              <a:buClr>
                <a:schemeClr val="tx1"/>
              </a:buClr>
            </a:pPr>
            <a:r>
              <a:rPr lang="en-US" sz="2600" b="1" dirty="0">
                <a:solidFill>
                  <a:srgbClr val="C00000"/>
                </a:solidFill>
              </a:rPr>
              <a:t>Imputing an interest rate: </a:t>
            </a:r>
            <a:r>
              <a:rPr lang="en-US" sz="2600" dirty="0"/>
              <a:t>Deciding the appropriate rate when value of asset or service is not readily determinable</a:t>
            </a:r>
          </a:p>
          <a:p>
            <a:pPr marL="0" indent="0">
              <a:buNone/>
            </a:pPr>
            <a:r>
              <a:rPr lang="en-US" sz="2400" dirty="0"/>
              <a:t>Example:</a:t>
            </a:r>
          </a:p>
          <a:p>
            <a:pPr marL="0" indent="0">
              <a:buNone/>
            </a:pPr>
            <a:r>
              <a:rPr lang="en-US" sz="2400" dirty="0"/>
              <a:t>The machine exchanged for the 12% note is custom-made so that no customary cash price is available with which to work backwards to find the implicit rate. In </a:t>
            </a:r>
            <a:r>
              <a:rPr lang="en-US" sz="2400" dirty="0" smtClean="0"/>
              <a:t>such a case, </a:t>
            </a:r>
            <a:r>
              <a:rPr lang="en-US" sz="2400" dirty="0"/>
              <a:t>how to impute and account interest rate?</a:t>
            </a:r>
          </a:p>
          <a:p>
            <a:pPr marL="0" indent="0">
              <a:buNone/>
            </a:pPr>
            <a:r>
              <a:rPr lang="en-US" sz="2400" dirty="0"/>
              <a:t>Solution: </a:t>
            </a:r>
          </a:p>
          <a:p>
            <a:pPr lvl="1"/>
            <a:r>
              <a:rPr lang="en-US" dirty="0"/>
              <a:t>Appropriate rate would have to be found externally</a:t>
            </a:r>
          </a:p>
          <a:p>
            <a:pPr lvl="1"/>
            <a:r>
              <a:rPr lang="en-US" dirty="0"/>
              <a:t>Use of substance over form</a:t>
            </a:r>
          </a:p>
          <a:p>
            <a:pPr lvl="1"/>
            <a:endParaRPr lang="en-US" sz="2000" dirty="0"/>
          </a:p>
          <a:p>
            <a:pPr lvl="1"/>
            <a:endParaRPr lang="en-US" sz="2000" dirty="0"/>
          </a:p>
          <a:p>
            <a:pPr marL="0" indent="0">
              <a:buNone/>
            </a:pPr>
            <a:endParaRPr lang="en-US" sz="2400" dirty="0"/>
          </a:p>
          <a:p>
            <a:endParaRPr lang="en-US" sz="2400" b="1" dirty="0">
              <a:solidFill>
                <a:srgbClr val="00B0ED"/>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Tree>
    <p:custDataLst>
      <p:tags r:id="rId1"/>
    </p:custDataLst>
    <p:extLst>
      <p:ext uri="{BB962C8B-B14F-4D97-AF65-F5344CB8AC3E}">
        <p14:creationId xmlns:p14="http://schemas.microsoft.com/office/powerpoint/2010/main" val="23217906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fade">
                                      <p:cBhvr>
                                        <p:cTn id="12" dur="1000"/>
                                        <p:tgtEl>
                                          <p:spTgt spid="5">
                                            <p:txEl>
                                              <p:pRg st="3" end="3"/>
                                            </p:txEl>
                                          </p:spTgt>
                                        </p:tgtEl>
                                      </p:cBhvr>
                                    </p:animEffect>
                                    <p:anim calcmode="lin" valueType="num">
                                      <p:cBhvr>
                                        <p:cTn id="1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1000"/>
                                        <p:tgtEl>
                                          <p:spTgt spid="5">
                                            <p:txEl>
                                              <p:pRg st="4" end="4"/>
                                            </p:txEl>
                                          </p:spTgt>
                                        </p:tgtEl>
                                      </p:cBhvr>
                                    </p:animEffect>
                                    <p:anim calcmode="lin" valueType="num">
                                      <p:cBhvr>
                                        <p:cTn id="1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fade">
                                      <p:cBhvr>
                                        <p:cTn id="22" dur="1000"/>
                                        <p:tgtEl>
                                          <p:spTgt spid="5">
                                            <p:txEl>
                                              <p:pRg st="5" end="5"/>
                                            </p:txEl>
                                          </p:spTgt>
                                        </p:tgtEl>
                                      </p:cBhvr>
                                    </p:animEffect>
                                    <p:anim calcmode="lin" valueType="num">
                                      <p:cBhvr>
                                        <p:cTn id="2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5" end="5"/>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Effect transition="in" filter="fade">
                                      <p:cBhvr>
                                        <p:cTn id="27" dur="1000"/>
                                        <p:tgtEl>
                                          <p:spTgt spid="5">
                                            <p:txEl>
                                              <p:pRg st="6" end="6"/>
                                            </p:txEl>
                                          </p:spTgt>
                                        </p:tgtEl>
                                      </p:cBhvr>
                                    </p:animEffect>
                                    <p:anim calcmode="lin" valueType="num">
                                      <p:cBhvr>
                                        <p:cTn id="28"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US" dirty="0"/>
              <a:t>Bond Indenture</a:t>
            </a:r>
            <a:endParaRPr lang="en-IN" dirty="0"/>
          </a:p>
        </p:txBody>
      </p:sp>
      <p:sp>
        <p:nvSpPr>
          <p:cNvPr id="5" name="Content Placeholder 4"/>
          <p:cNvSpPr>
            <a:spLocks noGrp="1"/>
          </p:cNvSpPr>
          <p:nvPr>
            <p:ph idx="1"/>
          </p:nvPr>
        </p:nvSpPr>
        <p:spPr>
          <a:xfrm>
            <a:off x="761999" y="1261890"/>
            <a:ext cx="8013600" cy="5057775"/>
          </a:xfrm>
        </p:spPr>
        <p:txBody>
          <a:bodyPr>
            <a:normAutofit/>
          </a:bodyPr>
          <a:lstStyle/>
          <a:p>
            <a:pPr marL="228600" lvl="1">
              <a:spcBef>
                <a:spcPts val="1000"/>
              </a:spcBef>
            </a:pPr>
            <a:r>
              <a:rPr lang="en-US" sz="2800" dirty="0"/>
              <a:t>A bond indenture describes the specific promises made to bondholders</a:t>
            </a:r>
          </a:p>
          <a:p>
            <a:r>
              <a:rPr lang="en-US" dirty="0"/>
              <a:t>Held by a </a:t>
            </a:r>
            <a:r>
              <a:rPr lang="en-US" dirty="0" smtClean="0"/>
              <a:t>trustee (usually </a:t>
            </a:r>
            <a:r>
              <a:rPr lang="en-US" dirty="0"/>
              <a:t>a commercial bank or other financial institution, appointed by the issuing firm to represent the rights of the </a:t>
            </a:r>
            <a:r>
              <a:rPr lang="en-US" dirty="0" smtClean="0"/>
              <a:t>bondholders)</a:t>
            </a:r>
            <a:endParaRPr lang="en-US"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LO14-1</a:t>
            </a:r>
            <a:endParaRPr lang="en-US" sz="1500" dirty="0">
              <a:solidFill>
                <a:srgbClr val="0072A2"/>
              </a:solidFill>
              <a:latin typeface="+mj-lt"/>
              <a:ea typeface="Adobe Fan Heiti Std B" pitchFamily="34" charset="-128"/>
              <a:cs typeface="+mj-cs"/>
            </a:endParaRPr>
          </a:p>
        </p:txBody>
      </p:sp>
      <p:sp>
        <p:nvSpPr>
          <p:cNvPr id="2" name="TextBox 1"/>
          <p:cNvSpPr txBox="1"/>
          <p:nvPr/>
        </p:nvSpPr>
        <p:spPr>
          <a:xfrm>
            <a:off x="2471726" y="3645711"/>
            <a:ext cx="4782674" cy="892552"/>
          </a:xfrm>
          <a:prstGeom prst="rect">
            <a:avLst/>
          </a:prstGeom>
          <a:solidFill>
            <a:schemeClr val="accent6">
              <a:lumMod val="20000"/>
              <a:lumOff val="80000"/>
            </a:schemeClr>
          </a:solidFill>
          <a:ln w="12700">
            <a:solidFill>
              <a:schemeClr val="accent6">
                <a:lumMod val="50000"/>
              </a:schemeClr>
            </a:solidFill>
          </a:ln>
        </p:spPr>
        <p:txBody>
          <a:bodyPr wrap="square" rtlCol="0">
            <a:spAutoFit/>
          </a:bodyPr>
          <a:lstStyle/>
          <a:p>
            <a:pPr algn="ctr"/>
            <a:r>
              <a:rPr lang="en-IN" sz="2600" dirty="0">
                <a:solidFill>
                  <a:sysClr val="windowText" lastClr="000000"/>
                </a:solidFill>
                <a:latin typeface="+mn-lt"/>
              </a:rPr>
              <a:t>If a company fails to live up to the terms of the bond indenture</a:t>
            </a:r>
            <a:endParaRPr lang="en-US" sz="2600" dirty="0">
              <a:solidFill>
                <a:sysClr val="windowText" lastClr="000000"/>
              </a:solidFill>
              <a:latin typeface="+mn-lt"/>
            </a:endParaRPr>
          </a:p>
        </p:txBody>
      </p:sp>
      <p:sp>
        <p:nvSpPr>
          <p:cNvPr id="3" name="Oval 2"/>
          <p:cNvSpPr/>
          <p:nvPr/>
        </p:nvSpPr>
        <p:spPr>
          <a:xfrm>
            <a:off x="1937465" y="5016020"/>
            <a:ext cx="5851197" cy="986777"/>
          </a:xfrm>
          <a:prstGeom prst="ellipse">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dirty="0">
                <a:solidFill>
                  <a:sysClr val="windowText" lastClr="000000"/>
                </a:solidFill>
              </a:rPr>
              <a:t>Trustee may bring legal action against the company</a:t>
            </a:r>
            <a:endParaRPr lang="en-US" sz="2600" dirty="0">
              <a:solidFill>
                <a:sysClr val="windowText" lastClr="000000"/>
              </a:solidFill>
            </a:endParaRPr>
          </a:p>
        </p:txBody>
      </p:sp>
      <p:sp>
        <p:nvSpPr>
          <p:cNvPr id="4" name="Down Arrow 3"/>
          <p:cNvSpPr/>
          <p:nvPr/>
        </p:nvSpPr>
        <p:spPr>
          <a:xfrm>
            <a:off x="4726587" y="4549494"/>
            <a:ext cx="272953" cy="394289"/>
          </a:xfrm>
          <a:prstGeom prst="downArrow">
            <a:avLst>
              <a:gd name="adj1" fmla="val 33559"/>
              <a:gd name="adj2" fmla="val 36576"/>
            </a:avLst>
          </a:prstGeom>
          <a:solidFill>
            <a:schemeClr val="accent6">
              <a:lumMod val="20000"/>
              <a:lumOff val="80000"/>
            </a:schemeClr>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8206974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1" presetClass="entr" presetSubtype="0" fill="hold" grpId="0" nodeType="afterEffect">
                                  <p:stCondLst>
                                    <p:cond delay="250"/>
                                  </p:stCondLst>
                                  <p:childTnLst>
                                    <p:set>
                                      <p:cBhvr>
                                        <p:cTn id="24" dur="1" fill="hold">
                                          <p:stCondLst>
                                            <p:cond delay="0"/>
                                          </p:stCondLst>
                                        </p:cTn>
                                        <p:tgtEl>
                                          <p:spTgt spid="4"/>
                                        </p:tgtEl>
                                        <p:attrNameLst>
                                          <p:attrName>style.visibility</p:attrName>
                                        </p:attrNameLst>
                                      </p:cBhvr>
                                      <p:to>
                                        <p:strVal val="visible"/>
                                      </p:to>
                                    </p:set>
                                  </p:childTnLst>
                                </p:cTn>
                              </p:par>
                            </p:childTnLst>
                          </p:cTn>
                        </p:par>
                        <p:par>
                          <p:cTn id="25" fill="hold">
                            <p:stCondLst>
                              <p:cond delay="1250"/>
                            </p:stCondLst>
                            <p:childTnLst>
                              <p:par>
                                <p:cTn id="26" presetID="42"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 grpId="0" animBg="1"/>
      <p:bldP spid="3" grpId="0" animBg="1"/>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82850"/>
            <a:ext cx="8382000" cy="1444625"/>
          </a:xfrm>
        </p:spPr>
        <p:txBody>
          <a:bodyPr/>
          <a:lstStyle/>
          <a:p>
            <a:pPr>
              <a:lnSpc>
                <a:spcPct val="100000"/>
              </a:lnSpc>
            </a:pPr>
            <a:r>
              <a:rPr lang="en-IN" dirty="0"/>
              <a:t>Journal Entries at </a:t>
            </a:r>
            <a:r>
              <a:rPr lang="en-IN" dirty="0" smtClean="0"/>
              <a:t>Issuance—Note </a:t>
            </a:r>
            <a:r>
              <a:rPr lang="en-IN" dirty="0"/>
              <a:t>with Unrealistic Interest Rate</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2" name="TextBox 1"/>
          <p:cNvSpPr txBox="1"/>
          <p:nvPr/>
        </p:nvSpPr>
        <p:spPr>
          <a:xfrm>
            <a:off x="692387" y="1138009"/>
            <a:ext cx="8320883" cy="461665"/>
          </a:xfrm>
          <a:prstGeom prst="rect">
            <a:avLst/>
          </a:prstGeom>
          <a:noFill/>
        </p:spPr>
        <p:txBody>
          <a:bodyPr wrap="square" rtlCol="0">
            <a:spAutoFit/>
          </a:bodyPr>
          <a:lstStyle/>
          <a:p>
            <a:pPr algn="ctr"/>
            <a:r>
              <a:rPr lang="en-IN" sz="2400" b="1" dirty="0">
                <a:latin typeface="+mn-lt"/>
              </a:rPr>
              <a:t>Calculation of the Price of the Note</a:t>
            </a:r>
            <a:endParaRPr lang="en-US" sz="2400" b="1" dirty="0">
              <a:latin typeface="+mn-lt"/>
            </a:endParaRPr>
          </a:p>
        </p:txBody>
      </p:sp>
      <p:sp>
        <p:nvSpPr>
          <p:cNvPr id="23" name="TextBox 22"/>
          <p:cNvSpPr txBox="1"/>
          <p:nvPr/>
        </p:nvSpPr>
        <p:spPr>
          <a:xfrm>
            <a:off x="4716474" y="1460546"/>
            <a:ext cx="2094873" cy="461665"/>
          </a:xfrm>
          <a:prstGeom prst="rect">
            <a:avLst/>
          </a:prstGeom>
          <a:noFill/>
        </p:spPr>
        <p:txBody>
          <a:bodyPr wrap="square" rtlCol="0">
            <a:spAutoFit/>
          </a:bodyPr>
          <a:lstStyle/>
          <a:p>
            <a:r>
              <a:rPr lang="en-IN" sz="2400" b="1" dirty="0">
                <a:latin typeface="+mn-lt"/>
              </a:rPr>
              <a:t>Present Values</a:t>
            </a:r>
            <a:endParaRPr lang="en-US" sz="2400" b="1" dirty="0">
              <a:latin typeface="+mn-lt"/>
            </a:endParaRPr>
          </a:p>
        </p:txBody>
      </p:sp>
      <p:sp>
        <p:nvSpPr>
          <p:cNvPr id="24" name="TextBox 23"/>
          <p:cNvSpPr txBox="1"/>
          <p:nvPr/>
        </p:nvSpPr>
        <p:spPr>
          <a:xfrm>
            <a:off x="845337" y="1866669"/>
            <a:ext cx="1516977" cy="461665"/>
          </a:xfrm>
          <a:prstGeom prst="rect">
            <a:avLst/>
          </a:prstGeom>
          <a:noFill/>
        </p:spPr>
        <p:txBody>
          <a:bodyPr wrap="square" rtlCol="0">
            <a:spAutoFit/>
          </a:bodyPr>
          <a:lstStyle/>
          <a:p>
            <a:r>
              <a:rPr lang="en-IN" sz="2400" b="1" dirty="0">
                <a:solidFill>
                  <a:srgbClr val="C00000"/>
                </a:solidFill>
                <a:latin typeface="+mn-lt"/>
              </a:rPr>
              <a:t>Interest</a:t>
            </a:r>
            <a:endParaRPr lang="en-US" sz="2400" b="1" dirty="0">
              <a:solidFill>
                <a:srgbClr val="C00000"/>
              </a:solidFill>
              <a:latin typeface="+mn-lt"/>
            </a:endParaRPr>
          </a:p>
        </p:txBody>
      </p:sp>
      <p:sp>
        <p:nvSpPr>
          <p:cNvPr id="25" name="TextBox 24"/>
          <p:cNvSpPr txBox="1"/>
          <p:nvPr/>
        </p:nvSpPr>
        <p:spPr>
          <a:xfrm>
            <a:off x="4229337" y="1866669"/>
            <a:ext cx="2884450" cy="461665"/>
          </a:xfrm>
          <a:prstGeom prst="rect">
            <a:avLst/>
          </a:prstGeom>
          <a:noFill/>
        </p:spPr>
        <p:txBody>
          <a:bodyPr wrap="square" rtlCol="0">
            <a:spAutoFit/>
          </a:bodyPr>
          <a:lstStyle/>
          <a:p>
            <a:r>
              <a:rPr lang="en-IN" sz="2400" b="1" dirty="0">
                <a:solidFill>
                  <a:srgbClr val="C00000"/>
                </a:solidFill>
                <a:latin typeface="+mn-lt"/>
              </a:rPr>
              <a:t>$</a:t>
            </a:r>
            <a:r>
              <a:rPr lang="en-IN" sz="2400" dirty="0">
                <a:solidFill>
                  <a:schemeClr val="accent6">
                    <a:lumMod val="75000"/>
                  </a:schemeClr>
                </a:solidFill>
                <a:latin typeface="+mn-lt"/>
              </a:rPr>
              <a:t> </a:t>
            </a:r>
            <a:r>
              <a:rPr lang="en-IN" sz="2400" b="1" dirty="0">
                <a:solidFill>
                  <a:srgbClr val="C00000"/>
                </a:solidFill>
                <a:latin typeface="+mn-lt"/>
              </a:rPr>
              <a:t>42,000</a:t>
            </a:r>
            <a:r>
              <a:rPr lang="en-IN" sz="2400" dirty="0">
                <a:solidFill>
                  <a:schemeClr val="accent6">
                    <a:lumMod val="75000"/>
                  </a:schemeClr>
                </a:solidFill>
                <a:latin typeface="+mn-lt"/>
              </a:rPr>
              <a:t> </a:t>
            </a:r>
            <a:r>
              <a:rPr lang="en-IN" sz="2400" b="1" dirty="0">
                <a:solidFill>
                  <a:srgbClr val="C00000"/>
                </a:solidFill>
                <a:latin typeface="+mn-lt"/>
              </a:rPr>
              <a:t>× 4.76654 =</a:t>
            </a:r>
            <a:endParaRPr lang="en-US" sz="2400" b="1" dirty="0">
              <a:solidFill>
                <a:srgbClr val="C00000"/>
              </a:solidFill>
              <a:latin typeface="+mn-lt"/>
            </a:endParaRPr>
          </a:p>
        </p:txBody>
      </p:sp>
      <p:sp>
        <p:nvSpPr>
          <p:cNvPr id="27" name="TextBox 26"/>
          <p:cNvSpPr txBox="1"/>
          <p:nvPr/>
        </p:nvSpPr>
        <p:spPr>
          <a:xfrm>
            <a:off x="7425276" y="1866669"/>
            <a:ext cx="1379070" cy="461665"/>
          </a:xfrm>
          <a:prstGeom prst="rect">
            <a:avLst/>
          </a:prstGeom>
          <a:noFill/>
        </p:spPr>
        <p:txBody>
          <a:bodyPr wrap="square" rtlCol="0">
            <a:spAutoFit/>
          </a:bodyPr>
          <a:lstStyle/>
          <a:p>
            <a:r>
              <a:rPr lang="en-IN" sz="2400" b="1" dirty="0">
                <a:solidFill>
                  <a:srgbClr val="C00000"/>
                </a:solidFill>
                <a:latin typeface="+mn-lt"/>
              </a:rPr>
              <a:t>$200,195</a:t>
            </a:r>
            <a:endParaRPr lang="en-US" sz="2400" b="1" dirty="0">
              <a:solidFill>
                <a:srgbClr val="C00000"/>
              </a:solidFill>
              <a:latin typeface="+mn-lt"/>
            </a:endParaRPr>
          </a:p>
        </p:txBody>
      </p:sp>
      <p:sp>
        <p:nvSpPr>
          <p:cNvPr id="28" name="TextBox 27"/>
          <p:cNvSpPr txBox="1"/>
          <p:nvPr/>
        </p:nvSpPr>
        <p:spPr>
          <a:xfrm>
            <a:off x="843362" y="2222456"/>
            <a:ext cx="1516977" cy="461665"/>
          </a:xfrm>
          <a:prstGeom prst="rect">
            <a:avLst/>
          </a:prstGeom>
          <a:noFill/>
        </p:spPr>
        <p:txBody>
          <a:bodyPr wrap="square" rtlCol="0">
            <a:spAutoFit/>
          </a:bodyPr>
          <a:lstStyle/>
          <a:p>
            <a:r>
              <a:rPr lang="en-IN" sz="2400" b="1" dirty="0">
                <a:solidFill>
                  <a:srgbClr val="0000FF"/>
                </a:solidFill>
                <a:latin typeface="+mn-lt"/>
              </a:rPr>
              <a:t>Principal</a:t>
            </a:r>
            <a:endParaRPr lang="en-US" sz="2400" b="1" dirty="0">
              <a:solidFill>
                <a:srgbClr val="0000FF"/>
              </a:solidFill>
              <a:latin typeface="+mn-lt"/>
            </a:endParaRPr>
          </a:p>
        </p:txBody>
      </p:sp>
      <p:sp>
        <p:nvSpPr>
          <p:cNvPr id="29" name="TextBox 28"/>
          <p:cNvSpPr txBox="1"/>
          <p:nvPr/>
        </p:nvSpPr>
        <p:spPr>
          <a:xfrm>
            <a:off x="4140864" y="2222456"/>
            <a:ext cx="3117654" cy="461665"/>
          </a:xfrm>
          <a:prstGeom prst="rect">
            <a:avLst/>
          </a:prstGeom>
          <a:noFill/>
        </p:spPr>
        <p:txBody>
          <a:bodyPr wrap="square" rtlCol="0">
            <a:spAutoFit/>
          </a:bodyPr>
          <a:lstStyle/>
          <a:p>
            <a:r>
              <a:rPr lang="en-IN" sz="2400" b="1" dirty="0">
                <a:solidFill>
                  <a:srgbClr val="0000FF"/>
                </a:solidFill>
                <a:latin typeface="+mn-lt"/>
              </a:rPr>
              <a:t>$700,000 × 0.66634 =</a:t>
            </a:r>
            <a:endParaRPr lang="en-US" sz="2400" b="1" dirty="0">
              <a:solidFill>
                <a:srgbClr val="0000FF"/>
              </a:solidFill>
              <a:latin typeface="+mn-lt"/>
            </a:endParaRPr>
          </a:p>
        </p:txBody>
      </p:sp>
      <p:sp>
        <p:nvSpPr>
          <p:cNvPr id="31" name="TextBox 30"/>
          <p:cNvSpPr txBox="1"/>
          <p:nvPr/>
        </p:nvSpPr>
        <p:spPr>
          <a:xfrm>
            <a:off x="7423301" y="2222456"/>
            <a:ext cx="1379070" cy="461665"/>
          </a:xfrm>
          <a:prstGeom prst="rect">
            <a:avLst/>
          </a:prstGeom>
          <a:noFill/>
        </p:spPr>
        <p:txBody>
          <a:bodyPr wrap="square" rtlCol="0">
            <a:spAutoFit/>
          </a:bodyPr>
          <a:lstStyle/>
          <a:p>
            <a:r>
              <a:rPr lang="en-IN" sz="2400" dirty="0">
                <a:solidFill>
                  <a:srgbClr val="0000FF"/>
                </a:solidFill>
                <a:latin typeface="+mn-lt"/>
              </a:rPr>
              <a:t>  </a:t>
            </a:r>
            <a:r>
              <a:rPr lang="en-IN" sz="2400" b="1" dirty="0">
                <a:solidFill>
                  <a:srgbClr val="0000FF"/>
                </a:solidFill>
                <a:latin typeface="+mn-lt"/>
              </a:rPr>
              <a:t>466,438</a:t>
            </a:r>
            <a:endParaRPr lang="en-US" sz="2400" b="1" dirty="0">
              <a:solidFill>
                <a:srgbClr val="0000FF"/>
              </a:solidFill>
              <a:latin typeface="+mn-lt"/>
            </a:endParaRPr>
          </a:p>
        </p:txBody>
      </p:sp>
      <p:sp>
        <p:nvSpPr>
          <p:cNvPr id="32" name="TextBox 31"/>
          <p:cNvSpPr txBox="1"/>
          <p:nvPr/>
        </p:nvSpPr>
        <p:spPr>
          <a:xfrm>
            <a:off x="829512" y="2644527"/>
            <a:ext cx="5331702" cy="461665"/>
          </a:xfrm>
          <a:prstGeom prst="rect">
            <a:avLst/>
          </a:prstGeom>
          <a:noFill/>
        </p:spPr>
        <p:txBody>
          <a:bodyPr wrap="square" rtlCol="0">
            <a:spAutoFit/>
          </a:bodyPr>
          <a:lstStyle/>
          <a:p>
            <a:r>
              <a:rPr lang="en-IN" sz="2400" dirty="0">
                <a:latin typeface="+mn-lt"/>
              </a:rPr>
              <a:t>Present value of the note</a:t>
            </a:r>
            <a:endParaRPr lang="en-US" sz="2400" dirty="0">
              <a:latin typeface="+mn-lt"/>
            </a:endParaRPr>
          </a:p>
        </p:txBody>
      </p:sp>
      <p:sp>
        <p:nvSpPr>
          <p:cNvPr id="33" name="TextBox 32"/>
          <p:cNvSpPr txBox="1"/>
          <p:nvPr/>
        </p:nvSpPr>
        <p:spPr>
          <a:xfrm>
            <a:off x="7409451" y="2644527"/>
            <a:ext cx="1379070" cy="461665"/>
          </a:xfrm>
          <a:prstGeom prst="rect">
            <a:avLst/>
          </a:prstGeom>
          <a:noFill/>
        </p:spPr>
        <p:txBody>
          <a:bodyPr wrap="square" rtlCol="0">
            <a:spAutoFit/>
          </a:bodyPr>
          <a:lstStyle/>
          <a:p>
            <a:r>
              <a:rPr lang="en-IN" sz="2400" dirty="0">
                <a:latin typeface="+mn-lt"/>
              </a:rPr>
              <a:t>$666,633</a:t>
            </a:r>
            <a:endParaRPr lang="en-US" sz="2400" dirty="0">
              <a:latin typeface="+mn-lt"/>
            </a:endParaRPr>
          </a:p>
        </p:txBody>
      </p:sp>
      <p:cxnSp>
        <p:nvCxnSpPr>
          <p:cNvPr id="34" name="Straight Connector 33"/>
          <p:cNvCxnSpPr/>
          <p:nvPr/>
        </p:nvCxnSpPr>
        <p:spPr>
          <a:xfrm>
            <a:off x="692387" y="1516978"/>
            <a:ext cx="83208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692387" y="1881421"/>
            <a:ext cx="83208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7409451" y="2684121"/>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431226" y="3106192"/>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431226" y="3038396"/>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57137" y="2933475"/>
            <a:ext cx="8645997" cy="461665"/>
          </a:xfrm>
          <a:prstGeom prst="rect">
            <a:avLst/>
          </a:prstGeom>
          <a:noFill/>
        </p:spPr>
        <p:txBody>
          <a:bodyPr wrap="square" rtlCol="0">
            <a:spAutoFit/>
          </a:bodyPr>
          <a:lstStyle/>
          <a:p>
            <a:r>
              <a:rPr lang="en-IN" sz="2400" b="1" dirty="0">
                <a:solidFill>
                  <a:schemeClr val="accent6">
                    <a:lumMod val="75000"/>
                  </a:schemeClr>
                </a:solidFill>
                <a:latin typeface="+mn-lt"/>
              </a:rPr>
              <a:t>      </a:t>
            </a:r>
            <a:r>
              <a:rPr lang="en-IN" sz="2000" b="1" dirty="0">
                <a:solidFill>
                  <a:schemeClr val="accent6">
                    <a:lumMod val="75000"/>
                  </a:schemeClr>
                </a:solidFill>
                <a:latin typeface="+mn-lt"/>
              </a:rPr>
              <a:t>Present value of an ordinary annuity of $1: </a:t>
            </a:r>
            <a:r>
              <a:rPr lang="en-IN" sz="2000" b="1" i="1" dirty="0">
                <a:solidFill>
                  <a:schemeClr val="accent6">
                    <a:lumMod val="75000"/>
                  </a:schemeClr>
                </a:solidFill>
                <a:latin typeface="+mn-lt"/>
              </a:rPr>
              <a:t>n</a:t>
            </a:r>
            <a:r>
              <a:rPr lang="en-IN" sz="2000" b="1" dirty="0">
                <a:solidFill>
                  <a:schemeClr val="accent6">
                    <a:lumMod val="75000"/>
                  </a:schemeClr>
                </a:solidFill>
                <a:latin typeface="+mn-lt"/>
              </a:rPr>
              <a:t> = 6, </a:t>
            </a:r>
            <a:r>
              <a:rPr lang="en-IN" sz="2000" b="1" i="1" dirty="0">
                <a:solidFill>
                  <a:schemeClr val="accent6">
                    <a:lumMod val="75000"/>
                  </a:schemeClr>
                </a:solidFill>
                <a:latin typeface="+mn-lt"/>
              </a:rPr>
              <a:t>i</a:t>
            </a:r>
            <a:r>
              <a:rPr lang="en-IN" sz="2000" b="1" dirty="0">
                <a:solidFill>
                  <a:schemeClr val="accent6">
                    <a:lumMod val="75000"/>
                  </a:schemeClr>
                </a:solidFill>
                <a:latin typeface="+mn-lt"/>
              </a:rPr>
              <a:t> = 7</a:t>
            </a:r>
            <a:r>
              <a:rPr lang="en-IN" sz="2000" b="1" dirty="0" smtClean="0">
                <a:solidFill>
                  <a:schemeClr val="accent6">
                    <a:lumMod val="75000"/>
                  </a:schemeClr>
                </a:solidFill>
                <a:latin typeface="+mn-lt"/>
              </a:rPr>
              <a:t>%</a:t>
            </a:r>
            <a:endParaRPr lang="en-US" sz="2000" b="1" dirty="0">
              <a:solidFill>
                <a:schemeClr val="accent6">
                  <a:lumMod val="75000"/>
                </a:schemeClr>
              </a:solidFill>
              <a:latin typeface="+mn-lt"/>
            </a:endParaRPr>
          </a:p>
        </p:txBody>
      </p:sp>
      <p:sp>
        <p:nvSpPr>
          <p:cNvPr id="43" name="TextBox 42"/>
          <p:cNvSpPr txBox="1"/>
          <p:nvPr/>
        </p:nvSpPr>
        <p:spPr>
          <a:xfrm>
            <a:off x="761999" y="3222423"/>
            <a:ext cx="4436764" cy="461665"/>
          </a:xfrm>
          <a:prstGeom prst="rect">
            <a:avLst/>
          </a:prstGeom>
          <a:noFill/>
        </p:spPr>
        <p:txBody>
          <a:bodyPr wrap="square" rtlCol="0">
            <a:spAutoFit/>
          </a:bodyPr>
          <a:lstStyle/>
          <a:p>
            <a:r>
              <a:rPr lang="en-IN" sz="2400" b="1" dirty="0">
                <a:solidFill>
                  <a:srgbClr val="0000FF"/>
                </a:solidFill>
                <a:latin typeface="+mn-lt"/>
              </a:rPr>
              <a:t>      </a:t>
            </a:r>
            <a:r>
              <a:rPr lang="en-IN" sz="2000" b="1" dirty="0">
                <a:solidFill>
                  <a:srgbClr val="0000FF"/>
                </a:solidFill>
                <a:latin typeface="+mn-lt"/>
              </a:rPr>
              <a:t>Present value of $1: </a:t>
            </a:r>
            <a:r>
              <a:rPr lang="en-IN" sz="2000" b="1" i="1" dirty="0">
                <a:solidFill>
                  <a:srgbClr val="0000FF"/>
                </a:solidFill>
                <a:latin typeface="+mn-lt"/>
              </a:rPr>
              <a:t>n</a:t>
            </a:r>
            <a:r>
              <a:rPr lang="en-IN" sz="2000" b="1" dirty="0">
                <a:solidFill>
                  <a:srgbClr val="0000FF"/>
                </a:solidFill>
                <a:latin typeface="+mn-lt"/>
              </a:rPr>
              <a:t> = 6, </a:t>
            </a:r>
            <a:r>
              <a:rPr lang="en-IN" sz="2000" b="1" i="1" dirty="0">
                <a:solidFill>
                  <a:srgbClr val="0000FF"/>
                </a:solidFill>
                <a:latin typeface="+mn-lt"/>
              </a:rPr>
              <a:t>i</a:t>
            </a:r>
            <a:r>
              <a:rPr lang="en-IN" sz="2000" b="1" dirty="0">
                <a:solidFill>
                  <a:srgbClr val="0000FF"/>
                </a:solidFill>
                <a:latin typeface="+mn-lt"/>
              </a:rPr>
              <a:t> = 7</a:t>
            </a:r>
            <a:r>
              <a:rPr lang="en-IN" sz="2000" b="1" dirty="0" smtClean="0">
                <a:solidFill>
                  <a:srgbClr val="0000FF"/>
                </a:solidFill>
                <a:latin typeface="+mn-lt"/>
              </a:rPr>
              <a:t>%</a:t>
            </a:r>
            <a:endParaRPr lang="en-US" sz="2400" b="1" dirty="0">
              <a:solidFill>
                <a:srgbClr val="0000FF"/>
              </a:solidFill>
              <a:latin typeface="+mn-lt"/>
            </a:endParaRPr>
          </a:p>
        </p:txBody>
      </p:sp>
      <p:sp>
        <p:nvSpPr>
          <p:cNvPr id="26" name="Rectangle 25"/>
          <p:cNvSpPr/>
          <p:nvPr/>
        </p:nvSpPr>
        <p:spPr>
          <a:xfrm>
            <a:off x="692731" y="3659368"/>
            <a:ext cx="8320883" cy="1720032"/>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0" name="TextBox 29"/>
          <p:cNvSpPr txBox="1">
            <a:spLocks noChangeArrowheads="1"/>
          </p:cNvSpPr>
          <p:nvPr/>
        </p:nvSpPr>
        <p:spPr bwMode="auto">
          <a:xfrm>
            <a:off x="761999" y="3673076"/>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a:t>
            </a:r>
            <a:endParaRPr lang="en-IN" sz="2400" b="1" baseline="30000" dirty="0">
              <a:latin typeface="+mn-lt"/>
            </a:endParaRPr>
          </a:p>
        </p:txBody>
      </p:sp>
      <p:sp>
        <p:nvSpPr>
          <p:cNvPr id="36" name="TextBox 35"/>
          <p:cNvSpPr txBox="1">
            <a:spLocks noChangeArrowheads="1"/>
          </p:cNvSpPr>
          <p:nvPr/>
        </p:nvSpPr>
        <p:spPr bwMode="auto">
          <a:xfrm>
            <a:off x="7581009" y="3703854"/>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7" name="TextBox 36"/>
          <p:cNvSpPr txBox="1">
            <a:spLocks noChangeArrowheads="1"/>
          </p:cNvSpPr>
          <p:nvPr/>
        </p:nvSpPr>
        <p:spPr bwMode="auto">
          <a:xfrm>
            <a:off x="6198296" y="3704395"/>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8" name="Straight Connector 37"/>
          <p:cNvCxnSpPr/>
          <p:nvPr/>
        </p:nvCxnSpPr>
        <p:spPr>
          <a:xfrm>
            <a:off x="692387" y="4106954"/>
            <a:ext cx="83208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p:cNvSpPr txBox="1">
            <a:spLocks noChangeArrowheads="1"/>
          </p:cNvSpPr>
          <p:nvPr/>
        </p:nvSpPr>
        <p:spPr bwMode="auto">
          <a:xfrm>
            <a:off x="692731" y="4368782"/>
            <a:ext cx="5297761" cy="404813"/>
          </a:xfrm>
          <a:prstGeom prst="rect">
            <a:avLst/>
          </a:prstGeom>
          <a:noFill/>
          <a:ln w="9525">
            <a:noFill/>
            <a:miter lim="800000"/>
            <a:headEnd/>
            <a:tailEnd/>
          </a:ln>
        </p:spPr>
        <p:txBody>
          <a:bodyPr/>
          <a:lstStyle/>
          <a:p>
            <a:r>
              <a:rPr lang="en-US" sz="2200" dirty="0">
                <a:latin typeface="+mn-lt"/>
              </a:rPr>
              <a:t>Machinery (cash price)</a:t>
            </a:r>
            <a:endParaRPr lang="en-IN" sz="2200" dirty="0">
              <a:latin typeface="+mn-lt"/>
            </a:endParaRPr>
          </a:p>
        </p:txBody>
      </p:sp>
      <p:sp>
        <p:nvSpPr>
          <p:cNvPr id="40" name="TextBox 39"/>
          <p:cNvSpPr txBox="1">
            <a:spLocks noChangeArrowheads="1"/>
          </p:cNvSpPr>
          <p:nvPr/>
        </p:nvSpPr>
        <p:spPr bwMode="auto">
          <a:xfrm>
            <a:off x="5930900" y="4358066"/>
            <a:ext cx="1613485" cy="404812"/>
          </a:xfrm>
          <a:prstGeom prst="rect">
            <a:avLst/>
          </a:prstGeom>
          <a:noFill/>
          <a:ln w="9525">
            <a:noFill/>
            <a:miter lim="800000"/>
            <a:headEnd/>
            <a:tailEnd/>
          </a:ln>
        </p:spPr>
        <p:txBody>
          <a:bodyPr/>
          <a:lstStyle/>
          <a:p>
            <a:pPr algn="r"/>
            <a:r>
              <a:rPr lang="en-IN" sz="2400" dirty="0">
                <a:latin typeface="+mn-lt"/>
              </a:rPr>
              <a:t>666,633</a:t>
            </a:r>
          </a:p>
        </p:txBody>
      </p:sp>
      <p:sp>
        <p:nvSpPr>
          <p:cNvPr id="44" name="TextBox 43"/>
          <p:cNvSpPr txBox="1">
            <a:spLocks noChangeArrowheads="1"/>
          </p:cNvSpPr>
          <p:nvPr/>
        </p:nvSpPr>
        <p:spPr bwMode="auto">
          <a:xfrm>
            <a:off x="692731" y="4663956"/>
            <a:ext cx="5829668" cy="404813"/>
          </a:xfrm>
          <a:prstGeom prst="rect">
            <a:avLst/>
          </a:prstGeom>
          <a:noFill/>
          <a:ln w="9525">
            <a:noFill/>
            <a:miter lim="800000"/>
            <a:headEnd/>
            <a:tailEnd/>
          </a:ln>
        </p:spPr>
        <p:txBody>
          <a:bodyPr/>
          <a:lstStyle/>
          <a:p>
            <a:r>
              <a:rPr lang="en-US" sz="2200" dirty="0">
                <a:latin typeface="+mn-lt"/>
              </a:rPr>
              <a:t>Discount on notes payable (difference)</a:t>
            </a:r>
            <a:endParaRPr lang="en-IN" sz="2200" dirty="0">
              <a:latin typeface="+mn-lt"/>
            </a:endParaRPr>
          </a:p>
        </p:txBody>
      </p:sp>
      <p:sp>
        <p:nvSpPr>
          <p:cNvPr id="45" name="TextBox 44"/>
          <p:cNvSpPr txBox="1">
            <a:spLocks noChangeArrowheads="1"/>
          </p:cNvSpPr>
          <p:nvPr/>
        </p:nvSpPr>
        <p:spPr bwMode="auto">
          <a:xfrm>
            <a:off x="5634273" y="4653240"/>
            <a:ext cx="1902341" cy="404812"/>
          </a:xfrm>
          <a:prstGeom prst="rect">
            <a:avLst/>
          </a:prstGeom>
          <a:noFill/>
          <a:ln w="9525">
            <a:noFill/>
            <a:miter lim="800000"/>
            <a:headEnd/>
            <a:tailEnd/>
          </a:ln>
        </p:spPr>
        <p:txBody>
          <a:bodyPr/>
          <a:lstStyle/>
          <a:p>
            <a:pPr algn="r"/>
            <a:r>
              <a:rPr lang="en-IN" sz="2400" dirty="0">
                <a:latin typeface="+mn-lt"/>
              </a:rPr>
              <a:t>33,367</a:t>
            </a:r>
          </a:p>
        </p:txBody>
      </p:sp>
      <p:sp>
        <p:nvSpPr>
          <p:cNvPr id="46" name="TextBox 45"/>
          <p:cNvSpPr txBox="1">
            <a:spLocks noChangeArrowheads="1"/>
          </p:cNvSpPr>
          <p:nvPr/>
        </p:nvSpPr>
        <p:spPr bwMode="auto">
          <a:xfrm>
            <a:off x="680031" y="4069812"/>
            <a:ext cx="5297761" cy="404813"/>
          </a:xfrm>
          <a:prstGeom prst="rect">
            <a:avLst/>
          </a:prstGeom>
          <a:noFill/>
          <a:ln w="9525">
            <a:noFill/>
            <a:miter lim="800000"/>
            <a:headEnd/>
            <a:tailEnd/>
          </a:ln>
        </p:spPr>
        <p:txBody>
          <a:bodyPr/>
          <a:lstStyle/>
          <a:p>
            <a:r>
              <a:rPr lang="en-US" sz="2400" b="1" dirty="0">
                <a:latin typeface="+mn-lt"/>
              </a:rPr>
              <a:t>Skill Graphics (Buyer/Issuer)</a:t>
            </a:r>
            <a:endParaRPr lang="en-IN" sz="2400" b="1" dirty="0">
              <a:latin typeface="+mn-lt"/>
            </a:endParaRPr>
          </a:p>
        </p:txBody>
      </p:sp>
      <p:sp>
        <p:nvSpPr>
          <p:cNvPr id="47" name="Rectangle 46"/>
          <p:cNvSpPr/>
          <p:nvPr/>
        </p:nvSpPr>
        <p:spPr>
          <a:xfrm>
            <a:off x="690756" y="5379400"/>
            <a:ext cx="8320883" cy="1228028"/>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99"/>
              </a:solidFill>
            </a:endParaRPr>
          </a:p>
        </p:txBody>
      </p:sp>
      <p:sp>
        <p:nvSpPr>
          <p:cNvPr id="48" name="TextBox 47"/>
          <p:cNvSpPr txBox="1">
            <a:spLocks noChangeArrowheads="1"/>
          </p:cNvSpPr>
          <p:nvPr/>
        </p:nvSpPr>
        <p:spPr bwMode="auto">
          <a:xfrm>
            <a:off x="690756" y="5610111"/>
            <a:ext cx="5297761" cy="404813"/>
          </a:xfrm>
          <a:prstGeom prst="rect">
            <a:avLst/>
          </a:prstGeom>
          <a:noFill/>
          <a:ln w="9525">
            <a:noFill/>
            <a:miter lim="800000"/>
            <a:headEnd/>
            <a:tailEnd/>
          </a:ln>
        </p:spPr>
        <p:txBody>
          <a:bodyPr/>
          <a:lstStyle/>
          <a:p>
            <a:r>
              <a:rPr lang="en-US" sz="2200" b="1" dirty="0">
                <a:solidFill>
                  <a:srgbClr val="000099"/>
                </a:solidFill>
                <a:latin typeface="+mn-lt"/>
              </a:rPr>
              <a:t>Notes receivable (face amount)</a:t>
            </a:r>
            <a:endParaRPr lang="en-IN" sz="2200" b="1" dirty="0">
              <a:solidFill>
                <a:srgbClr val="000099"/>
              </a:solidFill>
              <a:latin typeface="+mn-lt"/>
            </a:endParaRPr>
          </a:p>
        </p:txBody>
      </p:sp>
      <p:sp>
        <p:nvSpPr>
          <p:cNvPr id="49" name="TextBox 48"/>
          <p:cNvSpPr txBox="1">
            <a:spLocks noChangeArrowheads="1"/>
          </p:cNvSpPr>
          <p:nvPr/>
        </p:nvSpPr>
        <p:spPr bwMode="auto">
          <a:xfrm>
            <a:off x="5928925" y="5599395"/>
            <a:ext cx="1613485" cy="404812"/>
          </a:xfrm>
          <a:prstGeom prst="rect">
            <a:avLst/>
          </a:prstGeom>
          <a:noFill/>
          <a:ln w="9525">
            <a:noFill/>
            <a:miter lim="800000"/>
            <a:headEnd/>
            <a:tailEnd/>
          </a:ln>
        </p:spPr>
        <p:txBody>
          <a:bodyPr/>
          <a:lstStyle/>
          <a:p>
            <a:pPr algn="r"/>
            <a:r>
              <a:rPr lang="en-IN" sz="2400" b="1" dirty="0">
                <a:solidFill>
                  <a:srgbClr val="000099"/>
                </a:solidFill>
                <a:latin typeface="+mn-lt"/>
              </a:rPr>
              <a:t>700,000</a:t>
            </a:r>
          </a:p>
        </p:txBody>
      </p:sp>
      <p:sp>
        <p:nvSpPr>
          <p:cNvPr id="50" name="TextBox 49"/>
          <p:cNvSpPr txBox="1">
            <a:spLocks noChangeArrowheads="1"/>
          </p:cNvSpPr>
          <p:nvPr/>
        </p:nvSpPr>
        <p:spPr bwMode="auto">
          <a:xfrm>
            <a:off x="678056" y="5297446"/>
            <a:ext cx="5297761" cy="404813"/>
          </a:xfrm>
          <a:prstGeom prst="rect">
            <a:avLst/>
          </a:prstGeom>
          <a:noFill/>
          <a:ln w="9525">
            <a:noFill/>
            <a:miter lim="800000"/>
            <a:headEnd/>
            <a:tailEnd/>
          </a:ln>
        </p:spPr>
        <p:txBody>
          <a:bodyPr/>
          <a:lstStyle/>
          <a:p>
            <a:r>
              <a:rPr lang="en-US" sz="2400" b="1" dirty="0">
                <a:solidFill>
                  <a:srgbClr val="000099"/>
                </a:solidFill>
                <a:latin typeface="+mn-lt"/>
              </a:rPr>
              <a:t>Hughes–Barker (Seller/Lender)</a:t>
            </a:r>
            <a:endParaRPr lang="en-IN" sz="2400" b="1" dirty="0">
              <a:solidFill>
                <a:srgbClr val="000099"/>
              </a:solidFill>
              <a:latin typeface="+mn-lt"/>
            </a:endParaRPr>
          </a:p>
        </p:txBody>
      </p:sp>
      <p:sp>
        <p:nvSpPr>
          <p:cNvPr id="51" name="TextBox 50"/>
          <p:cNvSpPr txBox="1">
            <a:spLocks noChangeArrowheads="1"/>
          </p:cNvSpPr>
          <p:nvPr/>
        </p:nvSpPr>
        <p:spPr bwMode="auto">
          <a:xfrm>
            <a:off x="688781" y="5881653"/>
            <a:ext cx="5689144" cy="404813"/>
          </a:xfrm>
          <a:prstGeom prst="rect">
            <a:avLst/>
          </a:prstGeom>
          <a:noFill/>
          <a:ln w="9525">
            <a:noFill/>
            <a:miter lim="800000"/>
            <a:headEnd/>
            <a:tailEnd/>
          </a:ln>
        </p:spPr>
        <p:txBody>
          <a:bodyPr/>
          <a:lstStyle/>
          <a:p>
            <a:pPr lvl="1"/>
            <a:r>
              <a:rPr lang="en-US" sz="2200" b="1" dirty="0">
                <a:solidFill>
                  <a:srgbClr val="000099"/>
                </a:solidFill>
                <a:latin typeface="+mn-lt"/>
              </a:rPr>
              <a:t>Discount on notes receivable (difference)</a:t>
            </a:r>
            <a:endParaRPr lang="en-IN" sz="2200" b="1" dirty="0">
              <a:solidFill>
                <a:srgbClr val="000099"/>
              </a:solidFill>
              <a:latin typeface="+mn-lt"/>
            </a:endParaRPr>
          </a:p>
        </p:txBody>
      </p:sp>
      <p:sp>
        <p:nvSpPr>
          <p:cNvPr id="52" name="TextBox 51"/>
          <p:cNvSpPr txBox="1">
            <a:spLocks noChangeArrowheads="1"/>
          </p:cNvSpPr>
          <p:nvPr/>
        </p:nvSpPr>
        <p:spPr bwMode="auto">
          <a:xfrm>
            <a:off x="7008666" y="5870937"/>
            <a:ext cx="1902341" cy="404812"/>
          </a:xfrm>
          <a:prstGeom prst="rect">
            <a:avLst/>
          </a:prstGeom>
          <a:noFill/>
          <a:ln w="9525">
            <a:noFill/>
            <a:miter lim="800000"/>
            <a:headEnd/>
            <a:tailEnd/>
          </a:ln>
        </p:spPr>
        <p:txBody>
          <a:bodyPr/>
          <a:lstStyle/>
          <a:p>
            <a:pPr algn="r"/>
            <a:r>
              <a:rPr lang="en-IN" sz="2400" b="1" dirty="0">
                <a:solidFill>
                  <a:srgbClr val="000099"/>
                </a:solidFill>
                <a:latin typeface="+mn-lt"/>
              </a:rPr>
              <a:t>33,367</a:t>
            </a:r>
          </a:p>
        </p:txBody>
      </p:sp>
      <p:sp>
        <p:nvSpPr>
          <p:cNvPr id="53" name="TextBox 52"/>
          <p:cNvSpPr txBox="1">
            <a:spLocks noChangeArrowheads="1"/>
          </p:cNvSpPr>
          <p:nvPr/>
        </p:nvSpPr>
        <p:spPr bwMode="auto">
          <a:xfrm>
            <a:off x="699657" y="4957588"/>
            <a:ext cx="5829668" cy="404813"/>
          </a:xfrm>
          <a:prstGeom prst="rect">
            <a:avLst/>
          </a:prstGeom>
          <a:noFill/>
          <a:ln w="9525">
            <a:noFill/>
            <a:miter lim="800000"/>
            <a:headEnd/>
            <a:tailEnd/>
          </a:ln>
        </p:spPr>
        <p:txBody>
          <a:bodyPr/>
          <a:lstStyle/>
          <a:p>
            <a:pPr lvl="1"/>
            <a:r>
              <a:rPr lang="en-US" sz="2200" dirty="0">
                <a:latin typeface="+mn-lt"/>
              </a:rPr>
              <a:t>Notes payable (face amount)</a:t>
            </a:r>
            <a:endParaRPr lang="en-IN" sz="2200" dirty="0">
              <a:latin typeface="+mn-lt"/>
            </a:endParaRPr>
          </a:p>
        </p:txBody>
      </p:sp>
      <p:sp>
        <p:nvSpPr>
          <p:cNvPr id="54" name="TextBox 53"/>
          <p:cNvSpPr txBox="1">
            <a:spLocks noChangeArrowheads="1"/>
          </p:cNvSpPr>
          <p:nvPr/>
        </p:nvSpPr>
        <p:spPr bwMode="auto">
          <a:xfrm>
            <a:off x="7020330" y="4946872"/>
            <a:ext cx="1902341" cy="404812"/>
          </a:xfrm>
          <a:prstGeom prst="rect">
            <a:avLst/>
          </a:prstGeom>
          <a:noFill/>
          <a:ln w="9525">
            <a:noFill/>
            <a:miter lim="800000"/>
            <a:headEnd/>
            <a:tailEnd/>
          </a:ln>
        </p:spPr>
        <p:txBody>
          <a:bodyPr/>
          <a:lstStyle/>
          <a:p>
            <a:pPr algn="r"/>
            <a:r>
              <a:rPr lang="en-IN" sz="2400" dirty="0">
                <a:latin typeface="+mn-lt"/>
              </a:rPr>
              <a:t>700,000</a:t>
            </a:r>
          </a:p>
        </p:txBody>
      </p:sp>
      <p:sp>
        <p:nvSpPr>
          <p:cNvPr id="55" name="TextBox 54"/>
          <p:cNvSpPr txBox="1">
            <a:spLocks noChangeArrowheads="1"/>
          </p:cNvSpPr>
          <p:nvPr/>
        </p:nvSpPr>
        <p:spPr bwMode="auto">
          <a:xfrm>
            <a:off x="685316" y="6189918"/>
            <a:ext cx="5297761" cy="404813"/>
          </a:xfrm>
          <a:prstGeom prst="rect">
            <a:avLst/>
          </a:prstGeom>
          <a:noFill/>
          <a:ln w="9525">
            <a:noFill/>
            <a:miter lim="800000"/>
            <a:headEnd/>
            <a:tailEnd/>
          </a:ln>
        </p:spPr>
        <p:txBody>
          <a:bodyPr/>
          <a:lstStyle/>
          <a:p>
            <a:pPr lvl="1"/>
            <a:r>
              <a:rPr lang="en-US" sz="2200" b="1" dirty="0">
                <a:solidFill>
                  <a:srgbClr val="000099"/>
                </a:solidFill>
                <a:latin typeface="+mn-lt"/>
              </a:rPr>
              <a:t>Sales revenue (cash price)</a:t>
            </a:r>
            <a:endParaRPr lang="en-IN" sz="2200" b="1" dirty="0">
              <a:solidFill>
                <a:srgbClr val="000099"/>
              </a:solidFill>
              <a:latin typeface="+mn-lt"/>
            </a:endParaRPr>
          </a:p>
        </p:txBody>
      </p:sp>
      <p:sp>
        <p:nvSpPr>
          <p:cNvPr id="56" name="TextBox 55"/>
          <p:cNvSpPr txBox="1">
            <a:spLocks noChangeArrowheads="1"/>
          </p:cNvSpPr>
          <p:nvPr/>
        </p:nvSpPr>
        <p:spPr bwMode="auto">
          <a:xfrm>
            <a:off x="7005201" y="6179202"/>
            <a:ext cx="1902341" cy="404812"/>
          </a:xfrm>
          <a:prstGeom prst="rect">
            <a:avLst/>
          </a:prstGeom>
          <a:noFill/>
          <a:ln w="9525">
            <a:noFill/>
            <a:miter lim="800000"/>
            <a:headEnd/>
            <a:tailEnd/>
          </a:ln>
        </p:spPr>
        <p:txBody>
          <a:bodyPr/>
          <a:lstStyle/>
          <a:p>
            <a:pPr algn="r"/>
            <a:r>
              <a:rPr lang="en-IN" sz="2400" b="1" dirty="0">
                <a:solidFill>
                  <a:srgbClr val="000099"/>
                </a:solidFill>
                <a:latin typeface="+mn-lt"/>
              </a:rPr>
              <a:t>666,633</a:t>
            </a:r>
          </a:p>
        </p:txBody>
      </p:sp>
    </p:spTree>
    <p:custDataLst>
      <p:tags r:id="rId1"/>
    </p:custDataLst>
    <p:extLst>
      <p:ext uri="{BB962C8B-B14F-4D97-AF65-F5344CB8AC3E}">
        <p14:creationId xmlns:p14="http://schemas.microsoft.com/office/powerpoint/2010/main" val="634897423"/>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Journal Entries—The Interest Method</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26" name="Rectangle 25"/>
          <p:cNvSpPr/>
          <p:nvPr/>
        </p:nvSpPr>
        <p:spPr>
          <a:xfrm>
            <a:off x="678056" y="1984525"/>
            <a:ext cx="8320884" cy="2214435"/>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30" name="TextBox 29"/>
          <p:cNvSpPr txBox="1">
            <a:spLocks noChangeArrowheads="1"/>
          </p:cNvSpPr>
          <p:nvPr/>
        </p:nvSpPr>
        <p:spPr bwMode="auto">
          <a:xfrm>
            <a:off x="761999" y="1998234"/>
            <a:ext cx="4965701" cy="492443"/>
          </a:xfrm>
          <a:prstGeom prst="rect">
            <a:avLst/>
          </a:prstGeom>
          <a:noFill/>
          <a:ln w="9525">
            <a:noFill/>
            <a:miter lim="800000"/>
            <a:headEnd/>
            <a:tailEnd/>
          </a:ln>
        </p:spPr>
        <p:txBody>
          <a:bodyPr wrap="square">
            <a:spAutoFit/>
          </a:bodyPr>
          <a:lstStyle/>
          <a:p>
            <a:pPr algn="ctr"/>
            <a:r>
              <a:rPr lang="en-US" sz="2600" b="1" dirty="0">
                <a:latin typeface="+mn-lt"/>
              </a:rPr>
              <a:t>Journal Entry </a:t>
            </a:r>
            <a:endParaRPr lang="en-IN" sz="2600" b="1" baseline="30000" dirty="0">
              <a:latin typeface="+mn-lt"/>
            </a:endParaRPr>
          </a:p>
        </p:txBody>
      </p:sp>
      <p:sp>
        <p:nvSpPr>
          <p:cNvPr id="36" name="TextBox 35"/>
          <p:cNvSpPr txBox="1">
            <a:spLocks noChangeArrowheads="1"/>
          </p:cNvSpPr>
          <p:nvPr/>
        </p:nvSpPr>
        <p:spPr bwMode="auto">
          <a:xfrm>
            <a:off x="7581009" y="2029012"/>
            <a:ext cx="1281651" cy="492443"/>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37" name="TextBox 36"/>
          <p:cNvSpPr txBox="1">
            <a:spLocks noChangeArrowheads="1"/>
          </p:cNvSpPr>
          <p:nvPr/>
        </p:nvSpPr>
        <p:spPr bwMode="auto">
          <a:xfrm>
            <a:off x="6198296" y="2029553"/>
            <a:ext cx="1281651" cy="492443"/>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cxnSp>
        <p:nvCxnSpPr>
          <p:cNvPr id="38" name="Straight Connector 37"/>
          <p:cNvCxnSpPr/>
          <p:nvPr/>
        </p:nvCxnSpPr>
        <p:spPr>
          <a:xfrm>
            <a:off x="678056" y="2469434"/>
            <a:ext cx="83208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p:cNvSpPr txBox="1">
            <a:spLocks noChangeArrowheads="1"/>
          </p:cNvSpPr>
          <p:nvPr/>
        </p:nvSpPr>
        <p:spPr bwMode="auto">
          <a:xfrm>
            <a:off x="692731" y="2735239"/>
            <a:ext cx="5829668" cy="404813"/>
          </a:xfrm>
          <a:prstGeom prst="rect">
            <a:avLst/>
          </a:prstGeom>
          <a:noFill/>
          <a:ln w="9525">
            <a:noFill/>
            <a:miter lim="800000"/>
            <a:headEnd/>
            <a:tailEnd/>
          </a:ln>
        </p:spPr>
        <p:txBody>
          <a:bodyPr/>
          <a:lstStyle/>
          <a:p>
            <a:r>
              <a:rPr lang="en-US" sz="2200" dirty="0">
                <a:latin typeface="+mn-lt"/>
              </a:rPr>
              <a:t>Interest expense (effective rate </a:t>
            </a:r>
            <a:r>
              <a:rPr lang="en-US" sz="2200" dirty="0" smtClean="0">
                <a:latin typeface="+mn-lt"/>
              </a:rPr>
              <a:t>× </a:t>
            </a:r>
            <a:r>
              <a:rPr lang="en-US" sz="2200" dirty="0">
                <a:latin typeface="+mn-lt"/>
              </a:rPr>
              <a:t>outstanding balance)</a:t>
            </a:r>
            <a:endParaRPr lang="en-IN" sz="2200" dirty="0">
              <a:latin typeface="+mn-lt"/>
            </a:endParaRPr>
          </a:p>
        </p:txBody>
      </p:sp>
      <p:sp>
        <p:nvSpPr>
          <p:cNvPr id="40" name="TextBox 39"/>
          <p:cNvSpPr txBox="1">
            <a:spLocks noChangeArrowheads="1"/>
          </p:cNvSpPr>
          <p:nvPr/>
        </p:nvSpPr>
        <p:spPr bwMode="auto">
          <a:xfrm>
            <a:off x="5930900" y="2683224"/>
            <a:ext cx="1613485" cy="404812"/>
          </a:xfrm>
          <a:prstGeom prst="rect">
            <a:avLst/>
          </a:prstGeom>
          <a:noFill/>
          <a:ln w="9525">
            <a:noFill/>
            <a:miter lim="800000"/>
            <a:headEnd/>
            <a:tailEnd/>
          </a:ln>
        </p:spPr>
        <p:txBody>
          <a:bodyPr/>
          <a:lstStyle/>
          <a:p>
            <a:pPr algn="r"/>
            <a:r>
              <a:rPr lang="en-IN" sz="2600" dirty="0">
                <a:latin typeface="+mn-lt"/>
              </a:rPr>
              <a:t>46,664</a:t>
            </a:r>
          </a:p>
        </p:txBody>
      </p:sp>
      <p:sp>
        <p:nvSpPr>
          <p:cNvPr id="44" name="TextBox 43"/>
          <p:cNvSpPr txBox="1">
            <a:spLocks noChangeArrowheads="1"/>
          </p:cNvSpPr>
          <p:nvPr/>
        </p:nvSpPr>
        <p:spPr bwMode="auto">
          <a:xfrm>
            <a:off x="692731" y="3385372"/>
            <a:ext cx="5829668" cy="404813"/>
          </a:xfrm>
          <a:prstGeom prst="rect">
            <a:avLst/>
          </a:prstGeom>
          <a:noFill/>
          <a:ln w="9525">
            <a:noFill/>
            <a:miter lim="800000"/>
            <a:headEnd/>
            <a:tailEnd/>
          </a:ln>
        </p:spPr>
        <p:txBody>
          <a:bodyPr/>
          <a:lstStyle/>
          <a:p>
            <a:pPr lvl="1"/>
            <a:r>
              <a:rPr lang="en-US" sz="2200" dirty="0">
                <a:latin typeface="+mn-lt"/>
              </a:rPr>
              <a:t>Discount on notes payable (difference)</a:t>
            </a:r>
            <a:endParaRPr lang="en-IN" sz="2200" dirty="0">
              <a:latin typeface="+mn-lt"/>
            </a:endParaRPr>
          </a:p>
        </p:txBody>
      </p:sp>
      <p:sp>
        <p:nvSpPr>
          <p:cNvPr id="45" name="TextBox 44"/>
          <p:cNvSpPr txBox="1">
            <a:spLocks noChangeArrowheads="1"/>
          </p:cNvSpPr>
          <p:nvPr/>
        </p:nvSpPr>
        <p:spPr bwMode="auto">
          <a:xfrm>
            <a:off x="7030350" y="3385373"/>
            <a:ext cx="1902341" cy="404812"/>
          </a:xfrm>
          <a:prstGeom prst="rect">
            <a:avLst/>
          </a:prstGeom>
          <a:noFill/>
          <a:ln w="9525">
            <a:noFill/>
            <a:miter lim="800000"/>
            <a:headEnd/>
            <a:tailEnd/>
          </a:ln>
        </p:spPr>
        <p:txBody>
          <a:bodyPr/>
          <a:lstStyle/>
          <a:p>
            <a:pPr algn="r"/>
            <a:r>
              <a:rPr lang="en-IN" sz="2600" dirty="0">
                <a:latin typeface="+mn-lt"/>
              </a:rPr>
              <a:t>4,664</a:t>
            </a:r>
          </a:p>
        </p:txBody>
      </p:sp>
      <p:sp>
        <p:nvSpPr>
          <p:cNvPr id="46" name="TextBox 45"/>
          <p:cNvSpPr txBox="1">
            <a:spLocks noChangeArrowheads="1"/>
          </p:cNvSpPr>
          <p:nvPr/>
        </p:nvSpPr>
        <p:spPr bwMode="auto">
          <a:xfrm>
            <a:off x="680031" y="2394970"/>
            <a:ext cx="5297761" cy="404813"/>
          </a:xfrm>
          <a:prstGeom prst="rect">
            <a:avLst/>
          </a:prstGeom>
          <a:noFill/>
          <a:ln w="9525">
            <a:noFill/>
            <a:miter lim="800000"/>
            <a:headEnd/>
            <a:tailEnd/>
          </a:ln>
        </p:spPr>
        <p:txBody>
          <a:bodyPr/>
          <a:lstStyle/>
          <a:p>
            <a:r>
              <a:rPr lang="en-US" sz="2600" b="1" dirty="0">
                <a:latin typeface="+mn-lt"/>
              </a:rPr>
              <a:t>Skill Graphics (Borrower)</a:t>
            </a:r>
            <a:endParaRPr lang="en-IN" sz="2600" b="1" dirty="0">
              <a:latin typeface="+mn-lt"/>
            </a:endParaRPr>
          </a:p>
        </p:txBody>
      </p:sp>
      <p:sp>
        <p:nvSpPr>
          <p:cNvPr id="47" name="Rectangle 46"/>
          <p:cNvSpPr/>
          <p:nvPr/>
        </p:nvSpPr>
        <p:spPr>
          <a:xfrm>
            <a:off x="678056" y="4198961"/>
            <a:ext cx="8320883" cy="1902808"/>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rgbClr val="000099"/>
              </a:solidFill>
            </a:endParaRPr>
          </a:p>
        </p:txBody>
      </p:sp>
      <p:sp>
        <p:nvSpPr>
          <p:cNvPr id="48" name="TextBox 47"/>
          <p:cNvSpPr txBox="1">
            <a:spLocks noChangeArrowheads="1"/>
          </p:cNvSpPr>
          <p:nvPr/>
        </p:nvSpPr>
        <p:spPr bwMode="auto">
          <a:xfrm>
            <a:off x="690756" y="4685638"/>
            <a:ext cx="5297761" cy="404813"/>
          </a:xfrm>
          <a:prstGeom prst="rect">
            <a:avLst/>
          </a:prstGeom>
          <a:noFill/>
          <a:ln w="9525">
            <a:noFill/>
            <a:miter lim="800000"/>
            <a:headEnd/>
            <a:tailEnd/>
          </a:ln>
        </p:spPr>
        <p:txBody>
          <a:bodyPr/>
          <a:lstStyle/>
          <a:p>
            <a:r>
              <a:rPr lang="en-US" sz="2200" b="1" dirty="0">
                <a:solidFill>
                  <a:srgbClr val="000099"/>
                </a:solidFill>
                <a:latin typeface="+mn-lt"/>
              </a:rPr>
              <a:t>Cash (stated rate </a:t>
            </a:r>
            <a:r>
              <a:rPr lang="en-US" sz="2200" b="1" dirty="0" smtClean="0">
                <a:solidFill>
                  <a:srgbClr val="000099"/>
                </a:solidFill>
                <a:latin typeface="+mn-lt"/>
              </a:rPr>
              <a:t>× </a:t>
            </a:r>
            <a:r>
              <a:rPr lang="en-US" sz="2200" b="1" dirty="0">
                <a:solidFill>
                  <a:srgbClr val="000099"/>
                </a:solidFill>
                <a:latin typeface="+mn-lt"/>
              </a:rPr>
              <a:t>face amount)</a:t>
            </a:r>
            <a:endParaRPr lang="en-IN" sz="2200" b="1" dirty="0">
              <a:solidFill>
                <a:srgbClr val="000099"/>
              </a:solidFill>
              <a:latin typeface="+mn-lt"/>
            </a:endParaRPr>
          </a:p>
        </p:txBody>
      </p:sp>
      <p:sp>
        <p:nvSpPr>
          <p:cNvPr id="49" name="TextBox 48"/>
          <p:cNvSpPr txBox="1">
            <a:spLocks noChangeArrowheads="1"/>
          </p:cNvSpPr>
          <p:nvPr/>
        </p:nvSpPr>
        <p:spPr bwMode="auto">
          <a:xfrm>
            <a:off x="5967524" y="4584792"/>
            <a:ext cx="1613485" cy="404812"/>
          </a:xfrm>
          <a:prstGeom prst="rect">
            <a:avLst/>
          </a:prstGeom>
          <a:noFill/>
          <a:ln w="9525">
            <a:noFill/>
            <a:miter lim="800000"/>
            <a:headEnd/>
            <a:tailEnd/>
          </a:ln>
        </p:spPr>
        <p:txBody>
          <a:bodyPr/>
          <a:lstStyle/>
          <a:p>
            <a:pPr algn="r"/>
            <a:r>
              <a:rPr lang="en-IN" sz="2600" b="1" dirty="0">
                <a:solidFill>
                  <a:srgbClr val="000099"/>
                </a:solidFill>
                <a:latin typeface="+mn-lt"/>
              </a:rPr>
              <a:t>42,000</a:t>
            </a:r>
          </a:p>
        </p:txBody>
      </p:sp>
      <p:sp>
        <p:nvSpPr>
          <p:cNvPr id="50" name="TextBox 49"/>
          <p:cNvSpPr txBox="1">
            <a:spLocks noChangeArrowheads="1"/>
          </p:cNvSpPr>
          <p:nvPr/>
        </p:nvSpPr>
        <p:spPr bwMode="auto">
          <a:xfrm>
            <a:off x="678056" y="4179979"/>
            <a:ext cx="5297761" cy="404813"/>
          </a:xfrm>
          <a:prstGeom prst="rect">
            <a:avLst/>
          </a:prstGeom>
          <a:noFill/>
          <a:ln w="9525">
            <a:noFill/>
            <a:miter lim="800000"/>
            <a:headEnd/>
            <a:tailEnd/>
          </a:ln>
        </p:spPr>
        <p:txBody>
          <a:bodyPr/>
          <a:lstStyle/>
          <a:p>
            <a:r>
              <a:rPr lang="en-US" sz="2600" b="1" dirty="0">
                <a:solidFill>
                  <a:srgbClr val="000099"/>
                </a:solidFill>
                <a:latin typeface="+mn-lt"/>
              </a:rPr>
              <a:t>Hughes–Barker (Seller/Lender)</a:t>
            </a:r>
            <a:endParaRPr lang="en-IN" sz="2600" b="1" dirty="0">
              <a:solidFill>
                <a:srgbClr val="000099"/>
              </a:solidFill>
              <a:latin typeface="+mn-lt"/>
            </a:endParaRPr>
          </a:p>
        </p:txBody>
      </p:sp>
      <p:sp>
        <p:nvSpPr>
          <p:cNvPr id="51" name="TextBox 50"/>
          <p:cNvSpPr txBox="1">
            <a:spLocks noChangeArrowheads="1"/>
          </p:cNvSpPr>
          <p:nvPr/>
        </p:nvSpPr>
        <p:spPr bwMode="auto">
          <a:xfrm>
            <a:off x="688781" y="5046823"/>
            <a:ext cx="5297761" cy="404813"/>
          </a:xfrm>
          <a:prstGeom prst="rect">
            <a:avLst/>
          </a:prstGeom>
          <a:noFill/>
          <a:ln w="9525">
            <a:noFill/>
            <a:miter lim="800000"/>
            <a:headEnd/>
            <a:tailEnd/>
          </a:ln>
        </p:spPr>
        <p:txBody>
          <a:bodyPr/>
          <a:lstStyle/>
          <a:p>
            <a:r>
              <a:rPr lang="en-US" sz="2200" b="1" dirty="0">
                <a:solidFill>
                  <a:srgbClr val="000099"/>
                </a:solidFill>
                <a:latin typeface="+mn-lt"/>
              </a:rPr>
              <a:t>Discount on notes receivable (difference)</a:t>
            </a:r>
            <a:endParaRPr lang="en-IN" sz="2200" b="1" dirty="0">
              <a:solidFill>
                <a:srgbClr val="000099"/>
              </a:solidFill>
              <a:latin typeface="+mn-lt"/>
            </a:endParaRPr>
          </a:p>
        </p:txBody>
      </p:sp>
      <p:sp>
        <p:nvSpPr>
          <p:cNvPr id="52" name="TextBox 51"/>
          <p:cNvSpPr txBox="1">
            <a:spLocks noChangeArrowheads="1"/>
          </p:cNvSpPr>
          <p:nvPr/>
        </p:nvSpPr>
        <p:spPr bwMode="auto">
          <a:xfrm>
            <a:off x="5718829" y="4947959"/>
            <a:ext cx="1902341" cy="404812"/>
          </a:xfrm>
          <a:prstGeom prst="rect">
            <a:avLst/>
          </a:prstGeom>
          <a:noFill/>
          <a:ln w="9525">
            <a:noFill/>
            <a:miter lim="800000"/>
            <a:headEnd/>
            <a:tailEnd/>
          </a:ln>
        </p:spPr>
        <p:txBody>
          <a:bodyPr/>
          <a:lstStyle/>
          <a:p>
            <a:pPr algn="r"/>
            <a:r>
              <a:rPr lang="en-IN" sz="2600" b="1" dirty="0">
                <a:solidFill>
                  <a:srgbClr val="000099"/>
                </a:solidFill>
                <a:latin typeface="+mn-lt"/>
              </a:rPr>
              <a:t>4,664</a:t>
            </a:r>
          </a:p>
        </p:txBody>
      </p:sp>
      <p:sp>
        <p:nvSpPr>
          <p:cNvPr id="53" name="TextBox 52"/>
          <p:cNvSpPr txBox="1">
            <a:spLocks noChangeArrowheads="1"/>
          </p:cNvSpPr>
          <p:nvPr/>
        </p:nvSpPr>
        <p:spPr bwMode="auto">
          <a:xfrm>
            <a:off x="699657" y="3746557"/>
            <a:ext cx="5829668" cy="404813"/>
          </a:xfrm>
          <a:prstGeom prst="rect">
            <a:avLst/>
          </a:prstGeom>
          <a:noFill/>
          <a:ln w="9525">
            <a:noFill/>
            <a:miter lim="800000"/>
            <a:headEnd/>
            <a:tailEnd/>
          </a:ln>
        </p:spPr>
        <p:txBody>
          <a:bodyPr/>
          <a:lstStyle/>
          <a:p>
            <a:pPr lvl="1"/>
            <a:r>
              <a:rPr lang="en-US" sz="2200" dirty="0">
                <a:latin typeface="+mn-lt"/>
              </a:rPr>
              <a:t>Cash (stated rate </a:t>
            </a:r>
            <a:r>
              <a:rPr lang="en-US" sz="2200" dirty="0" smtClean="0">
                <a:latin typeface="+mn-lt"/>
              </a:rPr>
              <a:t>× </a:t>
            </a:r>
            <a:r>
              <a:rPr lang="en-US" sz="2200" dirty="0">
                <a:latin typeface="+mn-lt"/>
              </a:rPr>
              <a:t>face amount)</a:t>
            </a:r>
            <a:endParaRPr lang="en-IN" sz="2200" dirty="0">
              <a:latin typeface="+mn-lt"/>
            </a:endParaRPr>
          </a:p>
        </p:txBody>
      </p:sp>
      <p:sp>
        <p:nvSpPr>
          <p:cNvPr id="54" name="TextBox 53"/>
          <p:cNvSpPr txBox="1">
            <a:spLocks noChangeArrowheads="1"/>
          </p:cNvSpPr>
          <p:nvPr/>
        </p:nvSpPr>
        <p:spPr bwMode="auto">
          <a:xfrm>
            <a:off x="7010310" y="3745786"/>
            <a:ext cx="1902341" cy="404812"/>
          </a:xfrm>
          <a:prstGeom prst="rect">
            <a:avLst/>
          </a:prstGeom>
          <a:noFill/>
          <a:ln w="9525">
            <a:noFill/>
            <a:miter lim="800000"/>
            <a:headEnd/>
            <a:tailEnd/>
          </a:ln>
        </p:spPr>
        <p:txBody>
          <a:bodyPr/>
          <a:lstStyle/>
          <a:p>
            <a:pPr algn="r"/>
            <a:r>
              <a:rPr lang="en-IN" sz="2600" dirty="0">
                <a:latin typeface="+mn-lt"/>
              </a:rPr>
              <a:t>42,000</a:t>
            </a:r>
          </a:p>
        </p:txBody>
      </p:sp>
      <p:sp>
        <p:nvSpPr>
          <p:cNvPr id="55" name="TextBox 54"/>
          <p:cNvSpPr txBox="1">
            <a:spLocks noChangeArrowheads="1"/>
          </p:cNvSpPr>
          <p:nvPr/>
        </p:nvSpPr>
        <p:spPr bwMode="auto">
          <a:xfrm>
            <a:off x="685316" y="5307162"/>
            <a:ext cx="5837083" cy="404813"/>
          </a:xfrm>
          <a:prstGeom prst="rect">
            <a:avLst/>
          </a:prstGeom>
          <a:noFill/>
          <a:ln w="9525">
            <a:noFill/>
            <a:miter lim="800000"/>
            <a:headEnd/>
            <a:tailEnd/>
          </a:ln>
        </p:spPr>
        <p:txBody>
          <a:bodyPr/>
          <a:lstStyle/>
          <a:p>
            <a:pPr lvl="1"/>
            <a:r>
              <a:rPr lang="en-US" sz="2200" b="1" dirty="0">
                <a:solidFill>
                  <a:srgbClr val="000099"/>
                </a:solidFill>
                <a:latin typeface="+mn-lt"/>
              </a:rPr>
              <a:t>Interest revenue (effective rate </a:t>
            </a:r>
            <a:r>
              <a:rPr lang="en-US" sz="2200" b="1" dirty="0" smtClean="0">
                <a:solidFill>
                  <a:srgbClr val="000099"/>
                </a:solidFill>
                <a:latin typeface="+mn-lt"/>
              </a:rPr>
              <a:t>× </a:t>
            </a:r>
            <a:r>
              <a:rPr lang="en-US" sz="2200" b="1" dirty="0">
                <a:solidFill>
                  <a:srgbClr val="000099"/>
                </a:solidFill>
                <a:latin typeface="+mn-lt"/>
              </a:rPr>
              <a:t>outstanding balance)</a:t>
            </a:r>
            <a:endParaRPr lang="en-IN" sz="2200" b="1" dirty="0">
              <a:solidFill>
                <a:srgbClr val="000099"/>
              </a:solidFill>
              <a:latin typeface="+mn-lt"/>
            </a:endParaRPr>
          </a:p>
        </p:txBody>
      </p:sp>
      <p:sp>
        <p:nvSpPr>
          <p:cNvPr id="56" name="TextBox 55"/>
          <p:cNvSpPr txBox="1">
            <a:spLocks noChangeArrowheads="1"/>
          </p:cNvSpPr>
          <p:nvPr/>
        </p:nvSpPr>
        <p:spPr bwMode="auto">
          <a:xfrm>
            <a:off x="7079768" y="5274485"/>
            <a:ext cx="1902341" cy="404812"/>
          </a:xfrm>
          <a:prstGeom prst="rect">
            <a:avLst/>
          </a:prstGeom>
          <a:noFill/>
          <a:ln w="9525">
            <a:noFill/>
            <a:miter lim="800000"/>
            <a:headEnd/>
            <a:tailEnd/>
          </a:ln>
        </p:spPr>
        <p:txBody>
          <a:bodyPr/>
          <a:lstStyle/>
          <a:p>
            <a:pPr algn="r"/>
            <a:r>
              <a:rPr lang="en-IN" sz="2600" b="1" dirty="0">
                <a:solidFill>
                  <a:srgbClr val="000099"/>
                </a:solidFill>
                <a:latin typeface="+mn-lt"/>
              </a:rPr>
              <a:t>46,664</a:t>
            </a:r>
          </a:p>
        </p:txBody>
      </p:sp>
      <p:sp>
        <p:nvSpPr>
          <p:cNvPr id="57" name="TextBox 56"/>
          <p:cNvSpPr txBox="1">
            <a:spLocks noChangeArrowheads="1"/>
          </p:cNvSpPr>
          <p:nvPr/>
        </p:nvSpPr>
        <p:spPr bwMode="auto">
          <a:xfrm>
            <a:off x="2398409" y="1333127"/>
            <a:ext cx="4753175" cy="494098"/>
          </a:xfrm>
          <a:prstGeom prst="rect">
            <a:avLst/>
          </a:prstGeom>
          <a:solidFill>
            <a:schemeClr val="accent2">
              <a:lumMod val="60000"/>
              <a:lumOff val="40000"/>
            </a:schemeClr>
          </a:solidFill>
          <a:ln w="19050">
            <a:solidFill>
              <a:schemeClr val="tx1">
                <a:lumMod val="85000"/>
                <a:lumOff val="15000"/>
              </a:schemeClr>
            </a:solidFill>
            <a:miter lim="800000"/>
            <a:headEnd/>
            <a:tailEnd/>
          </a:ln>
        </p:spPr>
        <p:txBody>
          <a:bodyPr/>
          <a:lstStyle/>
          <a:p>
            <a:pPr algn="ctr"/>
            <a:r>
              <a:rPr lang="en-IN" sz="2400" b="1" i="1" dirty="0">
                <a:latin typeface="+mn-lt"/>
              </a:rPr>
              <a:t>At the First Interest Date (June 30)</a:t>
            </a:r>
          </a:p>
        </p:txBody>
      </p:sp>
    </p:spTree>
    <p:custDataLst>
      <p:tags r:id="rId1"/>
    </p:custDataLst>
    <p:extLst>
      <p:ext uri="{BB962C8B-B14F-4D97-AF65-F5344CB8AC3E}">
        <p14:creationId xmlns:p14="http://schemas.microsoft.com/office/powerpoint/2010/main" val="823054243"/>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sz="3400" dirty="0"/>
              <a:t>Amortization Schedule—Note</a:t>
            </a:r>
            <a:endParaRPr lang="en-IN" sz="3400"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25" name="TextBox 24"/>
          <p:cNvSpPr txBox="1"/>
          <p:nvPr/>
        </p:nvSpPr>
        <p:spPr>
          <a:xfrm>
            <a:off x="271305" y="2666948"/>
            <a:ext cx="1463550" cy="400110"/>
          </a:xfrm>
          <a:prstGeom prst="rect">
            <a:avLst/>
          </a:prstGeom>
          <a:noFill/>
        </p:spPr>
        <p:txBody>
          <a:bodyPr wrap="square" rtlCol="0">
            <a:spAutoFit/>
          </a:bodyPr>
          <a:lstStyle/>
          <a:p>
            <a:pPr algn="r" fontAlgn="base">
              <a:spcBef>
                <a:spcPct val="0"/>
              </a:spcBef>
              <a:spcAft>
                <a:spcPct val="0"/>
              </a:spcAft>
            </a:pPr>
            <a:r>
              <a:rPr lang="en-US" sz="2000" dirty="0">
                <a:solidFill>
                  <a:prstClr val="black"/>
                </a:solidFill>
                <a:latin typeface="+mn-lt"/>
                <a:cs typeface="Arial" panose="020B0604020202020204" pitchFamily="34" charset="0"/>
              </a:rPr>
              <a:t>1/1/18</a:t>
            </a:r>
          </a:p>
        </p:txBody>
      </p:sp>
      <p:sp>
        <p:nvSpPr>
          <p:cNvPr id="27" name="TextBox 26"/>
          <p:cNvSpPr txBox="1"/>
          <p:nvPr/>
        </p:nvSpPr>
        <p:spPr>
          <a:xfrm>
            <a:off x="280836" y="3001527"/>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6/30/18</a:t>
            </a:r>
          </a:p>
        </p:txBody>
      </p:sp>
      <p:sp>
        <p:nvSpPr>
          <p:cNvPr id="28" name="TextBox 27"/>
          <p:cNvSpPr txBox="1"/>
          <p:nvPr/>
        </p:nvSpPr>
        <p:spPr>
          <a:xfrm>
            <a:off x="165543" y="3336106"/>
            <a:ext cx="1578843" cy="400110"/>
          </a:xfrm>
          <a:prstGeom prst="rect">
            <a:avLst/>
          </a:prstGeom>
          <a:noFill/>
        </p:spPr>
        <p:txBody>
          <a:bodyPr wrap="square" rtlCol="0">
            <a:spAutoFit/>
          </a:bodyPr>
          <a:lstStyle/>
          <a:p>
            <a:pPr algn="r" fontAlgn="base">
              <a:spcBef>
                <a:spcPct val="0"/>
              </a:spcBef>
              <a:spcAft>
                <a:spcPct val="0"/>
              </a:spcAft>
            </a:pPr>
            <a:r>
              <a:rPr lang="en-US" sz="2000" dirty="0">
                <a:solidFill>
                  <a:prstClr val="black"/>
                </a:solidFill>
                <a:latin typeface="+mn-lt"/>
                <a:cs typeface="Arial" panose="020B0604020202020204" pitchFamily="34" charset="0"/>
              </a:rPr>
              <a:t>12/31/18</a:t>
            </a:r>
          </a:p>
        </p:txBody>
      </p:sp>
      <p:sp>
        <p:nvSpPr>
          <p:cNvPr id="29" name="TextBox 28"/>
          <p:cNvSpPr txBox="1"/>
          <p:nvPr/>
        </p:nvSpPr>
        <p:spPr>
          <a:xfrm>
            <a:off x="165543" y="3680310"/>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6/30/19</a:t>
            </a:r>
          </a:p>
        </p:txBody>
      </p:sp>
      <p:sp>
        <p:nvSpPr>
          <p:cNvPr id="31" name="TextBox 30"/>
          <p:cNvSpPr txBox="1"/>
          <p:nvPr/>
        </p:nvSpPr>
        <p:spPr>
          <a:xfrm>
            <a:off x="165543" y="403413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12/31/19</a:t>
            </a:r>
          </a:p>
        </p:txBody>
      </p:sp>
      <p:sp>
        <p:nvSpPr>
          <p:cNvPr id="32" name="TextBox 31"/>
          <p:cNvSpPr txBox="1"/>
          <p:nvPr/>
        </p:nvSpPr>
        <p:spPr>
          <a:xfrm>
            <a:off x="165543" y="4359093"/>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6/30/20</a:t>
            </a:r>
          </a:p>
        </p:txBody>
      </p:sp>
      <p:sp>
        <p:nvSpPr>
          <p:cNvPr id="33" name="TextBox 32"/>
          <p:cNvSpPr txBox="1"/>
          <p:nvPr/>
        </p:nvSpPr>
        <p:spPr>
          <a:xfrm>
            <a:off x="165543" y="4674420"/>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12/31/20</a:t>
            </a:r>
          </a:p>
        </p:txBody>
      </p:sp>
      <p:sp>
        <p:nvSpPr>
          <p:cNvPr id="34" name="TextBox 33"/>
          <p:cNvSpPr txBox="1"/>
          <p:nvPr/>
        </p:nvSpPr>
        <p:spPr>
          <a:xfrm>
            <a:off x="1693856" y="2992317"/>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$ 42,000</a:t>
            </a:r>
          </a:p>
        </p:txBody>
      </p:sp>
      <p:sp>
        <p:nvSpPr>
          <p:cNvPr id="35" name="TextBox 34"/>
          <p:cNvSpPr txBox="1"/>
          <p:nvPr/>
        </p:nvSpPr>
        <p:spPr>
          <a:xfrm>
            <a:off x="1578563" y="3326896"/>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41" name="TextBox 40"/>
          <p:cNvSpPr txBox="1"/>
          <p:nvPr/>
        </p:nvSpPr>
        <p:spPr>
          <a:xfrm>
            <a:off x="1578563" y="3671100"/>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42" name="TextBox 41"/>
          <p:cNvSpPr txBox="1"/>
          <p:nvPr/>
        </p:nvSpPr>
        <p:spPr>
          <a:xfrm>
            <a:off x="1578563" y="402492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43" name="TextBox 42"/>
          <p:cNvSpPr txBox="1"/>
          <p:nvPr/>
        </p:nvSpPr>
        <p:spPr>
          <a:xfrm>
            <a:off x="1578563" y="4349883"/>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58" name="TextBox 57"/>
          <p:cNvSpPr txBox="1"/>
          <p:nvPr/>
        </p:nvSpPr>
        <p:spPr>
          <a:xfrm>
            <a:off x="1578563" y="4665210"/>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59" name="TextBox 58"/>
          <p:cNvSpPr txBox="1"/>
          <p:nvPr/>
        </p:nvSpPr>
        <p:spPr>
          <a:xfrm>
            <a:off x="3090637" y="3005142"/>
            <a:ext cx="2809481"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(666,633) = $  46,664</a:t>
            </a:r>
            <a:endParaRPr lang="en-US" sz="2000" dirty="0">
              <a:solidFill>
                <a:srgbClr val="CC0099"/>
              </a:solidFill>
              <a:latin typeface="+mn-lt"/>
              <a:cs typeface="Arial" panose="020B0604020202020204" pitchFamily="34" charset="0"/>
            </a:endParaRPr>
          </a:p>
        </p:txBody>
      </p:sp>
      <p:sp>
        <p:nvSpPr>
          <p:cNvPr id="60" name="TextBox 59"/>
          <p:cNvSpPr txBox="1"/>
          <p:nvPr/>
        </p:nvSpPr>
        <p:spPr>
          <a:xfrm>
            <a:off x="3123295" y="3339721"/>
            <a:ext cx="277981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(671,297) =     46,991</a:t>
            </a:r>
          </a:p>
        </p:txBody>
      </p:sp>
      <p:sp>
        <p:nvSpPr>
          <p:cNvPr id="61" name="TextBox 60"/>
          <p:cNvSpPr txBox="1"/>
          <p:nvPr/>
        </p:nvSpPr>
        <p:spPr>
          <a:xfrm>
            <a:off x="3090637" y="3683925"/>
            <a:ext cx="2797016"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(676,288) =     47,340</a:t>
            </a:r>
          </a:p>
        </p:txBody>
      </p:sp>
      <p:sp>
        <p:nvSpPr>
          <p:cNvPr id="62" name="TextBox 61"/>
          <p:cNvSpPr txBox="1"/>
          <p:nvPr/>
        </p:nvSpPr>
        <p:spPr>
          <a:xfrm>
            <a:off x="3134180" y="4037754"/>
            <a:ext cx="2766915"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(681,628) =     47,714</a:t>
            </a:r>
          </a:p>
        </p:txBody>
      </p:sp>
      <p:sp>
        <p:nvSpPr>
          <p:cNvPr id="63" name="TextBox 62"/>
          <p:cNvSpPr txBox="1"/>
          <p:nvPr/>
        </p:nvSpPr>
        <p:spPr>
          <a:xfrm>
            <a:off x="3134181" y="4362708"/>
            <a:ext cx="275945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(687,342) =     48,114</a:t>
            </a:r>
          </a:p>
        </p:txBody>
      </p:sp>
      <p:sp>
        <p:nvSpPr>
          <p:cNvPr id="64" name="TextBox 63"/>
          <p:cNvSpPr txBox="1"/>
          <p:nvPr/>
        </p:nvSpPr>
        <p:spPr>
          <a:xfrm>
            <a:off x="5698611" y="2990641"/>
            <a:ext cx="1463550" cy="400110"/>
          </a:xfrm>
          <a:prstGeom prst="rect">
            <a:avLst/>
          </a:prstGeom>
          <a:noFill/>
        </p:spPr>
        <p:txBody>
          <a:bodyPr wrap="square" rtlCol="0">
            <a:spAutoFit/>
          </a:bodyPr>
          <a:lstStyle/>
          <a:p>
            <a:pPr algn="r"/>
            <a:r>
              <a:rPr lang="en-US" sz="2000" dirty="0">
                <a:latin typeface="+mn-lt"/>
                <a:cs typeface="Arial" panose="020B0604020202020204" pitchFamily="34" charset="0"/>
              </a:rPr>
              <a:t>$  4,664</a:t>
            </a:r>
          </a:p>
        </p:txBody>
      </p:sp>
      <p:sp>
        <p:nvSpPr>
          <p:cNvPr id="65" name="TextBox 64"/>
          <p:cNvSpPr txBox="1"/>
          <p:nvPr/>
        </p:nvSpPr>
        <p:spPr>
          <a:xfrm>
            <a:off x="5583318" y="3325220"/>
            <a:ext cx="1578843" cy="400110"/>
          </a:xfrm>
          <a:prstGeom prst="rect">
            <a:avLst/>
          </a:prstGeom>
          <a:noFill/>
        </p:spPr>
        <p:txBody>
          <a:bodyPr wrap="square" rtlCol="0">
            <a:spAutoFit/>
          </a:bodyPr>
          <a:lstStyle/>
          <a:p>
            <a:pPr algn="r"/>
            <a:r>
              <a:rPr lang="en-US" sz="2000" dirty="0">
                <a:latin typeface="+mn-lt"/>
                <a:cs typeface="Arial" panose="020B0604020202020204" pitchFamily="34" charset="0"/>
              </a:rPr>
              <a:t>4,991</a:t>
            </a:r>
          </a:p>
        </p:txBody>
      </p:sp>
      <p:sp>
        <p:nvSpPr>
          <p:cNvPr id="66" name="TextBox 65"/>
          <p:cNvSpPr txBox="1"/>
          <p:nvPr/>
        </p:nvSpPr>
        <p:spPr>
          <a:xfrm>
            <a:off x="5583318" y="3669424"/>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5,340</a:t>
            </a:r>
          </a:p>
        </p:txBody>
      </p:sp>
      <p:sp>
        <p:nvSpPr>
          <p:cNvPr id="67" name="TextBox 66"/>
          <p:cNvSpPr txBox="1"/>
          <p:nvPr/>
        </p:nvSpPr>
        <p:spPr>
          <a:xfrm>
            <a:off x="5583318" y="4023253"/>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5,714</a:t>
            </a:r>
          </a:p>
        </p:txBody>
      </p:sp>
      <p:sp>
        <p:nvSpPr>
          <p:cNvPr id="68" name="TextBox 67"/>
          <p:cNvSpPr txBox="1"/>
          <p:nvPr/>
        </p:nvSpPr>
        <p:spPr>
          <a:xfrm>
            <a:off x="5583318" y="4348207"/>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6,114</a:t>
            </a:r>
          </a:p>
        </p:txBody>
      </p:sp>
      <p:sp>
        <p:nvSpPr>
          <p:cNvPr id="69" name="TextBox 68"/>
          <p:cNvSpPr txBox="1"/>
          <p:nvPr/>
        </p:nvSpPr>
        <p:spPr>
          <a:xfrm>
            <a:off x="5583318" y="4663534"/>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6,544</a:t>
            </a:r>
          </a:p>
        </p:txBody>
      </p:sp>
      <p:sp>
        <p:nvSpPr>
          <p:cNvPr id="70" name="TextBox 69"/>
          <p:cNvSpPr txBox="1"/>
          <p:nvPr/>
        </p:nvSpPr>
        <p:spPr>
          <a:xfrm>
            <a:off x="7071954" y="2668624"/>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$666,633</a:t>
            </a:r>
          </a:p>
        </p:txBody>
      </p:sp>
      <p:sp>
        <p:nvSpPr>
          <p:cNvPr id="71" name="TextBox 70"/>
          <p:cNvSpPr txBox="1"/>
          <p:nvPr/>
        </p:nvSpPr>
        <p:spPr>
          <a:xfrm>
            <a:off x="7081485" y="3003203"/>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671,297</a:t>
            </a:r>
          </a:p>
        </p:txBody>
      </p:sp>
      <p:sp>
        <p:nvSpPr>
          <p:cNvPr id="72" name="TextBox 71"/>
          <p:cNvSpPr txBox="1"/>
          <p:nvPr/>
        </p:nvSpPr>
        <p:spPr>
          <a:xfrm>
            <a:off x="6966192" y="3298980"/>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676,288</a:t>
            </a:r>
          </a:p>
        </p:txBody>
      </p:sp>
      <p:sp>
        <p:nvSpPr>
          <p:cNvPr id="73" name="TextBox 72"/>
          <p:cNvSpPr txBox="1"/>
          <p:nvPr/>
        </p:nvSpPr>
        <p:spPr>
          <a:xfrm>
            <a:off x="6966192" y="3681986"/>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681,628</a:t>
            </a:r>
          </a:p>
        </p:txBody>
      </p:sp>
      <p:sp>
        <p:nvSpPr>
          <p:cNvPr id="74" name="TextBox 73"/>
          <p:cNvSpPr txBox="1"/>
          <p:nvPr/>
        </p:nvSpPr>
        <p:spPr>
          <a:xfrm>
            <a:off x="6966192" y="4035815"/>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687,342</a:t>
            </a:r>
          </a:p>
        </p:txBody>
      </p:sp>
      <p:sp>
        <p:nvSpPr>
          <p:cNvPr id="75" name="TextBox 74"/>
          <p:cNvSpPr txBox="1"/>
          <p:nvPr/>
        </p:nvSpPr>
        <p:spPr>
          <a:xfrm>
            <a:off x="6966192" y="436076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693,456</a:t>
            </a:r>
          </a:p>
        </p:txBody>
      </p:sp>
      <p:sp>
        <p:nvSpPr>
          <p:cNvPr id="76" name="TextBox 75"/>
          <p:cNvSpPr txBox="1"/>
          <p:nvPr/>
        </p:nvSpPr>
        <p:spPr>
          <a:xfrm>
            <a:off x="6966192" y="4676096"/>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700,000</a:t>
            </a:r>
          </a:p>
        </p:txBody>
      </p:sp>
      <p:cxnSp>
        <p:nvCxnSpPr>
          <p:cNvPr id="77" name="Straight Connector 76"/>
          <p:cNvCxnSpPr/>
          <p:nvPr/>
        </p:nvCxnSpPr>
        <p:spPr>
          <a:xfrm>
            <a:off x="671202" y="2141261"/>
            <a:ext cx="8071984"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1880421" y="1485940"/>
            <a:ext cx="1463550" cy="707886"/>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Cash Interest</a:t>
            </a:r>
          </a:p>
        </p:txBody>
      </p:sp>
      <p:sp>
        <p:nvSpPr>
          <p:cNvPr id="79" name="TextBox 78"/>
          <p:cNvSpPr txBox="1"/>
          <p:nvPr/>
        </p:nvSpPr>
        <p:spPr>
          <a:xfrm>
            <a:off x="3660839" y="1478601"/>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Effective Interest</a:t>
            </a:r>
          </a:p>
        </p:txBody>
      </p:sp>
      <p:sp>
        <p:nvSpPr>
          <p:cNvPr id="80" name="TextBox 79"/>
          <p:cNvSpPr txBox="1"/>
          <p:nvPr/>
        </p:nvSpPr>
        <p:spPr>
          <a:xfrm>
            <a:off x="5561718" y="1478601"/>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Increase in Balance</a:t>
            </a:r>
          </a:p>
        </p:txBody>
      </p:sp>
      <p:sp>
        <p:nvSpPr>
          <p:cNvPr id="81" name="TextBox 80"/>
          <p:cNvSpPr txBox="1"/>
          <p:nvPr/>
        </p:nvSpPr>
        <p:spPr>
          <a:xfrm>
            <a:off x="7041357" y="1482566"/>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Outstanding Balance</a:t>
            </a:r>
          </a:p>
        </p:txBody>
      </p:sp>
      <p:cxnSp>
        <p:nvCxnSpPr>
          <p:cNvPr id="82" name="Straight Connector 81"/>
          <p:cNvCxnSpPr/>
          <p:nvPr/>
        </p:nvCxnSpPr>
        <p:spPr>
          <a:xfrm>
            <a:off x="2173578" y="5036983"/>
            <a:ext cx="1090772"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1971469" y="5016962"/>
            <a:ext cx="1179904"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$252,000</a:t>
            </a:r>
          </a:p>
        </p:txBody>
      </p:sp>
      <p:cxnSp>
        <p:nvCxnSpPr>
          <p:cNvPr id="84" name="Straight Connector 83"/>
          <p:cNvCxnSpPr/>
          <p:nvPr/>
        </p:nvCxnSpPr>
        <p:spPr>
          <a:xfrm>
            <a:off x="4944602" y="5056233"/>
            <a:ext cx="901465"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4311745" y="5016962"/>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$285,367</a:t>
            </a:r>
          </a:p>
        </p:txBody>
      </p:sp>
      <p:cxnSp>
        <p:nvCxnSpPr>
          <p:cNvPr id="86" name="Straight Connector 85"/>
          <p:cNvCxnSpPr/>
          <p:nvPr/>
        </p:nvCxnSpPr>
        <p:spPr>
          <a:xfrm>
            <a:off x="6359242" y="5047869"/>
            <a:ext cx="819514"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5583318" y="5027848"/>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$33,367</a:t>
            </a:r>
          </a:p>
        </p:txBody>
      </p:sp>
      <p:sp>
        <p:nvSpPr>
          <p:cNvPr id="88" name="TextBox 87"/>
          <p:cNvSpPr txBox="1"/>
          <p:nvPr/>
        </p:nvSpPr>
        <p:spPr>
          <a:xfrm>
            <a:off x="3705156" y="2108443"/>
            <a:ext cx="2142785" cy="707886"/>
          </a:xfrm>
          <a:prstGeom prst="rect">
            <a:avLst/>
          </a:prstGeom>
          <a:noFill/>
        </p:spPr>
        <p:txBody>
          <a:bodyPr wrap="square" rtlCol="0">
            <a:spAutoFit/>
          </a:bodyPr>
          <a:lstStyle/>
          <a:p>
            <a:pPr algn="ctr" fontAlgn="base">
              <a:spcBef>
                <a:spcPct val="0"/>
              </a:spcBef>
              <a:spcAft>
                <a:spcPct val="0"/>
              </a:spcAft>
            </a:pPr>
            <a:r>
              <a:rPr lang="en-US" sz="2000" dirty="0">
                <a:solidFill>
                  <a:prstClr val="black"/>
                </a:solidFill>
                <a:latin typeface="+mn-lt"/>
                <a:cs typeface="Arial" panose="020B0604020202020204" pitchFamily="34" charset="0"/>
              </a:rPr>
              <a:t>(7% × Outstanding</a:t>
            </a:r>
          </a:p>
          <a:p>
            <a:pPr algn="ctr" fontAlgn="base">
              <a:spcBef>
                <a:spcPct val="0"/>
              </a:spcBef>
              <a:spcAft>
                <a:spcPct val="0"/>
              </a:spcAft>
            </a:pPr>
            <a:r>
              <a:rPr lang="en-US" sz="2000" dirty="0">
                <a:solidFill>
                  <a:prstClr val="black"/>
                </a:solidFill>
                <a:latin typeface="+mn-lt"/>
                <a:cs typeface="Arial" panose="020B0604020202020204" pitchFamily="34" charset="0"/>
              </a:rPr>
              <a:t>b</a:t>
            </a:r>
            <a:r>
              <a:rPr lang="en-US" sz="2000" dirty="0" smtClean="0">
                <a:solidFill>
                  <a:prstClr val="black"/>
                </a:solidFill>
                <a:latin typeface="+mn-lt"/>
                <a:cs typeface="Arial" panose="020B0604020202020204" pitchFamily="34" charset="0"/>
              </a:rPr>
              <a:t>alance</a:t>
            </a:r>
            <a:r>
              <a:rPr lang="en-US" sz="2000" dirty="0">
                <a:solidFill>
                  <a:prstClr val="black"/>
                </a:solidFill>
                <a:latin typeface="+mn-lt"/>
                <a:cs typeface="Arial" panose="020B0604020202020204" pitchFamily="34" charset="0"/>
              </a:rPr>
              <a:t>)</a:t>
            </a:r>
          </a:p>
        </p:txBody>
      </p:sp>
      <p:sp>
        <p:nvSpPr>
          <p:cNvPr id="89" name="TextBox 88"/>
          <p:cNvSpPr txBox="1"/>
          <p:nvPr/>
        </p:nvSpPr>
        <p:spPr>
          <a:xfrm>
            <a:off x="598965" y="1794464"/>
            <a:ext cx="1463550" cy="400110"/>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Date</a:t>
            </a:r>
          </a:p>
        </p:txBody>
      </p:sp>
      <p:sp>
        <p:nvSpPr>
          <p:cNvPr id="90" name="TextBox 89"/>
          <p:cNvSpPr txBox="1"/>
          <p:nvPr/>
        </p:nvSpPr>
        <p:spPr>
          <a:xfrm>
            <a:off x="5952126" y="2108019"/>
            <a:ext cx="1330500" cy="644381"/>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(Discount</a:t>
            </a:r>
          </a:p>
          <a:p>
            <a:pPr algn="ctr"/>
            <a:r>
              <a:rPr lang="en-US" sz="2000" dirty="0">
                <a:solidFill>
                  <a:prstClr val="black"/>
                </a:solidFill>
                <a:latin typeface="+mn-lt"/>
                <a:cs typeface="Arial" panose="020B0604020202020204" pitchFamily="34" charset="0"/>
              </a:rPr>
              <a:t>reduction)</a:t>
            </a:r>
          </a:p>
        </p:txBody>
      </p:sp>
      <p:sp>
        <p:nvSpPr>
          <p:cNvPr id="91" name="TextBox 90"/>
          <p:cNvSpPr txBox="1"/>
          <p:nvPr/>
        </p:nvSpPr>
        <p:spPr>
          <a:xfrm>
            <a:off x="1610283" y="2108443"/>
            <a:ext cx="2357064" cy="643533"/>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(6% × </a:t>
            </a:r>
            <a:r>
              <a:rPr lang="en-US" sz="2000" dirty="0">
                <a:latin typeface="+mn-lt"/>
                <a:cs typeface="Arial" panose="020B0604020202020204" pitchFamily="34" charset="0"/>
              </a:rPr>
              <a:t>Face</a:t>
            </a:r>
          </a:p>
          <a:p>
            <a:pPr algn="ctr"/>
            <a:r>
              <a:rPr lang="en-US" sz="2000" dirty="0">
                <a:latin typeface="+mn-lt"/>
                <a:cs typeface="Arial" panose="020B0604020202020204" pitchFamily="34" charset="0"/>
              </a:rPr>
              <a:t>amount)</a:t>
            </a:r>
            <a:endParaRPr lang="en-US" sz="2000" dirty="0">
              <a:solidFill>
                <a:prstClr val="black"/>
              </a:solidFill>
              <a:latin typeface="+mn-lt"/>
              <a:cs typeface="Arial" panose="020B0604020202020204" pitchFamily="34" charset="0"/>
            </a:endParaRPr>
          </a:p>
        </p:txBody>
      </p:sp>
      <p:sp>
        <p:nvSpPr>
          <p:cNvPr id="92" name="TextBox 91"/>
          <p:cNvSpPr txBox="1"/>
          <p:nvPr/>
        </p:nvSpPr>
        <p:spPr>
          <a:xfrm>
            <a:off x="3113331" y="4666564"/>
            <a:ext cx="275945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(693,456) =     48,544</a:t>
            </a:r>
          </a:p>
        </p:txBody>
      </p:sp>
    </p:spTree>
    <p:custDataLst>
      <p:tags r:id="rId1"/>
    </p:custDataLst>
    <p:extLst>
      <p:ext uri="{BB962C8B-B14F-4D97-AF65-F5344CB8AC3E}">
        <p14:creationId xmlns:p14="http://schemas.microsoft.com/office/powerpoint/2010/main" val="1898969857"/>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Installment Notes</a:t>
            </a:r>
          </a:p>
        </p:txBody>
      </p:sp>
      <p:sp>
        <p:nvSpPr>
          <p:cNvPr id="3" name="Content Placeholder 2"/>
          <p:cNvSpPr>
            <a:spLocks noGrp="1"/>
          </p:cNvSpPr>
          <p:nvPr>
            <p:ph idx="1"/>
          </p:nvPr>
        </p:nvSpPr>
        <p:spPr>
          <a:xfrm>
            <a:off x="761999" y="1260705"/>
            <a:ext cx="8013600" cy="5057775"/>
          </a:xfrm>
        </p:spPr>
        <p:txBody>
          <a:bodyPr/>
          <a:lstStyle/>
          <a:p>
            <a:r>
              <a:rPr lang="en-IN" dirty="0"/>
              <a:t>Installment payments are </a:t>
            </a:r>
            <a:r>
              <a:rPr lang="en-IN" b="1" dirty="0">
                <a:solidFill>
                  <a:srgbClr val="C00000"/>
                </a:solidFill>
              </a:rPr>
              <a:t>equal amounts </a:t>
            </a:r>
            <a:r>
              <a:rPr lang="en-IN" dirty="0"/>
              <a:t>each period</a:t>
            </a:r>
          </a:p>
          <a:p>
            <a:r>
              <a:rPr lang="en-IN" dirty="0"/>
              <a:t>Periodic reduction of the balance is sufficient that </a:t>
            </a:r>
            <a:r>
              <a:rPr lang="en-IN" b="1" dirty="0">
                <a:solidFill>
                  <a:srgbClr val="C00000"/>
                </a:solidFill>
              </a:rPr>
              <a:t>at maturity the note is completely paid</a:t>
            </a:r>
          </a:p>
        </p:txBody>
      </p:sp>
      <p:sp>
        <p:nvSpPr>
          <p:cNvPr id="4" name="Rounded Rectangle 3"/>
          <p:cNvSpPr/>
          <p:nvPr/>
        </p:nvSpPr>
        <p:spPr>
          <a:xfrm>
            <a:off x="887913" y="3332379"/>
            <a:ext cx="2333727" cy="650133"/>
          </a:xfrm>
          <a:prstGeom prst="roundRect">
            <a:avLst/>
          </a:prstGeom>
          <a:solidFill>
            <a:schemeClr val="accent1">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1"/>
                </a:solidFill>
              </a:rPr>
              <a:t>Each payment</a:t>
            </a:r>
          </a:p>
        </p:txBody>
      </p:sp>
      <p:sp>
        <p:nvSpPr>
          <p:cNvPr id="5" name="Rounded Rectangle 4"/>
          <p:cNvSpPr/>
          <p:nvPr/>
        </p:nvSpPr>
        <p:spPr>
          <a:xfrm>
            <a:off x="6031472" y="4440318"/>
            <a:ext cx="3033655" cy="577896"/>
          </a:xfrm>
          <a:prstGeom prst="roundRect">
            <a:avLst/>
          </a:prstGeom>
          <a:solidFill>
            <a:schemeClr val="accent1">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b="1" dirty="0">
                <a:solidFill>
                  <a:srgbClr val="C00000"/>
                </a:solidFill>
              </a:rPr>
              <a:t>Interest</a:t>
            </a:r>
            <a:endParaRPr lang="en-US" sz="2600" b="1" dirty="0">
              <a:solidFill>
                <a:srgbClr val="C00000"/>
              </a:solidFill>
            </a:endParaRPr>
          </a:p>
        </p:txBody>
      </p:sp>
      <p:sp>
        <p:nvSpPr>
          <p:cNvPr id="6" name="Rounded Rectangle 5"/>
          <p:cNvSpPr/>
          <p:nvPr/>
        </p:nvSpPr>
        <p:spPr>
          <a:xfrm>
            <a:off x="6031472" y="5523873"/>
            <a:ext cx="3033655" cy="577896"/>
          </a:xfrm>
          <a:prstGeom prst="roundRect">
            <a:avLst/>
          </a:prstGeom>
          <a:solidFill>
            <a:schemeClr val="accent1">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b="1" dirty="0" smtClean="0">
                <a:solidFill>
                  <a:srgbClr val="C00000"/>
                </a:solidFill>
              </a:rPr>
              <a:t>Principal </a:t>
            </a:r>
            <a:r>
              <a:rPr lang="en-IN" sz="2600" b="1" dirty="0">
                <a:solidFill>
                  <a:srgbClr val="C00000"/>
                </a:solidFill>
              </a:rPr>
              <a:t>reduction</a:t>
            </a:r>
            <a:endParaRPr lang="en-US" sz="2600" b="1" dirty="0">
              <a:solidFill>
                <a:srgbClr val="C00000"/>
              </a:solidFill>
            </a:endParaRPr>
          </a:p>
        </p:txBody>
      </p:sp>
      <p:grpSp>
        <p:nvGrpSpPr>
          <p:cNvPr id="9" name="Group 8"/>
          <p:cNvGrpSpPr/>
          <p:nvPr/>
        </p:nvGrpSpPr>
        <p:grpSpPr>
          <a:xfrm>
            <a:off x="743439" y="4380273"/>
            <a:ext cx="2651083" cy="1793733"/>
            <a:chOff x="743439" y="4380273"/>
            <a:chExt cx="2651083" cy="1793733"/>
          </a:xfrm>
        </p:grpSpPr>
        <p:sp>
          <p:nvSpPr>
            <p:cNvPr id="11" name="Oval 10"/>
            <p:cNvSpPr/>
            <p:nvPr/>
          </p:nvSpPr>
          <p:spPr>
            <a:xfrm>
              <a:off x="743896" y="4380273"/>
              <a:ext cx="2650626" cy="1793733"/>
            </a:xfrm>
            <a:prstGeom prst="ellipse">
              <a:avLst/>
            </a:prstGeom>
            <a:solidFill>
              <a:schemeClr val="accent1">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TextBox 9"/>
            <p:cNvSpPr txBox="1"/>
            <p:nvPr/>
          </p:nvSpPr>
          <p:spPr>
            <a:xfrm>
              <a:off x="743439" y="4706712"/>
              <a:ext cx="2650626" cy="1292662"/>
            </a:xfrm>
            <a:prstGeom prst="rect">
              <a:avLst/>
            </a:prstGeom>
            <a:noFill/>
          </p:spPr>
          <p:txBody>
            <a:bodyPr wrap="square" rtlCol="0">
              <a:spAutoFit/>
            </a:bodyPr>
            <a:lstStyle/>
            <a:p>
              <a:pPr algn="ctr"/>
              <a:r>
                <a:rPr lang="en-US" sz="2600" dirty="0">
                  <a:latin typeface="+mn-lt"/>
                </a:rPr>
                <a:t>Includes </a:t>
              </a:r>
              <a:r>
                <a:rPr lang="en-US" sz="2600" dirty="0" smtClean="0">
                  <a:latin typeface="+mn-lt"/>
                </a:rPr>
                <a:t>both an </a:t>
              </a:r>
              <a:r>
                <a:rPr lang="en-US" sz="2600" dirty="0">
                  <a:latin typeface="+mn-lt"/>
                </a:rPr>
                <a:t>amount that represents</a:t>
              </a:r>
            </a:p>
          </p:txBody>
        </p:sp>
      </p:grpSp>
      <p:grpSp>
        <p:nvGrpSpPr>
          <p:cNvPr id="7" name="Group 6"/>
          <p:cNvGrpSpPr/>
          <p:nvPr/>
        </p:nvGrpSpPr>
        <p:grpSpPr>
          <a:xfrm>
            <a:off x="3394522" y="4729266"/>
            <a:ext cx="2636950" cy="1083555"/>
            <a:chOff x="3394522" y="4729266"/>
            <a:chExt cx="2636950" cy="1083555"/>
          </a:xfrm>
        </p:grpSpPr>
        <p:cxnSp>
          <p:nvCxnSpPr>
            <p:cNvPr id="13" name="Straight Arrow Connector 12"/>
            <p:cNvCxnSpPr>
              <a:stCxn id="11" idx="6"/>
              <a:endCxn id="5" idx="1"/>
            </p:cNvCxnSpPr>
            <p:nvPr/>
          </p:nvCxnSpPr>
          <p:spPr>
            <a:xfrm flipV="1">
              <a:off x="3394522" y="4729266"/>
              <a:ext cx="2636950" cy="547874"/>
            </a:xfrm>
            <a:prstGeom prst="straightConnector1">
              <a:avLst/>
            </a:prstGeom>
            <a:ln w="19050">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1" idx="6"/>
              <a:endCxn id="6" idx="1"/>
            </p:cNvCxnSpPr>
            <p:nvPr/>
          </p:nvCxnSpPr>
          <p:spPr>
            <a:xfrm>
              <a:off x="3394522" y="5277140"/>
              <a:ext cx="2636950" cy="535681"/>
            </a:xfrm>
            <a:prstGeom prst="straightConnector1">
              <a:avLst/>
            </a:prstGeom>
            <a:ln w="19050">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16" name="Down Arrow 15"/>
          <p:cNvSpPr/>
          <p:nvPr/>
        </p:nvSpPr>
        <p:spPr>
          <a:xfrm>
            <a:off x="2009061" y="3982512"/>
            <a:ext cx="120296" cy="361893"/>
          </a:xfrm>
          <a:prstGeom prst="downArrow">
            <a:avLst/>
          </a:prstGeom>
          <a:solidFill>
            <a:schemeClr val="accent1">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Tree>
    <p:custDataLst>
      <p:tags r:id="rId1"/>
    </p:custDataLst>
    <p:extLst>
      <p:ext uri="{BB962C8B-B14F-4D97-AF65-F5344CB8AC3E}">
        <p14:creationId xmlns:p14="http://schemas.microsoft.com/office/powerpoint/2010/main" val="3014679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9"/>
                                        </p:tgtEl>
                                        <p:attrNameLst>
                                          <p:attrName>style.visibility</p:attrName>
                                        </p:attrNameLst>
                                      </p:cBhvr>
                                      <p:to>
                                        <p:strVal val="visible"/>
                                      </p:to>
                                    </p:set>
                                  </p:childTnLst>
                                </p:cTn>
                              </p:par>
                            </p:childTnLst>
                          </p:cTn>
                        </p:par>
                        <p:par>
                          <p:cTn id="10" fill="hold">
                            <p:stCondLst>
                              <p:cond delay="500"/>
                            </p:stCondLst>
                            <p:childTnLst>
                              <p:par>
                                <p:cTn id="11" presetID="22" presetClass="entr" presetSubtype="4" fill="hold" grpId="0" nodeType="afterEffect">
                                  <p:stCondLst>
                                    <p:cond delay="50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500"/>
                            </p:stCondLst>
                            <p:childTnLst>
                              <p:par>
                                <p:cTn id="15" presetID="22" presetClass="entr" presetSubtype="8" fill="hold" nodeType="after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Installment Notes </a:t>
            </a:r>
            <a:r>
              <a:rPr lang="en-IN" sz="2600" dirty="0"/>
              <a:t>(</a:t>
            </a:r>
            <a:r>
              <a:rPr lang="en-IN" sz="2600" dirty="0" smtClean="0"/>
              <a:t>continued)</a:t>
            </a:r>
            <a:endParaRPr lang="en-IN" sz="2600" dirty="0"/>
          </a:p>
        </p:txBody>
      </p:sp>
      <p:sp>
        <p:nvSpPr>
          <p:cNvPr id="3" name="Content Placeholder 2"/>
          <p:cNvSpPr>
            <a:spLocks noGrp="1"/>
          </p:cNvSpPr>
          <p:nvPr>
            <p:ph idx="1"/>
          </p:nvPr>
        </p:nvSpPr>
        <p:spPr/>
        <p:txBody>
          <a:bodyPr>
            <a:normAutofit/>
          </a:bodyPr>
          <a:lstStyle/>
          <a:p>
            <a:pPr>
              <a:spcAft>
                <a:spcPts val="600"/>
              </a:spcAft>
            </a:pPr>
            <a:r>
              <a:rPr lang="en-IN" sz="2600" dirty="0"/>
              <a:t>The periodic amount is easily calculated by dividing the amount of the loan by the appropriate discount factor for the present value of an </a:t>
            </a:r>
            <a:r>
              <a:rPr lang="en-IN" sz="2600" dirty="0" smtClean="0"/>
              <a:t>annuity</a:t>
            </a:r>
            <a:endParaRPr lang="en-IN" sz="2600" dirty="0"/>
          </a:p>
          <a:p>
            <a:pPr marL="0" indent="0" algn="just">
              <a:buNone/>
            </a:pPr>
            <a:r>
              <a:rPr lang="en-IN" sz="2400" dirty="0" smtClean="0"/>
              <a:t>Skill Graphics </a:t>
            </a:r>
            <a:r>
              <a:rPr lang="en-IN" sz="2400" dirty="0"/>
              <a:t>purchased a package-labeling machine from Hughes–Barker Corporation by issuing a 12%, $700,000, three-year note that requires interest to be paid semiannually. Let’s also assume that the machine could have been purchased at a cash price of $666,633.</a:t>
            </a:r>
          </a:p>
          <a:p>
            <a:endParaRPr lang="en-IN" sz="2600" dirty="0"/>
          </a:p>
        </p:txBody>
      </p:sp>
      <p:sp>
        <p:nvSpPr>
          <p:cNvPr id="8" name="TextBox 7"/>
          <p:cNvSpPr txBox="1"/>
          <p:nvPr/>
        </p:nvSpPr>
        <p:spPr>
          <a:xfrm>
            <a:off x="1343975" y="4584792"/>
            <a:ext cx="1712588" cy="492443"/>
          </a:xfrm>
          <a:prstGeom prst="rect">
            <a:avLst/>
          </a:prstGeom>
          <a:noFill/>
        </p:spPr>
        <p:txBody>
          <a:bodyPr wrap="square" rtlCol="0">
            <a:spAutoFit/>
          </a:bodyPr>
          <a:lstStyle/>
          <a:p>
            <a:pPr algn="ctr"/>
            <a:r>
              <a:rPr lang="en-US" sz="2600" dirty="0">
                <a:latin typeface="+mn-lt"/>
              </a:rPr>
              <a:t>$666,633</a:t>
            </a:r>
          </a:p>
        </p:txBody>
      </p:sp>
      <p:sp>
        <p:nvSpPr>
          <p:cNvPr id="14" name="TextBox 13"/>
          <p:cNvSpPr txBox="1"/>
          <p:nvPr/>
        </p:nvSpPr>
        <p:spPr>
          <a:xfrm>
            <a:off x="3162200" y="4584792"/>
            <a:ext cx="496076" cy="492443"/>
          </a:xfrm>
          <a:prstGeom prst="rect">
            <a:avLst/>
          </a:prstGeom>
          <a:noFill/>
        </p:spPr>
        <p:txBody>
          <a:bodyPr wrap="square" rtlCol="0">
            <a:spAutoFit/>
          </a:bodyPr>
          <a:lstStyle/>
          <a:p>
            <a:pPr algn="ctr"/>
            <a:r>
              <a:rPr lang="en-US" sz="2600" dirty="0">
                <a:latin typeface="+mn-lt"/>
              </a:rPr>
              <a:t>÷</a:t>
            </a:r>
          </a:p>
        </p:txBody>
      </p:sp>
      <p:sp>
        <p:nvSpPr>
          <p:cNvPr id="17" name="TextBox 16"/>
          <p:cNvSpPr txBox="1"/>
          <p:nvPr/>
        </p:nvSpPr>
        <p:spPr>
          <a:xfrm>
            <a:off x="3763913" y="4584792"/>
            <a:ext cx="1712589" cy="492443"/>
          </a:xfrm>
          <a:prstGeom prst="rect">
            <a:avLst/>
          </a:prstGeom>
          <a:noFill/>
        </p:spPr>
        <p:txBody>
          <a:bodyPr wrap="square" rtlCol="0">
            <a:spAutoFit/>
          </a:bodyPr>
          <a:lstStyle/>
          <a:p>
            <a:pPr algn="ctr"/>
            <a:r>
              <a:rPr lang="en-US" sz="2600" dirty="0">
                <a:latin typeface="+mn-lt"/>
              </a:rPr>
              <a:t>4.76654</a:t>
            </a:r>
          </a:p>
        </p:txBody>
      </p:sp>
      <p:sp>
        <p:nvSpPr>
          <p:cNvPr id="18" name="TextBox 17"/>
          <p:cNvSpPr txBox="1"/>
          <p:nvPr/>
        </p:nvSpPr>
        <p:spPr>
          <a:xfrm>
            <a:off x="5582139" y="4584792"/>
            <a:ext cx="496076" cy="492443"/>
          </a:xfrm>
          <a:prstGeom prst="rect">
            <a:avLst/>
          </a:prstGeom>
          <a:noFill/>
        </p:spPr>
        <p:txBody>
          <a:bodyPr wrap="square" rtlCol="0">
            <a:spAutoFit/>
          </a:bodyPr>
          <a:lstStyle/>
          <a:p>
            <a:pPr algn="ctr"/>
            <a:r>
              <a:rPr lang="en-US" sz="2600" dirty="0">
                <a:latin typeface="+mn-lt"/>
              </a:rPr>
              <a:t>=      </a:t>
            </a:r>
          </a:p>
        </p:txBody>
      </p:sp>
      <p:sp>
        <p:nvSpPr>
          <p:cNvPr id="19" name="TextBox 18"/>
          <p:cNvSpPr txBox="1"/>
          <p:nvPr/>
        </p:nvSpPr>
        <p:spPr>
          <a:xfrm>
            <a:off x="6183854" y="4584792"/>
            <a:ext cx="2072233" cy="492443"/>
          </a:xfrm>
          <a:prstGeom prst="rect">
            <a:avLst/>
          </a:prstGeom>
          <a:noFill/>
        </p:spPr>
        <p:txBody>
          <a:bodyPr wrap="square" rtlCol="0">
            <a:spAutoFit/>
          </a:bodyPr>
          <a:lstStyle/>
          <a:p>
            <a:pPr algn="ctr"/>
            <a:r>
              <a:rPr lang="en-US" sz="2600" b="1" dirty="0">
                <a:solidFill>
                  <a:srgbClr val="C00000"/>
                </a:solidFill>
                <a:latin typeface="+mn-lt"/>
              </a:rPr>
              <a:t>$139,857</a:t>
            </a:r>
            <a:endParaRPr lang="en-US" sz="2600" dirty="0">
              <a:solidFill>
                <a:srgbClr val="C00000"/>
              </a:solidFill>
              <a:latin typeface="+mn-lt"/>
            </a:endParaRPr>
          </a:p>
        </p:txBody>
      </p:sp>
      <p:sp>
        <p:nvSpPr>
          <p:cNvPr id="20" name="TextBox 19"/>
          <p:cNvSpPr txBox="1"/>
          <p:nvPr/>
        </p:nvSpPr>
        <p:spPr>
          <a:xfrm>
            <a:off x="984534" y="5041628"/>
            <a:ext cx="2279455" cy="400110"/>
          </a:xfrm>
          <a:prstGeom prst="rect">
            <a:avLst/>
          </a:prstGeom>
          <a:noFill/>
        </p:spPr>
        <p:txBody>
          <a:bodyPr wrap="square" rtlCol="0">
            <a:spAutoFit/>
          </a:bodyPr>
          <a:lstStyle/>
          <a:p>
            <a:pPr algn="ctr"/>
            <a:r>
              <a:rPr lang="en-US" sz="2000" b="1" dirty="0">
                <a:solidFill>
                  <a:srgbClr val="005392"/>
                </a:solidFill>
                <a:latin typeface="+mn-lt"/>
              </a:rPr>
              <a:t>Amount of loan</a:t>
            </a:r>
          </a:p>
        </p:txBody>
      </p:sp>
      <p:sp>
        <p:nvSpPr>
          <p:cNvPr id="21" name="TextBox 20"/>
          <p:cNvSpPr txBox="1"/>
          <p:nvPr/>
        </p:nvSpPr>
        <p:spPr>
          <a:xfrm>
            <a:off x="3565012" y="5041628"/>
            <a:ext cx="2279455" cy="1323439"/>
          </a:xfrm>
          <a:prstGeom prst="rect">
            <a:avLst/>
          </a:prstGeom>
          <a:noFill/>
        </p:spPr>
        <p:txBody>
          <a:bodyPr wrap="square" rtlCol="0">
            <a:spAutoFit/>
          </a:bodyPr>
          <a:lstStyle/>
          <a:p>
            <a:pPr algn="ctr"/>
            <a:r>
              <a:rPr lang="en-US" sz="2000" b="1" dirty="0">
                <a:solidFill>
                  <a:srgbClr val="005392"/>
                </a:solidFill>
                <a:latin typeface="+mn-lt"/>
              </a:rPr>
              <a:t>Present value of an ordinary annuity of $1</a:t>
            </a:r>
          </a:p>
          <a:p>
            <a:pPr algn="ctr"/>
            <a:r>
              <a:rPr lang="en-US" sz="2000" b="1" i="1" dirty="0">
                <a:solidFill>
                  <a:srgbClr val="005392"/>
                </a:solidFill>
                <a:latin typeface="+mn-lt"/>
              </a:rPr>
              <a:t>n</a:t>
            </a:r>
            <a:r>
              <a:rPr lang="en-US" sz="2000" b="1" dirty="0">
                <a:solidFill>
                  <a:srgbClr val="005392"/>
                </a:solidFill>
                <a:latin typeface="+mn-lt"/>
              </a:rPr>
              <a:t> = 6, </a:t>
            </a:r>
            <a:r>
              <a:rPr lang="en-US" sz="2000" b="1" i="1" dirty="0">
                <a:solidFill>
                  <a:srgbClr val="005392"/>
                </a:solidFill>
                <a:latin typeface="+mn-lt"/>
              </a:rPr>
              <a:t>i</a:t>
            </a:r>
            <a:r>
              <a:rPr lang="en-US" sz="2000" b="1" dirty="0">
                <a:solidFill>
                  <a:srgbClr val="005392"/>
                </a:solidFill>
                <a:latin typeface="+mn-lt"/>
              </a:rPr>
              <a:t> = 7%</a:t>
            </a:r>
          </a:p>
        </p:txBody>
      </p:sp>
      <p:sp>
        <p:nvSpPr>
          <p:cNvPr id="22" name="TextBox 21"/>
          <p:cNvSpPr txBox="1"/>
          <p:nvPr/>
        </p:nvSpPr>
        <p:spPr>
          <a:xfrm>
            <a:off x="6145490" y="5041628"/>
            <a:ext cx="2279455" cy="707886"/>
          </a:xfrm>
          <a:prstGeom prst="rect">
            <a:avLst/>
          </a:prstGeom>
          <a:noFill/>
        </p:spPr>
        <p:txBody>
          <a:bodyPr wrap="square" rtlCol="0">
            <a:spAutoFit/>
          </a:bodyPr>
          <a:lstStyle/>
          <a:p>
            <a:pPr algn="ctr"/>
            <a:r>
              <a:rPr lang="en-US" sz="2000" b="1" dirty="0">
                <a:solidFill>
                  <a:srgbClr val="005392"/>
                </a:solidFill>
                <a:latin typeface="+mn-lt"/>
              </a:rPr>
              <a:t>Installment payment</a:t>
            </a:r>
          </a:p>
        </p:txBody>
      </p:sp>
      <p:sp>
        <p:nvSpPr>
          <p:cNvPr id="13" name="Rectangle 12"/>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Tree>
    <p:custDataLst>
      <p:tags r:id="rId1"/>
    </p:custDataLst>
    <p:extLst>
      <p:ext uri="{BB962C8B-B14F-4D97-AF65-F5344CB8AC3E}">
        <p14:creationId xmlns:p14="http://schemas.microsoft.com/office/powerpoint/2010/main" val="3232222610"/>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Amortization Schedule—Installment Note</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25" name="TextBox 24"/>
          <p:cNvSpPr txBox="1"/>
          <p:nvPr/>
        </p:nvSpPr>
        <p:spPr>
          <a:xfrm>
            <a:off x="271305" y="2473915"/>
            <a:ext cx="1463550" cy="400110"/>
          </a:xfrm>
          <a:prstGeom prst="rect">
            <a:avLst/>
          </a:prstGeom>
          <a:noFill/>
        </p:spPr>
        <p:txBody>
          <a:bodyPr wrap="square" rtlCol="0">
            <a:spAutoFit/>
          </a:bodyPr>
          <a:lstStyle/>
          <a:p>
            <a:pPr algn="r" fontAlgn="base">
              <a:spcBef>
                <a:spcPct val="0"/>
              </a:spcBef>
              <a:spcAft>
                <a:spcPct val="0"/>
              </a:spcAft>
            </a:pPr>
            <a:r>
              <a:rPr lang="en-US" sz="2000" dirty="0">
                <a:solidFill>
                  <a:prstClr val="black"/>
                </a:solidFill>
                <a:latin typeface="+mn-lt"/>
                <a:cs typeface="Arial" panose="020B0604020202020204" pitchFamily="34" charset="0"/>
              </a:rPr>
              <a:t>1/1/18</a:t>
            </a:r>
          </a:p>
        </p:txBody>
      </p:sp>
      <p:sp>
        <p:nvSpPr>
          <p:cNvPr id="27" name="TextBox 26"/>
          <p:cNvSpPr txBox="1"/>
          <p:nvPr/>
        </p:nvSpPr>
        <p:spPr>
          <a:xfrm>
            <a:off x="280836" y="2808494"/>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6/30/18</a:t>
            </a:r>
          </a:p>
        </p:txBody>
      </p:sp>
      <p:sp>
        <p:nvSpPr>
          <p:cNvPr id="28" name="TextBox 27"/>
          <p:cNvSpPr txBox="1"/>
          <p:nvPr/>
        </p:nvSpPr>
        <p:spPr>
          <a:xfrm>
            <a:off x="165543" y="3143073"/>
            <a:ext cx="1578843" cy="400110"/>
          </a:xfrm>
          <a:prstGeom prst="rect">
            <a:avLst/>
          </a:prstGeom>
          <a:noFill/>
        </p:spPr>
        <p:txBody>
          <a:bodyPr wrap="square" rtlCol="0">
            <a:spAutoFit/>
          </a:bodyPr>
          <a:lstStyle/>
          <a:p>
            <a:pPr algn="r" fontAlgn="base">
              <a:spcBef>
                <a:spcPct val="0"/>
              </a:spcBef>
              <a:spcAft>
                <a:spcPct val="0"/>
              </a:spcAft>
            </a:pPr>
            <a:r>
              <a:rPr lang="en-US" sz="2000" dirty="0">
                <a:solidFill>
                  <a:prstClr val="black"/>
                </a:solidFill>
                <a:latin typeface="+mn-lt"/>
                <a:cs typeface="Arial" panose="020B0604020202020204" pitchFamily="34" charset="0"/>
              </a:rPr>
              <a:t>12/31/18</a:t>
            </a:r>
          </a:p>
        </p:txBody>
      </p:sp>
      <p:sp>
        <p:nvSpPr>
          <p:cNvPr id="29" name="TextBox 28"/>
          <p:cNvSpPr txBox="1"/>
          <p:nvPr/>
        </p:nvSpPr>
        <p:spPr>
          <a:xfrm>
            <a:off x="165543" y="3487277"/>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6/30/19</a:t>
            </a:r>
          </a:p>
        </p:txBody>
      </p:sp>
      <p:sp>
        <p:nvSpPr>
          <p:cNvPr id="31" name="TextBox 30"/>
          <p:cNvSpPr txBox="1"/>
          <p:nvPr/>
        </p:nvSpPr>
        <p:spPr>
          <a:xfrm>
            <a:off x="165543" y="3841106"/>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12/31/19</a:t>
            </a:r>
          </a:p>
        </p:txBody>
      </p:sp>
      <p:sp>
        <p:nvSpPr>
          <p:cNvPr id="32" name="TextBox 31"/>
          <p:cNvSpPr txBox="1"/>
          <p:nvPr/>
        </p:nvSpPr>
        <p:spPr>
          <a:xfrm>
            <a:off x="165543" y="4166060"/>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6/30/20</a:t>
            </a:r>
          </a:p>
        </p:txBody>
      </p:sp>
      <p:sp>
        <p:nvSpPr>
          <p:cNvPr id="33" name="TextBox 32"/>
          <p:cNvSpPr txBox="1"/>
          <p:nvPr/>
        </p:nvSpPr>
        <p:spPr>
          <a:xfrm>
            <a:off x="165543" y="4481387"/>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12/31/20</a:t>
            </a:r>
          </a:p>
        </p:txBody>
      </p:sp>
      <p:sp>
        <p:nvSpPr>
          <p:cNvPr id="34" name="TextBox 33"/>
          <p:cNvSpPr txBox="1"/>
          <p:nvPr/>
        </p:nvSpPr>
        <p:spPr>
          <a:xfrm>
            <a:off x="1693856" y="2799284"/>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$ 139,857</a:t>
            </a:r>
          </a:p>
        </p:txBody>
      </p:sp>
      <p:sp>
        <p:nvSpPr>
          <p:cNvPr id="35" name="TextBox 34"/>
          <p:cNvSpPr txBox="1"/>
          <p:nvPr/>
        </p:nvSpPr>
        <p:spPr>
          <a:xfrm>
            <a:off x="1578563" y="3133863"/>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139,857</a:t>
            </a:r>
          </a:p>
        </p:txBody>
      </p:sp>
      <p:sp>
        <p:nvSpPr>
          <p:cNvPr id="41" name="TextBox 40"/>
          <p:cNvSpPr txBox="1"/>
          <p:nvPr/>
        </p:nvSpPr>
        <p:spPr>
          <a:xfrm>
            <a:off x="1578563" y="3478067"/>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139,857</a:t>
            </a:r>
          </a:p>
        </p:txBody>
      </p:sp>
      <p:sp>
        <p:nvSpPr>
          <p:cNvPr id="42" name="TextBox 41"/>
          <p:cNvSpPr txBox="1"/>
          <p:nvPr/>
        </p:nvSpPr>
        <p:spPr>
          <a:xfrm>
            <a:off x="1578563" y="3831896"/>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139,857</a:t>
            </a:r>
          </a:p>
        </p:txBody>
      </p:sp>
      <p:sp>
        <p:nvSpPr>
          <p:cNvPr id="43" name="TextBox 42"/>
          <p:cNvSpPr txBox="1"/>
          <p:nvPr/>
        </p:nvSpPr>
        <p:spPr>
          <a:xfrm>
            <a:off x="1578563" y="4156850"/>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139,857</a:t>
            </a:r>
          </a:p>
        </p:txBody>
      </p:sp>
      <p:sp>
        <p:nvSpPr>
          <p:cNvPr id="58" name="TextBox 57"/>
          <p:cNvSpPr txBox="1"/>
          <p:nvPr/>
        </p:nvSpPr>
        <p:spPr>
          <a:xfrm>
            <a:off x="1578563" y="4472177"/>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139,857</a:t>
            </a:r>
          </a:p>
        </p:txBody>
      </p:sp>
      <p:sp>
        <p:nvSpPr>
          <p:cNvPr id="59" name="TextBox 58"/>
          <p:cNvSpPr txBox="1"/>
          <p:nvPr/>
        </p:nvSpPr>
        <p:spPr>
          <a:xfrm>
            <a:off x="3236111" y="2812109"/>
            <a:ext cx="2809481"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(666,633) = $  46,664</a:t>
            </a:r>
            <a:endParaRPr lang="en-US" sz="2000" dirty="0">
              <a:solidFill>
                <a:srgbClr val="CC0099"/>
              </a:solidFill>
              <a:latin typeface="+mn-lt"/>
              <a:cs typeface="Arial" panose="020B0604020202020204" pitchFamily="34" charset="0"/>
            </a:endParaRPr>
          </a:p>
        </p:txBody>
      </p:sp>
      <p:sp>
        <p:nvSpPr>
          <p:cNvPr id="60" name="TextBox 59"/>
          <p:cNvSpPr txBox="1"/>
          <p:nvPr/>
        </p:nvSpPr>
        <p:spPr>
          <a:xfrm>
            <a:off x="3268769" y="3146688"/>
            <a:ext cx="277981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(573,440) =     40,141</a:t>
            </a:r>
          </a:p>
        </p:txBody>
      </p:sp>
      <p:sp>
        <p:nvSpPr>
          <p:cNvPr id="61" name="TextBox 60"/>
          <p:cNvSpPr txBox="1"/>
          <p:nvPr/>
        </p:nvSpPr>
        <p:spPr>
          <a:xfrm>
            <a:off x="3236111" y="3490892"/>
            <a:ext cx="2797016"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(473,724) =     33,161</a:t>
            </a:r>
          </a:p>
        </p:txBody>
      </p:sp>
      <p:sp>
        <p:nvSpPr>
          <p:cNvPr id="62" name="TextBox 61"/>
          <p:cNvSpPr txBox="1"/>
          <p:nvPr/>
        </p:nvSpPr>
        <p:spPr>
          <a:xfrm>
            <a:off x="3279654" y="3844721"/>
            <a:ext cx="2766915"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(367,028) =     25,692</a:t>
            </a:r>
          </a:p>
        </p:txBody>
      </p:sp>
      <p:sp>
        <p:nvSpPr>
          <p:cNvPr id="63" name="TextBox 62"/>
          <p:cNvSpPr txBox="1"/>
          <p:nvPr/>
        </p:nvSpPr>
        <p:spPr>
          <a:xfrm>
            <a:off x="3279655" y="4169675"/>
            <a:ext cx="275945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(252,863) =     17,700</a:t>
            </a:r>
          </a:p>
        </p:txBody>
      </p:sp>
      <p:sp>
        <p:nvSpPr>
          <p:cNvPr id="64" name="TextBox 63"/>
          <p:cNvSpPr txBox="1"/>
          <p:nvPr/>
        </p:nvSpPr>
        <p:spPr>
          <a:xfrm>
            <a:off x="6210081" y="2797608"/>
            <a:ext cx="1209545" cy="400110"/>
          </a:xfrm>
          <a:prstGeom prst="rect">
            <a:avLst/>
          </a:prstGeom>
          <a:noFill/>
        </p:spPr>
        <p:txBody>
          <a:bodyPr wrap="square" rtlCol="0">
            <a:spAutoFit/>
          </a:bodyPr>
          <a:lstStyle/>
          <a:p>
            <a:pPr algn="r"/>
            <a:r>
              <a:rPr lang="en-US" sz="2000" b="1" dirty="0">
                <a:solidFill>
                  <a:srgbClr val="C00000"/>
                </a:solidFill>
                <a:latin typeface="+mn-lt"/>
                <a:cs typeface="Arial" panose="020B0604020202020204" pitchFamily="34" charset="0"/>
              </a:rPr>
              <a:t>$  93,193</a:t>
            </a:r>
          </a:p>
        </p:txBody>
      </p:sp>
      <p:sp>
        <p:nvSpPr>
          <p:cNvPr id="65" name="TextBox 64"/>
          <p:cNvSpPr txBox="1"/>
          <p:nvPr/>
        </p:nvSpPr>
        <p:spPr>
          <a:xfrm>
            <a:off x="6104792" y="3132187"/>
            <a:ext cx="1304829" cy="400110"/>
          </a:xfrm>
          <a:prstGeom prst="rect">
            <a:avLst/>
          </a:prstGeom>
          <a:noFill/>
        </p:spPr>
        <p:txBody>
          <a:bodyPr wrap="square" rtlCol="0">
            <a:spAutoFit/>
          </a:bodyPr>
          <a:lstStyle/>
          <a:p>
            <a:pPr algn="r"/>
            <a:r>
              <a:rPr lang="en-US" sz="2000" dirty="0">
                <a:latin typeface="+mn-lt"/>
                <a:cs typeface="Arial" panose="020B0604020202020204" pitchFamily="34" charset="0"/>
              </a:rPr>
              <a:t>99,716</a:t>
            </a:r>
          </a:p>
        </p:txBody>
      </p:sp>
      <p:sp>
        <p:nvSpPr>
          <p:cNvPr id="66" name="TextBox 65"/>
          <p:cNvSpPr txBox="1"/>
          <p:nvPr/>
        </p:nvSpPr>
        <p:spPr>
          <a:xfrm>
            <a:off x="6104792" y="3476391"/>
            <a:ext cx="13048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106,696</a:t>
            </a:r>
          </a:p>
        </p:txBody>
      </p:sp>
      <p:sp>
        <p:nvSpPr>
          <p:cNvPr id="67" name="TextBox 66"/>
          <p:cNvSpPr txBox="1"/>
          <p:nvPr/>
        </p:nvSpPr>
        <p:spPr>
          <a:xfrm>
            <a:off x="6104792" y="3830220"/>
            <a:ext cx="13048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114,165</a:t>
            </a:r>
          </a:p>
        </p:txBody>
      </p:sp>
      <p:sp>
        <p:nvSpPr>
          <p:cNvPr id="68" name="TextBox 67"/>
          <p:cNvSpPr txBox="1"/>
          <p:nvPr/>
        </p:nvSpPr>
        <p:spPr>
          <a:xfrm>
            <a:off x="6104792" y="4155174"/>
            <a:ext cx="13048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122,157</a:t>
            </a:r>
          </a:p>
        </p:txBody>
      </p:sp>
      <p:sp>
        <p:nvSpPr>
          <p:cNvPr id="69" name="TextBox 68"/>
          <p:cNvSpPr txBox="1"/>
          <p:nvPr/>
        </p:nvSpPr>
        <p:spPr>
          <a:xfrm>
            <a:off x="6104792" y="4470501"/>
            <a:ext cx="13048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130,706</a:t>
            </a:r>
          </a:p>
        </p:txBody>
      </p:sp>
      <p:sp>
        <p:nvSpPr>
          <p:cNvPr id="70" name="TextBox 69"/>
          <p:cNvSpPr txBox="1"/>
          <p:nvPr/>
        </p:nvSpPr>
        <p:spPr>
          <a:xfrm>
            <a:off x="7687334" y="2475591"/>
            <a:ext cx="1209545"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$666,633</a:t>
            </a:r>
          </a:p>
        </p:txBody>
      </p:sp>
      <p:sp>
        <p:nvSpPr>
          <p:cNvPr id="71" name="TextBox 70"/>
          <p:cNvSpPr txBox="1"/>
          <p:nvPr/>
        </p:nvSpPr>
        <p:spPr>
          <a:xfrm>
            <a:off x="7696865" y="2810170"/>
            <a:ext cx="1209545"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573,440</a:t>
            </a:r>
          </a:p>
        </p:txBody>
      </p:sp>
      <p:sp>
        <p:nvSpPr>
          <p:cNvPr id="72" name="TextBox 71"/>
          <p:cNvSpPr txBox="1"/>
          <p:nvPr/>
        </p:nvSpPr>
        <p:spPr>
          <a:xfrm>
            <a:off x="7591576" y="3105947"/>
            <a:ext cx="13048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473,724</a:t>
            </a:r>
          </a:p>
        </p:txBody>
      </p:sp>
      <p:sp>
        <p:nvSpPr>
          <p:cNvPr id="73" name="TextBox 72"/>
          <p:cNvSpPr txBox="1"/>
          <p:nvPr/>
        </p:nvSpPr>
        <p:spPr>
          <a:xfrm>
            <a:off x="7591576" y="3488953"/>
            <a:ext cx="13048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367,028</a:t>
            </a:r>
          </a:p>
        </p:txBody>
      </p:sp>
      <p:sp>
        <p:nvSpPr>
          <p:cNvPr id="74" name="TextBox 73"/>
          <p:cNvSpPr txBox="1"/>
          <p:nvPr/>
        </p:nvSpPr>
        <p:spPr>
          <a:xfrm>
            <a:off x="7591576" y="3842782"/>
            <a:ext cx="13048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252,863</a:t>
            </a:r>
          </a:p>
        </p:txBody>
      </p:sp>
      <p:sp>
        <p:nvSpPr>
          <p:cNvPr id="75" name="TextBox 74"/>
          <p:cNvSpPr txBox="1"/>
          <p:nvPr/>
        </p:nvSpPr>
        <p:spPr>
          <a:xfrm>
            <a:off x="7591576" y="4167736"/>
            <a:ext cx="13048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130,706</a:t>
            </a:r>
          </a:p>
        </p:txBody>
      </p:sp>
      <p:sp>
        <p:nvSpPr>
          <p:cNvPr id="76" name="TextBox 75"/>
          <p:cNvSpPr txBox="1"/>
          <p:nvPr/>
        </p:nvSpPr>
        <p:spPr>
          <a:xfrm>
            <a:off x="7591576" y="4483063"/>
            <a:ext cx="13048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a:t>
            </a:r>
          </a:p>
        </p:txBody>
      </p:sp>
      <p:cxnSp>
        <p:nvCxnSpPr>
          <p:cNvPr id="77" name="Straight Connector 76"/>
          <p:cNvCxnSpPr/>
          <p:nvPr/>
        </p:nvCxnSpPr>
        <p:spPr>
          <a:xfrm>
            <a:off x="671202" y="1948228"/>
            <a:ext cx="8071984"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1880421" y="1292907"/>
            <a:ext cx="1463550" cy="707886"/>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Cash Payment</a:t>
            </a:r>
          </a:p>
        </p:txBody>
      </p:sp>
      <p:sp>
        <p:nvSpPr>
          <p:cNvPr id="79" name="TextBox 78"/>
          <p:cNvSpPr txBox="1"/>
          <p:nvPr/>
        </p:nvSpPr>
        <p:spPr>
          <a:xfrm>
            <a:off x="4094274" y="1285568"/>
            <a:ext cx="1330500"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Effective Interest</a:t>
            </a:r>
          </a:p>
        </p:txBody>
      </p:sp>
      <p:sp>
        <p:nvSpPr>
          <p:cNvPr id="80" name="TextBox 79"/>
          <p:cNvSpPr txBox="1"/>
          <p:nvPr/>
        </p:nvSpPr>
        <p:spPr>
          <a:xfrm>
            <a:off x="6042489" y="1285568"/>
            <a:ext cx="1609905" cy="707886"/>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Decrease in Balance</a:t>
            </a:r>
          </a:p>
        </p:txBody>
      </p:sp>
      <p:sp>
        <p:nvSpPr>
          <p:cNvPr id="81" name="TextBox 80"/>
          <p:cNvSpPr txBox="1"/>
          <p:nvPr/>
        </p:nvSpPr>
        <p:spPr>
          <a:xfrm>
            <a:off x="7480564" y="1289533"/>
            <a:ext cx="1609905"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Outstanding Balance</a:t>
            </a:r>
          </a:p>
        </p:txBody>
      </p:sp>
      <p:cxnSp>
        <p:nvCxnSpPr>
          <p:cNvPr id="82" name="Straight Connector 81"/>
          <p:cNvCxnSpPr/>
          <p:nvPr/>
        </p:nvCxnSpPr>
        <p:spPr>
          <a:xfrm>
            <a:off x="2048886" y="4843950"/>
            <a:ext cx="1090772"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1971469" y="4823929"/>
            <a:ext cx="1179904"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$839,142</a:t>
            </a:r>
          </a:p>
        </p:txBody>
      </p:sp>
      <p:cxnSp>
        <p:nvCxnSpPr>
          <p:cNvPr id="84" name="Straight Connector 83"/>
          <p:cNvCxnSpPr/>
          <p:nvPr/>
        </p:nvCxnSpPr>
        <p:spPr>
          <a:xfrm>
            <a:off x="4933076" y="4863200"/>
            <a:ext cx="1090773"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4457219" y="482392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$172,509</a:t>
            </a:r>
          </a:p>
        </p:txBody>
      </p:sp>
      <p:cxnSp>
        <p:nvCxnSpPr>
          <p:cNvPr id="86" name="Straight Connector 85"/>
          <p:cNvCxnSpPr/>
          <p:nvPr/>
        </p:nvCxnSpPr>
        <p:spPr>
          <a:xfrm>
            <a:off x="6285958" y="4854836"/>
            <a:ext cx="1090775"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6104792" y="4834815"/>
            <a:ext cx="13048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$666,633</a:t>
            </a:r>
          </a:p>
        </p:txBody>
      </p:sp>
      <p:sp>
        <p:nvSpPr>
          <p:cNvPr id="88" name="TextBox 87"/>
          <p:cNvSpPr txBox="1"/>
          <p:nvPr/>
        </p:nvSpPr>
        <p:spPr>
          <a:xfrm>
            <a:off x="3705156" y="1915410"/>
            <a:ext cx="2142785" cy="707886"/>
          </a:xfrm>
          <a:prstGeom prst="rect">
            <a:avLst/>
          </a:prstGeom>
          <a:noFill/>
        </p:spPr>
        <p:txBody>
          <a:bodyPr wrap="square" rtlCol="0">
            <a:spAutoFit/>
          </a:bodyPr>
          <a:lstStyle/>
          <a:p>
            <a:pPr algn="ctr" fontAlgn="base">
              <a:spcBef>
                <a:spcPct val="0"/>
              </a:spcBef>
              <a:spcAft>
                <a:spcPct val="0"/>
              </a:spcAft>
            </a:pPr>
            <a:r>
              <a:rPr lang="en-US" sz="2000" dirty="0">
                <a:solidFill>
                  <a:prstClr val="black"/>
                </a:solidFill>
                <a:latin typeface="+mn-lt"/>
                <a:cs typeface="Arial" panose="020B0604020202020204" pitchFamily="34" charset="0"/>
              </a:rPr>
              <a:t>(7% × Outstanding</a:t>
            </a:r>
          </a:p>
          <a:p>
            <a:pPr algn="ctr" fontAlgn="base">
              <a:spcBef>
                <a:spcPct val="0"/>
              </a:spcBef>
              <a:spcAft>
                <a:spcPct val="0"/>
              </a:spcAft>
            </a:pPr>
            <a:r>
              <a:rPr lang="en-US" sz="2000" dirty="0">
                <a:solidFill>
                  <a:prstClr val="black"/>
                </a:solidFill>
                <a:latin typeface="+mn-lt"/>
                <a:cs typeface="Arial" panose="020B0604020202020204" pitchFamily="34" charset="0"/>
              </a:rPr>
              <a:t>b</a:t>
            </a:r>
            <a:r>
              <a:rPr lang="en-US" sz="2000" dirty="0" smtClean="0">
                <a:solidFill>
                  <a:prstClr val="black"/>
                </a:solidFill>
                <a:latin typeface="+mn-lt"/>
                <a:cs typeface="Arial" panose="020B0604020202020204" pitchFamily="34" charset="0"/>
              </a:rPr>
              <a:t>alance</a:t>
            </a:r>
            <a:r>
              <a:rPr lang="en-US" sz="2000" dirty="0">
                <a:solidFill>
                  <a:prstClr val="black"/>
                </a:solidFill>
                <a:latin typeface="+mn-lt"/>
                <a:cs typeface="Arial" panose="020B0604020202020204" pitchFamily="34" charset="0"/>
              </a:rPr>
              <a:t>)</a:t>
            </a:r>
          </a:p>
        </p:txBody>
      </p:sp>
      <p:sp>
        <p:nvSpPr>
          <p:cNvPr id="89" name="TextBox 88"/>
          <p:cNvSpPr txBox="1"/>
          <p:nvPr/>
        </p:nvSpPr>
        <p:spPr>
          <a:xfrm>
            <a:off x="598965" y="1601431"/>
            <a:ext cx="1463550" cy="400110"/>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Date</a:t>
            </a:r>
          </a:p>
        </p:txBody>
      </p:sp>
      <p:sp>
        <p:nvSpPr>
          <p:cNvPr id="92" name="TextBox 91"/>
          <p:cNvSpPr txBox="1"/>
          <p:nvPr/>
        </p:nvSpPr>
        <p:spPr>
          <a:xfrm>
            <a:off x="3258805" y="4473531"/>
            <a:ext cx="275945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(130,706) =       9,151</a:t>
            </a:r>
          </a:p>
        </p:txBody>
      </p:sp>
    </p:spTree>
    <p:custDataLst>
      <p:tags r:id="rId1"/>
    </p:custDataLst>
    <p:extLst>
      <p:ext uri="{BB962C8B-B14F-4D97-AF65-F5344CB8AC3E}">
        <p14:creationId xmlns:p14="http://schemas.microsoft.com/office/powerpoint/2010/main" val="3219001840"/>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671202" y="33976"/>
            <a:ext cx="8382000" cy="1444625"/>
          </a:xfrm>
        </p:spPr>
        <p:txBody>
          <a:bodyPr>
            <a:normAutofit/>
          </a:bodyPr>
          <a:lstStyle/>
          <a:p>
            <a:r>
              <a:rPr lang="en-IN" sz="3400" dirty="0"/>
              <a:t>Journal Entries at Issuance—Installment Note</a:t>
            </a:r>
            <a:endParaRPr lang="en-IN" sz="3400"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26" name="Rectangle 25"/>
          <p:cNvSpPr/>
          <p:nvPr/>
        </p:nvSpPr>
        <p:spPr>
          <a:xfrm>
            <a:off x="692731" y="1550838"/>
            <a:ext cx="8320883" cy="1720032"/>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30" name="TextBox 29"/>
          <p:cNvSpPr txBox="1">
            <a:spLocks noChangeArrowheads="1"/>
          </p:cNvSpPr>
          <p:nvPr/>
        </p:nvSpPr>
        <p:spPr bwMode="auto">
          <a:xfrm>
            <a:off x="761999" y="1564546"/>
            <a:ext cx="4965701" cy="492443"/>
          </a:xfrm>
          <a:prstGeom prst="rect">
            <a:avLst/>
          </a:prstGeom>
          <a:noFill/>
          <a:ln w="9525">
            <a:noFill/>
            <a:miter lim="800000"/>
            <a:headEnd/>
            <a:tailEnd/>
          </a:ln>
        </p:spPr>
        <p:txBody>
          <a:bodyPr wrap="square">
            <a:spAutoFit/>
          </a:bodyPr>
          <a:lstStyle/>
          <a:p>
            <a:pPr algn="ctr"/>
            <a:r>
              <a:rPr lang="en-US" sz="2600" b="1" dirty="0">
                <a:latin typeface="+mn-lt"/>
              </a:rPr>
              <a:t>Journal Entry </a:t>
            </a:r>
            <a:endParaRPr lang="en-IN" sz="2600" b="1" baseline="30000" dirty="0">
              <a:latin typeface="+mn-lt"/>
            </a:endParaRPr>
          </a:p>
        </p:txBody>
      </p:sp>
      <p:sp>
        <p:nvSpPr>
          <p:cNvPr id="36" name="TextBox 35"/>
          <p:cNvSpPr txBox="1">
            <a:spLocks noChangeArrowheads="1"/>
          </p:cNvSpPr>
          <p:nvPr/>
        </p:nvSpPr>
        <p:spPr bwMode="auto">
          <a:xfrm>
            <a:off x="7581009" y="1595324"/>
            <a:ext cx="1281651" cy="492443"/>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37" name="TextBox 36"/>
          <p:cNvSpPr txBox="1">
            <a:spLocks noChangeArrowheads="1"/>
          </p:cNvSpPr>
          <p:nvPr/>
        </p:nvSpPr>
        <p:spPr bwMode="auto">
          <a:xfrm>
            <a:off x="6198296" y="1595865"/>
            <a:ext cx="1281651" cy="492443"/>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cxnSp>
        <p:nvCxnSpPr>
          <p:cNvPr id="38" name="Straight Connector 37"/>
          <p:cNvCxnSpPr/>
          <p:nvPr/>
        </p:nvCxnSpPr>
        <p:spPr>
          <a:xfrm>
            <a:off x="692387" y="2035746"/>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p:cNvSpPr txBox="1">
            <a:spLocks noChangeArrowheads="1"/>
          </p:cNvSpPr>
          <p:nvPr/>
        </p:nvSpPr>
        <p:spPr bwMode="auto">
          <a:xfrm>
            <a:off x="692731" y="2322598"/>
            <a:ext cx="5297761" cy="404813"/>
          </a:xfrm>
          <a:prstGeom prst="rect">
            <a:avLst/>
          </a:prstGeom>
          <a:noFill/>
          <a:ln w="9525">
            <a:noFill/>
            <a:miter lim="800000"/>
            <a:headEnd/>
            <a:tailEnd/>
          </a:ln>
        </p:spPr>
        <p:txBody>
          <a:bodyPr/>
          <a:lstStyle/>
          <a:p>
            <a:r>
              <a:rPr lang="en-US" sz="2600" dirty="0">
                <a:latin typeface="+mn-lt"/>
              </a:rPr>
              <a:t>Machinery</a:t>
            </a:r>
            <a:endParaRPr lang="en-IN" sz="2600" dirty="0">
              <a:latin typeface="+mn-lt"/>
            </a:endParaRPr>
          </a:p>
        </p:txBody>
      </p:sp>
      <p:sp>
        <p:nvSpPr>
          <p:cNvPr id="40" name="TextBox 39"/>
          <p:cNvSpPr txBox="1">
            <a:spLocks noChangeArrowheads="1"/>
          </p:cNvSpPr>
          <p:nvPr/>
        </p:nvSpPr>
        <p:spPr bwMode="auto">
          <a:xfrm>
            <a:off x="5930900" y="2311882"/>
            <a:ext cx="1613485" cy="404812"/>
          </a:xfrm>
          <a:prstGeom prst="rect">
            <a:avLst/>
          </a:prstGeom>
          <a:noFill/>
          <a:ln w="9525">
            <a:noFill/>
            <a:miter lim="800000"/>
            <a:headEnd/>
            <a:tailEnd/>
          </a:ln>
        </p:spPr>
        <p:txBody>
          <a:bodyPr/>
          <a:lstStyle/>
          <a:p>
            <a:pPr algn="r"/>
            <a:r>
              <a:rPr lang="en-IN" sz="2600" dirty="0">
                <a:latin typeface="+mn-lt"/>
              </a:rPr>
              <a:t>666,633</a:t>
            </a:r>
          </a:p>
        </p:txBody>
      </p:sp>
      <p:sp>
        <p:nvSpPr>
          <p:cNvPr id="44" name="TextBox 43"/>
          <p:cNvSpPr txBox="1">
            <a:spLocks noChangeArrowheads="1"/>
          </p:cNvSpPr>
          <p:nvPr/>
        </p:nvSpPr>
        <p:spPr bwMode="auto">
          <a:xfrm>
            <a:off x="692731" y="2713412"/>
            <a:ext cx="5829668" cy="404813"/>
          </a:xfrm>
          <a:prstGeom prst="rect">
            <a:avLst/>
          </a:prstGeom>
          <a:noFill/>
          <a:ln w="9525">
            <a:noFill/>
            <a:miter lim="800000"/>
            <a:headEnd/>
            <a:tailEnd/>
          </a:ln>
        </p:spPr>
        <p:txBody>
          <a:bodyPr/>
          <a:lstStyle/>
          <a:p>
            <a:pPr lvl="1"/>
            <a:r>
              <a:rPr lang="en-US" sz="2600" dirty="0">
                <a:latin typeface="+mn-lt"/>
              </a:rPr>
              <a:t>Note payable</a:t>
            </a:r>
            <a:endParaRPr lang="en-IN" sz="2600" dirty="0">
              <a:latin typeface="+mn-lt"/>
            </a:endParaRPr>
          </a:p>
        </p:txBody>
      </p:sp>
      <p:sp>
        <p:nvSpPr>
          <p:cNvPr id="45" name="TextBox 44"/>
          <p:cNvSpPr txBox="1">
            <a:spLocks noChangeArrowheads="1"/>
          </p:cNvSpPr>
          <p:nvPr/>
        </p:nvSpPr>
        <p:spPr bwMode="auto">
          <a:xfrm>
            <a:off x="6993488" y="2702696"/>
            <a:ext cx="1902341" cy="404812"/>
          </a:xfrm>
          <a:prstGeom prst="rect">
            <a:avLst/>
          </a:prstGeom>
          <a:noFill/>
          <a:ln w="9525">
            <a:noFill/>
            <a:miter lim="800000"/>
            <a:headEnd/>
            <a:tailEnd/>
          </a:ln>
        </p:spPr>
        <p:txBody>
          <a:bodyPr/>
          <a:lstStyle/>
          <a:p>
            <a:pPr algn="r"/>
            <a:r>
              <a:rPr lang="en-IN" sz="2600" dirty="0">
                <a:latin typeface="+mn-lt"/>
              </a:rPr>
              <a:t>666,633</a:t>
            </a:r>
          </a:p>
        </p:txBody>
      </p:sp>
      <p:sp>
        <p:nvSpPr>
          <p:cNvPr id="46" name="TextBox 45"/>
          <p:cNvSpPr txBox="1">
            <a:spLocks noChangeArrowheads="1"/>
          </p:cNvSpPr>
          <p:nvPr/>
        </p:nvSpPr>
        <p:spPr bwMode="auto">
          <a:xfrm>
            <a:off x="680031" y="1961282"/>
            <a:ext cx="5297761" cy="404813"/>
          </a:xfrm>
          <a:prstGeom prst="rect">
            <a:avLst/>
          </a:prstGeom>
          <a:noFill/>
          <a:ln w="9525">
            <a:noFill/>
            <a:miter lim="800000"/>
            <a:headEnd/>
            <a:tailEnd/>
          </a:ln>
        </p:spPr>
        <p:txBody>
          <a:bodyPr/>
          <a:lstStyle/>
          <a:p>
            <a:r>
              <a:rPr lang="en-US" sz="2600" b="1" dirty="0">
                <a:latin typeface="+mn-lt"/>
              </a:rPr>
              <a:t>Skill Graphics (Buyer/Issuer)</a:t>
            </a:r>
            <a:endParaRPr lang="en-IN" sz="2600" b="1" dirty="0">
              <a:latin typeface="+mn-lt"/>
            </a:endParaRPr>
          </a:p>
        </p:txBody>
      </p:sp>
      <p:sp>
        <p:nvSpPr>
          <p:cNvPr id="47" name="Rectangle 46"/>
          <p:cNvSpPr/>
          <p:nvPr/>
        </p:nvSpPr>
        <p:spPr>
          <a:xfrm>
            <a:off x="690756" y="3233548"/>
            <a:ext cx="8320883" cy="1228028"/>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rgbClr val="000099"/>
              </a:solidFill>
            </a:endParaRPr>
          </a:p>
        </p:txBody>
      </p:sp>
      <p:sp>
        <p:nvSpPr>
          <p:cNvPr id="48" name="TextBox 47"/>
          <p:cNvSpPr txBox="1">
            <a:spLocks noChangeArrowheads="1"/>
          </p:cNvSpPr>
          <p:nvPr/>
        </p:nvSpPr>
        <p:spPr bwMode="auto">
          <a:xfrm>
            <a:off x="690756" y="3557778"/>
            <a:ext cx="5297761" cy="404813"/>
          </a:xfrm>
          <a:prstGeom prst="rect">
            <a:avLst/>
          </a:prstGeom>
          <a:noFill/>
          <a:ln w="9525">
            <a:noFill/>
            <a:miter lim="800000"/>
            <a:headEnd/>
            <a:tailEnd/>
          </a:ln>
        </p:spPr>
        <p:txBody>
          <a:bodyPr/>
          <a:lstStyle/>
          <a:p>
            <a:r>
              <a:rPr lang="en-US" sz="2600" b="1" dirty="0">
                <a:solidFill>
                  <a:srgbClr val="000099"/>
                </a:solidFill>
                <a:latin typeface="+mn-lt"/>
              </a:rPr>
              <a:t>Note receivable</a:t>
            </a:r>
            <a:endParaRPr lang="en-IN" sz="2600" b="1" dirty="0">
              <a:solidFill>
                <a:srgbClr val="000099"/>
              </a:solidFill>
              <a:latin typeface="+mn-lt"/>
            </a:endParaRPr>
          </a:p>
        </p:txBody>
      </p:sp>
      <p:sp>
        <p:nvSpPr>
          <p:cNvPr id="49" name="TextBox 48"/>
          <p:cNvSpPr txBox="1">
            <a:spLocks noChangeArrowheads="1"/>
          </p:cNvSpPr>
          <p:nvPr/>
        </p:nvSpPr>
        <p:spPr bwMode="auto">
          <a:xfrm>
            <a:off x="5928925" y="3547062"/>
            <a:ext cx="1613485" cy="404812"/>
          </a:xfrm>
          <a:prstGeom prst="rect">
            <a:avLst/>
          </a:prstGeom>
          <a:noFill/>
          <a:ln w="9525">
            <a:noFill/>
            <a:miter lim="800000"/>
            <a:headEnd/>
            <a:tailEnd/>
          </a:ln>
        </p:spPr>
        <p:txBody>
          <a:bodyPr/>
          <a:lstStyle/>
          <a:p>
            <a:pPr algn="r"/>
            <a:r>
              <a:rPr lang="en-IN" sz="2600" b="1" dirty="0">
                <a:solidFill>
                  <a:srgbClr val="000099"/>
                </a:solidFill>
                <a:latin typeface="+mn-lt"/>
              </a:rPr>
              <a:t>666,633</a:t>
            </a:r>
          </a:p>
        </p:txBody>
      </p:sp>
      <p:sp>
        <p:nvSpPr>
          <p:cNvPr id="50" name="TextBox 49"/>
          <p:cNvSpPr txBox="1">
            <a:spLocks noChangeArrowheads="1"/>
          </p:cNvSpPr>
          <p:nvPr/>
        </p:nvSpPr>
        <p:spPr bwMode="auto">
          <a:xfrm>
            <a:off x="678056" y="3188916"/>
            <a:ext cx="5297761" cy="404813"/>
          </a:xfrm>
          <a:prstGeom prst="rect">
            <a:avLst/>
          </a:prstGeom>
          <a:noFill/>
          <a:ln w="9525">
            <a:noFill/>
            <a:miter lim="800000"/>
            <a:headEnd/>
            <a:tailEnd/>
          </a:ln>
        </p:spPr>
        <p:txBody>
          <a:bodyPr/>
          <a:lstStyle/>
          <a:p>
            <a:r>
              <a:rPr lang="en-US" sz="2600" b="1" dirty="0">
                <a:solidFill>
                  <a:srgbClr val="000099"/>
                </a:solidFill>
                <a:latin typeface="+mn-lt"/>
              </a:rPr>
              <a:t>Hughes–Barker (Seller/Lender)</a:t>
            </a:r>
            <a:endParaRPr lang="en-IN" sz="2600" b="1" dirty="0">
              <a:solidFill>
                <a:srgbClr val="000099"/>
              </a:solidFill>
              <a:latin typeface="+mn-lt"/>
            </a:endParaRPr>
          </a:p>
        </p:txBody>
      </p:sp>
      <p:sp>
        <p:nvSpPr>
          <p:cNvPr id="55" name="TextBox 54"/>
          <p:cNvSpPr txBox="1">
            <a:spLocks noChangeArrowheads="1"/>
          </p:cNvSpPr>
          <p:nvPr/>
        </p:nvSpPr>
        <p:spPr bwMode="auto">
          <a:xfrm>
            <a:off x="685316" y="3983841"/>
            <a:ext cx="5297761" cy="404813"/>
          </a:xfrm>
          <a:prstGeom prst="rect">
            <a:avLst/>
          </a:prstGeom>
          <a:noFill/>
          <a:ln w="9525">
            <a:noFill/>
            <a:miter lim="800000"/>
            <a:headEnd/>
            <a:tailEnd/>
          </a:ln>
        </p:spPr>
        <p:txBody>
          <a:bodyPr/>
          <a:lstStyle/>
          <a:p>
            <a:pPr lvl="1"/>
            <a:r>
              <a:rPr lang="en-US" sz="2600" b="1" dirty="0">
                <a:solidFill>
                  <a:srgbClr val="000099"/>
                </a:solidFill>
                <a:latin typeface="+mn-lt"/>
              </a:rPr>
              <a:t>Sales revenue</a:t>
            </a:r>
            <a:endParaRPr lang="en-IN" sz="2600" b="1" dirty="0">
              <a:solidFill>
                <a:srgbClr val="000099"/>
              </a:solidFill>
              <a:latin typeface="+mn-lt"/>
            </a:endParaRPr>
          </a:p>
        </p:txBody>
      </p:sp>
      <p:sp>
        <p:nvSpPr>
          <p:cNvPr id="56" name="TextBox 55"/>
          <p:cNvSpPr txBox="1">
            <a:spLocks noChangeArrowheads="1"/>
          </p:cNvSpPr>
          <p:nvPr/>
        </p:nvSpPr>
        <p:spPr bwMode="auto">
          <a:xfrm>
            <a:off x="7005201" y="3973125"/>
            <a:ext cx="1902341" cy="404812"/>
          </a:xfrm>
          <a:prstGeom prst="rect">
            <a:avLst/>
          </a:prstGeom>
          <a:noFill/>
          <a:ln w="9525">
            <a:noFill/>
            <a:miter lim="800000"/>
            <a:headEnd/>
            <a:tailEnd/>
          </a:ln>
        </p:spPr>
        <p:txBody>
          <a:bodyPr/>
          <a:lstStyle/>
          <a:p>
            <a:pPr algn="r"/>
            <a:r>
              <a:rPr lang="en-IN" sz="2600" b="1" dirty="0">
                <a:solidFill>
                  <a:srgbClr val="000099"/>
                </a:solidFill>
                <a:latin typeface="+mn-lt"/>
              </a:rPr>
              <a:t>666,633</a:t>
            </a:r>
          </a:p>
        </p:txBody>
      </p:sp>
    </p:spTree>
    <p:custDataLst>
      <p:tags r:id="rId1"/>
    </p:custDataLst>
    <p:extLst>
      <p:ext uri="{BB962C8B-B14F-4D97-AF65-F5344CB8AC3E}">
        <p14:creationId xmlns:p14="http://schemas.microsoft.com/office/powerpoint/2010/main" val="2766846535"/>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1261890"/>
          </a:xfrm>
        </p:spPr>
        <p:txBody>
          <a:bodyPr>
            <a:normAutofit/>
          </a:bodyPr>
          <a:lstStyle/>
          <a:p>
            <a:r>
              <a:rPr lang="en-IN" dirty="0"/>
              <a:t>Journal Entries at </a:t>
            </a:r>
            <a:r>
              <a:rPr lang="en-IN" dirty="0" smtClean="0"/>
              <a:t>Issuance—</a:t>
            </a:r>
            <a:r>
              <a:rPr lang="en-IN" dirty="0"/>
              <a:t>Installment Note </a:t>
            </a:r>
            <a:r>
              <a:rPr lang="en-IN" sz="2600" dirty="0"/>
              <a:t>(</a:t>
            </a:r>
            <a:r>
              <a:rPr lang="en-IN" sz="2600" dirty="0" smtClean="0"/>
              <a:t>continued)</a:t>
            </a:r>
            <a:endParaRPr lang="en-IN" sz="2600"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20" name="TextBox 19"/>
          <p:cNvSpPr txBox="1">
            <a:spLocks noChangeArrowheads="1"/>
          </p:cNvSpPr>
          <p:nvPr/>
        </p:nvSpPr>
        <p:spPr bwMode="auto">
          <a:xfrm>
            <a:off x="2160750" y="1406364"/>
            <a:ext cx="5228493" cy="494098"/>
          </a:xfrm>
          <a:prstGeom prst="rect">
            <a:avLst/>
          </a:prstGeom>
          <a:solidFill>
            <a:schemeClr val="accent2">
              <a:lumMod val="60000"/>
              <a:lumOff val="40000"/>
            </a:schemeClr>
          </a:solidFill>
          <a:ln w="19050">
            <a:solidFill>
              <a:schemeClr val="tx1">
                <a:lumMod val="85000"/>
                <a:lumOff val="15000"/>
              </a:schemeClr>
            </a:solidFill>
            <a:miter lim="800000"/>
            <a:headEnd/>
            <a:tailEnd/>
          </a:ln>
        </p:spPr>
        <p:txBody>
          <a:bodyPr/>
          <a:lstStyle/>
          <a:p>
            <a:pPr algn="ctr"/>
            <a:r>
              <a:rPr lang="en-IN" sz="2600" b="1" i="1" dirty="0">
                <a:latin typeface="+mn-lt"/>
              </a:rPr>
              <a:t>At the First Interest Date (June 30)</a:t>
            </a:r>
          </a:p>
        </p:txBody>
      </p:sp>
      <p:sp>
        <p:nvSpPr>
          <p:cNvPr id="21" name="Rectangle 20"/>
          <p:cNvSpPr/>
          <p:nvPr/>
        </p:nvSpPr>
        <p:spPr>
          <a:xfrm>
            <a:off x="692732" y="1984525"/>
            <a:ext cx="8320538" cy="2359233"/>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22" name="TextBox 21"/>
          <p:cNvSpPr txBox="1">
            <a:spLocks noChangeArrowheads="1"/>
          </p:cNvSpPr>
          <p:nvPr/>
        </p:nvSpPr>
        <p:spPr bwMode="auto">
          <a:xfrm>
            <a:off x="761999" y="1998234"/>
            <a:ext cx="4965701" cy="492443"/>
          </a:xfrm>
          <a:prstGeom prst="rect">
            <a:avLst/>
          </a:prstGeom>
          <a:noFill/>
          <a:ln w="9525">
            <a:noFill/>
            <a:miter lim="800000"/>
            <a:headEnd/>
            <a:tailEnd/>
          </a:ln>
        </p:spPr>
        <p:txBody>
          <a:bodyPr wrap="square">
            <a:spAutoFit/>
          </a:bodyPr>
          <a:lstStyle/>
          <a:p>
            <a:pPr algn="ctr"/>
            <a:r>
              <a:rPr lang="en-US" sz="2600" b="1" dirty="0">
                <a:latin typeface="+mn-lt"/>
              </a:rPr>
              <a:t>Journal Entry </a:t>
            </a:r>
            <a:endParaRPr lang="en-IN" sz="2600" b="1" baseline="30000" dirty="0">
              <a:latin typeface="+mn-lt"/>
            </a:endParaRPr>
          </a:p>
        </p:txBody>
      </p:sp>
      <p:sp>
        <p:nvSpPr>
          <p:cNvPr id="23" name="TextBox 22"/>
          <p:cNvSpPr txBox="1">
            <a:spLocks noChangeArrowheads="1"/>
          </p:cNvSpPr>
          <p:nvPr/>
        </p:nvSpPr>
        <p:spPr bwMode="auto">
          <a:xfrm>
            <a:off x="7581009" y="2029012"/>
            <a:ext cx="1281651" cy="492443"/>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24" name="TextBox 23"/>
          <p:cNvSpPr txBox="1">
            <a:spLocks noChangeArrowheads="1"/>
          </p:cNvSpPr>
          <p:nvPr/>
        </p:nvSpPr>
        <p:spPr bwMode="auto">
          <a:xfrm>
            <a:off x="6198296" y="2029553"/>
            <a:ext cx="1281651" cy="492443"/>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cxnSp>
        <p:nvCxnSpPr>
          <p:cNvPr id="25" name="Straight Connector 24"/>
          <p:cNvCxnSpPr/>
          <p:nvPr/>
        </p:nvCxnSpPr>
        <p:spPr>
          <a:xfrm>
            <a:off x="692387" y="2469434"/>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a:spLocks noChangeArrowheads="1"/>
          </p:cNvSpPr>
          <p:nvPr/>
        </p:nvSpPr>
        <p:spPr bwMode="auto">
          <a:xfrm>
            <a:off x="657263" y="3006905"/>
            <a:ext cx="6046379" cy="404813"/>
          </a:xfrm>
          <a:prstGeom prst="rect">
            <a:avLst/>
          </a:prstGeom>
          <a:noFill/>
          <a:ln w="9525">
            <a:noFill/>
            <a:miter lim="800000"/>
            <a:headEnd/>
            <a:tailEnd/>
          </a:ln>
        </p:spPr>
        <p:txBody>
          <a:bodyPr/>
          <a:lstStyle/>
          <a:p>
            <a:r>
              <a:rPr lang="en-US" sz="2200" dirty="0">
                <a:latin typeface="+mn-lt"/>
              </a:rPr>
              <a:t>Interest expense </a:t>
            </a:r>
            <a:r>
              <a:rPr lang="en-US" sz="2000" dirty="0">
                <a:latin typeface="+mn-lt"/>
              </a:rPr>
              <a:t>(effective rate × outstanding balance)</a:t>
            </a:r>
            <a:endParaRPr lang="en-IN" sz="2200" dirty="0">
              <a:latin typeface="+mn-lt"/>
            </a:endParaRPr>
          </a:p>
        </p:txBody>
      </p:sp>
      <p:sp>
        <p:nvSpPr>
          <p:cNvPr id="28" name="TextBox 27"/>
          <p:cNvSpPr txBox="1">
            <a:spLocks noChangeArrowheads="1"/>
          </p:cNvSpPr>
          <p:nvPr/>
        </p:nvSpPr>
        <p:spPr bwMode="auto">
          <a:xfrm>
            <a:off x="6137889" y="3024188"/>
            <a:ext cx="1613485" cy="404812"/>
          </a:xfrm>
          <a:prstGeom prst="rect">
            <a:avLst/>
          </a:prstGeom>
          <a:noFill/>
          <a:ln w="9525">
            <a:noFill/>
            <a:miter lim="800000"/>
            <a:headEnd/>
            <a:tailEnd/>
          </a:ln>
        </p:spPr>
        <p:txBody>
          <a:bodyPr/>
          <a:lstStyle/>
          <a:p>
            <a:pPr algn="r"/>
            <a:r>
              <a:rPr lang="en-IN" sz="2600" dirty="0">
                <a:latin typeface="+mn-lt"/>
              </a:rPr>
              <a:t>46,664</a:t>
            </a:r>
          </a:p>
        </p:txBody>
      </p:sp>
      <p:sp>
        <p:nvSpPr>
          <p:cNvPr id="29" name="TextBox 28"/>
          <p:cNvSpPr txBox="1">
            <a:spLocks noChangeArrowheads="1"/>
          </p:cNvSpPr>
          <p:nvPr/>
        </p:nvSpPr>
        <p:spPr bwMode="auto">
          <a:xfrm>
            <a:off x="692731" y="3385372"/>
            <a:ext cx="5829668" cy="404813"/>
          </a:xfrm>
          <a:prstGeom prst="rect">
            <a:avLst/>
          </a:prstGeom>
          <a:noFill/>
          <a:ln w="9525">
            <a:noFill/>
            <a:miter lim="800000"/>
            <a:headEnd/>
            <a:tailEnd/>
          </a:ln>
        </p:spPr>
        <p:txBody>
          <a:bodyPr/>
          <a:lstStyle/>
          <a:p>
            <a:r>
              <a:rPr lang="en-US" sz="2200" dirty="0">
                <a:latin typeface="+mn-lt"/>
              </a:rPr>
              <a:t>Notes payable </a:t>
            </a:r>
            <a:r>
              <a:rPr lang="en-US" sz="2000" dirty="0">
                <a:latin typeface="+mn-lt"/>
              </a:rPr>
              <a:t>(difference)</a:t>
            </a:r>
            <a:endParaRPr lang="en-IN" sz="2000" dirty="0">
              <a:latin typeface="+mn-lt"/>
            </a:endParaRPr>
          </a:p>
        </p:txBody>
      </p:sp>
      <p:sp>
        <p:nvSpPr>
          <p:cNvPr id="31" name="TextBox 30"/>
          <p:cNvSpPr txBox="1">
            <a:spLocks noChangeArrowheads="1"/>
          </p:cNvSpPr>
          <p:nvPr/>
        </p:nvSpPr>
        <p:spPr bwMode="auto">
          <a:xfrm>
            <a:off x="5843093" y="3360573"/>
            <a:ext cx="1902341" cy="404812"/>
          </a:xfrm>
          <a:prstGeom prst="rect">
            <a:avLst/>
          </a:prstGeom>
          <a:noFill/>
          <a:ln w="9525">
            <a:noFill/>
            <a:miter lim="800000"/>
            <a:headEnd/>
            <a:tailEnd/>
          </a:ln>
        </p:spPr>
        <p:txBody>
          <a:bodyPr/>
          <a:lstStyle/>
          <a:p>
            <a:pPr algn="r"/>
            <a:r>
              <a:rPr lang="en-IN" sz="2600" dirty="0">
                <a:latin typeface="+mn-lt"/>
              </a:rPr>
              <a:t>93,193</a:t>
            </a:r>
          </a:p>
        </p:txBody>
      </p:sp>
      <p:sp>
        <p:nvSpPr>
          <p:cNvPr id="32" name="TextBox 31"/>
          <p:cNvSpPr txBox="1">
            <a:spLocks noChangeArrowheads="1"/>
          </p:cNvSpPr>
          <p:nvPr/>
        </p:nvSpPr>
        <p:spPr bwMode="auto">
          <a:xfrm>
            <a:off x="680031" y="2394970"/>
            <a:ext cx="5297761" cy="404813"/>
          </a:xfrm>
          <a:prstGeom prst="rect">
            <a:avLst/>
          </a:prstGeom>
          <a:noFill/>
          <a:ln w="9525">
            <a:noFill/>
            <a:miter lim="800000"/>
            <a:headEnd/>
            <a:tailEnd/>
          </a:ln>
        </p:spPr>
        <p:txBody>
          <a:bodyPr/>
          <a:lstStyle/>
          <a:p>
            <a:r>
              <a:rPr lang="en-US" sz="2600" b="1" dirty="0">
                <a:latin typeface="+mn-lt"/>
              </a:rPr>
              <a:t>Skill Graphics (Borrower)</a:t>
            </a:r>
            <a:endParaRPr lang="en-IN" sz="2600" b="1" dirty="0">
              <a:latin typeface="+mn-lt"/>
            </a:endParaRPr>
          </a:p>
        </p:txBody>
      </p:sp>
      <p:sp>
        <p:nvSpPr>
          <p:cNvPr id="33" name="Rectangle 32"/>
          <p:cNvSpPr/>
          <p:nvPr/>
        </p:nvSpPr>
        <p:spPr>
          <a:xfrm>
            <a:off x="699657" y="4383199"/>
            <a:ext cx="8313613" cy="2090587"/>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rgbClr val="000099"/>
              </a:solidFill>
            </a:endParaRPr>
          </a:p>
        </p:txBody>
      </p:sp>
      <p:sp>
        <p:nvSpPr>
          <p:cNvPr id="34" name="TextBox 33"/>
          <p:cNvSpPr txBox="1">
            <a:spLocks noChangeArrowheads="1"/>
          </p:cNvSpPr>
          <p:nvPr/>
        </p:nvSpPr>
        <p:spPr bwMode="auto">
          <a:xfrm>
            <a:off x="690756" y="4729266"/>
            <a:ext cx="5297761" cy="404813"/>
          </a:xfrm>
          <a:prstGeom prst="rect">
            <a:avLst/>
          </a:prstGeom>
          <a:noFill/>
          <a:ln w="9525">
            <a:noFill/>
            <a:miter lim="800000"/>
            <a:headEnd/>
            <a:tailEnd/>
          </a:ln>
        </p:spPr>
        <p:txBody>
          <a:bodyPr/>
          <a:lstStyle/>
          <a:p>
            <a:r>
              <a:rPr lang="en-US" sz="2200" b="1" dirty="0">
                <a:solidFill>
                  <a:srgbClr val="000099"/>
                </a:solidFill>
                <a:latin typeface="+mn-lt"/>
              </a:rPr>
              <a:t>Cash (installment payment)</a:t>
            </a:r>
            <a:endParaRPr lang="en-IN" sz="2200" b="1" dirty="0">
              <a:solidFill>
                <a:srgbClr val="000099"/>
              </a:solidFill>
              <a:latin typeface="+mn-lt"/>
            </a:endParaRPr>
          </a:p>
        </p:txBody>
      </p:sp>
      <p:sp>
        <p:nvSpPr>
          <p:cNvPr id="35" name="TextBox 34"/>
          <p:cNvSpPr txBox="1">
            <a:spLocks noChangeArrowheads="1"/>
          </p:cNvSpPr>
          <p:nvPr/>
        </p:nvSpPr>
        <p:spPr bwMode="auto">
          <a:xfrm>
            <a:off x="6010118" y="4712426"/>
            <a:ext cx="1613485" cy="404812"/>
          </a:xfrm>
          <a:prstGeom prst="rect">
            <a:avLst/>
          </a:prstGeom>
          <a:noFill/>
          <a:ln w="9525">
            <a:noFill/>
            <a:miter lim="800000"/>
            <a:headEnd/>
            <a:tailEnd/>
          </a:ln>
        </p:spPr>
        <p:txBody>
          <a:bodyPr/>
          <a:lstStyle/>
          <a:p>
            <a:pPr algn="r"/>
            <a:r>
              <a:rPr lang="en-IN" sz="2600" b="1" dirty="0">
                <a:solidFill>
                  <a:srgbClr val="000099"/>
                </a:solidFill>
                <a:latin typeface="+mn-lt"/>
              </a:rPr>
              <a:t>139,857</a:t>
            </a:r>
          </a:p>
        </p:txBody>
      </p:sp>
      <p:sp>
        <p:nvSpPr>
          <p:cNvPr id="41" name="TextBox 40"/>
          <p:cNvSpPr txBox="1">
            <a:spLocks noChangeArrowheads="1"/>
          </p:cNvSpPr>
          <p:nvPr/>
        </p:nvSpPr>
        <p:spPr bwMode="auto">
          <a:xfrm>
            <a:off x="678056" y="4295844"/>
            <a:ext cx="5297761" cy="404813"/>
          </a:xfrm>
          <a:prstGeom prst="rect">
            <a:avLst/>
          </a:prstGeom>
          <a:noFill/>
          <a:ln w="9525">
            <a:noFill/>
            <a:miter lim="800000"/>
            <a:headEnd/>
            <a:tailEnd/>
          </a:ln>
        </p:spPr>
        <p:txBody>
          <a:bodyPr/>
          <a:lstStyle/>
          <a:p>
            <a:r>
              <a:rPr lang="en-US" sz="2600" b="1" dirty="0">
                <a:solidFill>
                  <a:srgbClr val="000099"/>
                </a:solidFill>
                <a:latin typeface="+mn-lt"/>
              </a:rPr>
              <a:t>Hughes–Barker (Seller/Lender)</a:t>
            </a:r>
            <a:endParaRPr lang="en-IN" sz="2600" b="1" dirty="0">
              <a:solidFill>
                <a:srgbClr val="000099"/>
              </a:solidFill>
              <a:latin typeface="+mn-lt"/>
            </a:endParaRPr>
          </a:p>
        </p:txBody>
      </p:sp>
      <p:sp>
        <p:nvSpPr>
          <p:cNvPr id="42" name="TextBox 41"/>
          <p:cNvSpPr txBox="1">
            <a:spLocks noChangeArrowheads="1"/>
          </p:cNvSpPr>
          <p:nvPr/>
        </p:nvSpPr>
        <p:spPr bwMode="auto">
          <a:xfrm>
            <a:off x="699657" y="5129823"/>
            <a:ext cx="5297761" cy="404813"/>
          </a:xfrm>
          <a:prstGeom prst="rect">
            <a:avLst/>
          </a:prstGeom>
          <a:noFill/>
          <a:ln w="9525">
            <a:noFill/>
            <a:miter lim="800000"/>
            <a:headEnd/>
            <a:tailEnd/>
          </a:ln>
        </p:spPr>
        <p:txBody>
          <a:bodyPr/>
          <a:lstStyle/>
          <a:p>
            <a:pPr lvl="1"/>
            <a:r>
              <a:rPr lang="en-US" sz="2200" b="1" dirty="0">
                <a:solidFill>
                  <a:srgbClr val="000099"/>
                </a:solidFill>
                <a:latin typeface="+mn-lt"/>
              </a:rPr>
              <a:t>Notes receivable (difference)</a:t>
            </a:r>
            <a:endParaRPr lang="en-IN" sz="2200" b="1" dirty="0">
              <a:solidFill>
                <a:srgbClr val="000099"/>
              </a:solidFill>
              <a:latin typeface="+mn-lt"/>
            </a:endParaRPr>
          </a:p>
        </p:txBody>
      </p:sp>
      <p:sp>
        <p:nvSpPr>
          <p:cNvPr id="43" name="TextBox 42"/>
          <p:cNvSpPr txBox="1">
            <a:spLocks noChangeArrowheads="1"/>
          </p:cNvSpPr>
          <p:nvPr/>
        </p:nvSpPr>
        <p:spPr bwMode="auto">
          <a:xfrm>
            <a:off x="6960319" y="5136958"/>
            <a:ext cx="1902341" cy="404812"/>
          </a:xfrm>
          <a:prstGeom prst="rect">
            <a:avLst/>
          </a:prstGeom>
          <a:noFill/>
          <a:ln w="9525">
            <a:noFill/>
            <a:miter lim="800000"/>
            <a:headEnd/>
            <a:tailEnd/>
          </a:ln>
        </p:spPr>
        <p:txBody>
          <a:bodyPr/>
          <a:lstStyle/>
          <a:p>
            <a:pPr algn="r"/>
            <a:r>
              <a:rPr lang="en-IN" sz="2600" b="1" dirty="0">
                <a:solidFill>
                  <a:srgbClr val="000099"/>
                </a:solidFill>
                <a:latin typeface="+mn-lt"/>
              </a:rPr>
              <a:t>93,193</a:t>
            </a:r>
          </a:p>
        </p:txBody>
      </p:sp>
      <p:sp>
        <p:nvSpPr>
          <p:cNvPr id="51" name="TextBox 50"/>
          <p:cNvSpPr txBox="1">
            <a:spLocks noChangeArrowheads="1"/>
          </p:cNvSpPr>
          <p:nvPr/>
        </p:nvSpPr>
        <p:spPr bwMode="auto">
          <a:xfrm>
            <a:off x="699657" y="3746557"/>
            <a:ext cx="5829668" cy="404813"/>
          </a:xfrm>
          <a:prstGeom prst="rect">
            <a:avLst/>
          </a:prstGeom>
          <a:noFill/>
          <a:ln w="9525">
            <a:noFill/>
            <a:miter lim="800000"/>
            <a:headEnd/>
            <a:tailEnd/>
          </a:ln>
        </p:spPr>
        <p:txBody>
          <a:bodyPr/>
          <a:lstStyle/>
          <a:p>
            <a:pPr lvl="1"/>
            <a:r>
              <a:rPr lang="en-US" sz="2200" dirty="0">
                <a:latin typeface="+mn-lt"/>
              </a:rPr>
              <a:t>Cash </a:t>
            </a:r>
            <a:r>
              <a:rPr lang="en-US" sz="2000" dirty="0">
                <a:latin typeface="+mn-lt"/>
              </a:rPr>
              <a:t>(installment payment)</a:t>
            </a:r>
            <a:endParaRPr lang="en-IN" sz="2000" dirty="0">
              <a:latin typeface="+mn-lt"/>
            </a:endParaRPr>
          </a:p>
        </p:txBody>
      </p:sp>
      <p:sp>
        <p:nvSpPr>
          <p:cNvPr id="52" name="TextBox 51"/>
          <p:cNvSpPr txBox="1">
            <a:spLocks noChangeArrowheads="1"/>
          </p:cNvSpPr>
          <p:nvPr/>
        </p:nvSpPr>
        <p:spPr bwMode="auto">
          <a:xfrm>
            <a:off x="7004378" y="3746558"/>
            <a:ext cx="1902341" cy="404812"/>
          </a:xfrm>
          <a:prstGeom prst="rect">
            <a:avLst/>
          </a:prstGeom>
          <a:noFill/>
          <a:ln w="9525">
            <a:noFill/>
            <a:miter lim="800000"/>
            <a:headEnd/>
            <a:tailEnd/>
          </a:ln>
        </p:spPr>
        <p:txBody>
          <a:bodyPr/>
          <a:lstStyle/>
          <a:p>
            <a:pPr algn="r"/>
            <a:r>
              <a:rPr lang="en-IN" sz="2600" dirty="0">
                <a:latin typeface="+mn-lt"/>
              </a:rPr>
              <a:t>139,857</a:t>
            </a:r>
          </a:p>
        </p:txBody>
      </p:sp>
      <p:sp>
        <p:nvSpPr>
          <p:cNvPr id="53" name="TextBox 52"/>
          <p:cNvSpPr txBox="1">
            <a:spLocks noChangeArrowheads="1"/>
          </p:cNvSpPr>
          <p:nvPr/>
        </p:nvSpPr>
        <p:spPr bwMode="auto">
          <a:xfrm>
            <a:off x="671918" y="5470941"/>
            <a:ext cx="6428377" cy="392921"/>
          </a:xfrm>
          <a:prstGeom prst="rect">
            <a:avLst/>
          </a:prstGeom>
          <a:noFill/>
          <a:ln w="9525">
            <a:noFill/>
            <a:miter lim="800000"/>
            <a:headEnd/>
            <a:tailEnd/>
          </a:ln>
        </p:spPr>
        <p:txBody>
          <a:bodyPr/>
          <a:lstStyle/>
          <a:p>
            <a:pPr lvl="1"/>
            <a:r>
              <a:rPr lang="en-US" sz="2200" b="1" dirty="0">
                <a:solidFill>
                  <a:srgbClr val="000099"/>
                </a:solidFill>
                <a:latin typeface="+mn-lt"/>
              </a:rPr>
              <a:t>Interest </a:t>
            </a:r>
            <a:r>
              <a:rPr lang="en-US" sz="2000" b="1" dirty="0">
                <a:solidFill>
                  <a:srgbClr val="000099"/>
                </a:solidFill>
                <a:latin typeface="+mn-lt"/>
              </a:rPr>
              <a:t>revenue (effective rate × outstanding balance)</a:t>
            </a:r>
            <a:endParaRPr lang="en-IN" sz="2200" b="1" dirty="0">
              <a:solidFill>
                <a:srgbClr val="000099"/>
              </a:solidFill>
              <a:latin typeface="+mn-lt"/>
            </a:endParaRPr>
          </a:p>
        </p:txBody>
      </p:sp>
      <p:sp>
        <p:nvSpPr>
          <p:cNvPr id="54" name="TextBox 53"/>
          <p:cNvSpPr txBox="1">
            <a:spLocks noChangeArrowheads="1"/>
          </p:cNvSpPr>
          <p:nvPr/>
        </p:nvSpPr>
        <p:spPr bwMode="auto">
          <a:xfrm>
            <a:off x="6952553" y="5541770"/>
            <a:ext cx="1902341" cy="404812"/>
          </a:xfrm>
          <a:prstGeom prst="rect">
            <a:avLst/>
          </a:prstGeom>
          <a:noFill/>
          <a:ln w="9525">
            <a:noFill/>
            <a:miter lim="800000"/>
            <a:headEnd/>
            <a:tailEnd/>
          </a:ln>
        </p:spPr>
        <p:txBody>
          <a:bodyPr/>
          <a:lstStyle/>
          <a:p>
            <a:pPr algn="r"/>
            <a:r>
              <a:rPr lang="en-IN" sz="2600" b="1" dirty="0">
                <a:solidFill>
                  <a:srgbClr val="000099"/>
                </a:solidFill>
                <a:latin typeface="+mn-lt"/>
              </a:rPr>
              <a:t>46,664</a:t>
            </a:r>
          </a:p>
        </p:txBody>
      </p:sp>
    </p:spTree>
    <p:custDataLst>
      <p:tags r:id="rId1"/>
    </p:custDataLst>
    <p:extLst>
      <p:ext uri="{BB962C8B-B14F-4D97-AF65-F5344CB8AC3E}">
        <p14:creationId xmlns:p14="http://schemas.microsoft.com/office/powerpoint/2010/main" val="10980723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ipe(down)">
                                      <p:cBhvr>
                                        <p:cTn id="10" dur="500"/>
                                        <p:tgtEl>
                                          <p:spTgt spid="5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down)">
                                      <p:cBhvr>
                                        <p:cTn id="13" dur="500"/>
                                        <p:tgtEl>
                                          <p:spTgt spid="3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down)">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1000"/>
                                        <p:tgtEl>
                                          <p:spTgt spid="54"/>
                                        </p:tgtEl>
                                      </p:cBhvr>
                                    </p:animEffect>
                                    <p:anim calcmode="lin" valueType="num">
                                      <p:cBhvr>
                                        <p:cTn id="32" dur="1000" fill="hold"/>
                                        <p:tgtEl>
                                          <p:spTgt spid="54"/>
                                        </p:tgtEl>
                                        <p:attrNameLst>
                                          <p:attrName>ppt_x</p:attrName>
                                        </p:attrNameLst>
                                      </p:cBhvr>
                                      <p:tavLst>
                                        <p:tav tm="0">
                                          <p:val>
                                            <p:strVal val="#ppt_x"/>
                                          </p:val>
                                        </p:tav>
                                        <p:tav tm="100000">
                                          <p:val>
                                            <p:strVal val="#ppt_x"/>
                                          </p:val>
                                        </p:tav>
                                      </p:tavLst>
                                    </p:anim>
                                    <p:anim calcmode="lin" valueType="num">
                                      <p:cBhvr>
                                        <p:cTn id="33" dur="1000" fill="hold"/>
                                        <p:tgtEl>
                                          <p:spTgt spid="5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1000"/>
                                        <p:tgtEl>
                                          <p:spTgt spid="53"/>
                                        </p:tgtEl>
                                      </p:cBhvr>
                                    </p:animEffect>
                                    <p:anim calcmode="lin" valueType="num">
                                      <p:cBhvr>
                                        <p:cTn id="37" dur="1000" fill="hold"/>
                                        <p:tgtEl>
                                          <p:spTgt spid="53"/>
                                        </p:tgtEl>
                                        <p:attrNameLst>
                                          <p:attrName>ppt_x</p:attrName>
                                        </p:attrNameLst>
                                      </p:cBhvr>
                                      <p:tavLst>
                                        <p:tav tm="0">
                                          <p:val>
                                            <p:strVal val="#ppt_x"/>
                                          </p:val>
                                        </p:tav>
                                        <p:tav tm="100000">
                                          <p:val>
                                            <p:strVal val="#ppt_x"/>
                                          </p:val>
                                        </p:tav>
                                      </p:tavLst>
                                    </p:anim>
                                    <p:anim calcmode="lin" valueType="num">
                                      <p:cBhvr>
                                        <p:cTn id="38"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down)">
                                      <p:cBhvr>
                                        <p:cTn id="46" dur="500"/>
                                        <p:tgtEl>
                                          <p:spTgt spid="31"/>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wipe(down)">
                                      <p:cBhvr>
                                        <p:cTn id="49" dur="500"/>
                                        <p:tgtEl>
                                          <p:spTgt spid="42"/>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wipe(down)">
                                      <p:cBhvr>
                                        <p:cTn id="5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1" grpId="0"/>
      <p:bldP spid="34" grpId="0"/>
      <p:bldP spid="35" grpId="0"/>
      <p:bldP spid="42" grpId="0"/>
      <p:bldP spid="43" grpId="0"/>
      <p:bldP spid="51" grpId="0"/>
      <p:bldP spid="52" grpId="0"/>
      <p:bldP spid="53" grpId="0"/>
      <p:bldP spid="5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altLang="en-US" sz="3200" dirty="0">
                <a:solidFill>
                  <a:srgbClr val="0072A2"/>
                </a:solidFill>
              </a:rPr>
              <a:t>Concept Check: </a:t>
            </a:r>
            <a:r>
              <a:rPr lang="en-US" altLang="en-US" sz="3200" dirty="0" smtClean="0">
                <a:solidFill>
                  <a:srgbClr val="0072A2"/>
                </a:solidFill>
              </a:rPr>
              <a:t/>
            </a:r>
            <a:br>
              <a:rPr lang="en-US" altLang="en-US" sz="3200" dirty="0" smtClean="0">
                <a:solidFill>
                  <a:srgbClr val="0072A2"/>
                </a:solidFill>
              </a:rPr>
            </a:br>
            <a:r>
              <a:rPr lang="en-US" altLang="en-US" sz="3200" dirty="0" smtClean="0">
                <a:solidFill>
                  <a:srgbClr val="0072A2"/>
                </a:solidFill>
              </a:rPr>
              <a:t>Calculation </a:t>
            </a:r>
            <a:r>
              <a:rPr lang="en-US" altLang="en-US" sz="3200" dirty="0">
                <a:solidFill>
                  <a:srgbClr val="0072A2"/>
                </a:solidFill>
              </a:rPr>
              <a:t>of Installment Payments</a:t>
            </a:r>
            <a:endParaRPr lang="en-US" sz="3200" dirty="0">
              <a:solidFill>
                <a:srgbClr val="0072A2"/>
              </a:solidFill>
            </a:endParaRPr>
          </a:p>
        </p:txBody>
      </p:sp>
      <p:sp>
        <p:nvSpPr>
          <p:cNvPr id="414723" name="Rectangle 3"/>
          <p:cNvSpPr>
            <a:spLocks noGrp="1" noChangeArrowheads="1"/>
          </p:cNvSpPr>
          <p:nvPr>
            <p:ph idx="1"/>
          </p:nvPr>
        </p:nvSpPr>
        <p:spPr>
          <a:xfrm>
            <a:off x="640684" y="1264014"/>
            <a:ext cx="8461407" cy="5343414"/>
          </a:xfrm>
          <a:solidFill>
            <a:srgbClr val="F2F2F2"/>
          </a:solidFill>
        </p:spPr>
        <p:txBody>
          <a:bodyPr>
            <a:normAutofit/>
          </a:bodyPr>
          <a:lstStyle/>
          <a:p>
            <a:pPr marL="0" indent="0">
              <a:spcAft>
                <a:spcPts val="1200"/>
              </a:spcAft>
              <a:buNone/>
            </a:pPr>
            <a:r>
              <a:rPr lang="en-US" sz="2400" dirty="0"/>
              <a:t>Kazali Industries purchased a machine from Keefe Corporation on October 1, 2018. In payment for the $432,000 purchase, Kazali issued a one-year installment note to be paid in equal monthly payments at the end of each month. The payments include interest at the rate of 12%. Monthly installment payments are:</a:t>
            </a:r>
          </a:p>
          <a:p>
            <a:pPr marL="457200" indent="-457200">
              <a:buFont typeface="+mj-lt"/>
              <a:buAutoNum type="alphaLcPeriod"/>
            </a:pPr>
            <a:r>
              <a:rPr lang="en-US" sz="2400" dirty="0"/>
              <a:t>$</a:t>
            </a:r>
            <a:r>
              <a:rPr lang="en-US" sz="2400" dirty="0" smtClean="0"/>
              <a:t>36,000</a:t>
            </a:r>
            <a:r>
              <a:rPr lang="en-US" sz="2400" dirty="0">
                <a:solidFill>
                  <a:srgbClr val="FF00FF"/>
                </a:solidFill>
              </a:rPr>
              <a:t>	</a:t>
            </a:r>
          </a:p>
          <a:p>
            <a:pPr marL="457200" indent="-457200">
              <a:buFont typeface="+mj-lt"/>
              <a:buAutoNum type="alphaLcPeriod"/>
            </a:pPr>
            <a:r>
              <a:rPr lang="en-US" sz="2400" dirty="0"/>
              <a:t>$</a:t>
            </a:r>
            <a:r>
              <a:rPr lang="en-US" sz="2400" dirty="0" smtClean="0"/>
              <a:t>37,335</a:t>
            </a:r>
            <a:endParaRPr lang="en-US" sz="2400" dirty="0"/>
          </a:p>
          <a:p>
            <a:pPr marL="457200" indent="-457200">
              <a:buFont typeface="+mj-lt"/>
              <a:buAutoNum type="alphaLcPeriod"/>
            </a:pPr>
            <a:r>
              <a:rPr lang="en-US" sz="2400" dirty="0"/>
              <a:t>$</a:t>
            </a:r>
            <a:r>
              <a:rPr lang="en-US" sz="2400" dirty="0" smtClean="0"/>
              <a:t>38,004</a:t>
            </a:r>
            <a:endParaRPr lang="en-US" sz="2400" dirty="0"/>
          </a:p>
          <a:p>
            <a:pPr marL="457200" indent="-457200">
              <a:buFont typeface="+mj-lt"/>
              <a:buAutoNum type="alphaLcPeriod"/>
            </a:pPr>
            <a:r>
              <a:rPr lang="en-US" sz="2400" dirty="0"/>
              <a:t>$</a:t>
            </a:r>
            <a:r>
              <a:rPr lang="en-US" sz="2400" dirty="0" smtClean="0"/>
              <a:t>38,382</a:t>
            </a:r>
            <a:endParaRPr lang="en-US" sz="2400" dirty="0"/>
          </a:p>
          <a:p>
            <a:pPr marL="0" indent="0">
              <a:spcBef>
                <a:spcPts val="600"/>
              </a:spcBef>
              <a:buNone/>
            </a:pPr>
            <a:r>
              <a:rPr lang="en-US" sz="1800" dirty="0">
                <a:solidFill>
                  <a:srgbClr val="FF00FF"/>
                </a:solidFill>
              </a:rPr>
              <a:t>	</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598965" y="4584792"/>
            <a:ext cx="430645" cy="421153"/>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TextBox 5"/>
          <p:cNvSpPr txBox="1"/>
          <p:nvPr/>
        </p:nvSpPr>
        <p:spPr>
          <a:xfrm>
            <a:off x="1379979" y="5090451"/>
            <a:ext cx="7315200" cy="1569660"/>
          </a:xfrm>
          <a:prstGeom prst="rect">
            <a:avLst/>
          </a:prstGeom>
          <a:solidFill>
            <a:srgbClr val="FDEADA"/>
          </a:solidFill>
          <a:ln w="12700">
            <a:solidFill>
              <a:schemeClr val="tx1"/>
            </a:solidFill>
          </a:ln>
        </p:spPr>
        <p:txBody>
          <a:bodyPr wrap="square" rtlCol="0">
            <a:spAutoFit/>
          </a:bodyPr>
          <a:lstStyle/>
          <a:p>
            <a:pPr marL="0" indent="0">
              <a:spcAft>
                <a:spcPts val="1200"/>
              </a:spcAft>
              <a:buNone/>
            </a:pPr>
            <a:r>
              <a:rPr lang="en-US" sz="2000" dirty="0">
                <a:latin typeface="Calibri"/>
                <a:cs typeface="Calibri"/>
              </a:rPr>
              <a:t>The correct answer is </a:t>
            </a:r>
            <a:r>
              <a:rPr lang="en-US" sz="2000" i="1" dirty="0" smtClean="0">
                <a:latin typeface="Calibri"/>
                <a:cs typeface="Calibri"/>
              </a:rPr>
              <a:t>d</a:t>
            </a:r>
            <a:r>
              <a:rPr lang="en-US" sz="2000" dirty="0" smtClean="0">
                <a:latin typeface="Calibri"/>
                <a:cs typeface="Calibri"/>
              </a:rPr>
              <a:t>:</a:t>
            </a:r>
            <a:endParaRPr lang="en-US" sz="2000" dirty="0">
              <a:latin typeface="Calibri"/>
              <a:cs typeface="Calibri"/>
            </a:endParaRPr>
          </a:p>
          <a:p>
            <a:pPr lvl="1">
              <a:tabLst>
                <a:tab pos="2286000" algn="ctr"/>
              </a:tabLst>
            </a:pPr>
            <a:r>
              <a:rPr lang="en-US" sz="2000" dirty="0" smtClean="0">
                <a:latin typeface="Calibri"/>
                <a:cs typeface="Calibri"/>
              </a:rPr>
              <a:t>$</a:t>
            </a:r>
            <a:r>
              <a:rPr lang="en-US" sz="2000" dirty="0">
                <a:latin typeface="Calibri"/>
                <a:cs typeface="Calibri"/>
              </a:rPr>
              <a:t>432,000</a:t>
            </a:r>
            <a:r>
              <a:rPr lang="en-US" sz="2000" dirty="0">
                <a:solidFill>
                  <a:srgbClr val="FF00FF"/>
                </a:solidFill>
                <a:latin typeface="Calibri"/>
                <a:cs typeface="Calibri"/>
              </a:rPr>
              <a:t>	</a:t>
            </a:r>
            <a:r>
              <a:rPr lang="en-US" sz="2000" dirty="0">
                <a:latin typeface="Calibri"/>
                <a:cs typeface="Calibri"/>
              </a:rPr>
              <a:t>÷</a:t>
            </a:r>
            <a:r>
              <a:rPr lang="en-US" sz="2000" dirty="0">
                <a:solidFill>
                  <a:srgbClr val="FF00FF"/>
                </a:solidFill>
                <a:latin typeface="Calibri"/>
                <a:cs typeface="Calibri"/>
              </a:rPr>
              <a:t>	</a:t>
            </a:r>
            <a:r>
              <a:rPr lang="en-US" sz="2000" dirty="0">
                <a:latin typeface="Calibri"/>
                <a:cs typeface="Calibri"/>
              </a:rPr>
              <a:t>  11.25508          =   </a:t>
            </a:r>
            <a:r>
              <a:rPr lang="en-US" sz="2000" dirty="0" smtClean="0">
                <a:latin typeface="Calibri"/>
                <a:cs typeface="Calibri"/>
              </a:rPr>
              <a:t>    </a:t>
            </a:r>
            <a:r>
              <a:rPr lang="en-US" sz="2000" dirty="0">
                <a:latin typeface="Calibri"/>
                <a:cs typeface="Calibri"/>
              </a:rPr>
              <a:t>$38,382</a:t>
            </a:r>
          </a:p>
          <a:p>
            <a:pPr marL="0" indent="0">
              <a:buNone/>
              <a:tabLst>
                <a:tab pos="971550" algn="ctr"/>
                <a:tab pos="3371850" algn="ctr"/>
              </a:tabLst>
            </a:pPr>
            <a:r>
              <a:rPr lang="en-US" sz="2000" dirty="0">
                <a:solidFill>
                  <a:srgbClr val="FF00FF"/>
                </a:solidFill>
                <a:latin typeface="Calibri"/>
                <a:cs typeface="Calibri"/>
              </a:rPr>
              <a:t>	</a:t>
            </a:r>
            <a:r>
              <a:rPr lang="en-US" sz="2000" dirty="0">
                <a:latin typeface="Calibri"/>
                <a:cs typeface="Calibri"/>
              </a:rPr>
              <a:t>  amount </a:t>
            </a:r>
            <a:r>
              <a:rPr lang="en-US" sz="2000" dirty="0">
                <a:solidFill>
                  <a:srgbClr val="FF00FF"/>
                </a:solidFill>
                <a:latin typeface="Calibri"/>
                <a:cs typeface="Calibri"/>
              </a:rPr>
              <a:t>	</a:t>
            </a:r>
            <a:r>
              <a:rPr lang="en-US" sz="2000" dirty="0">
                <a:latin typeface="Calibri"/>
                <a:cs typeface="Calibri"/>
              </a:rPr>
              <a:t>(PV of annuity)</a:t>
            </a:r>
            <a:r>
              <a:rPr lang="en-US" sz="2000" dirty="0">
                <a:solidFill>
                  <a:srgbClr val="FF00FF"/>
                </a:solidFill>
                <a:latin typeface="Calibri"/>
                <a:cs typeface="Calibri"/>
              </a:rPr>
              <a:t>	</a:t>
            </a:r>
            <a:r>
              <a:rPr lang="en-US" sz="2000" dirty="0">
                <a:latin typeface="Calibri"/>
                <a:cs typeface="Calibri"/>
              </a:rPr>
              <a:t>     installment</a:t>
            </a:r>
            <a:r>
              <a:rPr lang="en-US" sz="2000" dirty="0">
                <a:solidFill>
                  <a:srgbClr val="FF00FF"/>
                </a:solidFill>
                <a:latin typeface="Calibri"/>
                <a:cs typeface="Calibri"/>
              </a:rPr>
              <a:t/>
            </a:r>
            <a:br>
              <a:rPr lang="en-US" sz="2000" dirty="0">
                <a:solidFill>
                  <a:srgbClr val="FF00FF"/>
                </a:solidFill>
                <a:latin typeface="Calibri"/>
                <a:cs typeface="Calibri"/>
              </a:rPr>
            </a:br>
            <a:r>
              <a:rPr lang="en-US" sz="2000" dirty="0">
                <a:solidFill>
                  <a:srgbClr val="FF00FF"/>
                </a:solidFill>
                <a:latin typeface="Calibri"/>
                <a:cs typeface="Calibri"/>
              </a:rPr>
              <a:t>	</a:t>
            </a:r>
            <a:r>
              <a:rPr lang="en-US" sz="2000" dirty="0">
                <a:latin typeface="Calibri"/>
                <a:cs typeface="Calibri"/>
              </a:rPr>
              <a:t> of loan </a:t>
            </a:r>
            <a:r>
              <a:rPr lang="en-US" sz="2000" dirty="0">
                <a:solidFill>
                  <a:srgbClr val="FF00FF"/>
                </a:solidFill>
                <a:latin typeface="Calibri"/>
                <a:cs typeface="Calibri"/>
              </a:rPr>
              <a:t>	</a:t>
            </a:r>
            <a:r>
              <a:rPr lang="en-US" sz="2000" i="1" dirty="0">
                <a:latin typeface="Calibri"/>
                <a:cs typeface="Calibri"/>
              </a:rPr>
              <a:t>n</a:t>
            </a:r>
            <a:r>
              <a:rPr lang="en-US" sz="2000" dirty="0">
                <a:latin typeface="Calibri"/>
                <a:cs typeface="Calibri"/>
              </a:rPr>
              <a:t>=12, </a:t>
            </a:r>
            <a:r>
              <a:rPr lang="en-US" sz="2000" i="1" dirty="0">
                <a:latin typeface="Calibri"/>
                <a:cs typeface="Calibri"/>
              </a:rPr>
              <a:t>i</a:t>
            </a:r>
            <a:r>
              <a:rPr lang="en-US" sz="2000" dirty="0">
                <a:latin typeface="Calibri"/>
                <a:cs typeface="Calibri"/>
              </a:rPr>
              <a:t>=1%</a:t>
            </a:r>
            <a:r>
              <a:rPr lang="en-US" sz="2000" dirty="0">
                <a:solidFill>
                  <a:srgbClr val="FF00FF"/>
                </a:solidFill>
                <a:latin typeface="Calibri"/>
                <a:cs typeface="Calibri"/>
              </a:rPr>
              <a:t>	</a:t>
            </a:r>
            <a:r>
              <a:rPr lang="en-US" sz="2000" dirty="0">
                <a:latin typeface="Calibri"/>
                <a:cs typeface="Calibri"/>
              </a:rPr>
              <a:t>      payment</a:t>
            </a:r>
          </a:p>
          <a:p>
            <a:pPr marL="0" lvl="5">
              <a:tabLst>
                <a:tab pos="914400" algn="ctr"/>
                <a:tab pos="2228850" algn="ctr"/>
                <a:tab pos="3657600" algn="ctr"/>
                <a:tab pos="5029200" algn="ctr"/>
                <a:tab pos="6343650" algn="ctr"/>
                <a:tab pos="7772400" algn="dec"/>
              </a:tabLst>
              <a:defRPr/>
            </a:pPr>
            <a:r>
              <a:rPr lang="en-US" sz="600" dirty="0">
                <a:latin typeface="+mj-lt"/>
              </a:rPr>
              <a:t> </a:t>
            </a:r>
          </a:p>
        </p:txBody>
      </p:sp>
      <p:sp>
        <p:nvSpPr>
          <p:cNvPr id="7" name="Rectangle 6"/>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Tree>
    <p:custDataLst>
      <p:tags r:id="rId1"/>
    </p:custDataLst>
    <p:extLst>
      <p:ext uri="{BB962C8B-B14F-4D97-AF65-F5344CB8AC3E}">
        <p14:creationId xmlns:p14="http://schemas.microsoft.com/office/powerpoint/2010/main" val="22240065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1+#ppt_w/2"/>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43443" y="252827"/>
            <a:ext cx="8013600" cy="941740"/>
          </a:xfrm>
        </p:spPr>
        <p:txBody>
          <a:bodyPr>
            <a:noAutofit/>
          </a:bodyPr>
          <a:lstStyle/>
          <a:p>
            <a:r>
              <a:rPr lang="en-US" altLang="en-US" sz="3200" dirty="0">
                <a:solidFill>
                  <a:srgbClr val="0072A2"/>
                </a:solidFill>
              </a:rPr>
              <a:t>Concept Check: </a:t>
            </a:r>
            <a:r>
              <a:rPr lang="en-US" altLang="en-US" sz="3200" dirty="0" smtClean="0">
                <a:solidFill>
                  <a:srgbClr val="0072A2"/>
                </a:solidFill>
              </a:rPr>
              <a:t/>
            </a:r>
            <a:br>
              <a:rPr lang="en-US" altLang="en-US" sz="3200" dirty="0" smtClean="0">
                <a:solidFill>
                  <a:srgbClr val="0072A2"/>
                </a:solidFill>
              </a:rPr>
            </a:br>
            <a:r>
              <a:rPr lang="en-US" altLang="en-US" sz="3200" dirty="0" smtClean="0">
                <a:solidFill>
                  <a:srgbClr val="0072A2"/>
                </a:solidFill>
              </a:rPr>
              <a:t>Installment </a:t>
            </a:r>
            <a:r>
              <a:rPr lang="en-US" altLang="en-US" sz="3200" dirty="0">
                <a:solidFill>
                  <a:srgbClr val="0072A2"/>
                </a:solidFill>
              </a:rPr>
              <a:t>Notes and Principal</a:t>
            </a:r>
            <a:endParaRPr lang="en-US" sz="3200" dirty="0">
              <a:solidFill>
                <a:srgbClr val="0072A2"/>
              </a:solidFill>
            </a:endParaRPr>
          </a:p>
        </p:txBody>
      </p:sp>
      <p:sp>
        <p:nvSpPr>
          <p:cNvPr id="414723" name="Rectangle 3"/>
          <p:cNvSpPr>
            <a:spLocks noGrp="1" noChangeArrowheads="1"/>
          </p:cNvSpPr>
          <p:nvPr>
            <p:ph idx="1"/>
          </p:nvPr>
        </p:nvSpPr>
        <p:spPr>
          <a:xfrm>
            <a:off x="640684" y="1221902"/>
            <a:ext cx="8461407" cy="5024341"/>
          </a:xfrm>
          <a:solidFill>
            <a:srgbClr val="F2F2F2"/>
          </a:solidFill>
        </p:spPr>
        <p:txBody>
          <a:bodyPr>
            <a:normAutofit/>
          </a:bodyPr>
          <a:lstStyle/>
          <a:p>
            <a:pPr marL="0" indent="0">
              <a:spcAft>
                <a:spcPts val="1200"/>
              </a:spcAft>
              <a:buNone/>
            </a:pPr>
            <a:r>
              <a:rPr lang="en-US" sz="2400" dirty="0"/>
              <a:t>In each subsequent cash payment on an installment note: </a:t>
            </a:r>
          </a:p>
          <a:p>
            <a:pPr marL="514350" indent="-514350">
              <a:buFont typeface="+mj-lt"/>
              <a:buAutoNum type="alphaLcPeriod"/>
            </a:pPr>
            <a:r>
              <a:rPr lang="en-US" sz="2400" dirty="0"/>
              <a:t>The amount of principal paid </a:t>
            </a:r>
            <a:r>
              <a:rPr lang="en-US" sz="2400" dirty="0" smtClean="0"/>
              <a:t>decreases </a:t>
            </a:r>
            <a:endParaRPr lang="en-US" sz="2400" dirty="0"/>
          </a:p>
          <a:p>
            <a:pPr marL="514350" indent="-514350">
              <a:buFont typeface="+mj-lt"/>
              <a:buAutoNum type="alphaLcPeriod"/>
            </a:pPr>
            <a:r>
              <a:rPr lang="en-US" sz="2400" dirty="0"/>
              <a:t>The amount of principal paid </a:t>
            </a:r>
            <a:r>
              <a:rPr lang="en-US" sz="2400" dirty="0" smtClean="0"/>
              <a:t>increases </a:t>
            </a:r>
            <a:endParaRPr lang="en-US" sz="2400" dirty="0"/>
          </a:p>
          <a:p>
            <a:pPr marL="514350" indent="-514350">
              <a:buFont typeface="+mj-lt"/>
              <a:buAutoNum type="alphaLcPeriod"/>
            </a:pPr>
            <a:r>
              <a:rPr lang="en-US" sz="2400" dirty="0"/>
              <a:t>The amount of interest paid </a:t>
            </a:r>
            <a:r>
              <a:rPr lang="en-US" sz="2400" dirty="0" smtClean="0"/>
              <a:t>increases </a:t>
            </a:r>
            <a:endParaRPr lang="en-US" sz="2400" dirty="0"/>
          </a:p>
          <a:p>
            <a:pPr marL="533400" indent="-533400">
              <a:buFont typeface="+mj-lt"/>
              <a:buAutoNum type="alphaLcPeriod"/>
            </a:pPr>
            <a:r>
              <a:rPr lang="en-US" sz="2400" dirty="0"/>
              <a:t>The amounts paid for both interest and principal increase </a:t>
            </a:r>
            <a:r>
              <a:rPr lang="en-US" sz="2400" dirty="0" smtClean="0"/>
              <a:t>proportionately </a:t>
            </a:r>
            <a:endParaRPr lang="en-US" sz="2400" dirty="0"/>
          </a:p>
          <a:p>
            <a:pPr marL="0" indent="0">
              <a:spcBef>
                <a:spcPts val="600"/>
              </a:spcBef>
              <a:buNone/>
            </a:pPr>
            <a:r>
              <a:rPr lang="en-US" sz="1800" dirty="0">
                <a:solidFill>
                  <a:srgbClr val="FF00FF"/>
                </a:solidFill>
              </a:rPr>
              <a:t>	</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640684" y="2336724"/>
            <a:ext cx="391703" cy="36990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TextBox 5"/>
          <p:cNvSpPr txBox="1"/>
          <p:nvPr/>
        </p:nvSpPr>
        <p:spPr>
          <a:xfrm>
            <a:off x="800645" y="4223607"/>
            <a:ext cx="7992660" cy="1477328"/>
          </a:xfrm>
          <a:prstGeom prst="rect">
            <a:avLst/>
          </a:prstGeom>
          <a:solidFill>
            <a:srgbClr val="FDEADA"/>
          </a:solidFill>
          <a:ln w="12700">
            <a:solidFill>
              <a:schemeClr val="tx1"/>
            </a:solidFill>
          </a:ln>
        </p:spPr>
        <p:txBody>
          <a:bodyPr wrap="square" rtlCol="0">
            <a:spAutoFit/>
          </a:bodyPr>
          <a:lstStyle/>
          <a:p>
            <a:pPr marL="0" indent="0">
              <a:spcAft>
                <a:spcPts val="1200"/>
              </a:spcAft>
              <a:buNone/>
              <a:tabLst>
                <a:tab pos="571500" algn="l"/>
                <a:tab pos="5943600" algn="dec"/>
                <a:tab pos="6858000" algn="dec"/>
              </a:tabLst>
            </a:pPr>
            <a:r>
              <a:rPr lang="en-US" sz="2000" dirty="0">
                <a:latin typeface="+mn-lt"/>
              </a:rPr>
              <a:t>The correct answer is </a:t>
            </a:r>
            <a:r>
              <a:rPr lang="en-US" sz="2000" i="1" dirty="0" smtClean="0">
                <a:latin typeface="+mn-lt"/>
              </a:rPr>
              <a:t>b</a:t>
            </a:r>
            <a:r>
              <a:rPr lang="en-US" sz="2000" dirty="0">
                <a:latin typeface="+mn-lt"/>
              </a:rPr>
              <a:t>:</a:t>
            </a:r>
          </a:p>
          <a:p>
            <a:pPr marL="0" indent="0">
              <a:buNone/>
              <a:tabLst>
                <a:tab pos="571500" algn="l"/>
                <a:tab pos="5943600" algn="dec"/>
                <a:tab pos="6858000" algn="dec"/>
              </a:tabLst>
            </a:pPr>
            <a:r>
              <a:rPr lang="en-US" sz="2000" dirty="0">
                <a:latin typeface="+mn-lt"/>
              </a:rPr>
              <a:t>Interest expense </a:t>
            </a:r>
            <a:r>
              <a:rPr lang="en-US" dirty="0">
                <a:latin typeface="+mn-lt"/>
              </a:rPr>
              <a:t>(effective rate times a declining balance)</a:t>
            </a:r>
            <a:r>
              <a:rPr lang="en-US" sz="2000" dirty="0">
                <a:solidFill>
                  <a:srgbClr val="FF00FF"/>
                </a:solidFill>
                <a:latin typeface="+mn-lt"/>
              </a:rPr>
              <a:t>	</a:t>
            </a:r>
            <a:r>
              <a:rPr lang="en-US" sz="2000" dirty="0">
                <a:latin typeface="+mn-lt"/>
              </a:rPr>
              <a:t> </a:t>
            </a:r>
            <a:r>
              <a:rPr lang="en-US" sz="2000" dirty="0" smtClean="0">
                <a:latin typeface="+mn-lt"/>
              </a:rPr>
              <a:t> 	xxx</a:t>
            </a:r>
            <a:endParaRPr lang="en-US" sz="2000" dirty="0">
              <a:latin typeface="+mn-lt"/>
            </a:endParaRPr>
          </a:p>
          <a:p>
            <a:pPr marL="0" indent="0">
              <a:buNone/>
              <a:tabLst>
                <a:tab pos="571500" algn="l"/>
                <a:tab pos="5943600" algn="dec"/>
                <a:tab pos="6858000" algn="dec"/>
              </a:tabLst>
            </a:pPr>
            <a:r>
              <a:rPr lang="en-US" sz="2000" dirty="0">
                <a:latin typeface="+mn-lt"/>
              </a:rPr>
              <a:t>Notes payable </a:t>
            </a:r>
            <a:r>
              <a:rPr lang="en-US" dirty="0">
                <a:latin typeface="+mn-lt"/>
              </a:rPr>
              <a:t>(difference)</a:t>
            </a:r>
            <a:r>
              <a:rPr lang="en-US" sz="2000" dirty="0">
                <a:solidFill>
                  <a:srgbClr val="FF00FF"/>
                </a:solidFill>
                <a:latin typeface="+mn-lt"/>
              </a:rPr>
              <a:t>	</a:t>
            </a:r>
            <a:r>
              <a:rPr lang="en-US" sz="2000" dirty="0">
                <a:latin typeface="+mn-lt"/>
              </a:rPr>
              <a:t>   </a:t>
            </a:r>
            <a:r>
              <a:rPr lang="en-US" sz="2000" dirty="0">
                <a:solidFill>
                  <a:srgbClr val="FF00FF"/>
                </a:solidFill>
                <a:latin typeface="+mn-lt"/>
              </a:rPr>
              <a:t>	</a:t>
            </a:r>
            <a:r>
              <a:rPr lang="en-US" sz="2000" b="1" dirty="0">
                <a:solidFill>
                  <a:srgbClr val="C00000"/>
                </a:solidFill>
                <a:latin typeface="+mn-lt"/>
              </a:rPr>
              <a:t>xxx</a:t>
            </a:r>
          </a:p>
          <a:p>
            <a:pPr marL="0" indent="0">
              <a:buNone/>
              <a:tabLst>
                <a:tab pos="571500" algn="l"/>
                <a:tab pos="5943600" algn="dec"/>
                <a:tab pos="6858000" algn="dec"/>
              </a:tabLst>
            </a:pPr>
            <a:r>
              <a:rPr lang="en-US" sz="2000" dirty="0">
                <a:solidFill>
                  <a:srgbClr val="FF00FF"/>
                </a:solidFill>
                <a:latin typeface="+mn-lt"/>
              </a:rPr>
              <a:t>	</a:t>
            </a:r>
            <a:r>
              <a:rPr lang="en-US" sz="2000" dirty="0">
                <a:latin typeface="+mn-lt"/>
              </a:rPr>
              <a:t>Cash </a:t>
            </a:r>
            <a:r>
              <a:rPr lang="en-US" dirty="0">
                <a:latin typeface="+mn-lt"/>
              </a:rPr>
              <a:t>(equal payment each period)</a:t>
            </a:r>
            <a:r>
              <a:rPr lang="en-US" sz="2000" dirty="0">
                <a:solidFill>
                  <a:srgbClr val="FF00FF"/>
                </a:solidFill>
                <a:latin typeface="+mn-lt"/>
              </a:rPr>
              <a:t>		</a:t>
            </a:r>
            <a:r>
              <a:rPr lang="en-US" sz="2000" dirty="0">
                <a:latin typeface="+mn-lt"/>
              </a:rPr>
              <a:t> </a:t>
            </a:r>
            <a:r>
              <a:rPr lang="en-US" sz="2000" dirty="0">
                <a:solidFill>
                  <a:srgbClr val="FF00FF"/>
                </a:solidFill>
                <a:latin typeface="+mn-lt"/>
              </a:rPr>
              <a:t>	</a:t>
            </a:r>
            <a:r>
              <a:rPr lang="en-US" sz="2000" dirty="0">
                <a:latin typeface="+mn-lt"/>
              </a:rPr>
              <a:t>xxx</a:t>
            </a:r>
          </a:p>
        </p:txBody>
      </p:sp>
      <p:sp>
        <p:nvSpPr>
          <p:cNvPr id="7" name="Rectangle 6"/>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Tree>
    <p:custDataLst>
      <p:tags r:id="rId1"/>
    </p:custDataLst>
    <p:extLst>
      <p:ext uri="{BB962C8B-B14F-4D97-AF65-F5344CB8AC3E}">
        <p14:creationId xmlns:p14="http://schemas.microsoft.com/office/powerpoint/2010/main" val="22240065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33861"/>
            <a:ext cx="8382000" cy="812550"/>
          </a:xfrm>
        </p:spPr>
        <p:txBody>
          <a:bodyPr/>
          <a:lstStyle/>
          <a:p>
            <a:r>
              <a:rPr lang="en-US" dirty="0"/>
              <a:t>Types of Bonds</a:t>
            </a:r>
            <a:endParaRPr lang="en-IN" dirty="0">
              <a:solidFill>
                <a:srgbClr val="C00000"/>
              </a:solidFill>
            </a:endParaRPr>
          </a:p>
        </p:txBody>
      </p:sp>
      <p:sp>
        <p:nvSpPr>
          <p:cNvPr id="5" name="Content Placeholder 4"/>
          <p:cNvSpPr>
            <a:spLocks noGrp="1"/>
          </p:cNvSpPr>
          <p:nvPr>
            <p:ph idx="1"/>
          </p:nvPr>
        </p:nvSpPr>
        <p:spPr>
          <a:xfrm>
            <a:off x="761999" y="683994"/>
            <a:ext cx="8031306" cy="6025131"/>
          </a:xfrm>
        </p:spPr>
        <p:txBody>
          <a:bodyPr>
            <a:normAutofit lnSpcReduction="10000"/>
          </a:bodyPr>
          <a:lstStyle/>
          <a:p>
            <a:pPr marL="0" indent="0">
              <a:buNone/>
            </a:pPr>
            <a:r>
              <a:rPr lang="en-US" b="1" dirty="0">
                <a:solidFill>
                  <a:srgbClr val="C00000"/>
                </a:solidFill>
              </a:rPr>
              <a:t>Debenture bonds</a:t>
            </a:r>
          </a:p>
          <a:p>
            <a:pPr marL="228600" lvl="1">
              <a:lnSpc>
                <a:spcPct val="80000"/>
              </a:lnSpc>
              <a:spcBef>
                <a:spcPts val="1000"/>
              </a:spcBef>
            </a:pPr>
            <a:r>
              <a:rPr lang="en-IN" sz="2600" dirty="0"/>
              <a:t>Secured only by the “full faith and credit” of the issuing corporation</a:t>
            </a:r>
          </a:p>
          <a:p>
            <a:pPr marL="228600" lvl="1">
              <a:lnSpc>
                <a:spcPct val="80000"/>
              </a:lnSpc>
              <a:spcBef>
                <a:spcPts val="1000"/>
              </a:spcBef>
            </a:pPr>
            <a:r>
              <a:rPr lang="en-IN" sz="2600" dirty="0"/>
              <a:t>No specific assets are pledged as security</a:t>
            </a:r>
          </a:p>
          <a:p>
            <a:pPr marL="228600" lvl="1">
              <a:lnSpc>
                <a:spcPct val="80000"/>
              </a:lnSpc>
              <a:spcBef>
                <a:spcPts val="1000"/>
              </a:spcBef>
            </a:pPr>
            <a:r>
              <a:rPr lang="en-IN" sz="2600" dirty="0"/>
              <a:t>Investors have the same standing as the firm’s other general creditors</a:t>
            </a:r>
          </a:p>
          <a:p>
            <a:pPr marL="457200" lvl="1" indent="0">
              <a:lnSpc>
                <a:spcPct val="100000"/>
              </a:lnSpc>
              <a:buNone/>
            </a:pPr>
            <a:r>
              <a:rPr lang="en-US" sz="2600" i="1" dirty="0"/>
              <a:t>Exception: </a:t>
            </a:r>
            <a:r>
              <a:rPr lang="en-US" sz="2600" b="1" dirty="0">
                <a:solidFill>
                  <a:srgbClr val="C00000"/>
                </a:solidFill>
              </a:rPr>
              <a:t>Subordinated debentures</a:t>
            </a:r>
            <a:r>
              <a:rPr lang="en-US" sz="2600" dirty="0"/>
              <a:t>; not entitled to receive any liquidation payments until the claims of other specified debt issues are satisfied</a:t>
            </a:r>
            <a:endParaRPr lang="en-IN" sz="2600" dirty="0"/>
          </a:p>
          <a:p>
            <a:pPr marL="0" lvl="1" indent="0">
              <a:lnSpc>
                <a:spcPct val="100000"/>
              </a:lnSpc>
              <a:spcBef>
                <a:spcPts val="1000"/>
              </a:spcBef>
              <a:buNone/>
            </a:pPr>
            <a:r>
              <a:rPr lang="en-IN" sz="2800" b="1" dirty="0">
                <a:solidFill>
                  <a:srgbClr val="C00000"/>
                </a:solidFill>
              </a:rPr>
              <a:t>Mortgage bonds</a:t>
            </a:r>
          </a:p>
          <a:p>
            <a:pPr marL="228600" lvl="1">
              <a:lnSpc>
                <a:spcPct val="80000"/>
              </a:lnSpc>
              <a:spcBef>
                <a:spcPts val="1000"/>
              </a:spcBef>
            </a:pPr>
            <a:r>
              <a:rPr lang="en-IN" sz="2600" dirty="0"/>
              <a:t>Backed by a lien on specified real </a:t>
            </a:r>
            <a:r>
              <a:rPr lang="en-IN" sz="2600" dirty="0" smtClean="0"/>
              <a:t>estate</a:t>
            </a:r>
            <a:endParaRPr lang="en-IN" sz="2600" dirty="0"/>
          </a:p>
          <a:p>
            <a:pPr marL="228600" lvl="1">
              <a:lnSpc>
                <a:spcPct val="80000"/>
              </a:lnSpc>
              <a:spcBef>
                <a:spcPts val="1000"/>
              </a:spcBef>
            </a:pPr>
            <a:r>
              <a:rPr lang="en-IN" sz="2600" dirty="0"/>
              <a:t>Due to </a:t>
            </a:r>
            <a:r>
              <a:rPr lang="en-IN" sz="2600" dirty="0" smtClean="0"/>
              <a:t>less </a:t>
            </a:r>
            <a:r>
              <a:rPr lang="en-IN" sz="2600" dirty="0"/>
              <a:t>risk, </a:t>
            </a:r>
            <a:r>
              <a:rPr lang="en-IN" sz="2600" dirty="0" smtClean="0"/>
              <a:t>typically </a:t>
            </a:r>
            <a:r>
              <a:rPr lang="en-IN" sz="2600" dirty="0"/>
              <a:t>commands a </a:t>
            </a:r>
            <a:r>
              <a:rPr lang="en-IN" sz="2600" dirty="0" smtClean="0"/>
              <a:t>lower </a:t>
            </a:r>
            <a:r>
              <a:rPr lang="en-IN" sz="2600" dirty="0"/>
              <a:t>interest </a:t>
            </a:r>
            <a:r>
              <a:rPr lang="en-IN" sz="2600" dirty="0" smtClean="0"/>
              <a:t>rate</a:t>
            </a:r>
            <a:endParaRPr lang="en-IN" b="1" dirty="0" smtClean="0">
              <a:solidFill>
                <a:srgbClr val="C00000"/>
              </a:solidFill>
            </a:endParaRPr>
          </a:p>
          <a:p>
            <a:pPr marL="0" indent="0">
              <a:buNone/>
            </a:pPr>
            <a:r>
              <a:rPr lang="en-IN" b="1" dirty="0" smtClean="0">
                <a:solidFill>
                  <a:srgbClr val="C00000"/>
                </a:solidFill>
              </a:rPr>
              <a:t>Convertible </a:t>
            </a:r>
            <a:r>
              <a:rPr lang="en-IN" b="1" dirty="0">
                <a:solidFill>
                  <a:srgbClr val="C00000"/>
                </a:solidFill>
              </a:rPr>
              <a:t>bonds</a:t>
            </a:r>
          </a:p>
          <a:p>
            <a:pPr marL="228600" lvl="1">
              <a:lnSpc>
                <a:spcPct val="80000"/>
              </a:lnSpc>
              <a:spcBef>
                <a:spcPts val="1000"/>
              </a:spcBef>
            </a:pPr>
            <a:r>
              <a:rPr lang="en-IN" sz="2600" dirty="0" smtClean="0"/>
              <a:t>Can be converted </a:t>
            </a:r>
            <a:r>
              <a:rPr lang="en-IN" sz="2600" dirty="0"/>
              <a:t>into shares of stock</a:t>
            </a:r>
            <a:endParaRPr lang="en-US" sz="2600" dirty="0"/>
          </a:p>
          <a:p>
            <a:pPr lvl="1"/>
            <a:endParaRPr lang="en-IN" b="1" dirty="0">
              <a:solidFill>
                <a:schemeClr val="tx2">
                  <a:lumMod val="50000"/>
                </a:schemeClr>
              </a:solidFill>
            </a:endParaRPr>
          </a:p>
          <a:p>
            <a:endParaRPr lang="en-IN" dirty="0"/>
          </a:p>
          <a:p>
            <a:pPr lvl="1"/>
            <a:endParaRPr lang="en-IN" b="1" dirty="0">
              <a:solidFill>
                <a:schemeClr val="accent1">
                  <a:lumMod val="50000"/>
                </a:schemeClr>
              </a:solidFill>
            </a:endParaRPr>
          </a:p>
          <a:p>
            <a:endParaRPr lang="en-US" b="1" dirty="0"/>
          </a:p>
          <a:p>
            <a:pPr lvl="1"/>
            <a:endParaRPr lang="en-US" dirty="0"/>
          </a:p>
          <a:p>
            <a:pPr marL="0" indent="0">
              <a:buNone/>
            </a:pPr>
            <a:endParaRPr lang="en-US"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LO14-1</a:t>
            </a:r>
            <a:endParaRPr lang="en-US" sz="1500" dirty="0">
              <a:solidFill>
                <a:srgbClr val="0072A2"/>
              </a:solidFill>
              <a:latin typeface="+mj-lt"/>
              <a:ea typeface="Adobe Fan Heiti Std B" pitchFamily="34" charset="-128"/>
              <a:cs typeface="+mj-cs"/>
            </a:endParaRPr>
          </a:p>
        </p:txBody>
      </p:sp>
    </p:spTree>
    <p:custDataLst>
      <p:tags r:id="rId1"/>
    </p:custDataLst>
    <p:extLst>
      <p:ext uri="{BB962C8B-B14F-4D97-AF65-F5344CB8AC3E}">
        <p14:creationId xmlns:p14="http://schemas.microsoft.com/office/powerpoint/2010/main" val="29201532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5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par>
                          <p:cTn id="7" fill="hold">
                            <p:stCondLst>
                              <p:cond delay="250"/>
                            </p:stCondLst>
                            <p:childTnLst>
                              <p:par>
                                <p:cTn id="8" presetID="1" presetClass="entr" presetSubtype="0" fill="hold" grpId="0" nodeType="afterEffect">
                                  <p:stCondLst>
                                    <p:cond delay="250"/>
                                  </p:stCondLst>
                                  <p:childTnLst>
                                    <p:set>
                                      <p:cBhvr>
                                        <p:cTn id="9" dur="1" fill="hold">
                                          <p:stCondLst>
                                            <p:cond delay="0"/>
                                          </p:stCondLst>
                                        </p:cTn>
                                        <p:tgtEl>
                                          <p:spTgt spid="5">
                                            <p:txEl>
                                              <p:pRg st="2" end="2"/>
                                            </p:txEl>
                                          </p:spTgt>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25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1000"/>
                                        <p:tgtEl>
                                          <p:spTgt spid="5">
                                            <p:txEl>
                                              <p:pRg st="5" end="5"/>
                                            </p:txEl>
                                          </p:spTgt>
                                        </p:tgtEl>
                                      </p:cBhvr>
                                    </p:animEffect>
                                    <p:anim calcmode="lin" valueType="num">
                                      <p:cBhvr>
                                        <p:cTn id="22"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 presetClass="entr" presetSubtype="0" fill="hold" grpId="0" nodeType="afterEffect">
                                  <p:stCondLst>
                                    <p:cond delay="25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par>
                          <p:cTn id="27" fill="hold">
                            <p:stCondLst>
                              <p:cond delay="1250"/>
                            </p:stCondLst>
                            <p:childTnLst>
                              <p:par>
                                <p:cTn id="28" presetID="1" presetClass="entr" presetSubtype="0" fill="hold" grpId="0" nodeType="afterEffect">
                                  <p:stCondLst>
                                    <p:cond delay="250"/>
                                  </p:stCondLst>
                                  <p:childTnLst>
                                    <p:set>
                                      <p:cBhvr>
                                        <p:cTn id="29"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5">
                                            <p:txEl>
                                              <p:pRg st="8" end="8"/>
                                            </p:txEl>
                                          </p:spTgt>
                                        </p:tgtEl>
                                        <p:attrNameLst>
                                          <p:attrName>style.visibility</p:attrName>
                                        </p:attrNameLst>
                                      </p:cBhvr>
                                      <p:to>
                                        <p:strVal val="visible"/>
                                      </p:to>
                                    </p:set>
                                    <p:animEffect transition="in" filter="fade">
                                      <p:cBhvr>
                                        <p:cTn id="34" dur="1000"/>
                                        <p:tgtEl>
                                          <p:spTgt spid="5">
                                            <p:txEl>
                                              <p:pRg st="8" end="8"/>
                                            </p:txEl>
                                          </p:spTgt>
                                        </p:tgtEl>
                                      </p:cBhvr>
                                    </p:animEffect>
                                    <p:anim calcmode="lin" valueType="num">
                                      <p:cBhvr>
                                        <p:cTn id="35"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36"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1" presetClass="entr" presetSubtype="0" fill="hold" nodeType="afterEffect">
                                  <p:stCondLst>
                                    <p:cond delay="250"/>
                                  </p:stCondLst>
                                  <p:childTnLst>
                                    <p:set>
                                      <p:cBhvr>
                                        <p:cTn id="39"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altLang="en-US" sz="3200" dirty="0">
                <a:solidFill>
                  <a:srgbClr val="0072A2"/>
                </a:solidFill>
              </a:rPr>
              <a:t>Concept Check: </a:t>
            </a:r>
            <a:r>
              <a:rPr lang="en-US" altLang="en-US" sz="3200" dirty="0" smtClean="0">
                <a:solidFill>
                  <a:srgbClr val="0072A2"/>
                </a:solidFill>
              </a:rPr>
              <a:t/>
            </a:r>
            <a:br>
              <a:rPr lang="en-US" altLang="en-US" sz="3200" dirty="0" smtClean="0">
                <a:solidFill>
                  <a:srgbClr val="0072A2"/>
                </a:solidFill>
              </a:rPr>
            </a:br>
            <a:r>
              <a:rPr lang="en-US" altLang="en-US" sz="3200" dirty="0" smtClean="0">
                <a:solidFill>
                  <a:srgbClr val="0072A2"/>
                </a:solidFill>
              </a:rPr>
              <a:t>Interest </a:t>
            </a:r>
            <a:r>
              <a:rPr lang="en-US" altLang="en-US" sz="3200" dirty="0">
                <a:solidFill>
                  <a:srgbClr val="0072A2"/>
                </a:solidFill>
              </a:rPr>
              <a:t>on Installment Notes</a:t>
            </a:r>
            <a:endParaRPr lang="en-US" sz="3200" dirty="0">
              <a:solidFill>
                <a:srgbClr val="0072A2"/>
              </a:solidFill>
            </a:endParaRPr>
          </a:p>
        </p:txBody>
      </p:sp>
      <p:sp>
        <p:nvSpPr>
          <p:cNvPr id="414723" name="Rectangle 3"/>
          <p:cNvSpPr>
            <a:spLocks noGrp="1" noChangeArrowheads="1"/>
          </p:cNvSpPr>
          <p:nvPr>
            <p:ph idx="1"/>
          </p:nvPr>
        </p:nvSpPr>
        <p:spPr>
          <a:xfrm>
            <a:off x="648620" y="1261890"/>
            <a:ext cx="8461407" cy="5345537"/>
          </a:xfrm>
          <a:solidFill>
            <a:srgbClr val="F2F2F2"/>
          </a:solidFill>
        </p:spPr>
        <p:txBody>
          <a:bodyPr>
            <a:normAutofit/>
          </a:bodyPr>
          <a:lstStyle/>
          <a:p>
            <a:pPr marL="0" indent="0">
              <a:lnSpc>
                <a:spcPct val="100000"/>
              </a:lnSpc>
              <a:spcAft>
                <a:spcPts val="1200"/>
              </a:spcAft>
              <a:buNone/>
            </a:pPr>
            <a:r>
              <a:rPr lang="en-US" sz="2400" dirty="0"/>
              <a:t>Vernois Company purchased a machine from Chunn Corporation on October 31, 2018. In payment for the $576,000 purchase, Vernois issued a one-year installment note to be paid in equal monthly payments of $51,176 at the end of each month. The payments include interest at the rate of 12%. The amount of interest expense that Vernois will report in its income statement for the year ended December 31, 2018, is:</a:t>
            </a:r>
          </a:p>
          <a:p>
            <a:pPr marL="457200" indent="-457200">
              <a:lnSpc>
                <a:spcPct val="100000"/>
              </a:lnSpc>
              <a:buFont typeface="+mj-lt"/>
              <a:buAutoNum type="alphaLcPeriod"/>
            </a:pPr>
            <a:r>
              <a:rPr lang="en-US" sz="2400" dirty="0"/>
              <a:t>$</a:t>
            </a:r>
            <a:r>
              <a:rPr lang="en-US" sz="2400" dirty="0" smtClean="0"/>
              <a:t>5,118</a:t>
            </a:r>
            <a:endParaRPr lang="en-US" sz="2400" dirty="0"/>
          </a:p>
          <a:p>
            <a:pPr marL="457200" indent="-457200">
              <a:lnSpc>
                <a:spcPct val="100000"/>
              </a:lnSpc>
              <a:buFont typeface="+mj-lt"/>
              <a:buAutoNum type="alphaLcPeriod"/>
            </a:pPr>
            <a:r>
              <a:rPr lang="en-US" sz="2400" dirty="0"/>
              <a:t>$</a:t>
            </a:r>
            <a:r>
              <a:rPr lang="en-US" sz="2400" dirty="0" smtClean="0"/>
              <a:t>5,760</a:t>
            </a:r>
            <a:r>
              <a:rPr lang="en-US" sz="2400" dirty="0">
                <a:solidFill>
                  <a:srgbClr val="FF00FF"/>
                </a:solidFill>
              </a:rPr>
              <a:t>	</a:t>
            </a:r>
          </a:p>
          <a:p>
            <a:pPr marL="457200" indent="-457200">
              <a:lnSpc>
                <a:spcPct val="100000"/>
              </a:lnSpc>
              <a:buFont typeface="+mj-lt"/>
              <a:buAutoNum type="alphaLcPeriod"/>
            </a:pPr>
            <a:r>
              <a:rPr lang="en-US" sz="2400" dirty="0"/>
              <a:t>$</a:t>
            </a:r>
            <a:r>
              <a:rPr lang="en-US" sz="2400" dirty="0" smtClean="0"/>
              <a:t>11,066</a:t>
            </a:r>
            <a:endParaRPr lang="en-US" sz="2400" dirty="0"/>
          </a:p>
          <a:p>
            <a:pPr marL="457200" indent="-457200">
              <a:lnSpc>
                <a:spcPct val="100000"/>
              </a:lnSpc>
              <a:buFont typeface="+mj-lt"/>
              <a:buAutoNum type="alphaLcPeriod"/>
            </a:pPr>
            <a:r>
              <a:rPr lang="en-US" sz="2400" dirty="0"/>
              <a:t>$</a:t>
            </a:r>
            <a:r>
              <a:rPr lang="en-US" sz="2400" dirty="0" smtClean="0"/>
              <a:t>11,520</a:t>
            </a:r>
            <a:endParaRPr lang="en-US" sz="2400" dirty="0"/>
          </a:p>
          <a:p>
            <a:pPr marL="0" indent="0">
              <a:spcBef>
                <a:spcPts val="600"/>
              </a:spcBef>
              <a:buNone/>
            </a:pPr>
            <a:r>
              <a:rPr lang="en-US" sz="1800" dirty="0">
                <a:solidFill>
                  <a:srgbClr val="FF00FF"/>
                </a:solidFill>
              </a:rPr>
              <a:t>	</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640489" y="5174957"/>
            <a:ext cx="399834" cy="34891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TextBox 5"/>
          <p:cNvSpPr txBox="1"/>
          <p:nvPr/>
        </p:nvSpPr>
        <p:spPr>
          <a:xfrm>
            <a:off x="2421304" y="4000741"/>
            <a:ext cx="6637326" cy="2462213"/>
          </a:xfrm>
          <a:prstGeom prst="rect">
            <a:avLst/>
          </a:prstGeom>
          <a:solidFill>
            <a:srgbClr val="FDEADA"/>
          </a:solidFill>
          <a:ln w="12700">
            <a:solidFill>
              <a:schemeClr val="tx1"/>
            </a:solidFill>
          </a:ln>
        </p:spPr>
        <p:txBody>
          <a:bodyPr wrap="square" rtlCol="0">
            <a:spAutoFit/>
          </a:bodyPr>
          <a:lstStyle/>
          <a:p>
            <a:pPr marL="0" indent="0">
              <a:spcAft>
                <a:spcPts val="1200"/>
              </a:spcAft>
              <a:buNone/>
              <a:tabLst>
                <a:tab pos="5486400" algn="dec"/>
                <a:tab pos="6400800" algn="dec"/>
              </a:tabLst>
            </a:pPr>
            <a:r>
              <a:rPr lang="en-US" dirty="0">
                <a:latin typeface="+mn-lt"/>
              </a:rPr>
              <a:t>The correct answer is </a:t>
            </a:r>
            <a:r>
              <a:rPr lang="en-US" i="1" dirty="0" smtClean="0">
                <a:latin typeface="+mn-lt"/>
              </a:rPr>
              <a:t>c</a:t>
            </a:r>
            <a:r>
              <a:rPr lang="en-US" dirty="0" smtClean="0">
                <a:latin typeface="+mn-lt"/>
              </a:rPr>
              <a:t>:</a:t>
            </a:r>
            <a:endParaRPr lang="en-US" dirty="0">
              <a:latin typeface="+mn-lt"/>
            </a:endParaRPr>
          </a:p>
          <a:p>
            <a:pPr marL="0" indent="0">
              <a:buNone/>
              <a:tabLst>
                <a:tab pos="5486400" algn="dec"/>
                <a:tab pos="6400800" algn="dec"/>
              </a:tabLst>
            </a:pPr>
            <a:r>
              <a:rPr lang="en-US" dirty="0">
                <a:latin typeface="+mn-lt"/>
              </a:rPr>
              <a:t>Interest expense (1% </a:t>
            </a:r>
            <a:r>
              <a:rPr lang="en-US" dirty="0" smtClean="0">
                <a:latin typeface="+mn-lt"/>
              </a:rPr>
              <a:t>× </a:t>
            </a:r>
            <a:r>
              <a:rPr lang="en-US" dirty="0">
                <a:latin typeface="+mn-lt"/>
              </a:rPr>
              <a:t>outstanding balance)</a:t>
            </a:r>
            <a:r>
              <a:rPr lang="en-US" dirty="0">
                <a:solidFill>
                  <a:srgbClr val="FF00FF"/>
                </a:solidFill>
                <a:latin typeface="+mn-lt"/>
              </a:rPr>
              <a:t>	</a:t>
            </a:r>
            <a:r>
              <a:rPr lang="en-US" dirty="0">
                <a:latin typeface="+mn-lt"/>
              </a:rPr>
              <a:t>5,760</a:t>
            </a:r>
            <a:r>
              <a:rPr lang="en-US" dirty="0">
                <a:solidFill>
                  <a:srgbClr val="FF00FF"/>
                </a:solidFill>
                <a:latin typeface="+mn-lt"/>
              </a:rPr>
              <a:t/>
            </a:r>
            <a:br>
              <a:rPr lang="en-US" dirty="0">
                <a:solidFill>
                  <a:srgbClr val="FF00FF"/>
                </a:solidFill>
                <a:latin typeface="+mn-lt"/>
              </a:rPr>
            </a:br>
            <a:r>
              <a:rPr lang="en-US" dirty="0">
                <a:latin typeface="+mn-lt"/>
              </a:rPr>
              <a:t>Note payable (difference)</a:t>
            </a:r>
            <a:r>
              <a:rPr lang="en-US" dirty="0">
                <a:solidFill>
                  <a:srgbClr val="FF00FF"/>
                </a:solidFill>
                <a:latin typeface="+mn-lt"/>
              </a:rPr>
              <a:t>	</a:t>
            </a:r>
            <a:r>
              <a:rPr lang="en-US" dirty="0">
                <a:latin typeface="+mn-lt"/>
              </a:rPr>
              <a:t>45,416</a:t>
            </a:r>
            <a:r>
              <a:rPr lang="en-US" dirty="0">
                <a:solidFill>
                  <a:srgbClr val="FF00FF"/>
                </a:solidFill>
                <a:latin typeface="+mn-lt"/>
              </a:rPr>
              <a:t/>
            </a:r>
            <a:br>
              <a:rPr lang="en-US" dirty="0">
                <a:solidFill>
                  <a:srgbClr val="FF00FF"/>
                </a:solidFill>
                <a:latin typeface="+mn-lt"/>
              </a:rPr>
            </a:br>
            <a:r>
              <a:rPr lang="en-US" dirty="0">
                <a:latin typeface="+mn-lt"/>
              </a:rPr>
              <a:t>     Cash (payment)</a:t>
            </a:r>
            <a:r>
              <a:rPr lang="en-US" dirty="0">
                <a:solidFill>
                  <a:srgbClr val="FF00FF"/>
                </a:solidFill>
                <a:latin typeface="+mn-lt"/>
              </a:rPr>
              <a:t>		</a:t>
            </a:r>
            <a:r>
              <a:rPr lang="en-US" dirty="0">
                <a:latin typeface="+mn-lt"/>
              </a:rPr>
              <a:t>51,176</a:t>
            </a:r>
          </a:p>
          <a:p>
            <a:pPr marL="0" indent="0">
              <a:buNone/>
              <a:tabLst>
                <a:tab pos="5486400" algn="dec"/>
                <a:tab pos="6400800" algn="dec"/>
              </a:tabLst>
            </a:pPr>
            <a:r>
              <a:rPr lang="en-US" b="1" dirty="0">
                <a:latin typeface="+mn-lt"/>
              </a:rPr>
              <a:t> </a:t>
            </a:r>
            <a:endParaRPr lang="en-US" dirty="0">
              <a:latin typeface="+mn-lt"/>
            </a:endParaRPr>
          </a:p>
          <a:p>
            <a:pPr marL="0" indent="0">
              <a:buNone/>
              <a:tabLst>
                <a:tab pos="5486400" algn="dec"/>
                <a:tab pos="6400800" algn="dec"/>
              </a:tabLst>
            </a:pPr>
            <a:r>
              <a:rPr lang="en-US" dirty="0">
                <a:latin typeface="+mn-lt"/>
              </a:rPr>
              <a:t>November (1% </a:t>
            </a:r>
            <a:r>
              <a:rPr lang="en-US" dirty="0" smtClean="0">
                <a:latin typeface="+mn-lt"/>
              </a:rPr>
              <a:t>× </a:t>
            </a:r>
            <a:r>
              <a:rPr lang="en-US" dirty="0">
                <a:latin typeface="+mn-lt"/>
              </a:rPr>
              <a:t>$576,000)</a:t>
            </a:r>
            <a:r>
              <a:rPr lang="en-US" dirty="0">
                <a:solidFill>
                  <a:srgbClr val="FF00FF"/>
                </a:solidFill>
                <a:latin typeface="+mn-lt"/>
              </a:rPr>
              <a:t>	</a:t>
            </a:r>
            <a:r>
              <a:rPr lang="en-US" dirty="0">
                <a:latin typeface="+mn-lt"/>
              </a:rPr>
              <a:t>$    5,760</a:t>
            </a:r>
          </a:p>
          <a:p>
            <a:pPr marL="0" indent="0">
              <a:buNone/>
              <a:tabLst>
                <a:tab pos="5486400" algn="dec"/>
                <a:tab pos="6400800" algn="dec"/>
              </a:tabLst>
            </a:pPr>
            <a:r>
              <a:rPr lang="en-US" dirty="0">
                <a:latin typeface="+mn-lt"/>
              </a:rPr>
              <a:t>December (1% </a:t>
            </a:r>
            <a:r>
              <a:rPr lang="en-US" dirty="0" smtClean="0">
                <a:latin typeface="+mn-lt"/>
              </a:rPr>
              <a:t>× </a:t>
            </a:r>
            <a:r>
              <a:rPr lang="en-US" dirty="0">
                <a:latin typeface="+mn-lt"/>
              </a:rPr>
              <a:t>[$576,000 </a:t>
            </a:r>
            <a:r>
              <a:rPr lang="en-US" dirty="0" smtClean="0">
                <a:latin typeface="+mn-lt"/>
              </a:rPr>
              <a:t>− </a:t>
            </a:r>
            <a:r>
              <a:rPr lang="en-US" dirty="0">
                <a:latin typeface="+mn-lt"/>
              </a:rPr>
              <a:t>45,416])</a:t>
            </a:r>
            <a:r>
              <a:rPr lang="en-US" dirty="0">
                <a:solidFill>
                  <a:srgbClr val="FF00FF"/>
                </a:solidFill>
                <a:latin typeface="+mn-lt"/>
              </a:rPr>
              <a:t>	</a:t>
            </a:r>
            <a:r>
              <a:rPr lang="en-US" u="sng" dirty="0">
                <a:latin typeface="+mn-lt"/>
              </a:rPr>
              <a:t>    5,306</a:t>
            </a:r>
            <a:endParaRPr lang="en-US" dirty="0">
              <a:latin typeface="+mn-lt"/>
            </a:endParaRPr>
          </a:p>
          <a:p>
            <a:pPr marL="0" indent="0">
              <a:buNone/>
              <a:tabLst>
                <a:tab pos="5486400" algn="dec"/>
                <a:tab pos="6400800" algn="dec"/>
              </a:tabLst>
            </a:pPr>
            <a:r>
              <a:rPr lang="en-US" dirty="0">
                <a:latin typeface="+mn-lt"/>
              </a:rPr>
              <a:t>  2018 interest expense</a:t>
            </a:r>
            <a:r>
              <a:rPr lang="en-US" dirty="0">
                <a:solidFill>
                  <a:srgbClr val="FF00FF"/>
                </a:solidFill>
                <a:latin typeface="+mn-lt"/>
              </a:rPr>
              <a:t>	</a:t>
            </a:r>
            <a:r>
              <a:rPr lang="en-US" b="1" dirty="0">
                <a:latin typeface="+mn-lt"/>
              </a:rPr>
              <a:t>$11,066</a:t>
            </a:r>
            <a:endParaRPr lang="en-US" dirty="0">
              <a:latin typeface="+mn-lt"/>
            </a:endParaRPr>
          </a:p>
        </p:txBody>
      </p:sp>
      <p:sp>
        <p:nvSpPr>
          <p:cNvPr id="7" name="Rectangle 6"/>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Tree>
    <p:custDataLst>
      <p:tags r:id="rId1"/>
    </p:custDataLst>
    <p:extLst>
      <p:ext uri="{BB962C8B-B14F-4D97-AF65-F5344CB8AC3E}">
        <p14:creationId xmlns:p14="http://schemas.microsoft.com/office/powerpoint/2010/main" val="22240065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1+#ppt_w/2"/>
                                          </p:val>
                                        </p:tav>
                                        <p:tav tm="100000">
                                          <p:val>
                                            <p:strVal val="#ppt_x"/>
                                          </p:val>
                                        </p:tav>
                                      </p:tavLst>
                                    </p:anim>
                                    <p:anim calcmode="lin" valueType="num">
                                      <p:cBhvr additive="base">
                                        <p:cTn id="8" dur="125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2"/>
          <p:cNvSpPr>
            <a:spLocks noGrp="1"/>
          </p:cNvSpPr>
          <p:nvPr>
            <p:ph type="title"/>
          </p:nvPr>
        </p:nvSpPr>
        <p:spPr>
          <a:xfrm>
            <a:off x="761999" y="0"/>
            <a:ext cx="8382000" cy="1189653"/>
          </a:xfrm>
        </p:spPr>
        <p:txBody>
          <a:bodyPr/>
          <a:lstStyle/>
          <a:p>
            <a:r>
              <a:rPr lang="en-US" dirty="0"/>
              <a:t>Financial Statement Disclosures</a:t>
            </a:r>
            <a:endParaRPr lang="en-IN" dirty="0"/>
          </a:p>
        </p:txBody>
      </p:sp>
      <p:sp>
        <p:nvSpPr>
          <p:cNvPr id="25" name="Title 2"/>
          <p:cNvSpPr txBox="1">
            <a:spLocks/>
          </p:cNvSpPr>
          <p:nvPr/>
        </p:nvSpPr>
        <p:spPr bwMode="auto">
          <a:xfrm>
            <a:off x="833757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LO14-4</a:t>
            </a:r>
          </a:p>
        </p:txBody>
      </p:sp>
      <p:sp>
        <p:nvSpPr>
          <p:cNvPr id="11" name="Rounded Rectangle 10"/>
          <p:cNvSpPr/>
          <p:nvPr/>
        </p:nvSpPr>
        <p:spPr>
          <a:xfrm>
            <a:off x="727789" y="927378"/>
            <a:ext cx="8347972" cy="985050"/>
          </a:xfrm>
          <a:prstGeom prst="roundRect">
            <a:avLst/>
          </a:prstGeom>
          <a:solidFill>
            <a:schemeClr val="accent4">
              <a:lumMod val="40000"/>
              <a:lumOff val="60000"/>
            </a:schemeClr>
          </a:solidFill>
          <a:ln>
            <a:solidFill>
              <a:schemeClr val="accent4">
                <a:lumMod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Fair value of financial instruments must be disclosed either in:</a:t>
            </a:r>
          </a:p>
        </p:txBody>
      </p:sp>
      <p:sp>
        <p:nvSpPr>
          <p:cNvPr id="12" name="Rounded Rectangle 11"/>
          <p:cNvSpPr/>
          <p:nvPr/>
        </p:nvSpPr>
        <p:spPr>
          <a:xfrm>
            <a:off x="5470403" y="2273208"/>
            <a:ext cx="3322902" cy="895500"/>
          </a:xfrm>
          <a:prstGeom prst="roundRect">
            <a:avLst/>
          </a:prstGeom>
          <a:ln>
            <a:solidFill>
              <a:srgbClr val="C000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800" dirty="0">
                <a:solidFill>
                  <a:schemeClr val="tx1"/>
                </a:solidFill>
              </a:rPr>
              <a:t>Disclosure notes</a:t>
            </a:r>
          </a:p>
        </p:txBody>
      </p:sp>
      <p:sp>
        <p:nvSpPr>
          <p:cNvPr id="13" name="Rounded Rectangle 12"/>
          <p:cNvSpPr/>
          <p:nvPr/>
        </p:nvSpPr>
        <p:spPr>
          <a:xfrm>
            <a:off x="1249098" y="2273208"/>
            <a:ext cx="3322902" cy="895500"/>
          </a:xfrm>
          <a:prstGeom prst="roundRect">
            <a:avLst/>
          </a:prstGeom>
          <a:ln>
            <a:solidFill>
              <a:srgbClr val="C000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IN" sz="2800" dirty="0">
                <a:solidFill>
                  <a:schemeClr val="tx1"/>
                </a:solidFill>
              </a:rPr>
              <a:t>Body of </a:t>
            </a:r>
            <a:r>
              <a:rPr lang="en-IN" sz="2800" dirty="0" smtClean="0">
                <a:solidFill>
                  <a:schemeClr val="tx1"/>
                </a:solidFill>
              </a:rPr>
              <a:t>financial </a:t>
            </a:r>
            <a:r>
              <a:rPr lang="en-IN" sz="2800" dirty="0">
                <a:solidFill>
                  <a:schemeClr val="tx1"/>
                </a:solidFill>
              </a:rPr>
              <a:t>s</a:t>
            </a:r>
            <a:r>
              <a:rPr lang="en-IN" sz="2800" dirty="0" smtClean="0">
                <a:solidFill>
                  <a:schemeClr val="tx1"/>
                </a:solidFill>
              </a:rPr>
              <a:t>tatement</a:t>
            </a:r>
            <a:endParaRPr lang="en-IN" sz="2800" dirty="0">
              <a:solidFill>
                <a:schemeClr val="tx1"/>
              </a:solidFill>
            </a:endParaRPr>
          </a:p>
        </p:txBody>
      </p:sp>
      <p:cxnSp>
        <p:nvCxnSpPr>
          <p:cNvPr id="14" name="Straight Arrow Connector 13"/>
          <p:cNvCxnSpPr/>
          <p:nvPr/>
        </p:nvCxnSpPr>
        <p:spPr>
          <a:xfrm flipH="1">
            <a:off x="2910549" y="1984260"/>
            <a:ext cx="673640" cy="199907"/>
          </a:xfrm>
          <a:prstGeom prst="straightConnector1">
            <a:avLst/>
          </a:prstGeom>
          <a:ln w="28575">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594636" y="1984260"/>
            <a:ext cx="537218" cy="199907"/>
          </a:xfrm>
          <a:prstGeom prst="straightConnector1">
            <a:avLst/>
          </a:prstGeom>
          <a:ln w="28575">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685799" y="3553169"/>
            <a:ext cx="7064630" cy="3026875"/>
          </a:xfrm>
          <a:prstGeom prst="rect">
            <a:avLst/>
          </a:prstGeom>
          <a:ln w="28575">
            <a:solidFill>
              <a:srgbClr val="C0000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sz="2000" dirty="0"/>
          </a:p>
          <a:p>
            <a:pPr marL="457200" indent="-457200">
              <a:buFont typeface="Arial" panose="020B0604020202020204" pitchFamily="34" charset="0"/>
              <a:buChar char="•"/>
            </a:pPr>
            <a:r>
              <a:rPr lang="en-IN" sz="2400" dirty="0">
                <a:solidFill>
                  <a:schemeClr val="tx1"/>
                </a:solidFill>
              </a:rPr>
              <a:t>Nature of the company liabilities</a:t>
            </a:r>
          </a:p>
          <a:p>
            <a:pPr marL="457200" indent="-457200">
              <a:buFont typeface="Arial" panose="020B0604020202020204" pitchFamily="34" charset="0"/>
              <a:buChar char="•"/>
            </a:pPr>
            <a:r>
              <a:rPr lang="en-IN" sz="2400" dirty="0">
                <a:solidFill>
                  <a:schemeClr val="tx1"/>
                </a:solidFill>
              </a:rPr>
              <a:t>Interest rates</a:t>
            </a:r>
          </a:p>
          <a:p>
            <a:pPr marL="457200" indent="-457200">
              <a:buFont typeface="Arial" panose="020B0604020202020204" pitchFamily="34" charset="0"/>
              <a:buChar char="•"/>
            </a:pPr>
            <a:r>
              <a:rPr lang="en-IN" sz="2400" dirty="0">
                <a:solidFill>
                  <a:schemeClr val="tx1"/>
                </a:solidFill>
              </a:rPr>
              <a:t>Maturity dates</a:t>
            </a:r>
          </a:p>
          <a:p>
            <a:pPr marL="457200" indent="-457200">
              <a:buFont typeface="Arial" panose="020B0604020202020204" pitchFamily="34" charset="0"/>
              <a:buChar char="•"/>
            </a:pPr>
            <a:r>
              <a:rPr lang="en-IN" sz="2400" dirty="0">
                <a:solidFill>
                  <a:schemeClr val="tx1"/>
                </a:solidFill>
              </a:rPr>
              <a:t>Call provisions</a:t>
            </a:r>
          </a:p>
          <a:p>
            <a:pPr marL="457200" indent="-457200">
              <a:buFont typeface="Arial" panose="020B0604020202020204" pitchFamily="34" charset="0"/>
              <a:buChar char="•"/>
            </a:pPr>
            <a:r>
              <a:rPr lang="en-IN" sz="2400" dirty="0">
                <a:solidFill>
                  <a:schemeClr val="tx1"/>
                </a:solidFill>
              </a:rPr>
              <a:t>Conversion options</a:t>
            </a:r>
          </a:p>
          <a:p>
            <a:pPr marL="457200" indent="-457200">
              <a:buFont typeface="Arial" panose="020B0604020202020204" pitchFamily="34" charset="0"/>
              <a:buChar char="•"/>
            </a:pPr>
            <a:r>
              <a:rPr lang="en-IN" sz="2400" dirty="0">
                <a:solidFill>
                  <a:schemeClr val="tx1"/>
                </a:solidFill>
              </a:rPr>
              <a:t>Restrictions by creditors</a:t>
            </a:r>
          </a:p>
          <a:p>
            <a:pPr marL="457200" indent="-457200">
              <a:buFont typeface="Arial" panose="020B0604020202020204" pitchFamily="34" charset="0"/>
              <a:buChar char="•"/>
            </a:pPr>
            <a:r>
              <a:rPr lang="en-IN" sz="2400" dirty="0">
                <a:solidFill>
                  <a:schemeClr val="tx1"/>
                </a:solidFill>
              </a:rPr>
              <a:t>Assets pledged as collateral</a:t>
            </a:r>
          </a:p>
        </p:txBody>
      </p:sp>
      <p:sp>
        <p:nvSpPr>
          <p:cNvPr id="18" name="Freeform 17"/>
          <p:cNvSpPr/>
          <p:nvPr/>
        </p:nvSpPr>
        <p:spPr>
          <a:xfrm>
            <a:off x="990599" y="3247439"/>
            <a:ext cx="5187181" cy="469601"/>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ln>
            <a:solidFill>
              <a:srgbClr val="C00000"/>
            </a:solidFill>
          </a:ln>
        </p:spPr>
        <p:style>
          <a:lnRef idx="1">
            <a:schemeClr val="accent2"/>
          </a:lnRef>
          <a:fillRef idx="2">
            <a:schemeClr val="accent2"/>
          </a:fillRef>
          <a:effectRef idx="1">
            <a:schemeClr val="accent2"/>
          </a:effectRef>
          <a:fontRef idx="minor">
            <a:schemeClr val="dk1"/>
          </a:fontRef>
        </p:style>
        <p:txBody>
          <a:bodyPr spcFirstLastPara="0" vert="horz" wrap="square" lIns="258381" tIns="44672" rIns="258381" bIns="44672" numCol="1" spcCol="1270" anchor="ctr" anchorCtr="0">
            <a:noAutofit/>
          </a:bodyPr>
          <a:lstStyle/>
          <a:p>
            <a:pPr lvl="0" defTabSz="1377950">
              <a:lnSpc>
                <a:spcPct val="90000"/>
              </a:lnSpc>
              <a:spcAft>
                <a:spcPct val="35000"/>
              </a:spcAft>
            </a:pPr>
            <a:r>
              <a:rPr lang="en-US" sz="2800" b="1" dirty="0">
                <a:solidFill>
                  <a:schemeClr val="tx1"/>
                </a:solidFill>
              </a:rPr>
              <a:t>Disclosure note should include:</a:t>
            </a:r>
            <a:endParaRPr lang="en-US" sz="2800" kern="1200" dirty="0">
              <a:solidFill>
                <a:schemeClr val="tx1"/>
              </a:solidFill>
            </a:endParaRPr>
          </a:p>
        </p:txBody>
      </p:sp>
    </p:spTree>
    <p:custDataLst>
      <p:tags r:id="rId1"/>
    </p:custData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750"/>
                            </p:stCondLst>
                            <p:childTnLst>
                              <p:par>
                                <p:cTn id="9" presetID="22" presetClass="entr" presetSubtype="4" fill="hold" nodeType="afterEffect">
                                  <p:stCondLst>
                                    <p:cond delay="25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500"/>
                            </p:stCondLst>
                            <p:childTnLst>
                              <p:par>
                                <p:cTn id="13" presetID="1" presetClass="entr" presetSubtype="0" fill="hold" grpId="0" nodeType="afterEffect">
                                  <p:stCondLst>
                                    <p:cond delay="500"/>
                                  </p:stCondLst>
                                  <p:childTnLst>
                                    <p:set>
                                      <p:cBhvr>
                                        <p:cTn id="14" dur="1" fill="hold">
                                          <p:stCondLst>
                                            <p:cond delay="0"/>
                                          </p:stCondLst>
                                        </p:cTn>
                                        <p:tgtEl>
                                          <p:spTgt spid="13"/>
                                        </p:tgtEl>
                                        <p:attrNameLst>
                                          <p:attrName>style.visibility</p:attrName>
                                        </p:attrNameLst>
                                      </p:cBhvr>
                                      <p:to>
                                        <p:strVal val="visible"/>
                                      </p:to>
                                    </p:set>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7" grpId="0" animBg="1"/>
      <p:bldP spid="18"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Decision Makers’ Perspective</a:t>
            </a:r>
            <a:endParaRPr lang="en-IN" dirty="0">
              <a:solidFill>
                <a:srgbClr val="005392"/>
              </a:solidFill>
            </a:endParaRPr>
          </a:p>
        </p:txBody>
      </p:sp>
      <p:sp>
        <p:nvSpPr>
          <p:cNvPr id="3" name="Content Placeholder 2"/>
          <p:cNvSpPr>
            <a:spLocks noGrp="1"/>
          </p:cNvSpPr>
          <p:nvPr>
            <p:ph idx="1"/>
          </p:nvPr>
        </p:nvSpPr>
        <p:spPr>
          <a:xfrm>
            <a:off x="761999" y="1117416"/>
            <a:ext cx="8013600" cy="5057775"/>
          </a:xfrm>
        </p:spPr>
        <p:txBody>
          <a:bodyPr/>
          <a:lstStyle/>
          <a:p>
            <a:r>
              <a:rPr lang="en-IN" dirty="0"/>
              <a:t>Knowing risk is the core of business </a:t>
            </a:r>
            <a:r>
              <a:rPr lang="en-IN" dirty="0" smtClean="0"/>
              <a:t>decision-making </a:t>
            </a:r>
            <a:r>
              <a:rPr lang="en-IN" dirty="0"/>
              <a:t>process</a:t>
            </a:r>
          </a:p>
          <a:p>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LO14-4</a:t>
            </a:r>
          </a:p>
        </p:txBody>
      </p:sp>
      <p:graphicFrame>
        <p:nvGraphicFramePr>
          <p:cNvPr id="5" name="Diagram 4"/>
          <p:cNvGraphicFramePr/>
          <p:nvPr>
            <p:custDataLst>
              <p:tags r:id="rId2"/>
            </p:custDataLst>
            <p:extLst>
              <p:ext uri="{D42A27DB-BD31-4B8C-83A1-F6EECF244321}">
                <p14:modId xmlns:p14="http://schemas.microsoft.com/office/powerpoint/2010/main" val="181071922"/>
              </p:ext>
            </p:extLst>
          </p:nvPr>
        </p:nvGraphicFramePr>
        <p:xfrm>
          <a:off x="1523999" y="2056497"/>
          <a:ext cx="6298665" cy="275437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 name="TextBox 5"/>
          <p:cNvSpPr txBox="1"/>
          <p:nvPr/>
        </p:nvSpPr>
        <p:spPr>
          <a:xfrm rot="21290258">
            <a:off x="3305357" y="3185939"/>
            <a:ext cx="2943362" cy="503823"/>
          </a:xfrm>
          <a:prstGeom prst="rect">
            <a:avLst/>
          </a:prstGeom>
          <a:noFill/>
        </p:spPr>
        <p:txBody>
          <a:bodyPr wrap="square" rtlCol="0">
            <a:spAutoFit/>
          </a:bodyPr>
          <a:lstStyle/>
          <a:p>
            <a:r>
              <a:rPr lang="en-US" sz="2600" dirty="0">
                <a:latin typeface="+mn-lt"/>
              </a:rPr>
              <a:t>Risk-return trade-off</a:t>
            </a:r>
          </a:p>
        </p:txBody>
      </p:sp>
      <p:sp>
        <p:nvSpPr>
          <p:cNvPr id="7" name="TextBox 6"/>
          <p:cNvSpPr txBox="1"/>
          <p:nvPr/>
        </p:nvSpPr>
        <p:spPr>
          <a:xfrm>
            <a:off x="671201" y="4842420"/>
            <a:ext cx="8307255" cy="1692771"/>
          </a:xfrm>
          <a:prstGeom prst="rect">
            <a:avLst/>
          </a:prstGeom>
          <a:noFill/>
        </p:spPr>
        <p:txBody>
          <a:bodyPr wrap="square" rtlCol="0">
            <a:spAutoFit/>
          </a:bodyPr>
          <a:lstStyle/>
          <a:p>
            <a:r>
              <a:rPr lang="en-US" sz="2600" b="1" i="1" dirty="0">
                <a:solidFill>
                  <a:srgbClr val="C00000"/>
                </a:solidFill>
                <a:latin typeface="+mn-lt"/>
              </a:rPr>
              <a:t>Favorable financial leverage</a:t>
            </a:r>
            <a:r>
              <a:rPr lang="en-US" sz="2600" i="1" dirty="0">
                <a:latin typeface="+mn-lt"/>
              </a:rPr>
              <a:t>: </a:t>
            </a:r>
            <a:r>
              <a:rPr lang="en-US" sz="2600" dirty="0">
                <a:latin typeface="+mn-lt"/>
              </a:rPr>
              <a:t>if a company earns a return on borrowed funds in excess of the cost of borrowing the funds, shareholders are provided with a total return greater than what could have been earned with equity funds alone</a:t>
            </a:r>
          </a:p>
        </p:txBody>
      </p:sp>
      <p:sp>
        <p:nvSpPr>
          <p:cNvPr id="8" name="TextBox 7"/>
          <p:cNvSpPr txBox="1"/>
          <p:nvPr/>
        </p:nvSpPr>
        <p:spPr>
          <a:xfrm>
            <a:off x="4210815" y="2128734"/>
            <a:ext cx="2961717" cy="830997"/>
          </a:xfrm>
          <a:prstGeom prst="rect">
            <a:avLst/>
          </a:prstGeom>
          <a:noFill/>
        </p:spPr>
        <p:txBody>
          <a:bodyPr wrap="square" rtlCol="0">
            <a:spAutoFit/>
          </a:bodyPr>
          <a:lstStyle/>
          <a:p>
            <a:pPr algn="ctr"/>
            <a:r>
              <a:rPr lang="en-US" sz="2400" dirty="0" smtClean="0">
                <a:latin typeface="Calibri"/>
                <a:cs typeface="Calibri"/>
              </a:rPr>
              <a:t>Return excess of borrowed cost</a:t>
            </a:r>
            <a:endParaRPr lang="en-US" sz="2400" dirty="0">
              <a:latin typeface="Calibri"/>
              <a:cs typeface="Calibri"/>
            </a:endParaRPr>
          </a:p>
        </p:txBody>
      </p:sp>
      <p:sp>
        <p:nvSpPr>
          <p:cNvPr id="9" name="TextBox 8"/>
          <p:cNvSpPr txBox="1"/>
          <p:nvPr/>
        </p:nvSpPr>
        <p:spPr>
          <a:xfrm>
            <a:off x="2693838" y="3934659"/>
            <a:ext cx="2311584" cy="830997"/>
          </a:xfrm>
          <a:prstGeom prst="rect">
            <a:avLst/>
          </a:prstGeom>
          <a:noFill/>
        </p:spPr>
        <p:txBody>
          <a:bodyPr wrap="square" rtlCol="0">
            <a:spAutoFit/>
          </a:bodyPr>
          <a:lstStyle/>
          <a:p>
            <a:pPr algn="ctr"/>
            <a:r>
              <a:rPr lang="en-US" sz="2400" dirty="0" smtClean="0">
                <a:latin typeface="Calibri"/>
                <a:cs typeface="Calibri"/>
              </a:rPr>
              <a:t>Return less than borrowed cost</a:t>
            </a:r>
            <a:endParaRPr lang="en-US" sz="2400" dirty="0">
              <a:latin typeface="Calibri"/>
              <a:cs typeface="Calibri"/>
            </a:endParaRPr>
          </a:p>
        </p:txBody>
      </p:sp>
    </p:spTree>
    <p:custDataLst>
      <p:tags r:id="rId1"/>
    </p:custData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afterEffect">
                                  <p:stCondLst>
                                    <p:cond delay="0"/>
                                  </p:stCondLst>
                                  <p:childTnLst>
                                    <p:animRot by="120000">
                                      <p:cBhvr>
                                        <p:cTn id="6" dur="200" fill="hold">
                                          <p:stCondLst>
                                            <p:cond delay="0"/>
                                          </p:stCondLst>
                                        </p:cTn>
                                        <p:tgtEl>
                                          <p:spTgt spid="6"/>
                                        </p:tgtEl>
                                        <p:attrNameLst>
                                          <p:attrName>r</p:attrName>
                                        </p:attrNameLst>
                                      </p:cBhvr>
                                    </p:animRot>
                                    <p:animRot by="-240000">
                                      <p:cBhvr>
                                        <p:cTn id="7" dur="400" fill="hold">
                                          <p:stCondLst>
                                            <p:cond delay="400"/>
                                          </p:stCondLst>
                                        </p:cTn>
                                        <p:tgtEl>
                                          <p:spTgt spid="6"/>
                                        </p:tgtEl>
                                        <p:attrNameLst>
                                          <p:attrName>r</p:attrName>
                                        </p:attrNameLst>
                                      </p:cBhvr>
                                    </p:animRot>
                                    <p:animRot by="240000">
                                      <p:cBhvr>
                                        <p:cTn id="8" dur="400" fill="hold">
                                          <p:stCondLst>
                                            <p:cond delay="800"/>
                                          </p:stCondLst>
                                        </p:cTn>
                                        <p:tgtEl>
                                          <p:spTgt spid="6"/>
                                        </p:tgtEl>
                                        <p:attrNameLst>
                                          <p:attrName>r</p:attrName>
                                        </p:attrNameLst>
                                      </p:cBhvr>
                                    </p:animRot>
                                    <p:animRot by="-240000">
                                      <p:cBhvr>
                                        <p:cTn id="9" dur="400" fill="hold">
                                          <p:stCondLst>
                                            <p:cond delay="1200"/>
                                          </p:stCondLst>
                                        </p:cTn>
                                        <p:tgtEl>
                                          <p:spTgt spid="6"/>
                                        </p:tgtEl>
                                        <p:attrNameLst>
                                          <p:attrName>r</p:attrName>
                                        </p:attrNameLst>
                                      </p:cBhvr>
                                    </p:animRot>
                                    <p:animRot by="120000">
                                      <p:cBhvr>
                                        <p:cTn id="10" dur="400" fill="hold">
                                          <p:stCondLst>
                                            <p:cond delay="1600"/>
                                          </p:stCondLst>
                                        </p:cTn>
                                        <p:tgtEl>
                                          <p:spTgt spid="6"/>
                                        </p:tgtEl>
                                        <p:attrNameLst>
                                          <p:attrName>r</p:attrName>
                                        </p:attrNameLst>
                                      </p:cBhvr>
                                    </p:animRot>
                                  </p:childTnLst>
                                </p:cTn>
                              </p:par>
                              <p:par>
                                <p:cTn id="11" presetID="32" presetClass="emph" presetSubtype="0" fill="hold" grpId="0" nodeType="withEffect">
                                  <p:stCondLst>
                                    <p:cond delay="0"/>
                                  </p:stCondLst>
                                  <p:childTnLst>
                                    <p:animRot by="120000">
                                      <p:cBhvr>
                                        <p:cTn id="12" dur="200" fill="hold">
                                          <p:stCondLst>
                                            <p:cond delay="0"/>
                                          </p:stCondLst>
                                        </p:cTn>
                                        <p:tgtEl>
                                          <p:spTgt spid="5"/>
                                        </p:tgtEl>
                                        <p:attrNameLst>
                                          <p:attrName>r</p:attrName>
                                        </p:attrNameLst>
                                      </p:cBhvr>
                                    </p:animRot>
                                    <p:animRot by="-240000">
                                      <p:cBhvr>
                                        <p:cTn id="13" dur="400" fill="hold">
                                          <p:stCondLst>
                                            <p:cond delay="400"/>
                                          </p:stCondLst>
                                        </p:cTn>
                                        <p:tgtEl>
                                          <p:spTgt spid="5"/>
                                        </p:tgtEl>
                                        <p:attrNameLst>
                                          <p:attrName>r</p:attrName>
                                        </p:attrNameLst>
                                      </p:cBhvr>
                                    </p:animRot>
                                    <p:animRot by="240000">
                                      <p:cBhvr>
                                        <p:cTn id="14" dur="400" fill="hold">
                                          <p:stCondLst>
                                            <p:cond delay="800"/>
                                          </p:stCondLst>
                                        </p:cTn>
                                        <p:tgtEl>
                                          <p:spTgt spid="5"/>
                                        </p:tgtEl>
                                        <p:attrNameLst>
                                          <p:attrName>r</p:attrName>
                                        </p:attrNameLst>
                                      </p:cBhvr>
                                    </p:animRot>
                                    <p:animRot by="-240000">
                                      <p:cBhvr>
                                        <p:cTn id="15" dur="400" fill="hold">
                                          <p:stCondLst>
                                            <p:cond delay="1200"/>
                                          </p:stCondLst>
                                        </p:cTn>
                                        <p:tgtEl>
                                          <p:spTgt spid="5"/>
                                        </p:tgtEl>
                                        <p:attrNameLst>
                                          <p:attrName>r</p:attrName>
                                        </p:attrNameLst>
                                      </p:cBhvr>
                                    </p:animRot>
                                    <p:animRot by="120000">
                                      <p:cBhvr>
                                        <p:cTn id="16" dur="400" fill="hold">
                                          <p:stCondLst>
                                            <p:cond delay="16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Condensed </a:t>
            </a:r>
            <a:r>
              <a:rPr lang="en-US" dirty="0"/>
              <a:t>Financial Statements</a:t>
            </a:r>
            <a:r>
              <a:rPr lang="en-US" dirty="0" smtClean="0"/>
              <a:t>—</a:t>
            </a:r>
            <a:br>
              <a:rPr lang="en-US" dirty="0" smtClean="0"/>
            </a:br>
            <a:r>
              <a:rPr lang="en-US" dirty="0" smtClean="0"/>
              <a:t>Coca</a:t>
            </a:r>
            <a:r>
              <a:rPr lang="en-US" dirty="0"/>
              <a:t>-Cola, PepsiCo</a:t>
            </a:r>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LO14-4</a:t>
            </a:r>
          </a:p>
        </p:txBody>
      </p:sp>
      <p:sp>
        <p:nvSpPr>
          <p:cNvPr id="16" name="TextBox 15"/>
          <p:cNvSpPr txBox="1"/>
          <p:nvPr/>
        </p:nvSpPr>
        <p:spPr>
          <a:xfrm>
            <a:off x="787041" y="3946844"/>
            <a:ext cx="4223195" cy="363257"/>
          </a:xfrm>
          <a:prstGeom prst="rect">
            <a:avLst/>
          </a:prstGeom>
          <a:noFill/>
        </p:spPr>
        <p:txBody>
          <a:bodyPr wrap="square" rtlCol="0">
            <a:spAutoFit/>
          </a:bodyPr>
          <a:lstStyle/>
          <a:p>
            <a:r>
              <a:rPr lang="en-US" sz="2000" b="1" dirty="0">
                <a:latin typeface="+mn-lt"/>
              </a:rPr>
              <a:t>Liabilities and Shareholders’ Equity</a:t>
            </a:r>
          </a:p>
        </p:txBody>
      </p:sp>
      <p:sp>
        <p:nvSpPr>
          <p:cNvPr id="17" name="TextBox 16"/>
          <p:cNvSpPr txBox="1"/>
          <p:nvPr/>
        </p:nvSpPr>
        <p:spPr>
          <a:xfrm>
            <a:off x="762293" y="4216329"/>
            <a:ext cx="1970152" cy="400110"/>
          </a:xfrm>
          <a:prstGeom prst="rect">
            <a:avLst/>
          </a:prstGeom>
          <a:noFill/>
        </p:spPr>
        <p:txBody>
          <a:bodyPr wrap="square" rtlCol="0">
            <a:spAutoFit/>
          </a:bodyPr>
          <a:lstStyle/>
          <a:p>
            <a:r>
              <a:rPr lang="en-US" sz="2000" dirty="0">
                <a:latin typeface="+mn-lt"/>
              </a:rPr>
              <a:t>Current liabilities</a:t>
            </a:r>
          </a:p>
        </p:txBody>
      </p:sp>
      <p:sp>
        <p:nvSpPr>
          <p:cNvPr id="18" name="TextBox 17"/>
          <p:cNvSpPr txBox="1"/>
          <p:nvPr/>
        </p:nvSpPr>
        <p:spPr>
          <a:xfrm>
            <a:off x="5813900" y="2052878"/>
            <a:ext cx="1271202" cy="400110"/>
          </a:xfrm>
          <a:prstGeom prst="rect">
            <a:avLst/>
          </a:prstGeom>
          <a:noFill/>
        </p:spPr>
        <p:txBody>
          <a:bodyPr wrap="square" rtlCol="0">
            <a:spAutoFit/>
          </a:bodyPr>
          <a:lstStyle/>
          <a:p>
            <a:r>
              <a:rPr lang="en-US" sz="2000" b="1" dirty="0">
                <a:latin typeface="+mn-lt"/>
              </a:rPr>
              <a:t>Coca-Cola</a:t>
            </a:r>
          </a:p>
        </p:txBody>
      </p:sp>
      <p:sp>
        <p:nvSpPr>
          <p:cNvPr id="19" name="TextBox 18"/>
          <p:cNvSpPr txBox="1"/>
          <p:nvPr/>
        </p:nvSpPr>
        <p:spPr>
          <a:xfrm>
            <a:off x="5839924" y="4216329"/>
            <a:ext cx="1112100" cy="400110"/>
          </a:xfrm>
          <a:prstGeom prst="rect">
            <a:avLst/>
          </a:prstGeom>
          <a:noFill/>
        </p:spPr>
        <p:txBody>
          <a:bodyPr wrap="square" rtlCol="0">
            <a:spAutoFit/>
          </a:bodyPr>
          <a:lstStyle/>
          <a:p>
            <a:pPr algn="r"/>
            <a:r>
              <a:rPr lang="en-US" sz="2000" dirty="0">
                <a:latin typeface="+mn-lt"/>
              </a:rPr>
              <a:t>$26,930</a:t>
            </a:r>
          </a:p>
        </p:txBody>
      </p:sp>
      <p:sp>
        <p:nvSpPr>
          <p:cNvPr id="20" name="TextBox 19"/>
          <p:cNvSpPr txBox="1"/>
          <p:nvPr/>
        </p:nvSpPr>
        <p:spPr>
          <a:xfrm>
            <a:off x="7662252" y="4216329"/>
            <a:ext cx="1112100" cy="400110"/>
          </a:xfrm>
          <a:prstGeom prst="rect">
            <a:avLst/>
          </a:prstGeom>
          <a:noFill/>
        </p:spPr>
        <p:txBody>
          <a:bodyPr wrap="square" rtlCol="0">
            <a:spAutoFit/>
          </a:bodyPr>
          <a:lstStyle/>
          <a:p>
            <a:pPr algn="r"/>
            <a:r>
              <a:rPr lang="en-US" sz="2000" dirty="0">
                <a:latin typeface="+mn-lt"/>
              </a:rPr>
              <a:t>$17,578</a:t>
            </a:r>
          </a:p>
        </p:txBody>
      </p:sp>
      <p:sp>
        <p:nvSpPr>
          <p:cNvPr id="21" name="TextBox 20"/>
          <p:cNvSpPr txBox="1"/>
          <p:nvPr/>
        </p:nvSpPr>
        <p:spPr>
          <a:xfrm>
            <a:off x="781147" y="4521008"/>
            <a:ext cx="2383884" cy="439541"/>
          </a:xfrm>
          <a:prstGeom prst="rect">
            <a:avLst/>
          </a:prstGeom>
          <a:noFill/>
        </p:spPr>
        <p:txBody>
          <a:bodyPr wrap="square" rtlCol="0">
            <a:spAutoFit/>
          </a:bodyPr>
          <a:lstStyle/>
          <a:p>
            <a:r>
              <a:rPr lang="en-US" sz="2000" dirty="0">
                <a:latin typeface="+mn-lt"/>
              </a:rPr>
              <a:t>Long-term liabilities</a:t>
            </a:r>
          </a:p>
        </p:txBody>
      </p:sp>
      <p:sp>
        <p:nvSpPr>
          <p:cNvPr id="22" name="TextBox 21"/>
          <p:cNvSpPr txBox="1"/>
          <p:nvPr/>
        </p:nvSpPr>
        <p:spPr>
          <a:xfrm>
            <a:off x="5839924" y="4540723"/>
            <a:ext cx="1112100" cy="400110"/>
          </a:xfrm>
          <a:prstGeom prst="rect">
            <a:avLst/>
          </a:prstGeom>
          <a:noFill/>
        </p:spPr>
        <p:txBody>
          <a:bodyPr wrap="square" rtlCol="0">
            <a:spAutoFit/>
          </a:bodyPr>
          <a:lstStyle/>
          <a:p>
            <a:pPr algn="r"/>
            <a:r>
              <a:rPr lang="en-US" sz="2000" dirty="0">
                <a:latin typeface="+mn-lt"/>
              </a:rPr>
              <a:t>37,399</a:t>
            </a:r>
          </a:p>
        </p:txBody>
      </p:sp>
      <p:sp>
        <p:nvSpPr>
          <p:cNvPr id="23" name="TextBox 22"/>
          <p:cNvSpPr txBox="1"/>
          <p:nvPr/>
        </p:nvSpPr>
        <p:spPr>
          <a:xfrm>
            <a:off x="7662252" y="4540723"/>
            <a:ext cx="1112100" cy="400110"/>
          </a:xfrm>
          <a:prstGeom prst="rect">
            <a:avLst/>
          </a:prstGeom>
          <a:noFill/>
        </p:spPr>
        <p:txBody>
          <a:bodyPr wrap="square" rtlCol="0">
            <a:spAutoFit/>
          </a:bodyPr>
          <a:lstStyle/>
          <a:p>
            <a:pPr algn="r"/>
            <a:r>
              <a:rPr lang="en-US" sz="2000" dirty="0">
                <a:latin typeface="+mn-lt"/>
              </a:rPr>
              <a:t>40,059</a:t>
            </a:r>
          </a:p>
        </p:txBody>
      </p:sp>
      <p:sp>
        <p:nvSpPr>
          <p:cNvPr id="24" name="TextBox 23"/>
          <p:cNvSpPr txBox="1"/>
          <p:nvPr/>
        </p:nvSpPr>
        <p:spPr>
          <a:xfrm>
            <a:off x="1007395" y="4879806"/>
            <a:ext cx="2383884" cy="400110"/>
          </a:xfrm>
          <a:prstGeom prst="rect">
            <a:avLst/>
          </a:prstGeom>
          <a:noFill/>
        </p:spPr>
        <p:txBody>
          <a:bodyPr wrap="square" rtlCol="0">
            <a:spAutoFit/>
          </a:bodyPr>
          <a:lstStyle/>
          <a:p>
            <a:r>
              <a:rPr lang="en-US" sz="2000" dirty="0">
                <a:latin typeface="+mn-lt"/>
              </a:rPr>
              <a:t>Total liabilities</a:t>
            </a:r>
          </a:p>
        </p:txBody>
      </p:sp>
      <p:sp>
        <p:nvSpPr>
          <p:cNvPr id="25" name="TextBox 24"/>
          <p:cNvSpPr txBox="1"/>
          <p:nvPr/>
        </p:nvSpPr>
        <p:spPr>
          <a:xfrm>
            <a:off x="5821070" y="4899521"/>
            <a:ext cx="1112100" cy="400110"/>
          </a:xfrm>
          <a:prstGeom prst="rect">
            <a:avLst/>
          </a:prstGeom>
          <a:noFill/>
        </p:spPr>
        <p:txBody>
          <a:bodyPr wrap="square" rtlCol="0">
            <a:spAutoFit/>
          </a:bodyPr>
          <a:lstStyle/>
          <a:p>
            <a:pPr algn="r"/>
            <a:r>
              <a:rPr lang="en-US" sz="2000" dirty="0">
                <a:latin typeface="+mn-lt"/>
              </a:rPr>
              <a:t>$64,329</a:t>
            </a:r>
          </a:p>
        </p:txBody>
      </p:sp>
      <p:sp>
        <p:nvSpPr>
          <p:cNvPr id="26" name="TextBox 25"/>
          <p:cNvSpPr txBox="1"/>
          <p:nvPr/>
        </p:nvSpPr>
        <p:spPr>
          <a:xfrm>
            <a:off x="7643398" y="4899521"/>
            <a:ext cx="1112100" cy="400110"/>
          </a:xfrm>
          <a:prstGeom prst="rect">
            <a:avLst/>
          </a:prstGeom>
          <a:noFill/>
        </p:spPr>
        <p:txBody>
          <a:bodyPr wrap="square" rtlCol="0">
            <a:spAutoFit/>
          </a:bodyPr>
          <a:lstStyle/>
          <a:p>
            <a:pPr algn="r"/>
            <a:r>
              <a:rPr lang="en-US" sz="2000" dirty="0">
                <a:latin typeface="+mn-lt"/>
              </a:rPr>
              <a:t>$57,637</a:t>
            </a:r>
          </a:p>
        </p:txBody>
      </p:sp>
      <p:sp>
        <p:nvSpPr>
          <p:cNvPr id="27" name="TextBox 26"/>
          <p:cNvSpPr txBox="1"/>
          <p:nvPr/>
        </p:nvSpPr>
        <p:spPr>
          <a:xfrm>
            <a:off x="762293" y="5128839"/>
            <a:ext cx="2383884" cy="400110"/>
          </a:xfrm>
          <a:prstGeom prst="rect">
            <a:avLst/>
          </a:prstGeom>
          <a:noFill/>
        </p:spPr>
        <p:txBody>
          <a:bodyPr wrap="square" rtlCol="0">
            <a:spAutoFit/>
          </a:bodyPr>
          <a:lstStyle/>
          <a:p>
            <a:r>
              <a:rPr lang="en-US" sz="2000" dirty="0">
                <a:latin typeface="+mn-lt"/>
              </a:rPr>
              <a:t>Shareholders’ equity</a:t>
            </a:r>
          </a:p>
        </p:txBody>
      </p:sp>
      <p:sp>
        <p:nvSpPr>
          <p:cNvPr id="28" name="TextBox 27"/>
          <p:cNvSpPr txBox="1"/>
          <p:nvPr/>
        </p:nvSpPr>
        <p:spPr>
          <a:xfrm>
            <a:off x="5821070" y="5148554"/>
            <a:ext cx="1112100" cy="400110"/>
          </a:xfrm>
          <a:prstGeom prst="rect">
            <a:avLst/>
          </a:prstGeom>
          <a:noFill/>
        </p:spPr>
        <p:txBody>
          <a:bodyPr wrap="square" rtlCol="0">
            <a:spAutoFit/>
          </a:bodyPr>
          <a:lstStyle/>
          <a:p>
            <a:pPr algn="r"/>
            <a:r>
              <a:rPr lang="en-US" sz="2000" dirty="0">
                <a:latin typeface="+mn-lt"/>
              </a:rPr>
              <a:t>25,764</a:t>
            </a:r>
          </a:p>
        </p:txBody>
      </p:sp>
      <p:sp>
        <p:nvSpPr>
          <p:cNvPr id="29" name="TextBox 28"/>
          <p:cNvSpPr txBox="1"/>
          <p:nvPr/>
        </p:nvSpPr>
        <p:spPr>
          <a:xfrm>
            <a:off x="7643398" y="5148554"/>
            <a:ext cx="1112100" cy="400110"/>
          </a:xfrm>
          <a:prstGeom prst="rect">
            <a:avLst/>
          </a:prstGeom>
          <a:noFill/>
        </p:spPr>
        <p:txBody>
          <a:bodyPr wrap="square" rtlCol="0">
            <a:spAutoFit/>
          </a:bodyPr>
          <a:lstStyle/>
          <a:p>
            <a:pPr algn="r"/>
            <a:r>
              <a:rPr lang="en-US" sz="2000" dirty="0">
                <a:latin typeface="+mn-lt"/>
              </a:rPr>
              <a:t>12,030</a:t>
            </a:r>
          </a:p>
        </p:txBody>
      </p:sp>
      <p:sp>
        <p:nvSpPr>
          <p:cNvPr id="30" name="TextBox 29"/>
          <p:cNvSpPr txBox="1"/>
          <p:nvPr/>
        </p:nvSpPr>
        <p:spPr>
          <a:xfrm>
            <a:off x="985048" y="5448036"/>
            <a:ext cx="4645515" cy="439541"/>
          </a:xfrm>
          <a:prstGeom prst="rect">
            <a:avLst/>
          </a:prstGeom>
          <a:noFill/>
        </p:spPr>
        <p:txBody>
          <a:bodyPr wrap="square" rtlCol="0">
            <a:spAutoFit/>
          </a:bodyPr>
          <a:lstStyle/>
          <a:p>
            <a:r>
              <a:rPr lang="en-IN" sz="2000" dirty="0">
                <a:latin typeface="+mn-lt"/>
              </a:rPr>
              <a:t>Total liabilities and shareholders’ equity</a:t>
            </a:r>
            <a:endParaRPr lang="en-US" sz="2000" dirty="0">
              <a:latin typeface="+mn-lt"/>
            </a:endParaRPr>
          </a:p>
        </p:txBody>
      </p:sp>
      <p:sp>
        <p:nvSpPr>
          <p:cNvPr id="31" name="TextBox 30"/>
          <p:cNvSpPr txBox="1"/>
          <p:nvPr/>
        </p:nvSpPr>
        <p:spPr>
          <a:xfrm>
            <a:off x="5821070" y="5467751"/>
            <a:ext cx="1112100" cy="400110"/>
          </a:xfrm>
          <a:prstGeom prst="rect">
            <a:avLst/>
          </a:prstGeom>
          <a:noFill/>
        </p:spPr>
        <p:txBody>
          <a:bodyPr wrap="square" rtlCol="0">
            <a:spAutoFit/>
          </a:bodyPr>
          <a:lstStyle/>
          <a:p>
            <a:pPr algn="r"/>
            <a:r>
              <a:rPr lang="en-US" sz="2000" dirty="0">
                <a:latin typeface="+mn-lt"/>
              </a:rPr>
              <a:t>$90,093</a:t>
            </a:r>
          </a:p>
        </p:txBody>
      </p:sp>
      <p:sp>
        <p:nvSpPr>
          <p:cNvPr id="32" name="TextBox 31"/>
          <p:cNvSpPr txBox="1"/>
          <p:nvPr/>
        </p:nvSpPr>
        <p:spPr>
          <a:xfrm>
            <a:off x="7643398" y="5467751"/>
            <a:ext cx="1112100" cy="400110"/>
          </a:xfrm>
          <a:prstGeom prst="rect">
            <a:avLst/>
          </a:prstGeom>
          <a:noFill/>
        </p:spPr>
        <p:txBody>
          <a:bodyPr wrap="square" rtlCol="0">
            <a:spAutoFit/>
          </a:bodyPr>
          <a:lstStyle/>
          <a:p>
            <a:pPr algn="r"/>
            <a:r>
              <a:rPr lang="en-US" sz="2000" dirty="0">
                <a:latin typeface="+mn-lt"/>
              </a:rPr>
              <a:t>$69,667</a:t>
            </a:r>
          </a:p>
        </p:txBody>
      </p:sp>
      <p:cxnSp>
        <p:nvCxnSpPr>
          <p:cNvPr id="33" name="Straight Connector 32"/>
          <p:cNvCxnSpPr/>
          <p:nvPr/>
        </p:nvCxnSpPr>
        <p:spPr>
          <a:xfrm>
            <a:off x="5891120" y="4914206"/>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883261" y="5491992"/>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891120" y="5815469"/>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892688" y="5853177"/>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7722410" y="4914206"/>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714551" y="5491992"/>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722410" y="5815469"/>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723978" y="5853177"/>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713979" y="2052878"/>
            <a:ext cx="1050580" cy="400110"/>
          </a:xfrm>
          <a:prstGeom prst="rect">
            <a:avLst/>
          </a:prstGeom>
          <a:noFill/>
        </p:spPr>
        <p:txBody>
          <a:bodyPr wrap="square" rtlCol="0">
            <a:spAutoFit/>
          </a:bodyPr>
          <a:lstStyle/>
          <a:p>
            <a:r>
              <a:rPr lang="en-US" sz="2000" b="1" dirty="0">
                <a:latin typeface="+mn-lt"/>
              </a:rPr>
              <a:t>PepsiCo</a:t>
            </a:r>
          </a:p>
        </p:txBody>
      </p:sp>
      <p:sp>
        <p:nvSpPr>
          <p:cNvPr id="51" name="TextBox 50"/>
          <p:cNvSpPr txBox="1"/>
          <p:nvPr/>
        </p:nvSpPr>
        <p:spPr>
          <a:xfrm>
            <a:off x="3575560" y="1550838"/>
            <a:ext cx="1791047" cy="400110"/>
          </a:xfrm>
          <a:prstGeom prst="rect">
            <a:avLst/>
          </a:prstGeom>
          <a:noFill/>
        </p:spPr>
        <p:txBody>
          <a:bodyPr wrap="square" rtlCol="0">
            <a:spAutoFit/>
          </a:bodyPr>
          <a:lstStyle/>
          <a:p>
            <a:r>
              <a:rPr lang="en-US" sz="2000" b="1" dirty="0">
                <a:latin typeface="+mn-lt"/>
              </a:rPr>
              <a:t>Balance Sheets</a:t>
            </a:r>
          </a:p>
        </p:txBody>
      </p:sp>
      <p:sp>
        <p:nvSpPr>
          <p:cNvPr id="76" name="TextBox 75"/>
          <p:cNvSpPr txBox="1"/>
          <p:nvPr/>
        </p:nvSpPr>
        <p:spPr>
          <a:xfrm>
            <a:off x="812497" y="2411324"/>
            <a:ext cx="919091" cy="400110"/>
          </a:xfrm>
          <a:prstGeom prst="rect">
            <a:avLst/>
          </a:prstGeom>
          <a:noFill/>
        </p:spPr>
        <p:txBody>
          <a:bodyPr wrap="square" rtlCol="0">
            <a:spAutoFit/>
          </a:bodyPr>
          <a:lstStyle/>
          <a:p>
            <a:r>
              <a:rPr lang="en-US" sz="2000" b="1" dirty="0">
                <a:latin typeface="+mn-lt"/>
              </a:rPr>
              <a:t>Assets</a:t>
            </a:r>
          </a:p>
        </p:txBody>
      </p:sp>
      <p:sp>
        <p:nvSpPr>
          <p:cNvPr id="77" name="TextBox 76"/>
          <p:cNvSpPr txBox="1"/>
          <p:nvPr/>
        </p:nvSpPr>
        <p:spPr>
          <a:xfrm>
            <a:off x="743439" y="2680809"/>
            <a:ext cx="1970152" cy="400110"/>
          </a:xfrm>
          <a:prstGeom prst="rect">
            <a:avLst/>
          </a:prstGeom>
          <a:noFill/>
        </p:spPr>
        <p:txBody>
          <a:bodyPr wrap="square" rtlCol="0">
            <a:spAutoFit/>
          </a:bodyPr>
          <a:lstStyle/>
          <a:p>
            <a:r>
              <a:rPr lang="en-US" sz="2000" dirty="0">
                <a:latin typeface="+mn-lt"/>
              </a:rPr>
              <a:t>Current assets</a:t>
            </a:r>
          </a:p>
        </p:txBody>
      </p:sp>
      <p:sp>
        <p:nvSpPr>
          <p:cNvPr id="78" name="TextBox 77"/>
          <p:cNvSpPr txBox="1"/>
          <p:nvPr/>
        </p:nvSpPr>
        <p:spPr>
          <a:xfrm>
            <a:off x="5821070" y="2680809"/>
            <a:ext cx="1112100" cy="400110"/>
          </a:xfrm>
          <a:prstGeom prst="rect">
            <a:avLst/>
          </a:prstGeom>
          <a:noFill/>
        </p:spPr>
        <p:txBody>
          <a:bodyPr wrap="square" rtlCol="0">
            <a:spAutoFit/>
          </a:bodyPr>
          <a:lstStyle/>
          <a:p>
            <a:pPr algn="r"/>
            <a:r>
              <a:rPr lang="en-US" sz="2000" dirty="0">
                <a:latin typeface="+mn-lt"/>
              </a:rPr>
              <a:t>$33,395</a:t>
            </a:r>
          </a:p>
        </p:txBody>
      </p:sp>
      <p:sp>
        <p:nvSpPr>
          <p:cNvPr id="79" name="TextBox 78"/>
          <p:cNvSpPr txBox="1"/>
          <p:nvPr/>
        </p:nvSpPr>
        <p:spPr>
          <a:xfrm>
            <a:off x="7643398" y="2680809"/>
            <a:ext cx="1112100" cy="400110"/>
          </a:xfrm>
          <a:prstGeom prst="rect">
            <a:avLst/>
          </a:prstGeom>
          <a:noFill/>
        </p:spPr>
        <p:txBody>
          <a:bodyPr wrap="square" rtlCol="0">
            <a:spAutoFit/>
          </a:bodyPr>
          <a:lstStyle/>
          <a:p>
            <a:pPr algn="r"/>
            <a:r>
              <a:rPr lang="en-US" sz="2000" dirty="0">
                <a:latin typeface="+mn-lt"/>
              </a:rPr>
              <a:t>$23,031</a:t>
            </a:r>
          </a:p>
        </p:txBody>
      </p:sp>
      <p:sp>
        <p:nvSpPr>
          <p:cNvPr id="80" name="TextBox 79"/>
          <p:cNvSpPr txBox="1"/>
          <p:nvPr/>
        </p:nvSpPr>
        <p:spPr>
          <a:xfrm>
            <a:off x="782227" y="2997475"/>
            <a:ext cx="4223195" cy="399583"/>
          </a:xfrm>
          <a:prstGeom prst="rect">
            <a:avLst/>
          </a:prstGeom>
          <a:noFill/>
        </p:spPr>
        <p:txBody>
          <a:bodyPr wrap="square" rtlCol="0">
            <a:spAutoFit/>
          </a:bodyPr>
          <a:lstStyle/>
          <a:p>
            <a:r>
              <a:rPr lang="en-IN" sz="2000" dirty="0">
                <a:latin typeface="+mn-lt"/>
              </a:rPr>
              <a:t>Property, plant, and equipment (net)</a:t>
            </a:r>
            <a:endParaRPr lang="en-US" sz="2000" dirty="0">
              <a:latin typeface="+mn-lt"/>
            </a:endParaRPr>
          </a:p>
        </p:txBody>
      </p:sp>
      <p:sp>
        <p:nvSpPr>
          <p:cNvPr id="81" name="TextBox 80"/>
          <p:cNvSpPr txBox="1"/>
          <p:nvPr/>
        </p:nvSpPr>
        <p:spPr>
          <a:xfrm>
            <a:off x="5821070" y="2997211"/>
            <a:ext cx="1112100" cy="400110"/>
          </a:xfrm>
          <a:prstGeom prst="rect">
            <a:avLst/>
          </a:prstGeom>
          <a:noFill/>
        </p:spPr>
        <p:txBody>
          <a:bodyPr wrap="square" rtlCol="0">
            <a:spAutoFit/>
          </a:bodyPr>
          <a:lstStyle/>
          <a:p>
            <a:pPr algn="r"/>
            <a:r>
              <a:rPr lang="en-US" sz="2000" dirty="0">
                <a:latin typeface="+mn-lt"/>
              </a:rPr>
              <a:t>12,571</a:t>
            </a:r>
          </a:p>
        </p:txBody>
      </p:sp>
      <p:sp>
        <p:nvSpPr>
          <p:cNvPr id="82" name="TextBox 81"/>
          <p:cNvSpPr txBox="1"/>
          <p:nvPr/>
        </p:nvSpPr>
        <p:spPr>
          <a:xfrm>
            <a:off x="7643398" y="2997211"/>
            <a:ext cx="1112100" cy="400110"/>
          </a:xfrm>
          <a:prstGeom prst="rect">
            <a:avLst/>
          </a:prstGeom>
          <a:noFill/>
        </p:spPr>
        <p:txBody>
          <a:bodyPr wrap="square" rtlCol="0">
            <a:spAutoFit/>
          </a:bodyPr>
          <a:lstStyle/>
          <a:p>
            <a:pPr algn="r"/>
            <a:r>
              <a:rPr lang="en-US" sz="2000" dirty="0">
                <a:latin typeface="+mn-lt"/>
              </a:rPr>
              <a:t>16,317</a:t>
            </a:r>
          </a:p>
        </p:txBody>
      </p:sp>
      <p:sp>
        <p:nvSpPr>
          <p:cNvPr id="86" name="TextBox 85"/>
          <p:cNvSpPr txBox="1"/>
          <p:nvPr/>
        </p:nvSpPr>
        <p:spPr>
          <a:xfrm>
            <a:off x="743438" y="3282228"/>
            <a:ext cx="4117509" cy="400110"/>
          </a:xfrm>
          <a:prstGeom prst="rect">
            <a:avLst/>
          </a:prstGeom>
          <a:noFill/>
        </p:spPr>
        <p:txBody>
          <a:bodyPr wrap="square" rtlCol="0">
            <a:spAutoFit/>
          </a:bodyPr>
          <a:lstStyle/>
          <a:p>
            <a:r>
              <a:rPr lang="en-US" sz="2000" dirty="0">
                <a:latin typeface="+mn-lt"/>
              </a:rPr>
              <a:t>Intangibles and other assets</a:t>
            </a:r>
          </a:p>
        </p:txBody>
      </p:sp>
      <p:sp>
        <p:nvSpPr>
          <p:cNvPr id="87" name="TextBox 86"/>
          <p:cNvSpPr txBox="1"/>
          <p:nvPr/>
        </p:nvSpPr>
        <p:spPr>
          <a:xfrm>
            <a:off x="5802216" y="3301943"/>
            <a:ext cx="1112100" cy="400110"/>
          </a:xfrm>
          <a:prstGeom prst="rect">
            <a:avLst/>
          </a:prstGeom>
          <a:noFill/>
        </p:spPr>
        <p:txBody>
          <a:bodyPr wrap="square" rtlCol="0">
            <a:spAutoFit/>
          </a:bodyPr>
          <a:lstStyle/>
          <a:p>
            <a:pPr algn="r"/>
            <a:r>
              <a:rPr lang="en-US" sz="2000" dirty="0">
                <a:latin typeface="+mn-lt"/>
              </a:rPr>
              <a:t>44,127</a:t>
            </a:r>
          </a:p>
        </p:txBody>
      </p:sp>
      <p:sp>
        <p:nvSpPr>
          <p:cNvPr id="88" name="TextBox 87"/>
          <p:cNvSpPr txBox="1"/>
          <p:nvPr/>
        </p:nvSpPr>
        <p:spPr>
          <a:xfrm>
            <a:off x="7624544" y="3301943"/>
            <a:ext cx="1112100" cy="400110"/>
          </a:xfrm>
          <a:prstGeom prst="rect">
            <a:avLst/>
          </a:prstGeom>
          <a:noFill/>
        </p:spPr>
        <p:txBody>
          <a:bodyPr wrap="square" rtlCol="0">
            <a:spAutoFit/>
          </a:bodyPr>
          <a:lstStyle/>
          <a:p>
            <a:pPr algn="r"/>
            <a:r>
              <a:rPr lang="en-US" sz="2000" dirty="0">
                <a:latin typeface="+mn-lt"/>
              </a:rPr>
              <a:t>30,319</a:t>
            </a:r>
          </a:p>
        </p:txBody>
      </p:sp>
      <p:sp>
        <p:nvSpPr>
          <p:cNvPr id="89" name="TextBox 88"/>
          <p:cNvSpPr txBox="1"/>
          <p:nvPr/>
        </p:nvSpPr>
        <p:spPr>
          <a:xfrm>
            <a:off x="1013329" y="3601425"/>
            <a:ext cx="4645515" cy="400110"/>
          </a:xfrm>
          <a:prstGeom prst="rect">
            <a:avLst/>
          </a:prstGeom>
          <a:noFill/>
        </p:spPr>
        <p:txBody>
          <a:bodyPr wrap="square" rtlCol="0">
            <a:spAutoFit/>
          </a:bodyPr>
          <a:lstStyle/>
          <a:p>
            <a:r>
              <a:rPr lang="en-IN" sz="2000" dirty="0">
                <a:latin typeface="+mn-lt"/>
              </a:rPr>
              <a:t>Total assets</a:t>
            </a:r>
            <a:endParaRPr lang="en-US" sz="2000" dirty="0">
              <a:latin typeface="+mn-lt"/>
            </a:endParaRPr>
          </a:p>
        </p:txBody>
      </p:sp>
      <p:sp>
        <p:nvSpPr>
          <p:cNvPr id="90" name="TextBox 89"/>
          <p:cNvSpPr txBox="1"/>
          <p:nvPr/>
        </p:nvSpPr>
        <p:spPr>
          <a:xfrm>
            <a:off x="5802216" y="3621140"/>
            <a:ext cx="1112100" cy="400110"/>
          </a:xfrm>
          <a:prstGeom prst="rect">
            <a:avLst/>
          </a:prstGeom>
          <a:noFill/>
        </p:spPr>
        <p:txBody>
          <a:bodyPr wrap="square" rtlCol="0">
            <a:spAutoFit/>
          </a:bodyPr>
          <a:lstStyle/>
          <a:p>
            <a:pPr algn="r"/>
            <a:r>
              <a:rPr lang="en-US" sz="2000" dirty="0">
                <a:latin typeface="+mn-lt"/>
              </a:rPr>
              <a:t>$90,093</a:t>
            </a:r>
          </a:p>
        </p:txBody>
      </p:sp>
      <p:sp>
        <p:nvSpPr>
          <p:cNvPr id="91" name="TextBox 90"/>
          <p:cNvSpPr txBox="1"/>
          <p:nvPr/>
        </p:nvSpPr>
        <p:spPr>
          <a:xfrm>
            <a:off x="7624544" y="3621140"/>
            <a:ext cx="1112100" cy="400110"/>
          </a:xfrm>
          <a:prstGeom prst="rect">
            <a:avLst/>
          </a:prstGeom>
          <a:noFill/>
        </p:spPr>
        <p:txBody>
          <a:bodyPr wrap="square" rtlCol="0">
            <a:spAutoFit/>
          </a:bodyPr>
          <a:lstStyle/>
          <a:p>
            <a:pPr algn="r"/>
            <a:r>
              <a:rPr lang="en-US" sz="2000" dirty="0">
                <a:latin typeface="+mn-lt"/>
              </a:rPr>
              <a:t>$69,667</a:t>
            </a:r>
          </a:p>
        </p:txBody>
      </p:sp>
      <p:cxnSp>
        <p:nvCxnSpPr>
          <p:cNvPr id="93" name="Straight Connector 92"/>
          <p:cNvCxnSpPr/>
          <p:nvPr/>
        </p:nvCxnSpPr>
        <p:spPr>
          <a:xfrm>
            <a:off x="5864407" y="3645381"/>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5872266" y="3968858"/>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5873834" y="4006566"/>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7695697" y="3645381"/>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7703556" y="3968858"/>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7705124" y="4006566"/>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887413" y="2115611"/>
            <a:ext cx="8018807" cy="32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887913" y="2433280"/>
            <a:ext cx="8018807" cy="32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6613490" y="1740946"/>
            <a:ext cx="1791047" cy="400110"/>
          </a:xfrm>
          <a:prstGeom prst="rect">
            <a:avLst/>
          </a:prstGeom>
          <a:noFill/>
        </p:spPr>
        <p:txBody>
          <a:bodyPr wrap="square" rtlCol="0">
            <a:spAutoFit/>
          </a:bodyPr>
          <a:lstStyle/>
          <a:p>
            <a:r>
              <a:rPr lang="en-US" sz="2000" dirty="0">
                <a:latin typeface="+mn-lt"/>
              </a:rPr>
              <a:t>($ in millions)</a:t>
            </a:r>
          </a:p>
        </p:txBody>
      </p:sp>
    </p:spTree>
    <p:custDataLst>
      <p:tags r:id="rId1"/>
    </p:custDataLst>
    <p:extLst>
      <p:ext uri="{BB962C8B-B14F-4D97-AF65-F5344CB8AC3E}">
        <p14:creationId xmlns:p14="http://schemas.microsoft.com/office/powerpoint/2010/main" val="393487850"/>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Condensed </a:t>
            </a:r>
            <a:r>
              <a:rPr lang="en-US" dirty="0"/>
              <a:t>Financial Statements</a:t>
            </a:r>
            <a:r>
              <a:rPr lang="en-US" dirty="0" smtClean="0"/>
              <a:t>—</a:t>
            </a:r>
            <a:br>
              <a:rPr lang="en-US" dirty="0" smtClean="0"/>
            </a:br>
            <a:r>
              <a:rPr lang="en-US" dirty="0" smtClean="0"/>
              <a:t>Coca</a:t>
            </a:r>
            <a:r>
              <a:rPr lang="en-US" dirty="0"/>
              <a:t>-Cola, PepsiCo </a:t>
            </a:r>
            <a:r>
              <a:rPr lang="en-US" sz="2600" dirty="0"/>
              <a:t>(</a:t>
            </a:r>
            <a:r>
              <a:rPr lang="en-US" sz="2600" dirty="0" smtClean="0"/>
              <a:t>continued)</a:t>
            </a:r>
            <a:endParaRPr lang="en-IN"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LO14-4</a:t>
            </a:r>
          </a:p>
        </p:txBody>
      </p:sp>
      <p:sp>
        <p:nvSpPr>
          <p:cNvPr id="17" name="TextBox 16"/>
          <p:cNvSpPr txBox="1"/>
          <p:nvPr/>
        </p:nvSpPr>
        <p:spPr>
          <a:xfrm>
            <a:off x="762292" y="3636776"/>
            <a:ext cx="3592997" cy="400110"/>
          </a:xfrm>
          <a:prstGeom prst="rect">
            <a:avLst/>
          </a:prstGeom>
          <a:noFill/>
        </p:spPr>
        <p:txBody>
          <a:bodyPr wrap="square" rtlCol="0">
            <a:spAutoFit/>
          </a:bodyPr>
          <a:lstStyle/>
          <a:p>
            <a:r>
              <a:rPr lang="en-US" sz="2000" dirty="0">
                <a:latin typeface="+mn-lt"/>
              </a:rPr>
              <a:t>Operating and other expenses</a:t>
            </a:r>
          </a:p>
        </p:txBody>
      </p:sp>
      <p:sp>
        <p:nvSpPr>
          <p:cNvPr id="18" name="TextBox 17"/>
          <p:cNvSpPr txBox="1"/>
          <p:nvPr/>
        </p:nvSpPr>
        <p:spPr>
          <a:xfrm>
            <a:off x="5813900" y="2076653"/>
            <a:ext cx="1271202" cy="400110"/>
          </a:xfrm>
          <a:prstGeom prst="rect">
            <a:avLst/>
          </a:prstGeom>
          <a:noFill/>
        </p:spPr>
        <p:txBody>
          <a:bodyPr wrap="square" rtlCol="0">
            <a:spAutoFit/>
          </a:bodyPr>
          <a:lstStyle/>
          <a:p>
            <a:r>
              <a:rPr lang="en-US" sz="2000" b="1" dirty="0">
                <a:latin typeface="+mn-lt"/>
              </a:rPr>
              <a:t>Coca-Cola</a:t>
            </a:r>
          </a:p>
        </p:txBody>
      </p:sp>
      <p:sp>
        <p:nvSpPr>
          <p:cNvPr id="19" name="TextBox 18"/>
          <p:cNvSpPr txBox="1"/>
          <p:nvPr/>
        </p:nvSpPr>
        <p:spPr>
          <a:xfrm>
            <a:off x="5896486" y="3636776"/>
            <a:ext cx="1112100" cy="400110"/>
          </a:xfrm>
          <a:prstGeom prst="rect">
            <a:avLst/>
          </a:prstGeom>
          <a:noFill/>
        </p:spPr>
        <p:txBody>
          <a:bodyPr wrap="square" rtlCol="0">
            <a:spAutoFit/>
          </a:bodyPr>
          <a:lstStyle/>
          <a:p>
            <a:pPr algn="r"/>
            <a:r>
              <a:rPr lang="en-US" sz="2000" dirty="0">
                <a:latin typeface="+mn-lt"/>
              </a:rPr>
              <a:t>(16,366)</a:t>
            </a:r>
          </a:p>
        </p:txBody>
      </p:sp>
      <p:sp>
        <p:nvSpPr>
          <p:cNvPr id="20" name="TextBox 19"/>
          <p:cNvSpPr txBox="1"/>
          <p:nvPr/>
        </p:nvSpPr>
        <p:spPr>
          <a:xfrm>
            <a:off x="7728241" y="3636776"/>
            <a:ext cx="1112100" cy="400110"/>
          </a:xfrm>
          <a:prstGeom prst="rect">
            <a:avLst/>
          </a:prstGeom>
          <a:noFill/>
        </p:spPr>
        <p:txBody>
          <a:bodyPr wrap="square" rtlCol="0">
            <a:spAutoFit/>
          </a:bodyPr>
          <a:lstStyle/>
          <a:p>
            <a:pPr algn="r"/>
            <a:r>
              <a:rPr lang="en-US" sz="2000" dirty="0">
                <a:latin typeface="+mn-lt"/>
              </a:rPr>
              <a:t>(26,309)</a:t>
            </a:r>
          </a:p>
        </p:txBody>
      </p:sp>
      <p:sp>
        <p:nvSpPr>
          <p:cNvPr id="21" name="TextBox 20"/>
          <p:cNvSpPr txBox="1"/>
          <p:nvPr/>
        </p:nvSpPr>
        <p:spPr>
          <a:xfrm>
            <a:off x="781147" y="3941455"/>
            <a:ext cx="2383884" cy="400110"/>
          </a:xfrm>
          <a:prstGeom prst="rect">
            <a:avLst/>
          </a:prstGeom>
          <a:noFill/>
        </p:spPr>
        <p:txBody>
          <a:bodyPr wrap="square" rtlCol="0">
            <a:spAutoFit/>
          </a:bodyPr>
          <a:lstStyle/>
          <a:p>
            <a:r>
              <a:rPr lang="en-US" sz="2000" dirty="0">
                <a:latin typeface="+mn-lt"/>
              </a:rPr>
              <a:t>Interest expense</a:t>
            </a:r>
          </a:p>
        </p:txBody>
      </p:sp>
      <p:sp>
        <p:nvSpPr>
          <p:cNvPr id="22" name="TextBox 21"/>
          <p:cNvSpPr txBox="1"/>
          <p:nvPr/>
        </p:nvSpPr>
        <p:spPr>
          <a:xfrm>
            <a:off x="5887059" y="3961170"/>
            <a:ext cx="1112100" cy="400110"/>
          </a:xfrm>
          <a:prstGeom prst="rect">
            <a:avLst/>
          </a:prstGeom>
          <a:noFill/>
        </p:spPr>
        <p:txBody>
          <a:bodyPr wrap="square" rtlCol="0">
            <a:spAutoFit/>
          </a:bodyPr>
          <a:lstStyle/>
          <a:p>
            <a:pPr algn="r"/>
            <a:r>
              <a:rPr lang="en-US" sz="2000" dirty="0">
                <a:latin typeface="+mn-lt"/>
              </a:rPr>
              <a:t>(856)</a:t>
            </a:r>
          </a:p>
        </p:txBody>
      </p:sp>
      <p:sp>
        <p:nvSpPr>
          <p:cNvPr id="23" name="TextBox 22"/>
          <p:cNvSpPr txBox="1"/>
          <p:nvPr/>
        </p:nvSpPr>
        <p:spPr>
          <a:xfrm>
            <a:off x="7709387" y="3961170"/>
            <a:ext cx="1112100" cy="400110"/>
          </a:xfrm>
          <a:prstGeom prst="rect">
            <a:avLst/>
          </a:prstGeom>
          <a:noFill/>
        </p:spPr>
        <p:txBody>
          <a:bodyPr wrap="square" rtlCol="0">
            <a:spAutoFit/>
          </a:bodyPr>
          <a:lstStyle/>
          <a:p>
            <a:pPr algn="r"/>
            <a:r>
              <a:rPr lang="en-US" sz="2000" dirty="0">
                <a:latin typeface="+mn-lt"/>
              </a:rPr>
              <a:t>(970)</a:t>
            </a:r>
          </a:p>
        </p:txBody>
      </p:sp>
      <p:sp>
        <p:nvSpPr>
          <p:cNvPr id="24" name="TextBox 23"/>
          <p:cNvSpPr txBox="1"/>
          <p:nvPr/>
        </p:nvSpPr>
        <p:spPr>
          <a:xfrm>
            <a:off x="1007395" y="4281399"/>
            <a:ext cx="2383884" cy="400110"/>
          </a:xfrm>
          <a:prstGeom prst="rect">
            <a:avLst/>
          </a:prstGeom>
          <a:noFill/>
        </p:spPr>
        <p:txBody>
          <a:bodyPr wrap="square" rtlCol="0">
            <a:spAutoFit/>
          </a:bodyPr>
          <a:lstStyle/>
          <a:p>
            <a:r>
              <a:rPr lang="en-US" sz="2000" dirty="0">
                <a:latin typeface="+mn-lt"/>
              </a:rPr>
              <a:t>Income before taxes</a:t>
            </a:r>
          </a:p>
        </p:txBody>
      </p:sp>
      <p:sp>
        <p:nvSpPr>
          <p:cNvPr id="25" name="TextBox 24"/>
          <p:cNvSpPr txBox="1"/>
          <p:nvPr/>
        </p:nvSpPr>
        <p:spPr>
          <a:xfrm>
            <a:off x="5821070" y="4301114"/>
            <a:ext cx="1112100" cy="400110"/>
          </a:xfrm>
          <a:prstGeom prst="rect">
            <a:avLst/>
          </a:prstGeom>
          <a:noFill/>
        </p:spPr>
        <p:txBody>
          <a:bodyPr wrap="square" rtlCol="0">
            <a:spAutoFit/>
          </a:bodyPr>
          <a:lstStyle/>
          <a:p>
            <a:pPr algn="r"/>
            <a:r>
              <a:rPr lang="en-US" sz="2000" dirty="0">
                <a:latin typeface="+mn-lt"/>
              </a:rPr>
              <a:t>$  9,590</a:t>
            </a:r>
          </a:p>
        </p:txBody>
      </p:sp>
      <p:sp>
        <p:nvSpPr>
          <p:cNvPr id="26" name="TextBox 25"/>
          <p:cNvSpPr txBox="1"/>
          <p:nvPr/>
        </p:nvSpPr>
        <p:spPr>
          <a:xfrm>
            <a:off x="7643398" y="4301114"/>
            <a:ext cx="1112100" cy="400110"/>
          </a:xfrm>
          <a:prstGeom prst="rect">
            <a:avLst/>
          </a:prstGeom>
          <a:noFill/>
        </p:spPr>
        <p:txBody>
          <a:bodyPr wrap="square" rtlCol="0">
            <a:spAutoFit/>
          </a:bodyPr>
          <a:lstStyle/>
          <a:p>
            <a:pPr algn="r"/>
            <a:r>
              <a:rPr lang="en-US" sz="2000" dirty="0">
                <a:latin typeface="+mn-lt"/>
              </a:rPr>
              <a:t>$  7,393</a:t>
            </a:r>
          </a:p>
        </p:txBody>
      </p:sp>
      <p:sp>
        <p:nvSpPr>
          <p:cNvPr id="27" name="TextBox 26"/>
          <p:cNvSpPr txBox="1"/>
          <p:nvPr/>
        </p:nvSpPr>
        <p:spPr>
          <a:xfrm>
            <a:off x="762293" y="4539859"/>
            <a:ext cx="2383884" cy="400110"/>
          </a:xfrm>
          <a:prstGeom prst="rect">
            <a:avLst/>
          </a:prstGeom>
          <a:noFill/>
        </p:spPr>
        <p:txBody>
          <a:bodyPr wrap="square" rtlCol="0">
            <a:spAutoFit/>
          </a:bodyPr>
          <a:lstStyle/>
          <a:p>
            <a:r>
              <a:rPr lang="en-US" sz="2000" dirty="0">
                <a:latin typeface="+mn-lt"/>
              </a:rPr>
              <a:t>Tax expense</a:t>
            </a:r>
          </a:p>
        </p:txBody>
      </p:sp>
      <p:sp>
        <p:nvSpPr>
          <p:cNvPr id="28" name="TextBox 27"/>
          <p:cNvSpPr txBox="1"/>
          <p:nvPr/>
        </p:nvSpPr>
        <p:spPr>
          <a:xfrm>
            <a:off x="5887059" y="4559574"/>
            <a:ext cx="1112100" cy="400110"/>
          </a:xfrm>
          <a:prstGeom prst="rect">
            <a:avLst/>
          </a:prstGeom>
          <a:noFill/>
        </p:spPr>
        <p:txBody>
          <a:bodyPr wrap="square" rtlCol="0">
            <a:spAutoFit/>
          </a:bodyPr>
          <a:lstStyle/>
          <a:p>
            <a:pPr algn="r"/>
            <a:r>
              <a:rPr lang="en-US" sz="2000" dirty="0">
                <a:latin typeface="+mn-lt"/>
              </a:rPr>
              <a:t>(2,239)</a:t>
            </a:r>
          </a:p>
        </p:txBody>
      </p:sp>
      <p:sp>
        <p:nvSpPr>
          <p:cNvPr id="29" name="TextBox 28"/>
          <p:cNvSpPr txBox="1"/>
          <p:nvPr/>
        </p:nvSpPr>
        <p:spPr>
          <a:xfrm>
            <a:off x="7718814" y="4559574"/>
            <a:ext cx="1112100" cy="400110"/>
          </a:xfrm>
          <a:prstGeom prst="rect">
            <a:avLst/>
          </a:prstGeom>
          <a:noFill/>
        </p:spPr>
        <p:txBody>
          <a:bodyPr wrap="square" rtlCol="0">
            <a:spAutoFit/>
          </a:bodyPr>
          <a:lstStyle/>
          <a:p>
            <a:pPr algn="r"/>
            <a:r>
              <a:rPr lang="en-US" sz="2000" dirty="0">
                <a:latin typeface="+mn-lt"/>
              </a:rPr>
              <a:t>(1,941)</a:t>
            </a:r>
          </a:p>
        </p:txBody>
      </p:sp>
      <p:sp>
        <p:nvSpPr>
          <p:cNvPr id="30" name="TextBox 29"/>
          <p:cNvSpPr txBox="1"/>
          <p:nvPr/>
        </p:nvSpPr>
        <p:spPr>
          <a:xfrm>
            <a:off x="985048" y="4887337"/>
            <a:ext cx="4645515" cy="400110"/>
          </a:xfrm>
          <a:prstGeom prst="rect">
            <a:avLst/>
          </a:prstGeom>
          <a:noFill/>
        </p:spPr>
        <p:txBody>
          <a:bodyPr wrap="square" rtlCol="0">
            <a:spAutoFit/>
          </a:bodyPr>
          <a:lstStyle/>
          <a:p>
            <a:r>
              <a:rPr lang="en-IN" sz="2000" dirty="0">
                <a:latin typeface="+mn-lt"/>
              </a:rPr>
              <a:t>Net income</a:t>
            </a:r>
            <a:endParaRPr lang="en-US" sz="2000" dirty="0">
              <a:latin typeface="+mn-lt"/>
            </a:endParaRPr>
          </a:p>
        </p:txBody>
      </p:sp>
      <p:sp>
        <p:nvSpPr>
          <p:cNvPr id="31" name="TextBox 30"/>
          <p:cNvSpPr txBox="1"/>
          <p:nvPr/>
        </p:nvSpPr>
        <p:spPr>
          <a:xfrm>
            <a:off x="5821070" y="4907052"/>
            <a:ext cx="1112100" cy="400110"/>
          </a:xfrm>
          <a:prstGeom prst="rect">
            <a:avLst/>
          </a:prstGeom>
          <a:noFill/>
        </p:spPr>
        <p:txBody>
          <a:bodyPr wrap="square" rtlCol="0">
            <a:spAutoFit/>
          </a:bodyPr>
          <a:lstStyle/>
          <a:p>
            <a:pPr algn="r"/>
            <a:r>
              <a:rPr lang="en-US" sz="2000" dirty="0">
                <a:latin typeface="+mn-lt"/>
              </a:rPr>
              <a:t>$  7,351</a:t>
            </a:r>
          </a:p>
        </p:txBody>
      </p:sp>
      <p:sp>
        <p:nvSpPr>
          <p:cNvPr id="32" name="TextBox 31"/>
          <p:cNvSpPr txBox="1"/>
          <p:nvPr/>
        </p:nvSpPr>
        <p:spPr>
          <a:xfrm>
            <a:off x="7643398" y="4907052"/>
            <a:ext cx="1112100" cy="400110"/>
          </a:xfrm>
          <a:prstGeom prst="rect">
            <a:avLst/>
          </a:prstGeom>
          <a:noFill/>
        </p:spPr>
        <p:txBody>
          <a:bodyPr wrap="square" rtlCol="0">
            <a:spAutoFit/>
          </a:bodyPr>
          <a:lstStyle/>
          <a:p>
            <a:pPr algn="r"/>
            <a:r>
              <a:rPr lang="en-US" sz="2000" dirty="0">
                <a:latin typeface="+mn-lt"/>
              </a:rPr>
              <a:t>$ 5,452</a:t>
            </a:r>
          </a:p>
        </p:txBody>
      </p:sp>
      <p:cxnSp>
        <p:nvCxnSpPr>
          <p:cNvPr id="33" name="Straight Connector 32"/>
          <p:cNvCxnSpPr/>
          <p:nvPr/>
        </p:nvCxnSpPr>
        <p:spPr>
          <a:xfrm>
            <a:off x="5891120" y="4334653"/>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883261" y="4931293"/>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891120" y="5254770"/>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892688" y="5292478"/>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7722410" y="4334653"/>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714551" y="4931293"/>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722410" y="5254770"/>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723978" y="5292478"/>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713979" y="2076653"/>
            <a:ext cx="1050580" cy="400110"/>
          </a:xfrm>
          <a:prstGeom prst="rect">
            <a:avLst/>
          </a:prstGeom>
          <a:noFill/>
        </p:spPr>
        <p:txBody>
          <a:bodyPr wrap="square" rtlCol="0">
            <a:spAutoFit/>
          </a:bodyPr>
          <a:lstStyle/>
          <a:p>
            <a:r>
              <a:rPr lang="en-US" sz="2000" b="1" dirty="0">
                <a:latin typeface="+mn-lt"/>
              </a:rPr>
              <a:t>PepsiCo</a:t>
            </a:r>
          </a:p>
        </p:txBody>
      </p:sp>
      <p:sp>
        <p:nvSpPr>
          <p:cNvPr id="51" name="TextBox 50"/>
          <p:cNvSpPr txBox="1"/>
          <p:nvPr/>
        </p:nvSpPr>
        <p:spPr>
          <a:xfrm>
            <a:off x="3567223" y="1557954"/>
            <a:ext cx="2622272" cy="439541"/>
          </a:xfrm>
          <a:prstGeom prst="rect">
            <a:avLst/>
          </a:prstGeom>
          <a:noFill/>
        </p:spPr>
        <p:txBody>
          <a:bodyPr wrap="square" rtlCol="0">
            <a:spAutoFit/>
          </a:bodyPr>
          <a:lstStyle/>
          <a:p>
            <a:r>
              <a:rPr lang="en-US" sz="2000" b="1" dirty="0">
                <a:latin typeface="+mn-lt"/>
              </a:rPr>
              <a:t>Income Statements</a:t>
            </a:r>
          </a:p>
        </p:txBody>
      </p:sp>
      <p:sp>
        <p:nvSpPr>
          <p:cNvPr id="77" name="TextBox 76"/>
          <p:cNvSpPr txBox="1"/>
          <p:nvPr/>
        </p:nvSpPr>
        <p:spPr>
          <a:xfrm>
            <a:off x="743439" y="2704584"/>
            <a:ext cx="1970152" cy="400110"/>
          </a:xfrm>
          <a:prstGeom prst="rect">
            <a:avLst/>
          </a:prstGeom>
          <a:noFill/>
        </p:spPr>
        <p:txBody>
          <a:bodyPr wrap="square" rtlCol="0">
            <a:spAutoFit/>
          </a:bodyPr>
          <a:lstStyle/>
          <a:p>
            <a:r>
              <a:rPr lang="en-US" sz="2000" dirty="0">
                <a:latin typeface="+mn-lt"/>
              </a:rPr>
              <a:t>Net sales</a:t>
            </a:r>
          </a:p>
        </p:txBody>
      </p:sp>
      <p:sp>
        <p:nvSpPr>
          <p:cNvPr id="78" name="TextBox 77"/>
          <p:cNvSpPr txBox="1"/>
          <p:nvPr/>
        </p:nvSpPr>
        <p:spPr>
          <a:xfrm>
            <a:off x="5821070" y="2704584"/>
            <a:ext cx="1112100" cy="400110"/>
          </a:xfrm>
          <a:prstGeom prst="rect">
            <a:avLst/>
          </a:prstGeom>
          <a:noFill/>
        </p:spPr>
        <p:txBody>
          <a:bodyPr wrap="square" rtlCol="0">
            <a:spAutoFit/>
          </a:bodyPr>
          <a:lstStyle/>
          <a:p>
            <a:pPr algn="r"/>
            <a:r>
              <a:rPr lang="en-US" sz="2000" dirty="0">
                <a:latin typeface="+mn-lt"/>
              </a:rPr>
              <a:t>$44,294</a:t>
            </a:r>
          </a:p>
        </p:txBody>
      </p:sp>
      <p:sp>
        <p:nvSpPr>
          <p:cNvPr id="79" name="TextBox 78"/>
          <p:cNvSpPr txBox="1"/>
          <p:nvPr/>
        </p:nvSpPr>
        <p:spPr>
          <a:xfrm>
            <a:off x="7643398" y="2704584"/>
            <a:ext cx="1112100" cy="400110"/>
          </a:xfrm>
          <a:prstGeom prst="rect">
            <a:avLst/>
          </a:prstGeom>
          <a:noFill/>
        </p:spPr>
        <p:txBody>
          <a:bodyPr wrap="square" rtlCol="0">
            <a:spAutoFit/>
          </a:bodyPr>
          <a:lstStyle/>
          <a:p>
            <a:pPr algn="r"/>
            <a:r>
              <a:rPr lang="en-US" sz="2000" dirty="0">
                <a:latin typeface="+mn-lt"/>
              </a:rPr>
              <a:t>$63,056</a:t>
            </a:r>
          </a:p>
        </p:txBody>
      </p:sp>
      <p:sp>
        <p:nvSpPr>
          <p:cNvPr id="80" name="TextBox 79"/>
          <p:cNvSpPr txBox="1"/>
          <p:nvPr/>
        </p:nvSpPr>
        <p:spPr>
          <a:xfrm>
            <a:off x="782227" y="3021250"/>
            <a:ext cx="4223195" cy="399583"/>
          </a:xfrm>
          <a:prstGeom prst="rect">
            <a:avLst/>
          </a:prstGeom>
          <a:noFill/>
        </p:spPr>
        <p:txBody>
          <a:bodyPr wrap="square" rtlCol="0">
            <a:spAutoFit/>
          </a:bodyPr>
          <a:lstStyle/>
          <a:p>
            <a:r>
              <a:rPr lang="en-IN" sz="2000" dirty="0">
                <a:latin typeface="+mn-lt"/>
              </a:rPr>
              <a:t>Cost of goods sold</a:t>
            </a:r>
            <a:endParaRPr lang="en-US" sz="2000" dirty="0">
              <a:latin typeface="+mn-lt"/>
            </a:endParaRPr>
          </a:p>
        </p:txBody>
      </p:sp>
      <p:sp>
        <p:nvSpPr>
          <p:cNvPr id="81" name="TextBox 80"/>
          <p:cNvSpPr txBox="1"/>
          <p:nvPr/>
        </p:nvSpPr>
        <p:spPr>
          <a:xfrm>
            <a:off x="5896486" y="3020986"/>
            <a:ext cx="1112100" cy="400110"/>
          </a:xfrm>
          <a:prstGeom prst="rect">
            <a:avLst/>
          </a:prstGeom>
          <a:noFill/>
        </p:spPr>
        <p:txBody>
          <a:bodyPr wrap="square" rtlCol="0">
            <a:spAutoFit/>
          </a:bodyPr>
          <a:lstStyle/>
          <a:p>
            <a:pPr algn="r"/>
            <a:r>
              <a:rPr lang="en-US" sz="2000" dirty="0">
                <a:latin typeface="+mn-lt"/>
              </a:rPr>
              <a:t>(17,482)</a:t>
            </a:r>
          </a:p>
        </p:txBody>
      </p:sp>
      <p:sp>
        <p:nvSpPr>
          <p:cNvPr id="82" name="TextBox 81"/>
          <p:cNvSpPr txBox="1"/>
          <p:nvPr/>
        </p:nvSpPr>
        <p:spPr>
          <a:xfrm>
            <a:off x="7718814" y="3020986"/>
            <a:ext cx="1112100" cy="400110"/>
          </a:xfrm>
          <a:prstGeom prst="rect">
            <a:avLst/>
          </a:prstGeom>
          <a:noFill/>
        </p:spPr>
        <p:txBody>
          <a:bodyPr wrap="square" rtlCol="0">
            <a:spAutoFit/>
          </a:bodyPr>
          <a:lstStyle/>
          <a:p>
            <a:pPr algn="r"/>
            <a:r>
              <a:rPr lang="en-US" sz="2000" dirty="0">
                <a:latin typeface="+mn-lt"/>
              </a:rPr>
              <a:t>(28,384)</a:t>
            </a:r>
          </a:p>
        </p:txBody>
      </p:sp>
      <p:sp>
        <p:nvSpPr>
          <p:cNvPr id="89" name="TextBox 88"/>
          <p:cNvSpPr txBox="1"/>
          <p:nvPr/>
        </p:nvSpPr>
        <p:spPr>
          <a:xfrm>
            <a:off x="1032183" y="3351817"/>
            <a:ext cx="4645515" cy="400110"/>
          </a:xfrm>
          <a:prstGeom prst="rect">
            <a:avLst/>
          </a:prstGeom>
          <a:noFill/>
        </p:spPr>
        <p:txBody>
          <a:bodyPr wrap="square" rtlCol="0">
            <a:spAutoFit/>
          </a:bodyPr>
          <a:lstStyle/>
          <a:p>
            <a:r>
              <a:rPr lang="en-IN" sz="2000" dirty="0">
                <a:latin typeface="+mn-lt"/>
              </a:rPr>
              <a:t>Gross profit</a:t>
            </a:r>
            <a:endParaRPr lang="en-US" sz="2000" dirty="0">
              <a:latin typeface="+mn-lt"/>
            </a:endParaRPr>
          </a:p>
        </p:txBody>
      </p:sp>
      <p:sp>
        <p:nvSpPr>
          <p:cNvPr id="90" name="TextBox 89"/>
          <p:cNvSpPr txBox="1"/>
          <p:nvPr/>
        </p:nvSpPr>
        <p:spPr>
          <a:xfrm>
            <a:off x="5821070" y="3371532"/>
            <a:ext cx="1112100" cy="400110"/>
          </a:xfrm>
          <a:prstGeom prst="rect">
            <a:avLst/>
          </a:prstGeom>
          <a:noFill/>
        </p:spPr>
        <p:txBody>
          <a:bodyPr wrap="square" rtlCol="0">
            <a:spAutoFit/>
          </a:bodyPr>
          <a:lstStyle/>
          <a:p>
            <a:pPr algn="r"/>
            <a:r>
              <a:rPr lang="en-US" sz="2000" dirty="0">
                <a:latin typeface="+mn-lt"/>
              </a:rPr>
              <a:t>$26,812</a:t>
            </a:r>
          </a:p>
        </p:txBody>
      </p:sp>
      <p:sp>
        <p:nvSpPr>
          <p:cNvPr id="91" name="TextBox 90"/>
          <p:cNvSpPr txBox="1"/>
          <p:nvPr/>
        </p:nvSpPr>
        <p:spPr>
          <a:xfrm>
            <a:off x="7643398" y="3371532"/>
            <a:ext cx="1112100" cy="400110"/>
          </a:xfrm>
          <a:prstGeom prst="rect">
            <a:avLst/>
          </a:prstGeom>
          <a:noFill/>
        </p:spPr>
        <p:txBody>
          <a:bodyPr wrap="square" rtlCol="0">
            <a:spAutoFit/>
          </a:bodyPr>
          <a:lstStyle/>
          <a:p>
            <a:pPr algn="r"/>
            <a:r>
              <a:rPr lang="en-US" sz="2000" dirty="0">
                <a:latin typeface="+mn-lt"/>
              </a:rPr>
              <a:t>$34,672</a:t>
            </a:r>
          </a:p>
        </p:txBody>
      </p:sp>
      <p:cxnSp>
        <p:nvCxnSpPr>
          <p:cNvPr id="93" name="Straight Connector 92"/>
          <p:cNvCxnSpPr/>
          <p:nvPr/>
        </p:nvCxnSpPr>
        <p:spPr>
          <a:xfrm>
            <a:off x="5864407" y="3395773"/>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7695697" y="3395773"/>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887413" y="2139386"/>
            <a:ext cx="8018807" cy="32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887913" y="2457055"/>
            <a:ext cx="8018807" cy="32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6594636" y="1774148"/>
            <a:ext cx="1791047" cy="400110"/>
          </a:xfrm>
          <a:prstGeom prst="rect">
            <a:avLst/>
          </a:prstGeom>
          <a:noFill/>
        </p:spPr>
        <p:txBody>
          <a:bodyPr wrap="square" rtlCol="0">
            <a:spAutoFit/>
          </a:bodyPr>
          <a:lstStyle/>
          <a:p>
            <a:r>
              <a:rPr lang="en-US" sz="2000" dirty="0">
                <a:latin typeface="+mn-lt"/>
              </a:rPr>
              <a:t>($ in millions)</a:t>
            </a:r>
          </a:p>
        </p:txBody>
      </p:sp>
    </p:spTree>
    <p:custDataLst>
      <p:tags r:id="rId1"/>
    </p:custDataLst>
    <p:extLst>
      <p:ext uri="{BB962C8B-B14F-4D97-AF65-F5344CB8AC3E}">
        <p14:creationId xmlns:p14="http://schemas.microsoft.com/office/powerpoint/2010/main" val="2350330244"/>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Debt to Equity Ratio</a:t>
            </a:r>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LO14-4</a:t>
            </a:r>
          </a:p>
        </p:txBody>
      </p:sp>
      <p:sp>
        <p:nvSpPr>
          <p:cNvPr id="5" name="TextBox 4"/>
          <p:cNvSpPr txBox="1"/>
          <p:nvPr/>
        </p:nvSpPr>
        <p:spPr>
          <a:xfrm>
            <a:off x="970984" y="2976599"/>
            <a:ext cx="3578887" cy="492443"/>
          </a:xfrm>
          <a:prstGeom prst="rect">
            <a:avLst/>
          </a:prstGeom>
          <a:noFill/>
        </p:spPr>
        <p:txBody>
          <a:bodyPr wrap="square" rtlCol="0">
            <a:spAutoFit/>
          </a:bodyPr>
          <a:lstStyle/>
          <a:p>
            <a:pPr algn="ctr"/>
            <a:r>
              <a:rPr lang="en-US" sz="2600" b="1" dirty="0">
                <a:solidFill>
                  <a:srgbClr val="C00000"/>
                </a:solidFill>
                <a:latin typeface="+mn-lt"/>
              </a:rPr>
              <a:t>Debt to equity ratio =</a:t>
            </a:r>
          </a:p>
        </p:txBody>
      </p:sp>
      <p:sp>
        <p:nvSpPr>
          <p:cNvPr id="12" name="TextBox 11"/>
          <p:cNvSpPr txBox="1"/>
          <p:nvPr/>
        </p:nvSpPr>
        <p:spPr>
          <a:xfrm>
            <a:off x="5001774" y="2778867"/>
            <a:ext cx="2444428" cy="492443"/>
          </a:xfrm>
          <a:prstGeom prst="rect">
            <a:avLst/>
          </a:prstGeom>
          <a:noFill/>
        </p:spPr>
        <p:txBody>
          <a:bodyPr wrap="square" rtlCol="0">
            <a:spAutoFit/>
          </a:bodyPr>
          <a:lstStyle/>
          <a:p>
            <a:r>
              <a:rPr lang="en-US" sz="2600" dirty="0">
                <a:latin typeface="+mn-lt"/>
              </a:rPr>
              <a:t>Total liabilities</a:t>
            </a:r>
          </a:p>
        </p:txBody>
      </p:sp>
      <p:sp>
        <p:nvSpPr>
          <p:cNvPr id="13" name="TextBox 12"/>
          <p:cNvSpPr txBox="1"/>
          <p:nvPr/>
        </p:nvSpPr>
        <p:spPr>
          <a:xfrm>
            <a:off x="4677200" y="3242705"/>
            <a:ext cx="3578887" cy="492443"/>
          </a:xfrm>
          <a:prstGeom prst="rect">
            <a:avLst/>
          </a:prstGeom>
          <a:noFill/>
        </p:spPr>
        <p:txBody>
          <a:bodyPr wrap="square" rtlCol="0">
            <a:spAutoFit/>
          </a:bodyPr>
          <a:lstStyle/>
          <a:p>
            <a:r>
              <a:rPr lang="en-US" sz="2600" dirty="0">
                <a:latin typeface="+mn-lt"/>
              </a:rPr>
              <a:t>Shareholders’ equity</a:t>
            </a:r>
          </a:p>
        </p:txBody>
      </p:sp>
      <p:cxnSp>
        <p:nvCxnSpPr>
          <p:cNvPr id="7" name="Straight Connector 6"/>
          <p:cNvCxnSpPr/>
          <p:nvPr/>
        </p:nvCxnSpPr>
        <p:spPr>
          <a:xfrm>
            <a:off x="4685006" y="3290068"/>
            <a:ext cx="283091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544450" y="3670025"/>
            <a:ext cx="1538154" cy="515985"/>
          </a:xfrm>
          <a:prstGeom prst="rect">
            <a:avLst/>
          </a:prstGeom>
          <a:noFill/>
        </p:spPr>
        <p:txBody>
          <a:bodyPr wrap="square" rtlCol="0">
            <a:spAutoFit/>
          </a:bodyPr>
          <a:lstStyle/>
          <a:p>
            <a:r>
              <a:rPr lang="en-US" sz="2400" b="1" dirty="0">
                <a:latin typeface="+mn-lt"/>
              </a:rPr>
              <a:t>Coca-Cola</a:t>
            </a:r>
          </a:p>
        </p:txBody>
      </p:sp>
      <p:sp>
        <p:nvSpPr>
          <p:cNvPr id="24" name="TextBox 23"/>
          <p:cNvSpPr txBox="1"/>
          <p:nvPr/>
        </p:nvSpPr>
        <p:spPr>
          <a:xfrm>
            <a:off x="743439" y="4078350"/>
            <a:ext cx="2383884" cy="461665"/>
          </a:xfrm>
          <a:prstGeom prst="rect">
            <a:avLst/>
          </a:prstGeom>
          <a:noFill/>
        </p:spPr>
        <p:txBody>
          <a:bodyPr wrap="square" rtlCol="0">
            <a:spAutoFit/>
          </a:bodyPr>
          <a:lstStyle/>
          <a:p>
            <a:r>
              <a:rPr lang="en-US" sz="2400" dirty="0">
                <a:latin typeface="+mn-lt"/>
              </a:rPr>
              <a:t>Total liabilities</a:t>
            </a:r>
          </a:p>
        </p:txBody>
      </p:sp>
      <p:sp>
        <p:nvSpPr>
          <p:cNvPr id="25" name="TextBox 24"/>
          <p:cNvSpPr txBox="1"/>
          <p:nvPr/>
        </p:nvSpPr>
        <p:spPr>
          <a:xfrm>
            <a:off x="4584418" y="4078350"/>
            <a:ext cx="1287955" cy="461665"/>
          </a:xfrm>
          <a:prstGeom prst="rect">
            <a:avLst/>
          </a:prstGeom>
          <a:noFill/>
        </p:spPr>
        <p:txBody>
          <a:bodyPr wrap="square" rtlCol="0">
            <a:spAutoFit/>
          </a:bodyPr>
          <a:lstStyle/>
          <a:p>
            <a:pPr algn="r"/>
            <a:r>
              <a:rPr lang="en-US" sz="2400" dirty="0">
                <a:latin typeface="+mn-lt"/>
              </a:rPr>
              <a:t>$64,329</a:t>
            </a:r>
          </a:p>
        </p:txBody>
      </p:sp>
      <p:sp>
        <p:nvSpPr>
          <p:cNvPr id="26" name="TextBox 25"/>
          <p:cNvSpPr txBox="1"/>
          <p:nvPr/>
        </p:nvSpPr>
        <p:spPr>
          <a:xfrm>
            <a:off x="6361426" y="4078350"/>
            <a:ext cx="1278881" cy="461665"/>
          </a:xfrm>
          <a:prstGeom prst="rect">
            <a:avLst/>
          </a:prstGeom>
          <a:noFill/>
        </p:spPr>
        <p:txBody>
          <a:bodyPr wrap="square" rtlCol="0">
            <a:spAutoFit/>
          </a:bodyPr>
          <a:lstStyle/>
          <a:p>
            <a:pPr algn="r"/>
            <a:r>
              <a:rPr lang="en-US" sz="2400" dirty="0">
                <a:latin typeface="+mn-lt"/>
              </a:rPr>
              <a:t>$57,637</a:t>
            </a:r>
          </a:p>
        </p:txBody>
      </p:sp>
      <p:sp>
        <p:nvSpPr>
          <p:cNvPr id="27" name="TextBox 26"/>
          <p:cNvSpPr txBox="1"/>
          <p:nvPr/>
        </p:nvSpPr>
        <p:spPr>
          <a:xfrm>
            <a:off x="743549" y="4416939"/>
            <a:ext cx="2909188" cy="461665"/>
          </a:xfrm>
          <a:prstGeom prst="rect">
            <a:avLst/>
          </a:prstGeom>
          <a:noFill/>
        </p:spPr>
        <p:txBody>
          <a:bodyPr wrap="square" rtlCol="0">
            <a:spAutoFit/>
          </a:bodyPr>
          <a:lstStyle/>
          <a:p>
            <a:r>
              <a:rPr lang="en-US" sz="2400" dirty="0">
                <a:latin typeface="+mn-lt"/>
              </a:rPr>
              <a:t>Shareholders’ equity</a:t>
            </a:r>
          </a:p>
        </p:txBody>
      </p:sp>
      <p:sp>
        <p:nvSpPr>
          <p:cNvPr id="28" name="TextBox 27"/>
          <p:cNvSpPr txBox="1"/>
          <p:nvPr/>
        </p:nvSpPr>
        <p:spPr>
          <a:xfrm>
            <a:off x="4549472" y="4416939"/>
            <a:ext cx="1345641" cy="461665"/>
          </a:xfrm>
          <a:prstGeom prst="rect">
            <a:avLst/>
          </a:prstGeom>
          <a:noFill/>
        </p:spPr>
        <p:txBody>
          <a:bodyPr wrap="square" rtlCol="0">
            <a:spAutoFit/>
          </a:bodyPr>
          <a:lstStyle/>
          <a:p>
            <a:pPr algn="r"/>
            <a:r>
              <a:rPr lang="en-US" sz="2400" dirty="0">
                <a:latin typeface="+mn-lt"/>
              </a:rPr>
              <a:t>25,764</a:t>
            </a:r>
          </a:p>
        </p:txBody>
      </p:sp>
      <p:sp>
        <p:nvSpPr>
          <p:cNvPr id="29" name="TextBox 28"/>
          <p:cNvSpPr txBox="1"/>
          <p:nvPr/>
        </p:nvSpPr>
        <p:spPr>
          <a:xfrm>
            <a:off x="6371800" y="4416939"/>
            <a:ext cx="1345641" cy="461665"/>
          </a:xfrm>
          <a:prstGeom prst="rect">
            <a:avLst/>
          </a:prstGeom>
          <a:noFill/>
        </p:spPr>
        <p:txBody>
          <a:bodyPr wrap="square" rtlCol="0">
            <a:spAutoFit/>
          </a:bodyPr>
          <a:lstStyle/>
          <a:p>
            <a:pPr algn="r"/>
            <a:r>
              <a:rPr lang="en-US" sz="2400" dirty="0">
                <a:latin typeface="+mn-lt"/>
              </a:rPr>
              <a:t>12,030</a:t>
            </a:r>
          </a:p>
        </p:txBody>
      </p:sp>
      <p:sp>
        <p:nvSpPr>
          <p:cNvPr id="41" name="TextBox 40"/>
          <p:cNvSpPr txBox="1"/>
          <p:nvPr/>
        </p:nvSpPr>
        <p:spPr>
          <a:xfrm>
            <a:off x="1460745" y="5322016"/>
            <a:ext cx="2940046" cy="461665"/>
          </a:xfrm>
          <a:prstGeom prst="rect">
            <a:avLst/>
          </a:prstGeom>
          <a:noFill/>
        </p:spPr>
        <p:txBody>
          <a:bodyPr wrap="square" rtlCol="0">
            <a:spAutoFit/>
          </a:bodyPr>
          <a:lstStyle/>
          <a:p>
            <a:r>
              <a:rPr lang="en-US" sz="2400" b="1" dirty="0">
                <a:solidFill>
                  <a:srgbClr val="C00000"/>
                </a:solidFill>
                <a:latin typeface="+mn-lt"/>
              </a:rPr>
              <a:t>Debt to equity ratio =</a:t>
            </a:r>
          </a:p>
        </p:txBody>
      </p:sp>
      <p:sp>
        <p:nvSpPr>
          <p:cNvPr id="42" name="TextBox 41"/>
          <p:cNvSpPr txBox="1"/>
          <p:nvPr/>
        </p:nvSpPr>
        <p:spPr>
          <a:xfrm>
            <a:off x="4671218" y="5121923"/>
            <a:ext cx="1202405" cy="461665"/>
          </a:xfrm>
          <a:prstGeom prst="rect">
            <a:avLst/>
          </a:prstGeom>
          <a:noFill/>
        </p:spPr>
        <p:txBody>
          <a:bodyPr wrap="square" rtlCol="0">
            <a:spAutoFit/>
          </a:bodyPr>
          <a:lstStyle/>
          <a:p>
            <a:pPr algn="r"/>
            <a:r>
              <a:rPr lang="en-US" sz="2400" dirty="0">
                <a:latin typeface="+mn-lt"/>
              </a:rPr>
              <a:t>$64,329</a:t>
            </a:r>
          </a:p>
        </p:txBody>
      </p:sp>
      <p:sp>
        <p:nvSpPr>
          <p:cNvPr id="43" name="TextBox 42"/>
          <p:cNvSpPr txBox="1"/>
          <p:nvPr/>
        </p:nvSpPr>
        <p:spPr>
          <a:xfrm>
            <a:off x="4602114" y="5493641"/>
            <a:ext cx="1268374" cy="461665"/>
          </a:xfrm>
          <a:prstGeom prst="rect">
            <a:avLst/>
          </a:prstGeom>
          <a:noFill/>
        </p:spPr>
        <p:txBody>
          <a:bodyPr wrap="square" rtlCol="0">
            <a:spAutoFit/>
          </a:bodyPr>
          <a:lstStyle/>
          <a:p>
            <a:pPr algn="r"/>
            <a:r>
              <a:rPr lang="en-US" sz="2400" dirty="0">
                <a:latin typeface="+mn-lt"/>
              </a:rPr>
              <a:t>$25,764</a:t>
            </a:r>
          </a:p>
        </p:txBody>
      </p:sp>
      <p:cxnSp>
        <p:nvCxnSpPr>
          <p:cNvPr id="44" name="Straight Connector 43"/>
          <p:cNvCxnSpPr/>
          <p:nvPr/>
        </p:nvCxnSpPr>
        <p:spPr>
          <a:xfrm>
            <a:off x="4746046" y="5537738"/>
            <a:ext cx="11933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6485655" y="5100938"/>
            <a:ext cx="1271114" cy="461665"/>
          </a:xfrm>
          <a:prstGeom prst="rect">
            <a:avLst/>
          </a:prstGeom>
          <a:noFill/>
        </p:spPr>
        <p:txBody>
          <a:bodyPr wrap="square" rtlCol="0">
            <a:spAutoFit/>
          </a:bodyPr>
          <a:lstStyle/>
          <a:p>
            <a:pPr algn="r"/>
            <a:r>
              <a:rPr lang="en-US" sz="2400" dirty="0">
                <a:latin typeface="+mn-lt"/>
              </a:rPr>
              <a:t>$57,637</a:t>
            </a:r>
          </a:p>
        </p:txBody>
      </p:sp>
      <p:sp>
        <p:nvSpPr>
          <p:cNvPr id="46" name="TextBox 45"/>
          <p:cNvSpPr txBox="1"/>
          <p:nvPr/>
        </p:nvSpPr>
        <p:spPr>
          <a:xfrm>
            <a:off x="6485655" y="5493641"/>
            <a:ext cx="1271114" cy="461665"/>
          </a:xfrm>
          <a:prstGeom prst="rect">
            <a:avLst/>
          </a:prstGeom>
          <a:noFill/>
        </p:spPr>
        <p:txBody>
          <a:bodyPr wrap="square" rtlCol="0">
            <a:spAutoFit/>
          </a:bodyPr>
          <a:lstStyle/>
          <a:p>
            <a:pPr algn="r"/>
            <a:r>
              <a:rPr lang="en-US" sz="2400" dirty="0">
                <a:latin typeface="+mn-lt"/>
              </a:rPr>
              <a:t>$12,030</a:t>
            </a:r>
          </a:p>
        </p:txBody>
      </p:sp>
      <p:cxnSp>
        <p:nvCxnSpPr>
          <p:cNvPr id="47" name="Straight Connector 46"/>
          <p:cNvCxnSpPr/>
          <p:nvPr/>
        </p:nvCxnSpPr>
        <p:spPr>
          <a:xfrm>
            <a:off x="6577073" y="5544269"/>
            <a:ext cx="11933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4841734" y="6073526"/>
            <a:ext cx="737461" cy="461665"/>
          </a:xfrm>
          <a:prstGeom prst="rect">
            <a:avLst/>
          </a:prstGeom>
          <a:noFill/>
        </p:spPr>
        <p:txBody>
          <a:bodyPr wrap="square" rtlCol="0">
            <a:spAutoFit/>
          </a:bodyPr>
          <a:lstStyle/>
          <a:p>
            <a:pPr algn="r"/>
            <a:r>
              <a:rPr lang="en-US" sz="2400" dirty="0">
                <a:latin typeface="+mn-lt"/>
              </a:rPr>
              <a:t>2.5</a:t>
            </a:r>
          </a:p>
        </p:txBody>
      </p:sp>
      <p:sp>
        <p:nvSpPr>
          <p:cNvPr id="49" name="TextBox 48"/>
          <p:cNvSpPr txBox="1"/>
          <p:nvPr/>
        </p:nvSpPr>
        <p:spPr>
          <a:xfrm>
            <a:off x="6666873" y="6073526"/>
            <a:ext cx="757672" cy="461665"/>
          </a:xfrm>
          <a:prstGeom prst="rect">
            <a:avLst/>
          </a:prstGeom>
          <a:noFill/>
        </p:spPr>
        <p:txBody>
          <a:bodyPr wrap="square" rtlCol="0">
            <a:spAutoFit/>
          </a:bodyPr>
          <a:lstStyle/>
          <a:p>
            <a:pPr algn="r"/>
            <a:r>
              <a:rPr lang="en-US" sz="2400" dirty="0">
                <a:latin typeface="+mn-lt"/>
              </a:rPr>
              <a:t>4.8</a:t>
            </a:r>
          </a:p>
        </p:txBody>
      </p:sp>
      <p:sp>
        <p:nvSpPr>
          <p:cNvPr id="50" name="TextBox 49"/>
          <p:cNvSpPr txBox="1"/>
          <p:nvPr/>
        </p:nvSpPr>
        <p:spPr>
          <a:xfrm>
            <a:off x="6467694" y="3670025"/>
            <a:ext cx="1271202" cy="515985"/>
          </a:xfrm>
          <a:prstGeom prst="rect">
            <a:avLst/>
          </a:prstGeom>
          <a:noFill/>
        </p:spPr>
        <p:txBody>
          <a:bodyPr wrap="square" rtlCol="0">
            <a:spAutoFit/>
          </a:bodyPr>
          <a:lstStyle/>
          <a:p>
            <a:r>
              <a:rPr lang="en-US" sz="2400" b="1" dirty="0">
                <a:latin typeface="+mn-lt"/>
              </a:rPr>
              <a:t>PepsiCo</a:t>
            </a:r>
          </a:p>
        </p:txBody>
      </p:sp>
      <p:sp>
        <p:nvSpPr>
          <p:cNvPr id="51" name="TextBox 50"/>
          <p:cNvSpPr txBox="1"/>
          <p:nvPr/>
        </p:nvSpPr>
        <p:spPr>
          <a:xfrm>
            <a:off x="3952076" y="6073526"/>
            <a:ext cx="328340" cy="461665"/>
          </a:xfrm>
          <a:prstGeom prst="rect">
            <a:avLst/>
          </a:prstGeom>
          <a:noFill/>
        </p:spPr>
        <p:txBody>
          <a:bodyPr wrap="square" rtlCol="0">
            <a:spAutoFit/>
          </a:bodyPr>
          <a:lstStyle/>
          <a:p>
            <a:pPr algn="r"/>
            <a:r>
              <a:rPr lang="en-US" sz="2400" dirty="0">
                <a:latin typeface="+mn-lt"/>
              </a:rPr>
              <a:t>=</a:t>
            </a:r>
          </a:p>
        </p:txBody>
      </p:sp>
      <p:sp>
        <p:nvSpPr>
          <p:cNvPr id="3" name="Oval 2"/>
          <p:cNvSpPr/>
          <p:nvPr/>
        </p:nvSpPr>
        <p:spPr>
          <a:xfrm>
            <a:off x="6577073" y="6073526"/>
            <a:ext cx="1140368" cy="461665"/>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Content Placeholder 2"/>
          <p:cNvSpPr>
            <a:spLocks noGrp="1"/>
          </p:cNvSpPr>
          <p:nvPr>
            <p:ph idx="1"/>
          </p:nvPr>
        </p:nvSpPr>
        <p:spPr>
          <a:xfrm>
            <a:off x="779432" y="1069111"/>
            <a:ext cx="8013600" cy="1674427"/>
          </a:xfrm>
        </p:spPr>
        <p:txBody>
          <a:bodyPr>
            <a:noAutofit/>
          </a:bodyPr>
          <a:lstStyle/>
          <a:p>
            <a:r>
              <a:rPr lang="en-US" sz="2600" dirty="0"/>
              <a:t>Measures the degree of risk</a:t>
            </a:r>
          </a:p>
          <a:p>
            <a:r>
              <a:rPr lang="en-US" sz="2600" dirty="0"/>
              <a:t>The type of risk measured is the </a:t>
            </a:r>
            <a:r>
              <a:rPr lang="en-US" sz="2600" b="1" dirty="0">
                <a:solidFill>
                  <a:srgbClr val="C00000"/>
                </a:solidFill>
              </a:rPr>
              <a:t>default risk </a:t>
            </a:r>
          </a:p>
          <a:p>
            <a:pPr lvl="1"/>
            <a:r>
              <a:rPr lang="en-US" sz="2600" dirty="0"/>
              <a:t>It presumably indicates the likelihood a company will default on its obligations</a:t>
            </a:r>
            <a:endParaRPr lang="en-IN" sz="2600" dirty="0"/>
          </a:p>
        </p:txBody>
      </p:sp>
      <p:sp>
        <p:nvSpPr>
          <p:cNvPr id="8" name="Up Arrow 7"/>
          <p:cNvSpPr/>
          <p:nvPr/>
        </p:nvSpPr>
        <p:spPr>
          <a:xfrm>
            <a:off x="7770466" y="5955306"/>
            <a:ext cx="341147" cy="579885"/>
          </a:xfrm>
          <a:prstGeom prst="upArrow">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p:cNvSpPr txBox="1"/>
          <p:nvPr/>
        </p:nvSpPr>
        <p:spPr>
          <a:xfrm>
            <a:off x="7875773" y="6102954"/>
            <a:ext cx="1278881" cy="492443"/>
          </a:xfrm>
          <a:prstGeom prst="rect">
            <a:avLst/>
          </a:prstGeom>
          <a:noFill/>
        </p:spPr>
        <p:txBody>
          <a:bodyPr wrap="square" rtlCol="0">
            <a:spAutoFit/>
          </a:bodyPr>
          <a:lstStyle/>
          <a:p>
            <a:pPr algn="ctr"/>
            <a:r>
              <a:rPr lang="en-US" sz="2600" b="1" dirty="0">
                <a:solidFill>
                  <a:srgbClr val="C00000"/>
                </a:solidFill>
                <a:latin typeface="+mn-lt"/>
              </a:rPr>
              <a:t>Risk</a:t>
            </a:r>
          </a:p>
        </p:txBody>
      </p:sp>
    </p:spTree>
    <p:custDataLst>
      <p:tags r:id="rId1"/>
    </p:custDataLst>
    <p:extLst>
      <p:ext uri="{BB962C8B-B14F-4D97-AF65-F5344CB8AC3E}">
        <p14:creationId xmlns:p14="http://schemas.microsoft.com/office/powerpoint/2010/main" val="3698410299"/>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Rate of Return on Assets</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LO14-4</a:t>
            </a:r>
          </a:p>
        </p:txBody>
      </p:sp>
      <p:sp>
        <p:nvSpPr>
          <p:cNvPr id="5" name="TextBox 4"/>
          <p:cNvSpPr txBox="1"/>
          <p:nvPr/>
        </p:nvSpPr>
        <p:spPr>
          <a:xfrm>
            <a:off x="1240506" y="1605200"/>
            <a:ext cx="3557456" cy="461665"/>
          </a:xfrm>
          <a:prstGeom prst="rect">
            <a:avLst/>
          </a:prstGeom>
          <a:noFill/>
        </p:spPr>
        <p:txBody>
          <a:bodyPr wrap="square" rtlCol="0">
            <a:spAutoFit/>
          </a:bodyPr>
          <a:lstStyle/>
          <a:p>
            <a:pPr algn="r"/>
            <a:r>
              <a:rPr lang="en-IN" sz="2400" b="1" dirty="0">
                <a:solidFill>
                  <a:srgbClr val="C00000"/>
                </a:solidFill>
                <a:latin typeface="+mn-lt"/>
              </a:rPr>
              <a:t>Rate of return on assets = </a:t>
            </a:r>
            <a:endParaRPr lang="en-US" sz="2400" b="1" dirty="0">
              <a:solidFill>
                <a:srgbClr val="C00000"/>
              </a:solidFill>
              <a:latin typeface="+mn-lt"/>
            </a:endParaRPr>
          </a:p>
        </p:txBody>
      </p:sp>
      <p:sp>
        <p:nvSpPr>
          <p:cNvPr id="12" name="TextBox 11"/>
          <p:cNvSpPr txBox="1"/>
          <p:nvPr/>
        </p:nvSpPr>
        <p:spPr>
          <a:xfrm>
            <a:off x="5280086" y="1406364"/>
            <a:ext cx="1659579" cy="461665"/>
          </a:xfrm>
          <a:prstGeom prst="rect">
            <a:avLst/>
          </a:prstGeom>
          <a:noFill/>
        </p:spPr>
        <p:txBody>
          <a:bodyPr wrap="square" rtlCol="0">
            <a:spAutoFit/>
          </a:bodyPr>
          <a:lstStyle/>
          <a:p>
            <a:r>
              <a:rPr lang="en-US" sz="2400" dirty="0">
                <a:latin typeface="+mn-lt"/>
              </a:rPr>
              <a:t>Net income</a:t>
            </a:r>
          </a:p>
        </p:txBody>
      </p:sp>
      <p:sp>
        <p:nvSpPr>
          <p:cNvPr id="13" name="TextBox 12"/>
          <p:cNvSpPr txBox="1"/>
          <p:nvPr/>
        </p:nvSpPr>
        <p:spPr>
          <a:xfrm>
            <a:off x="5269268" y="1853438"/>
            <a:ext cx="1659579" cy="461665"/>
          </a:xfrm>
          <a:prstGeom prst="rect">
            <a:avLst/>
          </a:prstGeom>
          <a:noFill/>
        </p:spPr>
        <p:txBody>
          <a:bodyPr wrap="square" rtlCol="0">
            <a:spAutoFit/>
          </a:bodyPr>
          <a:lstStyle/>
          <a:p>
            <a:r>
              <a:rPr lang="en-US" sz="2400" dirty="0">
                <a:latin typeface="+mn-lt"/>
              </a:rPr>
              <a:t>Total assets</a:t>
            </a:r>
          </a:p>
        </p:txBody>
      </p:sp>
      <p:cxnSp>
        <p:nvCxnSpPr>
          <p:cNvPr id="7" name="Straight Connector 6"/>
          <p:cNvCxnSpPr/>
          <p:nvPr/>
        </p:nvCxnSpPr>
        <p:spPr>
          <a:xfrm>
            <a:off x="5231560" y="1853666"/>
            <a:ext cx="1747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174545" y="2402323"/>
            <a:ext cx="1538154" cy="515985"/>
          </a:xfrm>
          <a:prstGeom prst="rect">
            <a:avLst/>
          </a:prstGeom>
          <a:noFill/>
        </p:spPr>
        <p:txBody>
          <a:bodyPr wrap="square" rtlCol="0">
            <a:spAutoFit/>
          </a:bodyPr>
          <a:lstStyle/>
          <a:p>
            <a:r>
              <a:rPr lang="en-US" sz="2400" b="1" dirty="0">
                <a:latin typeface="+mn-lt"/>
              </a:rPr>
              <a:t>Coca-Cola</a:t>
            </a:r>
          </a:p>
        </p:txBody>
      </p:sp>
      <p:sp>
        <p:nvSpPr>
          <p:cNvPr id="24" name="TextBox 23"/>
          <p:cNvSpPr txBox="1"/>
          <p:nvPr/>
        </p:nvSpPr>
        <p:spPr>
          <a:xfrm>
            <a:off x="1373534" y="2810648"/>
            <a:ext cx="2383884" cy="461665"/>
          </a:xfrm>
          <a:prstGeom prst="rect">
            <a:avLst/>
          </a:prstGeom>
          <a:noFill/>
        </p:spPr>
        <p:txBody>
          <a:bodyPr wrap="square" rtlCol="0">
            <a:spAutoFit/>
          </a:bodyPr>
          <a:lstStyle/>
          <a:p>
            <a:r>
              <a:rPr lang="en-US" sz="2400" dirty="0">
                <a:latin typeface="+mn-lt"/>
              </a:rPr>
              <a:t>Net income</a:t>
            </a:r>
          </a:p>
        </p:txBody>
      </p:sp>
      <p:sp>
        <p:nvSpPr>
          <p:cNvPr id="25" name="TextBox 24"/>
          <p:cNvSpPr txBox="1"/>
          <p:nvPr/>
        </p:nvSpPr>
        <p:spPr>
          <a:xfrm>
            <a:off x="5214513" y="2810648"/>
            <a:ext cx="1287955" cy="461665"/>
          </a:xfrm>
          <a:prstGeom prst="rect">
            <a:avLst/>
          </a:prstGeom>
          <a:noFill/>
        </p:spPr>
        <p:txBody>
          <a:bodyPr wrap="square" rtlCol="0">
            <a:spAutoFit/>
          </a:bodyPr>
          <a:lstStyle/>
          <a:p>
            <a:pPr algn="r"/>
            <a:r>
              <a:rPr lang="en-US" sz="2400" dirty="0">
                <a:latin typeface="+mn-lt"/>
              </a:rPr>
              <a:t>$  7,351</a:t>
            </a:r>
          </a:p>
        </p:txBody>
      </p:sp>
      <p:sp>
        <p:nvSpPr>
          <p:cNvPr id="26" name="TextBox 25"/>
          <p:cNvSpPr txBox="1"/>
          <p:nvPr/>
        </p:nvSpPr>
        <p:spPr>
          <a:xfrm>
            <a:off x="7066937" y="2810648"/>
            <a:ext cx="1278881" cy="461665"/>
          </a:xfrm>
          <a:prstGeom prst="rect">
            <a:avLst/>
          </a:prstGeom>
          <a:noFill/>
        </p:spPr>
        <p:txBody>
          <a:bodyPr wrap="square" rtlCol="0">
            <a:spAutoFit/>
          </a:bodyPr>
          <a:lstStyle/>
          <a:p>
            <a:pPr algn="r"/>
            <a:r>
              <a:rPr lang="en-US" sz="2400" dirty="0">
                <a:latin typeface="+mn-lt"/>
              </a:rPr>
              <a:t>$  5,452</a:t>
            </a:r>
          </a:p>
        </p:txBody>
      </p:sp>
      <p:sp>
        <p:nvSpPr>
          <p:cNvPr id="27" name="TextBox 26"/>
          <p:cNvSpPr txBox="1"/>
          <p:nvPr/>
        </p:nvSpPr>
        <p:spPr>
          <a:xfrm>
            <a:off x="1373644" y="3149237"/>
            <a:ext cx="2909188" cy="461665"/>
          </a:xfrm>
          <a:prstGeom prst="rect">
            <a:avLst/>
          </a:prstGeom>
          <a:noFill/>
        </p:spPr>
        <p:txBody>
          <a:bodyPr wrap="square" rtlCol="0">
            <a:spAutoFit/>
          </a:bodyPr>
          <a:lstStyle/>
          <a:p>
            <a:r>
              <a:rPr lang="en-US" sz="2400" dirty="0">
                <a:latin typeface="+mn-lt"/>
              </a:rPr>
              <a:t>Total assets</a:t>
            </a:r>
          </a:p>
        </p:txBody>
      </p:sp>
      <p:sp>
        <p:nvSpPr>
          <p:cNvPr id="28" name="TextBox 27"/>
          <p:cNvSpPr txBox="1"/>
          <p:nvPr/>
        </p:nvSpPr>
        <p:spPr>
          <a:xfrm>
            <a:off x="5179567" y="3149237"/>
            <a:ext cx="1345641" cy="461665"/>
          </a:xfrm>
          <a:prstGeom prst="rect">
            <a:avLst/>
          </a:prstGeom>
          <a:noFill/>
        </p:spPr>
        <p:txBody>
          <a:bodyPr wrap="square" rtlCol="0">
            <a:spAutoFit/>
          </a:bodyPr>
          <a:lstStyle/>
          <a:p>
            <a:pPr algn="r"/>
            <a:r>
              <a:rPr lang="en-US" sz="2400" dirty="0">
                <a:latin typeface="+mn-lt"/>
              </a:rPr>
              <a:t>$90,093</a:t>
            </a:r>
          </a:p>
        </p:txBody>
      </p:sp>
      <p:sp>
        <p:nvSpPr>
          <p:cNvPr id="29" name="TextBox 28"/>
          <p:cNvSpPr txBox="1"/>
          <p:nvPr/>
        </p:nvSpPr>
        <p:spPr>
          <a:xfrm>
            <a:off x="7001895" y="3149237"/>
            <a:ext cx="1345641" cy="461665"/>
          </a:xfrm>
          <a:prstGeom prst="rect">
            <a:avLst/>
          </a:prstGeom>
          <a:noFill/>
        </p:spPr>
        <p:txBody>
          <a:bodyPr wrap="square" rtlCol="0">
            <a:spAutoFit/>
          </a:bodyPr>
          <a:lstStyle/>
          <a:p>
            <a:pPr algn="r"/>
            <a:r>
              <a:rPr lang="en-US" sz="2400" dirty="0">
                <a:latin typeface="+mn-lt"/>
              </a:rPr>
              <a:t>$69,667</a:t>
            </a:r>
          </a:p>
        </p:txBody>
      </p:sp>
      <p:sp>
        <p:nvSpPr>
          <p:cNvPr id="42" name="TextBox 41"/>
          <p:cNvSpPr txBox="1"/>
          <p:nvPr/>
        </p:nvSpPr>
        <p:spPr>
          <a:xfrm>
            <a:off x="5216470" y="3854221"/>
            <a:ext cx="1202405" cy="461665"/>
          </a:xfrm>
          <a:prstGeom prst="rect">
            <a:avLst/>
          </a:prstGeom>
          <a:noFill/>
        </p:spPr>
        <p:txBody>
          <a:bodyPr wrap="square" rtlCol="0">
            <a:spAutoFit/>
          </a:bodyPr>
          <a:lstStyle/>
          <a:p>
            <a:pPr algn="r"/>
            <a:r>
              <a:rPr lang="en-US" sz="2400" dirty="0">
                <a:latin typeface="+mn-lt"/>
              </a:rPr>
              <a:t>$7,351</a:t>
            </a:r>
          </a:p>
        </p:txBody>
      </p:sp>
      <p:sp>
        <p:nvSpPr>
          <p:cNvPr id="43" name="TextBox 42"/>
          <p:cNvSpPr txBox="1"/>
          <p:nvPr/>
        </p:nvSpPr>
        <p:spPr>
          <a:xfrm>
            <a:off x="5232209" y="4225939"/>
            <a:ext cx="1268374" cy="461665"/>
          </a:xfrm>
          <a:prstGeom prst="rect">
            <a:avLst/>
          </a:prstGeom>
          <a:noFill/>
        </p:spPr>
        <p:txBody>
          <a:bodyPr wrap="square" rtlCol="0">
            <a:spAutoFit/>
          </a:bodyPr>
          <a:lstStyle/>
          <a:p>
            <a:pPr algn="r"/>
            <a:r>
              <a:rPr lang="en-US" sz="2400" dirty="0">
                <a:latin typeface="+mn-lt"/>
              </a:rPr>
              <a:t>$90,093</a:t>
            </a:r>
          </a:p>
        </p:txBody>
      </p:sp>
      <p:cxnSp>
        <p:nvCxnSpPr>
          <p:cNvPr id="44" name="Straight Connector 43"/>
          <p:cNvCxnSpPr/>
          <p:nvPr/>
        </p:nvCxnSpPr>
        <p:spPr>
          <a:xfrm>
            <a:off x="5376141" y="4270036"/>
            <a:ext cx="11933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7030907" y="3833236"/>
            <a:ext cx="1271114" cy="461665"/>
          </a:xfrm>
          <a:prstGeom prst="rect">
            <a:avLst/>
          </a:prstGeom>
          <a:noFill/>
        </p:spPr>
        <p:txBody>
          <a:bodyPr wrap="square" rtlCol="0">
            <a:spAutoFit/>
          </a:bodyPr>
          <a:lstStyle/>
          <a:p>
            <a:pPr algn="r"/>
            <a:r>
              <a:rPr lang="en-US" sz="2400" dirty="0">
                <a:latin typeface="+mn-lt"/>
              </a:rPr>
              <a:t>$5,452</a:t>
            </a:r>
          </a:p>
        </p:txBody>
      </p:sp>
      <p:sp>
        <p:nvSpPr>
          <p:cNvPr id="46" name="TextBox 45"/>
          <p:cNvSpPr txBox="1"/>
          <p:nvPr/>
        </p:nvSpPr>
        <p:spPr>
          <a:xfrm>
            <a:off x="7115750" y="4225939"/>
            <a:ext cx="1271114" cy="461665"/>
          </a:xfrm>
          <a:prstGeom prst="rect">
            <a:avLst/>
          </a:prstGeom>
          <a:noFill/>
        </p:spPr>
        <p:txBody>
          <a:bodyPr wrap="square" rtlCol="0">
            <a:spAutoFit/>
          </a:bodyPr>
          <a:lstStyle/>
          <a:p>
            <a:pPr algn="r"/>
            <a:r>
              <a:rPr lang="en-US" sz="2400" dirty="0">
                <a:latin typeface="+mn-lt"/>
              </a:rPr>
              <a:t>$69,667</a:t>
            </a:r>
          </a:p>
        </p:txBody>
      </p:sp>
      <p:cxnSp>
        <p:nvCxnSpPr>
          <p:cNvPr id="47" name="Straight Connector 46"/>
          <p:cNvCxnSpPr/>
          <p:nvPr/>
        </p:nvCxnSpPr>
        <p:spPr>
          <a:xfrm>
            <a:off x="7207168" y="4276567"/>
            <a:ext cx="11933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5564015" y="4805824"/>
            <a:ext cx="793377" cy="461665"/>
          </a:xfrm>
          <a:prstGeom prst="rect">
            <a:avLst/>
          </a:prstGeom>
          <a:noFill/>
        </p:spPr>
        <p:txBody>
          <a:bodyPr wrap="square" rtlCol="0">
            <a:spAutoFit/>
          </a:bodyPr>
          <a:lstStyle/>
          <a:p>
            <a:pPr algn="r"/>
            <a:r>
              <a:rPr lang="en-US" sz="2400" dirty="0">
                <a:latin typeface="+mn-lt"/>
              </a:rPr>
              <a:t>8.2%</a:t>
            </a:r>
          </a:p>
        </p:txBody>
      </p:sp>
      <p:sp>
        <p:nvSpPr>
          <p:cNvPr id="49" name="TextBox 48"/>
          <p:cNvSpPr txBox="1"/>
          <p:nvPr/>
        </p:nvSpPr>
        <p:spPr>
          <a:xfrm>
            <a:off x="7362833" y="4805824"/>
            <a:ext cx="850721" cy="461665"/>
          </a:xfrm>
          <a:prstGeom prst="rect">
            <a:avLst/>
          </a:prstGeom>
          <a:noFill/>
        </p:spPr>
        <p:txBody>
          <a:bodyPr wrap="square" rtlCol="0">
            <a:spAutoFit/>
          </a:bodyPr>
          <a:lstStyle/>
          <a:p>
            <a:pPr algn="r"/>
            <a:r>
              <a:rPr lang="en-US" sz="2400" dirty="0">
                <a:latin typeface="+mn-lt"/>
              </a:rPr>
              <a:t>7.8%</a:t>
            </a:r>
          </a:p>
        </p:txBody>
      </p:sp>
      <p:sp>
        <p:nvSpPr>
          <p:cNvPr id="50" name="TextBox 49"/>
          <p:cNvSpPr txBox="1"/>
          <p:nvPr/>
        </p:nvSpPr>
        <p:spPr>
          <a:xfrm>
            <a:off x="7097789" y="2402323"/>
            <a:ext cx="1271202" cy="515985"/>
          </a:xfrm>
          <a:prstGeom prst="rect">
            <a:avLst/>
          </a:prstGeom>
          <a:noFill/>
        </p:spPr>
        <p:txBody>
          <a:bodyPr wrap="square" rtlCol="0">
            <a:spAutoFit/>
          </a:bodyPr>
          <a:lstStyle/>
          <a:p>
            <a:r>
              <a:rPr lang="en-US" sz="2400" b="1" dirty="0">
                <a:latin typeface="+mn-lt"/>
              </a:rPr>
              <a:t>PepsiCo</a:t>
            </a:r>
          </a:p>
        </p:txBody>
      </p:sp>
      <p:sp>
        <p:nvSpPr>
          <p:cNvPr id="51" name="TextBox 50"/>
          <p:cNvSpPr txBox="1"/>
          <p:nvPr/>
        </p:nvSpPr>
        <p:spPr>
          <a:xfrm>
            <a:off x="4582171" y="4805824"/>
            <a:ext cx="328340" cy="461665"/>
          </a:xfrm>
          <a:prstGeom prst="rect">
            <a:avLst/>
          </a:prstGeom>
          <a:noFill/>
        </p:spPr>
        <p:txBody>
          <a:bodyPr wrap="square" rtlCol="0">
            <a:spAutoFit/>
          </a:bodyPr>
          <a:lstStyle/>
          <a:p>
            <a:pPr algn="r"/>
            <a:r>
              <a:rPr lang="en-US" sz="2400" dirty="0">
                <a:latin typeface="+mn-lt"/>
              </a:rPr>
              <a:t>=</a:t>
            </a:r>
          </a:p>
        </p:txBody>
      </p:sp>
      <p:sp>
        <p:nvSpPr>
          <p:cNvPr id="30" name="TextBox 29"/>
          <p:cNvSpPr txBox="1"/>
          <p:nvPr/>
        </p:nvSpPr>
        <p:spPr>
          <a:xfrm>
            <a:off x="1151759" y="4022609"/>
            <a:ext cx="3557456" cy="461665"/>
          </a:xfrm>
          <a:prstGeom prst="rect">
            <a:avLst/>
          </a:prstGeom>
          <a:noFill/>
        </p:spPr>
        <p:txBody>
          <a:bodyPr wrap="square" rtlCol="0">
            <a:spAutoFit/>
          </a:bodyPr>
          <a:lstStyle/>
          <a:p>
            <a:pPr algn="r"/>
            <a:r>
              <a:rPr lang="en-IN" sz="2400" b="1" dirty="0">
                <a:solidFill>
                  <a:srgbClr val="C00000"/>
                </a:solidFill>
                <a:latin typeface="+mn-lt"/>
              </a:rPr>
              <a:t>Rate of return on assets </a:t>
            </a:r>
            <a:r>
              <a:rPr lang="en-IN" sz="2400" b="1" dirty="0" smtClean="0">
                <a:solidFill>
                  <a:srgbClr val="C00000"/>
                </a:solidFill>
                <a:latin typeface="+mn-lt"/>
              </a:rPr>
              <a:t>= </a:t>
            </a:r>
            <a:endParaRPr lang="en-US" sz="2400" b="1" dirty="0">
              <a:solidFill>
                <a:srgbClr val="C00000"/>
              </a:solidFill>
              <a:latin typeface="+mn-lt"/>
            </a:endParaRPr>
          </a:p>
        </p:txBody>
      </p:sp>
    </p:spTree>
    <p:custDataLst>
      <p:tags r:id="rId1"/>
    </p:custDataLst>
    <p:extLst>
      <p:ext uri="{BB962C8B-B14F-4D97-AF65-F5344CB8AC3E}">
        <p14:creationId xmlns:p14="http://schemas.microsoft.com/office/powerpoint/2010/main" val="1822673903"/>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Rate of Return on Shareholders’ Equity</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LO14-4</a:t>
            </a:r>
          </a:p>
        </p:txBody>
      </p:sp>
      <p:sp>
        <p:nvSpPr>
          <p:cNvPr id="5" name="TextBox 4"/>
          <p:cNvSpPr txBox="1"/>
          <p:nvPr/>
        </p:nvSpPr>
        <p:spPr>
          <a:xfrm>
            <a:off x="526728" y="1498434"/>
            <a:ext cx="5364770" cy="461665"/>
          </a:xfrm>
          <a:prstGeom prst="rect">
            <a:avLst/>
          </a:prstGeom>
          <a:noFill/>
        </p:spPr>
        <p:txBody>
          <a:bodyPr wrap="square" rtlCol="0">
            <a:spAutoFit/>
          </a:bodyPr>
          <a:lstStyle/>
          <a:p>
            <a:pPr algn="r"/>
            <a:r>
              <a:rPr lang="en-IN" sz="2400" dirty="0">
                <a:latin typeface="+mn-lt"/>
              </a:rPr>
              <a:t>Rate of return on shareholders’ equity = </a:t>
            </a:r>
            <a:endParaRPr lang="en-US" sz="2400" dirty="0">
              <a:latin typeface="+mn-lt"/>
            </a:endParaRPr>
          </a:p>
        </p:txBody>
      </p:sp>
      <p:sp>
        <p:nvSpPr>
          <p:cNvPr id="12" name="TextBox 11"/>
          <p:cNvSpPr txBox="1"/>
          <p:nvPr/>
        </p:nvSpPr>
        <p:spPr>
          <a:xfrm>
            <a:off x="6450162" y="1299598"/>
            <a:ext cx="2672769" cy="461665"/>
          </a:xfrm>
          <a:prstGeom prst="rect">
            <a:avLst/>
          </a:prstGeom>
          <a:noFill/>
        </p:spPr>
        <p:txBody>
          <a:bodyPr wrap="square" rtlCol="0">
            <a:spAutoFit/>
          </a:bodyPr>
          <a:lstStyle/>
          <a:p>
            <a:r>
              <a:rPr lang="en-US" sz="2400" dirty="0">
                <a:latin typeface="+mn-lt"/>
              </a:rPr>
              <a:t>Net income</a:t>
            </a:r>
          </a:p>
        </p:txBody>
      </p:sp>
      <p:sp>
        <p:nvSpPr>
          <p:cNvPr id="13" name="TextBox 12"/>
          <p:cNvSpPr txBox="1"/>
          <p:nvPr/>
        </p:nvSpPr>
        <p:spPr>
          <a:xfrm>
            <a:off x="5940019" y="1746672"/>
            <a:ext cx="3038438" cy="461665"/>
          </a:xfrm>
          <a:prstGeom prst="rect">
            <a:avLst/>
          </a:prstGeom>
          <a:noFill/>
        </p:spPr>
        <p:txBody>
          <a:bodyPr wrap="square" rtlCol="0">
            <a:spAutoFit/>
          </a:bodyPr>
          <a:lstStyle/>
          <a:p>
            <a:r>
              <a:rPr lang="en-US" sz="2400" dirty="0">
                <a:latin typeface="+mn-lt"/>
              </a:rPr>
              <a:t>Shareholders’ equity</a:t>
            </a:r>
          </a:p>
        </p:txBody>
      </p:sp>
      <p:cxnSp>
        <p:nvCxnSpPr>
          <p:cNvPr id="7" name="Straight Connector 6"/>
          <p:cNvCxnSpPr/>
          <p:nvPr/>
        </p:nvCxnSpPr>
        <p:spPr>
          <a:xfrm>
            <a:off x="5875549" y="1746900"/>
            <a:ext cx="281396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199647" y="2295557"/>
            <a:ext cx="1538154" cy="515985"/>
          </a:xfrm>
          <a:prstGeom prst="rect">
            <a:avLst/>
          </a:prstGeom>
          <a:noFill/>
        </p:spPr>
        <p:txBody>
          <a:bodyPr wrap="square" rtlCol="0">
            <a:spAutoFit/>
          </a:bodyPr>
          <a:lstStyle/>
          <a:p>
            <a:r>
              <a:rPr lang="en-US" sz="2400" b="1" dirty="0">
                <a:latin typeface="+mn-lt"/>
              </a:rPr>
              <a:t>Coca-Cola</a:t>
            </a:r>
          </a:p>
        </p:txBody>
      </p:sp>
      <p:sp>
        <p:nvSpPr>
          <p:cNvPr id="24" name="TextBox 23"/>
          <p:cNvSpPr txBox="1"/>
          <p:nvPr/>
        </p:nvSpPr>
        <p:spPr>
          <a:xfrm>
            <a:off x="1398636" y="2703882"/>
            <a:ext cx="2383884" cy="461665"/>
          </a:xfrm>
          <a:prstGeom prst="rect">
            <a:avLst/>
          </a:prstGeom>
          <a:noFill/>
        </p:spPr>
        <p:txBody>
          <a:bodyPr wrap="square" rtlCol="0">
            <a:spAutoFit/>
          </a:bodyPr>
          <a:lstStyle/>
          <a:p>
            <a:r>
              <a:rPr lang="en-US" sz="2400" dirty="0">
                <a:latin typeface="+mn-lt"/>
              </a:rPr>
              <a:t>Net income</a:t>
            </a:r>
          </a:p>
        </p:txBody>
      </p:sp>
      <p:sp>
        <p:nvSpPr>
          <p:cNvPr id="25" name="TextBox 24"/>
          <p:cNvSpPr txBox="1"/>
          <p:nvPr/>
        </p:nvSpPr>
        <p:spPr>
          <a:xfrm>
            <a:off x="5239615" y="2703882"/>
            <a:ext cx="1287955" cy="461665"/>
          </a:xfrm>
          <a:prstGeom prst="rect">
            <a:avLst/>
          </a:prstGeom>
          <a:noFill/>
        </p:spPr>
        <p:txBody>
          <a:bodyPr wrap="square" rtlCol="0">
            <a:spAutoFit/>
          </a:bodyPr>
          <a:lstStyle/>
          <a:p>
            <a:pPr algn="r"/>
            <a:r>
              <a:rPr lang="en-US" sz="2400" dirty="0">
                <a:latin typeface="+mn-lt"/>
              </a:rPr>
              <a:t>$  7,351</a:t>
            </a:r>
          </a:p>
        </p:txBody>
      </p:sp>
      <p:sp>
        <p:nvSpPr>
          <p:cNvPr id="26" name="TextBox 25"/>
          <p:cNvSpPr txBox="1"/>
          <p:nvPr/>
        </p:nvSpPr>
        <p:spPr>
          <a:xfrm>
            <a:off x="7092039" y="2703882"/>
            <a:ext cx="1278881" cy="461665"/>
          </a:xfrm>
          <a:prstGeom prst="rect">
            <a:avLst/>
          </a:prstGeom>
          <a:noFill/>
        </p:spPr>
        <p:txBody>
          <a:bodyPr wrap="square" rtlCol="0">
            <a:spAutoFit/>
          </a:bodyPr>
          <a:lstStyle/>
          <a:p>
            <a:pPr algn="r"/>
            <a:r>
              <a:rPr lang="en-US" sz="2400" dirty="0">
                <a:latin typeface="+mn-lt"/>
              </a:rPr>
              <a:t>$  5,452</a:t>
            </a:r>
          </a:p>
        </p:txBody>
      </p:sp>
      <p:sp>
        <p:nvSpPr>
          <p:cNvPr id="27" name="TextBox 26"/>
          <p:cNvSpPr txBox="1"/>
          <p:nvPr/>
        </p:nvSpPr>
        <p:spPr>
          <a:xfrm>
            <a:off x="1398746" y="3042471"/>
            <a:ext cx="2909188" cy="461665"/>
          </a:xfrm>
          <a:prstGeom prst="rect">
            <a:avLst/>
          </a:prstGeom>
          <a:noFill/>
        </p:spPr>
        <p:txBody>
          <a:bodyPr wrap="square" rtlCol="0">
            <a:spAutoFit/>
          </a:bodyPr>
          <a:lstStyle/>
          <a:p>
            <a:r>
              <a:rPr lang="en-US" sz="2400" dirty="0">
                <a:latin typeface="+mn-lt"/>
              </a:rPr>
              <a:t>Shareholders’ equity</a:t>
            </a:r>
          </a:p>
        </p:txBody>
      </p:sp>
      <p:sp>
        <p:nvSpPr>
          <p:cNvPr id="28" name="TextBox 27"/>
          <p:cNvSpPr txBox="1"/>
          <p:nvPr/>
        </p:nvSpPr>
        <p:spPr>
          <a:xfrm>
            <a:off x="5204669" y="3042471"/>
            <a:ext cx="1345641" cy="461665"/>
          </a:xfrm>
          <a:prstGeom prst="rect">
            <a:avLst/>
          </a:prstGeom>
          <a:noFill/>
        </p:spPr>
        <p:txBody>
          <a:bodyPr wrap="square" rtlCol="0">
            <a:spAutoFit/>
          </a:bodyPr>
          <a:lstStyle/>
          <a:p>
            <a:pPr algn="r"/>
            <a:r>
              <a:rPr lang="en-US" sz="2400" dirty="0">
                <a:latin typeface="+mn-lt"/>
              </a:rPr>
              <a:t>$25,764</a:t>
            </a:r>
          </a:p>
        </p:txBody>
      </p:sp>
      <p:sp>
        <p:nvSpPr>
          <p:cNvPr id="29" name="TextBox 28"/>
          <p:cNvSpPr txBox="1"/>
          <p:nvPr/>
        </p:nvSpPr>
        <p:spPr>
          <a:xfrm>
            <a:off x="7026997" y="3042471"/>
            <a:ext cx="1345641" cy="461665"/>
          </a:xfrm>
          <a:prstGeom prst="rect">
            <a:avLst/>
          </a:prstGeom>
          <a:noFill/>
        </p:spPr>
        <p:txBody>
          <a:bodyPr wrap="square" rtlCol="0">
            <a:spAutoFit/>
          </a:bodyPr>
          <a:lstStyle/>
          <a:p>
            <a:pPr algn="r"/>
            <a:r>
              <a:rPr lang="en-US" sz="2400" dirty="0">
                <a:latin typeface="+mn-lt"/>
              </a:rPr>
              <a:t>$12,030</a:t>
            </a:r>
          </a:p>
        </p:txBody>
      </p:sp>
      <p:sp>
        <p:nvSpPr>
          <p:cNvPr id="42" name="TextBox 41"/>
          <p:cNvSpPr txBox="1"/>
          <p:nvPr/>
        </p:nvSpPr>
        <p:spPr>
          <a:xfrm>
            <a:off x="5241572" y="4115773"/>
            <a:ext cx="1202405" cy="461665"/>
          </a:xfrm>
          <a:prstGeom prst="rect">
            <a:avLst/>
          </a:prstGeom>
          <a:noFill/>
        </p:spPr>
        <p:txBody>
          <a:bodyPr wrap="square" rtlCol="0">
            <a:spAutoFit/>
          </a:bodyPr>
          <a:lstStyle/>
          <a:p>
            <a:pPr algn="r"/>
            <a:r>
              <a:rPr lang="en-US" sz="2400" dirty="0">
                <a:latin typeface="+mn-lt"/>
              </a:rPr>
              <a:t>$7,351</a:t>
            </a:r>
          </a:p>
        </p:txBody>
      </p:sp>
      <p:sp>
        <p:nvSpPr>
          <p:cNvPr id="43" name="TextBox 42"/>
          <p:cNvSpPr txBox="1"/>
          <p:nvPr/>
        </p:nvSpPr>
        <p:spPr>
          <a:xfrm>
            <a:off x="5257311" y="4487491"/>
            <a:ext cx="1268374" cy="461665"/>
          </a:xfrm>
          <a:prstGeom prst="rect">
            <a:avLst/>
          </a:prstGeom>
          <a:noFill/>
        </p:spPr>
        <p:txBody>
          <a:bodyPr wrap="square" rtlCol="0">
            <a:spAutoFit/>
          </a:bodyPr>
          <a:lstStyle/>
          <a:p>
            <a:pPr algn="r"/>
            <a:r>
              <a:rPr lang="en-US" sz="2400" dirty="0">
                <a:latin typeface="+mn-lt"/>
              </a:rPr>
              <a:t>$25,764</a:t>
            </a:r>
          </a:p>
        </p:txBody>
      </p:sp>
      <p:cxnSp>
        <p:nvCxnSpPr>
          <p:cNvPr id="44" name="Straight Connector 43"/>
          <p:cNvCxnSpPr/>
          <p:nvPr/>
        </p:nvCxnSpPr>
        <p:spPr>
          <a:xfrm>
            <a:off x="5401243" y="4531588"/>
            <a:ext cx="11933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7056009" y="4094788"/>
            <a:ext cx="1271114" cy="461665"/>
          </a:xfrm>
          <a:prstGeom prst="rect">
            <a:avLst/>
          </a:prstGeom>
          <a:noFill/>
        </p:spPr>
        <p:txBody>
          <a:bodyPr wrap="square" rtlCol="0">
            <a:spAutoFit/>
          </a:bodyPr>
          <a:lstStyle/>
          <a:p>
            <a:pPr algn="r"/>
            <a:r>
              <a:rPr lang="en-US" sz="2400" dirty="0">
                <a:latin typeface="+mn-lt"/>
              </a:rPr>
              <a:t>$5,452</a:t>
            </a:r>
          </a:p>
        </p:txBody>
      </p:sp>
      <p:sp>
        <p:nvSpPr>
          <p:cNvPr id="46" name="TextBox 45"/>
          <p:cNvSpPr txBox="1"/>
          <p:nvPr/>
        </p:nvSpPr>
        <p:spPr>
          <a:xfrm>
            <a:off x="7140852" y="4487491"/>
            <a:ext cx="1271114" cy="461665"/>
          </a:xfrm>
          <a:prstGeom prst="rect">
            <a:avLst/>
          </a:prstGeom>
          <a:noFill/>
        </p:spPr>
        <p:txBody>
          <a:bodyPr wrap="square" rtlCol="0">
            <a:spAutoFit/>
          </a:bodyPr>
          <a:lstStyle/>
          <a:p>
            <a:pPr algn="r"/>
            <a:r>
              <a:rPr lang="en-US" sz="2400" dirty="0">
                <a:latin typeface="+mn-lt"/>
              </a:rPr>
              <a:t>$12,030</a:t>
            </a:r>
          </a:p>
        </p:txBody>
      </p:sp>
      <p:cxnSp>
        <p:nvCxnSpPr>
          <p:cNvPr id="47" name="Straight Connector 46"/>
          <p:cNvCxnSpPr/>
          <p:nvPr/>
        </p:nvCxnSpPr>
        <p:spPr>
          <a:xfrm>
            <a:off x="7232270" y="4538119"/>
            <a:ext cx="11933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5511081" y="5278900"/>
            <a:ext cx="972414" cy="461665"/>
          </a:xfrm>
          <a:prstGeom prst="rect">
            <a:avLst/>
          </a:prstGeom>
          <a:noFill/>
        </p:spPr>
        <p:txBody>
          <a:bodyPr wrap="square" rtlCol="0">
            <a:spAutoFit/>
          </a:bodyPr>
          <a:lstStyle/>
          <a:p>
            <a:pPr algn="r"/>
            <a:r>
              <a:rPr lang="en-US" sz="2400" dirty="0">
                <a:latin typeface="+mn-lt"/>
              </a:rPr>
              <a:t>28.5%</a:t>
            </a:r>
          </a:p>
        </p:txBody>
      </p:sp>
      <p:sp>
        <p:nvSpPr>
          <p:cNvPr id="50" name="TextBox 49"/>
          <p:cNvSpPr txBox="1"/>
          <p:nvPr/>
        </p:nvSpPr>
        <p:spPr>
          <a:xfrm>
            <a:off x="7122891" y="2295557"/>
            <a:ext cx="1271202" cy="515985"/>
          </a:xfrm>
          <a:prstGeom prst="rect">
            <a:avLst/>
          </a:prstGeom>
          <a:noFill/>
        </p:spPr>
        <p:txBody>
          <a:bodyPr wrap="square" rtlCol="0">
            <a:spAutoFit/>
          </a:bodyPr>
          <a:lstStyle/>
          <a:p>
            <a:r>
              <a:rPr lang="en-US" sz="2400" b="1" dirty="0">
                <a:latin typeface="+mn-lt"/>
              </a:rPr>
              <a:t>PepsiCo</a:t>
            </a:r>
          </a:p>
        </p:txBody>
      </p:sp>
      <p:sp>
        <p:nvSpPr>
          <p:cNvPr id="51" name="TextBox 50"/>
          <p:cNvSpPr txBox="1"/>
          <p:nvPr/>
        </p:nvSpPr>
        <p:spPr>
          <a:xfrm>
            <a:off x="4607273" y="5278900"/>
            <a:ext cx="328340" cy="461665"/>
          </a:xfrm>
          <a:prstGeom prst="rect">
            <a:avLst/>
          </a:prstGeom>
          <a:noFill/>
        </p:spPr>
        <p:txBody>
          <a:bodyPr wrap="square" rtlCol="0">
            <a:spAutoFit/>
          </a:bodyPr>
          <a:lstStyle/>
          <a:p>
            <a:pPr algn="r"/>
            <a:r>
              <a:rPr lang="en-US" sz="2400" dirty="0">
                <a:latin typeface="+mn-lt"/>
              </a:rPr>
              <a:t>=</a:t>
            </a:r>
          </a:p>
        </p:txBody>
      </p:sp>
      <p:sp>
        <p:nvSpPr>
          <p:cNvPr id="30" name="TextBox 29"/>
          <p:cNvSpPr txBox="1"/>
          <p:nvPr/>
        </p:nvSpPr>
        <p:spPr>
          <a:xfrm>
            <a:off x="1176861" y="3915843"/>
            <a:ext cx="3557456" cy="830997"/>
          </a:xfrm>
          <a:prstGeom prst="rect">
            <a:avLst/>
          </a:prstGeom>
          <a:noFill/>
        </p:spPr>
        <p:txBody>
          <a:bodyPr wrap="square" rtlCol="0">
            <a:spAutoFit/>
          </a:bodyPr>
          <a:lstStyle/>
          <a:p>
            <a:pPr algn="ctr"/>
            <a:r>
              <a:rPr lang="en-IN" sz="2400" b="1" dirty="0">
                <a:solidFill>
                  <a:srgbClr val="C00000"/>
                </a:solidFill>
                <a:latin typeface="+mn-lt"/>
              </a:rPr>
              <a:t>Rate of return on shareholders’ </a:t>
            </a:r>
            <a:r>
              <a:rPr lang="en-IN" sz="2400" b="1" dirty="0" smtClean="0">
                <a:solidFill>
                  <a:srgbClr val="C00000"/>
                </a:solidFill>
                <a:latin typeface="+mn-lt"/>
              </a:rPr>
              <a:t>equity = </a:t>
            </a:r>
            <a:endParaRPr lang="en-US" sz="2400" b="1" dirty="0">
              <a:solidFill>
                <a:srgbClr val="C00000"/>
              </a:solidFill>
              <a:latin typeface="+mn-lt"/>
            </a:endParaRPr>
          </a:p>
        </p:txBody>
      </p:sp>
      <p:sp>
        <p:nvSpPr>
          <p:cNvPr id="31" name="TextBox 30"/>
          <p:cNvSpPr txBox="1"/>
          <p:nvPr/>
        </p:nvSpPr>
        <p:spPr>
          <a:xfrm>
            <a:off x="7428147" y="5278900"/>
            <a:ext cx="972414" cy="461665"/>
          </a:xfrm>
          <a:prstGeom prst="rect">
            <a:avLst/>
          </a:prstGeom>
          <a:noFill/>
        </p:spPr>
        <p:txBody>
          <a:bodyPr wrap="square" rtlCol="0">
            <a:spAutoFit/>
          </a:bodyPr>
          <a:lstStyle/>
          <a:p>
            <a:pPr algn="r"/>
            <a:r>
              <a:rPr lang="en-US" sz="2400" dirty="0">
                <a:latin typeface="+mn-lt"/>
              </a:rPr>
              <a:t>45.3%</a:t>
            </a:r>
          </a:p>
        </p:txBody>
      </p:sp>
    </p:spTree>
    <p:custDataLst>
      <p:tags r:id="rId1"/>
    </p:custDataLst>
    <p:extLst>
      <p:ext uri="{BB962C8B-B14F-4D97-AF65-F5344CB8AC3E}">
        <p14:creationId xmlns:p14="http://schemas.microsoft.com/office/powerpoint/2010/main" val="1570981916"/>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Times Interest Earned Ratio</a:t>
            </a:r>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LO14-4</a:t>
            </a:r>
          </a:p>
        </p:txBody>
      </p:sp>
      <p:sp>
        <p:nvSpPr>
          <p:cNvPr id="5" name="TextBox 4"/>
          <p:cNvSpPr txBox="1"/>
          <p:nvPr/>
        </p:nvSpPr>
        <p:spPr>
          <a:xfrm>
            <a:off x="731874" y="1316252"/>
            <a:ext cx="4030632" cy="461665"/>
          </a:xfrm>
          <a:prstGeom prst="rect">
            <a:avLst/>
          </a:prstGeom>
          <a:noFill/>
        </p:spPr>
        <p:txBody>
          <a:bodyPr wrap="square" rtlCol="0">
            <a:spAutoFit/>
          </a:bodyPr>
          <a:lstStyle/>
          <a:p>
            <a:pPr algn="r"/>
            <a:r>
              <a:rPr lang="en-IN" sz="2400" b="1" dirty="0">
                <a:solidFill>
                  <a:srgbClr val="C00000"/>
                </a:solidFill>
                <a:latin typeface="+mn-lt"/>
              </a:rPr>
              <a:t>Times Interest Earned Ratio </a:t>
            </a:r>
            <a:r>
              <a:rPr lang="en-IN" sz="2400" dirty="0">
                <a:latin typeface="+mn-lt"/>
              </a:rPr>
              <a:t>= </a:t>
            </a:r>
            <a:endParaRPr lang="en-US" sz="2400" dirty="0">
              <a:latin typeface="+mn-lt"/>
            </a:endParaRPr>
          </a:p>
        </p:txBody>
      </p:sp>
      <p:sp>
        <p:nvSpPr>
          <p:cNvPr id="12" name="TextBox 11"/>
          <p:cNvSpPr txBox="1"/>
          <p:nvPr/>
        </p:nvSpPr>
        <p:spPr>
          <a:xfrm>
            <a:off x="4860948" y="1117416"/>
            <a:ext cx="4261983" cy="461665"/>
          </a:xfrm>
          <a:prstGeom prst="rect">
            <a:avLst/>
          </a:prstGeom>
          <a:noFill/>
        </p:spPr>
        <p:txBody>
          <a:bodyPr wrap="square" rtlCol="0">
            <a:spAutoFit/>
          </a:bodyPr>
          <a:lstStyle/>
          <a:p>
            <a:r>
              <a:rPr lang="en-US" sz="2400" dirty="0">
                <a:latin typeface="+mn-lt"/>
              </a:rPr>
              <a:t>Net income + Interest + Taxes</a:t>
            </a:r>
          </a:p>
        </p:txBody>
      </p:sp>
      <p:sp>
        <p:nvSpPr>
          <p:cNvPr id="13" name="TextBox 12"/>
          <p:cNvSpPr txBox="1"/>
          <p:nvPr/>
        </p:nvSpPr>
        <p:spPr>
          <a:xfrm>
            <a:off x="5944503" y="1564490"/>
            <a:ext cx="1171450" cy="461665"/>
          </a:xfrm>
          <a:prstGeom prst="rect">
            <a:avLst/>
          </a:prstGeom>
          <a:noFill/>
        </p:spPr>
        <p:txBody>
          <a:bodyPr wrap="square" rtlCol="0">
            <a:spAutoFit/>
          </a:bodyPr>
          <a:lstStyle/>
          <a:p>
            <a:r>
              <a:rPr lang="en-US" sz="2400" dirty="0">
                <a:latin typeface="+mn-lt"/>
              </a:rPr>
              <a:t>Interest</a:t>
            </a:r>
          </a:p>
        </p:txBody>
      </p:sp>
      <p:cxnSp>
        <p:nvCxnSpPr>
          <p:cNvPr id="7" name="Straight Connector 6"/>
          <p:cNvCxnSpPr/>
          <p:nvPr/>
        </p:nvCxnSpPr>
        <p:spPr>
          <a:xfrm>
            <a:off x="4860948" y="1564718"/>
            <a:ext cx="37453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199647" y="2056497"/>
            <a:ext cx="1538154" cy="515985"/>
          </a:xfrm>
          <a:prstGeom prst="rect">
            <a:avLst/>
          </a:prstGeom>
          <a:noFill/>
        </p:spPr>
        <p:txBody>
          <a:bodyPr wrap="square" rtlCol="0">
            <a:spAutoFit/>
          </a:bodyPr>
          <a:lstStyle/>
          <a:p>
            <a:r>
              <a:rPr lang="en-US" sz="2400" b="1" dirty="0">
                <a:latin typeface="+mn-lt"/>
              </a:rPr>
              <a:t>Coca-Cola</a:t>
            </a:r>
          </a:p>
        </p:txBody>
      </p:sp>
      <p:sp>
        <p:nvSpPr>
          <p:cNvPr id="24" name="TextBox 23"/>
          <p:cNvSpPr txBox="1"/>
          <p:nvPr/>
        </p:nvSpPr>
        <p:spPr>
          <a:xfrm>
            <a:off x="1398636" y="2464822"/>
            <a:ext cx="2383884" cy="461665"/>
          </a:xfrm>
          <a:prstGeom prst="rect">
            <a:avLst/>
          </a:prstGeom>
          <a:noFill/>
        </p:spPr>
        <p:txBody>
          <a:bodyPr wrap="square" rtlCol="0">
            <a:spAutoFit/>
          </a:bodyPr>
          <a:lstStyle/>
          <a:p>
            <a:r>
              <a:rPr lang="en-US" sz="2400" dirty="0">
                <a:latin typeface="+mn-lt"/>
              </a:rPr>
              <a:t>Net income</a:t>
            </a:r>
          </a:p>
        </p:txBody>
      </p:sp>
      <p:sp>
        <p:nvSpPr>
          <p:cNvPr id="25" name="TextBox 24"/>
          <p:cNvSpPr txBox="1"/>
          <p:nvPr/>
        </p:nvSpPr>
        <p:spPr>
          <a:xfrm>
            <a:off x="5239615" y="2464822"/>
            <a:ext cx="1287955" cy="461665"/>
          </a:xfrm>
          <a:prstGeom prst="rect">
            <a:avLst/>
          </a:prstGeom>
          <a:noFill/>
        </p:spPr>
        <p:txBody>
          <a:bodyPr wrap="square" rtlCol="0">
            <a:spAutoFit/>
          </a:bodyPr>
          <a:lstStyle/>
          <a:p>
            <a:pPr algn="r"/>
            <a:r>
              <a:rPr lang="en-US" sz="2400" dirty="0">
                <a:latin typeface="+mn-lt"/>
              </a:rPr>
              <a:t>$7,351</a:t>
            </a:r>
          </a:p>
        </p:txBody>
      </p:sp>
      <p:sp>
        <p:nvSpPr>
          <p:cNvPr id="26" name="TextBox 25"/>
          <p:cNvSpPr txBox="1"/>
          <p:nvPr/>
        </p:nvSpPr>
        <p:spPr>
          <a:xfrm>
            <a:off x="7092039" y="2464822"/>
            <a:ext cx="1278881" cy="461665"/>
          </a:xfrm>
          <a:prstGeom prst="rect">
            <a:avLst/>
          </a:prstGeom>
          <a:noFill/>
        </p:spPr>
        <p:txBody>
          <a:bodyPr wrap="square" rtlCol="0">
            <a:spAutoFit/>
          </a:bodyPr>
          <a:lstStyle/>
          <a:p>
            <a:pPr algn="r"/>
            <a:r>
              <a:rPr lang="en-US" sz="2400" dirty="0">
                <a:latin typeface="+mn-lt"/>
              </a:rPr>
              <a:t>$5,452</a:t>
            </a:r>
          </a:p>
        </p:txBody>
      </p:sp>
      <p:sp>
        <p:nvSpPr>
          <p:cNvPr id="27" name="TextBox 26"/>
          <p:cNvSpPr txBox="1"/>
          <p:nvPr/>
        </p:nvSpPr>
        <p:spPr>
          <a:xfrm>
            <a:off x="1398746" y="2803411"/>
            <a:ext cx="2909188" cy="461665"/>
          </a:xfrm>
          <a:prstGeom prst="rect">
            <a:avLst/>
          </a:prstGeom>
          <a:noFill/>
        </p:spPr>
        <p:txBody>
          <a:bodyPr wrap="square" rtlCol="0">
            <a:spAutoFit/>
          </a:bodyPr>
          <a:lstStyle/>
          <a:p>
            <a:r>
              <a:rPr lang="en-US" sz="2400" dirty="0">
                <a:latin typeface="+mn-lt"/>
              </a:rPr>
              <a:t>Interest expense</a:t>
            </a:r>
          </a:p>
        </p:txBody>
      </p:sp>
      <p:sp>
        <p:nvSpPr>
          <p:cNvPr id="28" name="TextBox 27"/>
          <p:cNvSpPr txBox="1"/>
          <p:nvPr/>
        </p:nvSpPr>
        <p:spPr>
          <a:xfrm>
            <a:off x="5176388" y="2803411"/>
            <a:ext cx="1345641" cy="461665"/>
          </a:xfrm>
          <a:prstGeom prst="rect">
            <a:avLst/>
          </a:prstGeom>
          <a:noFill/>
        </p:spPr>
        <p:txBody>
          <a:bodyPr wrap="square" rtlCol="0">
            <a:spAutoFit/>
          </a:bodyPr>
          <a:lstStyle/>
          <a:p>
            <a:pPr algn="r"/>
            <a:r>
              <a:rPr lang="en-US" sz="2400" dirty="0">
                <a:latin typeface="+mn-lt"/>
              </a:rPr>
              <a:t>$   856</a:t>
            </a:r>
          </a:p>
        </p:txBody>
      </p:sp>
      <p:sp>
        <p:nvSpPr>
          <p:cNvPr id="29" name="TextBox 28"/>
          <p:cNvSpPr txBox="1"/>
          <p:nvPr/>
        </p:nvSpPr>
        <p:spPr>
          <a:xfrm>
            <a:off x="7026997" y="2803411"/>
            <a:ext cx="1345641" cy="461665"/>
          </a:xfrm>
          <a:prstGeom prst="rect">
            <a:avLst/>
          </a:prstGeom>
          <a:noFill/>
        </p:spPr>
        <p:txBody>
          <a:bodyPr wrap="square" rtlCol="0">
            <a:spAutoFit/>
          </a:bodyPr>
          <a:lstStyle/>
          <a:p>
            <a:pPr algn="r"/>
            <a:r>
              <a:rPr lang="en-US" sz="2400" dirty="0">
                <a:latin typeface="+mn-lt"/>
              </a:rPr>
              <a:t>$   970</a:t>
            </a:r>
          </a:p>
        </p:txBody>
      </p:sp>
      <p:sp>
        <p:nvSpPr>
          <p:cNvPr id="42" name="TextBox 41"/>
          <p:cNvSpPr txBox="1"/>
          <p:nvPr/>
        </p:nvSpPr>
        <p:spPr>
          <a:xfrm>
            <a:off x="5294370" y="3790185"/>
            <a:ext cx="1323428" cy="461665"/>
          </a:xfrm>
          <a:prstGeom prst="rect">
            <a:avLst/>
          </a:prstGeom>
          <a:noFill/>
        </p:spPr>
        <p:txBody>
          <a:bodyPr wrap="square" rtlCol="0">
            <a:spAutoFit/>
          </a:bodyPr>
          <a:lstStyle/>
          <a:p>
            <a:pPr algn="r"/>
            <a:r>
              <a:rPr lang="en-US" sz="2400" dirty="0">
                <a:latin typeface="+mn-lt"/>
              </a:rPr>
              <a:t>$10,446</a:t>
            </a:r>
          </a:p>
        </p:txBody>
      </p:sp>
      <p:sp>
        <p:nvSpPr>
          <p:cNvPr id="43" name="TextBox 42"/>
          <p:cNvSpPr txBox="1"/>
          <p:nvPr/>
        </p:nvSpPr>
        <p:spPr>
          <a:xfrm>
            <a:off x="5533756" y="4153541"/>
            <a:ext cx="866316" cy="461665"/>
          </a:xfrm>
          <a:prstGeom prst="rect">
            <a:avLst/>
          </a:prstGeom>
          <a:noFill/>
        </p:spPr>
        <p:txBody>
          <a:bodyPr wrap="square" rtlCol="0">
            <a:spAutoFit/>
          </a:bodyPr>
          <a:lstStyle/>
          <a:p>
            <a:pPr algn="r"/>
            <a:r>
              <a:rPr lang="en-US" sz="2400" dirty="0">
                <a:latin typeface="+mn-lt"/>
              </a:rPr>
              <a:t>$856</a:t>
            </a:r>
          </a:p>
        </p:txBody>
      </p:sp>
      <p:cxnSp>
        <p:nvCxnSpPr>
          <p:cNvPr id="44" name="Straight Connector 43"/>
          <p:cNvCxnSpPr/>
          <p:nvPr/>
        </p:nvCxnSpPr>
        <p:spPr>
          <a:xfrm>
            <a:off x="5476659" y="4197638"/>
            <a:ext cx="11933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7131425" y="3790185"/>
            <a:ext cx="1271114" cy="461665"/>
          </a:xfrm>
          <a:prstGeom prst="rect">
            <a:avLst/>
          </a:prstGeom>
          <a:noFill/>
        </p:spPr>
        <p:txBody>
          <a:bodyPr wrap="square" rtlCol="0">
            <a:spAutoFit/>
          </a:bodyPr>
          <a:lstStyle/>
          <a:p>
            <a:pPr algn="r"/>
            <a:r>
              <a:rPr lang="en-US" sz="2400" dirty="0">
                <a:latin typeface="+mn-lt"/>
              </a:rPr>
              <a:t>$8,363</a:t>
            </a:r>
          </a:p>
        </p:txBody>
      </p:sp>
      <p:sp>
        <p:nvSpPr>
          <p:cNvPr id="46" name="TextBox 45"/>
          <p:cNvSpPr txBox="1"/>
          <p:nvPr/>
        </p:nvSpPr>
        <p:spPr>
          <a:xfrm>
            <a:off x="7464867" y="4153541"/>
            <a:ext cx="868187" cy="461665"/>
          </a:xfrm>
          <a:prstGeom prst="rect">
            <a:avLst/>
          </a:prstGeom>
          <a:noFill/>
        </p:spPr>
        <p:txBody>
          <a:bodyPr wrap="square" rtlCol="0">
            <a:spAutoFit/>
          </a:bodyPr>
          <a:lstStyle/>
          <a:p>
            <a:pPr algn="r"/>
            <a:r>
              <a:rPr lang="en-US" sz="2400" dirty="0">
                <a:latin typeface="+mn-lt"/>
              </a:rPr>
              <a:t>$970</a:t>
            </a:r>
          </a:p>
        </p:txBody>
      </p:sp>
      <p:cxnSp>
        <p:nvCxnSpPr>
          <p:cNvPr id="47" name="Straight Connector 46"/>
          <p:cNvCxnSpPr/>
          <p:nvPr/>
        </p:nvCxnSpPr>
        <p:spPr>
          <a:xfrm>
            <a:off x="7307686" y="4204169"/>
            <a:ext cx="11933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5313114" y="4640327"/>
            <a:ext cx="1515916" cy="461665"/>
          </a:xfrm>
          <a:prstGeom prst="rect">
            <a:avLst/>
          </a:prstGeom>
          <a:noFill/>
        </p:spPr>
        <p:txBody>
          <a:bodyPr wrap="square" rtlCol="0">
            <a:spAutoFit/>
          </a:bodyPr>
          <a:lstStyle/>
          <a:p>
            <a:pPr algn="r"/>
            <a:r>
              <a:rPr lang="en-US" sz="2400" dirty="0">
                <a:latin typeface="+mn-lt"/>
              </a:rPr>
              <a:t>12.2 times</a:t>
            </a:r>
          </a:p>
        </p:txBody>
      </p:sp>
      <p:sp>
        <p:nvSpPr>
          <p:cNvPr id="50" name="TextBox 49"/>
          <p:cNvSpPr txBox="1"/>
          <p:nvPr/>
        </p:nvSpPr>
        <p:spPr>
          <a:xfrm>
            <a:off x="7122891" y="2056497"/>
            <a:ext cx="1271202" cy="515985"/>
          </a:xfrm>
          <a:prstGeom prst="rect">
            <a:avLst/>
          </a:prstGeom>
          <a:noFill/>
        </p:spPr>
        <p:txBody>
          <a:bodyPr wrap="square" rtlCol="0">
            <a:spAutoFit/>
          </a:bodyPr>
          <a:lstStyle/>
          <a:p>
            <a:r>
              <a:rPr lang="en-US" sz="2400" b="1" dirty="0">
                <a:latin typeface="+mn-lt"/>
              </a:rPr>
              <a:t>PepsiCo</a:t>
            </a:r>
          </a:p>
        </p:txBody>
      </p:sp>
      <p:sp>
        <p:nvSpPr>
          <p:cNvPr id="51" name="TextBox 50"/>
          <p:cNvSpPr txBox="1"/>
          <p:nvPr/>
        </p:nvSpPr>
        <p:spPr>
          <a:xfrm>
            <a:off x="4682689" y="4659181"/>
            <a:ext cx="328340" cy="461665"/>
          </a:xfrm>
          <a:prstGeom prst="rect">
            <a:avLst/>
          </a:prstGeom>
          <a:noFill/>
        </p:spPr>
        <p:txBody>
          <a:bodyPr wrap="square" rtlCol="0">
            <a:spAutoFit/>
          </a:bodyPr>
          <a:lstStyle/>
          <a:p>
            <a:pPr algn="r"/>
            <a:r>
              <a:rPr lang="en-US" sz="2400" dirty="0">
                <a:latin typeface="+mn-lt"/>
              </a:rPr>
              <a:t>=</a:t>
            </a:r>
          </a:p>
        </p:txBody>
      </p:sp>
      <p:sp>
        <p:nvSpPr>
          <p:cNvPr id="31" name="TextBox 30"/>
          <p:cNvSpPr txBox="1"/>
          <p:nvPr/>
        </p:nvSpPr>
        <p:spPr>
          <a:xfrm>
            <a:off x="7216577" y="4659181"/>
            <a:ext cx="1366158" cy="461665"/>
          </a:xfrm>
          <a:prstGeom prst="rect">
            <a:avLst/>
          </a:prstGeom>
          <a:noFill/>
        </p:spPr>
        <p:txBody>
          <a:bodyPr wrap="square" rtlCol="0">
            <a:spAutoFit/>
          </a:bodyPr>
          <a:lstStyle/>
          <a:p>
            <a:pPr algn="r"/>
            <a:r>
              <a:rPr lang="en-US" sz="2400" dirty="0">
                <a:latin typeface="+mn-lt"/>
              </a:rPr>
              <a:t>8.6 times</a:t>
            </a:r>
          </a:p>
        </p:txBody>
      </p:sp>
      <p:sp>
        <p:nvSpPr>
          <p:cNvPr id="32" name="TextBox 31"/>
          <p:cNvSpPr txBox="1"/>
          <p:nvPr/>
        </p:nvSpPr>
        <p:spPr>
          <a:xfrm>
            <a:off x="946399" y="3961894"/>
            <a:ext cx="4030632" cy="461665"/>
          </a:xfrm>
          <a:prstGeom prst="rect">
            <a:avLst/>
          </a:prstGeom>
          <a:noFill/>
        </p:spPr>
        <p:txBody>
          <a:bodyPr wrap="square" rtlCol="0">
            <a:spAutoFit/>
          </a:bodyPr>
          <a:lstStyle/>
          <a:p>
            <a:pPr algn="r"/>
            <a:r>
              <a:rPr lang="en-IN" sz="2400" b="1" dirty="0">
                <a:solidFill>
                  <a:srgbClr val="C00000"/>
                </a:solidFill>
                <a:latin typeface="+mn-lt"/>
              </a:rPr>
              <a:t>Times Interest Earned Ratio </a:t>
            </a:r>
            <a:r>
              <a:rPr lang="en-IN" sz="2400" dirty="0">
                <a:latin typeface="+mn-lt"/>
              </a:rPr>
              <a:t>= </a:t>
            </a:r>
            <a:endParaRPr lang="en-US" sz="2400" dirty="0">
              <a:latin typeface="+mn-lt"/>
            </a:endParaRPr>
          </a:p>
        </p:txBody>
      </p:sp>
      <p:sp>
        <p:nvSpPr>
          <p:cNvPr id="33" name="TextBox 32"/>
          <p:cNvSpPr txBox="1"/>
          <p:nvPr/>
        </p:nvSpPr>
        <p:spPr>
          <a:xfrm>
            <a:off x="1144583" y="4785311"/>
            <a:ext cx="3170394" cy="461665"/>
          </a:xfrm>
          <a:prstGeom prst="rect">
            <a:avLst/>
          </a:prstGeom>
          <a:solidFill>
            <a:schemeClr val="accent5">
              <a:lumMod val="60000"/>
              <a:lumOff val="40000"/>
            </a:schemeClr>
          </a:solidFill>
          <a:ln w="12700">
            <a:solidFill>
              <a:schemeClr val="tx2">
                <a:lumMod val="50000"/>
              </a:schemeClr>
            </a:solidFill>
          </a:ln>
        </p:spPr>
        <p:txBody>
          <a:bodyPr wrap="square" rtlCol="0">
            <a:spAutoFit/>
          </a:bodyPr>
          <a:lstStyle/>
          <a:p>
            <a:pPr algn="r"/>
            <a:r>
              <a:rPr lang="en-US" sz="2400" dirty="0">
                <a:latin typeface="+mn-lt"/>
              </a:rPr>
              <a:t>$7,351 + $856 + $2,239</a:t>
            </a:r>
          </a:p>
        </p:txBody>
      </p:sp>
      <p:sp>
        <p:nvSpPr>
          <p:cNvPr id="34" name="TextBox 33"/>
          <p:cNvSpPr txBox="1"/>
          <p:nvPr/>
        </p:nvSpPr>
        <p:spPr>
          <a:xfrm>
            <a:off x="1398388" y="3144351"/>
            <a:ext cx="2909188" cy="461665"/>
          </a:xfrm>
          <a:prstGeom prst="rect">
            <a:avLst/>
          </a:prstGeom>
          <a:noFill/>
        </p:spPr>
        <p:txBody>
          <a:bodyPr wrap="square" rtlCol="0">
            <a:spAutoFit/>
          </a:bodyPr>
          <a:lstStyle/>
          <a:p>
            <a:r>
              <a:rPr lang="en-US" sz="2400" dirty="0">
                <a:latin typeface="+mn-lt"/>
              </a:rPr>
              <a:t>Tax expense</a:t>
            </a:r>
          </a:p>
        </p:txBody>
      </p:sp>
      <p:sp>
        <p:nvSpPr>
          <p:cNvPr id="35" name="TextBox 34"/>
          <p:cNvSpPr txBox="1"/>
          <p:nvPr/>
        </p:nvSpPr>
        <p:spPr>
          <a:xfrm>
            <a:off x="5372191" y="3144351"/>
            <a:ext cx="1185262" cy="461665"/>
          </a:xfrm>
          <a:prstGeom prst="rect">
            <a:avLst/>
          </a:prstGeom>
          <a:noFill/>
        </p:spPr>
        <p:txBody>
          <a:bodyPr wrap="square" rtlCol="0">
            <a:spAutoFit/>
          </a:bodyPr>
          <a:lstStyle/>
          <a:p>
            <a:pPr algn="r"/>
            <a:r>
              <a:rPr lang="en-US" sz="2400" dirty="0">
                <a:latin typeface="+mn-lt"/>
              </a:rPr>
              <a:t>$2,239</a:t>
            </a:r>
          </a:p>
        </p:txBody>
      </p:sp>
      <p:sp>
        <p:nvSpPr>
          <p:cNvPr id="36" name="TextBox 35"/>
          <p:cNvSpPr txBox="1"/>
          <p:nvPr/>
        </p:nvSpPr>
        <p:spPr>
          <a:xfrm>
            <a:off x="7026639" y="3144351"/>
            <a:ext cx="1345641" cy="461665"/>
          </a:xfrm>
          <a:prstGeom prst="rect">
            <a:avLst/>
          </a:prstGeom>
          <a:noFill/>
        </p:spPr>
        <p:txBody>
          <a:bodyPr wrap="square" rtlCol="0">
            <a:spAutoFit/>
          </a:bodyPr>
          <a:lstStyle/>
          <a:p>
            <a:pPr algn="r"/>
            <a:r>
              <a:rPr lang="en-US" sz="2400" dirty="0">
                <a:latin typeface="+mn-lt"/>
              </a:rPr>
              <a:t>$1,941</a:t>
            </a:r>
          </a:p>
        </p:txBody>
      </p:sp>
      <p:sp>
        <p:nvSpPr>
          <p:cNvPr id="38" name="TextBox 37"/>
          <p:cNvSpPr txBox="1"/>
          <p:nvPr/>
        </p:nvSpPr>
        <p:spPr>
          <a:xfrm>
            <a:off x="5302404" y="5090451"/>
            <a:ext cx="3170394" cy="461665"/>
          </a:xfrm>
          <a:prstGeom prst="rect">
            <a:avLst/>
          </a:prstGeom>
          <a:solidFill>
            <a:schemeClr val="accent2">
              <a:lumMod val="40000"/>
              <a:lumOff val="60000"/>
            </a:schemeClr>
          </a:solidFill>
          <a:ln w="12700">
            <a:solidFill>
              <a:schemeClr val="accent2">
                <a:lumMod val="50000"/>
              </a:schemeClr>
            </a:solidFill>
          </a:ln>
        </p:spPr>
        <p:txBody>
          <a:bodyPr wrap="square" rtlCol="0">
            <a:spAutoFit/>
          </a:bodyPr>
          <a:lstStyle/>
          <a:p>
            <a:pPr algn="r"/>
            <a:r>
              <a:rPr lang="en-US" sz="2400" dirty="0">
                <a:latin typeface="+mn-lt"/>
              </a:rPr>
              <a:t>$5,452 + $970 + $1,941</a:t>
            </a:r>
          </a:p>
        </p:txBody>
      </p:sp>
      <p:cxnSp>
        <p:nvCxnSpPr>
          <p:cNvPr id="6" name="Straight Arrow Connector 5"/>
          <p:cNvCxnSpPr>
            <a:stCxn id="33" idx="3"/>
          </p:cNvCxnSpPr>
          <p:nvPr/>
        </p:nvCxnSpPr>
        <p:spPr>
          <a:xfrm flipV="1">
            <a:off x="4314977" y="4062853"/>
            <a:ext cx="1120239" cy="953291"/>
          </a:xfrm>
          <a:prstGeom prst="straightConnector1">
            <a:avLst/>
          </a:prstGeom>
          <a:ln w="9525">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38" idx="0"/>
          </p:cNvCxnSpPr>
          <p:nvPr/>
        </p:nvCxnSpPr>
        <p:spPr>
          <a:xfrm flipV="1">
            <a:off x="6887601" y="4042332"/>
            <a:ext cx="499898" cy="1048119"/>
          </a:xfrm>
          <a:prstGeom prst="straightConnector1">
            <a:avLst/>
          </a:prstGeom>
          <a:ln w="9525">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856658016"/>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3400" dirty="0">
                <a:solidFill>
                  <a:srgbClr val="0072A2"/>
                </a:solidFill>
              </a:rPr>
              <a:t>Concept Check: </a:t>
            </a:r>
            <a:br>
              <a:rPr lang="en-US" sz="3400" dirty="0">
                <a:solidFill>
                  <a:srgbClr val="0072A2"/>
                </a:solidFill>
              </a:rPr>
            </a:br>
            <a:r>
              <a:rPr lang="en-US" sz="3400" dirty="0">
                <a:solidFill>
                  <a:srgbClr val="0072A2"/>
                </a:solidFill>
              </a:rPr>
              <a:t>Financial Statement Disclosures</a:t>
            </a:r>
          </a:p>
        </p:txBody>
      </p:sp>
      <p:sp>
        <p:nvSpPr>
          <p:cNvPr id="5" name="Content Placeholder 4"/>
          <p:cNvSpPr>
            <a:spLocks noGrp="1"/>
          </p:cNvSpPr>
          <p:nvPr>
            <p:ph idx="1"/>
          </p:nvPr>
        </p:nvSpPr>
        <p:spPr>
          <a:xfrm>
            <a:off x="761998" y="1261890"/>
            <a:ext cx="8382001" cy="5240511"/>
          </a:xfrm>
          <a:solidFill>
            <a:srgbClr val="F2F2F2"/>
          </a:solidFill>
        </p:spPr>
        <p:txBody>
          <a:bodyPr>
            <a:normAutofit/>
          </a:bodyPr>
          <a:lstStyle/>
          <a:p>
            <a:pPr marL="0" indent="0">
              <a:spcAft>
                <a:spcPts val="1200"/>
              </a:spcAft>
              <a:buNone/>
            </a:pPr>
            <a:r>
              <a:rPr lang="en-US" sz="2400" dirty="0"/>
              <a:t>Which of the following is true concerning financial statement disclosure for debt instruments?</a:t>
            </a:r>
          </a:p>
          <a:p>
            <a:pPr marL="514350" indent="-514350">
              <a:spcBef>
                <a:spcPts val="0"/>
              </a:spcBef>
              <a:buFont typeface="+mj-lt"/>
              <a:buAutoNum type="alphaLcPeriod"/>
            </a:pPr>
            <a:r>
              <a:rPr lang="en-IN" sz="2400" dirty="0"/>
              <a:t>The fair value of financial instruments must be disclosed either in the body of the financial statements or in disclosure </a:t>
            </a:r>
            <a:r>
              <a:rPr lang="en-IN" sz="2400" dirty="0" smtClean="0"/>
              <a:t>notes </a:t>
            </a:r>
            <a:endParaRPr lang="en-IN" sz="2400" dirty="0"/>
          </a:p>
          <a:p>
            <a:pPr marL="514350" indent="-514350">
              <a:spcBef>
                <a:spcPts val="0"/>
              </a:spcBef>
              <a:buFont typeface="+mj-lt"/>
              <a:buAutoNum type="alphaLcPeriod"/>
            </a:pPr>
            <a:r>
              <a:rPr lang="en-IN" sz="2400" dirty="0"/>
              <a:t>Disclosures should include the aggregate amounts payable for each of the next five years for any long-term </a:t>
            </a:r>
            <a:r>
              <a:rPr lang="en-IN" sz="2400" dirty="0" smtClean="0"/>
              <a:t>borrowing</a:t>
            </a:r>
            <a:endParaRPr lang="en-IN" sz="2400" dirty="0"/>
          </a:p>
          <a:p>
            <a:pPr marL="514350" indent="-514350">
              <a:spcBef>
                <a:spcPts val="0"/>
              </a:spcBef>
              <a:buFont typeface="+mj-lt"/>
              <a:buAutoNum type="alphaLcPeriod"/>
            </a:pPr>
            <a:r>
              <a:rPr lang="en-US" sz="2400" dirty="0"/>
              <a:t>Both the issuer and the investor report interest as an operating activity on the </a:t>
            </a:r>
            <a:r>
              <a:rPr lang="en-US" sz="2400" dirty="0" smtClean="0"/>
              <a:t>statement </a:t>
            </a:r>
            <a:r>
              <a:rPr lang="en-US" sz="2400" dirty="0"/>
              <a:t>of </a:t>
            </a:r>
            <a:r>
              <a:rPr lang="en-US" sz="2400" dirty="0" smtClean="0"/>
              <a:t>cash </a:t>
            </a:r>
            <a:r>
              <a:rPr lang="en-US" sz="2400" dirty="0"/>
              <a:t>f</a:t>
            </a:r>
            <a:r>
              <a:rPr lang="en-US" sz="2400" dirty="0" smtClean="0"/>
              <a:t>lows</a:t>
            </a:r>
            <a:endParaRPr lang="en-US" sz="2400" dirty="0"/>
          </a:p>
          <a:p>
            <a:pPr marL="514350" indent="-514350">
              <a:spcBef>
                <a:spcPts val="0"/>
              </a:spcBef>
              <a:buFont typeface="+mj-lt"/>
              <a:buAutoNum type="alphaLcPeriod"/>
            </a:pPr>
            <a:r>
              <a:rPr lang="en-US" sz="2400" dirty="0"/>
              <a:t>All of the </a:t>
            </a:r>
            <a:r>
              <a:rPr lang="en-US" sz="2400" dirty="0" smtClean="0"/>
              <a:t>above</a:t>
            </a:r>
            <a:endParaRPr lang="en-US" sz="2400" dirty="0"/>
          </a:p>
          <a:p>
            <a:pPr marL="514350" indent="-514350">
              <a:spcBef>
                <a:spcPts val="0"/>
              </a:spcBef>
              <a:buFont typeface="+mj-lt"/>
              <a:buAutoNum type="alphaLcPeriod"/>
            </a:pPr>
            <a:endParaRPr lang="en-IN" sz="2400" dirty="0"/>
          </a:p>
          <a:p>
            <a:pPr marL="514350" indent="-514350">
              <a:spcBef>
                <a:spcPts val="0"/>
              </a:spcBef>
              <a:buFont typeface="+mj-lt"/>
              <a:buAutoNum type="alphaLcPeriod"/>
            </a:pPr>
            <a:endParaRPr lang="en-US" sz="2400" dirty="0"/>
          </a:p>
        </p:txBody>
      </p:sp>
      <p:sp>
        <p:nvSpPr>
          <p:cNvPr id="6" name="TextBox 5"/>
          <p:cNvSpPr txBox="1"/>
          <p:nvPr/>
        </p:nvSpPr>
        <p:spPr>
          <a:xfrm>
            <a:off x="946198" y="4945977"/>
            <a:ext cx="7829451" cy="1323439"/>
          </a:xfrm>
          <a:prstGeom prst="rect">
            <a:avLst/>
          </a:prstGeom>
          <a:solidFill>
            <a:srgbClr val="FDEADA"/>
          </a:solidFill>
          <a:ln w="12700">
            <a:solidFill>
              <a:schemeClr val="tx1"/>
            </a:solidFill>
          </a:ln>
        </p:spPr>
        <p:txBody>
          <a:bodyPr wrap="square" rtlCol="0">
            <a:spAutoFit/>
          </a:bodyPr>
          <a:lstStyle/>
          <a:p>
            <a:r>
              <a:rPr lang="en-US" sz="2000" dirty="0">
                <a:latin typeface="+mn-lt"/>
              </a:rPr>
              <a:t>The correct answer is </a:t>
            </a:r>
            <a:r>
              <a:rPr lang="en-US" sz="2000" i="1" dirty="0">
                <a:latin typeface="+mn-lt"/>
              </a:rPr>
              <a:t>d</a:t>
            </a:r>
            <a:r>
              <a:rPr lang="en-US" sz="2000" dirty="0">
                <a:latin typeface="+mn-lt"/>
              </a:rPr>
              <a:t>. Disclosures should include the fair value of financial instruments and the aggregate amounts payable for the next five years on long-term borrowing, while interest is reported as an operating activity on the statement of cash flows</a:t>
            </a:r>
            <a:r>
              <a:rPr lang="en-US" sz="2000" dirty="0" smtClean="0">
                <a:latin typeface="+mn-lt"/>
              </a:rPr>
              <a:t>. </a:t>
            </a:r>
            <a:endParaRPr lang="en-US" sz="2000" dirty="0">
              <a:latin typeface="+mn-lt"/>
            </a:endParaRPr>
          </a:p>
        </p:txBody>
      </p:sp>
      <p:sp>
        <p:nvSpPr>
          <p:cNvPr id="7" name="Oval 6"/>
          <p:cNvSpPr/>
          <p:nvPr/>
        </p:nvSpPr>
        <p:spPr bwMode="auto">
          <a:xfrm flipV="1">
            <a:off x="774797" y="4452587"/>
            <a:ext cx="391495" cy="34891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LO14-4</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14484954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800" decel="100000"/>
                                        <p:tgtEl>
                                          <p:spTgt spid="7"/>
                                        </p:tgtEl>
                                      </p:cBhvr>
                                    </p:animEffect>
                                    <p:anim calcmode="lin" valueType="num">
                                      <p:cBhvr>
                                        <p:cTn id="8" dur="800" decel="100000" fill="hold"/>
                                        <p:tgtEl>
                                          <p:spTgt spid="7"/>
                                        </p:tgtEl>
                                        <p:attrNameLst>
                                          <p:attrName>style.rotation</p:attrName>
                                        </p:attrNameLst>
                                      </p:cBhvr>
                                      <p:tavLst>
                                        <p:tav tm="0">
                                          <p:val>
                                            <p:fltVal val="-90"/>
                                          </p:val>
                                        </p:tav>
                                        <p:tav tm="100000">
                                          <p:val>
                                            <p:fltVal val="0"/>
                                          </p:val>
                                        </p:tav>
                                      </p:tavLst>
                                    </p:anim>
                                    <p:anim calcmode="lin" valueType="num">
                                      <p:cBhvr>
                                        <p:cTn id="9" dur="800" decel="100000" fill="hold"/>
                                        <p:tgtEl>
                                          <p:spTgt spid="7"/>
                                        </p:tgtEl>
                                        <p:attrNameLst>
                                          <p:attrName>ppt_x</p:attrName>
                                        </p:attrNameLst>
                                      </p:cBhvr>
                                      <p:tavLst>
                                        <p:tav tm="0">
                                          <p:val>
                                            <p:strVal val="#ppt_x+0.4"/>
                                          </p:val>
                                        </p:tav>
                                        <p:tav tm="100000">
                                          <p:val>
                                            <p:strVal val="#ppt_x-0.05"/>
                                          </p:val>
                                        </p:tav>
                                      </p:tavLst>
                                    </p:anim>
                                    <p:anim calcmode="lin" valueType="num">
                                      <p:cBhvr>
                                        <p:cTn id="10" dur="800" decel="100000" fill="hold"/>
                                        <p:tgtEl>
                                          <p:spTgt spid="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61999" y="974347"/>
            <a:ext cx="8013600" cy="5676622"/>
          </a:xfrm>
        </p:spPr>
        <p:txBody>
          <a:bodyPr bIns="0">
            <a:noAutofit/>
          </a:bodyPr>
          <a:lstStyle/>
          <a:p>
            <a:pPr marL="0" indent="0">
              <a:lnSpc>
                <a:spcPct val="100000"/>
              </a:lnSpc>
              <a:spcBef>
                <a:spcPts val="0"/>
              </a:spcBef>
              <a:buNone/>
            </a:pPr>
            <a:r>
              <a:rPr lang="en-IN" sz="2300" b="1" dirty="0" smtClean="0">
                <a:solidFill>
                  <a:srgbClr val="C00000"/>
                </a:solidFill>
              </a:rPr>
              <a:t>Callable </a:t>
            </a:r>
            <a:r>
              <a:rPr lang="en-IN" sz="2300" b="1" dirty="0">
                <a:solidFill>
                  <a:srgbClr val="C00000"/>
                </a:solidFill>
              </a:rPr>
              <a:t>bonds</a:t>
            </a:r>
          </a:p>
          <a:p>
            <a:pPr>
              <a:lnSpc>
                <a:spcPct val="100000"/>
              </a:lnSpc>
              <a:spcBef>
                <a:spcPts val="0"/>
              </a:spcBef>
            </a:pPr>
            <a:r>
              <a:rPr lang="en-IN" sz="2300" dirty="0"/>
              <a:t>Call feature allows the issuing company to buy back, or call, </a:t>
            </a:r>
            <a:r>
              <a:rPr lang="en-IN" sz="2300" dirty="0" smtClean="0"/>
              <a:t>bonds </a:t>
            </a:r>
            <a:r>
              <a:rPr lang="en-US" sz="2300" dirty="0" smtClean="0"/>
              <a:t>before </a:t>
            </a:r>
            <a:r>
              <a:rPr lang="en-US" sz="2300" dirty="0"/>
              <a:t>their scheduled maturity date</a:t>
            </a:r>
          </a:p>
          <a:p>
            <a:pPr marL="228600" lvl="1">
              <a:lnSpc>
                <a:spcPct val="100000"/>
              </a:lnSpc>
              <a:spcBef>
                <a:spcPts val="0"/>
              </a:spcBef>
            </a:pPr>
            <a:r>
              <a:rPr lang="en-IN" sz="2300" dirty="0"/>
              <a:t>Call price must be </a:t>
            </a:r>
            <a:r>
              <a:rPr lang="en-IN" sz="2300" dirty="0" smtClean="0"/>
              <a:t>prespecified </a:t>
            </a:r>
            <a:r>
              <a:rPr lang="en-US" sz="2300" dirty="0"/>
              <a:t>and often exceeds the bond’s face amount</a:t>
            </a:r>
            <a:endParaRPr lang="en-IN" sz="2300" dirty="0"/>
          </a:p>
          <a:p>
            <a:pPr>
              <a:lnSpc>
                <a:spcPct val="100000"/>
              </a:lnSpc>
              <a:spcBef>
                <a:spcPts val="0"/>
              </a:spcBef>
              <a:buClr>
                <a:schemeClr val="tx1"/>
              </a:buClr>
            </a:pPr>
            <a:r>
              <a:rPr lang="en-US" sz="2300" b="1" dirty="0">
                <a:solidFill>
                  <a:srgbClr val="C00000"/>
                </a:solidFill>
              </a:rPr>
              <a:t>Sinking fund </a:t>
            </a:r>
            <a:r>
              <a:rPr lang="en-US" sz="2300" dirty="0"/>
              <a:t>redemptions: The corporation may be required to redeem the bonds on a </a:t>
            </a:r>
            <a:r>
              <a:rPr lang="en-US" sz="2300" dirty="0" err="1" smtClean="0"/>
              <a:t>prespecified</a:t>
            </a:r>
            <a:r>
              <a:rPr lang="en-US" sz="2300" dirty="0"/>
              <a:t>, year-by-year basis</a:t>
            </a:r>
          </a:p>
          <a:p>
            <a:pPr marL="0" indent="0">
              <a:lnSpc>
                <a:spcPct val="100000"/>
              </a:lnSpc>
              <a:spcBef>
                <a:spcPts val="0"/>
              </a:spcBef>
              <a:buNone/>
            </a:pPr>
            <a:endParaRPr lang="en-IN" sz="2300" b="1" dirty="0" smtClean="0">
              <a:solidFill>
                <a:srgbClr val="C00000"/>
              </a:solidFill>
            </a:endParaRPr>
          </a:p>
          <a:p>
            <a:pPr marL="0" indent="0">
              <a:lnSpc>
                <a:spcPct val="100000"/>
              </a:lnSpc>
              <a:spcBef>
                <a:spcPts val="0"/>
              </a:spcBef>
              <a:buNone/>
            </a:pPr>
            <a:r>
              <a:rPr lang="en-IN" sz="2300" b="1" dirty="0" smtClean="0">
                <a:solidFill>
                  <a:srgbClr val="C00000"/>
                </a:solidFill>
              </a:rPr>
              <a:t>Serial </a:t>
            </a:r>
            <a:r>
              <a:rPr lang="en-IN" sz="2300" b="1" dirty="0">
                <a:solidFill>
                  <a:srgbClr val="C00000"/>
                </a:solidFill>
              </a:rPr>
              <a:t>bonds</a:t>
            </a:r>
          </a:p>
          <a:p>
            <a:pPr marL="228600" lvl="1">
              <a:lnSpc>
                <a:spcPct val="100000"/>
              </a:lnSpc>
              <a:spcBef>
                <a:spcPts val="0"/>
              </a:spcBef>
            </a:pPr>
            <a:r>
              <a:rPr lang="en-IN" sz="2300" dirty="0"/>
              <a:t>Retired in </a:t>
            </a:r>
            <a:r>
              <a:rPr lang="en-IN" sz="2300" b="1" dirty="0">
                <a:solidFill>
                  <a:srgbClr val="C00000"/>
                </a:solidFill>
              </a:rPr>
              <a:t>installments</a:t>
            </a:r>
            <a:r>
              <a:rPr lang="en-IN" sz="2300" dirty="0"/>
              <a:t> during all or part of the life of the issue with each bond having its own specified maturity date</a:t>
            </a:r>
            <a:endParaRPr lang="en-US" sz="23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LO14-1</a:t>
            </a:r>
            <a:endParaRPr lang="en-US" sz="1500" dirty="0">
              <a:solidFill>
                <a:srgbClr val="0072A2"/>
              </a:solidFill>
              <a:latin typeface="+mj-lt"/>
              <a:ea typeface="Adobe Fan Heiti Std B" pitchFamily="34" charset="-128"/>
              <a:cs typeface="+mj-cs"/>
            </a:endParaRPr>
          </a:p>
        </p:txBody>
      </p:sp>
      <p:sp>
        <p:nvSpPr>
          <p:cNvPr id="6" name="TextBox 5"/>
          <p:cNvSpPr txBox="1"/>
          <p:nvPr/>
        </p:nvSpPr>
        <p:spPr>
          <a:xfrm>
            <a:off x="2602940" y="972942"/>
            <a:ext cx="3341563" cy="430887"/>
          </a:xfrm>
          <a:prstGeom prst="rect">
            <a:avLst/>
          </a:prstGeom>
          <a:noFill/>
        </p:spPr>
        <p:txBody>
          <a:bodyPr wrap="square" rtlCol="0">
            <a:spAutoFit/>
          </a:bodyPr>
          <a:lstStyle/>
          <a:p>
            <a:r>
              <a:rPr lang="en-US" sz="2200" b="1" dirty="0">
                <a:solidFill>
                  <a:srgbClr val="0070C0"/>
                </a:solidFill>
                <a:latin typeface="+mn-lt"/>
              </a:rPr>
              <a:t>(Redeemable bonds)</a:t>
            </a:r>
          </a:p>
        </p:txBody>
      </p:sp>
      <p:sp>
        <p:nvSpPr>
          <p:cNvPr id="9" name="Title 1"/>
          <p:cNvSpPr>
            <a:spLocks noGrp="1"/>
          </p:cNvSpPr>
          <p:nvPr>
            <p:ph type="title"/>
          </p:nvPr>
        </p:nvSpPr>
        <p:spPr>
          <a:xfrm>
            <a:off x="761999" y="33862"/>
            <a:ext cx="8382000" cy="866844"/>
          </a:xfrm>
        </p:spPr>
        <p:txBody>
          <a:bodyPr>
            <a:noAutofit/>
          </a:bodyPr>
          <a:lstStyle/>
          <a:p>
            <a:r>
              <a:rPr lang="en-US" sz="3400" dirty="0"/>
              <a:t>Types of Bonds </a:t>
            </a:r>
            <a:r>
              <a:rPr lang="en-US" sz="2600" dirty="0"/>
              <a:t>(</a:t>
            </a:r>
            <a:r>
              <a:rPr lang="en-US" sz="2600" dirty="0" smtClean="0"/>
              <a:t>continued)</a:t>
            </a:r>
            <a:endParaRPr lang="en-IN" sz="2600" dirty="0">
              <a:solidFill>
                <a:srgbClr val="C00000"/>
              </a:solidFill>
            </a:endParaRPr>
          </a:p>
        </p:txBody>
      </p:sp>
    </p:spTree>
    <p:custDataLst>
      <p:tags r:id="rId1"/>
    </p:custDataLst>
    <p:extLst>
      <p:ext uri="{BB962C8B-B14F-4D97-AF65-F5344CB8AC3E}">
        <p14:creationId xmlns:p14="http://schemas.microsoft.com/office/powerpoint/2010/main" val="25464248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1" presetClass="entr" presetSubtype="0" fill="hold" grpId="0" nodeType="afterEffect">
                                  <p:stCondLst>
                                    <p:cond delay="50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par>
                          <p:cTn id="11" fill="hold">
                            <p:stCondLst>
                              <p:cond delay="1500"/>
                            </p:stCondLst>
                            <p:childTnLst>
                              <p:par>
                                <p:cTn id="12" presetID="1" presetClass="entr" presetSubtype="0" fill="hold" grpId="0" nodeType="afterEffect">
                                  <p:stCondLst>
                                    <p:cond delay="500"/>
                                  </p:stCondLst>
                                  <p:childTnLst>
                                    <p:set>
                                      <p:cBhvr>
                                        <p:cTn id="13" dur="1" fill="hold">
                                          <p:stCondLst>
                                            <p:cond delay="0"/>
                                          </p:stCondLst>
                                        </p:cTn>
                                        <p:tgtEl>
                                          <p:spTgt spid="5">
                                            <p:txEl>
                                              <p:pRg st="2" end="2"/>
                                            </p:txEl>
                                          </p:spTgt>
                                        </p:tgtEl>
                                        <p:attrNameLst>
                                          <p:attrName>style.visibility</p:attrName>
                                        </p:attrNameLst>
                                      </p:cBhvr>
                                      <p:to>
                                        <p:strVal val="visible"/>
                                      </p:to>
                                    </p:set>
                                  </p:childTnLst>
                                </p:cTn>
                              </p:par>
                            </p:childTnLst>
                          </p:cTn>
                        </p:par>
                        <p:par>
                          <p:cTn id="14" fill="hold">
                            <p:stCondLst>
                              <p:cond delay="2000"/>
                            </p:stCondLst>
                            <p:childTnLst>
                              <p:par>
                                <p:cTn id="15" presetID="1" presetClass="entr" presetSubtype="0" fill="hold" grpId="0" nodeType="afterEffect">
                                  <p:stCondLst>
                                    <p:cond delay="50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1000"/>
                                        <p:tgtEl>
                                          <p:spTgt spid="5">
                                            <p:txEl>
                                              <p:pRg st="5" end="5"/>
                                            </p:txEl>
                                          </p:spTgt>
                                        </p:tgtEl>
                                      </p:cBhvr>
                                    </p:animEffect>
                                    <p:anim calcmode="lin" valueType="num">
                                      <p:cBhvr>
                                        <p:cTn id="22"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 presetClass="entr" presetSubtype="0" fill="hold" grpId="0" nodeType="afterEffect">
                                  <p:stCondLst>
                                    <p:cond delay="25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IN" dirty="0"/>
              <a:t>Early Extinguishment of Debt</a:t>
            </a:r>
          </a:p>
        </p:txBody>
      </p:sp>
      <p:sp>
        <p:nvSpPr>
          <p:cNvPr id="27655" name="Content Placeholder 6"/>
          <p:cNvSpPr>
            <a:spLocks noGrp="1"/>
          </p:cNvSpPr>
          <p:nvPr>
            <p:ph idx="1"/>
          </p:nvPr>
        </p:nvSpPr>
        <p:spPr>
          <a:xfrm>
            <a:off x="761999" y="1549653"/>
            <a:ext cx="8013600" cy="5057775"/>
          </a:xfrm>
        </p:spPr>
        <p:txBody>
          <a:bodyPr/>
          <a:lstStyle/>
          <a:p>
            <a:r>
              <a:rPr lang="en-US" sz="2600" dirty="0"/>
              <a:t>Refers to the transaction when debt is </a:t>
            </a:r>
            <a:r>
              <a:rPr lang="en-US" sz="2600" b="1" dirty="0">
                <a:solidFill>
                  <a:srgbClr val="C00000"/>
                </a:solidFill>
              </a:rPr>
              <a:t>retired prior to its scheduled maturity date</a:t>
            </a:r>
          </a:p>
          <a:p>
            <a:r>
              <a:rPr lang="en-US" sz="2600" dirty="0"/>
              <a:t>Accounting for early extinguishment: </a:t>
            </a:r>
          </a:p>
          <a:p>
            <a:pPr lvl="1">
              <a:buFont typeface="Lucida Grande"/>
              <a:buChar char="–"/>
            </a:pPr>
            <a:r>
              <a:rPr lang="en-US" sz="2600" dirty="0"/>
              <a:t>Account balances of the debt must be removed from the books</a:t>
            </a:r>
          </a:p>
          <a:p>
            <a:pPr lvl="1">
              <a:buFont typeface="Lucida Grande"/>
              <a:buChar char="–"/>
            </a:pPr>
            <a:r>
              <a:rPr lang="en-US" sz="2600" dirty="0"/>
              <a:t>Difference between the book value of the debt and the reacquisition price represents either a gain or a loss</a:t>
            </a:r>
          </a:p>
          <a:p>
            <a:pPr marL="457200" lvl="1" indent="0">
              <a:buNone/>
            </a:pPr>
            <a:endParaRPr lang="en-US"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LO14-5</a:t>
            </a:r>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IN" dirty="0" smtClean="0"/>
              <a:t>Early </a:t>
            </a:r>
            <a:r>
              <a:rPr lang="en-IN" dirty="0"/>
              <a:t>Extinguishment of </a:t>
            </a:r>
            <a:r>
              <a:rPr lang="en-IN" dirty="0" smtClean="0"/>
              <a:t>Debt </a:t>
            </a:r>
            <a:r>
              <a:rPr lang="en-IN" sz="2600" dirty="0" smtClean="0"/>
              <a:t>(continued)</a:t>
            </a:r>
            <a:endParaRPr lang="en-IN" sz="2600" dirty="0"/>
          </a:p>
        </p:txBody>
      </p:sp>
      <p:sp>
        <p:nvSpPr>
          <p:cNvPr id="27655" name="Content Placeholder 6"/>
          <p:cNvSpPr>
            <a:spLocks noGrp="1"/>
          </p:cNvSpPr>
          <p:nvPr>
            <p:ph idx="1"/>
          </p:nvPr>
        </p:nvSpPr>
        <p:spPr>
          <a:xfrm>
            <a:off x="717415" y="1336024"/>
            <a:ext cx="8248871" cy="2020739"/>
          </a:xfrm>
        </p:spPr>
        <p:txBody>
          <a:bodyPr/>
          <a:lstStyle/>
          <a:p>
            <a:pPr marL="0" indent="0">
              <a:buNone/>
            </a:pPr>
            <a:r>
              <a:rPr lang="en-IN" sz="2600" dirty="0"/>
              <a:t>On January 1, 2019, Masterwear Industries called its $700,000, 12% bonds when their book value was $676,288. The indenture specified a call price of $685,000. The bonds were issued previously at a price to yield 14%.</a:t>
            </a:r>
            <a:endParaRPr lang="en-US"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LO14-5</a:t>
            </a:r>
          </a:p>
        </p:txBody>
      </p:sp>
      <p:sp>
        <p:nvSpPr>
          <p:cNvPr id="7" name="Rectangle 6"/>
          <p:cNvSpPr/>
          <p:nvPr/>
        </p:nvSpPr>
        <p:spPr>
          <a:xfrm>
            <a:off x="598965" y="3085467"/>
            <a:ext cx="8529161" cy="2167111"/>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 name="TextBox 7"/>
          <p:cNvSpPr txBox="1">
            <a:spLocks noChangeArrowheads="1"/>
          </p:cNvSpPr>
          <p:nvPr/>
        </p:nvSpPr>
        <p:spPr bwMode="auto">
          <a:xfrm>
            <a:off x="761999" y="3085467"/>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a:t>
            </a:r>
            <a:endParaRPr lang="en-IN" sz="2400" b="1" baseline="30000" dirty="0">
              <a:latin typeface="+mn-lt"/>
            </a:endParaRPr>
          </a:p>
        </p:txBody>
      </p:sp>
      <p:sp>
        <p:nvSpPr>
          <p:cNvPr id="9" name="TextBox 8"/>
          <p:cNvSpPr txBox="1">
            <a:spLocks noChangeArrowheads="1"/>
          </p:cNvSpPr>
          <p:nvPr/>
        </p:nvSpPr>
        <p:spPr bwMode="auto">
          <a:xfrm>
            <a:off x="7581009" y="3116245"/>
            <a:ext cx="1281651" cy="461665"/>
          </a:xfrm>
          <a:prstGeom prst="rect">
            <a:avLst/>
          </a:prstGeom>
          <a:noFill/>
          <a:ln w="9525">
            <a:noFill/>
            <a:miter lim="800000"/>
            <a:headEnd/>
            <a:tailEnd/>
          </a:ln>
        </p:spPr>
        <p:txBody>
          <a:bodyPr>
            <a:spAutoFit/>
          </a:bodyPr>
          <a:lstStyle/>
          <a:p>
            <a:pPr algn="ctr"/>
            <a:r>
              <a:rPr lang="en-US" sz="2400" b="1" dirty="0">
                <a:latin typeface="+mn-lt"/>
              </a:rPr>
              <a:t> </a:t>
            </a:r>
            <a:r>
              <a:rPr lang="en-US" sz="2400" b="1" dirty="0" smtClean="0">
                <a:latin typeface="+mn-lt"/>
              </a:rPr>
              <a:t>  Credit</a:t>
            </a:r>
            <a:endParaRPr lang="en-IN" sz="2600" b="1" baseline="30000" dirty="0">
              <a:latin typeface="+mn-lt"/>
            </a:endParaRPr>
          </a:p>
        </p:txBody>
      </p:sp>
      <p:sp>
        <p:nvSpPr>
          <p:cNvPr id="10" name="TextBox 9"/>
          <p:cNvSpPr txBox="1">
            <a:spLocks noChangeArrowheads="1"/>
          </p:cNvSpPr>
          <p:nvPr/>
        </p:nvSpPr>
        <p:spPr bwMode="auto">
          <a:xfrm>
            <a:off x="6198296" y="3116786"/>
            <a:ext cx="1842539" cy="461665"/>
          </a:xfrm>
          <a:prstGeom prst="rect">
            <a:avLst/>
          </a:prstGeom>
          <a:noFill/>
          <a:ln w="9525">
            <a:noFill/>
            <a:miter lim="800000"/>
            <a:headEnd/>
            <a:tailEnd/>
          </a:ln>
        </p:spPr>
        <p:txBody>
          <a:bodyPr wrap="square">
            <a:spAutoFit/>
          </a:bodyPr>
          <a:lstStyle/>
          <a:p>
            <a:pPr algn="ctr"/>
            <a:r>
              <a:rPr lang="en-US" sz="2400" b="1" dirty="0" smtClean="0">
                <a:latin typeface="+mn-lt"/>
              </a:rPr>
              <a:t>      Debit</a:t>
            </a:r>
            <a:endParaRPr lang="en-IN" sz="2600" b="1" baseline="30000" dirty="0">
              <a:latin typeface="+mn-lt"/>
            </a:endParaRPr>
          </a:p>
        </p:txBody>
      </p:sp>
      <p:cxnSp>
        <p:nvCxnSpPr>
          <p:cNvPr id="11" name="Straight Connector 10"/>
          <p:cNvCxnSpPr/>
          <p:nvPr/>
        </p:nvCxnSpPr>
        <p:spPr>
          <a:xfrm>
            <a:off x="692387" y="3556667"/>
            <a:ext cx="843573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692731" y="3612357"/>
            <a:ext cx="5297761" cy="404813"/>
          </a:xfrm>
          <a:prstGeom prst="rect">
            <a:avLst/>
          </a:prstGeom>
          <a:noFill/>
          <a:ln w="9525">
            <a:noFill/>
            <a:miter lim="800000"/>
            <a:headEnd/>
            <a:tailEnd/>
          </a:ln>
        </p:spPr>
        <p:txBody>
          <a:bodyPr/>
          <a:lstStyle/>
          <a:p>
            <a:r>
              <a:rPr lang="en-US" sz="2400" dirty="0">
                <a:latin typeface="+mn-lt"/>
              </a:rPr>
              <a:t>Bonds payable </a:t>
            </a:r>
            <a:r>
              <a:rPr lang="en-US" sz="2000" dirty="0">
                <a:latin typeface="+mn-lt"/>
              </a:rPr>
              <a:t>(face amount)</a:t>
            </a:r>
            <a:endParaRPr lang="en-IN" sz="2000" dirty="0">
              <a:latin typeface="+mn-lt"/>
            </a:endParaRPr>
          </a:p>
        </p:txBody>
      </p:sp>
      <p:sp>
        <p:nvSpPr>
          <p:cNvPr id="13" name="TextBox 12"/>
          <p:cNvSpPr txBox="1">
            <a:spLocks noChangeArrowheads="1"/>
          </p:cNvSpPr>
          <p:nvPr/>
        </p:nvSpPr>
        <p:spPr bwMode="auto">
          <a:xfrm>
            <a:off x="6440759" y="3625409"/>
            <a:ext cx="1613485" cy="404812"/>
          </a:xfrm>
          <a:prstGeom prst="rect">
            <a:avLst/>
          </a:prstGeom>
          <a:noFill/>
          <a:ln w="9525">
            <a:noFill/>
            <a:miter lim="800000"/>
            <a:headEnd/>
            <a:tailEnd/>
          </a:ln>
        </p:spPr>
        <p:txBody>
          <a:bodyPr/>
          <a:lstStyle/>
          <a:p>
            <a:pPr algn="r"/>
            <a:r>
              <a:rPr lang="en-IN" sz="2400" dirty="0">
                <a:latin typeface="+mn-lt"/>
              </a:rPr>
              <a:t>700,000</a:t>
            </a:r>
          </a:p>
        </p:txBody>
      </p:sp>
      <p:sp>
        <p:nvSpPr>
          <p:cNvPr id="15" name="TextBox 14"/>
          <p:cNvSpPr txBox="1">
            <a:spLocks noChangeArrowheads="1"/>
          </p:cNvSpPr>
          <p:nvPr/>
        </p:nvSpPr>
        <p:spPr bwMode="auto">
          <a:xfrm>
            <a:off x="692730" y="3944781"/>
            <a:ext cx="6487079" cy="444535"/>
          </a:xfrm>
          <a:prstGeom prst="rect">
            <a:avLst/>
          </a:prstGeom>
          <a:noFill/>
          <a:ln w="9525">
            <a:noFill/>
            <a:miter lim="800000"/>
            <a:headEnd/>
            <a:tailEnd/>
          </a:ln>
        </p:spPr>
        <p:txBody>
          <a:bodyPr/>
          <a:lstStyle/>
          <a:p>
            <a:r>
              <a:rPr lang="en-US" sz="2400" dirty="0">
                <a:latin typeface="+mn-lt"/>
              </a:rPr>
              <a:t>Loss on early extinguishment </a:t>
            </a:r>
            <a:r>
              <a:rPr lang="en-US" sz="2000" dirty="0">
                <a:latin typeface="+mn-lt"/>
              </a:rPr>
              <a:t>($685,000 </a:t>
            </a:r>
            <a:r>
              <a:rPr lang="en-US" sz="2000" dirty="0" smtClean="0">
                <a:latin typeface="+mn-lt"/>
              </a:rPr>
              <a:t>− </a:t>
            </a:r>
            <a:r>
              <a:rPr lang="en-US" sz="2000" dirty="0">
                <a:latin typeface="+mn-lt"/>
              </a:rPr>
              <a:t>676,288)</a:t>
            </a:r>
            <a:endParaRPr lang="en-IN" sz="2400" dirty="0">
              <a:latin typeface="+mn-lt"/>
            </a:endParaRPr>
          </a:p>
        </p:txBody>
      </p:sp>
      <p:sp>
        <p:nvSpPr>
          <p:cNvPr id="16" name="TextBox 15"/>
          <p:cNvSpPr txBox="1">
            <a:spLocks noChangeArrowheads="1"/>
          </p:cNvSpPr>
          <p:nvPr/>
        </p:nvSpPr>
        <p:spPr bwMode="auto">
          <a:xfrm>
            <a:off x="6138494" y="3984504"/>
            <a:ext cx="1902341" cy="404812"/>
          </a:xfrm>
          <a:prstGeom prst="rect">
            <a:avLst/>
          </a:prstGeom>
          <a:noFill/>
          <a:ln w="9525">
            <a:noFill/>
            <a:miter lim="800000"/>
            <a:headEnd/>
            <a:tailEnd/>
          </a:ln>
        </p:spPr>
        <p:txBody>
          <a:bodyPr/>
          <a:lstStyle/>
          <a:p>
            <a:pPr algn="r"/>
            <a:r>
              <a:rPr lang="en-IN" sz="2400" dirty="0">
                <a:latin typeface="+mn-lt"/>
              </a:rPr>
              <a:t>8,712</a:t>
            </a:r>
          </a:p>
        </p:txBody>
      </p:sp>
      <p:sp>
        <p:nvSpPr>
          <p:cNvPr id="18" name="TextBox 17"/>
          <p:cNvSpPr txBox="1">
            <a:spLocks noChangeArrowheads="1"/>
          </p:cNvSpPr>
          <p:nvPr/>
        </p:nvSpPr>
        <p:spPr bwMode="auto">
          <a:xfrm>
            <a:off x="675428" y="4329286"/>
            <a:ext cx="6434177" cy="326185"/>
          </a:xfrm>
          <a:prstGeom prst="rect">
            <a:avLst/>
          </a:prstGeom>
          <a:noFill/>
          <a:ln w="9525">
            <a:noFill/>
            <a:miter lim="800000"/>
            <a:headEnd/>
            <a:tailEnd/>
          </a:ln>
        </p:spPr>
        <p:txBody>
          <a:bodyPr/>
          <a:lstStyle/>
          <a:p>
            <a:pPr lvl="1"/>
            <a:r>
              <a:rPr lang="en-US" sz="2400" dirty="0">
                <a:latin typeface="+mn-lt"/>
              </a:rPr>
              <a:t>Discount on bonds payable </a:t>
            </a:r>
            <a:r>
              <a:rPr lang="en-US" sz="2000" dirty="0">
                <a:latin typeface="+mn-lt"/>
              </a:rPr>
              <a:t>($700,000 </a:t>
            </a:r>
            <a:r>
              <a:rPr lang="en-US" sz="2000" dirty="0" smtClean="0">
                <a:latin typeface="+mn-lt"/>
              </a:rPr>
              <a:t>− </a:t>
            </a:r>
            <a:r>
              <a:rPr lang="en-US" sz="2000" dirty="0">
                <a:latin typeface="+mn-lt"/>
              </a:rPr>
              <a:t>676,288)</a:t>
            </a:r>
            <a:endParaRPr lang="en-IN" sz="2000" dirty="0">
              <a:latin typeface="+mn-lt"/>
            </a:endParaRPr>
          </a:p>
        </p:txBody>
      </p:sp>
      <p:sp>
        <p:nvSpPr>
          <p:cNvPr id="19" name="TextBox 18"/>
          <p:cNvSpPr txBox="1">
            <a:spLocks noChangeArrowheads="1"/>
          </p:cNvSpPr>
          <p:nvPr/>
        </p:nvSpPr>
        <p:spPr bwMode="auto">
          <a:xfrm>
            <a:off x="7225786" y="4345933"/>
            <a:ext cx="1902341" cy="404812"/>
          </a:xfrm>
          <a:prstGeom prst="rect">
            <a:avLst/>
          </a:prstGeom>
          <a:noFill/>
          <a:ln w="9525">
            <a:noFill/>
            <a:miter lim="800000"/>
            <a:headEnd/>
            <a:tailEnd/>
          </a:ln>
        </p:spPr>
        <p:txBody>
          <a:bodyPr/>
          <a:lstStyle/>
          <a:p>
            <a:pPr algn="r"/>
            <a:r>
              <a:rPr lang="en-IN" sz="2400" dirty="0">
                <a:latin typeface="+mn-lt"/>
              </a:rPr>
              <a:t>23,712</a:t>
            </a:r>
          </a:p>
        </p:txBody>
      </p:sp>
      <p:sp>
        <p:nvSpPr>
          <p:cNvPr id="20" name="TextBox 19"/>
          <p:cNvSpPr txBox="1">
            <a:spLocks noChangeArrowheads="1"/>
          </p:cNvSpPr>
          <p:nvPr/>
        </p:nvSpPr>
        <p:spPr bwMode="auto">
          <a:xfrm>
            <a:off x="699171" y="4695286"/>
            <a:ext cx="5829668" cy="404813"/>
          </a:xfrm>
          <a:prstGeom prst="rect">
            <a:avLst/>
          </a:prstGeom>
          <a:noFill/>
          <a:ln w="9525">
            <a:noFill/>
            <a:miter lim="800000"/>
            <a:headEnd/>
            <a:tailEnd/>
          </a:ln>
        </p:spPr>
        <p:txBody>
          <a:bodyPr/>
          <a:lstStyle/>
          <a:p>
            <a:pPr lvl="1"/>
            <a:r>
              <a:rPr lang="en-US" sz="2400" dirty="0">
                <a:latin typeface="+mn-lt"/>
              </a:rPr>
              <a:t>Cash (call price)</a:t>
            </a:r>
            <a:endParaRPr lang="en-IN" sz="2400" dirty="0">
              <a:latin typeface="+mn-lt"/>
            </a:endParaRPr>
          </a:p>
        </p:txBody>
      </p:sp>
      <p:sp>
        <p:nvSpPr>
          <p:cNvPr id="21" name="TextBox 20"/>
          <p:cNvSpPr txBox="1">
            <a:spLocks noChangeArrowheads="1"/>
          </p:cNvSpPr>
          <p:nvPr/>
        </p:nvSpPr>
        <p:spPr bwMode="auto">
          <a:xfrm>
            <a:off x="7179810" y="4702450"/>
            <a:ext cx="1902341" cy="404812"/>
          </a:xfrm>
          <a:prstGeom prst="rect">
            <a:avLst/>
          </a:prstGeom>
          <a:noFill/>
          <a:ln w="9525">
            <a:noFill/>
            <a:miter lim="800000"/>
            <a:headEnd/>
            <a:tailEnd/>
          </a:ln>
        </p:spPr>
        <p:txBody>
          <a:bodyPr/>
          <a:lstStyle/>
          <a:p>
            <a:pPr algn="r"/>
            <a:r>
              <a:rPr lang="en-IN" sz="2400" dirty="0">
                <a:latin typeface="+mn-lt"/>
              </a:rPr>
              <a:t>685,000</a:t>
            </a:r>
          </a:p>
        </p:txBody>
      </p:sp>
    </p:spTree>
    <p:custDataLst>
      <p:tags r:id="rId1"/>
    </p:custDataLst>
    <p:extLst>
      <p:ext uri="{BB962C8B-B14F-4D97-AF65-F5344CB8AC3E}">
        <p14:creationId xmlns:p14="http://schemas.microsoft.com/office/powerpoint/2010/main" val="5917990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a:t>Convertible Bonds</a:t>
            </a:r>
            <a:endParaRPr lang="en-IN" dirty="0"/>
          </a:p>
        </p:txBody>
      </p:sp>
      <p:sp>
        <p:nvSpPr>
          <p:cNvPr id="27655" name="Content Placeholder 6"/>
          <p:cNvSpPr>
            <a:spLocks noGrp="1"/>
          </p:cNvSpPr>
          <p:nvPr>
            <p:ph idx="1"/>
          </p:nvPr>
        </p:nvSpPr>
        <p:spPr>
          <a:xfrm>
            <a:off x="761999" y="1549653"/>
            <a:ext cx="8013600" cy="5057775"/>
          </a:xfrm>
        </p:spPr>
        <p:txBody>
          <a:bodyPr>
            <a:normAutofit/>
          </a:bodyPr>
          <a:lstStyle/>
          <a:p>
            <a:r>
              <a:rPr lang="en-US" dirty="0"/>
              <a:t>Can be </a:t>
            </a:r>
            <a:r>
              <a:rPr lang="en-US" b="1" dirty="0">
                <a:solidFill>
                  <a:srgbClr val="C00000"/>
                </a:solidFill>
              </a:rPr>
              <a:t>exchanged for shares of stock </a:t>
            </a:r>
            <a:r>
              <a:rPr lang="en-US" dirty="0"/>
              <a:t>at the option of the investor</a:t>
            </a:r>
          </a:p>
          <a:p>
            <a:r>
              <a:rPr lang="en-US" dirty="0"/>
              <a:t>Issued to:</a:t>
            </a:r>
          </a:p>
          <a:p>
            <a:pPr lvl="1">
              <a:buFont typeface="Lucida Grande"/>
              <a:buChar char="–"/>
            </a:pPr>
            <a:r>
              <a:rPr lang="en-US" sz="2800" dirty="0"/>
              <a:t>S</a:t>
            </a:r>
            <a:r>
              <a:rPr lang="en-US" sz="2800" dirty="0" smtClean="0"/>
              <a:t>ell </a:t>
            </a:r>
            <a:r>
              <a:rPr lang="en-US" sz="2800" dirty="0"/>
              <a:t>bonds at higher price</a:t>
            </a:r>
          </a:p>
          <a:p>
            <a:pPr lvl="1">
              <a:buFont typeface="Lucida Grande"/>
              <a:buChar char="–"/>
            </a:pPr>
            <a:r>
              <a:rPr lang="en-US" sz="2800" dirty="0"/>
              <a:t>U</a:t>
            </a:r>
            <a:r>
              <a:rPr lang="en-US" sz="2800" dirty="0" smtClean="0"/>
              <a:t>se </a:t>
            </a:r>
            <a:r>
              <a:rPr lang="en-US" sz="2800" dirty="0"/>
              <a:t>as a medium of exchange in mergers and acquisitions</a:t>
            </a:r>
          </a:p>
          <a:p>
            <a:pPr lvl="1">
              <a:buFont typeface="Lucida Grande"/>
              <a:buChar char="–"/>
            </a:pPr>
            <a:r>
              <a:rPr lang="en-US" sz="2800" dirty="0"/>
              <a:t>E</a:t>
            </a:r>
            <a:r>
              <a:rPr lang="en-US" sz="2800" dirty="0" smtClean="0"/>
              <a:t>nable </a:t>
            </a:r>
            <a:r>
              <a:rPr lang="en-US" sz="2800" dirty="0"/>
              <a:t>smaller firms or debt-heavy companies to obtain access to the bond market</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LO14-5</a:t>
            </a:r>
          </a:p>
        </p:txBody>
      </p:sp>
    </p:spTree>
    <p:custDataLst>
      <p:tags r:id="rId1"/>
    </p:custDataLst>
    <p:extLst>
      <p:ext uri="{BB962C8B-B14F-4D97-AF65-F5344CB8AC3E}">
        <p14:creationId xmlns:p14="http://schemas.microsoft.com/office/powerpoint/2010/main" val="24509710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7655">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27655">
                                            <p:txEl>
                                              <p:pRg st="1" end="1"/>
                                            </p:txEl>
                                          </p:spTgt>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27655">
                                            <p:txEl>
                                              <p:pRg st="2" end="2"/>
                                            </p:txEl>
                                          </p:spTgt>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500"/>
                                  </p:stCondLst>
                                  <p:childTnLst>
                                    <p:set>
                                      <p:cBhvr>
                                        <p:cTn id="15" dur="1" fill="hold">
                                          <p:stCondLst>
                                            <p:cond delay="0"/>
                                          </p:stCondLst>
                                        </p:cTn>
                                        <p:tgtEl>
                                          <p:spTgt spid="27655">
                                            <p:txEl>
                                              <p:pRg st="3" end="3"/>
                                            </p:txEl>
                                          </p:spTgt>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grpId="0" nodeType="afterEffect">
                                  <p:stCondLst>
                                    <p:cond delay="500"/>
                                  </p:stCondLst>
                                  <p:childTnLst>
                                    <p:set>
                                      <p:cBhvr>
                                        <p:cTn id="18" dur="1" fill="hold">
                                          <p:stCondLst>
                                            <p:cond delay="0"/>
                                          </p:stCondLst>
                                        </p:cTn>
                                        <p:tgtEl>
                                          <p:spTgt spid="2765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5"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6522399" y="3529847"/>
            <a:ext cx="2000938" cy="404812"/>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2" name="Title 1"/>
          <p:cNvSpPr>
            <a:spLocks noGrp="1"/>
          </p:cNvSpPr>
          <p:nvPr>
            <p:ph type="title"/>
          </p:nvPr>
        </p:nvSpPr>
        <p:spPr/>
        <p:txBody>
          <a:bodyPr rtlCol="0">
            <a:normAutofit/>
          </a:bodyPr>
          <a:lstStyle/>
          <a:p>
            <a:pPr fontAlgn="auto">
              <a:spcAft>
                <a:spcPts val="0"/>
              </a:spcAft>
              <a:defRPr/>
            </a:pPr>
            <a:r>
              <a:rPr lang="en-IN" dirty="0" smtClean="0"/>
              <a:t>Convertible Bonds </a:t>
            </a:r>
            <a:r>
              <a:rPr lang="en-IN" sz="2600" dirty="0" smtClean="0"/>
              <a:t>(continued)</a:t>
            </a:r>
            <a:endParaRPr lang="en-IN" sz="2600" dirty="0"/>
          </a:p>
        </p:txBody>
      </p:sp>
      <p:sp>
        <p:nvSpPr>
          <p:cNvPr id="27655" name="Content Placeholder 6"/>
          <p:cNvSpPr>
            <a:spLocks noGrp="1"/>
          </p:cNvSpPr>
          <p:nvPr>
            <p:ph idx="1"/>
          </p:nvPr>
        </p:nvSpPr>
        <p:spPr>
          <a:xfrm>
            <a:off x="639591" y="1336024"/>
            <a:ext cx="8119442" cy="2020739"/>
          </a:xfrm>
        </p:spPr>
        <p:txBody>
          <a:bodyPr>
            <a:normAutofit fontScale="92500" lnSpcReduction="10000"/>
          </a:bodyPr>
          <a:lstStyle/>
          <a:p>
            <a:pPr marL="0" indent="0">
              <a:buNone/>
            </a:pPr>
            <a:r>
              <a:rPr lang="en-IN" sz="2600" dirty="0"/>
              <a:t>On January 1, 2018, HTL Manufacturers issued $100 million of 8% convertible debentures due 2038 at 103 (103% of face value). The bonds are convertible at the option of the holder into no par common stock at a conversion ratio of 40 shares per $1,000 bond. HTL recently issued nonconvertible, 20-year, 8% debentures at 98.</a:t>
            </a:r>
            <a:endParaRPr lang="en-US"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LO14-5</a:t>
            </a:r>
          </a:p>
        </p:txBody>
      </p:sp>
      <p:sp>
        <p:nvSpPr>
          <p:cNvPr id="7" name="Rectangle 6"/>
          <p:cNvSpPr/>
          <p:nvPr/>
        </p:nvSpPr>
        <p:spPr>
          <a:xfrm>
            <a:off x="692731" y="3934659"/>
            <a:ext cx="8320883" cy="1805926"/>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8" name="TextBox 7"/>
          <p:cNvSpPr txBox="1">
            <a:spLocks noChangeArrowheads="1"/>
          </p:cNvSpPr>
          <p:nvPr/>
        </p:nvSpPr>
        <p:spPr bwMode="auto">
          <a:xfrm>
            <a:off x="761999" y="3948367"/>
            <a:ext cx="4965701" cy="492443"/>
          </a:xfrm>
          <a:prstGeom prst="rect">
            <a:avLst/>
          </a:prstGeom>
          <a:noFill/>
          <a:ln w="9525">
            <a:noFill/>
            <a:miter lim="800000"/>
            <a:headEnd/>
            <a:tailEnd/>
          </a:ln>
        </p:spPr>
        <p:txBody>
          <a:bodyPr wrap="square">
            <a:spAutoFit/>
          </a:bodyPr>
          <a:lstStyle/>
          <a:p>
            <a:pPr algn="ctr"/>
            <a:r>
              <a:rPr lang="en-US" sz="2600" b="1" dirty="0">
                <a:latin typeface="+mn-lt"/>
              </a:rPr>
              <a:t>Journal Entry </a:t>
            </a:r>
            <a:endParaRPr lang="en-IN" sz="2600" b="1" baseline="30000" dirty="0">
              <a:latin typeface="+mn-lt"/>
            </a:endParaRPr>
          </a:p>
        </p:txBody>
      </p:sp>
      <p:sp>
        <p:nvSpPr>
          <p:cNvPr id="9" name="TextBox 8"/>
          <p:cNvSpPr txBox="1">
            <a:spLocks noChangeArrowheads="1"/>
          </p:cNvSpPr>
          <p:nvPr/>
        </p:nvSpPr>
        <p:spPr bwMode="auto">
          <a:xfrm>
            <a:off x="7581009" y="3979145"/>
            <a:ext cx="1281651" cy="492443"/>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10" name="TextBox 9"/>
          <p:cNvSpPr txBox="1">
            <a:spLocks noChangeArrowheads="1"/>
          </p:cNvSpPr>
          <p:nvPr/>
        </p:nvSpPr>
        <p:spPr bwMode="auto">
          <a:xfrm>
            <a:off x="6198296" y="3979686"/>
            <a:ext cx="1281651" cy="492443"/>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cxnSp>
        <p:nvCxnSpPr>
          <p:cNvPr id="11" name="Straight Connector 10"/>
          <p:cNvCxnSpPr/>
          <p:nvPr/>
        </p:nvCxnSpPr>
        <p:spPr>
          <a:xfrm>
            <a:off x="692387" y="4419567"/>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692731" y="4475257"/>
            <a:ext cx="5297761" cy="404813"/>
          </a:xfrm>
          <a:prstGeom prst="rect">
            <a:avLst/>
          </a:prstGeom>
          <a:noFill/>
          <a:ln w="9525">
            <a:noFill/>
            <a:miter lim="800000"/>
            <a:headEnd/>
            <a:tailEnd/>
          </a:ln>
        </p:spPr>
        <p:txBody>
          <a:bodyPr/>
          <a:lstStyle/>
          <a:p>
            <a:r>
              <a:rPr lang="en-US" sz="2400" dirty="0">
                <a:latin typeface="+mn-lt"/>
              </a:rPr>
              <a:t>Cash (103% × $100 million)</a:t>
            </a:r>
            <a:endParaRPr lang="en-IN" sz="2400" dirty="0">
              <a:latin typeface="+mn-lt"/>
            </a:endParaRPr>
          </a:p>
        </p:txBody>
      </p:sp>
      <p:sp>
        <p:nvSpPr>
          <p:cNvPr id="13" name="TextBox 12"/>
          <p:cNvSpPr txBox="1">
            <a:spLocks noChangeArrowheads="1"/>
          </p:cNvSpPr>
          <p:nvPr/>
        </p:nvSpPr>
        <p:spPr bwMode="auto">
          <a:xfrm>
            <a:off x="5600148" y="4464541"/>
            <a:ext cx="1613485" cy="404812"/>
          </a:xfrm>
          <a:prstGeom prst="rect">
            <a:avLst/>
          </a:prstGeom>
          <a:noFill/>
          <a:ln w="9525">
            <a:noFill/>
            <a:miter lim="800000"/>
            <a:headEnd/>
            <a:tailEnd/>
          </a:ln>
        </p:spPr>
        <p:txBody>
          <a:bodyPr/>
          <a:lstStyle/>
          <a:p>
            <a:pPr algn="r"/>
            <a:r>
              <a:rPr lang="en-IN" sz="2600" dirty="0">
                <a:latin typeface="+mn-lt"/>
              </a:rPr>
              <a:t>103</a:t>
            </a:r>
          </a:p>
        </p:txBody>
      </p:sp>
      <p:sp>
        <p:nvSpPr>
          <p:cNvPr id="18" name="TextBox 17"/>
          <p:cNvSpPr txBox="1">
            <a:spLocks noChangeArrowheads="1"/>
          </p:cNvSpPr>
          <p:nvPr/>
        </p:nvSpPr>
        <p:spPr bwMode="auto">
          <a:xfrm>
            <a:off x="699657" y="4830112"/>
            <a:ext cx="5829668" cy="404813"/>
          </a:xfrm>
          <a:prstGeom prst="rect">
            <a:avLst/>
          </a:prstGeom>
          <a:noFill/>
          <a:ln w="9525">
            <a:noFill/>
            <a:miter lim="800000"/>
            <a:headEnd/>
            <a:tailEnd/>
          </a:ln>
        </p:spPr>
        <p:txBody>
          <a:bodyPr/>
          <a:lstStyle/>
          <a:p>
            <a:pPr lvl="1"/>
            <a:r>
              <a:rPr lang="en-US" sz="2400" dirty="0">
                <a:latin typeface="+mn-lt"/>
              </a:rPr>
              <a:t>Convertible bonds payable (face amount)</a:t>
            </a:r>
            <a:endParaRPr lang="en-IN" sz="2400" dirty="0">
              <a:latin typeface="+mn-lt"/>
            </a:endParaRPr>
          </a:p>
        </p:txBody>
      </p:sp>
      <p:sp>
        <p:nvSpPr>
          <p:cNvPr id="19" name="TextBox 18"/>
          <p:cNvSpPr txBox="1">
            <a:spLocks noChangeArrowheads="1"/>
          </p:cNvSpPr>
          <p:nvPr/>
        </p:nvSpPr>
        <p:spPr bwMode="auto">
          <a:xfrm>
            <a:off x="6621482" y="4819396"/>
            <a:ext cx="1902341" cy="404812"/>
          </a:xfrm>
          <a:prstGeom prst="rect">
            <a:avLst/>
          </a:prstGeom>
          <a:noFill/>
          <a:ln w="9525">
            <a:noFill/>
            <a:miter lim="800000"/>
            <a:headEnd/>
            <a:tailEnd/>
          </a:ln>
        </p:spPr>
        <p:txBody>
          <a:bodyPr/>
          <a:lstStyle/>
          <a:p>
            <a:pPr algn="r"/>
            <a:r>
              <a:rPr lang="en-IN" sz="2600" dirty="0">
                <a:latin typeface="+mn-lt"/>
              </a:rPr>
              <a:t>100</a:t>
            </a:r>
          </a:p>
        </p:txBody>
      </p:sp>
      <p:sp>
        <p:nvSpPr>
          <p:cNvPr id="20" name="TextBox 19"/>
          <p:cNvSpPr txBox="1">
            <a:spLocks noChangeArrowheads="1"/>
          </p:cNvSpPr>
          <p:nvPr/>
        </p:nvSpPr>
        <p:spPr bwMode="auto">
          <a:xfrm>
            <a:off x="699171" y="5191297"/>
            <a:ext cx="5829668" cy="404813"/>
          </a:xfrm>
          <a:prstGeom prst="rect">
            <a:avLst/>
          </a:prstGeom>
          <a:noFill/>
          <a:ln w="9525">
            <a:noFill/>
            <a:miter lim="800000"/>
            <a:headEnd/>
            <a:tailEnd/>
          </a:ln>
        </p:spPr>
        <p:txBody>
          <a:bodyPr/>
          <a:lstStyle/>
          <a:p>
            <a:pPr lvl="1"/>
            <a:r>
              <a:rPr lang="en-US" sz="2400" dirty="0">
                <a:latin typeface="+mn-lt"/>
              </a:rPr>
              <a:t>Premium on bonds payable (difference)</a:t>
            </a:r>
            <a:endParaRPr lang="en-IN" sz="2400" dirty="0">
              <a:latin typeface="+mn-lt"/>
            </a:endParaRPr>
          </a:p>
        </p:txBody>
      </p:sp>
      <p:sp>
        <p:nvSpPr>
          <p:cNvPr id="21" name="TextBox 20"/>
          <p:cNvSpPr txBox="1">
            <a:spLocks noChangeArrowheads="1"/>
          </p:cNvSpPr>
          <p:nvPr/>
        </p:nvSpPr>
        <p:spPr bwMode="auto">
          <a:xfrm>
            <a:off x="6620996" y="5191298"/>
            <a:ext cx="1902341" cy="404812"/>
          </a:xfrm>
          <a:prstGeom prst="rect">
            <a:avLst/>
          </a:prstGeom>
          <a:noFill/>
          <a:ln w="9525">
            <a:noFill/>
            <a:miter lim="800000"/>
            <a:headEnd/>
            <a:tailEnd/>
          </a:ln>
        </p:spPr>
        <p:txBody>
          <a:bodyPr/>
          <a:lstStyle/>
          <a:p>
            <a:pPr algn="r"/>
            <a:r>
              <a:rPr lang="en-IN" sz="2600" dirty="0">
                <a:latin typeface="+mn-lt"/>
              </a:rPr>
              <a:t>3</a:t>
            </a:r>
          </a:p>
        </p:txBody>
      </p:sp>
      <p:sp>
        <p:nvSpPr>
          <p:cNvPr id="22" name="TextBox 21"/>
          <p:cNvSpPr txBox="1">
            <a:spLocks noChangeArrowheads="1"/>
          </p:cNvSpPr>
          <p:nvPr/>
        </p:nvSpPr>
        <p:spPr bwMode="auto">
          <a:xfrm>
            <a:off x="6522399" y="3462325"/>
            <a:ext cx="2072232" cy="404812"/>
          </a:xfrm>
          <a:prstGeom prst="rect">
            <a:avLst/>
          </a:prstGeom>
          <a:noFill/>
          <a:ln w="9525">
            <a:noFill/>
            <a:miter lim="800000"/>
            <a:headEnd/>
            <a:tailEnd/>
          </a:ln>
        </p:spPr>
        <p:txBody>
          <a:bodyPr/>
          <a:lstStyle/>
          <a:p>
            <a:r>
              <a:rPr lang="en-IN" sz="2600" dirty="0">
                <a:latin typeface="+mn-lt"/>
              </a:rPr>
              <a:t>($ in millions)</a:t>
            </a:r>
          </a:p>
        </p:txBody>
      </p:sp>
    </p:spTree>
    <p:custDataLst>
      <p:tags r:id="rId1"/>
    </p:custDataLst>
    <p:extLst>
      <p:ext uri="{BB962C8B-B14F-4D97-AF65-F5344CB8AC3E}">
        <p14:creationId xmlns:p14="http://schemas.microsoft.com/office/powerpoint/2010/main" val="3189367315"/>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6522399" y="3746558"/>
            <a:ext cx="2000938" cy="404812"/>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8"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LO14-7</a:t>
            </a:r>
          </a:p>
        </p:txBody>
      </p:sp>
      <p:graphicFrame>
        <p:nvGraphicFramePr>
          <p:cNvPr id="10" name="Table 9"/>
          <p:cNvGraphicFramePr>
            <a:graphicFrameLocks noGrp="1"/>
          </p:cNvGraphicFramePr>
          <p:nvPr>
            <p:extLst>
              <p:ext uri="{D42A27DB-BD31-4B8C-83A1-F6EECF244321}">
                <p14:modId xmlns:p14="http://schemas.microsoft.com/office/powerpoint/2010/main" val="2340228610"/>
              </p:ext>
            </p:extLst>
          </p:nvPr>
        </p:nvGraphicFramePr>
        <p:xfrm>
          <a:off x="692387" y="1444625"/>
          <a:ext cx="8313957" cy="1879624"/>
        </p:xfrm>
        <a:graphic>
          <a:graphicData uri="http://schemas.openxmlformats.org/drawingml/2006/table">
            <a:tbl>
              <a:tblPr>
                <a:tableStyleId>{5C22544A-7EE6-4342-B048-85BDC9FD1C3A}</a:tableStyleId>
              </a:tblPr>
              <a:tblGrid>
                <a:gridCol w="4052181">
                  <a:extLst>
                    <a:ext uri="{9D8B030D-6E8A-4147-A177-3AD203B41FA5}">
                      <a16:colId xmlns:a16="http://schemas.microsoft.com/office/drawing/2014/main" xmlns="" val="20000"/>
                    </a:ext>
                  </a:extLst>
                </a:gridCol>
                <a:gridCol w="4261776">
                  <a:extLst>
                    <a:ext uri="{9D8B030D-6E8A-4147-A177-3AD203B41FA5}">
                      <a16:colId xmlns:a16="http://schemas.microsoft.com/office/drawing/2014/main" xmlns="" val="20001"/>
                    </a:ext>
                  </a:extLst>
                </a:gridCol>
              </a:tblGrid>
              <a:tr h="684109">
                <a:tc>
                  <a:txBody>
                    <a:bodyPr/>
                    <a:lstStyle/>
                    <a:p>
                      <a:pPr algn="ctr" fontAlgn="t"/>
                      <a:r>
                        <a:rPr lang="en-US" sz="2800" b="1" u="none" strike="noStrike" dirty="0">
                          <a:effectLst/>
                        </a:rPr>
                        <a:t>U.S. GAAP</a:t>
                      </a:r>
                      <a:endParaRPr lang="en-US" sz="2800" b="1" i="0" u="none" strike="noStrike" dirty="0">
                        <a:solidFill>
                          <a:srgbClr val="000000"/>
                        </a:solidFill>
                        <a:effectLst/>
                        <a:latin typeface="Calibri"/>
                      </a:endParaRPr>
                    </a:p>
                  </a:txBody>
                  <a:tcPr marL="5576"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fontAlgn="t"/>
                      <a:r>
                        <a:rPr lang="en-US" sz="2800" b="1" u="none" strike="noStrike" dirty="0">
                          <a:effectLst/>
                        </a:rPr>
                        <a:t>IFRS</a:t>
                      </a:r>
                      <a:endParaRPr lang="en-US" sz="2800" b="1" i="0" u="none" strike="noStrike" dirty="0">
                        <a:solidFill>
                          <a:srgbClr val="000000"/>
                        </a:solidFill>
                        <a:effectLst/>
                        <a:latin typeface="Calibri"/>
                      </a:endParaRPr>
                    </a:p>
                  </a:txBody>
                  <a:tcPr marL="5576"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1195515">
                <a:tc>
                  <a:txBody>
                    <a:bodyPr/>
                    <a:lstStyle/>
                    <a:p>
                      <a:pPr algn="l" rtl="0" fontAlgn="ctr"/>
                      <a:r>
                        <a:rPr lang="en-IN" sz="2400" u="none" strike="noStrike" dirty="0">
                          <a:effectLst/>
                        </a:rPr>
                        <a:t>U.S. GAAP treats convertible debt</a:t>
                      </a:r>
                      <a:r>
                        <a:rPr lang="en-IN" sz="2400" u="none" strike="noStrike" baseline="0" dirty="0">
                          <a:effectLst/>
                        </a:rPr>
                        <a:t> </a:t>
                      </a:r>
                      <a:r>
                        <a:rPr lang="en-IN" sz="2400" u="none" strike="noStrike" baseline="0" dirty="0" smtClean="0">
                          <a:effectLst/>
                        </a:rPr>
                        <a:t>the</a:t>
                      </a:r>
                      <a:r>
                        <a:rPr lang="en-IN" sz="2400" u="none" strike="noStrike" dirty="0" smtClean="0">
                          <a:effectLst/>
                        </a:rPr>
                        <a:t> </a:t>
                      </a:r>
                      <a:r>
                        <a:rPr lang="en-IN" sz="2400" u="none" strike="noStrike" dirty="0">
                          <a:effectLst/>
                        </a:rPr>
                        <a:t>same as </a:t>
                      </a:r>
                      <a:r>
                        <a:rPr lang="en-IN" sz="2400" b="0" i="0" u="none" strike="noStrike" kern="1200" baseline="0" dirty="0">
                          <a:solidFill>
                            <a:schemeClr val="dk1"/>
                          </a:solidFill>
                          <a:latin typeface="+mn-lt"/>
                          <a:ea typeface="+mn-ea"/>
                          <a:cs typeface="+mn-cs"/>
                        </a:rPr>
                        <a:t>nonconvertible </a:t>
                      </a:r>
                      <a:r>
                        <a:rPr lang="en-IN" sz="2400" b="0" i="0" u="none" strike="noStrike" kern="1200" baseline="0" dirty="0" smtClean="0">
                          <a:solidFill>
                            <a:schemeClr val="dk1"/>
                          </a:solidFill>
                          <a:latin typeface="+mn-lt"/>
                          <a:ea typeface="+mn-ea"/>
                          <a:cs typeface="+mn-cs"/>
                        </a:rPr>
                        <a:t>debt.</a:t>
                      </a:r>
                      <a:endParaRPr lang="en-IN" sz="2400" b="0" i="0" u="none" strike="noStrike" dirty="0">
                        <a:solidFill>
                          <a:srgbClr val="000000"/>
                        </a:solidFill>
                        <a:effectLst/>
                        <a:latin typeface="Calibri"/>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rtl="0" fontAlgn="ctr"/>
                      <a:r>
                        <a:rPr lang="en-IN" sz="2400" u="none" strike="noStrike" dirty="0">
                          <a:effectLst/>
                        </a:rPr>
                        <a:t>Convertible debt is divided into its liability and equity elements.</a:t>
                      </a:r>
                      <a:endParaRPr lang="en-IN" sz="2400" b="0" i="0" u="none" strike="noStrike" dirty="0">
                        <a:solidFill>
                          <a:srgbClr val="000000"/>
                        </a:solidFill>
                        <a:effectLst/>
                        <a:latin typeface="+mn-lt"/>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1"/>
                  </a:ext>
                </a:extLst>
              </a:tr>
            </a:tbl>
          </a:graphicData>
        </a:graphic>
      </p:graphicFrame>
      <p:sp>
        <p:nvSpPr>
          <p:cNvPr id="2" name="Title 1"/>
          <p:cNvSpPr>
            <a:spLocks noGrp="1"/>
          </p:cNvSpPr>
          <p:nvPr>
            <p:ph type="title"/>
          </p:nvPr>
        </p:nvSpPr>
        <p:spPr/>
        <p:txBody>
          <a:bodyPr>
            <a:normAutofit/>
          </a:bodyPr>
          <a:lstStyle/>
          <a:p>
            <a:r>
              <a:rPr lang="en-IN" dirty="0"/>
              <a:t>     International Financial Reporting </a:t>
            </a:r>
            <a:r>
              <a:rPr lang="en-IN" dirty="0" smtClean="0"/>
              <a:t>Standards— </a:t>
            </a:r>
            <a:r>
              <a:rPr lang="en-IN" dirty="0"/>
              <a:t>Convertible Bonds</a:t>
            </a:r>
            <a:endParaRPr lang="en-IN" dirty="0">
              <a:solidFill>
                <a:srgbClr val="235A20"/>
              </a:solidFill>
            </a:endParaRPr>
          </a:p>
        </p:txBody>
      </p:sp>
      <p:sp>
        <p:nvSpPr>
          <p:cNvPr id="6" name="Rectangle 5"/>
          <p:cNvSpPr/>
          <p:nvPr/>
        </p:nvSpPr>
        <p:spPr>
          <a:xfrm>
            <a:off x="692731" y="4151369"/>
            <a:ext cx="8320883" cy="1950400"/>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7" name="TextBox 6"/>
          <p:cNvSpPr txBox="1">
            <a:spLocks noChangeArrowheads="1"/>
          </p:cNvSpPr>
          <p:nvPr/>
        </p:nvSpPr>
        <p:spPr bwMode="auto">
          <a:xfrm>
            <a:off x="761999" y="4165077"/>
            <a:ext cx="4965701" cy="492443"/>
          </a:xfrm>
          <a:prstGeom prst="rect">
            <a:avLst/>
          </a:prstGeom>
          <a:noFill/>
          <a:ln w="9525">
            <a:noFill/>
            <a:miter lim="800000"/>
            <a:headEnd/>
            <a:tailEnd/>
          </a:ln>
        </p:spPr>
        <p:txBody>
          <a:bodyPr wrap="square">
            <a:spAutoFit/>
          </a:bodyPr>
          <a:lstStyle/>
          <a:p>
            <a:pPr algn="ctr"/>
            <a:r>
              <a:rPr lang="en-US" sz="2600" b="1" dirty="0">
                <a:latin typeface="+mn-lt"/>
              </a:rPr>
              <a:t>Journal Entry </a:t>
            </a:r>
            <a:endParaRPr lang="en-IN" sz="2600" b="1" baseline="30000" dirty="0">
              <a:latin typeface="+mn-lt"/>
            </a:endParaRPr>
          </a:p>
        </p:txBody>
      </p:sp>
      <p:sp>
        <p:nvSpPr>
          <p:cNvPr id="9" name="TextBox 8"/>
          <p:cNvSpPr txBox="1">
            <a:spLocks noChangeArrowheads="1"/>
          </p:cNvSpPr>
          <p:nvPr/>
        </p:nvSpPr>
        <p:spPr bwMode="auto">
          <a:xfrm>
            <a:off x="7581009" y="4195855"/>
            <a:ext cx="1281651" cy="492443"/>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11" name="TextBox 10"/>
          <p:cNvSpPr txBox="1">
            <a:spLocks noChangeArrowheads="1"/>
          </p:cNvSpPr>
          <p:nvPr/>
        </p:nvSpPr>
        <p:spPr bwMode="auto">
          <a:xfrm>
            <a:off x="6198296" y="4196396"/>
            <a:ext cx="1281651" cy="492443"/>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cxnSp>
        <p:nvCxnSpPr>
          <p:cNvPr id="12" name="Straight Connector 11"/>
          <p:cNvCxnSpPr/>
          <p:nvPr/>
        </p:nvCxnSpPr>
        <p:spPr>
          <a:xfrm>
            <a:off x="692387" y="4636277"/>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a:spLocks noChangeArrowheads="1"/>
          </p:cNvSpPr>
          <p:nvPr/>
        </p:nvSpPr>
        <p:spPr bwMode="auto">
          <a:xfrm>
            <a:off x="692731" y="4691967"/>
            <a:ext cx="5297761" cy="404813"/>
          </a:xfrm>
          <a:prstGeom prst="rect">
            <a:avLst/>
          </a:prstGeom>
          <a:noFill/>
          <a:ln w="9525">
            <a:noFill/>
            <a:miter lim="800000"/>
            <a:headEnd/>
            <a:tailEnd/>
          </a:ln>
        </p:spPr>
        <p:txBody>
          <a:bodyPr/>
          <a:lstStyle/>
          <a:p>
            <a:r>
              <a:rPr lang="en-US" sz="2400" dirty="0">
                <a:latin typeface="+mn-lt"/>
              </a:rPr>
              <a:t>Cash (103% × $100 million)</a:t>
            </a:r>
            <a:endParaRPr lang="en-IN" sz="2400" dirty="0">
              <a:latin typeface="+mn-lt"/>
            </a:endParaRPr>
          </a:p>
        </p:txBody>
      </p:sp>
      <p:sp>
        <p:nvSpPr>
          <p:cNvPr id="14" name="TextBox 13"/>
          <p:cNvSpPr txBox="1">
            <a:spLocks noChangeArrowheads="1"/>
          </p:cNvSpPr>
          <p:nvPr/>
        </p:nvSpPr>
        <p:spPr bwMode="auto">
          <a:xfrm>
            <a:off x="5600148" y="4681251"/>
            <a:ext cx="1613485" cy="404812"/>
          </a:xfrm>
          <a:prstGeom prst="rect">
            <a:avLst/>
          </a:prstGeom>
          <a:noFill/>
          <a:ln w="9525">
            <a:noFill/>
            <a:miter lim="800000"/>
            <a:headEnd/>
            <a:tailEnd/>
          </a:ln>
        </p:spPr>
        <p:txBody>
          <a:bodyPr/>
          <a:lstStyle/>
          <a:p>
            <a:pPr algn="r"/>
            <a:r>
              <a:rPr lang="en-IN" sz="2600" dirty="0">
                <a:latin typeface="+mn-lt"/>
              </a:rPr>
              <a:t>103</a:t>
            </a:r>
          </a:p>
        </p:txBody>
      </p:sp>
      <p:sp>
        <p:nvSpPr>
          <p:cNvPr id="15" name="TextBox 14"/>
          <p:cNvSpPr txBox="1">
            <a:spLocks noChangeArrowheads="1"/>
          </p:cNvSpPr>
          <p:nvPr/>
        </p:nvSpPr>
        <p:spPr bwMode="auto">
          <a:xfrm>
            <a:off x="699657" y="5129778"/>
            <a:ext cx="6513976" cy="386508"/>
          </a:xfrm>
          <a:prstGeom prst="rect">
            <a:avLst/>
          </a:prstGeom>
          <a:noFill/>
          <a:ln w="9525">
            <a:noFill/>
            <a:miter lim="800000"/>
            <a:headEnd/>
            <a:tailEnd/>
          </a:ln>
        </p:spPr>
        <p:txBody>
          <a:bodyPr/>
          <a:lstStyle/>
          <a:p>
            <a:pPr lvl="1"/>
            <a:r>
              <a:rPr lang="en-US" sz="2400" dirty="0">
                <a:latin typeface="+mn-lt"/>
              </a:rPr>
              <a:t>Convertible bonds payable (value of debt only)</a:t>
            </a:r>
            <a:endParaRPr lang="en-IN" sz="2400" dirty="0">
              <a:latin typeface="+mn-lt"/>
            </a:endParaRPr>
          </a:p>
        </p:txBody>
      </p:sp>
      <p:sp>
        <p:nvSpPr>
          <p:cNvPr id="16" name="TextBox 15"/>
          <p:cNvSpPr txBox="1">
            <a:spLocks noChangeArrowheads="1"/>
          </p:cNvSpPr>
          <p:nvPr/>
        </p:nvSpPr>
        <p:spPr bwMode="auto">
          <a:xfrm>
            <a:off x="6621482" y="5119061"/>
            <a:ext cx="1902341" cy="404812"/>
          </a:xfrm>
          <a:prstGeom prst="rect">
            <a:avLst/>
          </a:prstGeom>
          <a:noFill/>
          <a:ln w="9525">
            <a:noFill/>
            <a:miter lim="800000"/>
            <a:headEnd/>
            <a:tailEnd/>
          </a:ln>
        </p:spPr>
        <p:txBody>
          <a:bodyPr/>
          <a:lstStyle/>
          <a:p>
            <a:pPr algn="r"/>
            <a:r>
              <a:rPr lang="en-IN" sz="2600" dirty="0">
                <a:latin typeface="+mn-lt"/>
              </a:rPr>
              <a:t>98</a:t>
            </a:r>
          </a:p>
        </p:txBody>
      </p:sp>
      <p:sp>
        <p:nvSpPr>
          <p:cNvPr id="17" name="TextBox 16"/>
          <p:cNvSpPr txBox="1">
            <a:spLocks noChangeArrowheads="1"/>
          </p:cNvSpPr>
          <p:nvPr/>
        </p:nvSpPr>
        <p:spPr bwMode="auto">
          <a:xfrm>
            <a:off x="699171" y="5552482"/>
            <a:ext cx="5829668" cy="404813"/>
          </a:xfrm>
          <a:prstGeom prst="rect">
            <a:avLst/>
          </a:prstGeom>
          <a:noFill/>
          <a:ln w="9525">
            <a:noFill/>
            <a:miter lim="800000"/>
            <a:headEnd/>
            <a:tailEnd/>
          </a:ln>
        </p:spPr>
        <p:txBody>
          <a:bodyPr/>
          <a:lstStyle/>
          <a:p>
            <a:pPr lvl="1"/>
            <a:r>
              <a:rPr lang="en-US" sz="2400" dirty="0">
                <a:latin typeface="+mn-lt"/>
              </a:rPr>
              <a:t>Equity </a:t>
            </a:r>
            <a:r>
              <a:rPr lang="en-US" sz="2400" dirty="0" smtClean="0">
                <a:latin typeface="+mn-lt"/>
              </a:rPr>
              <a:t>− </a:t>
            </a:r>
            <a:r>
              <a:rPr lang="en-US" sz="2400" dirty="0">
                <a:latin typeface="+mn-lt"/>
              </a:rPr>
              <a:t>conversion option (to balance)</a:t>
            </a:r>
            <a:endParaRPr lang="en-IN" sz="2400" dirty="0">
              <a:latin typeface="+mn-lt"/>
            </a:endParaRPr>
          </a:p>
        </p:txBody>
      </p:sp>
      <p:sp>
        <p:nvSpPr>
          <p:cNvPr id="18" name="TextBox 17"/>
          <p:cNvSpPr txBox="1">
            <a:spLocks noChangeArrowheads="1"/>
          </p:cNvSpPr>
          <p:nvPr/>
        </p:nvSpPr>
        <p:spPr bwMode="auto">
          <a:xfrm>
            <a:off x="6620996" y="5552483"/>
            <a:ext cx="1902341" cy="404812"/>
          </a:xfrm>
          <a:prstGeom prst="rect">
            <a:avLst/>
          </a:prstGeom>
          <a:noFill/>
          <a:ln w="9525">
            <a:noFill/>
            <a:miter lim="800000"/>
            <a:headEnd/>
            <a:tailEnd/>
          </a:ln>
        </p:spPr>
        <p:txBody>
          <a:bodyPr/>
          <a:lstStyle/>
          <a:p>
            <a:pPr algn="r"/>
            <a:r>
              <a:rPr lang="en-IN" sz="2600" dirty="0">
                <a:latin typeface="+mn-lt"/>
              </a:rPr>
              <a:t>5</a:t>
            </a:r>
          </a:p>
        </p:txBody>
      </p:sp>
      <p:sp>
        <p:nvSpPr>
          <p:cNvPr id="19" name="TextBox 18"/>
          <p:cNvSpPr txBox="1">
            <a:spLocks noChangeArrowheads="1"/>
          </p:cNvSpPr>
          <p:nvPr/>
        </p:nvSpPr>
        <p:spPr bwMode="auto">
          <a:xfrm>
            <a:off x="6522399" y="3679035"/>
            <a:ext cx="2072232" cy="404812"/>
          </a:xfrm>
          <a:prstGeom prst="rect">
            <a:avLst/>
          </a:prstGeom>
          <a:noFill/>
          <a:ln w="9525">
            <a:noFill/>
            <a:miter lim="800000"/>
            <a:headEnd/>
            <a:tailEnd/>
          </a:ln>
        </p:spPr>
        <p:txBody>
          <a:bodyPr/>
          <a:lstStyle/>
          <a:p>
            <a:r>
              <a:rPr lang="en-IN" sz="2600" dirty="0">
                <a:latin typeface="+mn-lt"/>
              </a:rPr>
              <a:t>($ in millions)</a:t>
            </a:r>
          </a:p>
        </p:txBody>
      </p:sp>
    </p:spTree>
    <p:custDataLst>
      <p:tags r:id="rId1"/>
    </p:custDataLst>
    <p:extLst>
      <p:ext uri="{BB962C8B-B14F-4D97-AF65-F5344CB8AC3E}">
        <p14:creationId xmlns:p14="http://schemas.microsoft.com/office/powerpoint/2010/main" val="2926500435"/>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6522399" y="3720112"/>
            <a:ext cx="2000938" cy="404812"/>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2" name="Title 1"/>
          <p:cNvSpPr>
            <a:spLocks noGrp="1"/>
          </p:cNvSpPr>
          <p:nvPr>
            <p:ph type="title"/>
          </p:nvPr>
        </p:nvSpPr>
        <p:spPr/>
        <p:txBody>
          <a:bodyPr rtlCol="0">
            <a:normAutofit/>
          </a:bodyPr>
          <a:lstStyle/>
          <a:p>
            <a:pPr fontAlgn="auto">
              <a:spcAft>
                <a:spcPts val="0"/>
              </a:spcAft>
              <a:defRPr/>
            </a:pPr>
            <a:r>
              <a:rPr lang="en-IN" dirty="0" smtClean="0"/>
              <a:t>When </a:t>
            </a:r>
            <a:r>
              <a:rPr lang="en-IN" dirty="0"/>
              <a:t>the Conversion Option </a:t>
            </a:r>
            <a:r>
              <a:rPr lang="en-IN" dirty="0" smtClean="0"/>
              <a:t>is </a:t>
            </a:r>
            <a:r>
              <a:rPr lang="en-IN" dirty="0"/>
              <a:t>Exercised</a:t>
            </a:r>
          </a:p>
        </p:txBody>
      </p:sp>
      <p:sp>
        <p:nvSpPr>
          <p:cNvPr id="27655" name="Content Placeholder 6"/>
          <p:cNvSpPr>
            <a:spLocks noGrp="1"/>
          </p:cNvSpPr>
          <p:nvPr>
            <p:ph idx="1"/>
          </p:nvPr>
        </p:nvSpPr>
        <p:spPr>
          <a:xfrm>
            <a:off x="642304" y="1478601"/>
            <a:ext cx="8119442" cy="2020739"/>
          </a:xfrm>
        </p:spPr>
        <p:txBody>
          <a:bodyPr>
            <a:normAutofit fontScale="92500" lnSpcReduction="10000"/>
          </a:bodyPr>
          <a:lstStyle/>
          <a:p>
            <a:pPr marL="0" indent="0">
              <a:buNone/>
            </a:pPr>
            <a:r>
              <a:rPr lang="en-IN" sz="2600" dirty="0"/>
              <a:t>On January 1, 2018, HTL Manufacturers issued $100 million of 8% convertible debentures due 2038 at 103 (103% of face value). The bonds are convertible at the option of the holder into no par common stock at a conversion ratio of 40 shares per $1,000 bond. HTL recently issued nonconvertible, 20-year, 8% debentures at 98.</a:t>
            </a:r>
            <a:endParaRPr lang="en-US"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LO14-5</a:t>
            </a:r>
          </a:p>
        </p:txBody>
      </p:sp>
      <p:sp>
        <p:nvSpPr>
          <p:cNvPr id="7" name="Rectangle 6"/>
          <p:cNvSpPr/>
          <p:nvPr/>
        </p:nvSpPr>
        <p:spPr>
          <a:xfrm>
            <a:off x="692731" y="4118045"/>
            <a:ext cx="8320883" cy="1805926"/>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8" name="TextBox 7"/>
          <p:cNvSpPr txBox="1">
            <a:spLocks noChangeArrowheads="1"/>
          </p:cNvSpPr>
          <p:nvPr/>
        </p:nvSpPr>
        <p:spPr bwMode="auto">
          <a:xfrm>
            <a:off x="761999" y="4131753"/>
            <a:ext cx="4965701" cy="492443"/>
          </a:xfrm>
          <a:prstGeom prst="rect">
            <a:avLst/>
          </a:prstGeom>
          <a:noFill/>
          <a:ln w="9525">
            <a:noFill/>
            <a:miter lim="800000"/>
            <a:headEnd/>
            <a:tailEnd/>
          </a:ln>
        </p:spPr>
        <p:txBody>
          <a:bodyPr wrap="square">
            <a:spAutoFit/>
          </a:bodyPr>
          <a:lstStyle/>
          <a:p>
            <a:pPr algn="ctr"/>
            <a:r>
              <a:rPr lang="en-US" sz="2600" b="1" dirty="0">
                <a:latin typeface="+mn-lt"/>
              </a:rPr>
              <a:t>Journal Entry </a:t>
            </a:r>
            <a:endParaRPr lang="en-IN" sz="2600" b="1" baseline="30000" dirty="0">
              <a:latin typeface="+mn-lt"/>
            </a:endParaRPr>
          </a:p>
        </p:txBody>
      </p:sp>
      <p:sp>
        <p:nvSpPr>
          <p:cNvPr id="9" name="TextBox 8"/>
          <p:cNvSpPr txBox="1">
            <a:spLocks noChangeArrowheads="1"/>
          </p:cNvSpPr>
          <p:nvPr/>
        </p:nvSpPr>
        <p:spPr bwMode="auto">
          <a:xfrm>
            <a:off x="7581009" y="4162531"/>
            <a:ext cx="1281651" cy="492443"/>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10" name="TextBox 9"/>
          <p:cNvSpPr txBox="1">
            <a:spLocks noChangeArrowheads="1"/>
          </p:cNvSpPr>
          <p:nvPr/>
        </p:nvSpPr>
        <p:spPr bwMode="auto">
          <a:xfrm>
            <a:off x="6198296" y="4163072"/>
            <a:ext cx="1281651" cy="492443"/>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cxnSp>
        <p:nvCxnSpPr>
          <p:cNvPr id="11" name="Straight Connector 10"/>
          <p:cNvCxnSpPr/>
          <p:nvPr/>
        </p:nvCxnSpPr>
        <p:spPr>
          <a:xfrm>
            <a:off x="692387" y="4602953"/>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692731" y="4658643"/>
            <a:ext cx="5685194" cy="404813"/>
          </a:xfrm>
          <a:prstGeom prst="rect">
            <a:avLst/>
          </a:prstGeom>
          <a:noFill/>
          <a:ln w="9525">
            <a:noFill/>
            <a:miter lim="800000"/>
            <a:headEnd/>
            <a:tailEnd/>
          </a:ln>
        </p:spPr>
        <p:txBody>
          <a:bodyPr/>
          <a:lstStyle/>
          <a:p>
            <a:r>
              <a:rPr lang="en-US" sz="2000" dirty="0">
                <a:latin typeface="+mn-lt"/>
              </a:rPr>
              <a:t>Convertible bonds payable (1/2 the account balance)</a:t>
            </a:r>
            <a:endParaRPr lang="en-IN" sz="2000" dirty="0">
              <a:latin typeface="+mn-lt"/>
            </a:endParaRPr>
          </a:p>
        </p:txBody>
      </p:sp>
      <p:sp>
        <p:nvSpPr>
          <p:cNvPr id="13" name="TextBox 12"/>
          <p:cNvSpPr txBox="1">
            <a:spLocks noChangeArrowheads="1"/>
          </p:cNvSpPr>
          <p:nvPr/>
        </p:nvSpPr>
        <p:spPr bwMode="auto">
          <a:xfrm>
            <a:off x="6255505" y="4647927"/>
            <a:ext cx="827973" cy="404812"/>
          </a:xfrm>
          <a:prstGeom prst="rect">
            <a:avLst/>
          </a:prstGeom>
          <a:noFill/>
          <a:ln w="9525">
            <a:noFill/>
            <a:miter lim="800000"/>
            <a:headEnd/>
            <a:tailEnd/>
          </a:ln>
        </p:spPr>
        <p:txBody>
          <a:bodyPr/>
          <a:lstStyle/>
          <a:p>
            <a:pPr algn="r"/>
            <a:r>
              <a:rPr lang="en-IN" sz="2600" dirty="0">
                <a:latin typeface="+mn-lt"/>
              </a:rPr>
              <a:t>50</a:t>
            </a:r>
          </a:p>
        </p:txBody>
      </p:sp>
      <p:sp>
        <p:nvSpPr>
          <p:cNvPr id="18" name="TextBox 17"/>
          <p:cNvSpPr txBox="1">
            <a:spLocks noChangeArrowheads="1"/>
          </p:cNvSpPr>
          <p:nvPr/>
        </p:nvSpPr>
        <p:spPr bwMode="auto">
          <a:xfrm>
            <a:off x="699657" y="5041980"/>
            <a:ext cx="5829668" cy="404813"/>
          </a:xfrm>
          <a:prstGeom prst="rect">
            <a:avLst/>
          </a:prstGeom>
          <a:noFill/>
          <a:ln w="9525">
            <a:noFill/>
            <a:miter lim="800000"/>
            <a:headEnd/>
            <a:tailEnd/>
          </a:ln>
        </p:spPr>
        <p:txBody>
          <a:bodyPr/>
          <a:lstStyle/>
          <a:p>
            <a:r>
              <a:rPr lang="en-US" sz="2000" dirty="0">
                <a:latin typeface="+mn-lt"/>
              </a:rPr>
              <a:t>Premium on bonds payable (1/2 the account balance)</a:t>
            </a:r>
            <a:endParaRPr lang="en-IN" sz="2000" dirty="0">
              <a:latin typeface="+mn-lt"/>
            </a:endParaRPr>
          </a:p>
        </p:txBody>
      </p:sp>
      <p:sp>
        <p:nvSpPr>
          <p:cNvPr id="19" name="TextBox 18"/>
          <p:cNvSpPr txBox="1">
            <a:spLocks noChangeArrowheads="1"/>
          </p:cNvSpPr>
          <p:nvPr/>
        </p:nvSpPr>
        <p:spPr bwMode="auto">
          <a:xfrm>
            <a:off x="6117025" y="5031264"/>
            <a:ext cx="976203" cy="404812"/>
          </a:xfrm>
          <a:prstGeom prst="rect">
            <a:avLst/>
          </a:prstGeom>
          <a:noFill/>
          <a:ln w="9525">
            <a:noFill/>
            <a:miter lim="800000"/>
            <a:headEnd/>
            <a:tailEnd/>
          </a:ln>
        </p:spPr>
        <p:txBody>
          <a:bodyPr/>
          <a:lstStyle/>
          <a:p>
            <a:pPr algn="r"/>
            <a:r>
              <a:rPr lang="en-IN" sz="2600" dirty="0">
                <a:latin typeface="+mn-lt"/>
              </a:rPr>
              <a:t>1</a:t>
            </a:r>
          </a:p>
        </p:txBody>
      </p:sp>
      <p:sp>
        <p:nvSpPr>
          <p:cNvPr id="20" name="TextBox 19"/>
          <p:cNvSpPr txBox="1">
            <a:spLocks noChangeArrowheads="1"/>
          </p:cNvSpPr>
          <p:nvPr/>
        </p:nvSpPr>
        <p:spPr bwMode="auto">
          <a:xfrm>
            <a:off x="699171" y="5434108"/>
            <a:ext cx="5829668" cy="404813"/>
          </a:xfrm>
          <a:prstGeom prst="rect">
            <a:avLst/>
          </a:prstGeom>
          <a:noFill/>
          <a:ln w="9525">
            <a:noFill/>
            <a:miter lim="800000"/>
            <a:headEnd/>
            <a:tailEnd/>
          </a:ln>
        </p:spPr>
        <p:txBody>
          <a:bodyPr/>
          <a:lstStyle/>
          <a:p>
            <a:pPr lvl="1"/>
            <a:r>
              <a:rPr lang="en-US" sz="2000" dirty="0">
                <a:latin typeface="+mn-lt"/>
              </a:rPr>
              <a:t>Common stock (to balance)</a:t>
            </a:r>
            <a:endParaRPr lang="en-IN" sz="2000" dirty="0">
              <a:latin typeface="+mn-lt"/>
            </a:endParaRPr>
          </a:p>
        </p:txBody>
      </p:sp>
      <p:sp>
        <p:nvSpPr>
          <p:cNvPr id="21" name="TextBox 20"/>
          <p:cNvSpPr txBox="1">
            <a:spLocks noChangeArrowheads="1"/>
          </p:cNvSpPr>
          <p:nvPr/>
        </p:nvSpPr>
        <p:spPr bwMode="auto">
          <a:xfrm>
            <a:off x="6896915" y="5423392"/>
            <a:ext cx="1572183" cy="404812"/>
          </a:xfrm>
          <a:prstGeom prst="rect">
            <a:avLst/>
          </a:prstGeom>
          <a:noFill/>
          <a:ln w="9525">
            <a:noFill/>
            <a:miter lim="800000"/>
            <a:headEnd/>
            <a:tailEnd/>
          </a:ln>
        </p:spPr>
        <p:txBody>
          <a:bodyPr/>
          <a:lstStyle/>
          <a:p>
            <a:pPr algn="r"/>
            <a:r>
              <a:rPr lang="en-IN" sz="2600" dirty="0">
                <a:latin typeface="+mn-lt"/>
              </a:rPr>
              <a:t>51</a:t>
            </a:r>
          </a:p>
        </p:txBody>
      </p:sp>
      <p:sp>
        <p:nvSpPr>
          <p:cNvPr id="22" name="TextBox 21"/>
          <p:cNvSpPr txBox="1">
            <a:spLocks noChangeArrowheads="1"/>
          </p:cNvSpPr>
          <p:nvPr/>
        </p:nvSpPr>
        <p:spPr bwMode="auto">
          <a:xfrm>
            <a:off x="6522399" y="3645711"/>
            <a:ext cx="2072232" cy="404812"/>
          </a:xfrm>
          <a:prstGeom prst="rect">
            <a:avLst/>
          </a:prstGeom>
          <a:noFill/>
          <a:ln w="9525">
            <a:noFill/>
            <a:miter lim="800000"/>
            <a:headEnd/>
            <a:tailEnd/>
          </a:ln>
        </p:spPr>
        <p:txBody>
          <a:bodyPr/>
          <a:lstStyle/>
          <a:p>
            <a:r>
              <a:rPr lang="en-IN" sz="2600" dirty="0">
                <a:latin typeface="+mn-lt"/>
              </a:rPr>
              <a:t>($ in millions)</a:t>
            </a:r>
          </a:p>
        </p:txBody>
      </p:sp>
      <p:sp>
        <p:nvSpPr>
          <p:cNvPr id="17" name="TextBox 16"/>
          <p:cNvSpPr txBox="1">
            <a:spLocks noChangeArrowheads="1"/>
          </p:cNvSpPr>
          <p:nvPr/>
        </p:nvSpPr>
        <p:spPr bwMode="auto">
          <a:xfrm>
            <a:off x="3666300" y="3423744"/>
            <a:ext cx="2217392" cy="494098"/>
          </a:xfrm>
          <a:prstGeom prst="rect">
            <a:avLst/>
          </a:prstGeom>
          <a:solidFill>
            <a:schemeClr val="accent2">
              <a:lumMod val="60000"/>
              <a:lumOff val="40000"/>
            </a:schemeClr>
          </a:solidFill>
          <a:ln w="19050">
            <a:solidFill>
              <a:schemeClr val="tx1">
                <a:lumMod val="85000"/>
                <a:lumOff val="15000"/>
              </a:schemeClr>
            </a:solidFill>
            <a:miter lim="800000"/>
            <a:headEnd/>
            <a:tailEnd/>
          </a:ln>
        </p:spPr>
        <p:txBody>
          <a:bodyPr/>
          <a:lstStyle/>
          <a:p>
            <a:pPr algn="ctr"/>
            <a:r>
              <a:rPr lang="en-IN" sz="2600" b="1" i="1" dirty="0">
                <a:latin typeface="+mn-lt"/>
              </a:rPr>
              <a:t>At Conversion</a:t>
            </a:r>
          </a:p>
        </p:txBody>
      </p:sp>
    </p:spTree>
    <p:custDataLst>
      <p:tags r:id="rId1"/>
    </p:custDataLst>
    <p:extLst>
      <p:ext uri="{BB962C8B-B14F-4D97-AF65-F5344CB8AC3E}">
        <p14:creationId xmlns:p14="http://schemas.microsoft.com/office/powerpoint/2010/main" val="748722117"/>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6522399" y="4035506"/>
            <a:ext cx="2000938" cy="404812"/>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2" name="Title 1"/>
          <p:cNvSpPr>
            <a:spLocks noGrp="1"/>
          </p:cNvSpPr>
          <p:nvPr>
            <p:ph type="title"/>
          </p:nvPr>
        </p:nvSpPr>
        <p:spPr/>
        <p:txBody>
          <a:bodyPr rtlCol="0">
            <a:normAutofit/>
          </a:bodyPr>
          <a:lstStyle/>
          <a:p>
            <a:pPr fontAlgn="auto">
              <a:spcAft>
                <a:spcPts val="0"/>
              </a:spcAft>
              <a:defRPr/>
            </a:pPr>
            <a:r>
              <a:rPr lang="en-IN" dirty="0" smtClean="0"/>
              <a:t>When </a:t>
            </a:r>
            <a:r>
              <a:rPr lang="en-IN" dirty="0"/>
              <a:t>the Conversion Option </a:t>
            </a:r>
            <a:r>
              <a:rPr lang="en-IN" dirty="0" smtClean="0"/>
              <a:t>is </a:t>
            </a:r>
            <a:r>
              <a:rPr lang="en-IN" dirty="0"/>
              <a:t>Exercised </a:t>
            </a:r>
            <a:r>
              <a:rPr lang="en-IN" sz="2600" dirty="0"/>
              <a:t>(</a:t>
            </a:r>
            <a:r>
              <a:rPr lang="en-IN" sz="2600" dirty="0" smtClean="0"/>
              <a:t>continued)</a:t>
            </a:r>
            <a:endParaRPr lang="en-IN" sz="2600" dirty="0"/>
          </a:p>
        </p:txBody>
      </p:sp>
      <p:sp>
        <p:nvSpPr>
          <p:cNvPr id="27655" name="Content Placeholder 6"/>
          <p:cNvSpPr>
            <a:spLocks noGrp="1"/>
          </p:cNvSpPr>
          <p:nvPr>
            <p:ph idx="1"/>
          </p:nvPr>
        </p:nvSpPr>
        <p:spPr>
          <a:xfrm>
            <a:off x="639591" y="1336024"/>
            <a:ext cx="8119442" cy="2020739"/>
          </a:xfrm>
        </p:spPr>
        <p:txBody>
          <a:bodyPr>
            <a:normAutofit fontScale="92500" lnSpcReduction="10000"/>
          </a:bodyPr>
          <a:lstStyle/>
          <a:p>
            <a:pPr marL="0" indent="0">
              <a:buNone/>
            </a:pPr>
            <a:r>
              <a:rPr lang="en-IN" sz="2600" dirty="0"/>
              <a:t>On January 1, 2018, HTL Manufacturers issued $100 million of 8% convertible debentures due 2036 at 103 (103% of face value). The bonds are convertible at the option of the holder into no par common stock at a conversion ratio of 40 shares per $1,000 bond. HTL recently issued nonconvertible, 20-year, 8% debentures at 98.</a:t>
            </a:r>
            <a:endParaRPr lang="en-US"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LO14-5</a:t>
            </a:r>
          </a:p>
        </p:txBody>
      </p:sp>
      <p:sp>
        <p:nvSpPr>
          <p:cNvPr id="7" name="Rectangle 6"/>
          <p:cNvSpPr/>
          <p:nvPr/>
        </p:nvSpPr>
        <p:spPr>
          <a:xfrm>
            <a:off x="692731" y="4419584"/>
            <a:ext cx="8320883" cy="1805926"/>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8" name="TextBox 7"/>
          <p:cNvSpPr txBox="1">
            <a:spLocks noChangeArrowheads="1"/>
          </p:cNvSpPr>
          <p:nvPr/>
        </p:nvSpPr>
        <p:spPr bwMode="auto">
          <a:xfrm>
            <a:off x="761999" y="4433292"/>
            <a:ext cx="4965701" cy="492443"/>
          </a:xfrm>
          <a:prstGeom prst="rect">
            <a:avLst/>
          </a:prstGeom>
          <a:noFill/>
          <a:ln w="9525">
            <a:noFill/>
            <a:miter lim="800000"/>
            <a:headEnd/>
            <a:tailEnd/>
          </a:ln>
        </p:spPr>
        <p:txBody>
          <a:bodyPr wrap="square">
            <a:spAutoFit/>
          </a:bodyPr>
          <a:lstStyle/>
          <a:p>
            <a:pPr algn="ctr"/>
            <a:r>
              <a:rPr lang="en-US" sz="2600" b="1" dirty="0">
                <a:latin typeface="+mn-lt"/>
              </a:rPr>
              <a:t>Journal Entry </a:t>
            </a:r>
            <a:endParaRPr lang="en-IN" sz="2600" b="1" baseline="30000" dirty="0">
              <a:latin typeface="+mn-lt"/>
            </a:endParaRPr>
          </a:p>
        </p:txBody>
      </p:sp>
      <p:sp>
        <p:nvSpPr>
          <p:cNvPr id="9" name="TextBox 8"/>
          <p:cNvSpPr txBox="1">
            <a:spLocks noChangeArrowheads="1"/>
          </p:cNvSpPr>
          <p:nvPr/>
        </p:nvSpPr>
        <p:spPr bwMode="auto">
          <a:xfrm>
            <a:off x="7581009" y="4464070"/>
            <a:ext cx="1281651" cy="492443"/>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10" name="TextBox 9"/>
          <p:cNvSpPr txBox="1">
            <a:spLocks noChangeArrowheads="1"/>
          </p:cNvSpPr>
          <p:nvPr/>
        </p:nvSpPr>
        <p:spPr bwMode="auto">
          <a:xfrm>
            <a:off x="6198296" y="4464611"/>
            <a:ext cx="1281651" cy="492443"/>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cxnSp>
        <p:nvCxnSpPr>
          <p:cNvPr id="11" name="Straight Connector 10"/>
          <p:cNvCxnSpPr/>
          <p:nvPr/>
        </p:nvCxnSpPr>
        <p:spPr>
          <a:xfrm>
            <a:off x="692387" y="4904492"/>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692731" y="4960182"/>
            <a:ext cx="5297761" cy="404813"/>
          </a:xfrm>
          <a:prstGeom prst="rect">
            <a:avLst/>
          </a:prstGeom>
          <a:noFill/>
          <a:ln w="9525">
            <a:noFill/>
            <a:miter lim="800000"/>
            <a:headEnd/>
            <a:tailEnd/>
          </a:ln>
        </p:spPr>
        <p:txBody>
          <a:bodyPr/>
          <a:lstStyle/>
          <a:p>
            <a:r>
              <a:rPr lang="en-US" sz="2600" dirty="0">
                <a:latin typeface="+mn-lt"/>
              </a:rPr>
              <a:t>Investment in common stock</a:t>
            </a:r>
            <a:endParaRPr lang="en-IN" sz="2600" dirty="0">
              <a:latin typeface="+mn-lt"/>
            </a:endParaRPr>
          </a:p>
        </p:txBody>
      </p:sp>
      <p:sp>
        <p:nvSpPr>
          <p:cNvPr id="13" name="TextBox 12"/>
          <p:cNvSpPr txBox="1">
            <a:spLocks noChangeArrowheads="1"/>
          </p:cNvSpPr>
          <p:nvPr/>
        </p:nvSpPr>
        <p:spPr bwMode="auto">
          <a:xfrm>
            <a:off x="6255505" y="4949466"/>
            <a:ext cx="827973" cy="404812"/>
          </a:xfrm>
          <a:prstGeom prst="rect">
            <a:avLst/>
          </a:prstGeom>
          <a:noFill/>
          <a:ln w="9525">
            <a:noFill/>
            <a:miter lim="800000"/>
            <a:headEnd/>
            <a:tailEnd/>
          </a:ln>
        </p:spPr>
        <p:txBody>
          <a:bodyPr/>
          <a:lstStyle/>
          <a:p>
            <a:pPr algn="r"/>
            <a:r>
              <a:rPr lang="en-IN" sz="2600" dirty="0">
                <a:latin typeface="+mn-lt"/>
              </a:rPr>
              <a:t>51</a:t>
            </a:r>
          </a:p>
        </p:txBody>
      </p:sp>
      <p:sp>
        <p:nvSpPr>
          <p:cNvPr id="18" name="TextBox 17"/>
          <p:cNvSpPr txBox="1">
            <a:spLocks noChangeArrowheads="1"/>
          </p:cNvSpPr>
          <p:nvPr/>
        </p:nvSpPr>
        <p:spPr bwMode="auto">
          <a:xfrm>
            <a:off x="431903" y="5343519"/>
            <a:ext cx="6997122" cy="413604"/>
          </a:xfrm>
          <a:prstGeom prst="rect">
            <a:avLst/>
          </a:prstGeom>
          <a:noFill/>
          <a:ln w="9525">
            <a:noFill/>
            <a:miter lim="800000"/>
            <a:headEnd/>
            <a:tailEnd/>
          </a:ln>
        </p:spPr>
        <p:txBody>
          <a:bodyPr/>
          <a:lstStyle/>
          <a:p>
            <a:pPr lvl="1"/>
            <a:r>
              <a:rPr lang="en-US" sz="2400" dirty="0">
                <a:latin typeface="+mn-lt"/>
              </a:rPr>
              <a:t>Investment in convertible bonds (account balance)</a:t>
            </a:r>
            <a:endParaRPr lang="en-IN" sz="2400" dirty="0">
              <a:latin typeface="+mn-lt"/>
            </a:endParaRPr>
          </a:p>
        </p:txBody>
      </p:sp>
      <p:sp>
        <p:nvSpPr>
          <p:cNvPr id="19" name="TextBox 18"/>
          <p:cNvSpPr txBox="1">
            <a:spLocks noChangeArrowheads="1"/>
          </p:cNvSpPr>
          <p:nvPr/>
        </p:nvSpPr>
        <p:spPr bwMode="auto">
          <a:xfrm>
            <a:off x="7460960" y="5332803"/>
            <a:ext cx="976203" cy="404812"/>
          </a:xfrm>
          <a:prstGeom prst="rect">
            <a:avLst/>
          </a:prstGeom>
          <a:noFill/>
          <a:ln w="9525">
            <a:noFill/>
            <a:miter lim="800000"/>
            <a:headEnd/>
            <a:tailEnd/>
          </a:ln>
        </p:spPr>
        <p:txBody>
          <a:bodyPr/>
          <a:lstStyle/>
          <a:p>
            <a:pPr algn="r"/>
            <a:r>
              <a:rPr lang="en-IN" sz="2600" dirty="0">
                <a:latin typeface="+mn-lt"/>
              </a:rPr>
              <a:t>50</a:t>
            </a:r>
          </a:p>
        </p:txBody>
      </p:sp>
      <p:sp>
        <p:nvSpPr>
          <p:cNvPr id="20" name="TextBox 19"/>
          <p:cNvSpPr txBox="1">
            <a:spLocks noChangeArrowheads="1"/>
          </p:cNvSpPr>
          <p:nvPr/>
        </p:nvSpPr>
        <p:spPr bwMode="auto">
          <a:xfrm>
            <a:off x="434540" y="5735647"/>
            <a:ext cx="6697467" cy="413604"/>
          </a:xfrm>
          <a:prstGeom prst="rect">
            <a:avLst/>
          </a:prstGeom>
          <a:noFill/>
          <a:ln w="9525">
            <a:noFill/>
            <a:miter lim="800000"/>
            <a:headEnd/>
            <a:tailEnd/>
          </a:ln>
        </p:spPr>
        <p:txBody>
          <a:bodyPr/>
          <a:lstStyle/>
          <a:p>
            <a:pPr lvl="1"/>
            <a:r>
              <a:rPr lang="en-US" sz="2400" dirty="0">
                <a:latin typeface="+mn-lt"/>
              </a:rPr>
              <a:t>Premium on bond investment (account balance)</a:t>
            </a:r>
            <a:endParaRPr lang="en-IN" sz="2400" dirty="0">
              <a:latin typeface="+mn-lt"/>
            </a:endParaRPr>
          </a:p>
        </p:txBody>
      </p:sp>
      <p:sp>
        <p:nvSpPr>
          <p:cNvPr id="21" name="TextBox 20"/>
          <p:cNvSpPr txBox="1">
            <a:spLocks noChangeArrowheads="1"/>
          </p:cNvSpPr>
          <p:nvPr/>
        </p:nvSpPr>
        <p:spPr bwMode="auto">
          <a:xfrm>
            <a:off x="6896915" y="5724931"/>
            <a:ext cx="1572183" cy="404812"/>
          </a:xfrm>
          <a:prstGeom prst="rect">
            <a:avLst/>
          </a:prstGeom>
          <a:noFill/>
          <a:ln w="9525">
            <a:noFill/>
            <a:miter lim="800000"/>
            <a:headEnd/>
            <a:tailEnd/>
          </a:ln>
        </p:spPr>
        <p:txBody>
          <a:bodyPr/>
          <a:lstStyle/>
          <a:p>
            <a:pPr algn="r"/>
            <a:r>
              <a:rPr lang="en-IN" sz="2600" dirty="0">
                <a:latin typeface="+mn-lt"/>
              </a:rPr>
              <a:t>1</a:t>
            </a:r>
          </a:p>
        </p:txBody>
      </p:sp>
      <p:sp>
        <p:nvSpPr>
          <p:cNvPr id="22" name="TextBox 21"/>
          <p:cNvSpPr txBox="1">
            <a:spLocks noChangeArrowheads="1"/>
          </p:cNvSpPr>
          <p:nvPr/>
        </p:nvSpPr>
        <p:spPr bwMode="auto">
          <a:xfrm>
            <a:off x="6522399" y="3947250"/>
            <a:ext cx="2072232" cy="404812"/>
          </a:xfrm>
          <a:prstGeom prst="rect">
            <a:avLst/>
          </a:prstGeom>
          <a:noFill/>
          <a:ln w="9525">
            <a:noFill/>
            <a:miter lim="800000"/>
            <a:headEnd/>
            <a:tailEnd/>
          </a:ln>
        </p:spPr>
        <p:txBody>
          <a:bodyPr/>
          <a:lstStyle/>
          <a:p>
            <a:r>
              <a:rPr lang="en-IN" sz="2600" dirty="0">
                <a:latin typeface="+mn-lt"/>
              </a:rPr>
              <a:t>($ in millions)</a:t>
            </a:r>
          </a:p>
        </p:txBody>
      </p:sp>
      <p:sp>
        <p:nvSpPr>
          <p:cNvPr id="17" name="TextBox 16"/>
          <p:cNvSpPr txBox="1">
            <a:spLocks noChangeArrowheads="1"/>
          </p:cNvSpPr>
          <p:nvPr/>
        </p:nvSpPr>
        <p:spPr bwMode="auto">
          <a:xfrm>
            <a:off x="637304" y="3434924"/>
            <a:ext cx="8360932" cy="494098"/>
          </a:xfrm>
          <a:prstGeom prst="rect">
            <a:avLst/>
          </a:prstGeom>
          <a:solidFill>
            <a:schemeClr val="accent2">
              <a:lumMod val="60000"/>
              <a:lumOff val="40000"/>
            </a:schemeClr>
          </a:solidFill>
          <a:ln w="19050">
            <a:solidFill>
              <a:schemeClr val="tx1">
                <a:lumMod val="85000"/>
                <a:lumOff val="15000"/>
              </a:schemeClr>
            </a:solidFill>
            <a:miter lim="800000"/>
            <a:headEnd/>
            <a:tailEnd/>
          </a:ln>
        </p:spPr>
        <p:txBody>
          <a:bodyPr/>
          <a:lstStyle/>
          <a:p>
            <a:pPr algn="ctr"/>
            <a:r>
              <a:rPr lang="en-IN" sz="2500" b="1" i="1" dirty="0">
                <a:latin typeface="+mn-lt"/>
              </a:rPr>
              <a:t>If the 50,000 convertible bonds were held by a single investor</a:t>
            </a:r>
          </a:p>
        </p:txBody>
      </p:sp>
    </p:spTree>
    <p:custDataLst>
      <p:tags r:id="rId1"/>
    </p:custDataLst>
    <p:extLst>
      <p:ext uri="{BB962C8B-B14F-4D97-AF65-F5344CB8AC3E}">
        <p14:creationId xmlns:p14="http://schemas.microsoft.com/office/powerpoint/2010/main" val="2077464353"/>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a:t>Induced Conversion</a:t>
            </a:r>
            <a:endParaRPr lang="en-IN" dirty="0"/>
          </a:p>
        </p:txBody>
      </p:sp>
      <p:sp>
        <p:nvSpPr>
          <p:cNvPr id="27655" name="Content Placeholder 6"/>
          <p:cNvSpPr>
            <a:spLocks noGrp="1"/>
          </p:cNvSpPr>
          <p:nvPr>
            <p:ph idx="1"/>
          </p:nvPr>
        </p:nvSpPr>
        <p:spPr>
          <a:xfrm>
            <a:off x="761999" y="1549653"/>
            <a:ext cx="8013600" cy="5057775"/>
          </a:xfrm>
        </p:spPr>
        <p:txBody>
          <a:bodyPr/>
          <a:lstStyle/>
          <a:p>
            <a:pPr marL="0" indent="0">
              <a:buNone/>
            </a:pPr>
            <a:endParaRPr lang="en-US" dirty="0"/>
          </a:p>
          <a:p>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LO14-5</a:t>
            </a:r>
          </a:p>
        </p:txBody>
      </p:sp>
      <p:sp>
        <p:nvSpPr>
          <p:cNvPr id="6" name="Rounded Rectangle 5"/>
          <p:cNvSpPr/>
          <p:nvPr/>
        </p:nvSpPr>
        <p:spPr>
          <a:xfrm>
            <a:off x="3011681" y="1406364"/>
            <a:ext cx="3655192" cy="672803"/>
          </a:xfrm>
          <a:prstGeom prst="roundRect">
            <a:avLst/>
          </a:prstGeom>
          <a:solidFill>
            <a:schemeClr val="bg2">
              <a:lumMod val="75000"/>
            </a:schemeClr>
          </a:solidFill>
          <a:ln>
            <a:solidFill>
              <a:schemeClr val="accent4">
                <a:lumMod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Induced Conversion</a:t>
            </a:r>
          </a:p>
        </p:txBody>
      </p:sp>
      <p:sp>
        <p:nvSpPr>
          <p:cNvPr id="7" name="Rounded Rectangle 6"/>
          <p:cNvSpPr/>
          <p:nvPr/>
        </p:nvSpPr>
        <p:spPr>
          <a:xfrm>
            <a:off x="4767261" y="2923341"/>
            <a:ext cx="4355670" cy="3131940"/>
          </a:xfrm>
          <a:prstGeom prst="roundRect">
            <a:avLst/>
          </a:prstGeom>
          <a:solidFill>
            <a:schemeClr val="bg1">
              <a:lumMod val="95000"/>
            </a:schemeClr>
          </a:solidFill>
          <a:ln>
            <a:solidFill>
              <a:schemeClr val="accent4">
                <a:lumMod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rPr>
              <a:t>Encouraging voluntary conversion</a:t>
            </a:r>
          </a:p>
          <a:p>
            <a:pPr marL="392113" indent="-392113">
              <a:buFont typeface="Arial" panose="020B0604020202020204" pitchFamily="34" charset="0"/>
              <a:buChar char="•"/>
            </a:pPr>
            <a:r>
              <a:rPr lang="en-US" sz="2800" dirty="0">
                <a:solidFill>
                  <a:schemeClr val="tx1"/>
                </a:solidFill>
              </a:rPr>
              <a:t>By offering an added inducement in the form of cash, stock warrants, or a more attractive conversion ratio</a:t>
            </a:r>
          </a:p>
        </p:txBody>
      </p:sp>
      <p:sp>
        <p:nvSpPr>
          <p:cNvPr id="8" name="Rounded Rectangle 7"/>
          <p:cNvSpPr/>
          <p:nvPr/>
        </p:nvSpPr>
        <p:spPr>
          <a:xfrm>
            <a:off x="580304" y="2923341"/>
            <a:ext cx="4117509" cy="3131940"/>
          </a:xfrm>
          <a:prstGeom prst="roundRect">
            <a:avLst/>
          </a:prstGeom>
          <a:solidFill>
            <a:schemeClr val="bg1">
              <a:lumMod val="95000"/>
            </a:schemeClr>
          </a:solidFill>
          <a:ln>
            <a:solidFill>
              <a:schemeClr val="accent4">
                <a:lumMod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IN" sz="2800" b="1" dirty="0">
                <a:solidFill>
                  <a:schemeClr val="tx1"/>
                </a:solidFill>
              </a:rPr>
              <a:t>Through the call provision</a:t>
            </a:r>
          </a:p>
          <a:p>
            <a:pPr marL="457200" indent="-457200">
              <a:buFont typeface="Arial" panose="020B0604020202020204" pitchFamily="34" charset="0"/>
              <a:buChar char="•"/>
            </a:pPr>
            <a:r>
              <a:rPr lang="en-US" sz="2800" dirty="0">
                <a:solidFill>
                  <a:schemeClr val="tx1"/>
                </a:solidFill>
              </a:rPr>
              <a:t>When the specified call price is less than the conversion value of the bonds</a:t>
            </a:r>
            <a:endParaRPr lang="en-IN" sz="2800" dirty="0">
              <a:solidFill>
                <a:schemeClr val="tx1"/>
              </a:solidFill>
            </a:endParaRPr>
          </a:p>
        </p:txBody>
      </p:sp>
      <p:grpSp>
        <p:nvGrpSpPr>
          <p:cNvPr id="3" name="Group 2"/>
          <p:cNvGrpSpPr/>
          <p:nvPr/>
        </p:nvGrpSpPr>
        <p:grpSpPr>
          <a:xfrm>
            <a:off x="2621603" y="2151404"/>
            <a:ext cx="4120896" cy="699700"/>
            <a:chOff x="2621603" y="2151404"/>
            <a:chExt cx="4120896" cy="699700"/>
          </a:xfrm>
        </p:grpSpPr>
        <p:cxnSp>
          <p:nvCxnSpPr>
            <p:cNvPr id="9" name="Straight Arrow Connector 8"/>
            <p:cNvCxnSpPr/>
            <p:nvPr/>
          </p:nvCxnSpPr>
          <p:spPr>
            <a:xfrm flipH="1">
              <a:off x="2621603" y="2151404"/>
              <a:ext cx="2145658" cy="6997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4767261" y="2151404"/>
              <a:ext cx="1975238" cy="6997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7795069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22" presetClass="entr" presetSubtype="1" fill="hold" nodeType="after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childTnLst>
                          </p:cTn>
                        </p:par>
                        <p:par>
                          <p:cTn id="11" fill="hold">
                            <p:stCondLst>
                              <p:cond delay="1000"/>
                            </p:stCondLst>
                            <p:childTnLst>
                              <p:par>
                                <p:cTn id="12" presetID="1" presetClass="entr" presetSubtype="0" fill="hold" grpId="0" nodeType="afterEffect">
                                  <p:stCondLst>
                                    <p:cond delay="500"/>
                                  </p:stCondLst>
                                  <p:childTnLst>
                                    <p:set>
                                      <p:cBhvr>
                                        <p:cTn id="13" dur="1" fill="hold">
                                          <p:stCondLst>
                                            <p:cond delay="0"/>
                                          </p:stCondLst>
                                        </p:cTn>
                                        <p:tgtEl>
                                          <p:spTgt spid="8"/>
                                        </p:tgtEl>
                                        <p:attrNameLst>
                                          <p:attrName>style.visibility</p:attrName>
                                        </p:attrNameLst>
                                      </p:cBhvr>
                                      <p:to>
                                        <p:strVal val="visible"/>
                                      </p:to>
                                    </p:set>
                                  </p:childTnLst>
                                </p:cTn>
                              </p:par>
                            </p:childTnLst>
                          </p:cTn>
                        </p:par>
                        <p:par>
                          <p:cTn id="14" fill="hold">
                            <p:stCondLst>
                              <p:cond delay="1500"/>
                            </p:stCondLst>
                            <p:childTnLst>
                              <p:par>
                                <p:cTn id="15" presetID="1"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a:t>Detachable Stock Purchase Warrants</a:t>
            </a:r>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LO14-5</a:t>
            </a:r>
          </a:p>
        </p:txBody>
      </p:sp>
      <p:sp>
        <p:nvSpPr>
          <p:cNvPr id="3" name="Content Placeholder 2"/>
          <p:cNvSpPr>
            <a:spLocks noGrp="1"/>
          </p:cNvSpPr>
          <p:nvPr>
            <p:ph idx="1"/>
          </p:nvPr>
        </p:nvSpPr>
        <p:spPr/>
        <p:txBody>
          <a:bodyPr/>
          <a:lstStyle/>
          <a:p>
            <a:r>
              <a:rPr lang="en-IN" dirty="0"/>
              <a:t>Give the investor an option to purchase a stated number of shares of common stock at a specified option price, often within a given period of time</a:t>
            </a:r>
          </a:p>
          <a:p>
            <a:r>
              <a:rPr lang="en-IN" dirty="0"/>
              <a:t>Bear a lower interest rate</a:t>
            </a:r>
          </a:p>
          <a:p>
            <a:r>
              <a:rPr lang="en-IN" dirty="0"/>
              <a:t>Can be exercised independently or traded in the market separately from bonds, having their own market price</a:t>
            </a:r>
          </a:p>
          <a:p>
            <a:r>
              <a:rPr lang="en-IN" dirty="0"/>
              <a:t>Issue price is allocated between the two different securities on the basis </a:t>
            </a:r>
            <a:r>
              <a:rPr lang="en-US" dirty="0"/>
              <a:t>of their fair values</a:t>
            </a:r>
            <a:endParaRPr lang="en-IN" dirty="0"/>
          </a:p>
          <a:p>
            <a:endParaRPr lang="en-US" dirty="0"/>
          </a:p>
        </p:txBody>
      </p:sp>
    </p:spTree>
    <p:custDataLst>
      <p:tags r:id="rId1"/>
    </p:custDataLst>
    <p:extLst>
      <p:ext uri="{BB962C8B-B14F-4D97-AF65-F5344CB8AC3E}">
        <p14:creationId xmlns:p14="http://schemas.microsoft.com/office/powerpoint/2010/main" val="3768564507"/>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6522399" y="3140052"/>
            <a:ext cx="2000938" cy="404812"/>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2" name="Title 1"/>
          <p:cNvSpPr>
            <a:spLocks noGrp="1"/>
          </p:cNvSpPr>
          <p:nvPr>
            <p:ph type="title"/>
          </p:nvPr>
        </p:nvSpPr>
        <p:spPr/>
        <p:txBody>
          <a:bodyPr rtlCol="0">
            <a:normAutofit/>
          </a:bodyPr>
          <a:lstStyle/>
          <a:p>
            <a:pPr fontAlgn="auto">
              <a:spcAft>
                <a:spcPts val="0"/>
              </a:spcAft>
              <a:defRPr/>
            </a:pPr>
            <a:r>
              <a:rPr lang="en-IN" dirty="0" smtClean="0"/>
              <a:t>Bonds </a:t>
            </a:r>
            <a:r>
              <a:rPr lang="en-IN" dirty="0"/>
              <a:t>with Detachable Warrants</a:t>
            </a:r>
          </a:p>
        </p:txBody>
      </p:sp>
      <p:sp>
        <p:nvSpPr>
          <p:cNvPr id="27655" name="Content Placeholder 6"/>
          <p:cNvSpPr>
            <a:spLocks noGrp="1"/>
          </p:cNvSpPr>
          <p:nvPr>
            <p:ph idx="1"/>
          </p:nvPr>
        </p:nvSpPr>
        <p:spPr>
          <a:xfrm>
            <a:off x="639590" y="1333500"/>
            <a:ext cx="8373679" cy="2456685"/>
          </a:xfrm>
        </p:spPr>
        <p:txBody>
          <a:bodyPr>
            <a:normAutofit/>
          </a:bodyPr>
          <a:lstStyle/>
          <a:p>
            <a:pPr marL="0" indent="0">
              <a:buNone/>
            </a:pPr>
            <a:r>
              <a:rPr lang="en-IN" sz="2400" dirty="0"/>
              <a:t>On January 1, 2018, HTL Manufacturers issued $100 million of 8% debentures due 2022 at 103 (103% of face value). Accompanying each $1,000 bond were 20 warrants. Each warrant permitted the holder to buy one share of no par common stock at $25 per share. Shortly after issuance, the warrants were listed on the stock exchange at $3 per warrant.</a:t>
            </a:r>
            <a:endParaRPr lang="en-US"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LO14-5</a:t>
            </a:r>
          </a:p>
        </p:txBody>
      </p:sp>
      <p:sp>
        <p:nvSpPr>
          <p:cNvPr id="7" name="Rectangle 6"/>
          <p:cNvSpPr/>
          <p:nvPr/>
        </p:nvSpPr>
        <p:spPr>
          <a:xfrm>
            <a:off x="692731" y="3573474"/>
            <a:ext cx="8320883" cy="2330060"/>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8" name="TextBox 7"/>
          <p:cNvSpPr txBox="1">
            <a:spLocks noChangeArrowheads="1"/>
          </p:cNvSpPr>
          <p:nvPr/>
        </p:nvSpPr>
        <p:spPr bwMode="auto">
          <a:xfrm>
            <a:off x="761999" y="3587183"/>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a:t>
            </a:r>
            <a:endParaRPr lang="en-IN" sz="2400" b="1" baseline="30000" dirty="0">
              <a:latin typeface="+mn-lt"/>
            </a:endParaRPr>
          </a:p>
        </p:txBody>
      </p:sp>
      <p:sp>
        <p:nvSpPr>
          <p:cNvPr id="9" name="TextBox 8"/>
          <p:cNvSpPr txBox="1">
            <a:spLocks noChangeArrowheads="1"/>
          </p:cNvSpPr>
          <p:nvPr/>
        </p:nvSpPr>
        <p:spPr bwMode="auto">
          <a:xfrm>
            <a:off x="7581009" y="3617961"/>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10" name="TextBox 9"/>
          <p:cNvSpPr txBox="1">
            <a:spLocks noChangeArrowheads="1"/>
          </p:cNvSpPr>
          <p:nvPr/>
        </p:nvSpPr>
        <p:spPr bwMode="auto">
          <a:xfrm>
            <a:off x="6198296" y="3618502"/>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11" name="Straight Connector 10"/>
          <p:cNvCxnSpPr/>
          <p:nvPr/>
        </p:nvCxnSpPr>
        <p:spPr>
          <a:xfrm>
            <a:off x="692387" y="4058383"/>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692731" y="4114073"/>
            <a:ext cx="5297761" cy="404813"/>
          </a:xfrm>
          <a:prstGeom prst="rect">
            <a:avLst/>
          </a:prstGeom>
          <a:noFill/>
          <a:ln w="9525">
            <a:noFill/>
            <a:miter lim="800000"/>
            <a:headEnd/>
            <a:tailEnd/>
          </a:ln>
        </p:spPr>
        <p:txBody>
          <a:bodyPr/>
          <a:lstStyle/>
          <a:p>
            <a:r>
              <a:rPr lang="en-US" sz="2000" dirty="0">
                <a:latin typeface="+mn-lt"/>
              </a:rPr>
              <a:t>Cash (103% × $100 million)</a:t>
            </a:r>
            <a:endParaRPr lang="en-IN" sz="2000" dirty="0">
              <a:latin typeface="+mn-lt"/>
            </a:endParaRPr>
          </a:p>
        </p:txBody>
      </p:sp>
      <p:sp>
        <p:nvSpPr>
          <p:cNvPr id="13" name="TextBox 12"/>
          <p:cNvSpPr txBox="1">
            <a:spLocks noChangeArrowheads="1"/>
          </p:cNvSpPr>
          <p:nvPr/>
        </p:nvSpPr>
        <p:spPr bwMode="auto">
          <a:xfrm>
            <a:off x="6338635" y="4103357"/>
            <a:ext cx="827973" cy="404812"/>
          </a:xfrm>
          <a:prstGeom prst="rect">
            <a:avLst/>
          </a:prstGeom>
          <a:noFill/>
          <a:ln w="9525">
            <a:noFill/>
            <a:miter lim="800000"/>
            <a:headEnd/>
            <a:tailEnd/>
          </a:ln>
        </p:spPr>
        <p:txBody>
          <a:bodyPr/>
          <a:lstStyle/>
          <a:p>
            <a:pPr algn="r"/>
            <a:r>
              <a:rPr lang="en-IN" sz="2400" dirty="0">
                <a:latin typeface="+mn-lt"/>
              </a:rPr>
              <a:t>103</a:t>
            </a:r>
          </a:p>
        </p:txBody>
      </p:sp>
      <p:sp>
        <p:nvSpPr>
          <p:cNvPr id="18" name="TextBox 17"/>
          <p:cNvSpPr txBox="1">
            <a:spLocks noChangeArrowheads="1"/>
          </p:cNvSpPr>
          <p:nvPr/>
        </p:nvSpPr>
        <p:spPr bwMode="auto">
          <a:xfrm>
            <a:off x="699657" y="4497410"/>
            <a:ext cx="5829668" cy="404813"/>
          </a:xfrm>
          <a:prstGeom prst="rect">
            <a:avLst/>
          </a:prstGeom>
          <a:noFill/>
          <a:ln w="9525">
            <a:noFill/>
            <a:miter lim="800000"/>
            <a:headEnd/>
            <a:tailEnd/>
          </a:ln>
        </p:spPr>
        <p:txBody>
          <a:bodyPr/>
          <a:lstStyle/>
          <a:p>
            <a:r>
              <a:rPr lang="en-US" sz="2000" dirty="0">
                <a:latin typeface="+mn-lt"/>
              </a:rPr>
              <a:t>Discount on bonds payable (difference)</a:t>
            </a:r>
            <a:endParaRPr lang="en-IN" sz="2000" dirty="0">
              <a:latin typeface="+mn-lt"/>
            </a:endParaRPr>
          </a:p>
        </p:txBody>
      </p:sp>
      <p:sp>
        <p:nvSpPr>
          <p:cNvPr id="19" name="TextBox 18"/>
          <p:cNvSpPr txBox="1">
            <a:spLocks noChangeArrowheads="1"/>
          </p:cNvSpPr>
          <p:nvPr/>
        </p:nvSpPr>
        <p:spPr bwMode="auto">
          <a:xfrm>
            <a:off x="6199817" y="4486694"/>
            <a:ext cx="976203" cy="404812"/>
          </a:xfrm>
          <a:prstGeom prst="rect">
            <a:avLst/>
          </a:prstGeom>
          <a:noFill/>
          <a:ln w="9525">
            <a:noFill/>
            <a:miter lim="800000"/>
            <a:headEnd/>
            <a:tailEnd/>
          </a:ln>
        </p:spPr>
        <p:txBody>
          <a:bodyPr/>
          <a:lstStyle/>
          <a:p>
            <a:pPr algn="r"/>
            <a:r>
              <a:rPr lang="en-IN" sz="2400" dirty="0">
                <a:latin typeface="+mn-lt"/>
              </a:rPr>
              <a:t>3</a:t>
            </a:r>
          </a:p>
        </p:txBody>
      </p:sp>
      <p:sp>
        <p:nvSpPr>
          <p:cNvPr id="20" name="TextBox 19"/>
          <p:cNvSpPr txBox="1">
            <a:spLocks noChangeArrowheads="1"/>
          </p:cNvSpPr>
          <p:nvPr/>
        </p:nvSpPr>
        <p:spPr bwMode="auto">
          <a:xfrm>
            <a:off x="699171" y="4861828"/>
            <a:ext cx="5829668" cy="404813"/>
          </a:xfrm>
          <a:prstGeom prst="rect">
            <a:avLst/>
          </a:prstGeom>
          <a:noFill/>
          <a:ln w="9525">
            <a:noFill/>
            <a:miter lim="800000"/>
            <a:headEnd/>
            <a:tailEnd/>
          </a:ln>
        </p:spPr>
        <p:txBody>
          <a:bodyPr/>
          <a:lstStyle/>
          <a:p>
            <a:pPr lvl="1"/>
            <a:r>
              <a:rPr lang="en-US" sz="2000" dirty="0">
                <a:latin typeface="+mn-lt"/>
              </a:rPr>
              <a:t>Bonds payable (face amount)</a:t>
            </a:r>
            <a:endParaRPr lang="en-IN" sz="2000" dirty="0">
              <a:latin typeface="+mn-lt"/>
            </a:endParaRPr>
          </a:p>
        </p:txBody>
      </p:sp>
      <p:sp>
        <p:nvSpPr>
          <p:cNvPr id="21" name="TextBox 20"/>
          <p:cNvSpPr txBox="1">
            <a:spLocks noChangeArrowheads="1"/>
          </p:cNvSpPr>
          <p:nvPr/>
        </p:nvSpPr>
        <p:spPr bwMode="auto">
          <a:xfrm>
            <a:off x="6993900" y="4851112"/>
            <a:ext cx="1572183" cy="404812"/>
          </a:xfrm>
          <a:prstGeom prst="rect">
            <a:avLst/>
          </a:prstGeom>
          <a:noFill/>
          <a:ln w="9525">
            <a:noFill/>
            <a:miter lim="800000"/>
            <a:headEnd/>
            <a:tailEnd/>
          </a:ln>
        </p:spPr>
        <p:txBody>
          <a:bodyPr/>
          <a:lstStyle/>
          <a:p>
            <a:pPr algn="r"/>
            <a:r>
              <a:rPr lang="en-IN" sz="2400" dirty="0">
                <a:latin typeface="+mn-lt"/>
              </a:rPr>
              <a:t>100</a:t>
            </a:r>
          </a:p>
        </p:txBody>
      </p:sp>
      <p:sp>
        <p:nvSpPr>
          <p:cNvPr id="22" name="TextBox 21"/>
          <p:cNvSpPr txBox="1">
            <a:spLocks noChangeArrowheads="1"/>
          </p:cNvSpPr>
          <p:nvPr/>
        </p:nvSpPr>
        <p:spPr bwMode="auto">
          <a:xfrm>
            <a:off x="6544893" y="3053425"/>
            <a:ext cx="2072232" cy="404812"/>
          </a:xfrm>
          <a:prstGeom prst="rect">
            <a:avLst/>
          </a:prstGeom>
          <a:noFill/>
          <a:ln w="9525">
            <a:noFill/>
            <a:miter lim="800000"/>
            <a:headEnd/>
            <a:tailEnd/>
          </a:ln>
        </p:spPr>
        <p:txBody>
          <a:bodyPr/>
          <a:lstStyle/>
          <a:p>
            <a:r>
              <a:rPr lang="en-IN" sz="2400" dirty="0">
                <a:latin typeface="+mn-lt"/>
              </a:rPr>
              <a:t>($ in millions)</a:t>
            </a:r>
          </a:p>
        </p:txBody>
      </p:sp>
      <p:sp>
        <p:nvSpPr>
          <p:cNvPr id="23" name="TextBox 22"/>
          <p:cNvSpPr txBox="1">
            <a:spLocks noChangeArrowheads="1"/>
          </p:cNvSpPr>
          <p:nvPr/>
        </p:nvSpPr>
        <p:spPr bwMode="auto">
          <a:xfrm>
            <a:off x="698912" y="5222053"/>
            <a:ext cx="5829668" cy="404813"/>
          </a:xfrm>
          <a:prstGeom prst="rect">
            <a:avLst/>
          </a:prstGeom>
          <a:noFill/>
          <a:ln w="9525">
            <a:noFill/>
            <a:miter lim="800000"/>
            <a:headEnd/>
            <a:tailEnd/>
          </a:ln>
        </p:spPr>
        <p:txBody>
          <a:bodyPr/>
          <a:lstStyle/>
          <a:p>
            <a:pPr lvl="1"/>
            <a:r>
              <a:rPr lang="en-US" sz="2000" b="1" dirty="0">
                <a:solidFill>
                  <a:srgbClr val="C00000"/>
                </a:solidFill>
                <a:latin typeface="+mn-lt"/>
              </a:rPr>
              <a:t>Equity—stock warrants (100,000 bonds × 20 warrants × $3)</a:t>
            </a:r>
            <a:endParaRPr lang="en-IN" sz="2000" b="1" dirty="0">
              <a:solidFill>
                <a:srgbClr val="C00000"/>
              </a:solidFill>
              <a:latin typeface="+mn-lt"/>
            </a:endParaRPr>
          </a:p>
        </p:txBody>
      </p:sp>
      <p:sp>
        <p:nvSpPr>
          <p:cNvPr id="24" name="TextBox 23"/>
          <p:cNvSpPr txBox="1">
            <a:spLocks noChangeArrowheads="1"/>
          </p:cNvSpPr>
          <p:nvPr/>
        </p:nvSpPr>
        <p:spPr bwMode="auto">
          <a:xfrm>
            <a:off x="6993641" y="5211337"/>
            <a:ext cx="1572183" cy="404812"/>
          </a:xfrm>
          <a:prstGeom prst="rect">
            <a:avLst/>
          </a:prstGeom>
          <a:noFill/>
          <a:ln w="9525">
            <a:noFill/>
            <a:miter lim="800000"/>
            <a:headEnd/>
            <a:tailEnd/>
          </a:ln>
        </p:spPr>
        <p:txBody>
          <a:bodyPr/>
          <a:lstStyle/>
          <a:p>
            <a:pPr algn="r"/>
            <a:r>
              <a:rPr lang="en-IN" sz="2400" b="1" dirty="0">
                <a:solidFill>
                  <a:srgbClr val="C00000"/>
                </a:solidFill>
                <a:latin typeface="+mn-lt"/>
              </a:rPr>
              <a:t>6</a:t>
            </a:r>
          </a:p>
        </p:txBody>
      </p:sp>
      <p:sp>
        <p:nvSpPr>
          <p:cNvPr id="25" name="TextBox 24"/>
          <p:cNvSpPr txBox="1">
            <a:spLocks noChangeArrowheads="1"/>
          </p:cNvSpPr>
          <p:nvPr/>
        </p:nvSpPr>
        <p:spPr bwMode="auto">
          <a:xfrm>
            <a:off x="2060829" y="5978156"/>
            <a:ext cx="5374839" cy="489822"/>
          </a:xfrm>
          <a:prstGeom prst="rect">
            <a:avLst/>
          </a:prstGeom>
          <a:solidFill>
            <a:schemeClr val="accent3">
              <a:lumMod val="60000"/>
              <a:lumOff val="40000"/>
            </a:schemeClr>
          </a:solidFill>
          <a:ln w="12700">
            <a:solidFill>
              <a:schemeClr val="accent6">
                <a:lumMod val="50000"/>
              </a:schemeClr>
            </a:solidFill>
            <a:miter lim="800000"/>
            <a:headEnd/>
            <a:tailEnd/>
          </a:ln>
        </p:spPr>
        <p:txBody>
          <a:bodyPr/>
          <a:lstStyle/>
          <a:p>
            <a:pPr algn="ctr"/>
            <a:r>
              <a:rPr lang="en-IN" sz="2400" b="1" dirty="0">
                <a:solidFill>
                  <a:srgbClr val="C00000"/>
                </a:solidFill>
                <a:latin typeface="+mn-lt"/>
              </a:rPr>
              <a:t>(100,000 bonds × 20 warrants × $3)</a:t>
            </a:r>
          </a:p>
        </p:txBody>
      </p:sp>
      <p:cxnSp>
        <p:nvCxnSpPr>
          <p:cNvPr id="5" name="Straight Arrow Connector 4"/>
          <p:cNvCxnSpPr>
            <a:stCxn id="25" idx="3"/>
          </p:cNvCxnSpPr>
          <p:nvPr/>
        </p:nvCxnSpPr>
        <p:spPr>
          <a:xfrm flipV="1">
            <a:off x="7435668" y="5575755"/>
            <a:ext cx="892656" cy="647312"/>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5990492" y="2023314"/>
            <a:ext cx="601970" cy="2243768"/>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4239061" y="1695312"/>
            <a:ext cx="2572286" cy="35400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368336484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400" dirty="0">
                <a:solidFill>
                  <a:srgbClr val="0072A2"/>
                </a:solidFill>
              </a:rPr>
              <a:t>Concept Check: Types of Bonds</a:t>
            </a:r>
          </a:p>
        </p:txBody>
      </p:sp>
      <p:sp>
        <p:nvSpPr>
          <p:cNvPr id="5" name="Content Placeholder 4"/>
          <p:cNvSpPr>
            <a:spLocks noGrp="1"/>
          </p:cNvSpPr>
          <p:nvPr>
            <p:ph idx="1"/>
          </p:nvPr>
        </p:nvSpPr>
        <p:spPr>
          <a:xfrm>
            <a:off x="761998" y="1189653"/>
            <a:ext cx="8144221" cy="5417775"/>
          </a:xfrm>
          <a:solidFill>
            <a:srgbClr val="F2F2F2"/>
          </a:solidFill>
        </p:spPr>
        <p:txBody>
          <a:bodyPr>
            <a:normAutofit/>
          </a:bodyPr>
          <a:lstStyle/>
          <a:p>
            <a:pPr marL="0" indent="0">
              <a:buNone/>
            </a:pPr>
            <a:r>
              <a:rPr lang="en-US" sz="2400" dirty="0"/>
              <a:t>Which of the following statements is </a:t>
            </a:r>
            <a:r>
              <a:rPr lang="en-US" sz="2400" b="1" dirty="0"/>
              <a:t>not</a:t>
            </a:r>
            <a:r>
              <a:rPr lang="en-US" sz="2400" dirty="0"/>
              <a:t> true concerning types of bonds?</a:t>
            </a:r>
          </a:p>
          <a:p>
            <a:pPr marL="514350" indent="-514350">
              <a:buFont typeface="+mj-lt"/>
              <a:buAutoNum type="alphaLcPeriod"/>
            </a:pPr>
            <a:r>
              <a:rPr lang="en-US" sz="2400" dirty="0"/>
              <a:t>A debenture bond is secured only by the “full faith and credit” of the issuing </a:t>
            </a:r>
            <a:r>
              <a:rPr lang="en-US" sz="2400" dirty="0" smtClean="0"/>
              <a:t>corporation</a:t>
            </a:r>
            <a:endParaRPr lang="en-US" sz="2400" dirty="0"/>
          </a:p>
          <a:p>
            <a:pPr marL="514350" indent="-514350">
              <a:buFont typeface="+mj-lt"/>
              <a:buAutoNum type="alphaLcPeriod"/>
            </a:pPr>
            <a:r>
              <a:rPr lang="en-US" sz="2400" dirty="0"/>
              <a:t>A call feature on a callable (or redeemable) bond allows the issuer to buy back outstanding bonds at a price to be determined at the call </a:t>
            </a:r>
            <a:r>
              <a:rPr lang="en-US" sz="2400" dirty="0" smtClean="0"/>
              <a:t>date</a:t>
            </a:r>
            <a:endParaRPr lang="en-US" sz="2400" dirty="0"/>
          </a:p>
          <a:p>
            <a:pPr marL="514350" indent="-514350">
              <a:buFont typeface="+mj-lt"/>
              <a:buAutoNum type="alphaLcPeriod"/>
            </a:pPr>
            <a:r>
              <a:rPr lang="en-US" sz="2400" dirty="0"/>
              <a:t>A mortgage bond is backed by a lien on a specified real estate owned by the </a:t>
            </a:r>
            <a:r>
              <a:rPr lang="en-US" sz="2400" dirty="0" smtClean="0"/>
              <a:t>issuer</a:t>
            </a:r>
            <a:endParaRPr lang="en-US" sz="2400" dirty="0"/>
          </a:p>
          <a:p>
            <a:pPr marL="514350" indent="-514350">
              <a:buFont typeface="+mj-lt"/>
              <a:buAutoNum type="alphaLcPeriod"/>
            </a:pPr>
            <a:r>
              <a:rPr lang="en-US" sz="2400" dirty="0"/>
              <a:t>Coupon (or bearer) bonds require the holder to clip a coupon attached to the bond to redeem interest </a:t>
            </a:r>
            <a:r>
              <a:rPr lang="en-US" sz="2400" dirty="0" smtClean="0"/>
              <a:t>payments</a:t>
            </a:r>
            <a:endParaRPr lang="en-US" sz="2400" dirty="0"/>
          </a:p>
          <a:p>
            <a:pPr marL="514350" indent="-514350">
              <a:buFont typeface="+mj-lt"/>
              <a:buAutoNum type="alphaLcPeriod"/>
            </a:pPr>
            <a:endParaRPr lang="en-US" sz="2400" dirty="0"/>
          </a:p>
          <a:p>
            <a:pPr marL="0" indent="0">
              <a:buNone/>
            </a:pPr>
            <a:endParaRPr lang="en-US" sz="2400" dirty="0"/>
          </a:p>
        </p:txBody>
      </p:sp>
      <p:sp>
        <p:nvSpPr>
          <p:cNvPr id="6" name="TextBox 5"/>
          <p:cNvSpPr txBox="1"/>
          <p:nvPr/>
        </p:nvSpPr>
        <p:spPr>
          <a:xfrm>
            <a:off x="762049" y="5523873"/>
            <a:ext cx="8144170" cy="707886"/>
          </a:xfrm>
          <a:prstGeom prst="rect">
            <a:avLst/>
          </a:prstGeom>
          <a:solidFill>
            <a:srgbClr val="FDEADA"/>
          </a:solidFill>
          <a:ln w="12700">
            <a:solidFill>
              <a:schemeClr val="tx1"/>
            </a:solidFill>
          </a:ln>
        </p:spPr>
        <p:txBody>
          <a:bodyPr wrap="square" rtlCol="0">
            <a:spAutoFit/>
          </a:bodyPr>
          <a:lstStyle/>
          <a:p>
            <a:pPr marL="0" indent="0">
              <a:buNone/>
              <a:tabLst>
                <a:tab pos="571500" algn="l"/>
                <a:tab pos="5943600" algn="dec"/>
                <a:tab pos="6858000" algn="dec"/>
              </a:tabLst>
            </a:pPr>
            <a:r>
              <a:rPr lang="en-US" sz="2000" dirty="0">
                <a:latin typeface="+mn-lt"/>
              </a:rPr>
              <a:t>The correct answer is </a:t>
            </a:r>
            <a:r>
              <a:rPr lang="en-US" sz="2000" i="1" dirty="0" smtClean="0">
                <a:latin typeface="+mn-lt"/>
              </a:rPr>
              <a:t>b</a:t>
            </a:r>
            <a:r>
              <a:rPr lang="en-US" sz="2000" dirty="0" smtClean="0">
                <a:latin typeface="+mn-lt"/>
              </a:rPr>
              <a:t>. The </a:t>
            </a:r>
            <a:r>
              <a:rPr lang="en-US" sz="2000" dirty="0">
                <a:latin typeface="+mn-lt"/>
              </a:rPr>
              <a:t>call price </a:t>
            </a:r>
            <a:r>
              <a:rPr lang="en-US" sz="2000" b="1" dirty="0">
                <a:solidFill>
                  <a:srgbClr val="C00000"/>
                </a:solidFill>
                <a:latin typeface="+mn-lt"/>
              </a:rPr>
              <a:t>must be pre-specified </a:t>
            </a:r>
            <a:r>
              <a:rPr lang="en-US" sz="2000" dirty="0">
                <a:latin typeface="+mn-lt"/>
              </a:rPr>
              <a:t>and often exceeds the bond’s face amount.</a:t>
            </a:r>
          </a:p>
        </p:txBody>
      </p:sp>
      <p:sp>
        <p:nvSpPr>
          <p:cNvPr id="7" name="Oval 6"/>
          <p:cNvSpPr/>
          <p:nvPr/>
        </p:nvSpPr>
        <p:spPr bwMode="auto">
          <a:xfrm flipV="1">
            <a:off x="761998" y="2778867"/>
            <a:ext cx="391495" cy="34891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LO14-1</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33513089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250" fill="hold"/>
                                        <p:tgtEl>
                                          <p:spTgt spid="7"/>
                                        </p:tgtEl>
                                        <p:attrNameLst>
                                          <p:attrName>ppt_x</p:attrName>
                                        </p:attrNameLst>
                                      </p:cBhvr>
                                      <p:tavLst>
                                        <p:tav tm="0">
                                          <p:val>
                                            <p:strVal val="1+#ppt_w/2"/>
                                          </p:val>
                                        </p:tav>
                                        <p:tav tm="100000">
                                          <p:val>
                                            <p:strVal val="#ppt_x"/>
                                          </p:val>
                                        </p:tav>
                                      </p:tavLst>
                                    </p:anim>
                                    <p:anim calcmode="lin" valueType="num">
                                      <p:cBhvr additive="base">
                                        <p:cTn id="8" dur="225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6522399" y="3387270"/>
            <a:ext cx="2000938" cy="404812"/>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2" name="Title 1"/>
          <p:cNvSpPr>
            <a:spLocks noGrp="1"/>
          </p:cNvSpPr>
          <p:nvPr>
            <p:ph type="title"/>
          </p:nvPr>
        </p:nvSpPr>
        <p:spPr/>
        <p:txBody>
          <a:bodyPr rtlCol="0">
            <a:normAutofit/>
          </a:bodyPr>
          <a:lstStyle/>
          <a:p>
            <a:pPr fontAlgn="auto">
              <a:spcAft>
                <a:spcPts val="0"/>
              </a:spcAft>
              <a:defRPr/>
            </a:pPr>
            <a:r>
              <a:rPr lang="en-IN" dirty="0"/>
              <a:t>Exercise of Detachable Warrants</a:t>
            </a:r>
          </a:p>
        </p:txBody>
      </p:sp>
      <p:sp>
        <p:nvSpPr>
          <p:cNvPr id="27655" name="Content Placeholder 6"/>
          <p:cNvSpPr>
            <a:spLocks noGrp="1"/>
          </p:cNvSpPr>
          <p:nvPr>
            <p:ph idx="1"/>
          </p:nvPr>
        </p:nvSpPr>
        <p:spPr>
          <a:xfrm>
            <a:off x="639591" y="1117416"/>
            <a:ext cx="8119442" cy="2454161"/>
          </a:xfrm>
        </p:spPr>
        <p:txBody>
          <a:bodyPr>
            <a:normAutofit/>
          </a:bodyPr>
          <a:lstStyle/>
          <a:p>
            <a:pPr marL="0" indent="0">
              <a:buNone/>
            </a:pPr>
            <a:r>
              <a:rPr lang="en-IN" sz="2400" dirty="0"/>
              <a:t>On January 1, 2018, HTL Manufacturers issued $100 million of 8% debentures due 2022 at 103 (103% of face value). Accompanying each $1,000 bond were 20 warrants. Each warrant permitted the holder to buy one share of no par common stock at $25 per share. Shortly after issuance, the warrants were listed on the stock exchange at $3 per warrant.</a:t>
            </a:r>
            <a:endParaRPr lang="en-US"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LO14-5</a:t>
            </a:r>
          </a:p>
        </p:txBody>
      </p:sp>
      <p:sp>
        <p:nvSpPr>
          <p:cNvPr id="7" name="Rectangle 6"/>
          <p:cNvSpPr/>
          <p:nvPr/>
        </p:nvSpPr>
        <p:spPr>
          <a:xfrm>
            <a:off x="692731" y="3829096"/>
            <a:ext cx="8320883" cy="1839251"/>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8" name="TextBox 7"/>
          <p:cNvSpPr txBox="1">
            <a:spLocks noChangeArrowheads="1"/>
          </p:cNvSpPr>
          <p:nvPr/>
        </p:nvSpPr>
        <p:spPr bwMode="auto">
          <a:xfrm>
            <a:off x="761999" y="3842805"/>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a:t>
            </a:r>
            <a:endParaRPr lang="en-IN" sz="2400" b="1" baseline="30000" dirty="0">
              <a:latin typeface="+mn-lt"/>
            </a:endParaRPr>
          </a:p>
        </p:txBody>
      </p:sp>
      <p:sp>
        <p:nvSpPr>
          <p:cNvPr id="9" name="TextBox 8"/>
          <p:cNvSpPr txBox="1">
            <a:spLocks noChangeArrowheads="1"/>
          </p:cNvSpPr>
          <p:nvPr/>
        </p:nvSpPr>
        <p:spPr bwMode="auto">
          <a:xfrm>
            <a:off x="7581009" y="3873583"/>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10" name="TextBox 9"/>
          <p:cNvSpPr txBox="1">
            <a:spLocks noChangeArrowheads="1"/>
          </p:cNvSpPr>
          <p:nvPr/>
        </p:nvSpPr>
        <p:spPr bwMode="auto">
          <a:xfrm>
            <a:off x="6198296" y="3874124"/>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11" name="Straight Connector 10"/>
          <p:cNvCxnSpPr/>
          <p:nvPr/>
        </p:nvCxnSpPr>
        <p:spPr>
          <a:xfrm>
            <a:off x="692387" y="4314005"/>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692731" y="4369695"/>
            <a:ext cx="5297761" cy="404813"/>
          </a:xfrm>
          <a:prstGeom prst="rect">
            <a:avLst/>
          </a:prstGeom>
          <a:noFill/>
          <a:ln w="9525">
            <a:noFill/>
            <a:miter lim="800000"/>
            <a:headEnd/>
            <a:tailEnd/>
          </a:ln>
        </p:spPr>
        <p:txBody>
          <a:bodyPr/>
          <a:lstStyle/>
          <a:p>
            <a:r>
              <a:rPr lang="en-US" sz="2400" dirty="0">
                <a:latin typeface="+mn-lt"/>
              </a:rPr>
              <a:t>Cash (1,000,000 warrants × $25)</a:t>
            </a:r>
            <a:endParaRPr lang="en-IN" sz="2400" dirty="0">
              <a:latin typeface="+mn-lt"/>
            </a:endParaRPr>
          </a:p>
        </p:txBody>
      </p:sp>
      <p:sp>
        <p:nvSpPr>
          <p:cNvPr id="13" name="TextBox 12"/>
          <p:cNvSpPr txBox="1">
            <a:spLocks noChangeArrowheads="1"/>
          </p:cNvSpPr>
          <p:nvPr/>
        </p:nvSpPr>
        <p:spPr bwMode="auto">
          <a:xfrm>
            <a:off x="6338635" y="4358979"/>
            <a:ext cx="827973" cy="404812"/>
          </a:xfrm>
          <a:prstGeom prst="rect">
            <a:avLst/>
          </a:prstGeom>
          <a:noFill/>
          <a:ln w="9525">
            <a:noFill/>
            <a:miter lim="800000"/>
            <a:headEnd/>
            <a:tailEnd/>
          </a:ln>
        </p:spPr>
        <p:txBody>
          <a:bodyPr/>
          <a:lstStyle/>
          <a:p>
            <a:pPr algn="r"/>
            <a:r>
              <a:rPr lang="en-IN" sz="2600" dirty="0">
                <a:latin typeface="+mn-lt"/>
              </a:rPr>
              <a:t>25</a:t>
            </a:r>
          </a:p>
        </p:txBody>
      </p:sp>
      <p:sp>
        <p:nvSpPr>
          <p:cNvPr id="18" name="TextBox 17"/>
          <p:cNvSpPr txBox="1">
            <a:spLocks noChangeArrowheads="1"/>
          </p:cNvSpPr>
          <p:nvPr/>
        </p:nvSpPr>
        <p:spPr bwMode="auto">
          <a:xfrm>
            <a:off x="699657" y="4753032"/>
            <a:ext cx="5829668" cy="404813"/>
          </a:xfrm>
          <a:prstGeom prst="rect">
            <a:avLst/>
          </a:prstGeom>
          <a:noFill/>
          <a:ln w="9525">
            <a:noFill/>
            <a:miter lim="800000"/>
            <a:headEnd/>
            <a:tailEnd/>
          </a:ln>
        </p:spPr>
        <p:txBody>
          <a:bodyPr/>
          <a:lstStyle/>
          <a:p>
            <a:r>
              <a:rPr lang="en-US" sz="2400" dirty="0">
                <a:latin typeface="+mn-lt"/>
              </a:rPr>
              <a:t>Equity—stock warrants (1M warrants × $3)</a:t>
            </a:r>
            <a:endParaRPr lang="en-IN" sz="2400" dirty="0">
              <a:latin typeface="+mn-lt"/>
            </a:endParaRPr>
          </a:p>
        </p:txBody>
      </p:sp>
      <p:sp>
        <p:nvSpPr>
          <p:cNvPr id="19" name="TextBox 18"/>
          <p:cNvSpPr txBox="1">
            <a:spLocks noChangeArrowheads="1"/>
          </p:cNvSpPr>
          <p:nvPr/>
        </p:nvSpPr>
        <p:spPr bwMode="auto">
          <a:xfrm>
            <a:off x="6199817" y="4742316"/>
            <a:ext cx="976203" cy="404812"/>
          </a:xfrm>
          <a:prstGeom prst="rect">
            <a:avLst/>
          </a:prstGeom>
          <a:noFill/>
          <a:ln w="9525">
            <a:noFill/>
            <a:miter lim="800000"/>
            <a:headEnd/>
            <a:tailEnd/>
          </a:ln>
        </p:spPr>
        <p:txBody>
          <a:bodyPr/>
          <a:lstStyle/>
          <a:p>
            <a:pPr algn="r"/>
            <a:r>
              <a:rPr lang="en-IN" sz="2600" dirty="0">
                <a:latin typeface="+mn-lt"/>
              </a:rPr>
              <a:t>3</a:t>
            </a:r>
          </a:p>
        </p:txBody>
      </p:sp>
      <p:sp>
        <p:nvSpPr>
          <p:cNvPr id="20" name="TextBox 19"/>
          <p:cNvSpPr txBox="1">
            <a:spLocks noChangeArrowheads="1"/>
          </p:cNvSpPr>
          <p:nvPr/>
        </p:nvSpPr>
        <p:spPr bwMode="auto">
          <a:xfrm>
            <a:off x="699171" y="5117450"/>
            <a:ext cx="5829668" cy="404813"/>
          </a:xfrm>
          <a:prstGeom prst="rect">
            <a:avLst/>
          </a:prstGeom>
          <a:noFill/>
          <a:ln w="9525">
            <a:noFill/>
            <a:miter lim="800000"/>
            <a:headEnd/>
            <a:tailEnd/>
          </a:ln>
        </p:spPr>
        <p:txBody>
          <a:bodyPr/>
          <a:lstStyle/>
          <a:p>
            <a:pPr lvl="1"/>
            <a:r>
              <a:rPr lang="en-US" sz="2400" dirty="0">
                <a:latin typeface="+mn-lt"/>
              </a:rPr>
              <a:t>Common stock (to balance)</a:t>
            </a:r>
            <a:endParaRPr lang="en-IN" sz="2400" dirty="0">
              <a:latin typeface="+mn-lt"/>
            </a:endParaRPr>
          </a:p>
        </p:txBody>
      </p:sp>
      <p:sp>
        <p:nvSpPr>
          <p:cNvPr id="21" name="TextBox 20"/>
          <p:cNvSpPr txBox="1">
            <a:spLocks noChangeArrowheads="1"/>
          </p:cNvSpPr>
          <p:nvPr/>
        </p:nvSpPr>
        <p:spPr bwMode="auto">
          <a:xfrm>
            <a:off x="6993900" y="5106734"/>
            <a:ext cx="1572183" cy="404812"/>
          </a:xfrm>
          <a:prstGeom prst="rect">
            <a:avLst/>
          </a:prstGeom>
          <a:noFill/>
          <a:ln w="9525">
            <a:noFill/>
            <a:miter lim="800000"/>
            <a:headEnd/>
            <a:tailEnd/>
          </a:ln>
        </p:spPr>
        <p:txBody>
          <a:bodyPr/>
          <a:lstStyle/>
          <a:p>
            <a:pPr algn="r"/>
            <a:r>
              <a:rPr lang="en-IN" sz="2600" dirty="0">
                <a:latin typeface="+mn-lt"/>
              </a:rPr>
              <a:t>28</a:t>
            </a:r>
          </a:p>
        </p:txBody>
      </p:sp>
      <p:sp>
        <p:nvSpPr>
          <p:cNvPr id="22" name="TextBox 21"/>
          <p:cNvSpPr txBox="1">
            <a:spLocks noChangeArrowheads="1"/>
          </p:cNvSpPr>
          <p:nvPr/>
        </p:nvSpPr>
        <p:spPr bwMode="auto">
          <a:xfrm>
            <a:off x="6522399" y="3356763"/>
            <a:ext cx="2072232" cy="404812"/>
          </a:xfrm>
          <a:prstGeom prst="rect">
            <a:avLst/>
          </a:prstGeom>
          <a:noFill/>
          <a:ln w="9525">
            <a:noFill/>
            <a:miter lim="800000"/>
            <a:headEnd/>
            <a:tailEnd/>
          </a:ln>
        </p:spPr>
        <p:txBody>
          <a:bodyPr/>
          <a:lstStyle/>
          <a:p>
            <a:r>
              <a:rPr lang="en-IN" sz="2400" dirty="0">
                <a:latin typeface="+mn-lt"/>
              </a:rPr>
              <a:t>($ in millions)</a:t>
            </a:r>
          </a:p>
        </p:txBody>
      </p:sp>
      <p:sp>
        <p:nvSpPr>
          <p:cNvPr id="25" name="TextBox 24"/>
          <p:cNvSpPr txBox="1">
            <a:spLocks noChangeArrowheads="1"/>
          </p:cNvSpPr>
          <p:nvPr/>
        </p:nvSpPr>
        <p:spPr bwMode="auto">
          <a:xfrm>
            <a:off x="671202" y="5895911"/>
            <a:ext cx="4038195" cy="489822"/>
          </a:xfrm>
          <a:prstGeom prst="rect">
            <a:avLst/>
          </a:prstGeom>
          <a:solidFill>
            <a:schemeClr val="accent3">
              <a:lumMod val="60000"/>
              <a:lumOff val="40000"/>
            </a:schemeClr>
          </a:solidFill>
          <a:ln w="12700">
            <a:solidFill>
              <a:schemeClr val="accent6">
                <a:lumMod val="50000"/>
              </a:schemeClr>
            </a:solidFill>
            <a:miter lim="800000"/>
            <a:headEnd/>
            <a:tailEnd/>
          </a:ln>
        </p:spPr>
        <p:txBody>
          <a:bodyPr/>
          <a:lstStyle/>
          <a:p>
            <a:pPr algn="ctr"/>
            <a:r>
              <a:rPr lang="en-IN" sz="2400" dirty="0">
                <a:latin typeface="+mn-lt"/>
              </a:rPr>
              <a:t>(1,000,000 warrants × $25)</a:t>
            </a:r>
          </a:p>
        </p:txBody>
      </p:sp>
      <p:sp>
        <p:nvSpPr>
          <p:cNvPr id="26" name="TextBox 25"/>
          <p:cNvSpPr txBox="1">
            <a:spLocks noChangeArrowheads="1"/>
          </p:cNvSpPr>
          <p:nvPr/>
        </p:nvSpPr>
        <p:spPr bwMode="auto">
          <a:xfrm>
            <a:off x="4868025" y="5895951"/>
            <a:ext cx="4038195" cy="489822"/>
          </a:xfrm>
          <a:prstGeom prst="rect">
            <a:avLst/>
          </a:prstGeom>
          <a:solidFill>
            <a:schemeClr val="accent1">
              <a:lumMod val="40000"/>
              <a:lumOff val="60000"/>
            </a:schemeClr>
          </a:solidFill>
          <a:ln w="12700">
            <a:solidFill>
              <a:schemeClr val="accent6">
                <a:lumMod val="50000"/>
              </a:schemeClr>
            </a:solidFill>
            <a:miter lim="800000"/>
            <a:headEnd/>
            <a:tailEnd/>
          </a:ln>
        </p:spPr>
        <p:txBody>
          <a:bodyPr/>
          <a:lstStyle/>
          <a:p>
            <a:pPr algn="ctr"/>
            <a:r>
              <a:rPr lang="en-IN" sz="2400" dirty="0">
                <a:latin typeface="+mn-lt"/>
              </a:rPr>
              <a:t>(1,000,000 warrants × $3)</a:t>
            </a:r>
          </a:p>
        </p:txBody>
      </p:sp>
      <p:cxnSp>
        <p:nvCxnSpPr>
          <p:cNvPr id="27" name="Straight Arrow Connector 26"/>
          <p:cNvCxnSpPr/>
          <p:nvPr/>
        </p:nvCxnSpPr>
        <p:spPr>
          <a:xfrm flipV="1">
            <a:off x="4263069" y="4742316"/>
            <a:ext cx="2424849" cy="1153596"/>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6993900" y="5117451"/>
            <a:ext cx="0" cy="77846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692867671"/>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49" y="103439"/>
            <a:ext cx="8013600" cy="941740"/>
          </a:xfrm>
        </p:spPr>
        <p:txBody>
          <a:bodyPr>
            <a:noAutofit/>
          </a:bodyPr>
          <a:lstStyle/>
          <a:p>
            <a:r>
              <a:rPr lang="en-US" altLang="en-US" sz="3200" dirty="0">
                <a:solidFill>
                  <a:srgbClr val="0072A2"/>
                </a:solidFill>
              </a:rPr>
              <a:t>Concept Check: </a:t>
            </a:r>
            <a:br>
              <a:rPr lang="en-US" altLang="en-US" sz="3200" dirty="0">
                <a:solidFill>
                  <a:srgbClr val="0072A2"/>
                </a:solidFill>
              </a:rPr>
            </a:br>
            <a:r>
              <a:rPr lang="en-US" altLang="en-US" sz="3200" dirty="0">
                <a:solidFill>
                  <a:srgbClr val="0072A2"/>
                </a:solidFill>
              </a:rPr>
              <a:t>Early Extinguishment of Debt</a:t>
            </a:r>
            <a:endParaRPr lang="en-US" sz="3200" dirty="0">
              <a:solidFill>
                <a:srgbClr val="0072A2"/>
              </a:solidFill>
            </a:endParaRPr>
          </a:p>
        </p:txBody>
      </p:sp>
      <p:sp>
        <p:nvSpPr>
          <p:cNvPr id="414723" name="Rectangle 3"/>
          <p:cNvSpPr>
            <a:spLocks noGrp="1" noChangeArrowheads="1"/>
          </p:cNvSpPr>
          <p:nvPr>
            <p:ph idx="1"/>
          </p:nvPr>
        </p:nvSpPr>
        <p:spPr>
          <a:xfrm>
            <a:off x="682593" y="1045179"/>
            <a:ext cx="8461407" cy="5636097"/>
          </a:xfrm>
          <a:solidFill>
            <a:srgbClr val="F2F2F2"/>
          </a:solidFill>
        </p:spPr>
        <p:txBody>
          <a:bodyPr>
            <a:normAutofit/>
          </a:bodyPr>
          <a:lstStyle/>
          <a:p>
            <a:pPr marL="0" indent="0">
              <a:spcAft>
                <a:spcPts val="1200"/>
              </a:spcAft>
              <a:buNone/>
            </a:pPr>
            <a:r>
              <a:rPr lang="en-US" sz="2300" dirty="0"/>
              <a:t>Enterprise Group issued $100,000 of 3-year, 6% bonds outstanding on December 31, </a:t>
            </a:r>
            <a:r>
              <a:rPr lang="en-US" sz="2300" dirty="0" smtClean="0"/>
              <a:t>2019, </a:t>
            </a:r>
            <a:r>
              <a:rPr lang="en-US" sz="2300" dirty="0"/>
              <a:t>for $106,000. Enterprise uses straight-line amortization. On May 1, 2020, $10,000 of the bonds were retired at 110. As a result of the retirement, Enterprise will report a:</a:t>
            </a:r>
          </a:p>
          <a:p>
            <a:pPr marL="457200" indent="-457200">
              <a:buFont typeface="+mj-lt"/>
              <a:buAutoNum type="alphaLcPeriod"/>
            </a:pPr>
            <a:r>
              <a:rPr lang="en-US" sz="2300" dirty="0"/>
              <a:t>$400 </a:t>
            </a:r>
            <a:r>
              <a:rPr lang="en-US" sz="2300" dirty="0" smtClean="0"/>
              <a:t>loss </a:t>
            </a:r>
            <a:endParaRPr lang="en-US" sz="2300" dirty="0"/>
          </a:p>
          <a:p>
            <a:pPr marL="457200" indent="-457200">
              <a:buFont typeface="+mj-lt"/>
              <a:buAutoNum type="alphaLcPeriod"/>
            </a:pPr>
            <a:r>
              <a:rPr lang="en-US" sz="2300" dirty="0"/>
              <a:t>$467 </a:t>
            </a:r>
            <a:r>
              <a:rPr lang="en-US" sz="2300" dirty="0" smtClean="0"/>
              <a:t>loss </a:t>
            </a:r>
            <a:endParaRPr lang="en-US" sz="2300" dirty="0"/>
          </a:p>
          <a:p>
            <a:pPr marL="457200" indent="-457200">
              <a:buFont typeface="+mj-lt"/>
              <a:buAutoNum type="alphaLcPeriod"/>
            </a:pPr>
            <a:r>
              <a:rPr lang="en-US" sz="2300" dirty="0"/>
              <a:t>$1,100 </a:t>
            </a:r>
            <a:r>
              <a:rPr lang="en-US" sz="2300" dirty="0" smtClean="0"/>
              <a:t>loss </a:t>
            </a:r>
            <a:endParaRPr lang="en-US" sz="2300" dirty="0"/>
          </a:p>
          <a:p>
            <a:pPr marL="457200" indent="-457200">
              <a:buFont typeface="+mj-lt"/>
              <a:buAutoNum type="alphaLcPeriod"/>
            </a:pPr>
            <a:r>
              <a:rPr lang="en-US" sz="2300" dirty="0"/>
              <a:t>$1,100 </a:t>
            </a:r>
            <a:r>
              <a:rPr lang="en-US" sz="2300" dirty="0" smtClean="0"/>
              <a:t>gain </a:t>
            </a:r>
            <a:endParaRPr lang="en-US" sz="2300" dirty="0"/>
          </a:p>
          <a:p>
            <a:pPr marL="0" indent="0">
              <a:spcBef>
                <a:spcPts val="600"/>
              </a:spcBef>
              <a:buNone/>
            </a:pPr>
            <a:r>
              <a:rPr lang="en-US" sz="1800" dirty="0">
                <a:solidFill>
                  <a:srgbClr val="FF00FF"/>
                </a:solidFill>
              </a:rPr>
              <a:t>	</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637678" y="3035566"/>
            <a:ext cx="436618" cy="409842"/>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8" name="TextBox 7"/>
          <p:cNvSpPr txBox="1"/>
          <p:nvPr/>
        </p:nvSpPr>
        <p:spPr>
          <a:xfrm>
            <a:off x="863002" y="5313476"/>
            <a:ext cx="8248637" cy="923330"/>
          </a:xfrm>
          <a:prstGeom prst="rect">
            <a:avLst/>
          </a:prstGeom>
          <a:solidFill>
            <a:srgbClr val="FDEADA"/>
          </a:solidFill>
          <a:ln w="12700">
            <a:solidFill>
              <a:schemeClr val="tx1"/>
            </a:solidFill>
          </a:ln>
        </p:spPr>
        <p:txBody>
          <a:bodyPr wrap="square" rtlCol="0">
            <a:spAutoFit/>
          </a:bodyPr>
          <a:lstStyle/>
          <a:p>
            <a:pPr>
              <a:tabLst>
                <a:tab pos="7834313" algn="dec"/>
              </a:tabLst>
            </a:pPr>
            <a:r>
              <a:rPr lang="en-US" dirty="0">
                <a:latin typeface="+mn-lt"/>
              </a:rPr>
              <a:t>Paid at redemption: $10,000 </a:t>
            </a:r>
            <a:r>
              <a:rPr lang="en-US" dirty="0" smtClean="0">
                <a:latin typeface="+mn-lt"/>
              </a:rPr>
              <a:t>× </a:t>
            </a:r>
            <a:r>
              <a:rPr lang="en-US" dirty="0">
                <a:latin typeface="+mn-lt"/>
              </a:rPr>
              <a:t>110% =</a:t>
            </a:r>
            <a:r>
              <a:rPr lang="en-US" dirty="0">
                <a:solidFill>
                  <a:srgbClr val="FF00FF"/>
                </a:solidFill>
                <a:latin typeface="+mn-lt"/>
              </a:rPr>
              <a:t>	</a:t>
            </a:r>
            <a:r>
              <a:rPr lang="en-US" dirty="0">
                <a:latin typeface="+mn-lt"/>
              </a:rPr>
              <a:t>$11,000</a:t>
            </a:r>
          </a:p>
          <a:p>
            <a:pPr>
              <a:tabLst>
                <a:tab pos="7834313" algn="dec"/>
              </a:tabLst>
            </a:pPr>
            <a:r>
              <a:rPr lang="en-US" dirty="0">
                <a:latin typeface="+mn-lt"/>
              </a:rPr>
              <a:t>Book value: [$106,000 </a:t>
            </a:r>
            <a:r>
              <a:rPr lang="en-US" dirty="0" smtClean="0">
                <a:latin typeface="+mn-lt"/>
              </a:rPr>
              <a:t>− </a:t>
            </a:r>
            <a:r>
              <a:rPr lang="en-US" dirty="0">
                <a:latin typeface="+mn-lt"/>
              </a:rPr>
              <a:t>($6,000 </a:t>
            </a:r>
            <a:r>
              <a:rPr lang="en-US" dirty="0" smtClean="0">
                <a:latin typeface="+mn-lt"/>
              </a:rPr>
              <a:t>× </a:t>
            </a:r>
            <a:r>
              <a:rPr lang="en-US" dirty="0">
                <a:latin typeface="+mn-lt"/>
              </a:rPr>
              <a:t>1/3 </a:t>
            </a:r>
            <a:r>
              <a:rPr lang="en-US" dirty="0" smtClean="0">
                <a:latin typeface="+mn-lt"/>
              </a:rPr>
              <a:t>× </a:t>
            </a:r>
            <a:r>
              <a:rPr lang="en-US" dirty="0">
                <a:latin typeface="+mn-lt"/>
              </a:rPr>
              <a:t>4/12)] </a:t>
            </a:r>
            <a:r>
              <a:rPr lang="en-US" dirty="0" smtClean="0">
                <a:latin typeface="+mn-lt"/>
              </a:rPr>
              <a:t>× </a:t>
            </a:r>
            <a:r>
              <a:rPr lang="en-US" dirty="0">
                <a:latin typeface="+mn-lt"/>
              </a:rPr>
              <a:t>10% =</a:t>
            </a:r>
            <a:r>
              <a:rPr lang="en-US" dirty="0">
                <a:solidFill>
                  <a:srgbClr val="FF00FF"/>
                </a:solidFill>
                <a:latin typeface="+mn-lt"/>
              </a:rPr>
              <a:t>	</a:t>
            </a:r>
            <a:r>
              <a:rPr lang="en-US" dirty="0">
                <a:latin typeface="+mn-lt"/>
              </a:rPr>
              <a:t>10,533</a:t>
            </a:r>
          </a:p>
          <a:p>
            <a:pPr>
              <a:tabLst>
                <a:tab pos="7834313" algn="dec"/>
              </a:tabLst>
            </a:pPr>
            <a:r>
              <a:rPr lang="en-US" dirty="0">
                <a:latin typeface="+mn-lt"/>
              </a:rPr>
              <a:t>Loss</a:t>
            </a:r>
            <a:r>
              <a:rPr lang="en-US" dirty="0">
                <a:solidFill>
                  <a:srgbClr val="FF00FF"/>
                </a:solidFill>
                <a:latin typeface="+mn-lt"/>
              </a:rPr>
              <a:t>	</a:t>
            </a:r>
            <a:r>
              <a:rPr lang="en-US" dirty="0">
                <a:latin typeface="+mn-lt"/>
              </a:rPr>
              <a:t>$    467</a:t>
            </a:r>
          </a:p>
        </p:txBody>
      </p:sp>
      <p:sp>
        <p:nvSpPr>
          <p:cNvPr id="9" name="TextBox 8"/>
          <p:cNvSpPr txBox="1"/>
          <p:nvPr/>
        </p:nvSpPr>
        <p:spPr>
          <a:xfrm>
            <a:off x="2807983" y="2602144"/>
            <a:ext cx="6303657" cy="2608406"/>
          </a:xfrm>
          <a:prstGeom prst="rect">
            <a:avLst/>
          </a:prstGeom>
          <a:solidFill>
            <a:srgbClr val="FDEADA"/>
          </a:solidFill>
          <a:ln w="12700">
            <a:solidFill>
              <a:schemeClr val="tx1"/>
            </a:solidFill>
          </a:ln>
        </p:spPr>
        <p:txBody>
          <a:bodyPr wrap="square" rtlCol="0">
            <a:spAutoFit/>
          </a:bodyPr>
          <a:lstStyle/>
          <a:p>
            <a:pPr eaLnBrk="1" hangingPunct="1">
              <a:lnSpc>
                <a:spcPct val="50000"/>
              </a:lnSpc>
              <a:spcBef>
                <a:spcPct val="50000"/>
              </a:spcBef>
              <a:buFont typeface="Wingdings" pitchFamily="2" charset="2"/>
              <a:buNone/>
            </a:pPr>
            <a:endParaRPr lang="en-US" altLang="en-US" dirty="0">
              <a:latin typeface="+mn-lt"/>
            </a:endParaRPr>
          </a:p>
          <a:p>
            <a:pPr eaLnBrk="1" hangingPunct="1">
              <a:lnSpc>
                <a:spcPct val="50000"/>
              </a:lnSpc>
              <a:spcBef>
                <a:spcPct val="50000"/>
              </a:spcBef>
              <a:buFont typeface="Wingdings" pitchFamily="2" charset="2"/>
              <a:buNone/>
            </a:pPr>
            <a:r>
              <a:rPr lang="en-US" altLang="en-US" dirty="0">
                <a:latin typeface="+mn-lt"/>
              </a:rPr>
              <a:t>The correct answer is </a:t>
            </a:r>
            <a:r>
              <a:rPr lang="en-US" altLang="en-US" i="1" dirty="0" smtClean="0">
                <a:latin typeface="+mn-lt"/>
              </a:rPr>
              <a:t>b</a:t>
            </a:r>
            <a:r>
              <a:rPr lang="en-US" altLang="en-US" dirty="0">
                <a:latin typeface="+mn-lt"/>
              </a:rPr>
              <a:t>:</a:t>
            </a:r>
          </a:p>
          <a:p>
            <a:pPr eaLnBrk="1" hangingPunct="1">
              <a:lnSpc>
                <a:spcPct val="50000"/>
              </a:lnSpc>
              <a:spcBef>
                <a:spcPct val="50000"/>
              </a:spcBef>
              <a:buFont typeface="Wingdings" pitchFamily="2" charset="2"/>
              <a:buNone/>
              <a:tabLst>
                <a:tab pos="5199063" algn="dec"/>
              </a:tabLst>
            </a:pPr>
            <a:r>
              <a:rPr lang="en-US" altLang="en-US" dirty="0">
                <a:latin typeface="+mn-lt"/>
              </a:rPr>
              <a:t>Interest expense </a:t>
            </a:r>
            <a:r>
              <a:rPr lang="en-US" altLang="en-US" sz="1400" dirty="0">
                <a:latin typeface="+mn-lt"/>
              </a:rPr>
              <a:t>(to balance)</a:t>
            </a:r>
            <a:r>
              <a:rPr lang="en-US" altLang="en-US" dirty="0">
                <a:solidFill>
                  <a:srgbClr val="FF00FF"/>
                </a:solidFill>
                <a:latin typeface="+mn-lt"/>
              </a:rPr>
              <a:t>	</a:t>
            </a:r>
            <a:r>
              <a:rPr lang="en-US" altLang="en-US" dirty="0">
                <a:latin typeface="+mn-lt"/>
              </a:rPr>
              <a:t>133</a:t>
            </a:r>
          </a:p>
          <a:p>
            <a:pPr eaLnBrk="1" hangingPunct="1">
              <a:lnSpc>
                <a:spcPct val="50000"/>
              </a:lnSpc>
              <a:spcBef>
                <a:spcPct val="50000"/>
              </a:spcBef>
              <a:buFont typeface="Wingdings" pitchFamily="2" charset="2"/>
              <a:buNone/>
              <a:tabLst>
                <a:tab pos="5199063" algn="dec"/>
              </a:tabLst>
            </a:pPr>
            <a:r>
              <a:rPr lang="en-US" altLang="en-US" dirty="0">
                <a:latin typeface="+mn-lt"/>
              </a:rPr>
              <a:t>Bonds payable </a:t>
            </a:r>
            <a:r>
              <a:rPr lang="en-US" altLang="en-US" sz="1400" dirty="0">
                <a:latin typeface="+mn-lt"/>
              </a:rPr>
              <a:t>([</a:t>
            </a:r>
            <a:r>
              <a:rPr lang="en-US" sz="1400" dirty="0">
                <a:latin typeface="+mn-lt"/>
              </a:rPr>
              <a:t>$6,000 </a:t>
            </a:r>
            <a:r>
              <a:rPr lang="en-US" sz="1400" dirty="0" smtClean="0">
                <a:latin typeface="+mn-lt"/>
              </a:rPr>
              <a:t>× </a:t>
            </a:r>
            <a:r>
              <a:rPr lang="en-US" sz="1400" dirty="0">
                <a:latin typeface="+mn-lt"/>
              </a:rPr>
              <a:t>1/3 </a:t>
            </a:r>
            <a:r>
              <a:rPr lang="en-US" sz="1400" dirty="0" smtClean="0">
                <a:latin typeface="+mn-lt"/>
              </a:rPr>
              <a:t>× </a:t>
            </a:r>
            <a:r>
              <a:rPr lang="en-US" sz="1400" dirty="0">
                <a:latin typeface="+mn-lt"/>
              </a:rPr>
              <a:t>4/12)] </a:t>
            </a:r>
            <a:r>
              <a:rPr lang="en-US" sz="1400" dirty="0" smtClean="0">
                <a:latin typeface="+mn-lt"/>
              </a:rPr>
              <a:t>× </a:t>
            </a:r>
            <a:r>
              <a:rPr lang="en-US" sz="1400" dirty="0">
                <a:latin typeface="+mn-lt"/>
              </a:rPr>
              <a:t>10% </a:t>
            </a:r>
            <a:r>
              <a:rPr lang="en-US" altLang="en-US" sz="1400" dirty="0">
                <a:latin typeface="+mn-lt"/>
              </a:rPr>
              <a:t>)</a:t>
            </a:r>
            <a:r>
              <a:rPr lang="en-US" altLang="en-US" dirty="0">
                <a:solidFill>
                  <a:srgbClr val="FF00FF"/>
                </a:solidFill>
                <a:latin typeface="+mn-lt"/>
              </a:rPr>
              <a:t>	</a:t>
            </a:r>
            <a:r>
              <a:rPr lang="en-US" altLang="en-US" dirty="0">
                <a:latin typeface="+mn-lt"/>
              </a:rPr>
              <a:t>67</a:t>
            </a:r>
            <a:r>
              <a:rPr lang="en-US" altLang="en-US" dirty="0">
                <a:solidFill>
                  <a:srgbClr val="FF00FF"/>
                </a:solidFill>
                <a:latin typeface="+mn-lt"/>
              </a:rPr>
              <a:t>	</a:t>
            </a:r>
          </a:p>
          <a:p>
            <a:pPr eaLnBrk="1" hangingPunct="1">
              <a:lnSpc>
                <a:spcPct val="50000"/>
              </a:lnSpc>
              <a:spcBef>
                <a:spcPct val="50000"/>
              </a:spcBef>
              <a:buFont typeface="Wingdings" pitchFamily="2" charset="2"/>
              <a:buNone/>
              <a:tabLst>
                <a:tab pos="5199063" algn="dec"/>
                <a:tab pos="6113463" algn="dec"/>
              </a:tabLst>
            </a:pPr>
            <a:r>
              <a:rPr lang="en-US" altLang="en-US" dirty="0">
                <a:latin typeface="+mn-lt"/>
              </a:rPr>
              <a:t>     Interest payable </a:t>
            </a:r>
            <a:r>
              <a:rPr lang="en-US" altLang="en-US" sz="1400" dirty="0">
                <a:latin typeface="+mn-lt"/>
              </a:rPr>
              <a:t>([$100,000 </a:t>
            </a:r>
            <a:r>
              <a:rPr lang="en-US" altLang="en-US" sz="1400" dirty="0" smtClean="0">
                <a:latin typeface="+mn-lt"/>
              </a:rPr>
              <a:t>× </a:t>
            </a:r>
            <a:r>
              <a:rPr lang="en-US" altLang="en-US" sz="1400" dirty="0">
                <a:latin typeface="+mn-lt"/>
              </a:rPr>
              <a:t>6% </a:t>
            </a:r>
            <a:r>
              <a:rPr lang="en-US" altLang="en-US" sz="1400" dirty="0" smtClean="0">
                <a:latin typeface="+mn-lt"/>
              </a:rPr>
              <a:t>× </a:t>
            </a:r>
            <a:r>
              <a:rPr lang="en-US" altLang="en-US" sz="1400" dirty="0">
                <a:latin typeface="+mn-lt"/>
              </a:rPr>
              <a:t>4/12 ] </a:t>
            </a:r>
            <a:r>
              <a:rPr lang="en-US" altLang="en-US" sz="1400" dirty="0" smtClean="0">
                <a:latin typeface="+mn-lt"/>
              </a:rPr>
              <a:t>× </a:t>
            </a:r>
            <a:r>
              <a:rPr lang="en-US" altLang="en-US" sz="1400" dirty="0">
                <a:latin typeface="+mn-lt"/>
              </a:rPr>
              <a:t>10%)</a:t>
            </a:r>
            <a:r>
              <a:rPr lang="en-US" altLang="en-US" dirty="0">
                <a:solidFill>
                  <a:srgbClr val="FF00FF"/>
                </a:solidFill>
                <a:latin typeface="+mn-lt"/>
              </a:rPr>
              <a:t>		</a:t>
            </a:r>
            <a:r>
              <a:rPr lang="en-US" altLang="en-US" dirty="0">
                <a:latin typeface="+mn-lt"/>
              </a:rPr>
              <a:t>200</a:t>
            </a:r>
          </a:p>
          <a:p>
            <a:endParaRPr lang="en-US" dirty="0">
              <a:latin typeface="+mn-lt"/>
            </a:endParaRPr>
          </a:p>
          <a:p>
            <a:pPr eaLnBrk="1" hangingPunct="1">
              <a:lnSpc>
                <a:spcPct val="50000"/>
              </a:lnSpc>
              <a:spcBef>
                <a:spcPct val="50000"/>
              </a:spcBef>
              <a:buFont typeface="Wingdings" pitchFamily="2" charset="2"/>
              <a:buNone/>
            </a:pPr>
            <a:r>
              <a:rPr lang="en-US" altLang="en-US" dirty="0">
                <a:latin typeface="+mn-lt"/>
              </a:rPr>
              <a:t>Bonds payable </a:t>
            </a:r>
            <a:r>
              <a:rPr lang="en-US" altLang="en-US" sz="1400" dirty="0">
                <a:latin typeface="+mn-lt"/>
              </a:rPr>
              <a:t>(book value)</a:t>
            </a:r>
            <a:r>
              <a:rPr lang="en-US" altLang="en-US" dirty="0">
                <a:solidFill>
                  <a:srgbClr val="FF00FF"/>
                </a:solidFill>
                <a:latin typeface="+mn-lt"/>
              </a:rPr>
              <a:t>			</a:t>
            </a:r>
            <a:r>
              <a:rPr lang="en-US" altLang="en-US" dirty="0">
                <a:latin typeface="+mn-lt"/>
              </a:rPr>
              <a:t>10,553</a:t>
            </a:r>
          </a:p>
          <a:p>
            <a:pPr eaLnBrk="1" hangingPunct="1">
              <a:lnSpc>
                <a:spcPct val="50000"/>
              </a:lnSpc>
              <a:spcBef>
                <a:spcPct val="50000"/>
              </a:spcBef>
              <a:buFont typeface="Wingdings" pitchFamily="2" charset="2"/>
              <a:buNone/>
            </a:pPr>
            <a:r>
              <a:rPr lang="en-US" altLang="en-US" dirty="0">
                <a:latin typeface="+mn-lt"/>
              </a:rPr>
              <a:t>Loss on early extinguishment </a:t>
            </a:r>
            <a:r>
              <a:rPr lang="en-US" altLang="en-US" sz="1400" dirty="0">
                <a:latin typeface="+mn-lt"/>
              </a:rPr>
              <a:t>(to balance)</a:t>
            </a:r>
            <a:r>
              <a:rPr lang="en-US" altLang="en-US" dirty="0">
                <a:solidFill>
                  <a:srgbClr val="FF00FF"/>
                </a:solidFill>
                <a:latin typeface="+mn-lt"/>
              </a:rPr>
              <a:t>	</a:t>
            </a:r>
            <a:r>
              <a:rPr lang="en-US" altLang="en-US" dirty="0">
                <a:latin typeface="+mn-lt"/>
              </a:rPr>
              <a:t>    </a:t>
            </a:r>
            <a:r>
              <a:rPr lang="en-US" altLang="en-US" dirty="0" smtClean="0">
                <a:latin typeface="+mn-lt"/>
              </a:rPr>
              <a:t>	     467</a:t>
            </a:r>
            <a:r>
              <a:rPr lang="en-US" altLang="en-US" dirty="0">
                <a:solidFill>
                  <a:srgbClr val="FF00FF"/>
                </a:solidFill>
                <a:latin typeface="+mn-lt"/>
              </a:rPr>
              <a:t>	</a:t>
            </a:r>
          </a:p>
          <a:p>
            <a:pPr eaLnBrk="1" hangingPunct="1">
              <a:lnSpc>
                <a:spcPct val="50000"/>
              </a:lnSpc>
              <a:spcBef>
                <a:spcPct val="50000"/>
              </a:spcBef>
              <a:buFont typeface="Wingdings" pitchFamily="2" charset="2"/>
              <a:buNone/>
              <a:tabLst>
                <a:tab pos="6059488" algn="dec"/>
              </a:tabLst>
            </a:pPr>
            <a:r>
              <a:rPr lang="en-US" altLang="en-US" dirty="0">
                <a:latin typeface="+mn-lt"/>
              </a:rPr>
              <a:t>     Cash </a:t>
            </a:r>
            <a:r>
              <a:rPr lang="en-US" altLang="en-US" sz="1400" dirty="0">
                <a:latin typeface="+mn-lt"/>
              </a:rPr>
              <a:t>(call price)</a:t>
            </a:r>
            <a:r>
              <a:rPr lang="en-US" altLang="en-US" dirty="0">
                <a:solidFill>
                  <a:srgbClr val="FF00FF"/>
                </a:solidFill>
                <a:latin typeface="+mn-lt"/>
              </a:rPr>
              <a:t>	</a:t>
            </a:r>
            <a:r>
              <a:rPr lang="en-US" altLang="en-US" dirty="0">
                <a:latin typeface="+mn-lt"/>
              </a:rPr>
              <a:t> 11,000</a:t>
            </a:r>
          </a:p>
          <a:p>
            <a:pPr eaLnBrk="1" hangingPunct="1">
              <a:lnSpc>
                <a:spcPct val="50000"/>
              </a:lnSpc>
              <a:spcBef>
                <a:spcPct val="50000"/>
              </a:spcBef>
              <a:buFont typeface="Wingdings" pitchFamily="2" charset="2"/>
              <a:buNone/>
              <a:tabLst>
                <a:tab pos="6059488" algn="dec"/>
              </a:tabLst>
            </a:pPr>
            <a:endParaRPr lang="en-US" altLang="en-US" sz="1050" dirty="0">
              <a:latin typeface="+mn-lt"/>
            </a:endParaRPr>
          </a:p>
        </p:txBody>
      </p:sp>
      <p:cxnSp>
        <p:nvCxnSpPr>
          <p:cNvPr id="6" name="Straight Connector 5"/>
          <p:cNvCxnSpPr/>
          <p:nvPr/>
        </p:nvCxnSpPr>
        <p:spPr>
          <a:xfrm>
            <a:off x="8009048" y="6180669"/>
            <a:ext cx="79460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009048" y="6218135"/>
            <a:ext cx="79460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8009048" y="5911177"/>
            <a:ext cx="79460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LO14-5</a:t>
            </a:r>
            <a:endParaRPr lang="en-US" sz="1500" dirty="0">
              <a:solidFill>
                <a:srgbClr val="0072A2"/>
              </a:solidFill>
              <a:latin typeface="+mj-lt"/>
              <a:ea typeface="Adobe Fan Heiti Std B" pitchFamily="34" charset="-128"/>
              <a:cs typeface="+mj-cs"/>
            </a:endParaRPr>
          </a:p>
        </p:txBody>
      </p:sp>
    </p:spTree>
    <p:custDataLst>
      <p:tags r:id="rId1"/>
    </p:custDataLst>
    <p:extLst>
      <p:ext uri="{BB962C8B-B14F-4D97-AF65-F5344CB8AC3E}">
        <p14:creationId xmlns:p14="http://schemas.microsoft.com/office/powerpoint/2010/main" val="41005476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a:t>Liabilities at Fair Value</a:t>
            </a:r>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LO14-6</a:t>
            </a:r>
          </a:p>
        </p:txBody>
      </p:sp>
      <p:grpSp>
        <p:nvGrpSpPr>
          <p:cNvPr id="6" name="Group 5"/>
          <p:cNvGrpSpPr/>
          <p:nvPr/>
        </p:nvGrpSpPr>
        <p:grpSpPr>
          <a:xfrm>
            <a:off x="637551" y="1535797"/>
            <a:ext cx="2225182" cy="1372503"/>
            <a:chOff x="637551" y="1535797"/>
            <a:chExt cx="2225182" cy="1372503"/>
          </a:xfrm>
        </p:grpSpPr>
        <p:sp>
          <p:nvSpPr>
            <p:cNvPr id="7" name="Oval 6"/>
            <p:cNvSpPr/>
            <p:nvPr/>
          </p:nvSpPr>
          <p:spPr>
            <a:xfrm>
              <a:off x="637551" y="1535797"/>
              <a:ext cx="2225182" cy="1372503"/>
            </a:xfrm>
            <a:prstGeom prst="ellipse">
              <a:avLst/>
            </a:prstGeom>
            <a:solidFill>
              <a:schemeClr val="accent1">
                <a:lumMod val="5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8" name="TextBox 7"/>
            <p:cNvSpPr txBox="1"/>
            <p:nvPr/>
          </p:nvSpPr>
          <p:spPr>
            <a:xfrm>
              <a:off x="873682" y="1766019"/>
              <a:ext cx="1719593" cy="954107"/>
            </a:xfrm>
            <a:prstGeom prst="rect">
              <a:avLst/>
            </a:prstGeom>
            <a:noFill/>
          </p:spPr>
          <p:txBody>
            <a:bodyPr wrap="square" rtlCol="0">
              <a:spAutoFit/>
            </a:bodyPr>
            <a:lstStyle/>
            <a:p>
              <a:pPr algn="ctr"/>
              <a:r>
                <a:rPr lang="en-US" sz="2800" b="1" dirty="0">
                  <a:solidFill>
                    <a:schemeClr val="bg1"/>
                  </a:solidFill>
                  <a:latin typeface="+mn-lt"/>
                </a:rPr>
                <a:t>Company “A”</a:t>
              </a:r>
            </a:p>
          </p:txBody>
        </p:sp>
      </p:grpSp>
      <p:grpSp>
        <p:nvGrpSpPr>
          <p:cNvPr id="12" name="Group 11"/>
          <p:cNvGrpSpPr/>
          <p:nvPr/>
        </p:nvGrpSpPr>
        <p:grpSpPr>
          <a:xfrm>
            <a:off x="6834426" y="1535797"/>
            <a:ext cx="2225182" cy="1372503"/>
            <a:chOff x="6834426" y="1535797"/>
            <a:chExt cx="2225182" cy="1372503"/>
          </a:xfrm>
        </p:grpSpPr>
        <p:sp>
          <p:nvSpPr>
            <p:cNvPr id="9" name="Oval 8"/>
            <p:cNvSpPr/>
            <p:nvPr/>
          </p:nvSpPr>
          <p:spPr>
            <a:xfrm>
              <a:off x="6834426" y="1535797"/>
              <a:ext cx="2225182" cy="1372503"/>
            </a:xfrm>
            <a:prstGeom prst="ellipse">
              <a:avLst/>
            </a:prstGeom>
            <a:solidFill>
              <a:schemeClr val="accent1">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7165331" y="1766019"/>
              <a:ext cx="1563266" cy="954107"/>
            </a:xfrm>
            <a:prstGeom prst="rect">
              <a:avLst/>
            </a:prstGeom>
            <a:noFill/>
          </p:spPr>
          <p:txBody>
            <a:bodyPr wrap="square" rtlCol="0">
              <a:spAutoFit/>
            </a:bodyPr>
            <a:lstStyle/>
            <a:p>
              <a:pPr algn="ctr"/>
              <a:r>
                <a:rPr lang="en-US" sz="2800" b="1" dirty="0">
                  <a:solidFill>
                    <a:schemeClr val="bg1"/>
                  </a:solidFill>
                  <a:latin typeface="+mn-lt"/>
                </a:rPr>
                <a:t>General Motors </a:t>
              </a:r>
            </a:p>
          </p:txBody>
        </p:sp>
      </p:grpSp>
      <p:sp>
        <p:nvSpPr>
          <p:cNvPr id="10" name="Rounded Rectangle 9"/>
          <p:cNvSpPr/>
          <p:nvPr/>
        </p:nvSpPr>
        <p:spPr>
          <a:xfrm>
            <a:off x="4049840" y="1697289"/>
            <a:ext cx="1411091" cy="1049519"/>
          </a:xfrm>
          <a:prstGeom prst="roundRect">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rPr>
              <a:t>Bonds</a:t>
            </a:r>
          </a:p>
        </p:txBody>
      </p:sp>
      <p:grpSp>
        <p:nvGrpSpPr>
          <p:cNvPr id="20" name="Group 19"/>
          <p:cNvGrpSpPr/>
          <p:nvPr/>
        </p:nvGrpSpPr>
        <p:grpSpPr>
          <a:xfrm>
            <a:off x="2862733" y="2222049"/>
            <a:ext cx="3971693" cy="0"/>
            <a:chOff x="2862733" y="2222049"/>
            <a:chExt cx="3971693" cy="0"/>
          </a:xfrm>
        </p:grpSpPr>
        <p:cxnSp>
          <p:nvCxnSpPr>
            <p:cNvPr id="13" name="Straight Arrow Connector 12"/>
            <p:cNvCxnSpPr>
              <a:stCxn id="7" idx="6"/>
              <a:endCxn id="10" idx="1"/>
            </p:cNvCxnSpPr>
            <p:nvPr/>
          </p:nvCxnSpPr>
          <p:spPr>
            <a:xfrm>
              <a:off x="2862733" y="2222049"/>
              <a:ext cx="1187107" cy="0"/>
            </a:xfrm>
            <a:prstGeom prst="straightConnector1">
              <a:avLst/>
            </a:prstGeom>
            <a:ln w="28575">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9" idx="2"/>
              <a:endCxn id="10" idx="3"/>
            </p:cNvCxnSpPr>
            <p:nvPr/>
          </p:nvCxnSpPr>
          <p:spPr>
            <a:xfrm flipH="1">
              <a:off x="5460931" y="2222049"/>
              <a:ext cx="1373495" cy="0"/>
            </a:xfrm>
            <a:prstGeom prst="straightConnector1">
              <a:avLst/>
            </a:prstGeom>
            <a:ln w="28575">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17" name="TextBox 16"/>
          <p:cNvSpPr txBox="1"/>
          <p:nvPr/>
        </p:nvSpPr>
        <p:spPr>
          <a:xfrm>
            <a:off x="2828297" y="1767549"/>
            <a:ext cx="1207492" cy="489607"/>
          </a:xfrm>
          <a:prstGeom prst="rect">
            <a:avLst/>
          </a:prstGeom>
          <a:noFill/>
        </p:spPr>
        <p:txBody>
          <a:bodyPr wrap="square" rtlCol="0">
            <a:spAutoFit/>
          </a:bodyPr>
          <a:lstStyle/>
          <a:p>
            <a:r>
              <a:rPr lang="en-US" sz="2800" dirty="0">
                <a:latin typeface="+mn-lt"/>
              </a:rPr>
              <a:t>Invests</a:t>
            </a:r>
          </a:p>
        </p:txBody>
      </p:sp>
      <p:sp>
        <p:nvSpPr>
          <p:cNvPr id="19" name="TextBox 18"/>
          <p:cNvSpPr txBox="1"/>
          <p:nvPr/>
        </p:nvSpPr>
        <p:spPr>
          <a:xfrm>
            <a:off x="5619629" y="1761123"/>
            <a:ext cx="1097720" cy="523220"/>
          </a:xfrm>
          <a:prstGeom prst="rect">
            <a:avLst/>
          </a:prstGeom>
          <a:noFill/>
        </p:spPr>
        <p:txBody>
          <a:bodyPr wrap="square" rtlCol="0">
            <a:spAutoFit/>
          </a:bodyPr>
          <a:lstStyle/>
          <a:p>
            <a:r>
              <a:rPr lang="en-US" sz="2800" dirty="0">
                <a:latin typeface="+mn-lt"/>
              </a:rPr>
              <a:t>Issues</a:t>
            </a:r>
          </a:p>
        </p:txBody>
      </p:sp>
      <p:grpSp>
        <p:nvGrpSpPr>
          <p:cNvPr id="23" name="Group 22"/>
          <p:cNvGrpSpPr/>
          <p:nvPr/>
        </p:nvGrpSpPr>
        <p:grpSpPr>
          <a:xfrm>
            <a:off x="1465809" y="2747162"/>
            <a:ext cx="6718040" cy="811269"/>
            <a:chOff x="1465809" y="2747162"/>
            <a:chExt cx="6718040" cy="811269"/>
          </a:xfrm>
        </p:grpSpPr>
        <p:sp>
          <p:nvSpPr>
            <p:cNvPr id="18" name="U-Turn Arrow 17"/>
            <p:cNvSpPr/>
            <p:nvPr/>
          </p:nvSpPr>
          <p:spPr>
            <a:xfrm flipH="1" flipV="1">
              <a:off x="1465809" y="2747162"/>
              <a:ext cx="3106190" cy="794607"/>
            </a:xfrm>
            <a:prstGeom prst="uturnArrow">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U-Turn Arrow 20"/>
            <p:cNvSpPr/>
            <p:nvPr/>
          </p:nvSpPr>
          <p:spPr>
            <a:xfrm flipV="1">
              <a:off x="4941920" y="2763824"/>
              <a:ext cx="3241929" cy="794607"/>
            </a:xfrm>
            <a:prstGeom prst="uturnArrow">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2" name="Rectangle 21"/>
          <p:cNvSpPr/>
          <p:nvPr/>
        </p:nvSpPr>
        <p:spPr>
          <a:xfrm>
            <a:off x="2269275" y="3219496"/>
            <a:ext cx="1671600" cy="426575"/>
          </a:xfrm>
          <a:prstGeom prst="rect">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rPr>
              <a:t>Asset</a:t>
            </a:r>
          </a:p>
        </p:txBody>
      </p:sp>
      <p:sp>
        <p:nvSpPr>
          <p:cNvPr id="24" name="Rectangle 23"/>
          <p:cNvSpPr/>
          <p:nvPr/>
        </p:nvSpPr>
        <p:spPr>
          <a:xfrm>
            <a:off x="5502344" y="3219496"/>
            <a:ext cx="1671600" cy="426575"/>
          </a:xfrm>
          <a:prstGeom prst="rect">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rPr>
              <a:t>Liability</a:t>
            </a:r>
          </a:p>
        </p:txBody>
      </p:sp>
      <p:sp>
        <p:nvSpPr>
          <p:cNvPr id="3" name="TextBox 2"/>
          <p:cNvSpPr txBox="1"/>
          <p:nvPr/>
        </p:nvSpPr>
        <p:spPr>
          <a:xfrm>
            <a:off x="584734" y="4211115"/>
            <a:ext cx="8538197" cy="1938992"/>
          </a:xfrm>
          <a:prstGeom prst="rect">
            <a:avLst/>
          </a:prstGeom>
          <a:noFill/>
        </p:spPr>
        <p:txBody>
          <a:bodyPr wrap="square" rtlCol="0">
            <a:spAutoFit/>
          </a:bodyPr>
          <a:lstStyle/>
          <a:p>
            <a:pPr marL="457200" indent="-457200">
              <a:buFont typeface="Arial" panose="020B0604020202020204" pitchFamily="34" charset="0"/>
              <a:buChar char="•"/>
            </a:pPr>
            <a:r>
              <a:rPr lang="en-US" sz="2400" dirty="0">
                <a:latin typeface="+mn-lt"/>
              </a:rPr>
              <a:t>The </a:t>
            </a:r>
            <a:r>
              <a:rPr lang="en-IN" sz="2400" dirty="0">
                <a:latin typeface="+mn-lt"/>
              </a:rPr>
              <a:t>market forces that influence the fair value of an investment in debt securities (interest rates, credit risk, etc.) influences the fair value of liabilities </a:t>
            </a:r>
          </a:p>
          <a:p>
            <a:pPr marL="457200" indent="-457200">
              <a:buFont typeface="Arial" panose="020B0604020202020204" pitchFamily="34" charset="0"/>
              <a:buChar char="•"/>
            </a:pPr>
            <a:r>
              <a:rPr lang="en-US" sz="2400" dirty="0">
                <a:latin typeface="+mn-lt"/>
              </a:rPr>
              <a:t>Companies are </a:t>
            </a:r>
            <a:r>
              <a:rPr lang="en-US" sz="2400" b="1" dirty="0">
                <a:solidFill>
                  <a:srgbClr val="C00000"/>
                </a:solidFill>
                <a:latin typeface="+mn-lt"/>
              </a:rPr>
              <a:t>not required </a:t>
            </a:r>
            <a:r>
              <a:rPr lang="en-US" sz="2400" dirty="0">
                <a:latin typeface="+mn-lt"/>
              </a:rPr>
              <a:t>to, but have the </a:t>
            </a:r>
            <a:r>
              <a:rPr lang="en-US" sz="2400" b="1" dirty="0">
                <a:solidFill>
                  <a:srgbClr val="C00000"/>
                </a:solidFill>
                <a:latin typeface="+mn-lt"/>
              </a:rPr>
              <a:t>option</a:t>
            </a:r>
            <a:r>
              <a:rPr lang="en-US" sz="2400" dirty="0">
                <a:solidFill>
                  <a:srgbClr val="C00000"/>
                </a:solidFill>
                <a:latin typeface="+mn-lt"/>
              </a:rPr>
              <a:t> </a:t>
            </a:r>
            <a:r>
              <a:rPr lang="en-US" sz="2400" dirty="0">
                <a:latin typeface="+mn-lt"/>
              </a:rPr>
              <a:t>to, value some or all of their financial assets and liabilities at fair value</a:t>
            </a:r>
          </a:p>
        </p:txBody>
      </p:sp>
    </p:spTree>
    <p:custDataLst>
      <p:tags r:id="rId1"/>
    </p:custDataLst>
    <p:extLst>
      <p:ext uri="{BB962C8B-B14F-4D97-AF65-F5344CB8AC3E}">
        <p14:creationId xmlns:p14="http://schemas.microsoft.com/office/powerpoint/2010/main" val="3076518817"/>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r>
              <a:rPr lang="en-US" dirty="0"/>
              <a:t>Effect of Interest Rates on Fair Value</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LO14-6</a:t>
            </a:r>
          </a:p>
        </p:txBody>
      </p:sp>
      <p:sp>
        <p:nvSpPr>
          <p:cNvPr id="6" name="Content Placeholder 4"/>
          <p:cNvSpPr>
            <a:spLocks noGrp="1"/>
          </p:cNvSpPr>
          <p:nvPr>
            <p:ph idx="1"/>
          </p:nvPr>
        </p:nvSpPr>
        <p:spPr>
          <a:xfrm>
            <a:off x="671202" y="1112126"/>
            <a:ext cx="8379491" cy="2100163"/>
          </a:xfrm>
        </p:spPr>
        <p:txBody>
          <a:bodyPr>
            <a:noAutofit/>
          </a:bodyPr>
          <a:lstStyle/>
          <a:p>
            <a:pPr marL="0" indent="0">
              <a:buNone/>
            </a:pPr>
            <a:r>
              <a:rPr lang="en-IN" sz="2400" dirty="0"/>
              <a:t>On January 1, 2018, Masterwear Industries issued $700,000 of 12% bonds, dated January 1. Interest of $42,000 is payable semiannually on June 30 and December 31. The bonds mature in three years. The market yield for bonds of similar risk and maturity is 14%. The entire bond issue was purchased by United Intergroup, Inc. Suppose six months later, the</a:t>
            </a:r>
            <a:r>
              <a:rPr lang="en-IN" sz="2400" b="1" dirty="0">
                <a:solidFill>
                  <a:srgbClr val="C00000"/>
                </a:solidFill>
              </a:rPr>
              <a:t> market rate of interest has fallen to 11%</a:t>
            </a:r>
            <a:r>
              <a:rPr lang="en-IN" sz="2400" dirty="0"/>
              <a:t>, and June 30 is the end of Masterwear’s fiscal year.</a:t>
            </a:r>
            <a:endParaRPr lang="en-US" sz="2400" dirty="0"/>
          </a:p>
        </p:txBody>
      </p:sp>
      <p:sp>
        <p:nvSpPr>
          <p:cNvPr id="8" name="TextBox 7"/>
          <p:cNvSpPr txBox="1"/>
          <p:nvPr/>
        </p:nvSpPr>
        <p:spPr>
          <a:xfrm>
            <a:off x="4716474" y="3814897"/>
            <a:ext cx="2094873" cy="461665"/>
          </a:xfrm>
          <a:prstGeom prst="rect">
            <a:avLst/>
          </a:prstGeom>
          <a:noFill/>
        </p:spPr>
        <p:txBody>
          <a:bodyPr wrap="square" rtlCol="0">
            <a:spAutoFit/>
          </a:bodyPr>
          <a:lstStyle/>
          <a:p>
            <a:r>
              <a:rPr lang="en-IN" sz="2400" b="1" dirty="0">
                <a:latin typeface="+mn-lt"/>
              </a:rPr>
              <a:t>Present Values</a:t>
            </a:r>
            <a:endParaRPr lang="en-US" sz="2400" b="1" dirty="0">
              <a:latin typeface="+mn-lt"/>
            </a:endParaRPr>
          </a:p>
        </p:txBody>
      </p:sp>
      <p:sp>
        <p:nvSpPr>
          <p:cNvPr id="9" name="TextBox 8"/>
          <p:cNvSpPr txBox="1"/>
          <p:nvPr/>
        </p:nvSpPr>
        <p:spPr>
          <a:xfrm>
            <a:off x="843361" y="4221020"/>
            <a:ext cx="3639312" cy="461665"/>
          </a:xfrm>
          <a:prstGeom prst="rect">
            <a:avLst/>
          </a:prstGeom>
          <a:noFill/>
        </p:spPr>
        <p:txBody>
          <a:bodyPr wrap="square" rtlCol="0">
            <a:spAutoFit/>
          </a:bodyPr>
          <a:lstStyle/>
          <a:p>
            <a:r>
              <a:rPr lang="en-IN" sz="2400" dirty="0">
                <a:latin typeface="+mn-lt"/>
              </a:rPr>
              <a:t>Interest</a:t>
            </a:r>
            <a:endParaRPr lang="en-US" sz="2400" dirty="0">
              <a:latin typeface="+mn-lt"/>
            </a:endParaRPr>
          </a:p>
        </p:txBody>
      </p:sp>
      <p:sp>
        <p:nvSpPr>
          <p:cNvPr id="10" name="TextBox 9"/>
          <p:cNvSpPr txBox="1"/>
          <p:nvPr/>
        </p:nvSpPr>
        <p:spPr>
          <a:xfrm>
            <a:off x="4173181" y="4221020"/>
            <a:ext cx="2908312" cy="461665"/>
          </a:xfrm>
          <a:prstGeom prst="rect">
            <a:avLst/>
          </a:prstGeom>
          <a:noFill/>
        </p:spPr>
        <p:txBody>
          <a:bodyPr wrap="square" rtlCol="0">
            <a:spAutoFit/>
          </a:bodyPr>
          <a:lstStyle/>
          <a:p>
            <a:pPr algn="r"/>
            <a:r>
              <a:rPr lang="en-IN" sz="2400" dirty="0">
                <a:latin typeface="+mn-lt"/>
              </a:rPr>
              <a:t>$ 42,000 × 4.27028 =</a:t>
            </a:r>
            <a:endParaRPr lang="en-US" sz="2400" dirty="0">
              <a:latin typeface="+mn-lt"/>
            </a:endParaRPr>
          </a:p>
        </p:txBody>
      </p:sp>
      <p:sp>
        <p:nvSpPr>
          <p:cNvPr id="11" name="TextBox 10"/>
          <p:cNvSpPr txBox="1"/>
          <p:nvPr/>
        </p:nvSpPr>
        <p:spPr>
          <a:xfrm>
            <a:off x="7417363" y="4221020"/>
            <a:ext cx="1379070" cy="461665"/>
          </a:xfrm>
          <a:prstGeom prst="rect">
            <a:avLst/>
          </a:prstGeom>
          <a:noFill/>
        </p:spPr>
        <p:txBody>
          <a:bodyPr wrap="square" rtlCol="0">
            <a:spAutoFit/>
          </a:bodyPr>
          <a:lstStyle/>
          <a:p>
            <a:r>
              <a:rPr lang="en-IN" sz="2400" dirty="0">
                <a:latin typeface="+mn-lt"/>
              </a:rPr>
              <a:t>$179,352</a:t>
            </a:r>
            <a:endParaRPr lang="en-US" sz="2400" dirty="0">
              <a:latin typeface="+mn-lt"/>
            </a:endParaRPr>
          </a:p>
        </p:txBody>
      </p:sp>
      <p:sp>
        <p:nvSpPr>
          <p:cNvPr id="12" name="TextBox 11"/>
          <p:cNvSpPr txBox="1"/>
          <p:nvPr/>
        </p:nvSpPr>
        <p:spPr>
          <a:xfrm>
            <a:off x="843361" y="4576807"/>
            <a:ext cx="3639312" cy="461665"/>
          </a:xfrm>
          <a:prstGeom prst="rect">
            <a:avLst/>
          </a:prstGeom>
          <a:noFill/>
        </p:spPr>
        <p:txBody>
          <a:bodyPr wrap="square" rtlCol="0">
            <a:spAutoFit/>
          </a:bodyPr>
          <a:lstStyle/>
          <a:p>
            <a:r>
              <a:rPr lang="en-IN" sz="2400" dirty="0">
                <a:latin typeface="+mn-lt"/>
              </a:rPr>
              <a:t>Principal</a:t>
            </a:r>
            <a:endParaRPr lang="en-US" sz="2400" dirty="0">
              <a:latin typeface="+mn-lt"/>
            </a:endParaRPr>
          </a:p>
        </p:txBody>
      </p:sp>
      <p:sp>
        <p:nvSpPr>
          <p:cNvPr id="13" name="TextBox 12"/>
          <p:cNvSpPr txBox="1"/>
          <p:nvPr/>
        </p:nvSpPr>
        <p:spPr>
          <a:xfrm>
            <a:off x="4173166" y="4576807"/>
            <a:ext cx="2907892" cy="461665"/>
          </a:xfrm>
          <a:prstGeom prst="rect">
            <a:avLst/>
          </a:prstGeom>
          <a:noFill/>
        </p:spPr>
        <p:txBody>
          <a:bodyPr wrap="square" rtlCol="0">
            <a:spAutoFit/>
          </a:bodyPr>
          <a:lstStyle/>
          <a:p>
            <a:pPr algn="r"/>
            <a:r>
              <a:rPr lang="en-IN" sz="2400" dirty="0">
                <a:latin typeface="+mn-lt"/>
              </a:rPr>
              <a:t>$700,000 × 0.76513 =</a:t>
            </a:r>
            <a:endParaRPr lang="en-US" sz="2400" dirty="0">
              <a:latin typeface="+mn-lt"/>
            </a:endParaRPr>
          </a:p>
        </p:txBody>
      </p:sp>
      <p:sp>
        <p:nvSpPr>
          <p:cNvPr id="14" name="TextBox 13"/>
          <p:cNvSpPr txBox="1"/>
          <p:nvPr/>
        </p:nvSpPr>
        <p:spPr>
          <a:xfrm>
            <a:off x="7417363" y="4576807"/>
            <a:ext cx="1379070" cy="461665"/>
          </a:xfrm>
          <a:prstGeom prst="rect">
            <a:avLst/>
          </a:prstGeom>
          <a:noFill/>
        </p:spPr>
        <p:txBody>
          <a:bodyPr wrap="square" rtlCol="0">
            <a:spAutoFit/>
          </a:bodyPr>
          <a:lstStyle/>
          <a:p>
            <a:r>
              <a:rPr lang="en-IN" sz="2400" dirty="0">
                <a:latin typeface="+mn-lt"/>
              </a:rPr>
              <a:t>  535,591</a:t>
            </a:r>
            <a:endParaRPr lang="en-US" sz="2400" dirty="0">
              <a:latin typeface="+mn-lt"/>
            </a:endParaRPr>
          </a:p>
        </p:txBody>
      </p:sp>
      <p:sp>
        <p:nvSpPr>
          <p:cNvPr id="15" name="TextBox 14"/>
          <p:cNvSpPr txBox="1"/>
          <p:nvPr/>
        </p:nvSpPr>
        <p:spPr>
          <a:xfrm>
            <a:off x="843361" y="4998878"/>
            <a:ext cx="3641624" cy="461665"/>
          </a:xfrm>
          <a:prstGeom prst="rect">
            <a:avLst/>
          </a:prstGeom>
          <a:noFill/>
        </p:spPr>
        <p:txBody>
          <a:bodyPr wrap="square" rtlCol="0">
            <a:spAutoFit/>
          </a:bodyPr>
          <a:lstStyle/>
          <a:p>
            <a:r>
              <a:rPr lang="en-IN" sz="2400" dirty="0">
                <a:latin typeface="+mn-lt"/>
              </a:rPr>
              <a:t>Present value of the bonds</a:t>
            </a:r>
            <a:endParaRPr lang="en-US" sz="2400" dirty="0">
              <a:latin typeface="+mn-lt"/>
            </a:endParaRPr>
          </a:p>
        </p:txBody>
      </p:sp>
      <p:sp>
        <p:nvSpPr>
          <p:cNvPr id="16" name="TextBox 15"/>
          <p:cNvSpPr txBox="1"/>
          <p:nvPr/>
        </p:nvSpPr>
        <p:spPr>
          <a:xfrm>
            <a:off x="7417363" y="4998878"/>
            <a:ext cx="1379070" cy="461665"/>
          </a:xfrm>
          <a:prstGeom prst="rect">
            <a:avLst/>
          </a:prstGeom>
          <a:noFill/>
        </p:spPr>
        <p:txBody>
          <a:bodyPr wrap="square" rtlCol="0">
            <a:spAutoFit/>
          </a:bodyPr>
          <a:lstStyle/>
          <a:p>
            <a:r>
              <a:rPr lang="en-IN" sz="2400" dirty="0">
                <a:latin typeface="+mn-lt"/>
              </a:rPr>
              <a:t>$714,943</a:t>
            </a:r>
            <a:endParaRPr lang="en-US" sz="2400" dirty="0">
              <a:latin typeface="+mn-lt"/>
            </a:endParaRPr>
          </a:p>
        </p:txBody>
      </p:sp>
      <p:cxnSp>
        <p:nvCxnSpPr>
          <p:cNvPr id="18" name="Straight Connector 17"/>
          <p:cNvCxnSpPr/>
          <p:nvPr/>
        </p:nvCxnSpPr>
        <p:spPr>
          <a:xfrm>
            <a:off x="692387" y="4235772"/>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409451" y="5038472"/>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431226" y="5466852"/>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7431226" y="5421775"/>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386458" y="5534026"/>
            <a:ext cx="6310925" cy="400110"/>
          </a:xfrm>
          <a:prstGeom prst="rect">
            <a:avLst/>
          </a:prstGeom>
          <a:solidFill>
            <a:schemeClr val="tx2">
              <a:lumMod val="20000"/>
              <a:lumOff val="80000"/>
            </a:schemeClr>
          </a:solidFill>
          <a:ln w="12700">
            <a:solidFill>
              <a:schemeClr val="tx2">
                <a:lumMod val="50000"/>
              </a:schemeClr>
            </a:solidFill>
          </a:ln>
        </p:spPr>
        <p:txBody>
          <a:bodyPr wrap="square" rtlCol="0">
            <a:spAutoFit/>
          </a:bodyPr>
          <a:lstStyle/>
          <a:p>
            <a:r>
              <a:rPr lang="en-IN" sz="2000" dirty="0">
                <a:latin typeface="+mn-lt"/>
              </a:rPr>
              <a:t> Present value of an ordinary annuity of $1: </a:t>
            </a:r>
            <a:r>
              <a:rPr lang="en-IN" sz="2000" i="1" dirty="0">
                <a:latin typeface="+mn-lt"/>
              </a:rPr>
              <a:t>n</a:t>
            </a:r>
            <a:r>
              <a:rPr lang="en-IN" sz="2000" dirty="0">
                <a:latin typeface="+mn-lt"/>
              </a:rPr>
              <a:t> = 5, </a:t>
            </a:r>
            <a:r>
              <a:rPr lang="en-IN" sz="2000" i="1" dirty="0">
                <a:latin typeface="+mn-lt"/>
              </a:rPr>
              <a:t>i</a:t>
            </a:r>
            <a:r>
              <a:rPr lang="en-IN" sz="2000" dirty="0">
                <a:latin typeface="+mn-lt"/>
              </a:rPr>
              <a:t> = 5.5</a:t>
            </a:r>
            <a:r>
              <a:rPr lang="en-IN" sz="2000" dirty="0" smtClean="0">
                <a:latin typeface="+mn-lt"/>
              </a:rPr>
              <a:t>%</a:t>
            </a:r>
            <a:endParaRPr lang="en-US" sz="2000" dirty="0">
              <a:latin typeface="+mn-lt"/>
            </a:endParaRPr>
          </a:p>
        </p:txBody>
      </p:sp>
      <p:sp>
        <p:nvSpPr>
          <p:cNvPr id="23" name="TextBox 22"/>
          <p:cNvSpPr txBox="1"/>
          <p:nvPr/>
        </p:nvSpPr>
        <p:spPr>
          <a:xfrm>
            <a:off x="2891216" y="6081195"/>
            <a:ext cx="3934736" cy="400110"/>
          </a:xfrm>
          <a:prstGeom prst="rect">
            <a:avLst/>
          </a:prstGeom>
          <a:solidFill>
            <a:schemeClr val="tx2">
              <a:lumMod val="20000"/>
              <a:lumOff val="80000"/>
            </a:schemeClr>
          </a:solidFill>
          <a:ln w="12700">
            <a:solidFill>
              <a:schemeClr val="tx2">
                <a:lumMod val="50000"/>
              </a:schemeClr>
            </a:solidFill>
          </a:ln>
        </p:spPr>
        <p:txBody>
          <a:bodyPr wrap="square" rtlCol="0">
            <a:spAutoFit/>
          </a:bodyPr>
          <a:lstStyle/>
          <a:p>
            <a:r>
              <a:rPr lang="en-IN" sz="2000" dirty="0">
                <a:latin typeface="+mn-lt"/>
              </a:rPr>
              <a:t>Present value of $1: </a:t>
            </a:r>
            <a:r>
              <a:rPr lang="en-IN" sz="2000" i="1" dirty="0">
                <a:latin typeface="+mn-lt"/>
              </a:rPr>
              <a:t>n</a:t>
            </a:r>
            <a:r>
              <a:rPr lang="en-IN" sz="2000" dirty="0">
                <a:latin typeface="+mn-lt"/>
              </a:rPr>
              <a:t> = 5,</a:t>
            </a:r>
            <a:r>
              <a:rPr lang="en-IN" sz="2000" i="1" dirty="0">
                <a:latin typeface="+mn-lt"/>
              </a:rPr>
              <a:t> i </a:t>
            </a:r>
            <a:r>
              <a:rPr lang="en-IN" sz="2000" dirty="0">
                <a:latin typeface="+mn-lt"/>
              </a:rPr>
              <a:t>= 5.5</a:t>
            </a:r>
            <a:r>
              <a:rPr lang="en-IN" sz="2000" dirty="0" smtClean="0">
                <a:latin typeface="+mn-lt"/>
              </a:rPr>
              <a:t>%</a:t>
            </a:r>
            <a:endParaRPr lang="en-US" sz="2000" dirty="0">
              <a:latin typeface="+mn-lt"/>
            </a:endParaRPr>
          </a:p>
        </p:txBody>
      </p:sp>
      <p:cxnSp>
        <p:nvCxnSpPr>
          <p:cNvPr id="5" name="Straight Arrow Connector 4"/>
          <p:cNvCxnSpPr>
            <a:stCxn id="22" idx="0"/>
          </p:cNvCxnSpPr>
          <p:nvPr/>
        </p:nvCxnSpPr>
        <p:spPr>
          <a:xfrm flipV="1">
            <a:off x="4541921" y="4592786"/>
            <a:ext cx="1249260" cy="941240"/>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23" idx="0"/>
          </p:cNvCxnSpPr>
          <p:nvPr/>
        </p:nvCxnSpPr>
        <p:spPr>
          <a:xfrm flipV="1">
            <a:off x="4858584" y="4918678"/>
            <a:ext cx="932597" cy="1162517"/>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7028058" y="1476417"/>
            <a:ext cx="116580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727792" y="1796125"/>
            <a:ext cx="103459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074739024"/>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r>
              <a:rPr lang="en-IN" dirty="0"/>
              <a:t>Reporting Changes in Fair Value</a:t>
            </a: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LO14-6</a:t>
            </a:r>
          </a:p>
        </p:txBody>
      </p:sp>
      <p:sp>
        <p:nvSpPr>
          <p:cNvPr id="11" name="Content Placeholder 2"/>
          <p:cNvSpPr>
            <a:spLocks noGrp="1"/>
          </p:cNvSpPr>
          <p:nvPr>
            <p:ph idx="1"/>
          </p:nvPr>
        </p:nvSpPr>
        <p:spPr>
          <a:xfrm>
            <a:off x="761999" y="1334127"/>
            <a:ext cx="8013600" cy="5162802"/>
          </a:xfrm>
          <a:ln>
            <a:noFill/>
          </a:ln>
        </p:spPr>
        <p:txBody>
          <a:bodyPr>
            <a:noAutofit/>
          </a:bodyPr>
          <a:lstStyle/>
          <a:p>
            <a:r>
              <a:rPr lang="en-IN" sz="2400" dirty="0"/>
              <a:t>If the fair value option is elected, a change in fair value creates a </a:t>
            </a:r>
            <a:r>
              <a:rPr lang="en-US" sz="2400" dirty="0"/>
              <a:t>gain or loss</a:t>
            </a:r>
          </a:p>
          <a:p>
            <a:r>
              <a:rPr lang="en-US" sz="2400" dirty="0"/>
              <a:t>Any portion of </a:t>
            </a:r>
            <a:r>
              <a:rPr lang="en-IN" sz="2400" dirty="0"/>
              <a:t>that gain or loss that is a result of a change in the “</a:t>
            </a:r>
            <a:r>
              <a:rPr lang="en-IN" sz="2400" b="1" dirty="0">
                <a:solidFill>
                  <a:srgbClr val="C00000"/>
                </a:solidFill>
              </a:rPr>
              <a:t>credit risk</a:t>
            </a:r>
            <a:r>
              <a:rPr lang="en-IN" sz="2400" dirty="0"/>
              <a:t>” of the debt is reported as </a:t>
            </a:r>
            <a:r>
              <a:rPr lang="en-IN" sz="2400" b="1" dirty="0">
                <a:solidFill>
                  <a:srgbClr val="C00000"/>
                </a:solidFill>
              </a:rPr>
              <a:t>other comprehensive income </a:t>
            </a:r>
            <a:r>
              <a:rPr lang="en-IN" sz="2400" dirty="0"/>
              <a:t>(OCI</a:t>
            </a:r>
            <a:r>
              <a:rPr lang="en-IN" sz="2400" dirty="0" smtClean="0"/>
              <a:t>)</a:t>
            </a:r>
            <a:endParaRPr lang="en-IN" sz="2400" dirty="0"/>
          </a:p>
          <a:p>
            <a:r>
              <a:rPr lang="en-US" sz="2400" dirty="0"/>
              <a:t>Any portion of </a:t>
            </a:r>
            <a:r>
              <a:rPr lang="en-IN" sz="2400" dirty="0"/>
              <a:t>that gain or loss that is a result of a change in the </a:t>
            </a:r>
            <a:r>
              <a:rPr lang="en-IN" sz="2400" b="1" dirty="0">
                <a:solidFill>
                  <a:srgbClr val="C00000"/>
                </a:solidFill>
              </a:rPr>
              <a:t>general (risk-free) interest rate</a:t>
            </a:r>
            <a:r>
              <a:rPr lang="en-IN" sz="2400" dirty="0"/>
              <a:t> is reported as part of </a:t>
            </a:r>
            <a:r>
              <a:rPr lang="en-IN" sz="2400" b="1" dirty="0">
                <a:solidFill>
                  <a:srgbClr val="C00000"/>
                </a:solidFill>
              </a:rPr>
              <a:t>net </a:t>
            </a:r>
            <a:r>
              <a:rPr lang="en-IN" sz="2400" b="1" dirty="0" smtClean="0">
                <a:solidFill>
                  <a:srgbClr val="C00000"/>
                </a:solidFill>
              </a:rPr>
              <a:t>income</a:t>
            </a:r>
            <a:endParaRPr lang="en-IN" sz="2400" dirty="0"/>
          </a:p>
          <a:p>
            <a:pPr>
              <a:buClr>
                <a:schemeClr val="tx1"/>
              </a:buClr>
            </a:pPr>
            <a:r>
              <a:rPr lang="en-IN" sz="2400" b="1" dirty="0">
                <a:solidFill>
                  <a:srgbClr val="0000FF"/>
                </a:solidFill>
              </a:rPr>
              <a:t>Credit risk: </a:t>
            </a:r>
            <a:r>
              <a:rPr lang="en-US" sz="2400" dirty="0"/>
              <a:t>The risk that the </a:t>
            </a:r>
            <a:r>
              <a:rPr lang="en-IN" sz="2400" dirty="0"/>
              <a:t>investor in the bonds will not receive the promised interest and maturity amounts at the times they are due</a:t>
            </a:r>
          </a:p>
          <a:p>
            <a:r>
              <a:rPr lang="en-IN" sz="2400" dirty="0"/>
              <a:t>Any change in fair value that exceeds the amount caused by a change in the general (risk-free) interest rate is the result of credit risk </a:t>
            </a:r>
            <a:r>
              <a:rPr lang="en-US" sz="2400" dirty="0"/>
              <a:t>changes</a:t>
            </a:r>
          </a:p>
        </p:txBody>
      </p:sp>
    </p:spTree>
    <p:custDataLst>
      <p:tags r:id="rId1"/>
    </p:custDataLst>
    <p:extLst>
      <p:ext uri="{BB962C8B-B14F-4D97-AF65-F5344CB8AC3E}">
        <p14:creationId xmlns:p14="http://schemas.microsoft.com/office/powerpoint/2010/main" val="562272422"/>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972941"/>
          </a:xfrm>
        </p:spPr>
        <p:txBody>
          <a:bodyPr rtlCol="0">
            <a:normAutofit/>
          </a:bodyPr>
          <a:lstStyle/>
          <a:p>
            <a:r>
              <a:rPr lang="en-IN" dirty="0" smtClean="0"/>
              <a:t>Reporting </a:t>
            </a:r>
            <a:r>
              <a:rPr lang="en-IN" dirty="0"/>
              <a:t>Changes in Fair </a:t>
            </a:r>
            <a:r>
              <a:rPr lang="en-IN" dirty="0" smtClean="0"/>
              <a:t>Value </a:t>
            </a:r>
            <a:r>
              <a:rPr lang="en-IN" sz="2400" dirty="0" smtClean="0"/>
              <a:t>(continued)</a:t>
            </a:r>
            <a:endParaRPr lang="en-US"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LO14-6</a:t>
            </a:r>
          </a:p>
        </p:txBody>
      </p:sp>
      <p:sp>
        <p:nvSpPr>
          <p:cNvPr id="11" name="Rectangle 10"/>
          <p:cNvSpPr/>
          <p:nvPr/>
        </p:nvSpPr>
        <p:spPr>
          <a:xfrm>
            <a:off x="692731" y="3306568"/>
            <a:ext cx="8320883" cy="1491275"/>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12" name="TextBox 11"/>
          <p:cNvSpPr txBox="1">
            <a:spLocks noChangeArrowheads="1"/>
          </p:cNvSpPr>
          <p:nvPr/>
        </p:nvSpPr>
        <p:spPr bwMode="auto">
          <a:xfrm>
            <a:off x="761999" y="3284526"/>
            <a:ext cx="4965701" cy="492443"/>
          </a:xfrm>
          <a:prstGeom prst="rect">
            <a:avLst/>
          </a:prstGeom>
          <a:noFill/>
          <a:ln w="9525">
            <a:noFill/>
            <a:miter lim="800000"/>
            <a:headEnd/>
            <a:tailEnd/>
          </a:ln>
        </p:spPr>
        <p:txBody>
          <a:bodyPr wrap="square">
            <a:spAutoFit/>
          </a:bodyPr>
          <a:lstStyle/>
          <a:p>
            <a:pPr algn="ctr"/>
            <a:r>
              <a:rPr lang="en-US" sz="2600" b="1" dirty="0">
                <a:latin typeface="+mn-lt"/>
              </a:rPr>
              <a:t>Journal Entry – June 30, 2018 </a:t>
            </a:r>
            <a:endParaRPr lang="en-IN" sz="2600" b="1" baseline="30000" dirty="0">
              <a:latin typeface="+mn-lt"/>
            </a:endParaRPr>
          </a:p>
        </p:txBody>
      </p:sp>
      <p:sp>
        <p:nvSpPr>
          <p:cNvPr id="13" name="TextBox 12"/>
          <p:cNvSpPr txBox="1">
            <a:spLocks noChangeArrowheads="1"/>
          </p:cNvSpPr>
          <p:nvPr/>
        </p:nvSpPr>
        <p:spPr bwMode="auto">
          <a:xfrm>
            <a:off x="7581009" y="3284526"/>
            <a:ext cx="1281651" cy="348538"/>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14" name="TextBox 13"/>
          <p:cNvSpPr txBox="1">
            <a:spLocks noChangeArrowheads="1"/>
          </p:cNvSpPr>
          <p:nvPr/>
        </p:nvSpPr>
        <p:spPr bwMode="auto">
          <a:xfrm>
            <a:off x="6198296" y="3284526"/>
            <a:ext cx="1281651" cy="348538"/>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cxnSp>
        <p:nvCxnSpPr>
          <p:cNvPr id="15" name="Straight Connector 14"/>
          <p:cNvCxnSpPr/>
          <p:nvPr/>
        </p:nvCxnSpPr>
        <p:spPr>
          <a:xfrm>
            <a:off x="692387" y="3695691"/>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a:spLocks noChangeArrowheads="1"/>
          </p:cNvSpPr>
          <p:nvPr/>
        </p:nvSpPr>
        <p:spPr bwMode="auto">
          <a:xfrm>
            <a:off x="691744" y="3635945"/>
            <a:ext cx="5297761" cy="404813"/>
          </a:xfrm>
          <a:prstGeom prst="rect">
            <a:avLst/>
          </a:prstGeom>
          <a:noFill/>
          <a:ln w="9525">
            <a:noFill/>
            <a:miter lim="800000"/>
            <a:headEnd/>
            <a:tailEnd/>
          </a:ln>
        </p:spPr>
        <p:txBody>
          <a:bodyPr/>
          <a:lstStyle/>
          <a:p>
            <a:r>
              <a:rPr lang="en-US" sz="2600" dirty="0">
                <a:latin typeface="+mn-lt"/>
              </a:rPr>
              <a:t>Interest expense</a:t>
            </a:r>
            <a:endParaRPr lang="en-IN" sz="2600" dirty="0">
              <a:latin typeface="+mn-lt"/>
            </a:endParaRPr>
          </a:p>
        </p:txBody>
      </p:sp>
      <p:sp>
        <p:nvSpPr>
          <p:cNvPr id="17" name="TextBox 16"/>
          <p:cNvSpPr txBox="1">
            <a:spLocks noChangeArrowheads="1"/>
          </p:cNvSpPr>
          <p:nvPr/>
        </p:nvSpPr>
        <p:spPr bwMode="auto">
          <a:xfrm>
            <a:off x="6076810" y="3635945"/>
            <a:ext cx="1466805" cy="404812"/>
          </a:xfrm>
          <a:prstGeom prst="rect">
            <a:avLst/>
          </a:prstGeom>
          <a:noFill/>
          <a:ln w="9525">
            <a:noFill/>
            <a:miter lim="800000"/>
            <a:headEnd/>
            <a:tailEnd/>
          </a:ln>
        </p:spPr>
        <p:txBody>
          <a:bodyPr/>
          <a:lstStyle/>
          <a:p>
            <a:pPr algn="r"/>
            <a:r>
              <a:rPr lang="en-IN" sz="2600" dirty="0">
                <a:latin typeface="+mn-lt"/>
              </a:rPr>
              <a:t>46,664</a:t>
            </a:r>
          </a:p>
        </p:txBody>
      </p:sp>
      <p:sp>
        <p:nvSpPr>
          <p:cNvPr id="18" name="TextBox 17"/>
          <p:cNvSpPr txBox="1">
            <a:spLocks noChangeArrowheads="1"/>
          </p:cNvSpPr>
          <p:nvPr/>
        </p:nvSpPr>
        <p:spPr bwMode="auto">
          <a:xfrm>
            <a:off x="691744" y="3974158"/>
            <a:ext cx="5297761" cy="404813"/>
          </a:xfrm>
          <a:prstGeom prst="rect">
            <a:avLst/>
          </a:prstGeom>
          <a:noFill/>
          <a:ln w="9525">
            <a:noFill/>
            <a:miter lim="800000"/>
            <a:headEnd/>
            <a:tailEnd/>
          </a:ln>
        </p:spPr>
        <p:txBody>
          <a:bodyPr/>
          <a:lstStyle/>
          <a:p>
            <a:pPr lvl="1"/>
            <a:r>
              <a:rPr lang="en-US" sz="2600" dirty="0">
                <a:latin typeface="+mn-lt"/>
              </a:rPr>
              <a:t>Discount on bonds payable</a:t>
            </a:r>
            <a:endParaRPr lang="en-IN" sz="2600" dirty="0">
              <a:latin typeface="+mn-lt"/>
            </a:endParaRPr>
          </a:p>
        </p:txBody>
      </p:sp>
      <p:sp>
        <p:nvSpPr>
          <p:cNvPr id="19" name="TextBox 18"/>
          <p:cNvSpPr txBox="1">
            <a:spLocks noChangeArrowheads="1"/>
          </p:cNvSpPr>
          <p:nvPr/>
        </p:nvSpPr>
        <p:spPr bwMode="auto">
          <a:xfrm>
            <a:off x="7530468" y="3974158"/>
            <a:ext cx="1463040" cy="404812"/>
          </a:xfrm>
          <a:prstGeom prst="rect">
            <a:avLst/>
          </a:prstGeom>
          <a:noFill/>
          <a:ln w="9525">
            <a:noFill/>
            <a:miter lim="800000"/>
            <a:headEnd/>
            <a:tailEnd/>
          </a:ln>
        </p:spPr>
        <p:txBody>
          <a:bodyPr/>
          <a:lstStyle/>
          <a:p>
            <a:pPr algn="r"/>
            <a:r>
              <a:rPr lang="en-IN" sz="2600" dirty="0">
                <a:latin typeface="+mn-lt"/>
              </a:rPr>
              <a:t>4,664</a:t>
            </a:r>
          </a:p>
        </p:txBody>
      </p:sp>
      <p:sp>
        <p:nvSpPr>
          <p:cNvPr id="21" name="TextBox 20"/>
          <p:cNvSpPr txBox="1">
            <a:spLocks noChangeArrowheads="1"/>
          </p:cNvSpPr>
          <p:nvPr/>
        </p:nvSpPr>
        <p:spPr bwMode="auto">
          <a:xfrm>
            <a:off x="691744" y="4341399"/>
            <a:ext cx="5297761" cy="404813"/>
          </a:xfrm>
          <a:prstGeom prst="rect">
            <a:avLst/>
          </a:prstGeom>
          <a:noFill/>
          <a:ln w="9525">
            <a:noFill/>
            <a:miter lim="800000"/>
            <a:headEnd/>
            <a:tailEnd/>
          </a:ln>
        </p:spPr>
        <p:txBody>
          <a:bodyPr/>
          <a:lstStyle/>
          <a:p>
            <a:pPr lvl="1"/>
            <a:r>
              <a:rPr lang="en-US" sz="2600" dirty="0">
                <a:latin typeface="+mn-lt"/>
              </a:rPr>
              <a:t>Cash</a:t>
            </a:r>
            <a:endParaRPr lang="en-IN" sz="2600" dirty="0">
              <a:latin typeface="+mn-lt"/>
            </a:endParaRPr>
          </a:p>
        </p:txBody>
      </p:sp>
      <p:sp>
        <p:nvSpPr>
          <p:cNvPr id="22" name="TextBox 21"/>
          <p:cNvSpPr txBox="1">
            <a:spLocks noChangeArrowheads="1"/>
          </p:cNvSpPr>
          <p:nvPr/>
        </p:nvSpPr>
        <p:spPr bwMode="auto">
          <a:xfrm>
            <a:off x="7530468" y="4341399"/>
            <a:ext cx="1463040" cy="404812"/>
          </a:xfrm>
          <a:prstGeom prst="rect">
            <a:avLst/>
          </a:prstGeom>
          <a:noFill/>
          <a:ln w="9525">
            <a:noFill/>
            <a:miter lim="800000"/>
            <a:headEnd/>
            <a:tailEnd/>
          </a:ln>
        </p:spPr>
        <p:txBody>
          <a:bodyPr/>
          <a:lstStyle/>
          <a:p>
            <a:pPr algn="r"/>
            <a:r>
              <a:rPr lang="en-IN" sz="2600" dirty="0">
                <a:latin typeface="+mn-lt"/>
              </a:rPr>
              <a:t>42,000</a:t>
            </a:r>
          </a:p>
        </p:txBody>
      </p:sp>
      <p:sp>
        <p:nvSpPr>
          <p:cNvPr id="23" name="TextBox 22"/>
          <p:cNvSpPr txBox="1"/>
          <p:nvPr/>
        </p:nvSpPr>
        <p:spPr>
          <a:xfrm>
            <a:off x="598020" y="5030361"/>
            <a:ext cx="6812280" cy="411480"/>
          </a:xfrm>
          <a:prstGeom prst="rect">
            <a:avLst/>
          </a:prstGeom>
          <a:noFill/>
        </p:spPr>
        <p:txBody>
          <a:bodyPr wrap="square" rtlCol="0">
            <a:spAutoFit/>
          </a:bodyPr>
          <a:lstStyle/>
          <a:p>
            <a:r>
              <a:rPr lang="en-IN" sz="2600" dirty="0">
                <a:latin typeface="+mn-lt"/>
              </a:rPr>
              <a:t>January 1 book value and fair value</a:t>
            </a:r>
            <a:endParaRPr lang="en-US" sz="2600" dirty="0">
              <a:latin typeface="+mn-lt"/>
            </a:endParaRPr>
          </a:p>
        </p:txBody>
      </p:sp>
      <p:sp>
        <p:nvSpPr>
          <p:cNvPr id="29" name="TextBox 28"/>
          <p:cNvSpPr txBox="1"/>
          <p:nvPr/>
        </p:nvSpPr>
        <p:spPr>
          <a:xfrm>
            <a:off x="7466136" y="4989880"/>
            <a:ext cx="1516977" cy="492443"/>
          </a:xfrm>
          <a:prstGeom prst="rect">
            <a:avLst/>
          </a:prstGeom>
          <a:noFill/>
        </p:spPr>
        <p:txBody>
          <a:bodyPr wrap="square" rtlCol="0">
            <a:spAutoFit/>
          </a:bodyPr>
          <a:lstStyle/>
          <a:p>
            <a:pPr algn="r"/>
            <a:r>
              <a:rPr lang="en-IN" sz="2600" dirty="0">
                <a:latin typeface="+mn-lt"/>
              </a:rPr>
              <a:t>$666,633</a:t>
            </a:r>
            <a:endParaRPr lang="en-US" sz="2600" dirty="0">
              <a:latin typeface="+mn-lt"/>
            </a:endParaRPr>
          </a:p>
        </p:txBody>
      </p:sp>
      <p:sp>
        <p:nvSpPr>
          <p:cNvPr id="31" name="TextBox 30"/>
          <p:cNvSpPr txBox="1"/>
          <p:nvPr/>
        </p:nvSpPr>
        <p:spPr>
          <a:xfrm>
            <a:off x="598020" y="5417428"/>
            <a:ext cx="6812280" cy="406977"/>
          </a:xfrm>
          <a:prstGeom prst="rect">
            <a:avLst/>
          </a:prstGeom>
          <a:noFill/>
        </p:spPr>
        <p:txBody>
          <a:bodyPr wrap="square" rtlCol="0">
            <a:spAutoFit/>
          </a:bodyPr>
          <a:lstStyle/>
          <a:p>
            <a:r>
              <a:rPr lang="en-IN" sz="2600" dirty="0">
                <a:latin typeface="+mn-lt"/>
              </a:rPr>
              <a:t>Increase from discount amortization</a:t>
            </a:r>
            <a:endParaRPr lang="en-US" sz="2600" dirty="0">
              <a:latin typeface="+mn-lt"/>
            </a:endParaRPr>
          </a:p>
        </p:txBody>
      </p:sp>
      <p:sp>
        <p:nvSpPr>
          <p:cNvPr id="32" name="TextBox 31"/>
          <p:cNvSpPr txBox="1"/>
          <p:nvPr/>
        </p:nvSpPr>
        <p:spPr>
          <a:xfrm>
            <a:off x="7465209" y="5374695"/>
            <a:ext cx="1517904" cy="492443"/>
          </a:xfrm>
          <a:prstGeom prst="rect">
            <a:avLst/>
          </a:prstGeom>
          <a:noFill/>
        </p:spPr>
        <p:txBody>
          <a:bodyPr wrap="square" rtlCol="0">
            <a:spAutoFit/>
          </a:bodyPr>
          <a:lstStyle/>
          <a:p>
            <a:pPr algn="r"/>
            <a:r>
              <a:rPr lang="en-IN" sz="2600" dirty="0">
                <a:latin typeface="+mn-lt"/>
              </a:rPr>
              <a:t>4,664</a:t>
            </a:r>
            <a:endParaRPr lang="en-US" sz="2600" dirty="0">
              <a:latin typeface="+mn-lt"/>
            </a:endParaRPr>
          </a:p>
        </p:txBody>
      </p:sp>
      <p:sp>
        <p:nvSpPr>
          <p:cNvPr id="33" name="TextBox 32"/>
          <p:cNvSpPr txBox="1"/>
          <p:nvPr/>
        </p:nvSpPr>
        <p:spPr>
          <a:xfrm>
            <a:off x="598020" y="5852879"/>
            <a:ext cx="6813728" cy="411480"/>
          </a:xfrm>
          <a:prstGeom prst="rect">
            <a:avLst/>
          </a:prstGeom>
          <a:noFill/>
        </p:spPr>
        <p:txBody>
          <a:bodyPr wrap="square" rtlCol="0">
            <a:spAutoFit/>
          </a:bodyPr>
          <a:lstStyle/>
          <a:p>
            <a:pPr lvl="1"/>
            <a:r>
              <a:rPr lang="en-IN" sz="2600" dirty="0">
                <a:latin typeface="+mn-lt"/>
              </a:rPr>
              <a:t>June 30 book value (amortized initial amount)</a:t>
            </a:r>
            <a:endParaRPr lang="en-US" sz="2600" dirty="0">
              <a:latin typeface="+mn-lt"/>
            </a:endParaRPr>
          </a:p>
        </p:txBody>
      </p:sp>
      <p:sp>
        <p:nvSpPr>
          <p:cNvPr id="34" name="TextBox 33"/>
          <p:cNvSpPr txBox="1"/>
          <p:nvPr/>
        </p:nvSpPr>
        <p:spPr>
          <a:xfrm>
            <a:off x="7465209" y="5812398"/>
            <a:ext cx="1517904" cy="492443"/>
          </a:xfrm>
          <a:prstGeom prst="rect">
            <a:avLst/>
          </a:prstGeom>
          <a:noFill/>
        </p:spPr>
        <p:txBody>
          <a:bodyPr wrap="square" rtlCol="0">
            <a:spAutoFit/>
          </a:bodyPr>
          <a:lstStyle/>
          <a:p>
            <a:pPr algn="r"/>
            <a:r>
              <a:rPr lang="en-IN" sz="2600" dirty="0">
                <a:latin typeface="+mn-lt"/>
              </a:rPr>
              <a:t>$671,297</a:t>
            </a:r>
            <a:endParaRPr lang="en-US" sz="2600" dirty="0">
              <a:latin typeface="+mn-lt"/>
            </a:endParaRPr>
          </a:p>
        </p:txBody>
      </p:sp>
      <p:cxnSp>
        <p:nvCxnSpPr>
          <p:cNvPr id="35" name="Straight Connector 34"/>
          <p:cNvCxnSpPr/>
          <p:nvPr/>
        </p:nvCxnSpPr>
        <p:spPr>
          <a:xfrm>
            <a:off x="7569755" y="5836360"/>
            <a:ext cx="140806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7906646" y="4046728"/>
            <a:ext cx="1060728" cy="36118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p:cNvSpPr/>
          <p:nvPr/>
        </p:nvSpPr>
        <p:spPr>
          <a:xfrm>
            <a:off x="7995834" y="5450019"/>
            <a:ext cx="964298" cy="36118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Oval 2"/>
          <p:cNvSpPr/>
          <p:nvPr/>
        </p:nvSpPr>
        <p:spPr>
          <a:xfrm>
            <a:off x="7438961" y="5824066"/>
            <a:ext cx="1603714" cy="52344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696586" y="903965"/>
            <a:ext cx="8363362" cy="2308324"/>
          </a:xfrm>
          <a:prstGeom prst="rect">
            <a:avLst/>
          </a:prstGeom>
          <a:noFill/>
        </p:spPr>
        <p:txBody>
          <a:bodyPr wrap="square" rtlCol="0">
            <a:spAutoFit/>
          </a:bodyPr>
          <a:lstStyle/>
          <a:p>
            <a:r>
              <a:rPr lang="en-IN" sz="2400" dirty="0">
                <a:latin typeface="+mn-lt"/>
              </a:rPr>
              <a:t>On January 1, 2018, Masterwear Industries issued $700,000 of 12% bonds, dated January 1. Interest of $42,000 is payable semiannually on June 30 and December 31. The bonds mature in three years. The market yield for bonds of similar risk and maturity is 14%. The entire bond issue was purchased by United Intergroup, Inc.</a:t>
            </a:r>
            <a:endParaRPr lang="en-US" sz="2400" dirty="0">
              <a:latin typeface="+mn-lt"/>
            </a:endParaRPr>
          </a:p>
        </p:txBody>
      </p:sp>
    </p:spTree>
    <p:custDataLst>
      <p:tags r:id="rId1"/>
    </p:custDataLst>
    <p:extLst>
      <p:ext uri="{BB962C8B-B14F-4D97-AF65-F5344CB8AC3E}">
        <p14:creationId xmlns:p14="http://schemas.microsoft.com/office/powerpoint/2010/main" val="40960766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6" presetClass="entr" presetSubtype="16"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circle(in)">
                                      <p:cBhvr>
                                        <p:cTn id="43" dur="2000"/>
                                        <p:tgtEl>
                                          <p:spTgt spid="3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down)">
                                      <p:cBhvr>
                                        <p:cTn id="48" dur="500"/>
                                        <p:tgtEl>
                                          <p:spTgt spid="23"/>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500"/>
                                        <p:tgtEl>
                                          <p:spTgt spid="31"/>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down)">
                                      <p:cBhvr>
                                        <p:cTn id="54" dur="500"/>
                                        <p:tgtEl>
                                          <p:spTgt spid="3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ipe(down)">
                                      <p:cBhvr>
                                        <p:cTn id="57" dur="500"/>
                                        <p:tgtEl>
                                          <p:spTgt spid="34"/>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down)">
                                      <p:cBhvr>
                                        <p:cTn id="60" dur="500"/>
                                        <p:tgtEl>
                                          <p:spTgt spid="32"/>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down)">
                                      <p:cBhvr>
                                        <p:cTn id="63" dur="500"/>
                                        <p:tgtEl>
                                          <p:spTgt spid="29"/>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down)">
                                      <p:cBhvr>
                                        <p:cTn id="66" dur="500"/>
                                        <p:tgtEl>
                                          <p:spTgt spid="38"/>
                                        </p:tgtEl>
                                      </p:cBhvr>
                                    </p:animEffect>
                                  </p:childTnLst>
                                </p:cTn>
                              </p:par>
                              <p:par>
                                <p:cTn id="67" presetID="6" presetClass="entr" presetSubtype="16" fill="hold" grpId="0" nodeType="with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circle(in)">
                                      <p:cBhvr>
                                        <p:cTn id="6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6" grpId="0"/>
      <p:bldP spid="17" grpId="0"/>
      <p:bldP spid="18" grpId="0"/>
      <p:bldP spid="19" grpId="0"/>
      <p:bldP spid="21" grpId="0"/>
      <p:bldP spid="22" grpId="0"/>
      <p:bldP spid="23" grpId="0"/>
      <p:bldP spid="29" grpId="0"/>
      <p:bldP spid="31" grpId="0"/>
      <p:bldP spid="32" grpId="0"/>
      <p:bldP spid="33" grpId="0"/>
      <p:bldP spid="34" grpId="0"/>
      <p:bldP spid="36" grpId="0" animBg="1"/>
      <p:bldP spid="38" grpId="0" animBg="1"/>
      <p:bldP spid="3"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92387" y="4079133"/>
            <a:ext cx="8311006" cy="461665"/>
          </a:xfrm>
          <a:prstGeom prst="rect">
            <a:avLst/>
          </a:prstGeom>
          <a:noFill/>
          <a:ln w="28575">
            <a:solidFill>
              <a:schemeClr val="bg1">
                <a:lumMod val="50000"/>
              </a:schemeClr>
            </a:solidFill>
          </a:ln>
        </p:spPr>
        <p:txBody>
          <a:bodyPr wrap="square" rtlCol="0">
            <a:spAutoFit/>
          </a:bodyPr>
          <a:lstStyle/>
          <a:p>
            <a:endParaRPr lang="en-US" sz="2400" dirty="0">
              <a:latin typeface="+mn-lt"/>
            </a:endParaRPr>
          </a:p>
        </p:txBody>
      </p:sp>
      <p:sp>
        <p:nvSpPr>
          <p:cNvPr id="10" name="TextBox 9"/>
          <p:cNvSpPr txBox="1"/>
          <p:nvPr/>
        </p:nvSpPr>
        <p:spPr>
          <a:xfrm>
            <a:off x="607639" y="1590380"/>
            <a:ext cx="8396537" cy="461665"/>
          </a:xfrm>
          <a:prstGeom prst="rect">
            <a:avLst/>
          </a:prstGeom>
          <a:noFill/>
          <a:ln w="28575">
            <a:solidFill>
              <a:schemeClr val="bg1">
                <a:lumMod val="50000"/>
              </a:schemeClr>
            </a:solidFill>
          </a:ln>
        </p:spPr>
        <p:txBody>
          <a:bodyPr wrap="square" rtlCol="0">
            <a:spAutoFit/>
          </a:bodyPr>
          <a:lstStyle/>
          <a:p>
            <a:endParaRPr lang="en-US" sz="2400" dirty="0">
              <a:latin typeface="+mn-lt"/>
            </a:endParaRPr>
          </a:p>
        </p:txBody>
      </p:sp>
      <p:sp>
        <p:nvSpPr>
          <p:cNvPr id="2" name="Title 1"/>
          <p:cNvSpPr>
            <a:spLocks noGrp="1"/>
          </p:cNvSpPr>
          <p:nvPr>
            <p:ph type="title"/>
          </p:nvPr>
        </p:nvSpPr>
        <p:spPr>
          <a:xfrm>
            <a:off x="761999" y="57413"/>
            <a:ext cx="8382000" cy="843292"/>
          </a:xfrm>
        </p:spPr>
        <p:txBody>
          <a:bodyPr rtlCol="0">
            <a:normAutofit/>
          </a:bodyPr>
          <a:lstStyle/>
          <a:p>
            <a:r>
              <a:rPr lang="en-IN" dirty="0" smtClean="0"/>
              <a:t>Reporting </a:t>
            </a:r>
            <a:r>
              <a:rPr lang="en-IN" dirty="0"/>
              <a:t>Changes in Fair Value </a:t>
            </a:r>
            <a:r>
              <a:rPr lang="en-IN" sz="2600" dirty="0"/>
              <a:t>(</a:t>
            </a:r>
            <a:r>
              <a:rPr lang="en-IN" sz="2600" dirty="0" smtClean="0"/>
              <a:t>cont. 2)</a:t>
            </a:r>
            <a:endParaRPr lang="en-US"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LO14-6</a:t>
            </a:r>
          </a:p>
        </p:txBody>
      </p:sp>
      <p:sp>
        <p:nvSpPr>
          <p:cNvPr id="23" name="TextBox 22"/>
          <p:cNvSpPr txBox="1"/>
          <p:nvPr/>
        </p:nvSpPr>
        <p:spPr>
          <a:xfrm>
            <a:off x="612534" y="1595949"/>
            <a:ext cx="6492240" cy="461665"/>
          </a:xfrm>
          <a:prstGeom prst="rect">
            <a:avLst/>
          </a:prstGeom>
          <a:noFill/>
        </p:spPr>
        <p:txBody>
          <a:bodyPr wrap="square" rtlCol="0">
            <a:spAutoFit/>
          </a:bodyPr>
          <a:lstStyle/>
          <a:p>
            <a:r>
              <a:rPr lang="en-IN" sz="2400" dirty="0">
                <a:latin typeface="+mn-lt"/>
              </a:rPr>
              <a:t>June 30 fair value</a:t>
            </a:r>
            <a:endParaRPr lang="en-US" sz="2400" dirty="0">
              <a:latin typeface="+mn-lt"/>
            </a:endParaRPr>
          </a:p>
        </p:txBody>
      </p:sp>
      <p:sp>
        <p:nvSpPr>
          <p:cNvPr id="29" name="TextBox 28"/>
          <p:cNvSpPr txBox="1"/>
          <p:nvPr/>
        </p:nvSpPr>
        <p:spPr>
          <a:xfrm>
            <a:off x="7366617" y="1595949"/>
            <a:ext cx="1636776" cy="461665"/>
          </a:xfrm>
          <a:prstGeom prst="rect">
            <a:avLst/>
          </a:prstGeom>
          <a:noFill/>
        </p:spPr>
        <p:txBody>
          <a:bodyPr wrap="square" rtlCol="0">
            <a:spAutoFit/>
          </a:bodyPr>
          <a:lstStyle/>
          <a:p>
            <a:pPr algn="r"/>
            <a:r>
              <a:rPr lang="en-IN" sz="2400" b="1" dirty="0">
                <a:solidFill>
                  <a:srgbClr val="C00000"/>
                </a:solidFill>
                <a:latin typeface="+mn-lt"/>
              </a:rPr>
              <a:t>$714,943</a:t>
            </a:r>
            <a:endParaRPr lang="en-US" sz="2400" b="1" dirty="0">
              <a:solidFill>
                <a:srgbClr val="C00000"/>
              </a:solidFill>
              <a:latin typeface="+mn-lt"/>
            </a:endParaRPr>
          </a:p>
        </p:txBody>
      </p:sp>
      <p:sp>
        <p:nvSpPr>
          <p:cNvPr id="31" name="TextBox 30"/>
          <p:cNvSpPr txBox="1"/>
          <p:nvPr/>
        </p:nvSpPr>
        <p:spPr>
          <a:xfrm>
            <a:off x="612534" y="1992694"/>
            <a:ext cx="6487761" cy="461665"/>
          </a:xfrm>
          <a:prstGeom prst="rect">
            <a:avLst/>
          </a:prstGeom>
          <a:noFill/>
        </p:spPr>
        <p:txBody>
          <a:bodyPr wrap="square" rtlCol="0">
            <a:spAutoFit/>
          </a:bodyPr>
          <a:lstStyle/>
          <a:p>
            <a:r>
              <a:rPr lang="en-IN" sz="2400" dirty="0">
                <a:latin typeface="+mn-lt"/>
              </a:rPr>
              <a:t>June 30 book value (amortized initial amount)</a:t>
            </a:r>
            <a:endParaRPr lang="en-US" sz="2400" dirty="0">
              <a:latin typeface="+mn-lt"/>
            </a:endParaRPr>
          </a:p>
        </p:txBody>
      </p:sp>
      <p:sp>
        <p:nvSpPr>
          <p:cNvPr id="32" name="TextBox 31"/>
          <p:cNvSpPr txBox="1"/>
          <p:nvPr/>
        </p:nvSpPr>
        <p:spPr>
          <a:xfrm>
            <a:off x="7366617" y="1992694"/>
            <a:ext cx="1636776" cy="461665"/>
          </a:xfrm>
          <a:prstGeom prst="rect">
            <a:avLst/>
          </a:prstGeom>
          <a:noFill/>
        </p:spPr>
        <p:txBody>
          <a:bodyPr wrap="square" rtlCol="0">
            <a:spAutoFit/>
          </a:bodyPr>
          <a:lstStyle/>
          <a:p>
            <a:pPr algn="r"/>
            <a:r>
              <a:rPr lang="en-IN" sz="2400" dirty="0">
                <a:latin typeface="+mn-lt"/>
              </a:rPr>
              <a:t>671,297</a:t>
            </a:r>
            <a:endParaRPr lang="en-US" sz="2400" dirty="0">
              <a:latin typeface="+mn-lt"/>
            </a:endParaRPr>
          </a:p>
        </p:txBody>
      </p:sp>
      <p:sp>
        <p:nvSpPr>
          <p:cNvPr id="33" name="TextBox 32"/>
          <p:cNvSpPr txBox="1"/>
          <p:nvPr/>
        </p:nvSpPr>
        <p:spPr>
          <a:xfrm>
            <a:off x="612534" y="2389439"/>
            <a:ext cx="6492240" cy="461665"/>
          </a:xfrm>
          <a:prstGeom prst="rect">
            <a:avLst/>
          </a:prstGeom>
          <a:noFill/>
        </p:spPr>
        <p:txBody>
          <a:bodyPr wrap="square" rtlCol="0">
            <a:spAutoFit/>
          </a:bodyPr>
          <a:lstStyle/>
          <a:p>
            <a:pPr lvl="1"/>
            <a:r>
              <a:rPr lang="en-IN" sz="2400" dirty="0">
                <a:latin typeface="+mn-lt"/>
              </a:rPr>
              <a:t>Fair value adjustment needed</a:t>
            </a:r>
            <a:endParaRPr lang="en-US" sz="2400" dirty="0">
              <a:latin typeface="+mn-lt"/>
            </a:endParaRPr>
          </a:p>
        </p:txBody>
      </p:sp>
      <p:sp>
        <p:nvSpPr>
          <p:cNvPr id="34" name="TextBox 33"/>
          <p:cNvSpPr txBox="1"/>
          <p:nvPr/>
        </p:nvSpPr>
        <p:spPr>
          <a:xfrm>
            <a:off x="7366617" y="2389439"/>
            <a:ext cx="1636776" cy="461665"/>
          </a:xfrm>
          <a:prstGeom prst="rect">
            <a:avLst/>
          </a:prstGeom>
          <a:noFill/>
        </p:spPr>
        <p:txBody>
          <a:bodyPr wrap="square" rtlCol="0">
            <a:spAutoFit/>
          </a:bodyPr>
          <a:lstStyle/>
          <a:p>
            <a:pPr algn="r"/>
            <a:r>
              <a:rPr lang="en-IN" sz="2400" dirty="0">
                <a:latin typeface="+mn-lt"/>
              </a:rPr>
              <a:t>$  43,646</a:t>
            </a:r>
            <a:endParaRPr lang="en-US" sz="2400" dirty="0">
              <a:latin typeface="+mn-lt"/>
            </a:endParaRPr>
          </a:p>
        </p:txBody>
      </p:sp>
      <p:cxnSp>
        <p:nvCxnSpPr>
          <p:cNvPr id="35" name="Straight Connector 34"/>
          <p:cNvCxnSpPr/>
          <p:nvPr/>
        </p:nvCxnSpPr>
        <p:spPr>
          <a:xfrm>
            <a:off x="7589411" y="2364033"/>
            <a:ext cx="13397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71667" y="800225"/>
            <a:ext cx="5356641" cy="461665"/>
          </a:xfrm>
          <a:prstGeom prst="rect">
            <a:avLst/>
          </a:prstGeom>
          <a:noFill/>
        </p:spPr>
        <p:txBody>
          <a:bodyPr wrap="square" rtlCol="0">
            <a:spAutoFit/>
          </a:bodyPr>
          <a:lstStyle/>
          <a:p>
            <a:r>
              <a:rPr lang="en-IN" sz="2400" b="1" dirty="0">
                <a:latin typeface="+mn-lt"/>
              </a:rPr>
              <a:t>Fair Value Rises:</a:t>
            </a:r>
            <a:endParaRPr lang="en-US" sz="2400" b="1" dirty="0">
              <a:latin typeface="+mn-lt"/>
            </a:endParaRPr>
          </a:p>
        </p:txBody>
      </p:sp>
      <p:sp>
        <p:nvSpPr>
          <p:cNvPr id="27" name="Rectangle 26"/>
          <p:cNvSpPr/>
          <p:nvPr/>
        </p:nvSpPr>
        <p:spPr>
          <a:xfrm>
            <a:off x="692731" y="2899707"/>
            <a:ext cx="8320883" cy="1131151"/>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8" name="TextBox 27"/>
          <p:cNvSpPr txBox="1">
            <a:spLocks noChangeArrowheads="1"/>
          </p:cNvSpPr>
          <p:nvPr/>
        </p:nvSpPr>
        <p:spPr bwMode="auto">
          <a:xfrm>
            <a:off x="761999" y="2848379"/>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30" name="TextBox 29"/>
          <p:cNvSpPr txBox="1">
            <a:spLocks noChangeArrowheads="1"/>
          </p:cNvSpPr>
          <p:nvPr/>
        </p:nvSpPr>
        <p:spPr bwMode="auto">
          <a:xfrm>
            <a:off x="7581009" y="2848379"/>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7" name="TextBox 36"/>
          <p:cNvSpPr txBox="1">
            <a:spLocks noChangeArrowheads="1"/>
          </p:cNvSpPr>
          <p:nvPr/>
        </p:nvSpPr>
        <p:spPr bwMode="auto">
          <a:xfrm>
            <a:off x="6198296" y="2848379"/>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9" name="Straight Connector 38"/>
          <p:cNvCxnSpPr/>
          <p:nvPr/>
        </p:nvCxnSpPr>
        <p:spPr>
          <a:xfrm>
            <a:off x="692387" y="3240090"/>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p:cNvSpPr txBox="1">
            <a:spLocks noChangeArrowheads="1"/>
          </p:cNvSpPr>
          <p:nvPr/>
        </p:nvSpPr>
        <p:spPr bwMode="auto">
          <a:xfrm>
            <a:off x="692731" y="3194861"/>
            <a:ext cx="5297761" cy="404813"/>
          </a:xfrm>
          <a:prstGeom prst="rect">
            <a:avLst/>
          </a:prstGeom>
          <a:noFill/>
          <a:ln w="9525">
            <a:noFill/>
            <a:miter lim="800000"/>
            <a:headEnd/>
            <a:tailEnd/>
          </a:ln>
        </p:spPr>
        <p:txBody>
          <a:bodyPr/>
          <a:lstStyle/>
          <a:p>
            <a:r>
              <a:rPr lang="en-US" sz="2400" dirty="0">
                <a:latin typeface="+mn-lt"/>
              </a:rPr>
              <a:t>Unrealized holding loss—OCI</a:t>
            </a:r>
            <a:endParaRPr lang="en-IN" sz="2400" dirty="0">
              <a:latin typeface="+mn-lt"/>
            </a:endParaRPr>
          </a:p>
        </p:txBody>
      </p:sp>
      <p:sp>
        <p:nvSpPr>
          <p:cNvPr id="41" name="TextBox 40"/>
          <p:cNvSpPr txBox="1">
            <a:spLocks noChangeArrowheads="1"/>
          </p:cNvSpPr>
          <p:nvPr/>
        </p:nvSpPr>
        <p:spPr bwMode="auto">
          <a:xfrm>
            <a:off x="5776525" y="3194862"/>
            <a:ext cx="1613485" cy="404812"/>
          </a:xfrm>
          <a:prstGeom prst="rect">
            <a:avLst/>
          </a:prstGeom>
          <a:noFill/>
          <a:ln w="9525">
            <a:noFill/>
            <a:miter lim="800000"/>
            <a:headEnd/>
            <a:tailEnd/>
          </a:ln>
        </p:spPr>
        <p:txBody>
          <a:bodyPr/>
          <a:lstStyle/>
          <a:p>
            <a:pPr algn="r"/>
            <a:r>
              <a:rPr lang="en-IN" sz="2400" dirty="0">
                <a:latin typeface="+mn-lt"/>
              </a:rPr>
              <a:t>43,646</a:t>
            </a:r>
          </a:p>
        </p:txBody>
      </p:sp>
      <p:sp>
        <p:nvSpPr>
          <p:cNvPr id="42" name="TextBox 41"/>
          <p:cNvSpPr txBox="1">
            <a:spLocks noChangeArrowheads="1"/>
          </p:cNvSpPr>
          <p:nvPr/>
        </p:nvSpPr>
        <p:spPr bwMode="auto">
          <a:xfrm>
            <a:off x="692731" y="3577706"/>
            <a:ext cx="5297761" cy="404813"/>
          </a:xfrm>
          <a:prstGeom prst="rect">
            <a:avLst/>
          </a:prstGeom>
          <a:noFill/>
          <a:ln w="9525">
            <a:noFill/>
            <a:miter lim="800000"/>
            <a:headEnd/>
            <a:tailEnd/>
          </a:ln>
        </p:spPr>
        <p:txBody>
          <a:bodyPr/>
          <a:lstStyle/>
          <a:p>
            <a:pPr lvl="1"/>
            <a:r>
              <a:rPr lang="en-US" sz="2400" dirty="0">
                <a:latin typeface="+mn-lt"/>
              </a:rPr>
              <a:t>Fair value adjustment</a:t>
            </a:r>
            <a:endParaRPr lang="en-IN" sz="2400" dirty="0">
              <a:latin typeface="+mn-lt"/>
            </a:endParaRPr>
          </a:p>
        </p:txBody>
      </p:sp>
      <p:sp>
        <p:nvSpPr>
          <p:cNvPr id="43" name="TextBox 42"/>
          <p:cNvSpPr txBox="1">
            <a:spLocks noChangeArrowheads="1"/>
          </p:cNvSpPr>
          <p:nvPr/>
        </p:nvSpPr>
        <p:spPr bwMode="auto">
          <a:xfrm>
            <a:off x="6857486" y="3577707"/>
            <a:ext cx="1902341" cy="404812"/>
          </a:xfrm>
          <a:prstGeom prst="rect">
            <a:avLst/>
          </a:prstGeom>
          <a:noFill/>
          <a:ln w="9525">
            <a:noFill/>
            <a:miter lim="800000"/>
            <a:headEnd/>
            <a:tailEnd/>
          </a:ln>
        </p:spPr>
        <p:txBody>
          <a:bodyPr/>
          <a:lstStyle/>
          <a:p>
            <a:pPr algn="r"/>
            <a:r>
              <a:rPr lang="en-IN" sz="2400" dirty="0">
                <a:latin typeface="+mn-lt"/>
              </a:rPr>
              <a:t>43,646</a:t>
            </a:r>
          </a:p>
        </p:txBody>
      </p:sp>
      <p:sp>
        <p:nvSpPr>
          <p:cNvPr id="49" name="TextBox 48"/>
          <p:cNvSpPr txBox="1"/>
          <p:nvPr/>
        </p:nvSpPr>
        <p:spPr>
          <a:xfrm>
            <a:off x="764063" y="5250968"/>
            <a:ext cx="5358384" cy="461665"/>
          </a:xfrm>
          <a:prstGeom prst="rect">
            <a:avLst/>
          </a:prstGeom>
          <a:noFill/>
        </p:spPr>
        <p:txBody>
          <a:bodyPr wrap="square" rtlCol="0">
            <a:spAutoFit/>
          </a:bodyPr>
          <a:lstStyle/>
          <a:p>
            <a:r>
              <a:rPr lang="en-IN" sz="2400" dirty="0">
                <a:latin typeface="+mn-lt"/>
              </a:rPr>
              <a:t>Amortization schedule value</a:t>
            </a:r>
            <a:endParaRPr lang="en-US" sz="2400" dirty="0">
              <a:latin typeface="+mn-lt"/>
            </a:endParaRPr>
          </a:p>
        </p:txBody>
      </p:sp>
      <p:sp>
        <p:nvSpPr>
          <p:cNvPr id="50" name="TextBox 49"/>
          <p:cNvSpPr txBox="1"/>
          <p:nvPr/>
        </p:nvSpPr>
        <p:spPr>
          <a:xfrm>
            <a:off x="7366617" y="5250968"/>
            <a:ext cx="1636776" cy="461665"/>
          </a:xfrm>
          <a:prstGeom prst="rect">
            <a:avLst/>
          </a:prstGeom>
          <a:noFill/>
        </p:spPr>
        <p:txBody>
          <a:bodyPr wrap="square" rtlCol="0">
            <a:spAutoFit/>
          </a:bodyPr>
          <a:lstStyle/>
          <a:p>
            <a:pPr algn="r"/>
            <a:r>
              <a:rPr lang="en-IN" sz="2400" dirty="0">
                <a:latin typeface="+mn-lt"/>
              </a:rPr>
              <a:t>$671,297</a:t>
            </a:r>
            <a:endParaRPr lang="en-US" sz="2400" dirty="0">
              <a:latin typeface="+mn-lt"/>
            </a:endParaRPr>
          </a:p>
        </p:txBody>
      </p:sp>
      <p:sp>
        <p:nvSpPr>
          <p:cNvPr id="51" name="TextBox 50"/>
          <p:cNvSpPr txBox="1"/>
          <p:nvPr/>
        </p:nvSpPr>
        <p:spPr>
          <a:xfrm>
            <a:off x="764499" y="5643919"/>
            <a:ext cx="5358384" cy="461665"/>
          </a:xfrm>
          <a:prstGeom prst="rect">
            <a:avLst/>
          </a:prstGeom>
          <a:noFill/>
        </p:spPr>
        <p:txBody>
          <a:bodyPr wrap="square" rtlCol="0">
            <a:spAutoFit/>
          </a:bodyPr>
          <a:lstStyle/>
          <a:p>
            <a:r>
              <a:rPr lang="en-IN" sz="2400" dirty="0">
                <a:latin typeface="+mn-lt"/>
              </a:rPr>
              <a:t>   Plus: Fair value adjustment</a:t>
            </a:r>
            <a:endParaRPr lang="en-US" sz="2400" dirty="0">
              <a:latin typeface="+mn-lt"/>
            </a:endParaRPr>
          </a:p>
        </p:txBody>
      </p:sp>
      <p:sp>
        <p:nvSpPr>
          <p:cNvPr id="52" name="TextBox 51"/>
          <p:cNvSpPr txBox="1"/>
          <p:nvPr/>
        </p:nvSpPr>
        <p:spPr>
          <a:xfrm>
            <a:off x="7366617" y="5643919"/>
            <a:ext cx="1636776" cy="461665"/>
          </a:xfrm>
          <a:prstGeom prst="rect">
            <a:avLst/>
          </a:prstGeom>
          <a:noFill/>
        </p:spPr>
        <p:txBody>
          <a:bodyPr wrap="square" rtlCol="0">
            <a:spAutoFit/>
          </a:bodyPr>
          <a:lstStyle/>
          <a:p>
            <a:pPr algn="r"/>
            <a:r>
              <a:rPr lang="en-IN" sz="2400" dirty="0">
                <a:latin typeface="+mn-lt"/>
              </a:rPr>
              <a:t>43,646</a:t>
            </a:r>
            <a:endParaRPr lang="en-US" sz="2400" dirty="0">
              <a:latin typeface="+mn-lt"/>
            </a:endParaRPr>
          </a:p>
        </p:txBody>
      </p:sp>
      <p:sp>
        <p:nvSpPr>
          <p:cNvPr id="53" name="TextBox 52"/>
          <p:cNvSpPr txBox="1"/>
          <p:nvPr/>
        </p:nvSpPr>
        <p:spPr>
          <a:xfrm>
            <a:off x="764934" y="6036868"/>
            <a:ext cx="5358384" cy="461665"/>
          </a:xfrm>
          <a:prstGeom prst="rect">
            <a:avLst/>
          </a:prstGeom>
          <a:noFill/>
        </p:spPr>
        <p:txBody>
          <a:bodyPr wrap="square" rtlCol="0">
            <a:spAutoFit/>
          </a:bodyPr>
          <a:lstStyle/>
          <a:p>
            <a:pPr lvl="1"/>
            <a:r>
              <a:rPr lang="en-IN" sz="2400" dirty="0">
                <a:latin typeface="+mn-lt"/>
              </a:rPr>
              <a:t>Book value, June 30</a:t>
            </a:r>
            <a:endParaRPr lang="en-US" sz="2400" dirty="0">
              <a:latin typeface="+mn-lt"/>
            </a:endParaRPr>
          </a:p>
        </p:txBody>
      </p:sp>
      <p:sp>
        <p:nvSpPr>
          <p:cNvPr id="54" name="TextBox 53"/>
          <p:cNvSpPr txBox="1"/>
          <p:nvPr/>
        </p:nvSpPr>
        <p:spPr>
          <a:xfrm>
            <a:off x="7366617" y="6036868"/>
            <a:ext cx="1636776" cy="461665"/>
          </a:xfrm>
          <a:prstGeom prst="rect">
            <a:avLst/>
          </a:prstGeom>
          <a:noFill/>
        </p:spPr>
        <p:txBody>
          <a:bodyPr wrap="square" rtlCol="0">
            <a:spAutoFit/>
          </a:bodyPr>
          <a:lstStyle/>
          <a:p>
            <a:pPr algn="r"/>
            <a:r>
              <a:rPr lang="en-IN" sz="2400" b="1" dirty="0">
                <a:solidFill>
                  <a:srgbClr val="C00000"/>
                </a:solidFill>
                <a:latin typeface="+mn-lt"/>
              </a:rPr>
              <a:t>$714,943</a:t>
            </a:r>
            <a:endParaRPr lang="en-US" sz="2400" b="1" dirty="0">
              <a:solidFill>
                <a:srgbClr val="C00000"/>
              </a:solidFill>
              <a:latin typeface="+mn-lt"/>
            </a:endParaRPr>
          </a:p>
        </p:txBody>
      </p:sp>
      <p:cxnSp>
        <p:nvCxnSpPr>
          <p:cNvPr id="55" name="Straight Connector 54"/>
          <p:cNvCxnSpPr/>
          <p:nvPr/>
        </p:nvCxnSpPr>
        <p:spPr>
          <a:xfrm>
            <a:off x="7533473" y="6060830"/>
            <a:ext cx="140806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764934" y="4465066"/>
            <a:ext cx="5356641" cy="461665"/>
          </a:xfrm>
          <a:prstGeom prst="rect">
            <a:avLst/>
          </a:prstGeom>
          <a:noFill/>
        </p:spPr>
        <p:txBody>
          <a:bodyPr wrap="square" rtlCol="0">
            <a:spAutoFit/>
          </a:bodyPr>
          <a:lstStyle/>
          <a:p>
            <a:r>
              <a:rPr lang="en-IN" sz="2400" dirty="0">
                <a:latin typeface="+mn-lt"/>
              </a:rPr>
              <a:t>Bonds payable</a:t>
            </a:r>
            <a:endParaRPr lang="en-US" sz="2400" dirty="0">
              <a:latin typeface="+mn-lt"/>
            </a:endParaRPr>
          </a:p>
        </p:txBody>
      </p:sp>
      <p:sp>
        <p:nvSpPr>
          <p:cNvPr id="58" name="TextBox 57"/>
          <p:cNvSpPr txBox="1"/>
          <p:nvPr/>
        </p:nvSpPr>
        <p:spPr>
          <a:xfrm>
            <a:off x="7366617" y="4465066"/>
            <a:ext cx="1636776" cy="461665"/>
          </a:xfrm>
          <a:prstGeom prst="rect">
            <a:avLst/>
          </a:prstGeom>
          <a:noFill/>
        </p:spPr>
        <p:txBody>
          <a:bodyPr wrap="square" rtlCol="0">
            <a:spAutoFit/>
          </a:bodyPr>
          <a:lstStyle/>
          <a:p>
            <a:pPr algn="r"/>
            <a:r>
              <a:rPr lang="en-IN" sz="2400" dirty="0">
                <a:latin typeface="+mn-lt"/>
              </a:rPr>
              <a:t>$700,000</a:t>
            </a:r>
            <a:endParaRPr lang="en-US" sz="2400" dirty="0">
              <a:latin typeface="+mn-lt"/>
            </a:endParaRPr>
          </a:p>
        </p:txBody>
      </p:sp>
      <p:sp>
        <p:nvSpPr>
          <p:cNvPr id="59" name="TextBox 58"/>
          <p:cNvSpPr txBox="1"/>
          <p:nvPr/>
        </p:nvSpPr>
        <p:spPr>
          <a:xfrm>
            <a:off x="763627" y="4858017"/>
            <a:ext cx="5358384" cy="461665"/>
          </a:xfrm>
          <a:prstGeom prst="rect">
            <a:avLst/>
          </a:prstGeom>
          <a:noFill/>
        </p:spPr>
        <p:txBody>
          <a:bodyPr wrap="square" rtlCol="0">
            <a:spAutoFit/>
          </a:bodyPr>
          <a:lstStyle/>
          <a:p>
            <a:r>
              <a:rPr lang="en-IN" sz="2400" dirty="0">
                <a:latin typeface="+mn-lt"/>
              </a:rPr>
              <a:t>   Less: Discount</a:t>
            </a:r>
            <a:endParaRPr lang="en-US" sz="2400" dirty="0">
              <a:latin typeface="+mn-lt"/>
            </a:endParaRPr>
          </a:p>
        </p:txBody>
      </p:sp>
      <p:sp>
        <p:nvSpPr>
          <p:cNvPr id="60" name="TextBox 59"/>
          <p:cNvSpPr txBox="1"/>
          <p:nvPr/>
        </p:nvSpPr>
        <p:spPr>
          <a:xfrm>
            <a:off x="7366617" y="4858017"/>
            <a:ext cx="1636776" cy="461665"/>
          </a:xfrm>
          <a:prstGeom prst="rect">
            <a:avLst/>
          </a:prstGeom>
          <a:noFill/>
        </p:spPr>
        <p:txBody>
          <a:bodyPr wrap="square" rtlCol="0">
            <a:spAutoFit/>
          </a:bodyPr>
          <a:lstStyle/>
          <a:p>
            <a:pPr algn="r"/>
            <a:r>
              <a:rPr lang="en-IN" sz="2400" dirty="0">
                <a:latin typeface="+mn-lt"/>
              </a:rPr>
              <a:t>(28,703)</a:t>
            </a:r>
            <a:endParaRPr lang="en-US" sz="2400" dirty="0">
              <a:latin typeface="+mn-lt"/>
            </a:endParaRPr>
          </a:p>
        </p:txBody>
      </p:sp>
      <p:cxnSp>
        <p:nvCxnSpPr>
          <p:cNvPr id="61" name="Straight Connector 60"/>
          <p:cNvCxnSpPr/>
          <p:nvPr/>
        </p:nvCxnSpPr>
        <p:spPr>
          <a:xfrm>
            <a:off x="7535728" y="5282518"/>
            <a:ext cx="140806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767188" y="4111476"/>
            <a:ext cx="8258511" cy="461665"/>
          </a:xfrm>
          <a:prstGeom prst="rect">
            <a:avLst/>
          </a:prstGeom>
          <a:noFill/>
        </p:spPr>
        <p:txBody>
          <a:bodyPr wrap="square" rtlCol="0">
            <a:spAutoFit/>
          </a:bodyPr>
          <a:lstStyle/>
          <a:p>
            <a:r>
              <a:rPr lang="en-IN" sz="2400" b="1" dirty="0">
                <a:latin typeface="+mn-lt"/>
              </a:rPr>
              <a:t>The new book value of the bonds is now the fair value:</a:t>
            </a:r>
            <a:endParaRPr lang="en-US" sz="2400" b="1" dirty="0">
              <a:latin typeface="+mn-lt"/>
            </a:endParaRPr>
          </a:p>
        </p:txBody>
      </p:sp>
      <p:sp>
        <p:nvSpPr>
          <p:cNvPr id="3" name="TextBox 2"/>
          <p:cNvSpPr txBox="1"/>
          <p:nvPr/>
        </p:nvSpPr>
        <p:spPr>
          <a:xfrm>
            <a:off x="4670829" y="4742065"/>
            <a:ext cx="2211392" cy="461665"/>
          </a:xfrm>
          <a:prstGeom prst="rect">
            <a:avLst/>
          </a:prstGeom>
          <a:solidFill>
            <a:schemeClr val="accent1">
              <a:lumMod val="20000"/>
              <a:lumOff val="80000"/>
            </a:schemeClr>
          </a:solidFill>
          <a:ln w="12700">
            <a:solidFill>
              <a:schemeClr val="accent1">
                <a:lumMod val="50000"/>
              </a:schemeClr>
            </a:solidFill>
          </a:ln>
        </p:spPr>
        <p:txBody>
          <a:bodyPr wrap="square" rtlCol="0">
            <a:spAutoFit/>
          </a:bodyPr>
          <a:lstStyle/>
          <a:p>
            <a:pPr algn="ctr"/>
            <a:r>
              <a:rPr lang="en-IN" sz="2400" dirty="0">
                <a:latin typeface="+mn-lt"/>
              </a:rPr>
              <a:t>$33,367 </a:t>
            </a:r>
            <a:r>
              <a:rPr lang="en-IN" sz="2400" dirty="0" smtClean="0">
                <a:latin typeface="+mn-lt"/>
              </a:rPr>
              <a:t>− </a:t>
            </a:r>
            <a:r>
              <a:rPr lang="en-IN" sz="2400" dirty="0">
                <a:latin typeface="+mn-lt"/>
              </a:rPr>
              <a:t>4,664</a:t>
            </a:r>
            <a:endParaRPr lang="en-US" sz="2400" dirty="0">
              <a:latin typeface="+mn-lt"/>
            </a:endParaRPr>
          </a:p>
        </p:txBody>
      </p:sp>
      <p:cxnSp>
        <p:nvCxnSpPr>
          <p:cNvPr id="6" name="Straight Arrow Connector 5"/>
          <p:cNvCxnSpPr/>
          <p:nvPr/>
        </p:nvCxnSpPr>
        <p:spPr>
          <a:xfrm>
            <a:off x="6881330" y="4957509"/>
            <a:ext cx="899188" cy="127760"/>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571667" y="1161410"/>
            <a:ext cx="8258511" cy="461665"/>
          </a:xfrm>
          <a:prstGeom prst="rect">
            <a:avLst/>
          </a:prstGeom>
          <a:noFill/>
        </p:spPr>
        <p:txBody>
          <a:bodyPr wrap="square" rtlCol="0">
            <a:spAutoFit/>
          </a:bodyPr>
          <a:lstStyle/>
          <a:p>
            <a:pPr marL="457200" indent="-457200">
              <a:buFont typeface="Arial" panose="020B0604020202020204" pitchFamily="34" charset="0"/>
              <a:buChar char="•"/>
            </a:pPr>
            <a:r>
              <a:rPr lang="en-IN" sz="2400" b="1" dirty="0">
                <a:latin typeface="+mn-lt"/>
              </a:rPr>
              <a:t>If the fair value </a:t>
            </a:r>
            <a:r>
              <a:rPr lang="en-US" sz="2400" b="1" dirty="0">
                <a:latin typeface="+mn-lt"/>
              </a:rPr>
              <a:t>at June 30, 2018</a:t>
            </a:r>
            <a:r>
              <a:rPr lang="en-IN" sz="2400" b="1" dirty="0">
                <a:latin typeface="+mn-lt"/>
              </a:rPr>
              <a:t> is </a:t>
            </a:r>
            <a:r>
              <a:rPr lang="en-IN" sz="2400" b="1" dirty="0">
                <a:solidFill>
                  <a:srgbClr val="C00000"/>
                </a:solidFill>
                <a:latin typeface="+mn-lt"/>
              </a:rPr>
              <a:t>$714,943</a:t>
            </a:r>
            <a:endParaRPr lang="en-US" sz="2400" b="1" dirty="0">
              <a:solidFill>
                <a:srgbClr val="C00000"/>
              </a:solidFill>
              <a:latin typeface="+mn-lt"/>
            </a:endParaRPr>
          </a:p>
        </p:txBody>
      </p:sp>
      <p:cxnSp>
        <p:nvCxnSpPr>
          <p:cNvPr id="12" name="Straight Arrow Connector 11"/>
          <p:cNvCxnSpPr/>
          <p:nvPr/>
        </p:nvCxnSpPr>
        <p:spPr>
          <a:xfrm flipH="1">
            <a:off x="7967141" y="2717624"/>
            <a:ext cx="217864" cy="913262"/>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224499876"/>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92387" y="4079133"/>
            <a:ext cx="8311006" cy="461665"/>
          </a:xfrm>
          <a:prstGeom prst="rect">
            <a:avLst/>
          </a:prstGeom>
          <a:noFill/>
          <a:ln w="28575">
            <a:solidFill>
              <a:schemeClr val="bg1">
                <a:lumMod val="50000"/>
              </a:schemeClr>
            </a:solidFill>
          </a:ln>
        </p:spPr>
        <p:txBody>
          <a:bodyPr wrap="square" rtlCol="0">
            <a:spAutoFit/>
          </a:bodyPr>
          <a:lstStyle/>
          <a:p>
            <a:endParaRPr lang="en-US" sz="2400" dirty="0">
              <a:latin typeface="+mn-lt"/>
            </a:endParaRPr>
          </a:p>
        </p:txBody>
      </p:sp>
      <p:sp>
        <p:nvSpPr>
          <p:cNvPr id="10" name="TextBox 9"/>
          <p:cNvSpPr txBox="1"/>
          <p:nvPr/>
        </p:nvSpPr>
        <p:spPr>
          <a:xfrm>
            <a:off x="607639" y="1541012"/>
            <a:ext cx="8396537" cy="461665"/>
          </a:xfrm>
          <a:prstGeom prst="rect">
            <a:avLst/>
          </a:prstGeom>
          <a:noFill/>
          <a:ln w="28575">
            <a:solidFill>
              <a:schemeClr val="bg1">
                <a:lumMod val="50000"/>
              </a:schemeClr>
            </a:solidFill>
          </a:ln>
        </p:spPr>
        <p:txBody>
          <a:bodyPr wrap="square" rtlCol="0">
            <a:spAutoFit/>
          </a:bodyPr>
          <a:lstStyle/>
          <a:p>
            <a:endParaRPr lang="en-US" sz="2400" dirty="0">
              <a:latin typeface="+mn-lt"/>
            </a:endParaRPr>
          </a:p>
        </p:txBody>
      </p:sp>
      <p:sp>
        <p:nvSpPr>
          <p:cNvPr id="2" name="Title 1"/>
          <p:cNvSpPr>
            <a:spLocks noGrp="1"/>
          </p:cNvSpPr>
          <p:nvPr>
            <p:ph type="title"/>
          </p:nvPr>
        </p:nvSpPr>
        <p:spPr>
          <a:xfrm>
            <a:off x="761999" y="1"/>
            <a:ext cx="8381999" cy="843292"/>
          </a:xfrm>
        </p:spPr>
        <p:txBody>
          <a:bodyPr rtlCol="0">
            <a:normAutofit/>
          </a:bodyPr>
          <a:lstStyle/>
          <a:p>
            <a:r>
              <a:rPr lang="en-IN" dirty="0" smtClean="0"/>
              <a:t>Reporting </a:t>
            </a:r>
            <a:r>
              <a:rPr lang="en-IN" dirty="0"/>
              <a:t>Changes in Fair Value</a:t>
            </a:r>
            <a:r>
              <a:rPr lang="en-IN" sz="2600" dirty="0"/>
              <a:t> (concluded)</a:t>
            </a:r>
            <a:endParaRPr lang="en-US"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LO14-6</a:t>
            </a:r>
          </a:p>
        </p:txBody>
      </p:sp>
      <p:sp>
        <p:nvSpPr>
          <p:cNvPr id="23" name="TextBox 22"/>
          <p:cNvSpPr txBox="1"/>
          <p:nvPr/>
        </p:nvSpPr>
        <p:spPr>
          <a:xfrm>
            <a:off x="612534" y="1546581"/>
            <a:ext cx="6492240" cy="461665"/>
          </a:xfrm>
          <a:prstGeom prst="rect">
            <a:avLst/>
          </a:prstGeom>
          <a:noFill/>
        </p:spPr>
        <p:txBody>
          <a:bodyPr wrap="square" rtlCol="0">
            <a:spAutoFit/>
          </a:bodyPr>
          <a:lstStyle/>
          <a:p>
            <a:r>
              <a:rPr lang="en-IN" sz="2400" dirty="0">
                <a:latin typeface="+mn-lt"/>
              </a:rPr>
              <a:t>June 30 fair value</a:t>
            </a:r>
            <a:endParaRPr lang="en-US" sz="2400" dirty="0">
              <a:latin typeface="+mn-lt"/>
            </a:endParaRPr>
          </a:p>
        </p:txBody>
      </p:sp>
      <p:sp>
        <p:nvSpPr>
          <p:cNvPr id="29" name="TextBox 28"/>
          <p:cNvSpPr txBox="1"/>
          <p:nvPr/>
        </p:nvSpPr>
        <p:spPr>
          <a:xfrm>
            <a:off x="7366617" y="1546581"/>
            <a:ext cx="1636776" cy="461665"/>
          </a:xfrm>
          <a:prstGeom prst="rect">
            <a:avLst/>
          </a:prstGeom>
          <a:noFill/>
        </p:spPr>
        <p:txBody>
          <a:bodyPr wrap="square" rtlCol="0">
            <a:spAutoFit/>
          </a:bodyPr>
          <a:lstStyle/>
          <a:p>
            <a:pPr algn="r"/>
            <a:r>
              <a:rPr lang="en-IN" sz="2400" b="1" dirty="0">
                <a:solidFill>
                  <a:srgbClr val="00AEEF"/>
                </a:solidFill>
                <a:latin typeface="+mn-lt"/>
              </a:rPr>
              <a:t>$650,000</a:t>
            </a:r>
            <a:endParaRPr lang="en-US" sz="2400" b="1" dirty="0">
              <a:solidFill>
                <a:srgbClr val="00AEEF"/>
              </a:solidFill>
              <a:latin typeface="+mn-lt"/>
            </a:endParaRPr>
          </a:p>
        </p:txBody>
      </p:sp>
      <p:sp>
        <p:nvSpPr>
          <p:cNvPr id="31" name="TextBox 30"/>
          <p:cNvSpPr txBox="1"/>
          <p:nvPr/>
        </p:nvSpPr>
        <p:spPr>
          <a:xfrm>
            <a:off x="612534" y="1943326"/>
            <a:ext cx="6487761" cy="461665"/>
          </a:xfrm>
          <a:prstGeom prst="rect">
            <a:avLst/>
          </a:prstGeom>
          <a:noFill/>
        </p:spPr>
        <p:txBody>
          <a:bodyPr wrap="square" rtlCol="0">
            <a:spAutoFit/>
          </a:bodyPr>
          <a:lstStyle/>
          <a:p>
            <a:r>
              <a:rPr lang="en-IN" sz="2400" dirty="0">
                <a:latin typeface="+mn-lt"/>
              </a:rPr>
              <a:t>June 30 book value (amortized initial amount)</a:t>
            </a:r>
            <a:endParaRPr lang="en-US" sz="2400" dirty="0">
              <a:latin typeface="+mn-lt"/>
            </a:endParaRPr>
          </a:p>
        </p:txBody>
      </p:sp>
      <p:sp>
        <p:nvSpPr>
          <p:cNvPr id="32" name="TextBox 31"/>
          <p:cNvSpPr txBox="1"/>
          <p:nvPr/>
        </p:nvSpPr>
        <p:spPr>
          <a:xfrm>
            <a:off x="7366617" y="1943326"/>
            <a:ext cx="1636776" cy="461665"/>
          </a:xfrm>
          <a:prstGeom prst="rect">
            <a:avLst/>
          </a:prstGeom>
          <a:noFill/>
        </p:spPr>
        <p:txBody>
          <a:bodyPr wrap="square" rtlCol="0">
            <a:spAutoFit/>
          </a:bodyPr>
          <a:lstStyle/>
          <a:p>
            <a:pPr algn="r"/>
            <a:r>
              <a:rPr lang="en-IN" sz="2400" dirty="0">
                <a:latin typeface="+mn-lt"/>
              </a:rPr>
              <a:t>671,297</a:t>
            </a:r>
            <a:endParaRPr lang="en-US" sz="2400" dirty="0">
              <a:latin typeface="+mn-lt"/>
            </a:endParaRPr>
          </a:p>
        </p:txBody>
      </p:sp>
      <p:sp>
        <p:nvSpPr>
          <p:cNvPr id="33" name="TextBox 32"/>
          <p:cNvSpPr txBox="1"/>
          <p:nvPr/>
        </p:nvSpPr>
        <p:spPr>
          <a:xfrm>
            <a:off x="658222" y="2365490"/>
            <a:ext cx="6492240" cy="461665"/>
          </a:xfrm>
          <a:prstGeom prst="rect">
            <a:avLst/>
          </a:prstGeom>
          <a:noFill/>
        </p:spPr>
        <p:txBody>
          <a:bodyPr wrap="square" rtlCol="0">
            <a:spAutoFit/>
          </a:bodyPr>
          <a:lstStyle/>
          <a:p>
            <a:pPr lvl="1"/>
            <a:r>
              <a:rPr lang="en-IN" sz="2400" dirty="0">
                <a:latin typeface="+mn-lt"/>
              </a:rPr>
              <a:t>Fair value adjustment needed</a:t>
            </a:r>
            <a:endParaRPr lang="en-US" sz="2400" dirty="0">
              <a:latin typeface="+mn-lt"/>
            </a:endParaRPr>
          </a:p>
        </p:txBody>
      </p:sp>
      <p:sp>
        <p:nvSpPr>
          <p:cNvPr id="34" name="TextBox 33"/>
          <p:cNvSpPr txBox="1"/>
          <p:nvPr/>
        </p:nvSpPr>
        <p:spPr>
          <a:xfrm>
            <a:off x="7366617" y="2340071"/>
            <a:ext cx="1636776" cy="461665"/>
          </a:xfrm>
          <a:prstGeom prst="rect">
            <a:avLst/>
          </a:prstGeom>
          <a:noFill/>
        </p:spPr>
        <p:txBody>
          <a:bodyPr wrap="square" rtlCol="0">
            <a:spAutoFit/>
          </a:bodyPr>
          <a:lstStyle/>
          <a:p>
            <a:pPr algn="r"/>
            <a:r>
              <a:rPr lang="en-IN" sz="2400" dirty="0">
                <a:latin typeface="+mn-lt"/>
              </a:rPr>
              <a:t>$  21,297</a:t>
            </a:r>
            <a:endParaRPr lang="en-US" sz="2400" dirty="0">
              <a:latin typeface="+mn-lt"/>
            </a:endParaRPr>
          </a:p>
        </p:txBody>
      </p:sp>
      <p:cxnSp>
        <p:nvCxnSpPr>
          <p:cNvPr id="35" name="Straight Connector 34"/>
          <p:cNvCxnSpPr/>
          <p:nvPr/>
        </p:nvCxnSpPr>
        <p:spPr>
          <a:xfrm>
            <a:off x="7589411" y="2364033"/>
            <a:ext cx="13397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71667" y="727988"/>
            <a:ext cx="5356641" cy="461665"/>
          </a:xfrm>
          <a:prstGeom prst="rect">
            <a:avLst/>
          </a:prstGeom>
          <a:noFill/>
        </p:spPr>
        <p:txBody>
          <a:bodyPr wrap="square" rtlCol="0">
            <a:spAutoFit/>
          </a:bodyPr>
          <a:lstStyle/>
          <a:p>
            <a:r>
              <a:rPr lang="en-IN" sz="2400" b="1" dirty="0">
                <a:latin typeface="+mn-lt"/>
              </a:rPr>
              <a:t>Fair Value Falls:</a:t>
            </a:r>
            <a:endParaRPr lang="en-US" sz="2400" b="1" dirty="0">
              <a:latin typeface="+mn-lt"/>
            </a:endParaRPr>
          </a:p>
        </p:txBody>
      </p:sp>
      <p:sp>
        <p:nvSpPr>
          <p:cNvPr id="27" name="Rectangle 26"/>
          <p:cNvSpPr/>
          <p:nvPr/>
        </p:nvSpPr>
        <p:spPr>
          <a:xfrm>
            <a:off x="692731" y="2899707"/>
            <a:ext cx="8320883" cy="1131151"/>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8" name="TextBox 27"/>
          <p:cNvSpPr txBox="1">
            <a:spLocks noChangeArrowheads="1"/>
          </p:cNvSpPr>
          <p:nvPr/>
        </p:nvSpPr>
        <p:spPr bwMode="auto">
          <a:xfrm>
            <a:off x="761999" y="2848379"/>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30" name="TextBox 29"/>
          <p:cNvSpPr txBox="1">
            <a:spLocks noChangeArrowheads="1"/>
          </p:cNvSpPr>
          <p:nvPr/>
        </p:nvSpPr>
        <p:spPr bwMode="auto">
          <a:xfrm>
            <a:off x="7581009" y="2848379"/>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7" name="TextBox 36"/>
          <p:cNvSpPr txBox="1">
            <a:spLocks noChangeArrowheads="1"/>
          </p:cNvSpPr>
          <p:nvPr/>
        </p:nvSpPr>
        <p:spPr bwMode="auto">
          <a:xfrm>
            <a:off x="6198296" y="2848379"/>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9" name="Straight Connector 38"/>
          <p:cNvCxnSpPr/>
          <p:nvPr/>
        </p:nvCxnSpPr>
        <p:spPr>
          <a:xfrm>
            <a:off x="692387" y="3240090"/>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p:cNvSpPr txBox="1">
            <a:spLocks noChangeArrowheads="1"/>
          </p:cNvSpPr>
          <p:nvPr/>
        </p:nvSpPr>
        <p:spPr bwMode="auto">
          <a:xfrm>
            <a:off x="692731" y="3147229"/>
            <a:ext cx="5297761" cy="404813"/>
          </a:xfrm>
          <a:prstGeom prst="rect">
            <a:avLst/>
          </a:prstGeom>
          <a:noFill/>
          <a:ln w="9525">
            <a:noFill/>
            <a:miter lim="800000"/>
            <a:headEnd/>
            <a:tailEnd/>
          </a:ln>
        </p:spPr>
        <p:txBody>
          <a:bodyPr/>
          <a:lstStyle/>
          <a:p>
            <a:r>
              <a:rPr lang="en-US" sz="2400" dirty="0">
                <a:latin typeface="+mn-lt"/>
              </a:rPr>
              <a:t>Fair value adjustment</a:t>
            </a:r>
            <a:endParaRPr lang="en-IN" sz="2400" dirty="0">
              <a:latin typeface="+mn-lt"/>
            </a:endParaRPr>
          </a:p>
        </p:txBody>
      </p:sp>
      <p:sp>
        <p:nvSpPr>
          <p:cNvPr id="41" name="TextBox 40"/>
          <p:cNvSpPr txBox="1">
            <a:spLocks noChangeArrowheads="1"/>
          </p:cNvSpPr>
          <p:nvPr/>
        </p:nvSpPr>
        <p:spPr bwMode="auto">
          <a:xfrm>
            <a:off x="5776525" y="3194862"/>
            <a:ext cx="1613485" cy="404812"/>
          </a:xfrm>
          <a:prstGeom prst="rect">
            <a:avLst/>
          </a:prstGeom>
          <a:noFill/>
          <a:ln w="9525">
            <a:noFill/>
            <a:miter lim="800000"/>
            <a:headEnd/>
            <a:tailEnd/>
          </a:ln>
        </p:spPr>
        <p:txBody>
          <a:bodyPr/>
          <a:lstStyle/>
          <a:p>
            <a:pPr algn="r"/>
            <a:r>
              <a:rPr lang="en-IN" sz="2400" dirty="0">
                <a:latin typeface="+mn-lt"/>
              </a:rPr>
              <a:t>21,297</a:t>
            </a:r>
          </a:p>
        </p:txBody>
      </p:sp>
      <p:sp>
        <p:nvSpPr>
          <p:cNvPr id="42" name="TextBox 41"/>
          <p:cNvSpPr txBox="1">
            <a:spLocks noChangeArrowheads="1"/>
          </p:cNvSpPr>
          <p:nvPr/>
        </p:nvSpPr>
        <p:spPr bwMode="auto">
          <a:xfrm>
            <a:off x="692731" y="3577706"/>
            <a:ext cx="5297761" cy="404813"/>
          </a:xfrm>
          <a:prstGeom prst="rect">
            <a:avLst/>
          </a:prstGeom>
          <a:noFill/>
          <a:ln w="9525">
            <a:noFill/>
            <a:miter lim="800000"/>
            <a:headEnd/>
            <a:tailEnd/>
          </a:ln>
        </p:spPr>
        <p:txBody>
          <a:bodyPr/>
          <a:lstStyle/>
          <a:p>
            <a:pPr lvl="1"/>
            <a:r>
              <a:rPr lang="en-US" sz="2400" dirty="0">
                <a:latin typeface="+mn-lt"/>
              </a:rPr>
              <a:t>Unrealized holding gain—OCI</a:t>
            </a:r>
            <a:endParaRPr lang="en-IN" sz="2400" dirty="0">
              <a:latin typeface="+mn-lt"/>
            </a:endParaRPr>
          </a:p>
          <a:p>
            <a:pPr lvl="1"/>
            <a:endParaRPr lang="en-IN" sz="2400" dirty="0">
              <a:latin typeface="+mn-lt"/>
            </a:endParaRPr>
          </a:p>
        </p:txBody>
      </p:sp>
      <p:sp>
        <p:nvSpPr>
          <p:cNvPr id="43" name="TextBox 42"/>
          <p:cNvSpPr txBox="1">
            <a:spLocks noChangeArrowheads="1"/>
          </p:cNvSpPr>
          <p:nvPr/>
        </p:nvSpPr>
        <p:spPr bwMode="auto">
          <a:xfrm>
            <a:off x="6857486" y="3577707"/>
            <a:ext cx="1902341" cy="404812"/>
          </a:xfrm>
          <a:prstGeom prst="rect">
            <a:avLst/>
          </a:prstGeom>
          <a:noFill/>
          <a:ln w="9525">
            <a:noFill/>
            <a:miter lim="800000"/>
            <a:headEnd/>
            <a:tailEnd/>
          </a:ln>
        </p:spPr>
        <p:txBody>
          <a:bodyPr/>
          <a:lstStyle/>
          <a:p>
            <a:pPr algn="r"/>
            <a:r>
              <a:rPr lang="en-IN" sz="2400" dirty="0">
                <a:latin typeface="+mn-lt"/>
              </a:rPr>
              <a:t>21,297</a:t>
            </a:r>
          </a:p>
        </p:txBody>
      </p:sp>
      <p:sp>
        <p:nvSpPr>
          <p:cNvPr id="49" name="TextBox 48"/>
          <p:cNvSpPr txBox="1"/>
          <p:nvPr/>
        </p:nvSpPr>
        <p:spPr>
          <a:xfrm>
            <a:off x="764063" y="5250968"/>
            <a:ext cx="5358384" cy="461665"/>
          </a:xfrm>
          <a:prstGeom prst="rect">
            <a:avLst/>
          </a:prstGeom>
          <a:noFill/>
        </p:spPr>
        <p:txBody>
          <a:bodyPr wrap="square" rtlCol="0">
            <a:spAutoFit/>
          </a:bodyPr>
          <a:lstStyle/>
          <a:p>
            <a:r>
              <a:rPr lang="en-IN" sz="2400" dirty="0">
                <a:latin typeface="+mn-lt"/>
              </a:rPr>
              <a:t>Amortization schedule value</a:t>
            </a:r>
            <a:endParaRPr lang="en-US" sz="2400" dirty="0">
              <a:latin typeface="+mn-lt"/>
            </a:endParaRPr>
          </a:p>
        </p:txBody>
      </p:sp>
      <p:sp>
        <p:nvSpPr>
          <p:cNvPr id="50" name="TextBox 49"/>
          <p:cNvSpPr txBox="1"/>
          <p:nvPr/>
        </p:nvSpPr>
        <p:spPr>
          <a:xfrm>
            <a:off x="7366617" y="5250968"/>
            <a:ext cx="1636776" cy="461665"/>
          </a:xfrm>
          <a:prstGeom prst="rect">
            <a:avLst/>
          </a:prstGeom>
          <a:noFill/>
        </p:spPr>
        <p:txBody>
          <a:bodyPr wrap="square" rtlCol="0">
            <a:spAutoFit/>
          </a:bodyPr>
          <a:lstStyle/>
          <a:p>
            <a:pPr algn="r"/>
            <a:r>
              <a:rPr lang="en-IN" sz="2400" dirty="0">
                <a:latin typeface="+mn-lt"/>
              </a:rPr>
              <a:t>$671,297</a:t>
            </a:r>
            <a:endParaRPr lang="en-US" sz="2400" dirty="0">
              <a:latin typeface="+mn-lt"/>
            </a:endParaRPr>
          </a:p>
        </p:txBody>
      </p:sp>
      <p:sp>
        <p:nvSpPr>
          <p:cNvPr id="51" name="TextBox 50"/>
          <p:cNvSpPr txBox="1"/>
          <p:nvPr/>
        </p:nvSpPr>
        <p:spPr>
          <a:xfrm>
            <a:off x="764499" y="5643919"/>
            <a:ext cx="5358384" cy="461665"/>
          </a:xfrm>
          <a:prstGeom prst="rect">
            <a:avLst/>
          </a:prstGeom>
          <a:noFill/>
        </p:spPr>
        <p:txBody>
          <a:bodyPr wrap="square" rtlCol="0">
            <a:spAutoFit/>
          </a:bodyPr>
          <a:lstStyle/>
          <a:p>
            <a:r>
              <a:rPr lang="en-IN" sz="2400" dirty="0">
                <a:latin typeface="+mn-lt"/>
              </a:rPr>
              <a:t>   Plus: Fair value adjustment</a:t>
            </a:r>
            <a:endParaRPr lang="en-US" sz="2400" dirty="0">
              <a:latin typeface="+mn-lt"/>
            </a:endParaRPr>
          </a:p>
        </p:txBody>
      </p:sp>
      <p:sp>
        <p:nvSpPr>
          <p:cNvPr id="52" name="TextBox 51"/>
          <p:cNvSpPr txBox="1"/>
          <p:nvPr/>
        </p:nvSpPr>
        <p:spPr>
          <a:xfrm>
            <a:off x="7366617" y="5643919"/>
            <a:ext cx="1636776" cy="461665"/>
          </a:xfrm>
          <a:prstGeom prst="rect">
            <a:avLst/>
          </a:prstGeom>
          <a:noFill/>
        </p:spPr>
        <p:txBody>
          <a:bodyPr wrap="square" rtlCol="0">
            <a:spAutoFit/>
          </a:bodyPr>
          <a:lstStyle/>
          <a:p>
            <a:pPr algn="r"/>
            <a:r>
              <a:rPr lang="en-IN" sz="2400" dirty="0">
                <a:latin typeface="+mn-lt"/>
              </a:rPr>
              <a:t>(21,297)</a:t>
            </a:r>
            <a:endParaRPr lang="en-US" sz="2400" dirty="0">
              <a:latin typeface="+mn-lt"/>
            </a:endParaRPr>
          </a:p>
        </p:txBody>
      </p:sp>
      <p:sp>
        <p:nvSpPr>
          <p:cNvPr id="53" name="TextBox 52"/>
          <p:cNvSpPr txBox="1"/>
          <p:nvPr/>
        </p:nvSpPr>
        <p:spPr>
          <a:xfrm>
            <a:off x="764934" y="6036868"/>
            <a:ext cx="5358384" cy="461665"/>
          </a:xfrm>
          <a:prstGeom prst="rect">
            <a:avLst/>
          </a:prstGeom>
          <a:noFill/>
        </p:spPr>
        <p:txBody>
          <a:bodyPr wrap="square" rtlCol="0">
            <a:spAutoFit/>
          </a:bodyPr>
          <a:lstStyle/>
          <a:p>
            <a:pPr lvl="1"/>
            <a:r>
              <a:rPr lang="en-IN" sz="2400" dirty="0">
                <a:latin typeface="+mn-lt"/>
              </a:rPr>
              <a:t>Book value, June 30</a:t>
            </a:r>
            <a:endParaRPr lang="en-US" sz="2400" dirty="0">
              <a:latin typeface="+mn-lt"/>
            </a:endParaRPr>
          </a:p>
        </p:txBody>
      </p:sp>
      <p:sp>
        <p:nvSpPr>
          <p:cNvPr id="54" name="TextBox 53"/>
          <p:cNvSpPr txBox="1"/>
          <p:nvPr/>
        </p:nvSpPr>
        <p:spPr>
          <a:xfrm>
            <a:off x="7366617" y="6036868"/>
            <a:ext cx="1636776" cy="461665"/>
          </a:xfrm>
          <a:prstGeom prst="rect">
            <a:avLst/>
          </a:prstGeom>
          <a:noFill/>
        </p:spPr>
        <p:txBody>
          <a:bodyPr wrap="square" rtlCol="0">
            <a:spAutoFit/>
          </a:bodyPr>
          <a:lstStyle/>
          <a:p>
            <a:pPr algn="r"/>
            <a:r>
              <a:rPr lang="en-IN" sz="2400" b="1" dirty="0">
                <a:solidFill>
                  <a:srgbClr val="00AEEF"/>
                </a:solidFill>
                <a:latin typeface="+mn-lt"/>
              </a:rPr>
              <a:t>$650,000</a:t>
            </a:r>
            <a:endParaRPr lang="en-US" sz="2400" b="1" dirty="0">
              <a:solidFill>
                <a:srgbClr val="00AEEF"/>
              </a:solidFill>
              <a:latin typeface="+mn-lt"/>
            </a:endParaRPr>
          </a:p>
        </p:txBody>
      </p:sp>
      <p:cxnSp>
        <p:nvCxnSpPr>
          <p:cNvPr id="55" name="Straight Connector 54"/>
          <p:cNvCxnSpPr/>
          <p:nvPr/>
        </p:nvCxnSpPr>
        <p:spPr>
          <a:xfrm>
            <a:off x="7533473" y="6060830"/>
            <a:ext cx="140806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764934" y="4465066"/>
            <a:ext cx="5356641" cy="461665"/>
          </a:xfrm>
          <a:prstGeom prst="rect">
            <a:avLst/>
          </a:prstGeom>
          <a:noFill/>
        </p:spPr>
        <p:txBody>
          <a:bodyPr wrap="square" rtlCol="0">
            <a:spAutoFit/>
          </a:bodyPr>
          <a:lstStyle/>
          <a:p>
            <a:r>
              <a:rPr lang="en-IN" sz="2400" dirty="0">
                <a:latin typeface="+mn-lt"/>
              </a:rPr>
              <a:t>Bonds payable</a:t>
            </a:r>
            <a:endParaRPr lang="en-US" sz="2400" dirty="0">
              <a:latin typeface="+mn-lt"/>
            </a:endParaRPr>
          </a:p>
        </p:txBody>
      </p:sp>
      <p:sp>
        <p:nvSpPr>
          <p:cNvPr id="58" name="TextBox 57"/>
          <p:cNvSpPr txBox="1"/>
          <p:nvPr/>
        </p:nvSpPr>
        <p:spPr>
          <a:xfrm>
            <a:off x="7366617" y="4465066"/>
            <a:ext cx="1636776" cy="461665"/>
          </a:xfrm>
          <a:prstGeom prst="rect">
            <a:avLst/>
          </a:prstGeom>
          <a:noFill/>
        </p:spPr>
        <p:txBody>
          <a:bodyPr wrap="square" rtlCol="0">
            <a:spAutoFit/>
          </a:bodyPr>
          <a:lstStyle/>
          <a:p>
            <a:pPr algn="r"/>
            <a:r>
              <a:rPr lang="en-IN" sz="2400" dirty="0">
                <a:latin typeface="+mn-lt"/>
              </a:rPr>
              <a:t>$700,000</a:t>
            </a:r>
            <a:endParaRPr lang="en-US" sz="2400" dirty="0">
              <a:latin typeface="+mn-lt"/>
            </a:endParaRPr>
          </a:p>
        </p:txBody>
      </p:sp>
      <p:sp>
        <p:nvSpPr>
          <p:cNvPr id="59" name="TextBox 58"/>
          <p:cNvSpPr txBox="1"/>
          <p:nvPr/>
        </p:nvSpPr>
        <p:spPr>
          <a:xfrm>
            <a:off x="763627" y="4858017"/>
            <a:ext cx="5358384" cy="461665"/>
          </a:xfrm>
          <a:prstGeom prst="rect">
            <a:avLst/>
          </a:prstGeom>
          <a:noFill/>
        </p:spPr>
        <p:txBody>
          <a:bodyPr wrap="square" rtlCol="0">
            <a:spAutoFit/>
          </a:bodyPr>
          <a:lstStyle/>
          <a:p>
            <a:r>
              <a:rPr lang="en-IN" sz="2400" dirty="0">
                <a:latin typeface="+mn-lt"/>
              </a:rPr>
              <a:t>   Less: Discount</a:t>
            </a:r>
            <a:endParaRPr lang="en-US" sz="2400" dirty="0">
              <a:latin typeface="+mn-lt"/>
            </a:endParaRPr>
          </a:p>
        </p:txBody>
      </p:sp>
      <p:sp>
        <p:nvSpPr>
          <p:cNvPr id="60" name="TextBox 59"/>
          <p:cNvSpPr txBox="1"/>
          <p:nvPr/>
        </p:nvSpPr>
        <p:spPr>
          <a:xfrm>
            <a:off x="7366617" y="4858017"/>
            <a:ext cx="1636776" cy="461665"/>
          </a:xfrm>
          <a:prstGeom prst="rect">
            <a:avLst/>
          </a:prstGeom>
          <a:noFill/>
        </p:spPr>
        <p:txBody>
          <a:bodyPr wrap="square" rtlCol="0">
            <a:spAutoFit/>
          </a:bodyPr>
          <a:lstStyle/>
          <a:p>
            <a:pPr algn="r"/>
            <a:r>
              <a:rPr lang="en-IN" sz="2400" dirty="0">
                <a:latin typeface="+mn-lt"/>
              </a:rPr>
              <a:t>(28,703)</a:t>
            </a:r>
            <a:endParaRPr lang="en-US" sz="2400" dirty="0">
              <a:latin typeface="+mn-lt"/>
            </a:endParaRPr>
          </a:p>
        </p:txBody>
      </p:sp>
      <p:cxnSp>
        <p:nvCxnSpPr>
          <p:cNvPr id="61" name="Straight Connector 60"/>
          <p:cNvCxnSpPr/>
          <p:nvPr/>
        </p:nvCxnSpPr>
        <p:spPr>
          <a:xfrm>
            <a:off x="7535728" y="5282518"/>
            <a:ext cx="140806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767188" y="4111476"/>
            <a:ext cx="8258511" cy="461665"/>
          </a:xfrm>
          <a:prstGeom prst="rect">
            <a:avLst/>
          </a:prstGeom>
          <a:noFill/>
        </p:spPr>
        <p:txBody>
          <a:bodyPr wrap="square" rtlCol="0">
            <a:spAutoFit/>
          </a:bodyPr>
          <a:lstStyle/>
          <a:p>
            <a:r>
              <a:rPr lang="en-IN" sz="2400" b="1" dirty="0">
                <a:latin typeface="+mn-lt"/>
              </a:rPr>
              <a:t>The new book value of the bonds is the fair value:</a:t>
            </a:r>
            <a:endParaRPr lang="en-US" sz="2400" b="1" dirty="0">
              <a:latin typeface="+mn-lt"/>
            </a:endParaRPr>
          </a:p>
        </p:txBody>
      </p:sp>
      <p:sp>
        <p:nvSpPr>
          <p:cNvPr id="3" name="TextBox 2"/>
          <p:cNvSpPr txBox="1"/>
          <p:nvPr/>
        </p:nvSpPr>
        <p:spPr>
          <a:xfrm>
            <a:off x="4670829" y="4742065"/>
            <a:ext cx="2211392" cy="461665"/>
          </a:xfrm>
          <a:prstGeom prst="rect">
            <a:avLst/>
          </a:prstGeom>
          <a:solidFill>
            <a:schemeClr val="accent1">
              <a:lumMod val="20000"/>
              <a:lumOff val="80000"/>
            </a:schemeClr>
          </a:solidFill>
          <a:ln w="12700">
            <a:solidFill>
              <a:schemeClr val="accent1">
                <a:lumMod val="50000"/>
              </a:schemeClr>
            </a:solidFill>
          </a:ln>
        </p:spPr>
        <p:txBody>
          <a:bodyPr wrap="square" rtlCol="0">
            <a:spAutoFit/>
          </a:bodyPr>
          <a:lstStyle/>
          <a:p>
            <a:pPr algn="ctr"/>
            <a:r>
              <a:rPr lang="en-IN" sz="2400" dirty="0">
                <a:latin typeface="+mn-lt"/>
              </a:rPr>
              <a:t>$33,367 </a:t>
            </a:r>
            <a:r>
              <a:rPr lang="en-IN" sz="2400" dirty="0" smtClean="0">
                <a:latin typeface="+mn-lt"/>
              </a:rPr>
              <a:t>− </a:t>
            </a:r>
            <a:r>
              <a:rPr lang="en-IN" sz="2400" dirty="0">
                <a:latin typeface="+mn-lt"/>
              </a:rPr>
              <a:t>4,664</a:t>
            </a:r>
            <a:endParaRPr lang="en-US" sz="2400" dirty="0">
              <a:latin typeface="+mn-lt"/>
            </a:endParaRPr>
          </a:p>
        </p:txBody>
      </p:sp>
      <p:cxnSp>
        <p:nvCxnSpPr>
          <p:cNvPr id="6" name="Straight Arrow Connector 5"/>
          <p:cNvCxnSpPr/>
          <p:nvPr/>
        </p:nvCxnSpPr>
        <p:spPr>
          <a:xfrm>
            <a:off x="6881330" y="4957509"/>
            <a:ext cx="899188" cy="127760"/>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571667" y="1089173"/>
            <a:ext cx="8258511" cy="461665"/>
          </a:xfrm>
          <a:prstGeom prst="rect">
            <a:avLst/>
          </a:prstGeom>
          <a:noFill/>
        </p:spPr>
        <p:txBody>
          <a:bodyPr wrap="square" rtlCol="0">
            <a:spAutoFit/>
          </a:bodyPr>
          <a:lstStyle/>
          <a:p>
            <a:pPr marL="457200" indent="-457200">
              <a:buFont typeface="Arial" panose="020B0604020202020204" pitchFamily="34" charset="0"/>
              <a:buChar char="•"/>
            </a:pPr>
            <a:r>
              <a:rPr lang="en-IN" sz="2400" b="1" dirty="0">
                <a:latin typeface="+mn-lt"/>
              </a:rPr>
              <a:t>If the fair value </a:t>
            </a:r>
            <a:r>
              <a:rPr lang="en-US" sz="2400" b="1" dirty="0">
                <a:latin typeface="+mn-lt"/>
              </a:rPr>
              <a:t>at June 30, 2018</a:t>
            </a:r>
            <a:r>
              <a:rPr lang="en-IN" sz="2400" b="1" dirty="0">
                <a:latin typeface="+mn-lt"/>
              </a:rPr>
              <a:t> is </a:t>
            </a:r>
            <a:r>
              <a:rPr lang="en-IN" sz="2400" b="1" dirty="0">
                <a:solidFill>
                  <a:srgbClr val="00AEEF"/>
                </a:solidFill>
                <a:latin typeface="+mn-lt"/>
              </a:rPr>
              <a:t>$650,000</a:t>
            </a:r>
            <a:endParaRPr lang="en-US" sz="2400" b="1" dirty="0">
              <a:solidFill>
                <a:srgbClr val="00AEEF"/>
              </a:solidFill>
              <a:latin typeface="+mn-lt"/>
            </a:endParaRPr>
          </a:p>
        </p:txBody>
      </p:sp>
      <p:cxnSp>
        <p:nvCxnSpPr>
          <p:cNvPr id="12" name="Straight Arrow Connector 11"/>
          <p:cNvCxnSpPr/>
          <p:nvPr/>
        </p:nvCxnSpPr>
        <p:spPr>
          <a:xfrm flipH="1">
            <a:off x="7223744" y="2709041"/>
            <a:ext cx="758413" cy="592410"/>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6" name="TextBox 45"/>
          <p:cNvSpPr txBox="1">
            <a:spLocks noChangeArrowheads="1"/>
          </p:cNvSpPr>
          <p:nvPr/>
        </p:nvSpPr>
        <p:spPr bwMode="auto">
          <a:xfrm>
            <a:off x="7581009" y="2836578"/>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47" name="TextBox 46"/>
          <p:cNvSpPr txBox="1">
            <a:spLocks noChangeArrowheads="1"/>
          </p:cNvSpPr>
          <p:nvPr/>
        </p:nvSpPr>
        <p:spPr bwMode="auto">
          <a:xfrm>
            <a:off x="6198296" y="2836578"/>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Tree>
    <p:custDataLst>
      <p:tags r:id="rId1"/>
    </p:custDataLst>
    <p:extLst>
      <p:ext uri="{BB962C8B-B14F-4D97-AF65-F5344CB8AC3E}">
        <p14:creationId xmlns:p14="http://schemas.microsoft.com/office/powerpoint/2010/main" val="15154450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down)">
                                      <p:cBhvr>
                                        <p:cTn id="21" dur="500"/>
                                        <p:tgtEl>
                                          <p:spTgt spid="59"/>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wipe(down)">
                                      <p:cBhvr>
                                        <p:cTn id="24" dur="500"/>
                                        <p:tgtEl>
                                          <p:spTgt spid="62"/>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down)">
                                      <p:cBhvr>
                                        <p:cTn id="27" dur="500"/>
                                        <p:tgtEl>
                                          <p:spTgt spid="5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par>
                                <p:cTn id="31" presetID="22" presetClass="entr" presetSubtype="4"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down)">
                                      <p:cBhvr>
                                        <p:cTn id="36" dur="500"/>
                                        <p:tgtEl>
                                          <p:spTgt spid="50"/>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down)">
                                      <p:cBhvr>
                                        <p:cTn id="39" dur="500"/>
                                        <p:tgtEl>
                                          <p:spTgt spid="49"/>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down)">
                                      <p:cBhvr>
                                        <p:cTn id="42" dur="500"/>
                                        <p:tgtEl>
                                          <p:spTgt spid="51"/>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down)">
                                      <p:cBhvr>
                                        <p:cTn id="45" dur="500"/>
                                        <p:tgtEl>
                                          <p:spTgt spid="53"/>
                                        </p:tgtEl>
                                      </p:cBhvr>
                                    </p:animEffect>
                                  </p:childTnLst>
                                </p:cTn>
                              </p:par>
                              <p:par>
                                <p:cTn id="46" presetID="22" presetClass="entr" presetSubtype="4" fill="hold" nodeType="with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wipe(down)">
                                      <p:cBhvr>
                                        <p:cTn id="48" dur="500"/>
                                        <p:tgtEl>
                                          <p:spTgt spid="55"/>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wipe(down)">
                                      <p:cBhvr>
                                        <p:cTn id="51" dur="500"/>
                                        <p:tgtEl>
                                          <p:spTgt spid="54"/>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wipe(down)">
                                      <p:cBhvr>
                                        <p:cTn id="54" dur="500"/>
                                        <p:tgtEl>
                                          <p:spTgt spid="60"/>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wipe(down)">
                                      <p:cBhvr>
                                        <p:cTn id="57" dur="500"/>
                                        <p:tgtEl>
                                          <p:spTgt spid="52"/>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wipe(down)">
                                      <p:cBhvr>
                                        <p:cTn id="6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9" grpId="0"/>
      <p:bldP spid="50" grpId="0"/>
      <p:bldP spid="51" grpId="0"/>
      <p:bldP spid="52" grpId="0"/>
      <p:bldP spid="53" grpId="0"/>
      <p:bldP spid="54" grpId="0"/>
      <p:bldP spid="57" grpId="0"/>
      <p:bldP spid="58" grpId="0"/>
      <p:bldP spid="59" grpId="0"/>
      <p:bldP spid="60" grpId="0"/>
      <p:bldP spid="62" grpId="0"/>
      <p:bldP spid="3" grpId="0" animBg="1"/>
      <p:bldP spid="4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r>
              <a:rPr lang="en-US" dirty="0"/>
              <a:t>Mix and Match</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LO14-6</a:t>
            </a:r>
          </a:p>
        </p:txBody>
      </p:sp>
      <p:sp>
        <p:nvSpPr>
          <p:cNvPr id="3" name="Content Placeholder 2"/>
          <p:cNvSpPr>
            <a:spLocks noGrp="1"/>
          </p:cNvSpPr>
          <p:nvPr>
            <p:ph idx="1"/>
          </p:nvPr>
        </p:nvSpPr>
        <p:spPr>
          <a:xfrm>
            <a:off x="761999" y="1117416"/>
            <a:ext cx="7997034" cy="5384985"/>
          </a:xfrm>
        </p:spPr>
        <p:txBody>
          <a:bodyPr/>
          <a:lstStyle/>
          <a:p>
            <a:endParaRPr lang="en-US" dirty="0"/>
          </a:p>
          <a:p>
            <a:pPr marL="0" indent="0">
              <a:buNone/>
            </a:pPr>
            <a:endParaRPr lang="en-US" dirty="0"/>
          </a:p>
        </p:txBody>
      </p:sp>
      <p:sp>
        <p:nvSpPr>
          <p:cNvPr id="5" name="Rectangle 4"/>
          <p:cNvSpPr/>
          <p:nvPr/>
        </p:nvSpPr>
        <p:spPr>
          <a:xfrm>
            <a:off x="664073" y="1668162"/>
            <a:ext cx="8292658" cy="3388060"/>
          </a:xfrm>
          <a:prstGeom prst="rect">
            <a:avLst/>
          </a:prstGeom>
          <a:ln w="28575">
            <a:solidFill>
              <a:srgbClr val="C0000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sz="2000" dirty="0"/>
          </a:p>
          <a:p>
            <a:pPr marL="457200" indent="-457200">
              <a:buFont typeface="Arial" panose="020B0604020202020204" pitchFamily="34" charset="0"/>
              <a:buChar char="•"/>
            </a:pPr>
            <a:r>
              <a:rPr lang="en-IN" sz="2800" dirty="0">
                <a:solidFill>
                  <a:schemeClr val="tx1"/>
                </a:solidFill>
              </a:rPr>
              <a:t>It’s not necessary </a:t>
            </a:r>
            <a:r>
              <a:rPr lang="en-IN" sz="2800" dirty="0"/>
              <a:t>to report all of the financial instruments at fair value or even all instruments of a particular type at fair value</a:t>
            </a:r>
            <a:r>
              <a:rPr lang="en-IN" sz="2800" dirty="0">
                <a:solidFill>
                  <a:schemeClr val="tx1"/>
                </a:solidFill>
              </a:rPr>
              <a:t> </a:t>
            </a:r>
          </a:p>
          <a:p>
            <a:pPr marL="457200" indent="-457200">
              <a:buFont typeface="Arial" panose="020B0604020202020204" pitchFamily="34" charset="0"/>
              <a:buChar char="•"/>
            </a:pPr>
            <a:r>
              <a:rPr lang="en-US" sz="2800" dirty="0"/>
              <a:t>It can </a:t>
            </a:r>
            <a:r>
              <a:rPr lang="en-IN" sz="2800" dirty="0"/>
              <a:t>“mix and match” on an instrument-by-instrument basis</a:t>
            </a:r>
          </a:p>
          <a:p>
            <a:pPr marL="457200" indent="-457200">
              <a:buFont typeface="Arial" panose="020B0604020202020204" pitchFamily="34" charset="0"/>
              <a:buChar char="•"/>
            </a:pPr>
            <a:r>
              <a:rPr lang="en-IN" sz="2800" dirty="0"/>
              <a:t>It must make the </a:t>
            </a:r>
            <a:r>
              <a:rPr lang="en-IN" sz="2800" b="1" dirty="0">
                <a:solidFill>
                  <a:srgbClr val="C00000"/>
                </a:solidFill>
              </a:rPr>
              <a:t>election when the item originates</a:t>
            </a:r>
          </a:p>
          <a:p>
            <a:endParaRPr lang="en-IN" sz="2800" dirty="0">
              <a:solidFill>
                <a:schemeClr val="tx1"/>
              </a:solidFill>
            </a:endParaRPr>
          </a:p>
        </p:txBody>
      </p:sp>
      <p:sp>
        <p:nvSpPr>
          <p:cNvPr id="6" name="Freeform 5"/>
          <p:cNvSpPr/>
          <p:nvPr/>
        </p:nvSpPr>
        <p:spPr>
          <a:xfrm>
            <a:off x="870841" y="1406364"/>
            <a:ext cx="6879587" cy="469601"/>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ln/>
        </p:spPr>
        <p:style>
          <a:lnRef idx="1">
            <a:schemeClr val="accent2"/>
          </a:lnRef>
          <a:fillRef idx="2">
            <a:schemeClr val="accent2"/>
          </a:fillRef>
          <a:effectRef idx="1">
            <a:schemeClr val="accent2"/>
          </a:effectRef>
          <a:fontRef idx="minor">
            <a:schemeClr val="dk1"/>
          </a:fontRef>
        </p:style>
        <p:txBody>
          <a:bodyPr spcFirstLastPara="0" vert="horz" wrap="square" lIns="258381" tIns="44672" rIns="258381" bIns="44672" numCol="1" spcCol="1270" anchor="ctr" anchorCtr="0">
            <a:noAutofit/>
          </a:bodyPr>
          <a:lstStyle/>
          <a:p>
            <a:pPr lvl="0" defTabSz="1377950">
              <a:lnSpc>
                <a:spcPct val="90000"/>
              </a:lnSpc>
              <a:spcAft>
                <a:spcPct val="35000"/>
              </a:spcAft>
            </a:pPr>
            <a:r>
              <a:rPr lang="en-IN" sz="2800" b="1" dirty="0">
                <a:solidFill>
                  <a:schemeClr val="tx1"/>
                </a:solidFill>
              </a:rPr>
              <a:t>If a company elects the fair value option</a:t>
            </a:r>
            <a:endParaRPr lang="en-US" sz="2800" kern="1200" dirty="0">
              <a:solidFill>
                <a:schemeClr val="tx1"/>
              </a:solidFill>
            </a:endParaRPr>
          </a:p>
        </p:txBody>
      </p:sp>
    </p:spTree>
    <p:custDataLst>
      <p:tags r:id="rId1"/>
    </p:custDataLst>
    <p:extLst>
      <p:ext uri="{BB962C8B-B14F-4D97-AF65-F5344CB8AC3E}">
        <p14:creationId xmlns:p14="http://schemas.microsoft.com/office/powerpoint/2010/main" val="1910288183"/>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49" y="31152"/>
            <a:ext cx="8013600" cy="1230738"/>
          </a:xfrm>
        </p:spPr>
        <p:txBody>
          <a:bodyPr>
            <a:noAutofit/>
          </a:bodyPr>
          <a:lstStyle/>
          <a:p>
            <a:r>
              <a:rPr lang="en-US" altLang="en-US" sz="3200" dirty="0">
                <a:solidFill>
                  <a:srgbClr val="0072A2"/>
                </a:solidFill>
              </a:rPr>
              <a:t>Concept Check: </a:t>
            </a:r>
            <a:br>
              <a:rPr lang="en-US" altLang="en-US" sz="3200" dirty="0">
                <a:solidFill>
                  <a:srgbClr val="0072A2"/>
                </a:solidFill>
              </a:rPr>
            </a:br>
            <a:r>
              <a:rPr lang="en-US" altLang="en-US" sz="3200" dirty="0">
                <a:solidFill>
                  <a:srgbClr val="0072A2"/>
                </a:solidFill>
              </a:rPr>
              <a:t>Reporting Changes in Fair Value </a:t>
            </a:r>
            <a:endParaRPr lang="en-US" sz="3200" dirty="0">
              <a:solidFill>
                <a:srgbClr val="0072A2"/>
              </a:solidFill>
            </a:endParaRPr>
          </a:p>
        </p:txBody>
      </p:sp>
      <p:sp>
        <p:nvSpPr>
          <p:cNvPr id="414723" name="Rectangle 3"/>
          <p:cNvSpPr>
            <a:spLocks noGrp="1" noChangeArrowheads="1"/>
          </p:cNvSpPr>
          <p:nvPr>
            <p:ph idx="1"/>
          </p:nvPr>
        </p:nvSpPr>
        <p:spPr>
          <a:xfrm>
            <a:off x="640684" y="1261890"/>
            <a:ext cx="8461407" cy="5347100"/>
          </a:xfrm>
          <a:solidFill>
            <a:srgbClr val="F2F2F2"/>
          </a:solidFill>
        </p:spPr>
        <p:txBody>
          <a:bodyPr>
            <a:normAutofit/>
          </a:bodyPr>
          <a:lstStyle/>
          <a:p>
            <a:pPr marL="0" indent="0">
              <a:buNone/>
            </a:pPr>
            <a:r>
              <a:rPr lang="en-US" sz="2400" dirty="0"/>
              <a:t>Zimmern Foods has bonds outstanding during a year in which the general (risk-free) rate of interest has not changed. Zimmern elected the fair value option for the bonds upon issuance. What will Zimmern report for the bonds in its income statement for the year? </a:t>
            </a:r>
          </a:p>
          <a:p>
            <a:pPr marL="457200" indent="-457200">
              <a:buFont typeface="+mj-lt"/>
              <a:buAutoNum type="alphaLcPeriod"/>
            </a:pPr>
            <a:r>
              <a:rPr lang="en-US" sz="2400" dirty="0"/>
              <a:t>Interest expense and a </a:t>
            </a:r>
            <a:r>
              <a:rPr lang="en-US" sz="2400" dirty="0" smtClean="0"/>
              <a:t>gain</a:t>
            </a:r>
            <a:endParaRPr lang="en-US" sz="2400" dirty="0"/>
          </a:p>
          <a:p>
            <a:pPr marL="457200" indent="-457200">
              <a:buFont typeface="+mj-lt"/>
              <a:buAutoNum type="alphaLcPeriod"/>
            </a:pPr>
            <a:r>
              <a:rPr lang="en-US" sz="2400" dirty="0"/>
              <a:t>Interest expense and a </a:t>
            </a:r>
            <a:r>
              <a:rPr lang="en-US" sz="2400" dirty="0" smtClean="0"/>
              <a:t>loss</a:t>
            </a:r>
            <a:endParaRPr lang="en-US" sz="2400" dirty="0"/>
          </a:p>
          <a:p>
            <a:pPr marL="457200" indent="-457200">
              <a:buFont typeface="+mj-lt"/>
              <a:buAutoNum type="alphaLcPeriod"/>
            </a:pPr>
            <a:r>
              <a:rPr lang="en-US" sz="2400" dirty="0"/>
              <a:t>A gain and no interest </a:t>
            </a:r>
            <a:r>
              <a:rPr lang="en-US" sz="2400" dirty="0" smtClean="0"/>
              <a:t>expense</a:t>
            </a:r>
            <a:endParaRPr lang="en-US" sz="2400" dirty="0"/>
          </a:p>
          <a:p>
            <a:pPr marL="457200" indent="-457200">
              <a:buFont typeface="+mj-lt"/>
              <a:buAutoNum type="alphaLcPeriod"/>
            </a:pPr>
            <a:r>
              <a:rPr lang="en-US" sz="2400" dirty="0"/>
              <a:t>Interest expense and no gain or </a:t>
            </a:r>
            <a:r>
              <a:rPr lang="en-US" sz="2400" dirty="0" smtClean="0"/>
              <a:t>loss</a:t>
            </a:r>
            <a:r>
              <a:rPr lang="en-US" sz="2400" dirty="0">
                <a:solidFill>
                  <a:srgbClr val="FF00FF"/>
                </a:solidFill>
              </a:rPr>
              <a:t>	</a:t>
            </a:r>
          </a:p>
          <a:p>
            <a:pPr marL="0" indent="0">
              <a:spcBef>
                <a:spcPts val="600"/>
              </a:spcBef>
              <a:buNone/>
            </a:pPr>
            <a:r>
              <a:rPr lang="en-US" sz="1800" dirty="0">
                <a:solidFill>
                  <a:srgbClr val="FF00FF"/>
                </a:solidFill>
              </a:rPr>
              <a:t>	</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598965" y="4440318"/>
            <a:ext cx="436618" cy="421153"/>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762050" y="5018214"/>
            <a:ext cx="8013600" cy="1569660"/>
          </a:xfrm>
          <a:prstGeom prst="rect">
            <a:avLst/>
          </a:prstGeom>
          <a:solidFill>
            <a:srgbClr val="FDEADA"/>
          </a:solidFill>
          <a:ln w="12700">
            <a:solidFill>
              <a:schemeClr val="tx1"/>
            </a:solidFill>
          </a:ln>
        </p:spPr>
        <p:txBody>
          <a:bodyPr wrap="square" rtlCol="0">
            <a:spAutoFit/>
          </a:bodyPr>
          <a:lstStyle/>
          <a:p>
            <a:pPr marL="0" indent="0">
              <a:buNone/>
            </a:pPr>
            <a:r>
              <a:rPr lang="en-US" sz="2400" dirty="0">
                <a:latin typeface="+mn-lt"/>
              </a:rPr>
              <a:t>The correct answer is </a:t>
            </a:r>
            <a:r>
              <a:rPr lang="en-US" sz="2400" i="1" dirty="0" smtClean="0">
                <a:latin typeface="+mn-lt"/>
              </a:rPr>
              <a:t>d</a:t>
            </a:r>
            <a:r>
              <a:rPr lang="en-US" sz="2400" dirty="0" smtClean="0">
                <a:latin typeface="+mn-lt"/>
              </a:rPr>
              <a:t>. Because </a:t>
            </a:r>
            <a:r>
              <a:rPr lang="en-US" sz="2400" dirty="0">
                <a:latin typeface="+mn-lt"/>
              </a:rPr>
              <a:t>general interest rates did not change, we assume any change in the fair value is due to a change in credit risk, so any gain or loss would be reported as OCI, not part of net income.</a:t>
            </a:r>
          </a:p>
        </p:txBody>
      </p:sp>
      <p:sp>
        <p:nvSpPr>
          <p:cNvPr id="6" name="Rectangle 5"/>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LO14-6</a:t>
            </a:r>
            <a:endParaRPr lang="en-US" sz="1500" dirty="0">
              <a:solidFill>
                <a:srgbClr val="0072A2"/>
              </a:solidFill>
              <a:latin typeface="+mj-lt"/>
              <a:ea typeface="Adobe Fan Heiti Std B" pitchFamily="34" charset="-128"/>
              <a:cs typeface="+mj-cs"/>
            </a:endParaRPr>
          </a:p>
        </p:txBody>
      </p:sp>
    </p:spTree>
    <p:custDataLst>
      <p:tags r:id="rId1"/>
    </p:custDataLst>
    <p:extLst>
      <p:ext uri="{BB962C8B-B14F-4D97-AF65-F5344CB8AC3E}">
        <p14:creationId xmlns:p14="http://schemas.microsoft.com/office/powerpoint/2010/main" val="17543412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692731" y="1900240"/>
            <a:ext cx="8320884" cy="1934225"/>
          </a:xfrm>
          <a:prstGeom prst="rect">
            <a:avLst/>
          </a:prstGeom>
          <a:noFill/>
          <a:ln>
            <a:solidFill>
              <a:srgbClr val="F7964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8" name="Group 27"/>
          <p:cNvGrpSpPr/>
          <p:nvPr/>
        </p:nvGrpSpPr>
        <p:grpSpPr>
          <a:xfrm>
            <a:off x="692387" y="3834465"/>
            <a:ext cx="8321227" cy="1662223"/>
            <a:chOff x="692387" y="3834465"/>
            <a:chExt cx="8321227" cy="1662223"/>
          </a:xfrm>
        </p:grpSpPr>
        <p:sp>
          <p:nvSpPr>
            <p:cNvPr id="10" name="Rectangle 9"/>
            <p:cNvSpPr/>
            <p:nvPr/>
          </p:nvSpPr>
          <p:spPr>
            <a:xfrm>
              <a:off x="692731" y="3834465"/>
              <a:ext cx="8320883" cy="1662223"/>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rgbClr val="FFC000"/>
                </a:solidFill>
              </a:endParaRPr>
            </a:p>
          </p:txBody>
        </p:sp>
        <p:cxnSp>
          <p:nvCxnSpPr>
            <p:cNvPr id="14" name="Straight Connector 13"/>
            <p:cNvCxnSpPr/>
            <p:nvPr/>
          </p:nvCxnSpPr>
          <p:spPr>
            <a:xfrm>
              <a:off x="692387" y="4319373"/>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457" name="Title 1"/>
          <p:cNvSpPr>
            <a:spLocks noGrp="1"/>
          </p:cNvSpPr>
          <p:nvPr>
            <p:ph type="title"/>
          </p:nvPr>
        </p:nvSpPr>
        <p:spPr>
          <a:xfrm>
            <a:off x="761999" y="0"/>
            <a:ext cx="8382000" cy="785741"/>
          </a:xfrm>
        </p:spPr>
        <p:txBody>
          <a:bodyPr/>
          <a:lstStyle/>
          <a:p>
            <a:r>
              <a:rPr lang="en-US" dirty="0" smtClean="0"/>
              <a:t>Recording </a:t>
            </a:r>
            <a:r>
              <a:rPr lang="en-US" dirty="0"/>
              <a:t>Bonds at Issuance</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2" name="TextBox 1"/>
          <p:cNvSpPr txBox="1"/>
          <p:nvPr/>
        </p:nvSpPr>
        <p:spPr>
          <a:xfrm>
            <a:off x="3560682" y="613190"/>
            <a:ext cx="1805925" cy="492443"/>
          </a:xfrm>
          <a:prstGeom prst="rect">
            <a:avLst/>
          </a:prstGeom>
          <a:noFill/>
        </p:spPr>
        <p:txBody>
          <a:bodyPr wrap="square" rtlCol="0">
            <a:spAutoFit/>
          </a:bodyPr>
          <a:lstStyle/>
          <a:p>
            <a:pPr algn="ctr"/>
            <a:r>
              <a:rPr lang="en-US" sz="2600" b="1" dirty="0">
                <a:latin typeface="+mn-lt"/>
              </a:rPr>
              <a:t>Bonds</a:t>
            </a:r>
          </a:p>
        </p:txBody>
      </p:sp>
      <p:sp>
        <p:nvSpPr>
          <p:cNvPr id="6" name="TextBox 5"/>
          <p:cNvSpPr txBox="1"/>
          <p:nvPr/>
        </p:nvSpPr>
        <p:spPr>
          <a:xfrm>
            <a:off x="362902" y="607578"/>
            <a:ext cx="3556558" cy="1292662"/>
          </a:xfrm>
          <a:prstGeom prst="rect">
            <a:avLst/>
          </a:prstGeom>
          <a:noFill/>
        </p:spPr>
        <p:txBody>
          <a:bodyPr wrap="square" rtlCol="0">
            <a:spAutoFit/>
          </a:bodyPr>
          <a:lstStyle/>
          <a:p>
            <a:pPr algn="ctr"/>
            <a:r>
              <a:rPr lang="en-US" sz="2600" b="1" dirty="0">
                <a:solidFill>
                  <a:srgbClr val="C00000"/>
                </a:solidFill>
                <a:latin typeface="+mn-lt"/>
              </a:rPr>
              <a:t>A liability </a:t>
            </a:r>
          </a:p>
          <a:p>
            <a:pPr algn="ctr"/>
            <a:r>
              <a:rPr lang="en-US" sz="2600" b="1" dirty="0">
                <a:solidFill>
                  <a:srgbClr val="800000"/>
                </a:solidFill>
                <a:latin typeface="+mn-lt"/>
              </a:rPr>
              <a:t>To the corporation that issues the bonds</a:t>
            </a:r>
          </a:p>
        </p:txBody>
      </p:sp>
      <p:sp>
        <p:nvSpPr>
          <p:cNvPr id="7" name="TextBox 6"/>
          <p:cNvSpPr txBox="1"/>
          <p:nvPr/>
        </p:nvSpPr>
        <p:spPr>
          <a:xfrm>
            <a:off x="4851197" y="607578"/>
            <a:ext cx="4309746" cy="1292662"/>
          </a:xfrm>
          <a:prstGeom prst="rect">
            <a:avLst/>
          </a:prstGeom>
          <a:noFill/>
        </p:spPr>
        <p:txBody>
          <a:bodyPr wrap="square" rtlCol="0">
            <a:spAutoFit/>
          </a:bodyPr>
          <a:lstStyle/>
          <a:p>
            <a:pPr algn="ctr"/>
            <a:r>
              <a:rPr lang="en-US" sz="2600" b="1" dirty="0">
                <a:solidFill>
                  <a:srgbClr val="C00000"/>
                </a:solidFill>
                <a:latin typeface="+mn-lt"/>
              </a:rPr>
              <a:t>An asset </a:t>
            </a:r>
          </a:p>
          <a:p>
            <a:pPr algn="ctr"/>
            <a:r>
              <a:rPr lang="en-US" sz="2600" b="1" dirty="0">
                <a:solidFill>
                  <a:srgbClr val="003300"/>
                </a:solidFill>
                <a:latin typeface="+mn-lt"/>
              </a:rPr>
              <a:t>To the investor who buys the bonds as an investment</a:t>
            </a:r>
          </a:p>
        </p:txBody>
      </p:sp>
      <p:sp>
        <p:nvSpPr>
          <p:cNvPr id="9" name="Content Placeholder 4"/>
          <p:cNvSpPr>
            <a:spLocks noGrp="1"/>
          </p:cNvSpPr>
          <p:nvPr>
            <p:ph idx="1"/>
          </p:nvPr>
        </p:nvSpPr>
        <p:spPr>
          <a:xfrm>
            <a:off x="692731" y="1910269"/>
            <a:ext cx="8325555" cy="1934225"/>
          </a:xfrm>
          <a:ln w="12700">
            <a:noFill/>
          </a:ln>
          <a:effectLst/>
        </p:spPr>
        <p:txBody>
          <a:bodyPr>
            <a:normAutofit/>
          </a:bodyPr>
          <a:lstStyle/>
          <a:p>
            <a:pPr marL="0" indent="0">
              <a:buNone/>
            </a:pPr>
            <a:r>
              <a:rPr lang="en-IN" sz="2600" dirty="0"/>
              <a:t>On January 1, 2018, Masterwear Industries issued $700,000 of 12% bonds. Interest of $42,000 is payable semiannually on June 30 and December 31. The bonds mature in three years. The entire bond issue was sold in a private placement to United Intergroup, Inc., at the face amount.</a:t>
            </a:r>
            <a:endParaRPr lang="en-US" sz="2600" dirty="0"/>
          </a:p>
        </p:txBody>
      </p:sp>
      <p:sp>
        <p:nvSpPr>
          <p:cNvPr id="11" name="TextBox 10"/>
          <p:cNvSpPr txBox="1">
            <a:spLocks noChangeArrowheads="1"/>
          </p:cNvSpPr>
          <p:nvPr/>
        </p:nvSpPr>
        <p:spPr bwMode="auto">
          <a:xfrm>
            <a:off x="761999" y="3848173"/>
            <a:ext cx="4965701" cy="492443"/>
          </a:xfrm>
          <a:prstGeom prst="rect">
            <a:avLst/>
          </a:prstGeom>
          <a:noFill/>
          <a:ln w="9525">
            <a:noFill/>
            <a:miter lim="800000"/>
            <a:headEnd/>
            <a:tailEnd/>
          </a:ln>
        </p:spPr>
        <p:txBody>
          <a:bodyPr wrap="square">
            <a:spAutoFit/>
          </a:bodyPr>
          <a:lstStyle/>
          <a:p>
            <a:pPr algn="ctr"/>
            <a:r>
              <a:rPr lang="en-US" sz="2600" b="1" dirty="0">
                <a:latin typeface="+mn-lt"/>
              </a:rPr>
              <a:t>Journal Entry</a:t>
            </a:r>
            <a:endParaRPr lang="en-IN" sz="2600" b="1" baseline="30000" dirty="0">
              <a:latin typeface="+mn-lt"/>
            </a:endParaRPr>
          </a:p>
        </p:txBody>
      </p:sp>
      <p:sp>
        <p:nvSpPr>
          <p:cNvPr id="12" name="TextBox 11"/>
          <p:cNvSpPr txBox="1">
            <a:spLocks noChangeArrowheads="1"/>
          </p:cNvSpPr>
          <p:nvPr/>
        </p:nvSpPr>
        <p:spPr bwMode="auto">
          <a:xfrm>
            <a:off x="7581009" y="3878951"/>
            <a:ext cx="1281651" cy="492443"/>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13" name="TextBox 12"/>
          <p:cNvSpPr txBox="1">
            <a:spLocks noChangeArrowheads="1"/>
          </p:cNvSpPr>
          <p:nvPr/>
        </p:nvSpPr>
        <p:spPr bwMode="auto">
          <a:xfrm>
            <a:off x="6198296" y="3879492"/>
            <a:ext cx="1281651" cy="492443"/>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sp>
        <p:nvSpPr>
          <p:cNvPr id="15" name="TextBox 14"/>
          <p:cNvSpPr txBox="1">
            <a:spLocks noChangeArrowheads="1"/>
          </p:cNvSpPr>
          <p:nvPr/>
        </p:nvSpPr>
        <p:spPr bwMode="auto">
          <a:xfrm>
            <a:off x="692731" y="4699864"/>
            <a:ext cx="5297761" cy="404813"/>
          </a:xfrm>
          <a:prstGeom prst="rect">
            <a:avLst/>
          </a:prstGeom>
          <a:noFill/>
          <a:ln w="9525">
            <a:noFill/>
            <a:miter lim="800000"/>
            <a:headEnd/>
            <a:tailEnd/>
          </a:ln>
        </p:spPr>
        <p:txBody>
          <a:bodyPr/>
          <a:lstStyle/>
          <a:p>
            <a:r>
              <a:rPr lang="en-US" sz="2600" dirty="0">
                <a:latin typeface="+mn-lt"/>
              </a:rPr>
              <a:t>Cash</a:t>
            </a:r>
            <a:endParaRPr lang="en-IN" sz="2600" dirty="0">
              <a:latin typeface="+mn-lt"/>
            </a:endParaRPr>
          </a:p>
        </p:txBody>
      </p:sp>
      <p:sp>
        <p:nvSpPr>
          <p:cNvPr id="16" name="TextBox 15"/>
          <p:cNvSpPr txBox="1">
            <a:spLocks noChangeArrowheads="1"/>
          </p:cNvSpPr>
          <p:nvPr/>
        </p:nvSpPr>
        <p:spPr bwMode="auto">
          <a:xfrm>
            <a:off x="5930900" y="4689148"/>
            <a:ext cx="1613485" cy="404812"/>
          </a:xfrm>
          <a:prstGeom prst="rect">
            <a:avLst/>
          </a:prstGeom>
          <a:noFill/>
          <a:ln w="9525">
            <a:noFill/>
            <a:miter lim="800000"/>
            <a:headEnd/>
            <a:tailEnd/>
          </a:ln>
        </p:spPr>
        <p:txBody>
          <a:bodyPr/>
          <a:lstStyle/>
          <a:p>
            <a:pPr algn="r"/>
            <a:r>
              <a:rPr lang="en-IN" sz="2600" dirty="0">
                <a:latin typeface="+mn-lt"/>
              </a:rPr>
              <a:t>700,000</a:t>
            </a:r>
          </a:p>
        </p:txBody>
      </p:sp>
      <p:sp>
        <p:nvSpPr>
          <p:cNvPr id="17" name="TextBox 16"/>
          <p:cNvSpPr txBox="1">
            <a:spLocks noChangeArrowheads="1"/>
          </p:cNvSpPr>
          <p:nvPr/>
        </p:nvSpPr>
        <p:spPr bwMode="auto">
          <a:xfrm>
            <a:off x="692731" y="5030064"/>
            <a:ext cx="5297761" cy="404813"/>
          </a:xfrm>
          <a:prstGeom prst="rect">
            <a:avLst/>
          </a:prstGeom>
          <a:noFill/>
          <a:ln w="9525">
            <a:noFill/>
            <a:miter lim="800000"/>
            <a:headEnd/>
            <a:tailEnd/>
          </a:ln>
        </p:spPr>
        <p:txBody>
          <a:bodyPr/>
          <a:lstStyle/>
          <a:p>
            <a:pPr lvl="1"/>
            <a:r>
              <a:rPr lang="en-US" sz="2600" dirty="0">
                <a:latin typeface="+mn-lt"/>
              </a:rPr>
              <a:t>Bonds payable</a:t>
            </a:r>
            <a:endParaRPr lang="en-IN" sz="2600" dirty="0">
              <a:latin typeface="+mn-lt"/>
            </a:endParaRPr>
          </a:p>
        </p:txBody>
      </p:sp>
      <p:sp>
        <p:nvSpPr>
          <p:cNvPr id="18" name="TextBox 17"/>
          <p:cNvSpPr txBox="1">
            <a:spLocks noChangeArrowheads="1"/>
          </p:cNvSpPr>
          <p:nvPr/>
        </p:nvSpPr>
        <p:spPr bwMode="auto">
          <a:xfrm>
            <a:off x="7012616" y="5019348"/>
            <a:ext cx="1902341" cy="404812"/>
          </a:xfrm>
          <a:prstGeom prst="rect">
            <a:avLst/>
          </a:prstGeom>
          <a:noFill/>
          <a:ln w="9525">
            <a:noFill/>
            <a:miter lim="800000"/>
            <a:headEnd/>
            <a:tailEnd/>
          </a:ln>
        </p:spPr>
        <p:txBody>
          <a:bodyPr/>
          <a:lstStyle/>
          <a:p>
            <a:pPr algn="r"/>
            <a:r>
              <a:rPr lang="en-IN" sz="2600" dirty="0">
                <a:latin typeface="+mn-lt"/>
              </a:rPr>
              <a:t>700,000</a:t>
            </a:r>
          </a:p>
        </p:txBody>
      </p:sp>
      <p:sp>
        <p:nvSpPr>
          <p:cNvPr id="19" name="TextBox 18"/>
          <p:cNvSpPr txBox="1">
            <a:spLocks noChangeArrowheads="1"/>
          </p:cNvSpPr>
          <p:nvPr/>
        </p:nvSpPr>
        <p:spPr bwMode="auto">
          <a:xfrm>
            <a:off x="680031" y="4339909"/>
            <a:ext cx="5297761" cy="404813"/>
          </a:xfrm>
          <a:prstGeom prst="rect">
            <a:avLst/>
          </a:prstGeom>
          <a:noFill/>
          <a:ln w="9525">
            <a:noFill/>
            <a:miter lim="800000"/>
            <a:headEnd/>
            <a:tailEnd/>
          </a:ln>
        </p:spPr>
        <p:txBody>
          <a:bodyPr/>
          <a:lstStyle/>
          <a:p>
            <a:r>
              <a:rPr lang="en-US" sz="2600" b="1" dirty="0">
                <a:latin typeface="+mn-lt"/>
              </a:rPr>
              <a:t>Masterwear (Issuer)</a:t>
            </a:r>
            <a:endParaRPr lang="en-IN" sz="2600" b="1" dirty="0">
              <a:latin typeface="+mn-lt"/>
            </a:endParaRPr>
          </a:p>
        </p:txBody>
      </p:sp>
      <p:sp>
        <p:nvSpPr>
          <p:cNvPr id="20" name="Rectangle 19"/>
          <p:cNvSpPr/>
          <p:nvPr/>
        </p:nvSpPr>
        <p:spPr>
          <a:xfrm>
            <a:off x="690756" y="5475575"/>
            <a:ext cx="8320883" cy="1131853"/>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rgbClr val="000099"/>
              </a:solidFill>
            </a:endParaRPr>
          </a:p>
        </p:txBody>
      </p:sp>
      <p:sp>
        <p:nvSpPr>
          <p:cNvPr id="21" name="TextBox 20"/>
          <p:cNvSpPr txBox="1">
            <a:spLocks noChangeArrowheads="1"/>
          </p:cNvSpPr>
          <p:nvPr/>
        </p:nvSpPr>
        <p:spPr bwMode="auto">
          <a:xfrm>
            <a:off x="690756" y="5860632"/>
            <a:ext cx="5297761" cy="404813"/>
          </a:xfrm>
          <a:prstGeom prst="rect">
            <a:avLst/>
          </a:prstGeom>
          <a:noFill/>
          <a:ln w="9525">
            <a:noFill/>
            <a:miter lim="800000"/>
            <a:headEnd/>
            <a:tailEnd/>
          </a:ln>
        </p:spPr>
        <p:txBody>
          <a:bodyPr/>
          <a:lstStyle/>
          <a:p>
            <a:r>
              <a:rPr lang="en-US" sz="2600" b="1" dirty="0">
                <a:solidFill>
                  <a:srgbClr val="000099"/>
                </a:solidFill>
                <a:latin typeface="+mn-lt"/>
              </a:rPr>
              <a:t>Investment in bonds</a:t>
            </a:r>
            <a:endParaRPr lang="en-IN" sz="2600" b="1" dirty="0">
              <a:solidFill>
                <a:srgbClr val="000099"/>
              </a:solidFill>
              <a:latin typeface="+mn-lt"/>
            </a:endParaRPr>
          </a:p>
        </p:txBody>
      </p:sp>
      <p:sp>
        <p:nvSpPr>
          <p:cNvPr id="22" name="TextBox 21"/>
          <p:cNvSpPr txBox="1">
            <a:spLocks noChangeArrowheads="1"/>
          </p:cNvSpPr>
          <p:nvPr/>
        </p:nvSpPr>
        <p:spPr bwMode="auto">
          <a:xfrm>
            <a:off x="5928925" y="5849916"/>
            <a:ext cx="1613485" cy="404812"/>
          </a:xfrm>
          <a:prstGeom prst="rect">
            <a:avLst/>
          </a:prstGeom>
          <a:noFill/>
          <a:ln w="9525">
            <a:noFill/>
            <a:miter lim="800000"/>
            <a:headEnd/>
            <a:tailEnd/>
          </a:ln>
        </p:spPr>
        <p:txBody>
          <a:bodyPr/>
          <a:lstStyle/>
          <a:p>
            <a:pPr algn="r"/>
            <a:r>
              <a:rPr lang="en-IN" sz="2600" b="1" dirty="0">
                <a:solidFill>
                  <a:srgbClr val="000099"/>
                </a:solidFill>
                <a:latin typeface="+mn-lt"/>
              </a:rPr>
              <a:t>700,000</a:t>
            </a:r>
          </a:p>
        </p:txBody>
      </p:sp>
      <p:sp>
        <p:nvSpPr>
          <p:cNvPr id="23" name="TextBox 22"/>
          <p:cNvSpPr txBox="1">
            <a:spLocks noChangeArrowheads="1"/>
          </p:cNvSpPr>
          <p:nvPr/>
        </p:nvSpPr>
        <p:spPr bwMode="auto">
          <a:xfrm>
            <a:off x="690756" y="6190832"/>
            <a:ext cx="5297761" cy="404813"/>
          </a:xfrm>
          <a:prstGeom prst="rect">
            <a:avLst/>
          </a:prstGeom>
          <a:noFill/>
          <a:ln w="9525">
            <a:noFill/>
            <a:miter lim="800000"/>
            <a:headEnd/>
            <a:tailEnd/>
          </a:ln>
        </p:spPr>
        <p:txBody>
          <a:bodyPr/>
          <a:lstStyle/>
          <a:p>
            <a:pPr lvl="1"/>
            <a:r>
              <a:rPr lang="en-US" sz="2600" b="1" dirty="0">
                <a:solidFill>
                  <a:srgbClr val="000099"/>
                </a:solidFill>
                <a:latin typeface="+mn-lt"/>
              </a:rPr>
              <a:t>Cash</a:t>
            </a:r>
            <a:endParaRPr lang="en-IN" sz="2600" b="1" dirty="0">
              <a:solidFill>
                <a:srgbClr val="000099"/>
              </a:solidFill>
              <a:latin typeface="+mn-lt"/>
            </a:endParaRPr>
          </a:p>
        </p:txBody>
      </p:sp>
      <p:sp>
        <p:nvSpPr>
          <p:cNvPr id="24" name="TextBox 23"/>
          <p:cNvSpPr txBox="1">
            <a:spLocks noChangeArrowheads="1"/>
          </p:cNvSpPr>
          <p:nvPr/>
        </p:nvSpPr>
        <p:spPr bwMode="auto">
          <a:xfrm>
            <a:off x="7010641" y="6180116"/>
            <a:ext cx="1902341" cy="404812"/>
          </a:xfrm>
          <a:prstGeom prst="rect">
            <a:avLst/>
          </a:prstGeom>
          <a:noFill/>
          <a:ln w="9525">
            <a:noFill/>
            <a:miter lim="800000"/>
            <a:headEnd/>
            <a:tailEnd/>
          </a:ln>
        </p:spPr>
        <p:txBody>
          <a:bodyPr/>
          <a:lstStyle/>
          <a:p>
            <a:pPr algn="r"/>
            <a:r>
              <a:rPr lang="en-IN" sz="2600" b="1" dirty="0">
                <a:solidFill>
                  <a:srgbClr val="000099"/>
                </a:solidFill>
                <a:latin typeface="+mn-lt"/>
              </a:rPr>
              <a:t>700,000</a:t>
            </a:r>
          </a:p>
        </p:txBody>
      </p:sp>
      <p:sp>
        <p:nvSpPr>
          <p:cNvPr id="25" name="TextBox 24"/>
          <p:cNvSpPr txBox="1">
            <a:spLocks noChangeArrowheads="1"/>
          </p:cNvSpPr>
          <p:nvPr/>
        </p:nvSpPr>
        <p:spPr bwMode="auto">
          <a:xfrm>
            <a:off x="678056" y="5482016"/>
            <a:ext cx="5297761" cy="404813"/>
          </a:xfrm>
          <a:prstGeom prst="rect">
            <a:avLst/>
          </a:prstGeom>
          <a:noFill/>
          <a:ln w="9525">
            <a:noFill/>
            <a:miter lim="800000"/>
            <a:headEnd/>
            <a:tailEnd/>
          </a:ln>
        </p:spPr>
        <p:txBody>
          <a:bodyPr/>
          <a:lstStyle/>
          <a:p>
            <a:r>
              <a:rPr lang="en-US" sz="2600" b="1" dirty="0">
                <a:solidFill>
                  <a:srgbClr val="000099"/>
                </a:solidFill>
                <a:latin typeface="+mn-lt"/>
              </a:rPr>
              <a:t>United (Investor)</a:t>
            </a:r>
            <a:endParaRPr lang="en-IN" sz="2600" b="1" dirty="0">
              <a:solidFill>
                <a:srgbClr val="000099"/>
              </a:solidFill>
              <a:latin typeface="+mn-lt"/>
            </a:endParaRPr>
          </a:p>
        </p:txBody>
      </p:sp>
      <p:grpSp>
        <p:nvGrpSpPr>
          <p:cNvPr id="29" name="Group 28"/>
          <p:cNvGrpSpPr/>
          <p:nvPr/>
        </p:nvGrpSpPr>
        <p:grpSpPr>
          <a:xfrm>
            <a:off x="2871060" y="859411"/>
            <a:ext cx="3362391" cy="18454"/>
            <a:chOff x="2871060" y="859411"/>
            <a:chExt cx="3362391" cy="18454"/>
          </a:xfrm>
        </p:grpSpPr>
        <p:cxnSp>
          <p:nvCxnSpPr>
            <p:cNvPr id="4" name="Straight Arrow Connector 3"/>
            <p:cNvCxnSpPr/>
            <p:nvPr/>
          </p:nvCxnSpPr>
          <p:spPr>
            <a:xfrm>
              <a:off x="5005422" y="859411"/>
              <a:ext cx="1228029" cy="0"/>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2871060" y="877865"/>
              <a:ext cx="1048400" cy="0"/>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4187201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6" presetClass="entr" presetSubtype="37" fill="hold" nodeType="after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arn(outVertical)">
                                      <p:cBhvr>
                                        <p:cTn id="10" dur="1000"/>
                                        <p:tgtEl>
                                          <p:spTgt spid="29"/>
                                        </p:tgtEl>
                                      </p:cBhvr>
                                    </p:animEffect>
                                  </p:childTnLst>
                                </p:cTn>
                              </p:par>
                            </p:childTnLst>
                          </p:cTn>
                        </p:par>
                        <p:par>
                          <p:cTn id="11" fill="hold">
                            <p:stCondLst>
                              <p:cond delay="1000"/>
                            </p:stCondLst>
                            <p:childTnLst>
                              <p:par>
                                <p:cTn id="12" presetID="1"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fade">
                                      <p:cBhvr>
                                        <p:cTn id="21" dur="500"/>
                                        <p:tgtEl>
                                          <p:spTgt spid="9">
                                            <p:txEl>
                                              <p:pRg st="0" end="0"/>
                                            </p:txEl>
                                          </p:spTgt>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down)">
                                      <p:cBhvr>
                                        <p:cTn id="40" dur="500"/>
                                        <p:tgtEl>
                                          <p:spTgt spid="1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500"/>
                                        <p:tgtEl>
                                          <p:spTgt spid="1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down)">
                                      <p:cBhvr>
                                        <p:cTn id="49" dur="500"/>
                                        <p:tgtEl>
                                          <p:spTgt spid="13"/>
                                        </p:tgtEl>
                                      </p:cBhvr>
                                    </p:animEffect>
                                  </p:childTnLst>
                                </p:cTn>
                              </p:par>
                              <p:par>
                                <p:cTn id="50" presetID="1" presetClass="entr" presetSubtype="0"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down)">
                                      <p:cBhvr>
                                        <p:cTn id="56" dur="500"/>
                                        <p:tgtEl>
                                          <p:spTgt spid="25"/>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down)">
                                      <p:cBhvr>
                                        <p:cTn id="59" dur="500"/>
                                        <p:tgtEl>
                                          <p:spTgt spid="22"/>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ipe(down)">
                                      <p:cBhvr>
                                        <p:cTn id="62" dur="500"/>
                                        <p:tgtEl>
                                          <p:spTgt spid="24"/>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down)">
                                      <p:cBhvr>
                                        <p:cTn id="65" dur="500"/>
                                        <p:tgtEl>
                                          <p:spTgt spid="23"/>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down)">
                                      <p:cBhvr>
                                        <p:cTn id="68" dur="500"/>
                                        <p:tgtEl>
                                          <p:spTgt spid="21"/>
                                        </p:tgtEl>
                                      </p:cBhvr>
                                    </p:animEffect>
                                  </p:childTnLst>
                                </p:cTn>
                              </p:par>
                              <p:par>
                                <p:cTn id="69" presetID="1"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 grpId="0"/>
      <p:bldP spid="6" grpId="0"/>
      <p:bldP spid="7" grpId="0"/>
      <p:bldP spid="9" grpId="0" uiExpand="1" build="p"/>
      <p:bldP spid="11" grpId="0"/>
      <p:bldP spid="12" grpId="0"/>
      <p:bldP spid="13" grpId="0"/>
      <p:bldP spid="15" grpId="0"/>
      <p:bldP spid="16" grpId="0"/>
      <p:bldP spid="17" grpId="0"/>
      <p:bldP spid="18" grpId="0"/>
      <p:bldP spid="19" grpId="0"/>
      <p:bldP spid="20" grpId="0" animBg="1"/>
      <p:bldP spid="21" grpId="0"/>
      <p:bldP spid="22" grpId="0"/>
      <p:bldP spid="23" grpId="0"/>
      <p:bldP spid="24" grpId="0"/>
      <p:bldP spid="2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solidFill>
                  <a:srgbClr val="0072A2"/>
                </a:solidFill>
              </a:rPr>
              <a:t>Concept Check: When Fair Value Falls </a:t>
            </a:r>
            <a:endParaRPr lang="en-US" sz="3200" dirty="0">
              <a:solidFill>
                <a:srgbClr val="0072A2"/>
              </a:solidFill>
            </a:endParaRPr>
          </a:p>
        </p:txBody>
      </p:sp>
      <p:sp>
        <p:nvSpPr>
          <p:cNvPr id="414723" name="Rectangle 3"/>
          <p:cNvSpPr>
            <a:spLocks noGrp="1" noChangeArrowheads="1"/>
          </p:cNvSpPr>
          <p:nvPr>
            <p:ph idx="1"/>
          </p:nvPr>
        </p:nvSpPr>
        <p:spPr>
          <a:xfrm>
            <a:off x="623591" y="1261890"/>
            <a:ext cx="8461407" cy="5419386"/>
          </a:xfrm>
          <a:solidFill>
            <a:srgbClr val="F2F2F2"/>
          </a:solidFill>
        </p:spPr>
        <p:txBody>
          <a:bodyPr>
            <a:normAutofit/>
          </a:bodyPr>
          <a:lstStyle/>
          <a:p>
            <a:pPr marL="0" indent="0">
              <a:buNone/>
            </a:pPr>
            <a:r>
              <a:rPr lang="en-US" sz="1800" dirty="0"/>
              <a:t>Monk Investigations issued 11% bonds, dated January 1, with a face amount of $800,000 on January 1, 2019. The bonds sold for $740,000. For bonds of similar risk and maturity the market yield was 12%. Interest is paid semiannually on June 30 and December 31. </a:t>
            </a:r>
            <a:r>
              <a:rPr lang="en-US" sz="1800" dirty="0" smtClean="0"/>
              <a:t>Monk </a:t>
            </a:r>
            <a:r>
              <a:rPr lang="en-US" sz="1800" dirty="0"/>
              <a:t>determines interest at the effective rate and elected the option to report these bonds at their fair value. On December 31, 2019, the fair value of the bonds was $730,000, with $4,000 of the change due to a change in general interest rates. Monk’s statement of comprehensive income will include:</a:t>
            </a:r>
          </a:p>
          <a:p>
            <a:pPr marL="342900" indent="-342900">
              <a:buFont typeface="+mj-lt"/>
              <a:buAutoNum type="alphaLcPeriod"/>
            </a:pPr>
            <a:r>
              <a:rPr lang="en-US" sz="1800" dirty="0"/>
              <a:t>A gain from change in the fair value of debt of $</a:t>
            </a:r>
            <a:r>
              <a:rPr lang="en-US" sz="1800" dirty="0" smtClean="0"/>
              <a:t>10,824</a:t>
            </a:r>
            <a:endParaRPr lang="en-US" sz="1800" dirty="0"/>
          </a:p>
          <a:p>
            <a:pPr marL="342900" indent="-342900">
              <a:buFont typeface="+mj-lt"/>
              <a:buAutoNum type="alphaLcPeriod"/>
            </a:pPr>
            <a:r>
              <a:rPr lang="en-US" sz="1800" dirty="0"/>
              <a:t>A loss from change in the fair value of debt of $</a:t>
            </a:r>
            <a:r>
              <a:rPr lang="en-US" sz="1800" dirty="0" smtClean="0"/>
              <a:t>6,824</a:t>
            </a:r>
            <a:endParaRPr lang="en-US" sz="1800" dirty="0"/>
          </a:p>
          <a:p>
            <a:pPr marL="342900" indent="-342900">
              <a:buFont typeface="+mj-lt"/>
              <a:buAutoNum type="alphaLcPeriod"/>
            </a:pPr>
            <a:r>
              <a:rPr lang="en-US" sz="1800" dirty="0"/>
              <a:t>A gain from change in the fair value of debt of $</a:t>
            </a:r>
            <a:r>
              <a:rPr lang="en-US" sz="1800" dirty="0" smtClean="0"/>
              <a:t>4,000</a:t>
            </a:r>
            <a:endParaRPr lang="en-US" sz="1800" dirty="0"/>
          </a:p>
          <a:p>
            <a:pPr marL="342900" indent="-342900">
              <a:buFont typeface="+mj-lt"/>
              <a:buAutoNum type="alphaLcPeriod"/>
            </a:pPr>
            <a:r>
              <a:rPr lang="en-US" sz="1800" dirty="0"/>
              <a:t>A gain from change in the fair value of debt of $</a:t>
            </a:r>
            <a:r>
              <a:rPr lang="en-US" sz="1800" dirty="0" smtClean="0"/>
              <a:t>6,824</a:t>
            </a:r>
            <a:endParaRPr lang="en-US" sz="1800" dirty="0"/>
          </a:p>
          <a:p>
            <a:pPr marL="0" indent="0">
              <a:spcBef>
                <a:spcPts val="600"/>
              </a:spcBef>
              <a:buNone/>
            </a:pPr>
            <a:r>
              <a:rPr lang="en-US" sz="1800" dirty="0">
                <a:solidFill>
                  <a:srgbClr val="FF00FF"/>
                </a:solidFill>
              </a:rPr>
              <a:t>	</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595769" y="3127991"/>
            <a:ext cx="436618" cy="37324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TextBox 5"/>
          <p:cNvSpPr txBox="1"/>
          <p:nvPr/>
        </p:nvSpPr>
        <p:spPr>
          <a:xfrm>
            <a:off x="623591" y="4865355"/>
            <a:ext cx="5438775" cy="1042337"/>
          </a:xfrm>
          <a:prstGeom prst="rect">
            <a:avLst/>
          </a:prstGeom>
          <a:solidFill>
            <a:srgbClr val="FDEADA"/>
          </a:solidFill>
          <a:ln w="12700">
            <a:solidFill>
              <a:schemeClr val="tx1"/>
            </a:solidFill>
          </a:ln>
        </p:spPr>
        <p:txBody>
          <a:bodyPr wrap="square" rtlCol="0">
            <a:spAutoFit/>
          </a:bodyPr>
          <a:lstStyle/>
          <a:p>
            <a:pPr eaLnBrk="1" hangingPunct="1">
              <a:lnSpc>
                <a:spcPct val="80000"/>
              </a:lnSpc>
              <a:spcAft>
                <a:spcPts val="1200"/>
              </a:spcAft>
              <a:buFont typeface="Wingdings" pitchFamily="2" charset="2"/>
              <a:buNone/>
              <a:tabLst>
                <a:tab pos="457200" algn="l"/>
                <a:tab pos="4745038" algn="dec"/>
                <a:tab pos="5257800" algn="dec"/>
              </a:tabLst>
            </a:pPr>
            <a:r>
              <a:rPr lang="en-US" altLang="en-US" sz="1600" dirty="0">
                <a:latin typeface="+mn-lt"/>
              </a:rPr>
              <a:t>The correct answer is </a:t>
            </a:r>
            <a:r>
              <a:rPr lang="en-US" altLang="en-US" sz="1600" i="1" dirty="0" smtClean="0">
                <a:latin typeface="+mn-lt"/>
              </a:rPr>
              <a:t>a</a:t>
            </a:r>
            <a:r>
              <a:rPr lang="en-US" altLang="en-US" sz="1600" dirty="0">
                <a:latin typeface="+mn-lt"/>
              </a:rPr>
              <a:t>:</a:t>
            </a:r>
          </a:p>
          <a:p>
            <a:pPr eaLnBrk="1" hangingPunct="1">
              <a:lnSpc>
                <a:spcPct val="80000"/>
              </a:lnSpc>
              <a:buFont typeface="Wingdings" pitchFamily="2" charset="2"/>
              <a:buNone/>
              <a:tabLst>
                <a:tab pos="457200" algn="l"/>
                <a:tab pos="4745038" algn="dec"/>
                <a:tab pos="5257800" algn="dec"/>
              </a:tabLst>
            </a:pPr>
            <a:r>
              <a:rPr lang="en-US" altLang="en-US" sz="1600" dirty="0">
                <a:latin typeface="+mn-lt"/>
              </a:rPr>
              <a:t>Interest expense ($740,000 </a:t>
            </a:r>
            <a:r>
              <a:rPr lang="en-US" altLang="en-US" sz="1600" dirty="0" smtClean="0">
                <a:latin typeface="+mn-lt"/>
              </a:rPr>
              <a:t>× </a:t>
            </a:r>
            <a:r>
              <a:rPr lang="en-US" altLang="en-US" sz="1600" dirty="0">
                <a:latin typeface="+mn-lt"/>
              </a:rPr>
              <a:t>12% </a:t>
            </a:r>
            <a:r>
              <a:rPr lang="en-US" altLang="en-US" sz="1600" dirty="0" smtClean="0">
                <a:latin typeface="+mn-lt"/>
              </a:rPr>
              <a:t>× </a:t>
            </a:r>
            <a:r>
              <a:rPr lang="en-US" altLang="en-US" sz="1600" dirty="0">
                <a:latin typeface="+mn-lt"/>
              </a:rPr>
              <a:t>6/12) 44,400</a:t>
            </a:r>
          </a:p>
          <a:p>
            <a:pPr eaLnBrk="1" hangingPunct="1">
              <a:lnSpc>
                <a:spcPct val="80000"/>
              </a:lnSpc>
              <a:buFont typeface="Wingdings" pitchFamily="2" charset="2"/>
              <a:buNone/>
              <a:tabLst>
                <a:tab pos="457200" algn="l"/>
                <a:tab pos="4572000" algn="dec"/>
                <a:tab pos="5257800" algn="dec"/>
              </a:tabLst>
            </a:pPr>
            <a:r>
              <a:rPr lang="en-US" altLang="en-US" sz="1600" dirty="0">
                <a:solidFill>
                  <a:srgbClr val="FF00FF"/>
                </a:solidFill>
                <a:latin typeface="+mn-lt"/>
              </a:rPr>
              <a:t>	</a:t>
            </a:r>
            <a:r>
              <a:rPr lang="en-US" altLang="en-US" sz="1600" dirty="0">
                <a:latin typeface="+mn-lt"/>
              </a:rPr>
              <a:t>Discount on bonds payable</a:t>
            </a:r>
            <a:r>
              <a:rPr lang="en-US" altLang="en-US" sz="1600" dirty="0">
                <a:solidFill>
                  <a:srgbClr val="FF00FF"/>
                </a:solidFill>
                <a:latin typeface="+mn-lt"/>
              </a:rPr>
              <a:t>		</a:t>
            </a:r>
            <a:r>
              <a:rPr lang="en-US" altLang="en-US" sz="1600" b="1" dirty="0">
                <a:solidFill>
                  <a:srgbClr val="C00000"/>
                </a:solidFill>
                <a:latin typeface="+mn-lt"/>
              </a:rPr>
              <a:t>400</a:t>
            </a:r>
          </a:p>
          <a:p>
            <a:pPr eaLnBrk="1" hangingPunct="1">
              <a:lnSpc>
                <a:spcPct val="80000"/>
              </a:lnSpc>
              <a:buFont typeface="Wingdings" pitchFamily="2" charset="2"/>
              <a:buNone/>
              <a:tabLst>
                <a:tab pos="457200" algn="l"/>
                <a:tab pos="4572000" algn="dec"/>
                <a:tab pos="5257800" algn="dec"/>
              </a:tabLst>
            </a:pPr>
            <a:r>
              <a:rPr lang="en-US" altLang="en-US" sz="1600" dirty="0">
                <a:solidFill>
                  <a:srgbClr val="FF00FF"/>
                </a:solidFill>
                <a:latin typeface="+mn-lt"/>
              </a:rPr>
              <a:t>	</a:t>
            </a:r>
            <a:r>
              <a:rPr lang="en-US" altLang="en-US" sz="1600" dirty="0">
                <a:latin typeface="+mn-lt"/>
              </a:rPr>
              <a:t>Cash ($800,000 </a:t>
            </a:r>
            <a:r>
              <a:rPr lang="en-US" altLang="en-US" sz="1600" dirty="0" smtClean="0">
                <a:latin typeface="+mn-lt"/>
              </a:rPr>
              <a:t>× </a:t>
            </a:r>
            <a:r>
              <a:rPr lang="en-US" altLang="en-US" sz="1600" dirty="0">
                <a:latin typeface="+mn-lt"/>
              </a:rPr>
              <a:t>11% </a:t>
            </a:r>
            <a:r>
              <a:rPr lang="en-US" altLang="en-US" sz="1600" dirty="0" smtClean="0">
                <a:latin typeface="+mn-lt"/>
              </a:rPr>
              <a:t>× </a:t>
            </a:r>
            <a:r>
              <a:rPr lang="en-US" altLang="en-US" sz="1600" dirty="0">
                <a:latin typeface="+mn-lt"/>
              </a:rPr>
              <a:t>6/12)</a:t>
            </a:r>
            <a:r>
              <a:rPr lang="en-US" altLang="en-US" sz="1600" dirty="0">
                <a:solidFill>
                  <a:srgbClr val="FF00FF"/>
                </a:solidFill>
                <a:latin typeface="+mn-lt"/>
              </a:rPr>
              <a:t>		</a:t>
            </a:r>
            <a:r>
              <a:rPr lang="en-US" altLang="en-US" sz="1600" dirty="0">
                <a:latin typeface="+mn-lt"/>
              </a:rPr>
              <a:t>44,000</a:t>
            </a:r>
          </a:p>
        </p:txBody>
      </p:sp>
      <p:sp>
        <p:nvSpPr>
          <p:cNvPr id="8" name="TextBox 7"/>
          <p:cNvSpPr txBox="1"/>
          <p:nvPr/>
        </p:nvSpPr>
        <p:spPr>
          <a:xfrm>
            <a:off x="623590" y="5971779"/>
            <a:ext cx="5438775" cy="707886"/>
          </a:xfrm>
          <a:prstGeom prst="rect">
            <a:avLst/>
          </a:prstGeom>
          <a:solidFill>
            <a:srgbClr val="FDEADA"/>
          </a:solidFill>
          <a:ln w="12700">
            <a:solidFill>
              <a:schemeClr val="tx1"/>
            </a:solidFill>
          </a:ln>
        </p:spPr>
        <p:txBody>
          <a:bodyPr wrap="square" rtlCol="0">
            <a:spAutoFit/>
          </a:bodyPr>
          <a:lstStyle/>
          <a:p>
            <a:pPr eaLnBrk="1" hangingPunct="1">
              <a:lnSpc>
                <a:spcPct val="80000"/>
              </a:lnSpc>
              <a:buFont typeface="Wingdings" pitchFamily="2" charset="2"/>
              <a:buNone/>
              <a:tabLst>
                <a:tab pos="457200" algn="l"/>
                <a:tab pos="4572000" algn="dec"/>
                <a:tab pos="5257800" algn="dec"/>
              </a:tabLst>
            </a:pPr>
            <a:r>
              <a:rPr lang="en-US" altLang="en-US" sz="1600" dirty="0">
                <a:latin typeface="+mn-lt"/>
              </a:rPr>
              <a:t>Interest expense ([$</a:t>
            </a:r>
            <a:r>
              <a:rPr lang="en-US" altLang="en-US" sz="1600" dirty="0" smtClean="0">
                <a:latin typeface="+mn-lt"/>
              </a:rPr>
              <a:t>740,000 + 400</a:t>
            </a:r>
            <a:r>
              <a:rPr lang="en-US" altLang="en-US" sz="1600" dirty="0">
                <a:latin typeface="+mn-lt"/>
              </a:rPr>
              <a:t>] </a:t>
            </a:r>
            <a:r>
              <a:rPr lang="en-US" altLang="en-US" sz="1600" dirty="0" smtClean="0">
                <a:latin typeface="+mn-lt"/>
              </a:rPr>
              <a:t>× </a:t>
            </a:r>
            <a:r>
              <a:rPr lang="en-US" altLang="en-US" sz="1600" dirty="0">
                <a:latin typeface="+mn-lt"/>
              </a:rPr>
              <a:t>12% </a:t>
            </a:r>
            <a:r>
              <a:rPr lang="en-US" altLang="en-US" sz="1600" dirty="0" smtClean="0">
                <a:latin typeface="+mn-lt"/>
              </a:rPr>
              <a:t>× </a:t>
            </a:r>
            <a:r>
              <a:rPr lang="en-US" altLang="en-US" sz="1600" dirty="0">
                <a:latin typeface="+mn-lt"/>
              </a:rPr>
              <a:t>6/12) </a:t>
            </a:r>
            <a:r>
              <a:rPr lang="en-US" altLang="en-US" sz="1600" dirty="0">
                <a:solidFill>
                  <a:srgbClr val="FF00FF"/>
                </a:solidFill>
                <a:latin typeface="+mn-lt"/>
              </a:rPr>
              <a:t>	</a:t>
            </a:r>
            <a:r>
              <a:rPr lang="en-US" altLang="en-US" sz="1600" dirty="0">
                <a:latin typeface="+mn-lt"/>
              </a:rPr>
              <a:t>44.424</a:t>
            </a:r>
          </a:p>
          <a:p>
            <a:pPr eaLnBrk="1" hangingPunct="1">
              <a:lnSpc>
                <a:spcPct val="80000"/>
              </a:lnSpc>
              <a:buFont typeface="Wingdings" pitchFamily="2" charset="2"/>
              <a:buNone/>
              <a:tabLst>
                <a:tab pos="457200" algn="l"/>
                <a:tab pos="4572000" algn="dec"/>
                <a:tab pos="5257800" algn="dec"/>
              </a:tabLst>
            </a:pPr>
            <a:r>
              <a:rPr lang="en-US" altLang="en-US" sz="1600" dirty="0">
                <a:solidFill>
                  <a:srgbClr val="FF00FF"/>
                </a:solidFill>
                <a:latin typeface="+mn-lt"/>
              </a:rPr>
              <a:t>	</a:t>
            </a:r>
            <a:r>
              <a:rPr lang="en-US" altLang="en-US" sz="1600" dirty="0">
                <a:latin typeface="+mn-lt"/>
              </a:rPr>
              <a:t>Discount on bonds payable </a:t>
            </a:r>
            <a:r>
              <a:rPr lang="en-US" altLang="en-US" sz="1600" dirty="0">
                <a:solidFill>
                  <a:srgbClr val="FF00FF"/>
                </a:solidFill>
                <a:latin typeface="+mn-lt"/>
              </a:rPr>
              <a:t>		</a:t>
            </a:r>
            <a:r>
              <a:rPr lang="en-US" altLang="en-US" sz="1600" b="1" dirty="0">
                <a:solidFill>
                  <a:srgbClr val="C00000"/>
                </a:solidFill>
                <a:latin typeface="+mn-lt"/>
              </a:rPr>
              <a:t>424</a:t>
            </a:r>
          </a:p>
          <a:p>
            <a:pPr eaLnBrk="1" hangingPunct="1">
              <a:lnSpc>
                <a:spcPct val="80000"/>
              </a:lnSpc>
              <a:buFont typeface="Wingdings" pitchFamily="2" charset="2"/>
              <a:buNone/>
              <a:tabLst>
                <a:tab pos="457200" algn="l"/>
                <a:tab pos="4572000" algn="dec"/>
                <a:tab pos="5257800" algn="dec"/>
              </a:tabLst>
            </a:pPr>
            <a:r>
              <a:rPr lang="en-US" altLang="en-US" sz="1600" dirty="0">
                <a:solidFill>
                  <a:srgbClr val="FF00FF"/>
                </a:solidFill>
                <a:latin typeface="+mn-lt"/>
              </a:rPr>
              <a:t>	</a:t>
            </a:r>
            <a:r>
              <a:rPr lang="en-US" altLang="en-US" sz="1600" dirty="0">
                <a:latin typeface="+mn-lt"/>
              </a:rPr>
              <a:t>Cash ($800,000 </a:t>
            </a:r>
            <a:r>
              <a:rPr lang="en-US" altLang="en-US" sz="1600" dirty="0" smtClean="0">
                <a:latin typeface="+mn-lt"/>
              </a:rPr>
              <a:t>× </a:t>
            </a:r>
            <a:r>
              <a:rPr lang="en-US" altLang="en-US" sz="1600" dirty="0">
                <a:latin typeface="+mn-lt"/>
              </a:rPr>
              <a:t>11% </a:t>
            </a:r>
            <a:r>
              <a:rPr lang="en-US" altLang="en-US" sz="1600" dirty="0" smtClean="0">
                <a:latin typeface="+mn-lt"/>
              </a:rPr>
              <a:t>× </a:t>
            </a:r>
            <a:r>
              <a:rPr lang="en-US" altLang="en-US" sz="1600" dirty="0">
                <a:latin typeface="+mn-lt"/>
              </a:rPr>
              <a:t>6/12)</a:t>
            </a:r>
            <a:r>
              <a:rPr lang="en-US" altLang="en-US" sz="1600" dirty="0">
                <a:solidFill>
                  <a:srgbClr val="FF00FF"/>
                </a:solidFill>
                <a:latin typeface="+mn-lt"/>
              </a:rPr>
              <a:t>		</a:t>
            </a:r>
            <a:r>
              <a:rPr lang="en-US" altLang="en-US" sz="1600" dirty="0">
                <a:latin typeface="+mn-lt"/>
              </a:rPr>
              <a:t>44,000</a:t>
            </a:r>
          </a:p>
        </p:txBody>
      </p:sp>
      <p:sp>
        <p:nvSpPr>
          <p:cNvPr id="9" name="Text Box 15"/>
          <p:cNvSpPr txBox="1">
            <a:spLocks noChangeArrowheads="1"/>
          </p:cNvSpPr>
          <p:nvPr/>
        </p:nvSpPr>
        <p:spPr bwMode="auto">
          <a:xfrm>
            <a:off x="6165377" y="4419955"/>
            <a:ext cx="2941876" cy="2308324"/>
          </a:xfrm>
          <a:prstGeom prst="rect">
            <a:avLst/>
          </a:prstGeom>
          <a:solidFill>
            <a:srgbClr val="FDEADA"/>
          </a:solidFill>
          <a:ln w="9525">
            <a:solidFill>
              <a:schemeClr val="tx1"/>
            </a:solidFill>
            <a:miter lim="800000"/>
            <a:headEnd/>
            <a:tailEnd/>
          </a:ln>
        </p:spPr>
        <p:txBody>
          <a:bodyPr wrap="square">
            <a:spAutoFit/>
          </a:bodyP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spcBef>
                <a:spcPct val="50000"/>
              </a:spcBef>
              <a:buClrTx/>
              <a:buSzTx/>
              <a:buFontTx/>
              <a:buNone/>
              <a:tabLst>
                <a:tab pos="2800350" algn="dec"/>
              </a:tabLst>
            </a:pPr>
            <a:r>
              <a:rPr lang="en-US" altLang="en-US" sz="1600" dirty="0">
                <a:latin typeface="+mn-lt"/>
              </a:rPr>
              <a:t>Bonds p</a:t>
            </a:r>
            <a:r>
              <a:rPr lang="en-US" altLang="en-US" sz="1600" dirty="0" smtClean="0">
                <a:latin typeface="+mn-lt"/>
              </a:rPr>
              <a:t>ayable </a:t>
            </a:r>
            <a:r>
              <a:rPr lang="en-US" altLang="en-US" sz="1600" dirty="0">
                <a:solidFill>
                  <a:srgbClr val="FF00FF"/>
                </a:solidFill>
                <a:latin typeface="+mn-lt"/>
              </a:rPr>
              <a:t>	</a:t>
            </a:r>
            <a:r>
              <a:rPr lang="en-US" altLang="en-US" sz="1600" dirty="0">
                <a:latin typeface="+mn-lt"/>
              </a:rPr>
              <a:t>$800,000</a:t>
            </a:r>
            <a:r>
              <a:rPr lang="en-US" altLang="en-US" sz="1600" dirty="0">
                <a:solidFill>
                  <a:srgbClr val="FF00FF"/>
                </a:solidFill>
                <a:latin typeface="+mn-lt"/>
              </a:rPr>
              <a:t/>
            </a:r>
            <a:br>
              <a:rPr lang="en-US" altLang="en-US" sz="1600" dirty="0">
                <a:solidFill>
                  <a:srgbClr val="FF00FF"/>
                </a:solidFill>
                <a:latin typeface="+mn-lt"/>
              </a:rPr>
            </a:br>
            <a:r>
              <a:rPr lang="en-US" altLang="en-US" sz="1600" dirty="0">
                <a:latin typeface="+mn-lt"/>
              </a:rPr>
              <a:t>Less: Discount</a:t>
            </a:r>
            <a:r>
              <a:rPr lang="en-US" altLang="en-US" sz="1600" dirty="0">
                <a:solidFill>
                  <a:srgbClr val="FF00FF"/>
                </a:solidFill>
                <a:latin typeface="+mn-lt"/>
              </a:rPr>
              <a:t>	</a:t>
            </a:r>
            <a:br>
              <a:rPr lang="en-US" altLang="en-US" sz="1600" dirty="0">
                <a:solidFill>
                  <a:srgbClr val="FF00FF"/>
                </a:solidFill>
                <a:latin typeface="+mn-lt"/>
              </a:rPr>
            </a:br>
            <a:r>
              <a:rPr lang="en-US" altLang="en-US" sz="1600" dirty="0">
                <a:latin typeface="+mn-lt"/>
              </a:rPr>
              <a:t>(60,000 </a:t>
            </a:r>
            <a:r>
              <a:rPr lang="en-US" altLang="en-US" sz="1600" dirty="0" smtClean="0">
                <a:latin typeface="+mn-lt"/>
              </a:rPr>
              <a:t>− </a:t>
            </a:r>
            <a:r>
              <a:rPr lang="en-US" altLang="en-US" sz="1600" b="1" dirty="0">
                <a:solidFill>
                  <a:srgbClr val="C00000"/>
                </a:solidFill>
                <a:latin typeface="+mn-lt"/>
              </a:rPr>
              <a:t>400 </a:t>
            </a:r>
            <a:r>
              <a:rPr lang="en-US" altLang="en-US" sz="1600" dirty="0" smtClean="0">
                <a:latin typeface="+mn-lt"/>
              </a:rPr>
              <a:t>− </a:t>
            </a:r>
            <a:r>
              <a:rPr lang="en-US" altLang="en-US" sz="1600" b="1" dirty="0">
                <a:solidFill>
                  <a:srgbClr val="C00000"/>
                </a:solidFill>
                <a:latin typeface="+mn-lt"/>
              </a:rPr>
              <a:t>424</a:t>
            </a:r>
            <a:r>
              <a:rPr lang="en-US" altLang="en-US" sz="1600" dirty="0">
                <a:latin typeface="+mn-lt"/>
              </a:rPr>
              <a:t>) </a:t>
            </a:r>
            <a:r>
              <a:rPr lang="en-US" altLang="en-US" sz="1600" dirty="0">
                <a:solidFill>
                  <a:srgbClr val="FF00FF"/>
                </a:solidFill>
                <a:latin typeface="+mn-lt"/>
              </a:rPr>
              <a:t>	</a:t>
            </a:r>
            <a:r>
              <a:rPr lang="en-US" altLang="en-US" sz="1600" u="sng" dirty="0">
                <a:latin typeface="+mn-lt"/>
              </a:rPr>
              <a:t>   59,176</a:t>
            </a:r>
            <a:r>
              <a:rPr lang="en-US" altLang="en-US" sz="1600" dirty="0">
                <a:solidFill>
                  <a:srgbClr val="FF00FF"/>
                </a:solidFill>
                <a:latin typeface="+mn-lt"/>
              </a:rPr>
              <a:t/>
            </a:r>
            <a:br>
              <a:rPr lang="en-US" altLang="en-US" sz="1600" dirty="0">
                <a:solidFill>
                  <a:srgbClr val="FF00FF"/>
                </a:solidFill>
                <a:latin typeface="+mn-lt"/>
              </a:rPr>
            </a:br>
            <a:r>
              <a:rPr lang="en-US" altLang="en-US" sz="1600" dirty="0">
                <a:latin typeface="+mn-lt"/>
              </a:rPr>
              <a:t>Book </a:t>
            </a:r>
            <a:r>
              <a:rPr lang="en-US" altLang="en-US" sz="1600" dirty="0" smtClean="0">
                <a:latin typeface="+mn-lt"/>
              </a:rPr>
              <a:t>value </a:t>
            </a:r>
            <a:r>
              <a:rPr lang="en-US" altLang="en-US" sz="1600" dirty="0">
                <a:solidFill>
                  <a:srgbClr val="FF00FF"/>
                </a:solidFill>
                <a:latin typeface="+mn-lt"/>
              </a:rPr>
              <a:t>	</a:t>
            </a:r>
            <a:r>
              <a:rPr lang="en-US" altLang="en-US" sz="1600" dirty="0">
                <a:latin typeface="+mn-lt"/>
              </a:rPr>
              <a:t>$740,824</a:t>
            </a:r>
            <a:r>
              <a:rPr lang="en-US" altLang="en-US" sz="1600" dirty="0">
                <a:solidFill>
                  <a:srgbClr val="FF00FF"/>
                </a:solidFill>
                <a:latin typeface="+mn-lt"/>
              </a:rPr>
              <a:t/>
            </a:r>
            <a:br>
              <a:rPr lang="en-US" altLang="en-US" sz="1600" dirty="0">
                <a:solidFill>
                  <a:srgbClr val="FF00FF"/>
                </a:solidFill>
                <a:latin typeface="+mn-lt"/>
              </a:rPr>
            </a:br>
            <a:r>
              <a:rPr lang="en-US" altLang="en-US" sz="1600" dirty="0">
                <a:latin typeface="+mn-lt"/>
              </a:rPr>
              <a:t>  Gain–N/I</a:t>
            </a:r>
            <a:r>
              <a:rPr lang="en-US" altLang="en-US" sz="1600" dirty="0">
                <a:solidFill>
                  <a:srgbClr val="FF00FF"/>
                </a:solidFill>
                <a:latin typeface="+mn-lt"/>
              </a:rPr>
              <a:t>	</a:t>
            </a:r>
            <a:r>
              <a:rPr lang="en-US" altLang="en-US" sz="1600" dirty="0">
                <a:latin typeface="+mn-lt"/>
              </a:rPr>
              <a:t>4,000</a:t>
            </a:r>
            <a:r>
              <a:rPr lang="en-US" altLang="en-US" sz="1600" dirty="0">
                <a:solidFill>
                  <a:srgbClr val="FF00FF"/>
                </a:solidFill>
                <a:latin typeface="+mn-lt"/>
              </a:rPr>
              <a:t/>
            </a:r>
            <a:br>
              <a:rPr lang="en-US" altLang="en-US" sz="1600" dirty="0">
                <a:solidFill>
                  <a:srgbClr val="FF00FF"/>
                </a:solidFill>
                <a:latin typeface="+mn-lt"/>
              </a:rPr>
            </a:br>
            <a:r>
              <a:rPr lang="en-US" altLang="en-US" sz="1600" u="sng" dirty="0">
                <a:latin typeface="+mn-lt"/>
              </a:rPr>
              <a:t>   Gain–OCI    </a:t>
            </a:r>
            <a:r>
              <a:rPr lang="en-US" altLang="en-US" sz="1600" dirty="0">
                <a:solidFill>
                  <a:srgbClr val="FF00FF"/>
                </a:solidFill>
                <a:latin typeface="+mn-lt"/>
              </a:rPr>
              <a:t>	</a:t>
            </a:r>
            <a:r>
              <a:rPr lang="en-US" altLang="en-US" sz="1600" dirty="0">
                <a:latin typeface="+mn-lt"/>
              </a:rPr>
              <a:t> </a:t>
            </a:r>
            <a:r>
              <a:rPr lang="en-US" altLang="en-US" sz="1600" u="sng" dirty="0">
                <a:latin typeface="+mn-lt"/>
              </a:rPr>
              <a:t>    6.824</a:t>
            </a:r>
            <a:r>
              <a:rPr lang="en-US" altLang="en-US" sz="1600" u="sng" dirty="0">
                <a:solidFill>
                  <a:srgbClr val="FF00FF"/>
                </a:solidFill>
                <a:latin typeface="+mn-lt"/>
              </a:rPr>
              <a:t/>
            </a:r>
            <a:br>
              <a:rPr lang="en-US" altLang="en-US" sz="1600" u="sng" dirty="0">
                <a:solidFill>
                  <a:srgbClr val="FF00FF"/>
                </a:solidFill>
                <a:latin typeface="+mn-lt"/>
              </a:rPr>
            </a:br>
            <a:r>
              <a:rPr lang="en-US" altLang="en-US" sz="1600" dirty="0">
                <a:latin typeface="+mn-lt"/>
              </a:rPr>
              <a:t> Fair value  </a:t>
            </a:r>
            <a:r>
              <a:rPr lang="en-US" altLang="en-US" sz="1600" dirty="0" smtClean="0">
                <a:solidFill>
                  <a:srgbClr val="FF00FF"/>
                </a:solidFill>
                <a:latin typeface="+mn-lt"/>
              </a:rPr>
              <a:t>	</a:t>
            </a:r>
            <a:r>
              <a:rPr lang="en-US" altLang="en-US" sz="1600" dirty="0" smtClean="0">
                <a:latin typeface="+mn-lt"/>
              </a:rPr>
              <a:t>$</a:t>
            </a:r>
            <a:r>
              <a:rPr lang="en-US" altLang="en-US" sz="1600" dirty="0">
                <a:latin typeface="+mn-lt"/>
              </a:rPr>
              <a:t>730,000</a:t>
            </a:r>
          </a:p>
        </p:txBody>
      </p:sp>
      <p:sp>
        <p:nvSpPr>
          <p:cNvPr id="10" name="TextBox 9"/>
          <p:cNvSpPr txBox="1"/>
          <p:nvPr/>
        </p:nvSpPr>
        <p:spPr>
          <a:xfrm>
            <a:off x="6522399" y="3320373"/>
            <a:ext cx="2167110" cy="830997"/>
          </a:xfrm>
          <a:prstGeom prst="rect">
            <a:avLst/>
          </a:prstGeom>
          <a:solidFill>
            <a:srgbClr val="FDEADA"/>
          </a:solidFill>
          <a:ln w="12700">
            <a:solidFill>
              <a:schemeClr val="tx1"/>
            </a:solidFill>
          </a:ln>
        </p:spPr>
        <p:txBody>
          <a:bodyPr wrap="square" rtlCol="0">
            <a:spAutoFit/>
          </a:bodyPr>
          <a:lstStyle/>
          <a:p>
            <a:r>
              <a:rPr lang="en-US" sz="1600" dirty="0"/>
              <a:t>Comprehensive income includes both net income and OCI.</a:t>
            </a:r>
          </a:p>
        </p:txBody>
      </p:sp>
      <p:sp>
        <p:nvSpPr>
          <p:cNvPr id="11" name="Rectangle 10"/>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LO14-6</a:t>
            </a:r>
            <a:endParaRPr lang="en-US" sz="1500" dirty="0">
              <a:solidFill>
                <a:srgbClr val="0072A2"/>
              </a:solidFill>
              <a:latin typeface="+mj-lt"/>
              <a:ea typeface="Adobe Fan Heiti Std B" pitchFamily="34" charset="-128"/>
              <a:cs typeface="+mj-cs"/>
            </a:endParaRPr>
          </a:p>
        </p:txBody>
      </p:sp>
    </p:spTree>
    <p:custDataLst>
      <p:tags r:id="rId1"/>
    </p:custDataLst>
    <p:extLst>
      <p:ext uri="{BB962C8B-B14F-4D97-AF65-F5344CB8AC3E}">
        <p14:creationId xmlns:p14="http://schemas.microsoft.com/office/powerpoint/2010/main" val="23797565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animBg="1"/>
      <p:bldP spid="9" grpId="0" animBg="1"/>
      <p:bldP spid="10"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LO14-7</a:t>
            </a:r>
          </a:p>
        </p:txBody>
      </p:sp>
      <p:graphicFrame>
        <p:nvGraphicFramePr>
          <p:cNvPr id="10" name="Table 9"/>
          <p:cNvGraphicFramePr>
            <a:graphicFrameLocks noGrp="1"/>
          </p:cNvGraphicFramePr>
          <p:nvPr>
            <p:extLst>
              <p:ext uri="{D42A27DB-BD31-4B8C-83A1-F6EECF244321}">
                <p14:modId xmlns:p14="http://schemas.microsoft.com/office/powerpoint/2010/main" val="1934120086"/>
              </p:ext>
            </p:extLst>
          </p:nvPr>
        </p:nvGraphicFramePr>
        <p:xfrm>
          <a:off x="671202" y="1463483"/>
          <a:ext cx="8360932" cy="4932201"/>
        </p:xfrm>
        <a:graphic>
          <a:graphicData uri="http://schemas.openxmlformats.org/drawingml/2006/table">
            <a:tbl>
              <a:tblPr>
                <a:tableStyleId>{5C22544A-7EE6-4342-B048-85BDC9FD1C3A}</a:tableStyleId>
              </a:tblPr>
              <a:tblGrid>
                <a:gridCol w="4075076">
                  <a:extLst>
                    <a:ext uri="{9D8B030D-6E8A-4147-A177-3AD203B41FA5}">
                      <a16:colId xmlns:a16="http://schemas.microsoft.com/office/drawing/2014/main" xmlns="" val="20000"/>
                    </a:ext>
                  </a:extLst>
                </a:gridCol>
                <a:gridCol w="4285856">
                  <a:extLst>
                    <a:ext uri="{9D8B030D-6E8A-4147-A177-3AD203B41FA5}">
                      <a16:colId xmlns:a16="http://schemas.microsoft.com/office/drawing/2014/main" xmlns="" val="20001"/>
                    </a:ext>
                  </a:extLst>
                </a:gridCol>
              </a:tblGrid>
              <a:tr h="520777">
                <a:tc>
                  <a:txBody>
                    <a:bodyPr/>
                    <a:lstStyle/>
                    <a:p>
                      <a:pPr algn="ctr" fontAlgn="t"/>
                      <a:r>
                        <a:rPr lang="en-US" sz="2400" b="1" u="none" strike="noStrike" dirty="0">
                          <a:effectLst/>
                        </a:rPr>
                        <a:t>U.S. GAAP</a:t>
                      </a:r>
                      <a:endParaRPr lang="en-US" sz="2400" b="1" i="0" u="none" strike="noStrike" dirty="0">
                        <a:solidFill>
                          <a:srgbClr val="000000"/>
                        </a:solidFill>
                        <a:effectLst/>
                        <a:latin typeface="Calibri"/>
                      </a:endParaRPr>
                    </a:p>
                  </a:txBody>
                  <a:tcPr marL="5576" marR="5576" marT="557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fontAlgn="t"/>
                      <a:r>
                        <a:rPr lang="en-US" sz="2400" b="1" u="none" strike="noStrike" dirty="0">
                          <a:effectLst/>
                        </a:rPr>
                        <a:t>IFRS</a:t>
                      </a:r>
                      <a:endParaRPr lang="en-US" sz="2400" b="1" i="0" u="none" strike="noStrike" dirty="0">
                        <a:solidFill>
                          <a:srgbClr val="000000"/>
                        </a:solidFill>
                        <a:effectLst/>
                        <a:latin typeface="Calibri"/>
                      </a:endParaRPr>
                    </a:p>
                  </a:txBody>
                  <a:tcPr marL="5576" marR="5576" marT="557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294603">
                <a:tc gridSpan="2">
                  <a:txBody>
                    <a:bodyPr/>
                    <a:lstStyle/>
                    <a:p>
                      <a:pPr algn="ctr" rtl="0" fontAlgn="ctr"/>
                      <a:r>
                        <a:rPr lang="en-IN" sz="2400" b="1" u="none" strike="noStrike" dirty="0">
                          <a:solidFill>
                            <a:srgbClr val="C00000"/>
                          </a:solidFill>
                          <a:effectLst/>
                        </a:rPr>
                        <a:t>Method </a:t>
                      </a:r>
                      <a:r>
                        <a:rPr lang="en-IN" sz="2400" b="1" i="0" u="none" strike="noStrike" kern="1200" baseline="0" dirty="0">
                          <a:solidFill>
                            <a:srgbClr val="C00000"/>
                          </a:solidFill>
                          <a:latin typeface="+mn-lt"/>
                          <a:ea typeface="+mn-ea"/>
                          <a:cs typeface="+mn-cs"/>
                        </a:rPr>
                        <a:t>preferred for </a:t>
                      </a:r>
                      <a:r>
                        <a:rPr lang="en-US" sz="2400" b="1" i="0" u="none" strike="noStrike" kern="1200" baseline="0" dirty="0">
                          <a:solidFill>
                            <a:srgbClr val="C00000"/>
                          </a:solidFill>
                          <a:latin typeface="+mn-lt"/>
                          <a:ea typeface="+mn-ea"/>
                          <a:cs typeface="+mn-cs"/>
                        </a:rPr>
                        <a:t>recording bonds</a:t>
                      </a:r>
                      <a:endParaRPr lang="en-IN" sz="2400" b="1" i="0" u="none" strike="noStrike" dirty="0">
                        <a:solidFill>
                          <a:srgbClr val="C00000"/>
                        </a:solidFill>
                        <a:effectLst/>
                        <a:latin typeface="+mn-lt"/>
                      </a:endParaRPr>
                    </a:p>
                  </a:txBody>
                  <a:tcPr marL="5576"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rtl="0" fontAlgn="ctr"/>
                      <a:endParaRPr lang="en-IN" sz="2200" b="1" i="0" u="none" strike="noStrike" dirty="0">
                        <a:solidFill>
                          <a:srgbClr val="000000"/>
                        </a:solidFill>
                        <a:effectLst/>
                        <a:latin typeface="+mn-lt"/>
                      </a:endParaRPr>
                    </a:p>
                  </a:txBody>
                  <a:tcPr marL="5576"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1"/>
                  </a:ext>
                </a:extLst>
              </a:tr>
              <a:tr h="246482">
                <a:tc>
                  <a:txBody>
                    <a:bodyPr/>
                    <a:lstStyle/>
                    <a:p>
                      <a:pPr algn="l" rtl="0" fontAlgn="ctr"/>
                      <a:r>
                        <a:rPr lang="en-IN" sz="2000" u="none" strike="noStrike" dirty="0">
                          <a:effectLst/>
                        </a:rPr>
                        <a:t>The</a:t>
                      </a:r>
                      <a:r>
                        <a:rPr lang="en-IN" sz="2000" u="none" strike="noStrike" baseline="0" dirty="0">
                          <a:effectLst/>
                        </a:rPr>
                        <a:t> g</a:t>
                      </a:r>
                      <a:r>
                        <a:rPr lang="en-IN" sz="2000" u="none" strike="noStrike" dirty="0">
                          <a:effectLst/>
                        </a:rPr>
                        <a:t>ross method is </a:t>
                      </a:r>
                      <a:r>
                        <a:rPr lang="en-IN" sz="2000" b="0" i="0" u="none" strike="noStrike" kern="1200" baseline="0" dirty="0">
                          <a:solidFill>
                            <a:schemeClr val="dk1"/>
                          </a:solidFill>
                          <a:latin typeface="+mn-lt"/>
                          <a:ea typeface="+mn-ea"/>
                          <a:cs typeface="+mn-cs"/>
                        </a:rPr>
                        <a:t>the method preferred by companies for preparing financial </a:t>
                      </a:r>
                      <a:r>
                        <a:rPr lang="en-US" sz="2000" b="0" i="0" u="none" strike="noStrike" kern="1200" baseline="0" dirty="0">
                          <a:solidFill>
                            <a:schemeClr val="dk1"/>
                          </a:solidFill>
                          <a:latin typeface="+mn-lt"/>
                          <a:ea typeface="+mn-ea"/>
                          <a:cs typeface="+mn-cs"/>
                        </a:rPr>
                        <a:t>statements.</a:t>
                      </a:r>
                      <a:endParaRPr lang="en-IN" sz="2000" b="0" i="0" u="none" strike="noStrike" dirty="0">
                        <a:solidFill>
                          <a:srgbClr val="000000"/>
                        </a:solidFill>
                        <a:effectLst/>
                        <a:latin typeface="Calibri"/>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a:txBody>
                    <a:bodyPr/>
                    <a:lstStyle/>
                    <a:p>
                      <a:r>
                        <a:rPr lang="en-IN" sz="2000" b="0" i="0" u="none" strike="noStrike" kern="1200" baseline="0" dirty="0">
                          <a:solidFill>
                            <a:schemeClr val="dk1"/>
                          </a:solidFill>
                          <a:latin typeface="+mn-lt"/>
                          <a:ea typeface="+mn-ea"/>
                          <a:cs typeface="+mn-cs"/>
                        </a:rPr>
                        <a:t>The net method is preferred for </a:t>
                      </a:r>
                      <a:r>
                        <a:rPr lang="en-US" sz="2000" b="0" i="0" u="none" strike="noStrike" kern="1200" baseline="0" dirty="0">
                          <a:solidFill>
                            <a:schemeClr val="dk1"/>
                          </a:solidFill>
                          <a:latin typeface="+mn-lt"/>
                          <a:ea typeface="+mn-ea"/>
                          <a:cs typeface="+mn-cs"/>
                        </a:rPr>
                        <a:t>recording bonds. Under net method, </a:t>
                      </a:r>
                      <a:r>
                        <a:rPr lang="en-IN" sz="2000" b="0" i="0" u="none" strike="noStrike" kern="1200" baseline="0" dirty="0">
                          <a:solidFill>
                            <a:schemeClr val="dk1"/>
                          </a:solidFill>
                          <a:latin typeface="+mn-lt"/>
                          <a:ea typeface="+mn-ea"/>
                          <a:cs typeface="+mn-cs"/>
                        </a:rPr>
                        <a:t>the premium or discount is combined with the face amount of the bonds.</a:t>
                      </a:r>
                    </a:p>
                    <a:p>
                      <a:r>
                        <a:rPr lang="en-IN" sz="2000" b="0" i="0" u="none" strike="noStrike" kern="1200" baseline="0" dirty="0">
                          <a:solidFill>
                            <a:schemeClr val="dk1"/>
                          </a:solidFill>
                          <a:latin typeface="+mn-lt"/>
                          <a:ea typeface="+mn-ea"/>
                          <a:cs typeface="+mn-cs"/>
                        </a:rPr>
                        <a:t> </a:t>
                      </a:r>
                      <a:endParaRPr lang="en-IN" sz="2000" b="0" i="0" u="none" strike="noStrike" dirty="0">
                        <a:solidFill>
                          <a:srgbClr val="000000"/>
                        </a:solidFill>
                        <a:effectLst/>
                        <a:latin typeface="Calibri"/>
                      </a:endParaRPr>
                    </a:p>
                  </a:txBody>
                  <a:tcPr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extLst>
                  <a:ext uri="{0D108BD9-81ED-4DB2-BD59-A6C34878D82A}">
                    <a16:rowId xmlns:a16="http://schemas.microsoft.com/office/drawing/2014/main" xmlns="" val="10002"/>
                  </a:ext>
                </a:extLst>
              </a:tr>
              <a:tr h="294603">
                <a:tc gridSpan="2">
                  <a:txBody>
                    <a:bodyPr/>
                    <a:lstStyle/>
                    <a:p>
                      <a:pPr algn="ctr" rtl="0" fontAlgn="ctr"/>
                      <a:r>
                        <a:rPr lang="en-IN" sz="2400" b="1" u="none" strike="noStrike" dirty="0">
                          <a:solidFill>
                            <a:srgbClr val="C00000"/>
                          </a:solidFill>
                          <a:effectLst/>
                        </a:rPr>
                        <a:t>Debt issue costs</a:t>
                      </a:r>
                      <a:endParaRPr lang="en-IN" sz="2400" b="1" i="0" u="none" strike="noStrike" dirty="0">
                        <a:solidFill>
                          <a:srgbClr val="C00000"/>
                        </a:solidFill>
                        <a:effectLst/>
                        <a:latin typeface="Calibri"/>
                      </a:endParaRPr>
                    </a:p>
                  </a:txBody>
                  <a:tcPr marL="5576"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rtl="0" fontAlgn="ctr"/>
                      <a:endParaRPr lang="en-IN" sz="2200" b="1" i="0" u="none" strike="noStrike" dirty="0">
                        <a:solidFill>
                          <a:srgbClr val="000000"/>
                        </a:solidFill>
                        <a:effectLst/>
                        <a:latin typeface="Calibri"/>
                      </a:endParaRPr>
                    </a:p>
                  </a:txBody>
                  <a:tcPr marL="5576"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3"/>
                  </a:ext>
                </a:extLst>
              </a:tr>
              <a:tr h="487093">
                <a:tc>
                  <a:txBody>
                    <a:bodyPr/>
                    <a:lstStyle/>
                    <a:p>
                      <a:pPr algn="l" rtl="0" fontAlgn="ctr"/>
                      <a:r>
                        <a:rPr lang="en-IN" sz="2000" u="none" strike="noStrike" dirty="0">
                          <a:effectLst/>
                        </a:rPr>
                        <a:t>Debt issue costs are combined with any discount on debt and reported as a direct deduction of the liability. The combined valuation account is then amortized over the life of the debt. </a:t>
                      </a:r>
                      <a:endParaRPr lang="en-IN" sz="2000" b="0" i="0" u="none" strike="noStrike" dirty="0">
                        <a:solidFill>
                          <a:srgbClr val="000000"/>
                        </a:solidFill>
                        <a:effectLst/>
                        <a:latin typeface="Calibri"/>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2000" u="none" strike="noStrike" dirty="0">
                          <a:effectLst/>
                        </a:rPr>
                        <a:t>Debt issue costs or transaction costs </a:t>
                      </a:r>
                      <a:r>
                        <a:rPr lang="en-US" sz="2000" b="0" i="0" u="none" strike="noStrike" kern="1200" baseline="0" dirty="0">
                          <a:solidFill>
                            <a:schemeClr val="dk1"/>
                          </a:solidFill>
                          <a:latin typeface="+mn-lt"/>
                          <a:ea typeface="+mn-ea"/>
                          <a:cs typeface="+mn-cs"/>
                        </a:rPr>
                        <a:t>reduce the </a:t>
                      </a:r>
                      <a:r>
                        <a:rPr lang="en-IN" sz="2000" b="0" i="0" u="none" strike="noStrike" kern="1200" baseline="0" dirty="0">
                          <a:solidFill>
                            <a:schemeClr val="dk1"/>
                          </a:solidFill>
                          <a:latin typeface="+mn-lt"/>
                          <a:ea typeface="+mn-ea"/>
                          <a:cs typeface="+mn-cs"/>
                        </a:rPr>
                        <a:t>recorded amount of the debt</a:t>
                      </a:r>
                      <a:r>
                        <a:rPr lang="en-IN" sz="2000" u="none" strike="noStrike" baseline="0" dirty="0">
                          <a:effectLst/>
                        </a:rPr>
                        <a:t>. </a:t>
                      </a:r>
                      <a:r>
                        <a:rPr lang="en-IN" sz="2000" b="0" i="0" u="none" strike="noStrike" kern="1200" baseline="0" dirty="0">
                          <a:solidFill>
                            <a:schemeClr val="dk1"/>
                          </a:solidFill>
                          <a:latin typeface="+mn-lt"/>
                          <a:ea typeface="+mn-ea"/>
                          <a:cs typeface="+mn-cs"/>
                        </a:rPr>
                        <a:t>The cost of the services reduces the net cash the issuing company receives from the sale </a:t>
                      </a:r>
                      <a:r>
                        <a:rPr lang="en-US" sz="2000" b="0" i="0" u="none" strike="noStrike" kern="1200" baseline="0" dirty="0">
                          <a:solidFill>
                            <a:schemeClr val="dk1"/>
                          </a:solidFill>
                          <a:latin typeface="+mn-lt"/>
                          <a:ea typeface="+mn-ea"/>
                          <a:cs typeface="+mn-cs"/>
                        </a:rPr>
                        <a:t>of the financial instrument.</a:t>
                      </a:r>
                      <a:r>
                        <a:rPr lang="en-IN" sz="2000" u="none" strike="noStrike" baseline="0" dirty="0">
                          <a:effectLst/>
                        </a:rPr>
                        <a:t> </a:t>
                      </a:r>
                    </a:p>
                    <a:p>
                      <a:endParaRPr lang="en-IN" sz="2000" b="0" i="0" u="none" strike="noStrike" dirty="0">
                        <a:solidFill>
                          <a:srgbClr val="000000"/>
                        </a:solidFill>
                        <a:effectLst/>
                        <a:latin typeface="Calibri"/>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4"/>
                  </a:ext>
                </a:extLst>
              </a:tr>
            </a:tbl>
          </a:graphicData>
        </a:graphic>
      </p:graphicFrame>
      <p:sp>
        <p:nvSpPr>
          <p:cNvPr id="2" name="Title 1"/>
          <p:cNvSpPr>
            <a:spLocks noGrp="1"/>
          </p:cNvSpPr>
          <p:nvPr>
            <p:ph type="title"/>
          </p:nvPr>
        </p:nvSpPr>
        <p:spPr/>
        <p:txBody>
          <a:bodyPr>
            <a:normAutofit/>
          </a:bodyPr>
          <a:lstStyle/>
          <a:p>
            <a:r>
              <a:rPr lang="en-IN" dirty="0"/>
              <a:t>     International Financial Reporting </a:t>
            </a:r>
            <a:r>
              <a:rPr lang="en-IN" dirty="0" smtClean="0"/>
              <a:t>Standards— </a:t>
            </a:r>
            <a:r>
              <a:rPr lang="en-IN" dirty="0"/>
              <a:t>Recording Bonds and Debt Issue Costs</a:t>
            </a:r>
            <a:endParaRPr lang="en-IN" dirty="0">
              <a:solidFill>
                <a:srgbClr val="235A20"/>
              </a:solidFill>
            </a:endParaRPr>
          </a:p>
        </p:txBody>
      </p:sp>
    </p:spTree>
    <p:custDataLst>
      <p:tags r:id="rId1"/>
    </p:custDataLst>
    <p:extLst>
      <p:ext uri="{BB962C8B-B14F-4D97-AF65-F5344CB8AC3E}">
        <p14:creationId xmlns:p14="http://schemas.microsoft.com/office/powerpoint/2010/main" val="3807884946"/>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400" dirty="0">
                <a:solidFill>
                  <a:srgbClr val="0072A2"/>
                </a:solidFill>
              </a:rPr>
              <a:t>Concept Check: Using IFRS for Bonds</a:t>
            </a:r>
            <a:endParaRPr lang="en-US" sz="3400" dirty="0">
              <a:solidFill>
                <a:srgbClr val="0072A2"/>
              </a:solidFill>
            </a:endParaRPr>
          </a:p>
        </p:txBody>
      </p:sp>
      <p:sp>
        <p:nvSpPr>
          <p:cNvPr id="414723" name="Rectangle 3"/>
          <p:cNvSpPr>
            <a:spLocks noGrp="1" noChangeArrowheads="1"/>
          </p:cNvSpPr>
          <p:nvPr>
            <p:ph idx="1"/>
          </p:nvPr>
        </p:nvSpPr>
        <p:spPr>
          <a:xfrm>
            <a:off x="640684" y="1189653"/>
            <a:ext cx="8461407" cy="5491623"/>
          </a:xfrm>
          <a:solidFill>
            <a:srgbClr val="F2F2F2"/>
          </a:solidFill>
        </p:spPr>
        <p:txBody>
          <a:bodyPr>
            <a:normAutofit/>
          </a:bodyPr>
          <a:lstStyle/>
          <a:p>
            <a:pPr marL="0" indent="0">
              <a:spcAft>
                <a:spcPts val="600"/>
              </a:spcAft>
              <a:buNone/>
            </a:pPr>
            <a:r>
              <a:rPr lang="en-US" sz="2200" dirty="0"/>
              <a:t>On January 1, 2018, Capital Reserves issued $40 million of 9%, 10-year convertible bonds at 101. The bonds pay interest on June 30 and December 31. Each $1,000 bond is convertible into 40 shares of Capital’s no par common stock. Bonds that are similar in all respects, except that they are nonconvertible, currently are selling at 99. Capital applies International Financial Reporting Standards (IFRS). Upon issuance, Capital should:</a:t>
            </a:r>
          </a:p>
          <a:p>
            <a:pPr marL="457200" indent="-457200">
              <a:buFont typeface="+mj-lt"/>
              <a:buAutoNum type="alphaLcPeriod"/>
            </a:pPr>
            <a:r>
              <a:rPr lang="en-US" sz="2200" dirty="0"/>
              <a:t>Credit bonds payable $</a:t>
            </a:r>
            <a:r>
              <a:rPr lang="en-US" sz="2200" dirty="0" smtClean="0"/>
              <a:t>36,600,000</a:t>
            </a:r>
            <a:endParaRPr lang="en-US" sz="2200" dirty="0"/>
          </a:p>
          <a:p>
            <a:pPr marL="457200" indent="-457200">
              <a:buFont typeface="+mj-lt"/>
              <a:buAutoNum type="alphaLcPeriod"/>
            </a:pPr>
            <a:r>
              <a:rPr lang="en-US" sz="2200" dirty="0"/>
              <a:t>Credit equity $</a:t>
            </a:r>
            <a:r>
              <a:rPr lang="en-US" sz="2200" dirty="0" smtClean="0"/>
              <a:t>400,000</a:t>
            </a:r>
          </a:p>
          <a:p>
            <a:pPr marL="457200" indent="-457200">
              <a:buFont typeface="+mj-lt"/>
              <a:buAutoNum type="alphaLcPeriod"/>
            </a:pPr>
            <a:r>
              <a:rPr lang="en-US" sz="2200" dirty="0" smtClean="0"/>
              <a:t>Credit bonds payable $40,400,000 </a:t>
            </a:r>
          </a:p>
          <a:p>
            <a:pPr marL="457200" indent="-457200">
              <a:buFont typeface="+mj-lt"/>
              <a:buAutoNum type="alphaLcPeriod"/>
            </a:pPr>
            <a:r>
              <a:rPr lang="en-US" sz="2200" dirty="0" smtClean="0"/>
              <a:t>Credit </a:t>
            </a:r>
            <a:r>
              <a:rPr lang="en-US" sz="2200" dirty="0"/>
              <a:t>premium on bonds payable $</a:t>
            </a:r>
            <a:r>
              <a:rPr lang="en-US" sz="2200" dirty="0" smtClean="0"/>
              <a:t>400,000 </a:t>
            </a:r>
            <a:r>
              <a:rPr lang="en-US" sz="1800" dirty="0">
                <a:solidFill>
                  <a:srgbClr val="FF00FF"/>
                </a:solidFill>
              </a:rPr>
              <a:t>	</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598965" y="3573474"/>
            <a:ext cx="436618" cy="361185"/>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TextBox 5"/>
          <p:cNvSpPr txBox="1"/>
          <p:nvPr/>
        </p:nvSpPr>
        <p:spPr>
          <a:xfrm>
            <a:off x="1154373" y="5307162"/>
            <a:ext cx="7696200" cy="1354217"/>
          </a:xfrm>
          <a:prstGeom prst="rect">
            <a:avLst/>
          </a:prstGeom>
          <a:solidFill>
            <a:schemeClr val="accent6">
              <a:lumMod val="20000"/>
              <a:lumOff val="80000"/>
            </a:schemeClr>
          </a:solidFill>
          <a:ln w="12700">
            <a:solidFill>
              <a:schemeClr val="tx1"/>
            </a:solidFill>
          </a:ln>
        </p:spPr>
        <p:txBody>
          <a:bodyPr wrap="square" rtlCol="0">
            <a:spAutoFit/>
          </a:bodyPr>
          <a:lstStyle/>
          <a:p>
            <a:pPr marL="0" indent="0">
              <a:spcAft>
                <a:spcPts val="1200"/>
              </a:spcAft>
              <a:buNone/>
            </a:pPr>
            <a:r>
              <a:rPr lang="en-US" dirty="0">
                <a:latin typeface="+mn-lt"/>
              </a:rPr>
              <a:t>The correct answer is </a:t>
            </a:r>
            <a:r>
              <a:rPr lang="en-US" i="1" dirty="0" smtClean="0">
                <a:latin typeface="+mn-lt"/>
              </a:rPr>
              <a:t>a</a:t>
            </a:r>
            <a:r>
              <a:rPr lang="en-US" dirty="0">
                <a:latin typeface="+mn-lt"/>
              </a:rPr>
              <a:t>:</a:t>
            </a:r>
          </a:p>
          <a:p>
            <a:pPr marL="0" indent="0">
              <a:buNone/>
              <a:tabLst>
                <a:tab pos="6059488" algn="dec"/>
                <a:tab pos="7137400" algn="dec"/>
              </a:tabLst>
            </a:pPr>
            <a:r>
              <a:rPr lang="en-US" dirty="0">
                <a:latin typeface="+mn-lt"/>
              </a:rPr>
              <a:t>Cash (given)</a:t>
            </a:r>
            <a:r>
              <a:rPr lang="en-US" dirty="0">
                <a:solidFill>
                  <a:srgbClr val="FF00FF"/>
                </a:solidFill>
                <a:latin typeface="+mn-lt"/>
              </a:rPr>
              <a:t>	</a:t>
            </a:r>
            <a:r>
              <a:rPr lang="en-US" dirty="0">
                <a:latin typeface="+mn-lt"/>
              </a:rPr>
              <a:t>40,400,000</a:t>
            </a:r>
          </a:p>
          <a:p>
            <a:pPr marL="0" indent="0">
              <a:buNone/>
              <a:tabLst>
                <a:tab pos="5824538" algn="dec"/>
                <a:tab pos="7137400" algn="dec"/>
              </a:tabLst>
            </a:pPr>
            <a:r>
              <a:rPr lang="en-US" dirty="0">
                <a:latin typeface="+mn-lt"/>
              </a:rPr>
              <a:t>    Convertible bonds payable (99% </a:t>
            </a:r>
            <a:r>
              <a:rPr lang="en-US" dirty="0" smtClean="0">
                <a:latin typeface="+mn-lt"/>
              </a:rPr>
              <a:t>× </a:t>
            </a:r>
            <a:r>
              <a:rPr lang="en-US" dirty="0">
                <a:latin typeface="+mn-lt"/>
              </a:rPr>
              <a:t>$40 million)</a:t>
            </a:r>
            <a:r>
              <a:rPr lang="en-US" dirty="0">
                <a:solidFill>
                  <a:srgbClr val="FF00FF"/>
                </a:solidFill>
                <a:latin typeface="+mn-lt"/>
              </a:rPr>
              <a:t>		</a:t>
            </a:r>
            <a:r>
              <a:rPr lang="en-US" b="1" dirty="0">
                <a:solidFill>
                  <a:srgbClr val="C00000"/>
                </a:solidFill>
                <a:latin typeface="+mn-lt"/>
              </a:rPr>
              <a:t>36,600,000</a:t>
            </a:r>
          </a:p>
          <a:p>
            <a:pPr marL="0" indent="0">
              <a:buNone/>
              <a:tabLst>
                <a:tab pos="6059488" algn="dec"/>
                <a:tab pos="7137400" algn="dec"/>
              </a:tabLst>
            </a:pPr>
            <a:r>
              <a:rPr lang="en-US" dirty="0">
                <a:latin typeface="+mn-lt"/>
              </a:rPr>
              <a:t>    Paid-in </a:t>
            </a:r>
            <a:r>
              <a:rPr lang="en-US" dirty="0" smtClean="0">
                <a:latin typeface="+mn-lt"/>
              </a:rPr>
              <a:t>capital—Conversion </a:t>
            </a:r>
            <a:r>
              <a:rPr lang="en-US" dirty="0">
                <a:latin typeface="+mn-lt"/>
              </a:rPr>
              <a:t>feature (to balance)</a:t>
            </a:r>
            <a:r>
              <a:rPr lang="en-US" dirty="0">
                <a:solidFill>
                  <a:srgbClr val="FF00FF"/>
                </a:solidFill>
                <a:latin typeface="+mn-lt"/>
              </a:rPr>
              <a:t>		</a:t>
            </a:r>
            <a:r>
              <a:rPr lang="en-US" dirty="0">
                <a:latin typeface="+mn-lt"/>
              </a:rPr>
              <a:t> 400,000</a:t>
            </a:r>
            <a:endParaRPr lang="en-US" sz="900" dirty="0">
              <a:latin typeface="+mn-lt"/>
            </a:endParaRPr>
          </a:p>
        </p:txBody>
      </p:sp>
      <p:sp>
        <p:nvSpPr>
          <p:cNvPr id="7" name="Rectangle 6"/>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LO14-7</a:t>
            </a:r>
            <a:endParaRPr lang="en-US" sz="1500" dirty="0">
              <a:solidFill>
                <a:srgbClr val="0072A2"/>
              </a:solidFill>
              <a:latin typeface="+mj-lt"/>
              <a:ea typeface="Adobe Fan Heiti Std B" pitchFamily="34" charset="-128"/>
              <a:cs typeface="+mj-cs"/>
            </a:endParaRPr>
          </a:p>
        </p:txBody>
      </p:sp>
    </p:spTree>
    <p:custDataLst>
      <p:tags r:id="rId1"/>
    </p:custDataLst>
    <p:extLst>
      <p:ext uri="{BB962C8B-B14F-4D97-AF65-F5344CB8AC3E}">
        <p14:creationId xmlns:p14="http://schemas.microsoft.com/office/powerpoint/2010/main" val="11733614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400" dirty="0"/>
              <a:t>Bonds Issued B</a:t>
            </a:r>
            <a:r>
              <a:rPr lang="en-IN" sz="3400" dirty="0" smtClean="0"/>
              <a:t>etween </a:t>
            </a:r>
            <a:r>
              <a:rPr lang="en-IN" sz="3400" dirty="0"/>
              <a:t>Interest Dates</a:t>
            </a:r>
            <a:endParaRPr lang="en-US" sz="3400" dirty="0"/>
          </a:p>
        </p:txBody>
      </p:sp>
      <p:sp>
        <p:nvSpPr>
          <p:cNvPr id="3" name="Content Placeholder 2"/>
          <p:cNvSpPr>
            <a:spLocks noGrp="1"/>
          </p:cNvSpPr>
          <p:nvPr>
            <p:ph idx="1"/>
          </p:nvPr>
        </p:nvSpPr>
        <p:spPr/>
        <p:txBody>
          <a:bodyPr/>
          <a:lstStyle/>
          <a:p>
            <a:pPr>
              <a:buClr>
                <a:schemeClr val="tx1"/>
              </a:buClr>
            </a:pPr>
            <a:r>
              <a:rPr lang="en-US" b="1" dirty="0">
                <a:solidFill>
                  <a:srgbClr val="C00000"/>
                </a:solidFill>
              </a:rPr>
              <a:t>Accrued interest:</a:t>
            </a:r>
          </a:p>
          <a:p>
            <a:pPr lvl="1">
              <a:buFont typeface="Lucida Grande"/>
              <a:buChar char="–"/>
            </a:pPr>
            <a:r>
              <a:rPr lang="en-IN" sz="2600" dirty="0"/>
              <a:t>The interest paid by the buyer to the seller for </a:t>
            </a:r>
            <a:r>
              <a:rPr lang="en-US" sz="2600" dirty="0"/>
              <a:t>delay in selling the bonds</a:t>
            </a:r>
          </a:p>
          <a:p>
            <a:r>
              <a:rPr lang="en-IN" dirty="0"/>
              <a:t>All bonds sell at their </a:t>
            </a:r>
            <a:r>
              <a:rPr lang="en-US" b="1" dirty="0">
                <a:solidFill>
                  <a:srgbClr val="C00000"/>
                </a:solidFill>
              </a:rPr>
              <a:t>price plus any interest that has accrued</a:t>
            </a:r>
            <a:r>
              <a:rPr lang="en-US" dirty="0"/>
              <a:t> since the last interest date</a:t>
            </a:r>
          </a:p>
        </p:txBody>
      </p:sp>
      <p:sp>
        <p:nvSpPr>
          <p:cNvPr id="4"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14A</a:t>
            </a:r>
          </a:p>
        </p:txBody>
      </p:sp>
    </p:spTree>
    <p:custDataLst>
      <p:tags r:id="rId1"/>
    </p:custDataLst>
    <p:extLst>
      <p:ext uri="{BB962C8B-B14F-4D97-AF65-F5344CB8AC3E}">
        <p14:creationId xmlns:p14="http://schemas.microsoft.com/office/powerpoint/2010/main" val="2409093765"/>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06098"/>
            <a:ext cx="8382000" cy="722370"/>
          </a:xfrm>
        </p:spPr>
        <p:txBody>
          <a:bodyPr>
            <a:normAutofit/>
          </a:bodyPr>
          <a:lstStyle/>
          <a:p>
            <a:r>
              <a:rPr lang="en-IN" dirty="0" smtClean="0"/>
              <a:t>Bonds </a:t>
            </a:r>
            <a:r>
              <a:rPr lang="en-IN" dirty="0"/>
              <a:t>Issued Between Interest </a:t>
            </a:r>
            <a:r>
              <a:rPr lang="en-IN" dirty="0" smtClean="0"/>
              <a:t>Dates </a:t>
            </a:r>
            <a:r>
              <a:rPr lang="en-IN" sz="2400" dirty="0" smtClean="0"/>
              <a:t>(continued)</a:t>
            </a:r>
            <a:endParaRPr lang="en-US" sz="2400" dirty="0"/>
          </a:p>
        </p:txBody>
      </p:sp>
      <p:sp>
        <p:nvSpPr>
          <p:cNvPr id="3" name="Content Placeholder 2"/>
          <p:cNvSpPr>
            <a:spLocks noGrp="1"/>
          </p:cNvSpPr>
          <p:nvPr>
            <p:ph idx="1"/>
          </p:nvPr>
        </p:nvSpPr>
        <p:spPr>
          <a:xfrm>
            <a:off x="587831" y="755046"/>
            <a:ext cx="8505406" cy="5057775"/>
          </a:xfrm>
        </p:spPr>
        <p:txBody>
          <a:bodyPr>
            <a:normAutofit/>
          </a:bodyPr>
          <a:lstStyle/>
          <a:p>
            <a:pPr>
              <a:buClr>
                <a:schemeClr val="tx1"/>
              </a:buClr>
            </a:pPr>
            <a:r>
              <a:rPr lang="en-IN" sz="2300" b="1" dirty="0">
                <a:solidFill>
                  <a:srgbClr val="C00000"/>
                </a:solidFill>
              </a:rPr>
              <a:t>When </a:t>
            </a:r>
            <a:r>
              <a:rPr lang="en-IN" sz="2300" b="1" dirty="0" smtClean="0">
                <a:solidFill>
                  <a:srgbClr val="C00000"/>
                </a:solidFill>
              </a:rPr>
              <a:t>bonds </a:t>
            </a:r>
            <a:r>
              <a:rPr lang="en-IN" sz="2300" b="1" dirty="0">
                <a:solidFill>
                  <a:srgbClr val="C00000"/>
                </a:solidFill>
              </a:rPr>
              <a:t>a</a:t>
            </a:r>
            <a:r>
              <a:rPr lang="en-IN" sz="2300" b="1" dirty="0" smtClean="0">
                <a:solidFill>
                  <a:srgbClr val="C00000"/>
                </a:solidFill>
              </a:rPr>
              <a:t>re </a:t>
            </a:r>
            <a:r>
              <a:rPr lang="en-IN" sz="2300" b="1" dirty="0">
                <a:solidFill>
                  <a:srgbClr val="C00000"/>
                </a:solidFill>
              </a:rPr>
              <a:t>i</a:t>
            </a:r>
            <a:r>
              <a:rPr lang="en-IN" sz="2300" b="1" dirty="0" smtClean="0">
                <a:solidFill>
                  <a:srgbClr val="C00000"/>
                </a:solidFill>
              </a:rPr>
              <a:t>ssued </a:t>
            </a:r>
            <a:r>
              <a:rPr lang="en-IN" sz="2300" b="1" dirty="0">
                <a:solidFill>
                  <a:srgbClr val="C00000"/>
                </a:solidFill>
              </a:rPr>
              <a:t>at </a:t>
            </a:r>
            <a:r>
              <a:rPr lang="en-IN" sz="2300" b="1" dirty="0" smtClean="0">
                <a:solidFill>
                  <a:srgbClr val="C00000"/>
                </a:solidFill>
              </a:rPr>
              <a:t>face </a:t>
            </a:r>
            <a:r>
              <a:rPr lang="en-IN" sz="2300" b="1" dirty="0">
                <a:solidFill>
                  <a:srgbClr val="C00000"/>
                </a:solidFill>
              </a:rPr>
              <a:t>a</a:t>
            </a:r>
            <a:r>
              <a:rPr lang="en-IN" sz="2300" b="1" dirty="0" smtClean="0">
                <a:solidFill>
                  <a:srgbClr val="C00000"/>
                </a:solidFill>
              </a:rPr>
              <a:t>mount </a:t>
            </a:r>
            <a:r>
              <a:rPr lang="en-IN" sz="2300" b="1" dirty="0">
                <a:solidFill>
                  <a:srgbClr val="C00000"/>
                </a:solidFill>
              </a:rPr>
              <a:t>between </a:t>
            </a:r>
            <a:r>
              <a:rPr lang="en-IN" sz="2300" b="1" dirty="0" smtClean="0">
                <a:solidFill>
                  <a:srgbClr val="C00000"/>
                </a:solidFill>
              </a:rPr>
              <a:t>interest </a:t>
            </a:r>
            <a:r>
              <a:rPr lang="en-IN" sz="2300" b="1" dirty="0">
                <a:solidFill>
                  <a:srgbClr val="C00000"/>
                </a:solidFill>
              </a:rPr>
              <a:t>d</a:t>
            </a:r>
            <a:r>
              <a:rPr lang="en-IN" sz="2300" b="1" dirty="0" smtClean="0">
                <a:solidFill>
                  <a:srgbClr val="C00000"/>
                </a:solidFill>
              </a:rPr>
              <a:t>ates</a:t>
            </a:r>
            <a:endParaRPr lang="en-US" sz="2300" dirty="0">
              <a:solidFill>
                <a:srgbClr val="C00000"/>
              </a:solidFill>
            </a:endParaRPr>
          </a:p>
        </p:txBody>
      </p:sp>
      <p:sp>
        <p:nvSpPr>
          <p:cNvPr id="4" name="TextBox 3"/>
          <p:cNvSpPr txBox="1"/>
          <p:nvPr/>
        </p:nvSpPr>
        <p:spPr>
          <a:xfrm>
            <a:off x="649908" y="1128823"/>
            <a:ext cx="8363362" cy="1938992"/>
          </a:xfrm>
          <a:prstGeom prst="rect">
            <a:avLst/>
          </a:prstGeom>
          <a:noFill/>
        </p:spPr>
        <p:txBody>
          <a:bodyPr wrap="square" rtlCol="0">
            <a:spAutoFit/>
          </a:bodyPr>
          <a:lstStyle/>
          <a:p>
            <a:r>
              <a:rPr lang="en-IN" sz="2000" dirty="0">
                <a:latin typeface="+mn-lt"/>
              </a:rPr>
              <a:t>On January 1, 2018, Masterwear Industries issued $700,000 of 12% bonds, dated January 1. Interest of $42,000 is payable semiannually on June 30 and December 31. The bonds mature in three years. The market yield for bonds of similar risk and maturity is 14%. The entire bond issue was purchased by United Intergroup, Inc. </a:t>
            </a:r>
            <a:r>
              <a:rPr lang="en-US" sz="2000" dirty="0">
                <a:latin typeface="+mn-lt"/>
              </a:rPr>
              <a:t>Masterwear was unable to </a:t>
            </a:r>
            <a:r>
              <a:rPr lang="en-IN" sz="2000" dirty="0">
                <a:latin typeface="+mn-lt"/>
              </a:rPr>
              <a:t>sell the bonds until March 1—two months after they are dated.</a:t>
            </a:r>
            <a:endParaRPr lang="en-US" sz="2000" dirty="0">
              <a:latin typeface="+mn-lt"/>
            </a:endParaRPr>
          </a:p>
        </p:txBody>
      </p:sp>
      <p:sp>
        <p:nvSpPr>
          <p:cNvPr id="5" name="TextBox 4"/>
          <p:cNvSpPr txBox="1"/>
          <p:nvPr/>
        </p:nvSpPr>
        <p:spPr>
          <a:xfrm>
            <a:off x="621055" y="3202628"/>
            <a:ext cx="8257471" cy="1038950"/>
          </a:xfrm>
          <a:prstGeom prst="rect">
            <a:avLst/>
          </a:prstGeom>
          <a:noFill/>
          <a:ln w="28575">
            <a:solidFill>
              <a:schemeClr val="bg1">
                <a:lumMod val="50000"/>
              </a:schemeClr>
            </a:solidFill>
          </a:ln>
        </p:spPr>
        <p:txBody>
          <a:bodyPr wrap="square" rtlCol="0">
            <a:spAutoFit/>
          </a:bodyPr>
          <a:lstStyle/>
          <a:p>
            <a:endParaRPr lang="en-US" dirty="0">
              <a:latin typeface="+mn-lt"/>
            </a:endParaRPr>
          </a:p>
        </p:txBody>
      </p:sp>
      <p:sp>
        <p:nvSpPr>
          <p:cNvPr id="6" name="TextBox 5"/>
          <p:cNvSpPr txBox="1"/>
          <p:nvPr/>
        </p:nvSpPr>
        <p:spPr>
          <a:xfrm>
            <a:off x="530268" y="3674138"/>
            <a:ext cx="1888213" cy="387667"/>
          </a:xfrm>
          <a:prstGeom prst="rect">
            <a:avLst/>
          </a:prstGeom>
          <a:noFill/>
        </p:spPr>
        <p:txBody>
          <a:bodyPr wrap="square" rtlCol="0">
            <a:spAutoFit/>
          </a:bodyPr>
          <a:lstStyle/>
          <a:p>
            <a:pPr algn="ctr"/>
            <a:r>
              <a:rPr lang="en-IN" sz="2400" dirty="0">
                <a:latin typeface="+mn-lt"/>
              </a:rPr>
              <a:t>Face amount</a:t>
            </a:r>
            <a:endParaRPr lang="en-US" sz="2400" dirty="0">
              <a:latin typeface="+mn-lt"/>
            </a:endParaRPr>
          </a:p>
        </p:txBody>
      </p:sp>
      <p:sp>
        <p:nvSpPr>
          <p:cNvPr id="7" name="TextBox 6"/>
          <p:cNvSpPr txBox="1"/>
          <p:nvPr/>
        </p:nvSpPr>
        <p:spPr>
          <a:xfrm>
            <a:off x="2211416" y="315586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8" name="TextBox 7"/>
          <p:cNvSpPr txBox="1"/>
          <p:nvPr/>
        </p:nvSpPr>
        <p:spPr>
          <a:xfrm>
            <a:off x="2636674" y="3637139"/>
            <a:ext cx="1753115" cy="461665"/>
          </a:xfrm>
          <a:prstGeom prst="rect">
            <a:avLst/>
          </a:prstGeom>
          <a:noFill/>
        </p:spPr>
        <p:txBody>
          <a:bodyPr wrap="square" rtlCol="0">
            <a:spAutoFit/>
          </a:bodyPr>
          <a:lstStyle/>
          <a:p>
            <a:pPr algn="ctr"/>
            <a:r>
              <a:rPr lang="en-IN" sz="2400" dirty="0">
                <a:latin typeface="+mn-lt"/>
              </a:rPr>
              <a:t>Annual rate</a:t>
            </a:r>
            <a:endParaRPr lang="en-US" sz="2400" dirty="0">
              <a:latin typeface="+mn-lt"/>
            </a:endParaRPr>
          </a:p>
        </p:txBody>
      </p:sp>
      <p:sp>
        <p:nvSpPr>
          <p:cNvPr id="9" name="TextBox 8"/>
          <p:cNvSpPr txBox="1"/>
          <p:nvPr/>
        </p:nvSpPr>
        <p:spPr>
          <a:xfrm>
            <a:off x="6652306" y="3633433"/>
            <a:ext cx="2333397" cy="469077"/>
          </a:xfrm>
          <a:prstGeom prst="rect">
            <a:avLst/>
          </a:prstGeom>
          <a:noFill/>
        </p:spPr>
        <p:txBody>
          <a:bodyPr wrap="square" rtlCol="0">
            <a:spAutoFit/>
          </a:bodyPr>
          <a:lstStyle/>
          <a:p>
            <a:pPr algn="ctr"/>
            <a:r>
              <a:rPr lang="en-IN" sz="2400" dirty="0">
                <a:latin typeface="+mn-lt"/>
              </a:rPr>
              <a:t>Accrued interest</a:t>
            </a:r>
            <a:endParaRPr lang="en-US" sz="2400" dirty="0">
              <a:latin typeface="+mn-lt"/>
            </a:endParaRPr>
          </a:p>
        </p:txBody>
      </p:sp>
      <p:sp>
        <p:nvSpPr>
          <p:cNvPr id="10" name="TextBox 9"/>
          <p:cNvSpPr txBox="1"/>
          <p:nvPr/>
        </p:nvSpPr>
        <p:spPr>
          <a:xfrm>
            <a:off x="803508" y="3155862"/>
            <a:ext cx="1341732" cy="461665"/>
          </a:xfrm>
          <a:prstGeom prst="rect">
            <a:avLst/>
          </a:prstGeom>
          <a:noFill/>
        </p:spPr>
        <p:txBody>
          <a:bodyPr wrap="square" rtlCol="0">
            <a:spAutoFit/>
          </a:bodyPr>
          <a:lstStyle/>
          <a:p>
            <a:pPr algn="ctr"/>
            <a:r>
              <a:rPr lang="en-IN" sz="2400" dirty="0">
                <a:latin typeface="+mn-lt"/>
              </a:rPr>
              <a:t>$700,000</a:t>
            </a:r>
            <a:endParaRPr lang="en-US" sz="2400" dirty="0">
              <a:latin typeface="+mn-lt"/>
            </a:endParaRPr>
          </a:p>
        </p:txBody>
      </p:sp>
      <p:sp>
        <p:nvSpPr>
          <p:cNvPr id="11" name="TextBox 10"/>
          <p:cNvSpPr txBox="1"/>
          <p:nvPr/>
        </p:nvSpPr>
        <p:spPr>
          <a:xfrm>
            <a:off x="2842365" y="3155862"/>
            <a:ext cx="1341732" cy="461665"/>
          </a:xfrm>
          <a:prstGeom prst="rect">
            <a:avLst/>
          </a:prstGeom>
          <a:noFill/>
        </p:spPr>
        <p:txBody>
          <a:bodyPr wrap="square" rtlCol="0">
            <a:spAutoFit/>
          </a:bodyPr>
          <a:lstStyle/>
          <a:p>
            <a:pPr algn="ctr"/>
            <a:r>
              <a:rPr lang="en-IN" sz="2400" dirty="0">
                <a:latin typeface="+mn-lt"/>
              </a:rPr>
              <a:t>12%</a:t>
            </a:r>
            <a:endParaRPr lang="en-US" sz="2400" dirty="0">
              <a:latin typeface="+mn-lt"/>
            </a:endParaRPr>
          </a:p>
        </p:txBody>
      </p:sp>
      <p:sp>
        <p:nvSpPr>
          <p:cNvPr id="12" name="TextBox 11"/>
          <p:cNvSpPr txBox="1"/>
          <p:nvPr/>
        </p:nvSpPr>
        <p:spPr>
          <a:xfrm>
            <a:off x="7148138" y="3155862"/>
            <a:ext cx="1341732" cy="461665"/>
          </a:xfrm>
          <a:prstGeom prst="rect">
            <a:avLst/>
          </a:prstGeom>
          <a:noFill/>
        </p:spPr>
        <p:txBody>
          <a:bodyPr wrap="square" rtlCol="0">
            <a:spAutoFit/>
          </a:bodyPr>
          <a:lstStyle/>
          <a:p>
            <a:pPr algn="ctr"/>
            <a:r>
              <a:rPr lang="en-IN" sz="2400" b="1" dirty="0">
                <a:solidFill>
                  <a:srgbClr val="EC008C"/>
                </a:solidFill>
                <a:latin typeface="+mn-lt"/>
              </a:rPr>
              <a:t>$14,000</a:t>
            </a:r>
            <a:endParaRPr lang="en-US" sz="2400" b="1" dirty="0">
              <a:solidFill>
                <a:srgbClr val="EC008C"/>
              </a:solidFill>
              <a:latin typeface="+mn-lt"/>
            </a:endParaRPr>
          </a:p>
        </p:txBody>
      </p:sp>
      <p:sp>
        <p:nvSpPr>
          <p:cNvPr id="13" name="TextBox 12"/>
          <p:cNvSpPr txBox="1"/>
          <p:nvPr/>
        </p:nvSpPr>
        <p:spPr>
          <a:xfrm>
            <a:off x="6422696" y="315586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4" name="TextBox 13"/>
          <p:cNvSpPr txBox="1"/>
          <p:nvPr/>
        </p:nvSpPr>
        <p:spPr>
          <a:xfrm>
            <a:off x="4206580" y="315586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5" name="TextBox 14"/>
          <p:cNvSpPr txBox="1"/>
          <p:nvPr/>
        </p:nvSpPr>
        <p:spPr>
          <a:xfrm>
            <a:off x="4545603" y="3452473"/>
            <a:ext cx="2121270" cy="830997"/>
          </a:xfrm>
          <a:prstGeom prst="rect">
            <a:avLst/>
          </a:prstGeom>
          <a:noFill/>
        </p:spPr>
        <p:txBody>
          <a:bodyPr wrap="square" rtlCol="0">
            <a:spAutoFit/>
          </a:bodyPr>
          <a:lstStyle/>
          <a:p>
            <a:pPr algn="ctr"/>
            <a:r>
              <a:rPr lang="en-IN" sz="2400" dirty="0">
                <a:latin typeface="+mn-lt"/>
              </a:rPr>
              <a:t>Fraction of the annual period</a:t>
            </a:r>
            <a:endParaRPr lang="en-US" sz="2400" dirty="0">
              <a:latin typeface="+mn-lt"/>
            </a:endParaRPr>
          </a:p>
        </p:txBody>
      </p:sp>
      <p:sp>
        <p:nvSpPr>
          <p:cNvPr id="16" name="TextBox 15"/>
          <p:cNvSpPr txBox="1"/>
          <p:nvPr/>
        </p:nvSpPr>
        <p:spPr>
          <a:xfrm>
            <a:off x="4935372" y="3155862"/>
            <a:ext cx="1341732" cy="461665"/>
          </a:xfrm>
          <a:prstGeom prst="rect">
            <a:avLst/>
          </a:prstGeom>
          <a:noFill/>
        </p:spPr>
        <p:txBody>
          <a:bodyPr wrap="square" rtlCol="0">
            <a:spAutoFit/>
          </a:bodyPr>
          <a:lstStyle/>
          <a:p>
            <a:pPr algn="ctr"/>
            <a:r>
              <a:rPr lang="en-IN" sz="2400" dirty="0">
                <a:latin typeface="+mn-lt"/>
              </a:rPr>
              <a:t>2/12</a:t>
            </a:r>
            <a:endParaRPr lang="en-US" sz="2400" dirty="0">
              <a:latin typeface="+mn-lt"/>
            </a:endParaRPr>
          </a:p>
        </p:txBody>
      </p:sp>
      <p:sp>
        <p:nvSpPr>
          <p:cNvPr id="18" name="Rectangle 17"/>
          <p:cNvSpPr/>
          <p:nvPr/>
        </p:nvSpPr>
        <p:spPr>
          <a:xfrm>
            <a:off x="692731" y="4686044"/>
            <a:ext cx="8320883" cy="1836275"/>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19" name="TextBox 18"/>
          <p:cNvSpPr txBox="1">
            <a:spLocks noChangeArrowheads="1"/>
          </p:cNvSpPr>
          <p:nvPr/>
        </p:nvSpPr>
        <p:spPr bwMode="auto">
          <a:xfrm>
            <a:off x="761999" y="4639378"/>
            <a:ext cx="4965701" cy="434908"/>
          </a:xfrm>
          <a:prstGeom prst="rect">
            <a:avLst/>
          </a:prstGeom>
          <a:noFill/>
          <a:ln w="9525">
            <a:noFill/>
            <a:miter lim="800000"/>
            <a:headEnd/>
            <a:tailEnd/>
          </a:ln>
        </p:spPr>
        <p:txBody>
          <a:bodyPr wrap="square">
            <a:spAutoFit/>
          </a:bodyPr>
          <a:lstStyle/>
          <a:p>
            <a:pPr algn="ctr"/>
            <a:r>
              <a:rPr lang="en-US" sz="2400" b="1" dirty="0">
                <a:latin typeface="+mn-lt"/>
              </a:rPr>
              <a:t>Journal Entry – March 1</a:t>
            </a:r>
            <a:endParaRPr lang="en-IN" sz="2400" b="1" baseline="30000" dirty="0">
              <a:latin typeface="+mn-lt"/>
            </a:endParaRPr>
          </a:p>
        </p:txBody>
      </p:sp>
      <p:sp>
        <p:nvSpPr>
          <p:cNvPr id="20" name="TextBox 19"/>
          <p:cNvSpPr txBox="1">
            <a:spLocks noChangeArrowheads="1"/>
          </p:cNvSpPr>
          <p:nvPr/>
        </p:nvSpPr>
        <p:spPr bwMode="auto">
          <a:xfrm>
            <a:off x="7581009" y="4639378"/>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1" name="TextBox 20"/>
          <p:cNvSpPr txBox="1">
            <a:spLocks noChangeArrowheads="1"/>
          </p:cNvSpPr>
          <p:nvPr/>
        </p:nvSpPr>
        <p:spPr bwMode="auto">
          <a:xfrm>
            <a:off x="6198296" y="4639378"/>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22" name="TextBox 21"/>
          <p:cNvSpPr txBox="1">
            <a:spLocks noChangeArrowheads="1"/>
          </p:cNvSpPr>
          <p:nvPr/>
        </p:nvSpPr>
        <p:spPr bwMode="auto">
          <a:xfrm>
            <a:off x="691744" y="5386711"/>
            <a:ext cx="5297761" cy="404813"/>
          </a:xfrm>
          <a:prstGeom prst="rect">
            <a:avLst/>
          </a:prstGeom>
          <a:noFill/>
          <a:ln w="9525">
            <a:noFill/>
            <a:miter lim="800000"/>
            <a:headEnd/>
            <a:tailEnd/>
          </a:ln>
        </p:spPr>
        <p:txBody>
          <a:bodyPr/>
          <a:lstStyle/>
          <a:p>
            <a:r>
              <a:rPr lang="en-US" sz="2400" dirty="0">
                <a:latin typeface="+mn-lt"/>
              </a:rPr>
              <a:t>Cash (price plus accrued interest)</a:t>
            </a:r>
            <a:endParaRPr lang="en-IN" sz="2400" dirty="0">
              <a:latin typeface="+mn-lt"/>
            </a:endParaRPr>
          </a:p>
        </p:txBody>
      </p:sp>
      <p:sp>
        <p:nvSpPr>
          <p:cNvPr id="23" name="TextBox 22"/>
          <p:cNvSpPr txBox="1">
            <a:spLocks noChangeArrowheads="1"/>
          </p:cNvSpPr>
          <p:nvPr/>
        </p:nvSpPr>
        <p:spPr bwMode="auto">
          <a:xfrm>
            <a:off x="6076810" y="5386712"/>
            <a:ext cx="1466805" cy="404812"/>
          </a:xfrm>
          <a:prstGeom prst="rect">
            <a:avLst/>
          </a:prstGeom>
          <a:noFill/>
          <a:ln w="9525">
            <a:noFill/>
            <a:miter lim="800000"/>
            <a:headEnd/>
            <a:tailEnd/>
          </a:ln>
        </p:spPr>
        <p:txBody>
          <a:bodyPr/>
          <a:lstStyle/>
          <a:p>
            <a:pPr algn="r"/>
            <a:r>
              <a:rPr lang="en-IN" sz="2400" dirty="0">
                <a:latin typeface="+mn-lt"/>
              </a:rPr>
              <a:t>714,000</a:t>
            </a:r>
          </a:p>
        </p:txBody>
      </p:sp>
      <p:sp>
        <p:nvSpPr>
          <p:cNvPr id="24" name="TextBox 23"/>
          <p:cNvSpPr txBox="1">
            <a:spLocks noChangeArrowheads="1"/>
          </p:cNvSpPr>
          <p:nvPr/>
        </p:nvSpPr>
        <p:spPr bwMode="auto">
          <a:xfrm>
            <a:off x="691744" y="5732432"/>
            <a:ext cx="5297761" cy="404813"/>
          </a:xfrm>
          <a:prstGeom prst="rect">
            <a:avLst/>
          </a:prstGeom>
          <a:noFill/>
          <a:ln w="9525">
            <a:noFill/>
            <a:miter lim="800000"/>
            <a:headEnd/>
            <a:tailEnd/>
          </a:ln>
        </p:spPr>
        <p:txBody>
          <a:bodyPr/>
          <a:lstStyle/>
          <a:p>
            <a:pPr lvl="1"/>
            <a:r>
              <a:rPr lang="en-US" sz="2400" dirty="0">
                <a:latin typeface="+mn-lt"/>
              </a:rPr>
              <a:t>Bonds payable (face amount)</a:t>
            </a:r>
            <a:endParaRPr lang="en-IN" sz="2400" dirty="0">
              <a:latin typeface="+mn-lt"/>
            </a:endParaRPr>
          </a:p>
        </p:txBody>
      </p:sp>
      <p:sp>
        <p:nvSpPr>
          <p:cNvPr id="25" name="TextBox 24"/>
          <p:cNvSpPr txBox="1">
            <a:spLocks noChangeArrowheads="1"/>
          </p:cNvSpPr>
          <p:nvPr/>
        </p:nvSpPr>
        <p:spPr bwMode="auto">
          <a:xfrm>
            <a:off x="7530468" y="5732433"/>
            <a:ext cx="1463040" cy="404812"/>
          </a:xfrm>
          <a:prstGeom prst="rect">
            <a:avLst/>
          </a:prstGeom>
          <a:noFill/>
          <a:ln w="9525">
            <a:noFill/>
            <a:miter lim="800000"/>
            <a:headEnd/>
            <a:tailEnd/>
          </a:ln>
        </p:spPr>
        <p:txBody>
          <a:bodyPr/>
          <a:lstStyle/>
          <a:p>
            <a:pPr algn="r"/>
            <a:r>
              <a:rPr lang="en-IN" sz="2400" dirty="0">
                <a:latin typeface="+mn-lt"/>
              </a:rPr>
              <a:t>700,000</a:t>
            </a:r>
          </a:p>
        </p:txBody>
      </p:sp>
      <p:sp>
        <p:nvSpPr>
          <p:cNvPr id="26" name="TextBox 25"/>
          <p:cNvSpPr txBox="1">
            <a:spLocks noChangeArrowheads="1"/>
          </p:cNvSpPr>
          <p:nvPr/>
        </p:nvSpPr>
        <p:spPr bwMode="auto">
          <a:xfrm>
            <a:off x="691744" y="6078154"/>
            <a:ext cx="5297761" cy="404813"/>
          </a:xfrm>
          <a:prstGeom prst="rect">
            <a:avLst/>
          </a:prstGeom>
          <a:noFill/>
          <a:ln w="9525">
            <a:noFill/>
            <a:miter lim="800000"/>
            <a:headEnd/>
            <a:tailEnd/>
          </a:ln>
        </p:spPr>
        <p:txBody>
          <a:bodyPr/>
          <a:lstStyle/>
          <a:p>
            <a:pPr lvl="1"/>
            <a:r>
              <a:rPr lang="en-US" sz="2400" dirty="0">
                <a:latin typeface="+mn-lt"/>
              </a:rPr>
              <a:t>Interest payable (accrued interest)</a:t>
            </a:r>
            <a:endParaRPr lang="en-IN" sz="2400" dirty="0">
              <a:latin typeface="+mn-lt"/>
            </a:endParaRPr>
          </a:p>
        </p:txBody>
      </p:sp>
      <p:sp>
        <p:nvSpPr>
          <p:cNvPr id="27" name="TextBox 26"/>
          <p:cNvSpPr txBox="1">
            <a:spLocks noChangeArrowheads="1"/>
          </p:cNvSpPr>
          <p:nvPr/>
        </p:nvSpPr>
        <p:spPr bwMode="auto">
          <a:xfrm>
            <a:off x="7530468" y="6078155"/>
            <a:ext cx="1463040" cy="404812"/>
          </a:xfrm>
          <a:prstGeom prst="rect">
            <a:avLst/>
          </a:prstGeom>
          <a:noFill/>
          <a:ln w="9525">
            <a:noFill/>
            <a:miter lim="800000"/>
            <a:headEnd/>
            <a:tailEnd/>
          </a:ln>
        </p:spPr>
        <p:txBody>
          <a:bodyPr/>
          <a:lstStyle/>
          <a:p>
            <a:pPr algn="r"/>
            <a:r>
              <a:rPr lang="en-IN" sz="2400" b="1" dirty="0">
                <a:solidFill>
                  <a:srgbClr val="EC008C"/>
                </a:solidFill>
                <a:latin typeface="+mn-lt"/>
              </a:rPr>
              <a:t>14,000</a:t>
            </a:r>
          </a:p>
        </p:txBody>
      </p:sp>
      <p:cxnSp>
        <p:nvCxnSpPr>
          <p:cNvPr id="28" name="Straight Connector 27"/>
          <p:cNvCxnSpPr/>
          <p:nvPr/>
        </p:nvCxnSpPr>
        <p:spPr>
          <a:xfrm>
            <a:off x="692387" y="5027067"/>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691744" y="5040990"/>
            <a:ext cx="5297761" cy="404813"/>
          </a:xfrm>
          <a:prstGeom prst="rect">
            <a:avLst/>
          </a:prstGeom>
          <a:noFill/>
          <a:ln w="9525">
            <a:noFill/>
            <a:miter lim="800000"/>
            <a:headEnd/>
            <a:tailEnd/>
          </a:ln>
        </p:spPr>
        <p:txBody>
          <a:bodyPr/>
          <a:lstStyle/>
          <a:p>
            <a:r>
              <a:rPr lang="en-US" sz="2400" b="1" dirty="0">
                <a:latin typeface="+mn-lt"/>
              </a:rPr>
              <a:t>Masterwear (Issuer)</a:t>
            </a:r>
            <a:endParaRPr lang="en-IN" sz="2400" dirty="0">
              <a:latin typeface="+mn-lt"/>
            </a:endParaRPr>
          </a:p>
        </p:txBody>
      </p:sp>
      <p:sp>
        <p:nvSpPr>
          <p:cNvPr id="34" name="TextBox 33"/>
          <p:cNvSpPr txBox="1"/>
          <p:nvPr/>
        </p:nvSpPr>
        <p:spPr>
          <a:xfrm>
            <a:off x="6032041" y="4317340"/>
            <a:ext cx="2457731" cy="300608"/>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000" dirty="0">
                <a:latin typeface="+mn-lt"/>
              </a:rPr>
              <a:t>$700,000 + $14,000</a:t>
            </a:r>
            <a:endParaRPr lang="en-US" sz="2000" dirty="0">
              <a:latin typeface="+mn-lt"/>
            </a:endParaRPr>
          </a:p>
        </p:txBody>
      </p:sp>
      <p:cxnSp>
        <p:nvCxnSpPr>
          <p:cNvPr id="35" name="Straight Arrow Connector 34"/>
          <p:cNvCxnSpPr/>
          <p:nvPr/>
        </p:nvCxnSpPr>
        <p:spPr>
          <a:xfrm>
            <a:off x="6356014" y="4623501"/>
            <a:ext cx="388651" cy="846119"/>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8"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14A</a:t>
            </a:r>
          </a:p>
        </p:txBody>
      </p:sp>
    </p:spTree>
    <p:custDataLst>
      <p:tags r:id="rId1"/>
    </p:custDataLst>
    <p:extLst>
      <p:ext uri="{BB962C8B-B14F-4D97-AF65-F5344CB8AC3E}">
        <p14:creationId xmlns:p14="http://schemas.microsoft.com/office/powerpoint/2010/main" val="519633479"/>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18970"/>
            <a:ext cx="8382000" cy="611757"/>
          </a:xfrm>
        </p:spPr>
        <p:txBody>
          <a:bodyPr>
            <a:normAutofit fontScale="90000"/>
          </a:bodyPr>
          <a:lstStyle/>
          <a:p>
            <a:r>
              <a:rPr lang="en-IN" dirty="0" smtClean="0"/>
              <a:t>Bonds </a:t>
            </a:r>
            <a:r>
              <a:rPr lang="en-IN" dirty="0"/>
              <a:t>Issued Between Interest Dates</a:t>
            </a:r>
            <a:r>
              <a:rPr lang="en-IN" sz="2800" dirty="0"/>
              <a:t> </a:t>
            </a:r>
            <a:r>
              <a:rPr lang="en-IN" sz="2700" dirty="0"/>
              <a:t>(cont</a:t>
            </a:r>
            <a:r>
              <a:rPr lang="en-IN" sz="2700" dirty="0" smtClean="0"/>
              <a:t>. 2)</a:t>
            </a:r>
            <a:endParaRPr lang="en-US" sz="2700" dirty="0"/>
          </a:p>
        </p:txBody>
      </p:sp>
      <p:sp>
        <p:nvSpPr>
          <p:cNvPr id="3" name="Content Placeholder 2"/>
          <p:cNvSpPr>
            <a:spLocks noGrp="1"/>
          </p:cNvSpPr>
          <p:nvPr>
            <p:ph idx="1"/>
          </p:nvPr>
        </p:nvSpPr>
        <p:spPr>
          <a:xfrm>
            <a:off x="587831" y="755046"/>
            <a:ext cx="8505406" cy="5057775"/>
          </a:xfrm>
        </p:spPr>
        <p:txBody>
          <a:bodyPr>
            <a:normAutofit/>
          </a:bodyPr>
          <a:lstStyle/>
          <a:p>
            <a:pPr>
              <a:buClr>
                <a:schemeClr val="tx1"/>
              </a:buClr>
            </a:pPr>
            <a:r>
              <a:rPr lang="en-IN" sz="2300" b="1" dirty="0">
                <a:solidFill>
                  <a:srgbClr val="C00000"/>
                </a:solidFill>
              </a:rPr>
              <a:t>When </a:t>
            </a:r>
            <a:r>
              <a:rPr lang="en-IN" sz="2300" b="1" dirty="0" smtClean="0">
                <a:solidFill>
                  <a:srgbClr val="C00000"/>
                </a:solidFill>
              </a:rPr>
              <a:t>bonds </a:t>
            </a:r>
            <a:r>
              <a:rPr lang="en-IN" sz="2300" b="1" dirty="0">
                <a:solidFill>
                  <a:srgbClr val="C00000"/>
                </a:solidFill>
              </a:rPr>
              <a:t>a</a:t>
            </a:r>
            <a:r>
              <a:rPr lang="en-IN" sz="2300" b="1" dirty="0" smtClean="0">
                <a:solidFill>
                  <a:srgbClr val="C00000"/>
                </a:solidFill>
              </a:rPr>
              <a:t>re </a:t>
            </a:r>
            <a:r>
              <a:rPr lang="en-IN" sz="2300" b="1" dirty="0">
                <a:solidFill>
                  <a:srgbClr val="C00000"/>
                </a:solidFill>
              </a:rPr>
              <a:t>i</a:t>
            </a:r>
            <a:r>
              <a:rPr lang="en-IN" sz="2300" b="1" dirty="0" smtClean="0">
                <a:solidFill>
                  <a:srgbClr val="C00000"/>
                </a:solidFill>
              </a:rPr>
              <a:t>ssued </a:t>
            </a:r>
            <a:r>
              <a:rPr lang="en-IN" sz="2300" b="1" dirty="0">
                <a:solidFill>
                  <a:srgbClr val="C00000"/>
                </a:solidFill>
              </a:rPr>
              <a:t>at </a:t>
            </a:r>
            <a:r>
              <a:rPr lang="en-IN" sz="2300" b="1" dirty="0" smtClean="0">
                <a:solidFill>
                  <a:srgbClr val="C00000"/>
                </a:solidFill>
              </a:rPr>
              <a:t>face </a:t>
            </a:r>
            <a:r>
              <a:rPr lang="en-IN" sz="2300" b="1" dirty="0">
                <a:solidFill>
                  <a:srgbClr val="C00000"/>
                </a:solidFill>
              </a:rPr>
              <a:t>a</a:t>
            </a:r>
            <a:r>
              <a:rPr lang="en-IN" sz="2300" b="1" dirty="0" smtClean="0">
                <a:solidFill>
                  <a:srgbClr val="C00000"/>
                </a:solidFill>
              </a:rPr>
              <a:t>mount </a:t>
            </a:r>
            <a:r>
              <a:rPr lang="en-IN" sz="2300" b="1" dirty="0">
                <a:solidFill>
                  <a:srgbClr val="C00000"/>
                </a:solidFill>
              </a:rPr>
              <a:t>between </a:t>
            </a:r>
            <a:r>
              <a:rPr lang="en-IN" sz="2300" b="1" dirty="0" smtClean="0">
                <a:solidFill>
                  <a:srgbClr val="C00000"/>
                </a:solidFill>
              </a:rPr>
              <a:t>interest </a:t>
            </a:r>
            <a:r>
              <a:rPr lang="en-IN" sz="2300" b="1" dirty="0">
                <a:solidFill>
                  <a:srgbClr val="C00000"/>
                </a:solidFill>
              </a:rPr>
              <a:t>d</a:t>
            </a:r>
            <a:r>
              <a:rPr lang="en-IN" sz="2300" b="1" dirty="0" smtClean="0">
                <a:solidFill>
                  <a:srgbClr val="C00000"/>
                </a:solidFill>
              </a:rPr>
              <a:t>ates</a:t>
            </a:r>
            <a:endParaRPr lang="en-US" sz="2300" dirty="0">
              <a:solidFill>
                <a:srgbClr val="C00000"/>
              </a:solidFill>
            </a:endParaRPr>
          </a:p>
        </p:txBody>
      </p:sp>
      <p:sp>
        <p:nvSpPr>
          <p:cNvPr id="4" name="TextBox 3"/>
          <p:cNvSpPr txBox="1"/>
          <p:nvPr/>
        </p:nvSpPr>
        <p:spPr>
          <a:xfrm>
            <a:off x="696586" y="1201060"/>
            <a:ext cx="8363362" cy="1938992"/>
          </a:xfrm>
          <a:prstGeom prst="rect">
            <a:avLst/>
          </a:prstGeom>
          <a:noFill/>
        </p:spPr>
        <p:txBody>
          <a:bodyPr wrap="square" rtlCol="0">
            <a:spAutoFit/>
          </a:bodyPr>
          <a:lstStyle/>
          <a:p>
            <a:r>
              <a:rPr lang="en-IN" sz="2000" dirty="0">
                <a:latin typeface="+mn-lt"/>
              </a:rPr>
              <a:t>On January 1, 2018, Masterwear Industries issued $700,000 of 12% bonds, dated January 1. Interest of $42,000 is payable semiannually on June 30 and December 31. The bonds mature in three years. The market yield for bonds of similar risk and maturity is 14%. The entire bond issue was purchased by United Intergroup, Inc. </a:t>
            </a:r>
            <a:r>
              <a:rPr lang="en-US" sz="2000" dirty="0">
                <a:latin typeface="+mn-lt"/>
              </a:rPr>
              <a:t>Masterwear was unable to </a:t>
            </a:r>
            <a:r>
              <a:rPr lang="en-IN" sz="2000" dirty="0">
                <a:latin typeface="+mn-lt"/>
              </a:rPr>
              <a:t>sell the bonds until March 1—two months after they are dated.</a:t>
            </a:r>
            <a:endParaRPr lang="en-US" sz="2000" dirty="0">
              <a:latin typeface="+mn-lt"/>
            </a:endParaRPr>
          </a:p>
        </p:txBody>
      </p:sp>
      <p:sp>
        <p:nvSpPr>
          <p:cNvPr id="5" name="TextBox 4"/>
          <p:cNvSpPr txBox="1"/>
          <p:nvPr/>
        </p:nvSpPr>
        <p:spPr>
          <a:xfrm>
            <a:off x="621055" y="3232662"/>
            <a:ext cx="8257471" cy="1038950"/>
          </a:xfrm>
          <a:prstGeom prst="rect">
            <a:avLst/>
          </a:prstGeom>
          <a:noFill/>
          <a:ln w="28575">
            <a:solidFill>
              <a:schemeClr val="bg1">
                <a:lumMod val="50000"/>
              </a:schemeClr>
            </a:solidFill>
          </a:ln>
        </p:spPr>
        <p:txBody>
          <a:bodyPr wrap="square" rtlCol="0">
            <a:spAutoFit/>
          </a:bodyPr>
          <a:lstStyle/>
          <a:p>
            <a:endParaRPr lang="en-US" dirty="0">
              <a:latin typeface="+mn-lt"/>
            </a:endParaRPr>
          </a:p>
        </p:txBody>
      </p:sp>
      <p:sp>
        <p:nvSpPr>
          <p:cNvPr id="6" name="TextBox 5"/>
          <p:cNvSpPr txBox="1"/>
          <p:nvPr/>
        </p:nvSpPr>
        <p:spPr>
          <a:xfrm>
            <a:off x="530268" y="3704172"/>
            <a:ext cx="1888213" cy="387667"/>
          </a:xfrm>
          <a:prstGeom prst="rect">
            <a:avLst/>
          </a:prstGeom>
          <a:noFill/>
        </p:spPr>
        <p:txBody>
          <a:bodyPr wrap="square" rtlCol="0">
            <a:spAutoFit/>
          </a:bodyPr>
          <a:lstStyle/>
          <a:p>
            <a:pPr algn="ctr"/>
            <a:r>
              <a:rPr lang="en-IN" sz="2400" dirty="0">
                <a:latin typeface="+mn-lt"/>
              </a:rPr>
              <a:t>Face amount</a:t>
            </a:r>
            <a:endParaRPr lang="en-US" sz="2400" dirty="0">
              <a:latin typeface="+mn-lt"/>
            </a:endParaRPr>
          </a:p>
        </p:txBody>
      </p:sp>
      <p:sp>
        <p:nvSpPr>
          <p:cNvPr id="7" name="TextBox 6"/>
          <p:cNvSpPr txBox="1"/>
          <p:nvPr/>
        </p:nvSpPr>
        <p:spPr>
          <a:xfrm>
            <a:off x="2211416" y="3185896"/>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8" name="TextBox 7"/>
          <p:cNvSpPr txBox="1"/>
          <p:nvPr/>
        </p:nvSpPr>
        <p:spPr>
          <a:xfrm>
            <a:off x="2636674" y="3667173"/>
            <a:ext cx="1753115" cy="461665"/>
          </a:xfrm>
          <a:prstGeom prst="rect">
            <a:avLst/>
          </a:prstGeom>
          <a:noFill/>
        </p:spPr>
        <p:txBody>
          <a:bodyPr wrap="square" rtlCol="0">
            <a:spAutoFit/>
          </a:bodyPr>
          <a:lstStyle/>
          <a:p>
            <a:pPr algn="ctr"/>
            <a:r>
              <a:rPr lang="en-IN" sz="2400" dirty="0">
                <a:latin typeface="+mn-lt"/>
              </a:rPr>
              <a:t>Annual rate</a:t>
            </a:r>
            <a:endParaRPr lang="en-US" sz="2400" dirty="0">
              <a:latin typeface="+mn-lt"/>
            </a:endParaRPr>
          </a:p>
        </p:txBody>
      </p:sp>
      <p:sp>
        <p:nvSpPr>
          <p:cNvPr id="9" name="TextBox 8"/>
          <p:cNvSpPr txBox="1"/>
          <p:nvPr/>
        </p:nvSpPr>
        <p:spPr>
          <a:xfrm>
            <a:off x="6652306" y="3663467"/>
            <a:ext cx="2333397" cy="469077"/>
          </a:xfrm>
          <a:prstGeom prst="rect">
            <a:avLst/>
          </a:prstGeom>
          <a:noFill/>
        </p:spPr>
        <p:txBody>
          <a:bodyPr wrap="square" rtlCol="0">
            <a:spAutoFit/>
          </a:bodyPr>
          <a:lstStyle/>
          <a:p>
            <a:pPr algn="ctr"/>
            <a:r>
              <a:rPr lang="en-IN" sz="2400" dirty="0">
                <a:latin typeface="+mn-lt"/>
              </a:rPr>
              <a:t>Accrued interest</a:t>
            </a:r>
            <a:endParaRPr lang="en-US" sz="2400" dirty="0">
              <a:latin typeface="+mn-lt"/>
            </a:endParaRPr>
          </a:p>
        </p:txBody>
      </p:sp>
      <p:sp>
        <p:nvSpPr>
          <p:cNvPr id="10" name="TextBox 9"/>
          <p:cNvSpPr txBox="1"/>
          <p:nvPr/>
        </p:nvSpPr>
        <p:spPr>
          <a:xfrm>
            <a:off x="803508" y="3185896"/>
            <a:ext cx="1341732" cy="461665"/>
          </a:xfrm>
          <a:prstGeom prst="rect">
            <a:avLst/>
          </a:prstGeom>
          <a:noFill/>
        </p:spPr>
        <p:txBody>
          <a:bodyPr wrap="square" rtlCol="0">
            <a:spAutoFit/>
          </a:bodyPr>
          <a:lstStyle/>
          <a:p>
            <a:pPr algn="ctr"/>
            <a:r>
              <a:rPr lang="en-IN" sz="2400" dirty="0">
                <a:latin typeface="+mn-lt"/>
              </a:rPr>
              <a:t>$700,000</a:t>
            </a:r>
            <a:endParaRPr lang="en-US" sz="2400" dirty="0">
              <a:latin typeface="+mn-lt"/>
            </a:endParaRPr>
          </a:p>
        </p:txBody>
      </p:sp>
      <p:sp>
        <p:nvSpPr>
          <p:cNvPr id="11" name="TextBox 10"/>
          <p:cNvSpPr txBox="1"/>
          <p:nvPr/>
        </p:nvSpPr>
        <p:spPr>
          <a:xfrm>
            <a:off x="2842365" y="3185896"/>
            <a:ext cx="1341732" cy="461665"/>
          </a:xfrm>
          <a:prstGeom prst="rect">
            <a:avLst/>
          </a:prstGeom>
          <a:noFill/>
        </p:spPr>
        <p:txBody>
          <a:bodyPr wrap="square" rtlCol="0">
            <a:spAutoFit/>
          </a:bodyPr>
          <a:lstStyle/>
          <a:p>
            <a:pPr algn="ctr"/>
            <a:r>
              <a:rPr lang="en-IN" sz="2400" dirty="0">
                <a:latin typeface="+mn-lt"/>
              </a:rPr>
              <a:t>12%</a:t>
            </a:r>
            <a:endParaRPr lang="en-US" sz="2400" dirty="0">
              <a:latin typeface="+mn-lt"/>
            </a:endParaRPr>
          </a:p>
        </p:txBody>
      </p:sp>
      <p:sp>
        <p:nvSpPr>
          <p:cNvPr id="12" name="TextBox 11"/>
          <p:cNvSpPr txBox="1"/>
          <p:nvPr/>
        </p:nvSpPr>
        <p:spPr>
          <a:xfrm>
            <a:off x="7148138" y="3185896"/>
            <a:ext cx="1341732" cy="461665"/>
          </a:xfrm>
          <a:prstGeom prst="rect">
            <a:avLst/>
          </a:prstGeom>
          <a:noFill/>
        </p:spPr>
        <p:txBody>
          <a:bodyPr wrap="square" rtlCol="0">
            <a:spAutoFit/>
          </a:bodyPr>
          <a:lstStyle/>
          <a:p>
            <a:pPr algn="ctr"/>
            <a:r>
              <a:rPr lang="en-IN" sz="2400" b="1" dirty="0">
                <a:solidFill>
                  <a:srgbClr val="EC008C"/>
                </a:solidFill>
                <a:latin typeface="+mn-lt"/>
              </a:rPr>
              <a:t>$14,000</a:t>
            </a:r>
            <a:endParaRPr lang="en-US" sz="2400" b="1" dirty="0">
              <a:solidFill>
                <a:srgbClr val="EC008C"/>
              </a:solidFill>
              <a:latin typeface="+mn-lt"/>
            </a:endParaRPr>
          </a:p>
        </p:txBody>
      </p:sp>
      <p:sp>
        <p:nvSpPr>
          <p:cNvPr id="13" name="TextBox 12"/>
          <p:cNvSpPr txBox="1"/>
          <p:nvPr/>
        </p:nvSpPr>
        <p:spPr>
          <a:xfrm>
            <a:off x="6422696" y="3185896"/>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4" name="TextBox 13"/>
          <p:cNvSpPr txBox="1"/>
          <p:nvPr/>
        </p:nvSpPr>
        <p:spPr>
          <a:xfrm>
            <a:off x="4206580" y="3185896"/>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5" name="TextBox 14"/>
          <p:cNvSpPr txBox="1"/>
          <p:nvPr/>
        </p:nvSpPr>
        <p:spPr>
          <a:xfrm>
            <a:off x="4545603" y="3482507"/>
            <a:ext cx="2121270" cy="830997"/>
          </a:xfrm>
          <a:prstGeom prst="rect">
            <a:avLst/>
          </a:prstGeom>
          <a:noFill/>
        </p:spPr>
        <p:txBody>
          <a:bodyPr wrap="square" rtlCol="0">
            <a:spAutoFit/>
          </a:bodyPr>
          <a:lstStyle/>
          <a:p>
            <a:pPr algn="ctr"/>
            <a:r>
              <a:rPr lang="en-IN" sz="2400" dirty="0">
                <a:latin typeface="+mn-lt"/>
              </a:rPr>
              <a:t>Fraction of the annual period</a:t>
            </a:r>
            <a:endParaRPr lang="en-US" sz="2400" dirty="0">
              <a:latin typeface="+mn-lt"/>
            </a:endParaRPr>
          </a:p>
        </p:txBody>
      </p:sp>
      <p:sp>
        <p:nvSpPr>
          <p:cNvPr id="16" name="TextBox 15"/>
          <p:cNvSpPr txBox="1"/>
          <p:nvPr/>
        </p:nvSpPr>
        <p:spPr>
          <a:xfrm>
            <a:off x="4935372" y="3185896"/>
            <a:ext cx="1341732" cy="461665"/>
          </a:xfrm>
          <a:prstGeom prst="rect">
            <a:avLst/>
          </a:prstGeom>
          <a:noFill/>
        </p:spPr>
        <p:txBody>
          <a:bodyPr wrap="square" rtlCol="0">
            <a:spAutoFit/>
          </a:bodyPr>
          <a:lstStyle/>
          <a:p>
            <a:pPr algn="ctr"/>
            <a:r>
              <a:rPr lang="en-IN" sz="2400" dirty="0">
                <a:latin typeface="+mn-lt"/>
              </a:rPr>
              <a:t>2/12</a:t>
            </a:r>
            <a:endParaRPr lang="en-US" sz="2400" dirty="0">
              <a:latin typeface="+mn-lt"/>
            </a:endParaRPr>
          </a:p>
        </p:txBody>
      </p:sp>
      <p:sp>
        <p:nvSpPr>
          <p:cNvPr id="18" name="Rectangle 17"/>
          <p:cNvSpPr/>
          <p:nvPr/>
        </p:nvSpPr>
        <p:spPr>
          <a:xfrm>
            <a:off x="692731" y="4716078"/>
            <a:ext cx="8320883" cy="1836275"/>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19" name="TextBox 18"/>
          <p:cNvSpPr txBox="1">
            <a:spLocks noChangeArrowheads="1"/>
          </p:cNvSpPr>
          <p:nvPr/>
        </p:nvSpPr>
        <p:spPr bwMode="auto">
          <a:xfrm>
            <a:off x="761999" y="4669412"/>
            <a:ext cx="4965701" cy="434908"/>
          </a:xfrm>
          <a:prstGeom prst="rect">
            <a:avLst/>
          </a:prstGeom>
          <a:noFill/>
          <a:ln w="9525">
            <a:noFill/>
            <a:miter lim="800000"/>
            <a:headEnd/>
            <a:tailEnd/>
          </a:ln>
        </p:spPr>
        <p:txBody>
          <a:bodyPr wrap="square">
            <a:spAutoFit/>
          </a:bodyPr>
          <a:lstStyle/>
          <a:p>
            <a:pPr algn="ctr"/>
            <a:r>
              <a:rPr lang="en-US" sz="2400" b="1" dirty="0">
                <a:latin typeface="+mn-lt"/>
              </a:rPr>
              <a:t>Journal Entry – March 1</a:t>
            </a:r>
            <a:endParaRPr lang="en-IN" sz="2400" b="1" baseline="30000" dirty="0">
              <a:latin typeface="+mn-lt"/>
            </a:endParaRPr>
          </a:p>
        </p:txBody>
      </p:sp>
      <p:sp>
        <p:nvSpPr>
          <p:cNvPr id="20" name="TextBox 19"/>
          <p:cNvSpPr txBox="1">
            <a:spLocks noChangeArrowheads="1"/>
          </p:cNvSpPr>
          <p:nvPr/>
        </p:nvSpPr>
        <p:spPr bwMode="auto">
          <a:xfrm>
            <a:off x="7581009" y="4669412"/>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1" name="TextBox 20"/>
          <p:cNvSpPr txBox="1">
            <a:spLocks noChangeArrowheads="1"/>
          </p:cNvSpPr>
          <p:nvPr/>
        </p:nvSpPr>
        <p:spPr bwMode="auto">
          <a:xfrm>
            <a:off x="6198296" y="4669412"/>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22" name="TextBox 21"/>
          <p:cNvSpPr txBox="1">
            <a:spLocks noChangeArrowheads="1"/>
          </p:cNvSpPr>
          <p:nvPr/>
        </p:nvSpPr>
        <p:spPr bwMode="auto">
          <a:xfrm>
            <a:off x="691744" y="5416745"/>
            <a:ext cx="5297761" cy="404813"/>
          </a:xfrm>
          <a:prstGeom prst="rect">
            <a:avLst/>
          </a:prstGeom>
          <a:noFill/>
          <a:ln w="9525">
            <a:noFill/>
            <a:miter lim="800000"/>
            <a:headEnd/>
            <a:tailEnd/>
          </a:ln>
        </p:spPr>
        <p:txBody>
          <a:bodyPr/>
          <a:lstStyle/>
          <a:p>
            <a:r>
              <a:rPr lang="en-US" sz="2400" dirty="0">
                <a:latin typeface="+mn-lt"/>
              </a:rPr>
              <a:t>Investment in bonds (face amount)</a:t>
            </a:r>
            <a:endParaRPr lang="en-IN" sz="2400" dirty="0">
              <a:latin typeface="+mn-lt"/>
            </a:endParaRPr>
          </a:p>
        </p:txBody>
      </p:sp>
      <p:sp>
        <p:nvSpPr>
          <p:cNvPr id="23" name="TextBox 22"/>
          <p:cNvSpPr txBox="1">
            <a:spLocks noChangeArrowheads="1"/>
          </p:cNvSpPr>
          <p:nvPr/>
        </p:nvSpPr>
        <p:spPr bwMode="auto">
          <a:xfrm>
            <a:off x="6076810" y="5416746"/>
            <a:ext cx="1466805" cy="404812"/>
          </a:xfrm>
          <a:prstGeom prst="rect">
            <a:avLst/>
          </a:prstGeom>
          <a:noFill/>
          <a:ln w="9525">
            <a:noFill/>
            <a:miter lim="800000"/>
            <a:headEnd/>
            <a:tailEnd/>
          </a:ln>
        </p:spPr>
        <p:txBody>
          <a:bodyPr/>
          <a:lstStyle/>
          <a:p>
            <a:pPr algn="r"/>
            <a:r>
              <a:rPr lang="en-IN" sz="2400" dirty="0">
                <a:latin typeface="+mn-lt"/>
              </a:rPr>
              <a:t>700,000</a:t>
            </a:r>
          </a:p>
        </p:txBody>
      </p:sp>
      <p:sp>
        <p:nvSpPr>
          <p:cNvPr id="24" name="TextBox 23"/>
          <p:cNvSpPr txBox="1">
            <a:spLocks noChangeArrowheads="1"/>
          </p:cNvSpPr>
          <p:nvPr/>
        </p:nvSpPr>
        <p:spPr bwMode="auto">
          <a:xfrm>
            <a:off x="691744" y="5762466"/>
            <a:ext cx="5297761" cy="404813"/>
          </a:xfrm>
          <a:prstGeom prst="rect">
            <a:avLst/>
          </a:prstGeom>
          <a:noFill/>
          <a:ln w="9525">
            <a:noFill/>
            <a:miter lim="800000"/>
            <a:headEnd/>
            <a:tailEnd/>
          </a:ln>
        </p:spPr>
        <p:txBody>
          <a:bodyPr/>
          <a:lstStyle/>
          <a:p>
            <a:r>
              <a:rPr lang="en-US" sz="2400" dirty="0">
                <a:latin typeface="+mn-lt"/>
              </a:rPr>
              <a:t>Interest receivable (accrued interest)</a:t>
            </a:r>
            <a:endParaRPr lang="en-IN" sz="2400" dirty="0">
              <a:latin typeface="+mn-lt"/>
            </a:endParaRPr>
          </a:p>
        </p:txBody>
      </p:sp>
      <p:sp>
        <p:nvSpPr>
          <p:cNvPr id="25" name="TextBox 24"/>
          <p:cNvSpPr txBox="1">
            <a:spLocks noChangeArrowheads="1"/>
          </p:cNvSpPr>
          <p:nvPr/>
        </p:nvSpPr>
        <p:spPr bwMode="auto">
          <a:xfrm>
            <a:off x="6076810" y="5762466"/>
            <a:ext cx="1463040" cy="404812"/>
          </a:xfrm>
          <a:prstGeom prst="rect">
            <a:avLst/>
          </a:prstGeom>
          <a:noFill/>
          <a:ln w="9525">
            <a:noFill/>
            <a:miter lim="800000"/>
            <a:headEnd/>
            <a:tailEnd/>
          </a:ln>
        </p:spPr>
        <p:txBody>
          <a:bodyPr/>
          <a:lstStyle/>
          <a:p>
            <a:pPr algn="r"/>
            <a:r>
              <a:rPr lang="en-IN" sz="2400" b="1" dirty="0">
                <a:solidFill>
                  <a:srgbClr val="EC008C"/>
                </a:solidFill>
                <a:latin typeface="+mn-lt"/>
              </a:rPr>
              <a:t>14,000</a:t>
            </a:r>
          </a:p>
        </p:txBody>
      </p:sp>
      <p:sp>
        <p:nvSpPr>
          <p:cNvPr id="26" name="TextBox 25"/>
          <p:cNvSpPr txBox="1">
            <a:spLocks noChangeArrowheads="1"/>
          </p:cNvSpPr>
          <p:nvPr/>
        </p:nvSpPr>
        <p:spPr bwMode="auto">
          <a:xfrm>
            <a:off x="691744" y="6108188"/>
            <a:ext cx="5297761" cy="404813"/>
          </a:xfrm>
          <a:prstGeom prst="rect">
            <a:avLst/>
          </a:prstGeom>
          <a:noFill/>
          <a:ln w="9525">
            <a:noFill/>
            <a:miter lim="800000"/>
            <a:headEnd/>
            <a:tailEnd/>
          </a:ln>
        </p:spPr>
        <p:txBody>
          <a:bodyPr/>
          <a:lstStyle/>
          <a:p>
            <a:pPr lvl="1"/>
            <a:r>
              <a:rPr lang="en-US" sz="2400" dirty="0">
                <a:latin typeface="+mn-lt"/>
              </a:rPr>
              <a:t>Cash (price plus accrued interest)</a:t>
            </a:r>
            <a:endParaRPr lang="en-IN" sz="2400" dirty="0">
              <a:latin typeface="+mn-lt"/>
            </a:endParaRPr>
          </a:p>
        </p:txBody>
      </p:sp>
      <p:sp>
        <p:nvSpPr>
          <p:cNvPr id="27" name="TextBox 26"/>
          <p:cNvSpPr txBox="1">
            <a:spLocks noChangeArrowheads="1"/>
          </p:cNvSpPr>
          <p:nvPr/>
        </p:nvSpPr>
        <p:spPr bwMode="auto">
          <a:xfrm>
            <a:off x="7530468" y="6108189"/>
            <a:ext cx="1463040" cy="404812"/>
          </a:xfrm>
          <a:prstGeom prst="rect">
            <a:avLst/>
          </a:prstGeom>
          <a:noFill/>
          <a:ln w="9525">
            <a:noFill/>
            <a:miter lim="800000"/>
            <a:headEnd/>
            <a:tailEnd/>
          </a:ln>
        </p:spPr>
        <p:txBody>
          <a:bodyPr/>
          <a:lstStyle/>
          <a:p>
            <a:pPr algn="r"/>
            <a:r>
              <a:rPr lang="en-IN" sz="2400" dirty="0">
                <a:latin typeface="+mn-lt"/>
              </a:rPr>
              <a:t>714,000</a:t>
            </a:r>
          </a:p>
        </p:txBody>
      </p:sp>
      <p:cxnSp>
        <p:nvCxnSpPr>
          <p:cNvPr id="28" name="Straight Connector 27"/>
          <p:cNvCxnSpPr/>
          <p:nvPr/>
        </p:nvCxnSpPr>
        <p:spPr>
          <a:xfrm>
            <a:off x="692387" y="5057101"/>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691744" y="5071024"/>
            <a:ext cx="5297761" cy="404813"/>
          </a:xfrm>
          <a:prstGeom prst="rect">
            <a:avLst/>
          </a:prstGeom>
          <a:noFill/>
          <a:ln w="9525">
            <a:noFill/>
            <a:miter lim="800000"/>
            <a:headEnd/>
            <a:tailEnd/>
          </a:ln>
        </p:spPr>
        <p:txBody>
          <a:bodyPr/>
          <a:lstStyle/>
          <a:p>
            <a:r>
              <a:rPr lang="en-US" sz="2400" b="1" dirty="0">
                <a:latin typeface="+mn-lt"/>
              </a:rPr>
              <a:t>United (Investor)</a:t>
            </a:r>
            <a:endParaRPr lang="en-IN" sz="2400" dirty="0">
              <a:latin typeface="+mn-lt"/>
            </a:endParaRPr>
          </a:p>
        </p:txBody>
      </p:sp>
      <p:sp>
        <p:nvSpPr>
          <p:cNvPr id="32" name="TextBox 31"/>
          <p:cNvSpPr txBox="1"/>
          <p:nvPr/>
        </p:nvSpPr>
        <p:spPr>
          <a:xfrm>
            <a:off x="6032041" y="4347374"/>
            <a:ext cx="2457731" cy="300608"/>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000" dirty="0">
                <a:latin typeface="+mn-lt"/>
              </a:rPr>
              <a:t>$700,000 + $14,000</a:t>
            </a:r>
            <a:endParaRPr lang="en-US" sz="2000" dirty="0">
              <a:latin typeface="+mn-lt"/>
            </a:endParaRPr>
          </a:p>
        </p:txBody>
      </p:sp>
      <p:cxnSp>
        <p:nvCxnSpPr>
          <p:cNvPr id="33" name="Straight Arrow Connector 32"/>
          <p:cNvCxnSpPr/>
          <p:nvPr/>
        </p:nvCxnSpPr>
        <p:spPr>
          <a:xfrm>
            <a:off x="7641948" y="4644010"/>
            <a:ext cx="442341" cy="1591021"/>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14A</a:t>
            </a:r>
          </a:p>
        </p:txBody>
      </p:sp>
    </p:spTree>
    <p:custDataLst>
      <p:tags r:id="rId1"/>
    </p:custDataLst>
    <p:extLst>
      <p:ext uri="{BB962C8B-B14F-4D97-AF65-F5344CB8AC3E}">
        <p14:creationId xmlns:p14="http://schemas.microsoft.com/office/powerpoint/2010/main" val="3712864021"/>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91207"/>
            <a:ext cx="8382000" cy="611757"/>
          </a:xfrm>
        </p:spPr>
        <p:txBody>
          <a:bodyPr>
            <a:normAutofit/>
          </a:bodyPr>
          <a:lstStyle/>
          <a:p>
            <a:r>
              <a:rPr lang="en-IN" sz="2800" dirty="0" smtClean="0"/>
              <a:t>Bonds </a:t>
            </a:r>
            <a:r>
              <a:rPr lang="en-IN" sz="2800" dirty="0"/>
              <a:t>Issued Between Interest Dates </a:t>
            </a:r>
            <a:r>
              <a:rPr lang="en-IN" sz="2400" dirty="0"/>
              <a:t>(cont. </a:t>
            </a:r>
            <a:r>
              <a:rPr lang="en-IN" sz="2400" dirty="0" smtClean="0"/>
              <a:t>3)</a:t>
            </a:r>
            <a:endParaRPr lang="en-US" sz="2400" dirty="0"/>
          </a:p>
        </p:txBody>
      </p:sp>
      <p:sp>
        <p:nvSpPr>
          <p:cNvPr id="3" name="Content Placeholder 2"/>
          <p:cNvSpPr>
            <a:spLocks noGrp="1"/>
          </p:cNvSpPr>
          <p:nvPr>
            <p:ph idx="1"/>
          </p:nvPr>
        </p:nvSpPr>
        <p:spPr>
          <a:xfrm>
            <a:off x="587831" y="899520"/>
            <a:ext cx="8505406" cy="5057775"/>
          </a:xfrm>
        </p:spPr>
        <p:txBody>
          <a:bodyPr>
            <a:normAutofit/>
          </a:bodyPr>
          <a:lstStyle/>
          <a:p>
            <a:pPr>
              <a:buClr>
                <a:schemeClr val="tx1"/>
              </a:buClr>
            </a:pPr>
            <a:r>
              <a:rPr lang="en-IN" sz="2300" b="1" dirty="0">
                <a:solidFill>
                  <a:srgbClr val="C00000"/>
                </a:solidFill>
              </a:rPr>
              <a:t>When </a:t>
            </a:r>
            <a:r>
              <a:rPr lang="en-IN" sz="2300" b="1" dirty="0" smtClean="0">
                <a:solidFill>
                  <a:srgbClr val="C00000"/>
                </a:solidFill>
              </a:rPr>
              <a:t>bonds </a:t>
            </a:r>
            <a:r>
              <a:rPr lang="en-IN" sz="2300" b="1" dirty="0">
                <a:solidFill>
                  <a:srgbClr val="C00000"/>
                </a:solidFill>
              </a:rPr>
              <a:t>a</a:t>
            </a:r>
            <a:r>
              <a:rPr lang="en-IN" sz="2300" b="1" dirty="0" smtClean="0">
                <a:solidFill>
                  <a:srgbClr val="C00000"/>
                </a:solidFill>
              </a:rPr>
              <a:t>re </a:t>
            </a:r>
            <a:r>
              <a:rPr lang="en-IN" sz="2300" b="1" dirty="0">
                <a:solidFill>
                  <a:srgbClr val="C00000"/>
                </a:solidFill>
              </a:rPr>
              <a:t>i</a:t>
            </a:r>
            <a:r>
              <a:rPr lang="en-IN" sz="2300" b="1" dirty="0" smtClean="0">
                <a:solidFill>
                  <a:srgbClr val="C00000"/>
                </a:solidFill>
              </a:rPr>
              <a:t>ssued </a:t>
            </a:r>
            <a:r>
              <a:rPr lang="en-IN" sz="2300" b="1" dirty="0">
                <a:solidFill>
                  <a:srgbClr val="C00000"/>
                </a:solidFill>
              </a:rPr>
              <a:t>at </a:t>
            </a:r>
            <a:r>
              <a:rPr lang="en-IN" sz="2300" b="1" dirty="0" smtClean="0">
                <a:solidFill>
                  <a:srgbClr val="C00000"/>
                </a:solidFill>
              </a:rPr>
              <a:t>face </a:t>
            </a:r>
            <a:r>
              <a:rPr lang="en-IN" sz="2300" b="1" dirty="0">
                <a:solidFill>
                  <a:srgbClr val="C00000"/>
                </a:solidFill>
              </a:rPr>
              <a:t>a</a:t>
            </a:r>
            <a:r>
              <a:rPr lang="en-IN" sz="2300" b="1" dirty="0" smtClean="0">
                <a:solidFill>
                  <a:srgbClr val="C00000"/>
                </a:solidFill>
              </a:rPr>
              <a:t>mount </a:t>
            </a:r>
            <a:r>
              <a:rPr lang="en-IN" sz="2300" b="1" dirty="0">
                <a:solidFill>
                  <a:srgbClr val="C00000"/>
                </a:solidFill>
              </a:rPr>
              <a:t>between </a:t>
            </a:r>
            <a:r>
              <a:rPr lang="en-IN" sz="2300" b="1" dirty="0" smtClean="0">
                <a:solidFill>
                  <a:srgbClr val="C00000"/>
                </a:solidFill>
              </a:rPr>
              <a:t>interest </a:t>
            </a:r>
            <a:r>
              <a:rPr lang="en-IN" sz="2300" b="1" dirty="0">
                <a:solidFill>
                  <a:srgbClr val="C00000"/>
                </a:solidFill>
              </a:rPr>
              <a:t>d</a:t>
            </a:r>
            <a:r>
              <a:rPr lang="en-IN" sz="2300" b="1" dirty="0" smtClean="0">
                <a:solidFill>
                  <a:srgbClr val="C00000"/>
                </a:solidFill>
              </a:rPr>
              <a:t>ates</a:t>
            </a:r>
            <a:endParaRPr lang="en-US" sz="2300" dirty="0">
              <a:solidFill>
                <a:srgbClr val="C00000"/>
              </a:solidFill>
            </a:endParaRPr>
          </a:p>
        </p:txBody>
      </p:sp>
      <p:sp>
        <p:nvSpPr>
          <p:cNvPr id="4" name="TextBox 3"/>
          <p:cNvSpPr txBox="1"/>
          <p:nvPr/>
        </p:nvSpPr>
        <p:spPr>
          <a:xfrm>
            <a:off x="620503" y="1273297"/>
            <a:ext cx="8363362" cy="1938992"/>
          </a:xfrm>
          <a:prstGeom prst="rect">
            <a:avLst/>
          </a:prstGeom>
          <a:noFill/>
        </p:spPr>
        <p:txBody>
          <a:bodyPr wrap="square" rtlCol="0">
            <a:spAutoFit/>
          </a:bodyPr>
          <a:lstStyle/>
          <a:p>
            <a:r>
              <a:rPr lang="en-IN" sz="2000" dirty="0">
                <a:latin typeface="+mn-lt"/>
              </a:rPr>
              <a:t>On January 1, 2018, Masterwear Industries issued $700,000 of 12% bonds, dated January 1. Interest of $42,000 is payable semiannually on June 30 and December 31. The bonds mature in three years. The market yield for bonds of similar risk and maturity is 14%. The entire bond issue was purchased by United Intergroup, Inc. </a:t>
            </a:r>
            <a:r>
              <a:rPr lang="en-US" sz="2000" dirty="0">
                <a:latin typeface="+mn-lt"/>
              </a:rPr>
              <a:t>Masterwear was unable to </a:t>
            </a:r>
            <a:r>
              <a:rPr lang="en-IN" sz="2000" dirty="0">
                <a:latin typeface="+mn-lt"/>
              </a:rPr>
              <a:t>sell the bonds until March 1—two months after they are dated.</a:t>
            </a:r>
            <a:endParaRPr lang="en-US" sz="2000" dirty="0">
              <a:latin typeface="+mn-lt"/>
            </a:endParaRPr>
          </a:p>
        </p:txBody>
      </p:sp>
      <p:sp>
        <p:nvSpPr>
          <p:cNvPr id="5" name="TextBox 4"/>
          <p:cNvSpPr txBox="1"/>
          <p:nvPr/>
        </p:nvSpPr>
        <p:spPr>
          <a:xfrm>
            <a:off x="621055" y="3215500"/>
            <a:ext cx="8257471" cy="1038950"/>
          </a:xfrm>
          <a:prstGeom prst="rect">
            <a:avLst/>
          </a:prstGeom>
          <a:noFill/>
          <a:ln w="28575">
            <a:solidFill>
              <a:schemeClr val="bg1">
                <a:lumMod val="50000"/>
              </a:schemeClr>
            </a:solidFill>
          </a:ln>
        </p:spPr>
        <p:txBody>
          <a:bodyPr wrap="square" rtlCol="0">
            <a:spAutoFit/>
          </a:bodyPr>
          <a:lstStyle/>
          <a:p>
            <a:endParaRPr lang="en-US" dirty="0">
              <a:latin typeface="+mn-lt"/>
            </a:endParaRPr>
          </a:p>
        </p:txBody>
      </p:sp>
      <p:sp>
        <p:nvSpPr>
          <p:cNvPr id="6" name="TextBox 5"/>
          <p:cNvSpPr txBox="1"/>
          <p:nvPr/>
        </p:nvSpPr>
        <p:spPr>
          <a:xfrm>
            <a:off x="530268" y="3687010"/>
            <a:ext cx="1888213" cy="387667"/>
          </a:xfrm>
          <a:prstGeom prst="rect">
            <a:avLst/>
          </a:prstGeom>
          <a:noFill/>
        </p:spPr>
        <p:txBody>
          <a:bodyPr wrap="square" rtlCol="0">
            <a:spAutoFit/>
          </a:bodyPr>
          <a:lstStyle/>
          <a:p>
            <a:pPr algn="ctr"/>
            <a:r>
              <a:rPr lang="en-IN" sz="2400" dirty="0">
                <a:latin typeface="+mn-lt"/>
              </a:rPr>
              <a:t>Face amount</a:t>
            </a:r>
            <a:endParaRPr lang="en-US" sz="2400" dirty="0">
              <a:latin typeface="+mn-lt"/>
            </a:endParaRPr>
          </a:p>
        </p:txBody>
      </p:sp>
      <p:sp>
        <p:nvSpPr>
          <p:cNvPr id="7" name="TextBox 6"/>
          <p:cNvSpPr txBox="1"/>
          <p:nvPr/>
        </p:nvSpPr>
        <p:spPr>
          <a:xfrm>
            <a:off x="2211416" y="3168734"/>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8" name="TextBox 7"/>
          <p:cNvSpPr txBox="1"/>
          <p:nvPr/>
        </p:nvSpPr>
        <p:spPr>
          <a:xfrm>
            <a:off x="2636674" y="3650011"/>
            <a:ext cx="1753115" cy="461665"/>
          </a:xfrm>
          <a:prstGeom prst="rect">
            <a:avLst/>
          </a:prstGeom>
          <a:noFill/>
        </p:spPr>
        <p:txBody>
          <a:bodyPr wrap="square" rtlCol="0">
            <a:spAutoFit/>
          </a:bodyPr>
          <a:lstStyle/>
          <a:p>
            <a:pPr algn="ctr"/>
            <a:r>
              <a:rPr lang="en-IN" sz="2400" dirty="0">
                <a:latin typeface="+mn-lt"/>
              </a:rPr>
              <a:t>Annual rate</a:t>
            </a:r>
            <a:endParaRPr lang="en-US" sz="2400" dirty="0">
              <a:latin typeface="+mn-lt"/>
            </a:endParaRPr>
          </a:p>
        </p:txBody>
      </p:sp>
      <p:sp>
        <p:nvSpPr>
          <p:cNvPr id="9" name="TextBox 8"/>
          <p:cNvSpPr txBox="1"/>
          <p:nvPr/>
        </p:nvSpPr>
        <p:spPr>
          <a:xfrm>
            <a:off x="6652306" y="3646305"/>
            <a:ext cx="2333397" cy="469077"/>
          </a:xfrm>
          <a:prstGeom prst="rect">
            <a:avLst/>
          </a:prstGeom>
          <a:noFill/>
        </p:spPr>
        <p:txBody>
          <a:bodyPr wrap="square" rtlCol="0">
            <a:spAutoFit/>
          </a:bodyPr>
          <a:lstStyle/>
          <a:p>
            <a:pPr algn="ctr"/>
            <a:r>
              <a:rPr lang="en-IN" sz="2400" dirty="0">
                <a:latin typeface="+mn-lt"/>
              </a:rPr>
              <a:t>Accrued interest</a:t>
            </a:r>
            <a:endParaRPr lang="en-US" sz="2400" dirty="0">
              <a:latin typeface="+mn-lt"/>
            </a:endParaRPr>
          </a:p>
        </p:txBody>
      </p:sp>
      <p:sp>
        <p:nvSpPr>
          <p:cNvPr id="10" name="TextBox 9"/>
          <p:cNvSpPr txBox="1"/>
          <p:nvPr/>
        </p:nvSpPr>
        <p:spPr>
          <a:xfrm>
            <a:off x="803508" y="3168734"/>
            <a:ext cx="1341732" cy="461665"/>
          </a:xfrm>
          <a:prstGeom prst="rect">
            <a:avLst/>
          </a:prstGeom>
          <a:noFill/>
        </p:spPr>
        <p:txBody>
          <a:bodyPr wrap="square" rtlCol="0">
            <a:spAutoFit/>
          </a:bodyPr>
          <a:lstStyle/>
          <a:p>
            <a:pPr algn="ctr"/>
            <a:r>
              <a:rPr lang="en-IN" sz="2400" dirty="0">
                <a:latin typeface="+mn-lt"/>
              </a:rPr>
              <a:t>$700,000</a:t>
            </a:r>
            <a:endParaRPr lang="en-US" sz="2400" dirty="0">
              <a:latin typeface="+mn-lt"/>
            </a:endParaRPr>
          </a:p>
        </p:txBody>
      </p:sp>
      <p:sp>
        <p:nvSpPr>
          <p:cNvPr id="11" name="TextBox 10"/>
          <p:cNvSpPr txBox="1"/>
          <p:nvPr/>
        </p:nvSpPr>
        <p:spPr>
          <a:xfrm>
            <a:off x="2842365" y="3168734"/>
            <a:ext cx="1341732" cy="461665"/>
          </a:xfrm>
          <a:prstGeom prst="rect">
            <a:avLst/>
          </a:prstGeom>
          <a:noFill/>
        </p:spPr>
        <p:txBody>
          <a:bodyPr wrap="square" rtlCol="0">
            <a:spAutoFit/>
          </a:bodyPr>
          <a:lstStyle/>
          <a:p>
            <a:pPr algn="ctr"/>
            <a:r>
              <a:rPr lang="en-IN" sz="2400" dirty="0">
                <a:latin typeface="+mn-lt"/>
              </a:rPr>
              <a:t>12%</a:t>
            </a:r>
            <a:endParaRPr lang="en-US" sz="2400" dirty="0">
              <a:latin typeface="+mn-lt"/>
            </a:endParaRPr>
          </a:p>
        </p:txBody>
      </p:sp>
      <p:sp>
        <p:nvSpPr>
          <p:cNvPr id="12" name="TextBox 11"/>
          <p:cNvSpPr txBox="1"/>
          <p:nvPr/>
        </p:nvSpPr>
        <p:spPr>
          <a:xfrm>
            <a:off x="7148138" y="3168734"/>
            <a:ext cx="1341732" cy="461665"/>
          </a:xfrm>
          <a:prstGeom prst="rect">
            <a:avLst/>
          </a:prstGeom>
          <a:noFill/>
        </p:spPr>
        <p:txBody>
          <a:bodyPr wrap="square" rtlCol="0">
            <a:spAutoFit/>
          </a:bodyPr>
          <a:lstStyle/>
          <a:p>
            <a:pPr algn="ctr"/>
            <a:r>
              <a:rPr lang="en-IN" sz="2400" b="1" dirty="0">
                <a:solidFill>
                  <a:srgbClr val="EC008C"/>
                </a:solidFill>
                <a:latin typeface="+mn-lt"/>
              </a:rPr>
              <a:t>$14,000</a:t>
            </a:r>
            <a:endParaRPr lang="en-US" sz="2400" b="1" dirty="0">
              <a:solidFill>
                <a:srgbClr val="EC008C"/>
              </a:solidFill>
              <a:latin typeface="+mn-lt"/>
            </a:endParaRPr>
          </a:p>
        </p:txBody>
      </p:sp>
      <p:sp>
        <p:nvSpPr>
          <p:cNvPr id="13" name="TextBox 12"/>
          <p:cNvSpPr txBox="1"/>
          <p:nvPr/>
        </p:nvSpPr>
        <p:spPr>
          <a:xfrm>
            <a:off x="6422696" y="3168734"/>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4" name="TextBox 13"/>
          <p:cNvSpPr txBox="1"/>
          <p:nvPr/>
        </p:nvSpPr>
        <p:spPr>
          <a:xfrm>
            <a:off x="4206580" y="3168734"/>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5" name="TextBox 14"/>
          <p:cNvSpPr txBox="1"/>
          <p:nvPr/>
        </p:nvSpPr>
        <p:spPr>
          <a:xfrm>
            <a:off x="4545603" y="3465345"/>
            <a:ext cx="2121270" cy="830997"/>
          </a:xfrm>
          <a:prstGeom prst="rect">
            <a:avLst/>
          </a:prstGeom>
          <a:noFill/>
        </p:spPr>
        <p:txBody>
          <a:bodyPr wrap="square" rtlCol="0">
            <a:spAutoFit/>
          </a:bodyPr>
          <a:lstStyle/>
          <a:p>
            <a:pPr algn="ctr"/>
            <a:r>
              <a:rPr lang="en-IN" sz="2400" dirty="0">
                <a:latin typeface="+mn-lt"/>
              </a:rPr>
              <a:t>Fraction of the annual period</a:t>
            </a:r>
            <a:endParaRPr lang="en-US" sz="2400" dirty="0">
              <a:latin typeface="+mn-lt"/>
            </a:endParaRPr>
          </a:p>
        </p:txBody>
      </p:sp>
      <p:sp>
        <p:nvSpPr>
          <p:cNvPr id="16" name="TextBox 15"/>
          <p:cNvSpPr txBox="1"/>
          <p:nvPr/>
        </p:nvSpPr>
        <p:spPr>
          <a:xfrm>
            <a:off x="4935372" y="3168734"/>
            <a:ext cx="1341732" cy="461665"/>
          </a:xfrm>
          <a:prstGeom prst="rect">
            <a:avLst/>
          </a:prstGeom>
          <a:noFill/>
        </p:spPr>
        <p:txBody>
          <a:bodyPr wrap="square" rtlCol="0">
            <a:spAutoFit/>
          </a:bodyPr>
          <a:lstStyle/>
          <a:p>
            <a:pPr algn="ctr"/>
            <a:r>
              <a:rPr lang="en-IN" sz="2400" dirty="0">
                <a:latin typeface="+mn-lt"/>
              </a:rPr>
              <a:t>2/12</a:t>
            </a:r>
            <a:endParaRPr lang="en-US" sz="2400" dirty="0">
              <a:latin typeface="+mn-lt"/>
            </a:endParaRPr>
          </a:p>
        </p:txBody>
      </p:sp>
      <p:sp>
        <p:nvSpPr>
          <p:cNvPr id="18" name="Rectangle 17"/>
          <p:cNvSpPr/>
          <p:nvPr/>
        </p:nvSpPr>
        <p:spPr>
          <a:xfrm>
            <a:off x="692731" y="4698916"/>
            <a:ext cx="8320883" cy="1836275"/>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19" name="TextBox 18"/>
          <p:cNvSpPr txBox="1">
            <a:spLocks noChangeArrowheads="1"/>
          </p:cNvSpPr>
          <p:nvPr/>
        </p:nvSpPr>
        <p:spPr bwMode="auto">
          <a:xfrm>
            <a:off x="761999" y="4652250"/>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 June 30</a:t>
            </a:r>
            <a:endParaRPr lang="en-IN" sz="2400" b="1" baseline="30000" dirty="0">
              <a:latin typeface="+mn-lt"/>
            </a:endParaRPr>
          </a:p>
        </p:txBody>
      </p:sp>
      <p:sp>
        <p:nvSpPr>
          <p:cNvPr id="20" name="TextBox 19"/>
          <p:cNvSpPr txBox="1">
            <a:spLocks noChangeArrowheads="1"/>
          </p:cNvSpPr>
          <p:nvPr/>
        </p:nvSpPr>
        <p:spPr bwMode="auto">
          <a:xfrm>
            <a:off x="7581009" y="4652250"/>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1" name="TextBox 20"/>
          <p:cNvSpPr txBox="1">
            <a:spLocks noChangeArrowheads="1"/>
          </p:cNvSpPr>
          <p:nvPr/>
        </p:nvSpPr>
        <p:spPr bwMode="auto">
          <a:xfrm>
            <a:off x="6198296" y="4652250"/>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22" name="TextBox 21"/>
          <p:cNvSpPr txBox="1">
            <a:spLocks noChangeArrowheads="1"/>
          </p:cNvSpPr>
          <p:nvPr/>
        </p:nvSpPr>
        <p:spPr bwMode="auto">
          <a:xfrm>
            <a:off x="691744" y="5399583"/>
            <a:ext cx="5297761" cy="404813"/>
          </a:xfrm>
          <a:prstGeom prst="rect">
            <a:avLst/>
          </a:prstGeom>
          <a:noFill/>
          <a:ln w="9525">
            <a:noFill/>
            <a:miter lim="800000"/>
            <a:headEnd/>
            <a:tailEnd/>
          </a:ln>
        </p:spPr>
        <p:txBody>
          <a:bodyPr/>
          <a:lstStyle/>
          <a:p>
            <a:r>
              <a:rPr lang="en-US" sz="2400" dirty="0">
                <a:latin typeface="+mn-lt"/>
              </a:rPr>
              <a:t>Interest expense (6 mo. </a:t>
            </a:r>
            <a:r>
              <a:rPr lang="en-US" sz="2400" dirty="0" smtClean="0">
                <a:latin typeface="+mn-lt"/>
              </a:rPr>
              <a:t>− 2 </a:t>
            </a:r>
            <a:r>
              <a:rPr lang="en-US" sz="2400" dirty="0">
                <a:latin typeface="+mn-lt"/>
              </a:rPr>
              <a:t>mo. = 4 mo.)</a:t>
            </a:r>
            <a:endParaRPr lang="en-IN" sz="2400" dirty="0">
              <a:latin typeface="+mn-lt"/>
            </a:endParaRPr>
          </a:p>
        </p:txBody>
      </p:sp>
      <p:sp>
        <p:nvSpPr>
          <p:cNvPr id="23" name="TextBox 22"/>
          <p:cNvSpPr txBox="1">
            <a:spLocks noChangeArrowheads="1"/>
          </p:cNvSpPr>
          <p:nvPr/>
        </p:nvSpPr>
        <p:spPr bwMode="auto">
          <a:xfrm>
            <a:off x="6076810" y="5399584"/>
            <a:ext cx="1466805" cy="404812"/>
          </a:xfrm>
          <a:prstGeom prst="rect">
            <a:avLst/>
          </a:prstGeom>
          <a:noFill/>
          <a:ln w="9525">
            <a:noFill/>
            <a:miter lim="800000"/>
            <a:headEnd/>
            <a:tailEnd/>
          </a:ln>
        </p:spPr>
        <p:txBody>
          <a:bodyPr/>
          <a:lstStyle/>
          <a:p>
            <a:pPr algn="r"/>
            <a:r>
              <a:rPr lang="en-IN" sz="2400" dirty="0">
                <a:latin typeface="+mn-lt"/>
              </a:rPr>
              <a:t>28,000</a:t>
            </a:r>
          </a:p>
        </p:txBody>
      </p:sp>
      <p:sp>
        <p:nvSpPr>
          <p:cNvPr id="24" name="TextBox 23"/>
          <p:cNvSpPr txBox="1">
            <a:spLocks noChangeArrowheads="1"/>
          </p:cNvSpPr>
          <p:nvPr/>
        </p:nvSpPr>
        <p:spPr bwMode="auto">
          <a:xfrm>
            <a:off x="691744" y="5745304"/>
            <a:ext cx="5297761" cy="404813"/>
          </a:xfrm>
          <a:prstGeom prst="rect">
            <a:avLst/>
          </a:prstGeom>
          <a:noFill/>
          <a:ln w="9525">
            <a:noFill/>
            <a:miter lim="800000"/>
            <a:headEnd/>
            <a:tailEnd/>
          </a:ln>
        </p:spPr>
        <p:txBody>
          <a:bodyPr/>
          <a:lstStyle/>
          <a:p>
            <a:r>
              <a:rPr lang="en-US" sz="2400" dirty="0">
                <a:latin typeface="+mn-lt"/>
              </a:rPr>
              <a:t>Interest payable (accrued interest)</a:t>
            </a:r>
            <a:endParaRPr lang="en-IN" sz="2400" dirty="0">
              <a:latin typeface="+mn-lt"/>
            </a:endParaRPr>
          </a:p>
        </p:txBody>
      </p:sp>
      <p:sp>
        <p:nvSpPr>
          <p:cNvPr id="25" name="TextBox 24"/>
          <p:cNvSpPr txBox="1">
            <a:spLocks noChangeArrowheads="1"/>
          </p:cNvSpPr>
          <p:nvPr/>
        </p:nvSpPr>
        <p:spPr bwMode="auto">
          <a:xfrm>
            <a:off x="6076810" y="5745304"/>
            <a:ext cx="1463040" cy="404812"/>
          </a:xfrm>
          <a:prstGeom prst="rect">
            <a:avLst/>
          </a:prstGeom>
          <a:noFill/>
          <a:ln w="9525">
            <a:noFill/>
            <a:miter lim="800000"/>
            <a:headEnd/>
            <a:tailEnd/>
          </a:ln>
        </p:spPr>
        <p:txBody>
          <a:bodyPr/>
          <a:lstStyle/>
          <a:p>
            <a:pPr algn="r"/>
            <a:r>
              <a:rPr lang="en-IN" sz="2400" b="1" dirty="0">
                <a:solidFill>
                  <a:srgbClr val="EC008C"/>
                </a:solidFill>
                <a:latin typeface="+mn-lt"/>
              </a:rPr>
              <a:t>14,000</a:t>
            </a:r>
          </a:p>
        </p:txBody>
      </p:sp>
      <p:sp>
        <p:nvSpPr>
          <p:cNvPr id="26" name="TextBox 25"/>
          <p:cNvSpPr txBox="1">
            <a:spLocks noChangeArrowheads="1"/>
          </p:cNvSpPr>
          <p:nvPr/>
        </p:nvSpPr>
        <p:spPr bwMode="auto">
          <a:xfrm>
            <a:off x="691744" y="6091026"/>
            <a:ext cx="5297761" cy="404813"/>
          </a:xfrm>
          <a:prstGeom prst="rect">
            <a:avLst/>
          </a:prstGeom>
          <a:noFill/>
          <a:ln w="9525">
            <a:noFill/>
            <a:miter lim="800000"/>
            <a:headEnd/>
            <a:tailEnd/>
          </a:ln>
        </p:spPr>
        <p:txBody>
          <a:bodyPr/>
          <a:lstStyle/>
          <a:p>
            <a:pPr lvl="1"/>
            <a:r>
              <a:rPr lang="en-US" sz="2400" dirty="0">
                <a:latin typeface="+mn-lt"/>
              </a:rPr>
              <a:t>Cash (stated rate </a:t>
            </a:r>
            <a:r>
              <a:rPr lang="en-US" sz="2400" dirty="0" smtClean="0">
                <a:latin typeface="+mn-lt"/>
              </a:rPr>
              <a:t>× </a:t>
            </a:r>
            <a:r>
              <a:rPr lang="en-US" sz="2400" dirty="0">
                <a:latin typeface="+mn-lt"/>
              </a:rPr>
              <a:t>face amount)</a:t>
            </a:r>
            <a:endParaRPr lang="en-IN" sz="2400" dirty="0">
              <a:latin typeface="+mn-lt"/>
            </a:endParaRPr>
          </a:p>
        </p:txBody>
      </p:sp>
      <p:sp>
        <p:nvSpPr>
          <p:cNvPr id="27" name="TextBox 26"/>
          <p:cNvSpPr txBox="1">
            <a:spLocks noChangeArrowheads="1"/>
          </p:cNvSpPr>
          <p:nvPr/>
        </p:nvSpPr>
        <p:spPr bwMode="auto">
          <a:xfrm>
            <a:off x="7530468" y="6091027"/>
            <a:ext cx="1463040" cy="404812"/>
          </a:xfrm>
          <a:prstGeom prst="rect">
            <a:avLst/>
          </a:prstGeom>
          <a:noFill/>
          <a:ln w="9525">
            <a:noFill/>
            <a:miter lim="800000"/>
            <a:headEnd/>
            <a:tailEnd/>
          </a:ln>
        </p:spPr>
        <p:txBody>
          <a:bodyPr/>
          <a:lstStyle/>
          <a:p>
            <a:pPr algn="r"/>
            <a:r>
              <a:rPr lang="en-IN" sz="2400" dirty="0">
                <a:latin typeface="+mn-lt"/>
              </a:rPr>
              <a:t>42,000</a:t>
            </a:r>
          </a:p>
        </p:txBody>
      </p:sp>
      <p:cxnSp>
        <p:nvCxnSpPr>
          <p:cNvPr id="28" name="Straight Connector 27"/>
          <p:cNvCxnSpPr/>
          <p:nvPr/>
        </p:nvCxnSpPr>
        <p:spPr>
          <a:xfrm>
            <a:off x="692387" y="5039939"/>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691744" y="5053862"/>
            <a:ext cx="5297761" cy="404813"/>
          </a:xfrm>
          <a:prstGeom prst="rect">
            <a:avLst/>
          </a:prstGeom>
          <a:noFill/>
          <a:ln w="9525">
            <a:noFill/>
            <a:miter lim="800000"/>
            <a:headEnd/>
            <a:tailEnd/>
          </a:ln>
        </p:spPr>
        <p:txBody>
          <a:bodyPr/>
          <a:lstStyle/>
          <a:p>
            <a:r>
              <a:rPr lang="en-US" sz="2400" b="1" dirty="0">
                <a:latin typeface="+mn-lt"/>
              </a:rPr>
              <a:t>Masterwear (Issuer)</a:t>
            </a:r>
            <a:endParaRPr lang="en-IN" sz="2400" dirty="0">
              <a:latin typeface="+mn-lt"/>
            </a:endParaRPr>
          </a:p>
        </p:txBody>
      </p:sp>
      <p:sp>
        <p:nvSpPr>
          <p:cNvPr id="31" name="TextBox 30"/>
          <p:cNvSpPr txBox="1">
            <a:spLocks noChangeArrowheads="1"/>
          </p:cNvSpPr>
          <p:nvPr/>
        </p:nvSpPr>
        <p:spPr bwMode="auto">
          <a:xfrm>
            <a:off x="598965" y="4223623"/>
            <a:ext cx="6008498" cy="461665"/>
          </a:xfrm>
          <a:prstGeom prst="rect">
            <a:avLst/>
          </a:prstGeom>
          <a:noFill/>
          <a:ln w="9525">
            <a:noFill/>
            <a:miter lim="800000"/>
            <a:headEnd/>
            <a:tailEnd/>
          </a:ln>
        </p:spPr>
        <p:txBody>
          <a:bodyPr wrap="square">
            <a:spAutoFit/>
          </a:bodyPr>
          <a:lstStyle/>
          <a:p>
            <a:pPr marL="342900" indent="-342900">
              <a:buFont typeface="Arial" panose="020B0604020202020204" pitchFamily="34" charset="0"/>
              <a:buChar char="•"/>
            </a:pPr>
            <a:r>
              <a:rPr lang="en-IN" sz="2400" b="1" dirty="0">
                <a:latin typeface="+mn-lt"/>
              </a:rPr>
              <a:t>At the First Interest Date (June 30)</a:t>
            </a:r>
            <a:endParaRPr lang="en-IN" sz="2400" b="1" baseline="30000" dirty="0">
              <a:latin typeface="+mn-lt"/>
            </a:endParaRPr>
          </a:p>
        </p:txBody>
      </p:sp>
      <p:sp>
        <p:nvSpPr>
          <p:cNvPr id="17" name="TextBox 16"/>
          <p:cNvSpPr txBox="1"/>
          <p:nvPr/>
        </p:nvSpPr>
        <p:spPr>
          <a:xfrm>
            <a:off x="5625287" y="4309489"/>
            <a:ext cx="3523553" cy="400110"/>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000" dirty="0">
                <a:latin typeface="+mn-lt"/>
              </a:rPr>
              <a:t>$700,000 × 12% × [(</a:t>
            </a:r>
            <a:r>
              <a:rPr lang="en-IN" sz="2000" dirty="0" smtClean="0">
                <a:latin typeface="+mn-lt"/>
              </a:rPr>
              <a:t>6 − 2</a:t>
            </a:r>
            <a:r>
              <a:rPr lang="en-IN" sz="2000" dirty="0">
                <a:latin typeface="+mn-lt"/>
              </a:rPr>
              <a:t>) ÷ 12]</a:t>
            </a:r>
            <a:endParaRPr lang="en-US" sz="2000" dirty="0">
              <a:latin typeface="+mn-lt"/>
            </a:endParaRPr>
          </a:p>
        </p:txBody>
      </p:sp>
      <p:cxnSp>
        <p:nvCxnSpPr>
          <p:cNvPr id="32" name="Straight Arrow Connector 31"/>
          <p:cNvCxnSpPr/>
          <p:nvPr/>
        </p:nvCxnSpPr>
        <p:spPr>
          <a:xfrm>
            <a:off x="6076810" y="4660188"/>
            <a:ext cx="734537" cy="846119"/>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6"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14A</a:t>
            </a:r>
          </a:p>
        </p:txBody>
      </p:sp>
    </p:spTree>
    <p:custDataLst>
      <p:tags r:id="rId1"/>
    </p:custDataLst>
    <p:extLst>
      <p:ext uri="{BB962C8B-B14F-4D97-AF65-F5344CB8AC3E}">
        <p14:creationId xmlns:p14="http://schemas.microsoft.com/office/powerpoint/2010/main" val="3933511082"/>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91207"/>
            <a:ext cx="8382000" cy="611757"/>
          </a:xfrm>
        </p:spPr>
        <p:txBody>
          <a:bodyPr>
            <a:normAutofit/>
          </a:bodyPr>
          <a:lstStyle/>
          <a:p>
            <a:r>
              <a:rPr lang="en-IN" sz="2800" dirty="0" smtClean="0"/>
              <a:t>Bonds </a:t>
            </a:r>
            <a:r>
              <a:rPr lang="en-IN" sz="2800" dirty="0"/>
              <a:t>Issued Between Interest Dates </a:t>
            </a:r>
            <a:r>
              <a:rPr lang="en-IN" sz="2400" dirty="0"/>
              <a:t>(cont. </a:t>
            </a:r>
            <a:r>
              <a:rPr lang="en-IN" sz="2400" dirty="0" smtClean="0"/>
              <a:t>4)</a:t>
            </a:r>
            <a:endParaRPr lang="en-US" sz="2400" dirty="0"/>
          </a:p>
        </p:txBody>
      </p:sp>
      <p:sp>
        <p:nvSpPr>
          <p:cNvPr id="3" name="Content Placeholder 2"/>
          <p:cNvSpPr>
            <a:spLocks noGrp="1"/>
          </p:cNvSpPr>
          <p:nvPr>
            <p:ph idx="1"/>
          </p:nvPr>
        </p:nvSpPr>
        <p:spPr>
          <a:xfrm>
            <a:off x="587831" y="827283"/>
            <a:ext cx="8505406" cy="5057775"/>
          </a:xfrm>
        </p:spPr>
        <p:txBody>
          <a:bodyPr>
            <a:normAutofit/>
          </a:bodyPr>
          <a:lstStyle/>
          <a:p>
            <a:pPr>
              <a:buClr>
                <a:schemeClr val="tx1"/>
              </a:buClr>
            </a:pPr>
            <a:r>
              <a:rPr lang="en-IN" sz="2300" b="1" dirty="0">
                <a:solidFill>
                  <a:srgbClr val="C00000"/>
                </a:solidFill>
              </a:rPr>
              <a:t>When </a:t>
            </a:r>
            <a:r>
              <a:rPr lang="en-IN" sz="2300" b="1" dirty="0" smtClean="0">
                <a:solidFill>
                  <a:srgbClr val="C00000"/>
                </a:solidFill>
              </a:rPr>
              <a:t>bonds </a:t>
            </a:r>
            <a:r>
              <a:rPr lang="en-IN" sz="2300" b="1" dirty="0">
                <a:solidFill>
                  <a:srgbClr val="C00000"/>
                </a:solidFill>
              </a:rPr>
              <a:t>a</a:t>
            </a:r>
            <a:r>
              <a:rPr lang="en-IN" sz="2300" b="1" dirty="0" smtClean="0">
                <a:solidFill>
                  <a:srgbClr val="C00000"/>
                </a:solidFill>
              </a:rPr>
              <a:t>re </a:t>
            </a:r>
            <a:r>
              <a:rPr lang="en-IN" sz="2300" b="1" dirty="0">
                <a:solidFill>
                  <a:srgbClr val="C00000"/>
                </a:solidFill>
              </a:rPr>
              <a:t>i</a:t>
            </a:r>
            <a:r>
              <a:rPr lang="en-IN" sz="2300" b="1" dirty="0" smtClean="0">
                <a:solidFill>
                  <a:srgbClr val="C00000"/>
                </a:solidFill>
              </a:rPr>
              <a:t>ssued </a:t>
            </a:r>
            <a:r>
              <a:rPr lang="en-IN" sz="2300" b="1" dirty="0">
                <a:solidFill>
                  <a:srgbClr val="C00000"/>
                </a:solidFill>
              </a:rPr>
              <a:t>at </a:t>
            </a:r>
            <a:r>
              <a:rPr lang="en-IN" sz="2300" b="1" dirty="0" smtClean="0">
                <a:solidFill>
                  <a:srgbClr val="C00000"/>
                </a:solidFill>
              </a:rPr>
              <a:t>face </a:t>
            </a:r>
            <a:r>
              <a:rPr lang="en-IN" sz="2300" b="1" dirty="0">
                <a:solidFill>
                  <a:srgbClr val="C00000"/>
                </a:solidFill>
              </a:rPr>
              <a:t>a</a:t>
            </a:r>
            <a:r>
              <a:rPr lang="en-IN" sz="2300" b="1" dirty="0" smtClean="0">
                <a:solidFill>
                  <a:srgbClr val="C00000"/>
                </a:solidFill>
              </a:rPr>
              <a:t>mount </a:t>
            </a:r>
            <a:r>
              <a:rPr lang="en-IN" sz="2300" b="1" dirty="0">
                <a:solidFill>
                  <a:srgbClr val="C00000"/>
                </a:solidFill>
              </a:rPr>
              <a:t>between </a:t>
            </a:r>
            <a:r>
              <a:rPr lang="en-IN" sz="2300" b="1" dirty="0" smtClean="0">
                <a:solidFill>
                  <a:srgbClr val="C00000"/>
                </a:solidFill>
              </a:rPr>
              <a:t>interest </a:t>
            </a:r>
            <a:r>
              <a:rPr lang="en-IN" sz="2300" b="1" dirty="0">
                <a:solidFill>
                  <a:srgbClr val="C00000"/>
                </a:solidFill>
              </a:rPr>
              <a:t>d</a:t>
            </a:r>
            <a:r>
              <a:rPr lang="en-IN" sz="2300" b="1" dirty="0" smtClean="0">
                <a:solidFill>
                  <a:srgbClr val="C00000"/>
                </a:solidFill>
              </a:rPr>
              <a:t>ates</a:t>
            </a:r>
            <a:endParaRPr lang="en-US" sz="2300" dirty="0">
              <a:solidFill>
                <a:srgbClr val="C00000"/>
              </a:solidFill>
            </a:endParaRPr>
          </a:p>
        </p:txBody>
      </p:sp>
      <p:sp>
        <p:nvSpPr>
          <p:cNvPr id="4" name="TextBox 3"/>
          <p:cNvSpPr txBox="1"/>
          <p:nvPr/>
        </p:nvSpPr>
        <p:spPr>
          <a:xfrm>
            <a:off x="650252" y="1201060"/>
            <a:ext cx="8363362" cy="1938992"/>
          </a:xfrm>
          <a:prstGeom prst="rect">
            <a:avLst/>
          </a:prstGeom>
          <a:noFill/>
        </p:spPr>
        <p:txBody>
          <a:bodyPr wrap="square" rtlCol="0">
            <a:spAutoFit/>
          </a:bodyPr>
          <a:lstStyle/>
          <a:p>
            <a:r>
              <a:rPr lang="en-IN" sz="2000" dirty="0">
                <a:latin typeface="+mn-lt"/>
              </a:rPr>
              <a:t>On January 1, 2018, Masterwear Industries issued $700,000 of 12% bonds, dated January 1. Interest of $42,000 is payable semiannually on June 30 and December 31. The bonds mature in three years. The market yield for bonds of similar risk and maturity is 14%. The entire bond issue was purchased by United Intergroup, Inc. </a:t>
            </a:r>
            <a:r>
              <a:rPr lang="en-US" sz="2000" dirty="0">
                <a:latin typeface="+mn-lt"/>
              </a:rPr>
              <a:t>Masterwear was unable to </a:t>
            </a:r>
            <a:r>
              <a:rPr lang="en-IN" sz="2000" dirty="0">
                <a:latin typeface="+mn-lt"/>
              </a:rPr>
              <a:t>sell the bonds until March 1—two months after they are dated.</a:t>
            </a:r>
            <a:endParaRPr lang="en-US" sz="2000" dirty="0">
              <a:latin typeface="+mn-lt"/>
            </a:endParaRPr>
          </a:p>
        </p:txBody>
      </p:sp>
      <p:sp>
        <p:nvSpPr>
          <p:cNvPr id="5" name="TextBox 4"/>
          <p:cNvSpPr txBox="1"/>
          <p:nvPr/>
        </p:nvSpPr>
        <p:spPr>
          <a:xfrm>
            <a:off x="621055" y="3298727"/>
            <a:ext cx="8257471" cy="1038950"/>
          </a:xfrm>
          <a:prstGeom prst="rect">
            <a:avLst/>
          </a:prstGeom>
          <a:noFill/>
          <a:ln w="28575">
            <a:solidFill>
              <a:schemeClr val="bg1">
                <a:lumMod val="50000"/>
              </a:schemeClr>
            </a:solidFill>
          </a:ln>
        </p:spPr>
        <p:txBody>
          <a:bodyPr wrap="square" rtlCol="0">
            <a:spAutoFit/>
          </a:bodyPr>
          <a:lstStyle/>
          <a:p>
            <a:endParaRPr lang="en-US" dirty="0">
              <a:latin typeface="+mn-lt"/>
            </a:endParaRPr>
          </a:p>
        </p:txBody>
      </p:sp>
      <p:sp>
        <p:nvSpPr>
          <p:cNvPr id="6" name="TextBox 5"/>
          <p:cNvSpPr txBox="1"/>
          <p:nvPr/>
        </p:nvSpPr>
        <p:spPr>
          <a:xfrm>
            <a:off x="530268" y="3770237"/>
            <a:ext cx="1888213" cy="387667"/>
          </a:xfrm>
          <a:prstGeom prst="rect">
            <a:avLst/>
          </a:prstGeom>
          <a:noFill/>
        </p:spPr>
        <p:txBody>
          <a:bodyPr wrap="square" rtlCol="0">
            <a:spAutoFit/>
          </a:bodyPr>
          <a:lstStyle/>
          <a:p>
            <a:pPr algn="ctr"/>
            <a:r>
              <a:rPr lang="en-IN" sz="2400" dirty="0">
                <a:latin typeface="+mn-lt"/>
              </a:rPr>
              <a:t>Face amount</a:t>
            </a:r>
            <a:endParaRPr lang="en-US" sz="2400" dirty="0">
              <a:latin typeface="+mn-lt"/>
            </a:endParaRPr>
          </a:p>
        </p:txBody>
      </p:sp>
      <p:sp>
        <p:nvSpPr>
          <p:cNvPr id="7" name="TextBox 6"/>
          <p:cNvSpPr txBox="1"/>
          <p:nvPr/>
        </p:nvSpPr>
        <p:spPr>
          <a:xfrm>
            <a:off x="2211416" y="3251961"/>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8" name="TextBox 7"/>
          <p:cNvSpPr txBox="1"/>
          <p:nvPr/>
        </p:nvSpPr>
        <p:spPr>
          <a:xfrm>
            <a:off x="2636674" y="3733238"/>
            <a:ext cx="1753115" cy="461665"/>
          </a:xfrm>
          <a:prstGeom prst="rect">
            <a:avLst/>
          </a:prstGeom>
          <a:noFill/>
        </p:spPr>
        <p:txBody>
          <a:bodyPr wrap="square" rtlCol="0">
            <a:spAutoFit/>
          </a:bodyPr>
          <a:lstStyle/>
          <a:p>
            <a:pPr algn="ctr"/>
            <a:r>
              <a:rPr lang="en-IN" sz="2400" dirty="0">
                <a:latin typeface="+mn-lt"/>
              </a:rPr>
              <a:t>Annual rate</a:t>
            </a:r>
            <a:endParaRPr lang="en-US" sz="2400" dirty="0">
              <a:latin typeface="+mn-lt"/>
            </a:endParaRPr>
          </a:p>
        </p:txBody>
      </p:sp>
      <p:sp>
        <p:nvSpPr>
          <p:cNvPr id="9" name="TextBox 8"/>
          <p:cNvSpPr txBox="1"/>
          <p:nvPr/>
        </p:nvSpPr>
        <p:spPr>
          <a:xfrm>
            <a:off x="6652306" y="3729532"/>
            <a:ext cx="2333397" cy="469077"/>
          </a:xfrm>
          <a:prstGeom prst="rect">
            <a:avLst/>
          </a:prstGeom>
          <a:noFill/>
        </p:spPr>
        <p:txBody>
          <a:bodyPr wrap="square" rtlCol="0">
            <a:spAutoFit/>
          </a:bodyPr>
          <a:lstStyle/>
          <a:p>
            <a:pPr algn="ctr"/>
            <a:r>
              <a:rPr lang="en-IN" sz="2400" dirty="0">
                <a:latin typeface="+mn-lt"/>
              </a:rPr>
              <a:t>Accrued interest</a:t>
            </a:r>
            <a:endParaRPr lang="en-US" sz="2400" dirty="0">
              <a:latin typeface="+mn-lt"/>
            </a:endParaRPr>
          </a:p>
        </p:txBody>
      </p:sp>
      <p:sp>
        <p:nvSpPr>
          <p:cNvPr id="10" name="TextBox 9"/>
          <p:cNvSpPr txBox="1"/>
          <p:nvPr/>
        </p:nvSpPr>
        <p:spPr>
          <a:xfrm>
            <a:off x="803508" y="3251961"/>
            <a:ext cx="1341732" cy="461665"/>
          </a:xfrm>
          <a:prstGeom prst="rect">
            <a:avLst/>
          </a:prstGeom>
          <a:noFill/>
        </p:spPr>
        <p:txBody>
          <a:bodyPr wrap="square" rtlCol="0">
            <a:spAutoFit/>
          </a:bodyPr>
          <a:lstStyle/>
          <a:p>
            <a:pPr algn="ctr"/>
            <a:r>
              <a:rPr lang="en-IN" sz="2400" dirty="0">
                <a:latin typeface="+mn-lt"/>
              </a:rPr>
              <a:t>$700,000</a:t>
            </a:r>
            <a:endParaRPr lang="en-US" sz="2400" dirty="0">
              <a:latin typeface="+mn-lt"/>
            </a:endParaRPr>
          </a:p>
        </p:txBody>
      </p:sp>
      <p:sp>
        <p:nvSpPr>
          <p:cNvPr id="11" name="TextBox 10"/>
          <p:cNvSpPr txBox="1"/>
          <p:nvPr/>
        </p:nvSpPr>
        <p:spPr>
          <a:xfrm>
            <a:off x="2842365" y="3251961"/>
            <a:ext cx="1341732" cy="461665"/>
          </a:xfrm>
          <a:prstGeom prst="rect">
            <a:avLst/>
          </a:prstGeom>
          <a:noFill/>
        </p:spPr>
        <p:txBody>
          <a:bodyPr wrap="square" rtlCol="0">
            <a:spAutoFit/>
          </a:bodyPr>
          <a:lstStyle/>
          <a:p>
            <a:pPr algn="ctr"/>
            <a:r>
              <a:rPr lang="en-IN" sz="2400" dirty="0">
                <a:latin typeface="+mn-lt"/>
              </a:rPr>
              <a:t>12%</a:t>
            </a:r>
            <a:endParaRPr lang="en-US" sz="2400" dirty="0">
              <a:latin typeface="+mn-lt"/>
            </a:endParaRPr>
          </a:p>
        </p:txBody>
      </p:sp>
      <p:sp>
        <p:nvSpPr>
          <p:cNvPr id="12" name="TextBox 11"/>
          <p:cNvSpPr txBox="1"/>
          <p:nvPr/>
        </p:nvSpPr>
        <p:spPr>
          <a:xfrm>
            <a:off x="7148138" y="3251961"/>
            <a:ext cx="1341732" cy="461665"/>
          </a:xfrm>
          <a:prstGeom prst="rect">
            <a:avLst/>
          </a:prstGeom>
          <a:noFill/>
        </p:spPr>
        <p:txBody>
          <a:bodyPr wrap="square" rtlCol="0">
            <a:spAutoFit/>
          </a:bodyPr>
          <a:lstStyle/>
          <a:p>
            <a:pPr algn="ctr"/>
            <a:r>
              <a:rPr lang="en-IN" sz="2400" b="1" dirty="0">
                <a:solidFill>
                  <a:srgbClr val="EC008C"/>
                </a:solidFill>
                <a:latin typeface="+mn-lt"/>
              </a:rPr>
              <a:t>$14,000</a:t>
            </a:r>
            <a:endParaRPr lang="en-US" sz="2400" b="1" dirty="0">
              <a:solidFill>
                <a:srgbClr val="EC008C"/>
              </a:solidFill>
              <a:latin typeface="+mn-lt"/>
            </a:endParaRPr>
          </a:p>
        </p:txBody>
      </p:sp>
      <p:sp>
        <p:nvSpPr>
          <p:cNvPr id="13" name="TextBox 12"/>
          <p:cNvSpPr txBox="1"/>
          <p:nvPr/>
        </p:nvSpPr>
        <p:spPr>
          <a:xfrm>
            <a:off x="6422696" y="3251961"/>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4" name="TextBox 13"/>
          <p:cNvSpPr txBox="1"/>
          <p:nvPr/>
        </p:nvSpPr>
        <p:spPr>
          <a:xfrm>
            <a:off x="4206580" y="3251961"/>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5" name="TextBox 14"/>
          <p:cNvSpPr txBox="1"/>
          <p:nvPr/>
        </p:nvSpPr>
        <p:spPr>
          <a:xfrm>
            <a:off x="4545603" y="3548572"/>
            <a:ext cx="2121270" cy="830997"/>
          </a:xfrm>
          <a:prstGeom prst="rect">
            <a:avLst/>
          </a:prstGeom>
          <a:noFill/>
        </p:spPr>
        <p:txBody>
          <a:bodyPr wrap="square" rtlCol="0">
            <a:spAutoFit/>
          </a:bodyPr>
          <a:lstStyle/>
          <a:p>
            <a:pPr algn="ctr"/>
            <a:r>
              <a:rPr lang="en-IN" sz="2400" dirty="0">
                <a:latin typeface="+mn-lt"/>
              </a:rPr>
              <a:t>Fraction of the annual period</a:t>
            </a:r>
            <a:endParaRPr lang="en-US" sz="2400" dirty="0">
              <a:latin typeface="+mn-lt"/>
            </a:endParaRPr>
          </a:p>
        </p:txBody>
      </p:sp>
      <p:sp>
        <p:nvSpPr>
          <p:cNvPr id="16" name="TextBox 15"/>
          <p:cNvSpPr txBox="1"/>
          <p:nvPr/>
        </p:nvSpPr>
        <p:spPr>
          <a:xfrm>
            <a:off x="4935372" y="3251961"/>
            <a:ext cx="1341732" cy="461665"/>
          </a:xfrm>
          <a:prstGeom prst="rect">
            <a:avLst/>
          </a:prstGeom>
          <a:noFill/>
        </p:spPr>
        <p:txBody>
          <a:bodyPr wrap="square" rtlCol="0">
            <a:spAutoFit/>
          </a:bodyPr>
          <a:lstStyle/>
          <a:p>
            <a:pPr algn="ctr"/>
            <a:r>
              <a:rPr lang="en-IN" sz="2400" dirty="0">
                <a:latin typeface="+mn-lt"/>
              </a:rPr>
              <a:t>2/12</a:t>
            </a:r>
            <a:endParaRPr lang="en-US" sz="2400" dirty="0">
              <a:latin typeface="+mn-lt"/>
            </a:endParaRPr>
          </a:p>
        </p:txBody>
      </p:sp>
      <p:sp>
        <p:nvSpPr>
          <p:cNvPr id="18" name="Rectangle 17"/>
          <p:cNvSpPr/>
          <p:nvPr/>
        </p:nvSpPr>
        <p:spPr>
          <a:xfrm>
            <a:off x="692731" y="4782143"/>
            <a:ext cx="8320883" cy="1836275"/>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19" name="TextBox 18"/>
          <p:cNvSpPr txBox="1">
            <a:spLocks noChangeArrowheads="1"/>
          </p:cNvSpPr>
          <p:nvPr/>
        </p:nvSpPr>
        <p:spPr bwMode="auto">
          <a:xfrm>
            <a:off x="761999" y="4735477"/>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 June 30</a:t>
            </a:r>
            <a:endParaRPr lang="en-IN" sz="2400" b="1" baseline="30000" dirty="0">
              <a:latin typeface="+mn-lt"/>
            </a:endParaRPr>
          </a:p>
        </p:txBody>
      </p:sp>
      <p:sp>
        <p:nvSpPr>
          <p:cNvPr id="20" name="TextBox 19"/>
          <p:cNvSpPr txBox="1">
            <a:spLocks noChangeArrowheads="1"/>
          </p:cNvSpPr>
          <p:nvPr/>
        </p:nvSpPr>
        <p:spPr bwMode="auto">
          <a:xfrm>
            <a:off x="7581009" y="4735477"/>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1" name="TextBox 20"/>
          <p:cNvSpPr txBox="1">
            <a:spLocks noChangeArrowheads="1"/>
          </p:cNvSpPr>
          <p:nvPr/>
        </p:nvSpPr>
        <p:spPr bwMode="auto">
          <a:xfrm>
            <a:off x="6198296" y="4735477"/>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22" name="TextBox 21"/>
          <p:cNvSpPr txBox="1">
            <a:spLocks noChangeArrowheads="1"/>
          </p:cNvSpPr>
          <p:nvPr/>
        </p:nvSpPr>
        <p:spPr bwMode="auto">
          <a:xfrm>
            <a:off x="691744" y="5482810"/>
            <a:ext cx="5297761" cy="404813"/>
          </a:xfrm>
          <a:prstGeom prst="rect">
            <a:avLst/>
          </a:prstGeom>
          <a:noFill/>
          <a:ln w="9525">
            <a:noFill/>
            <a:miter lim="800000"/>
            <a:headEnd/>
            <a:tailEnd/>
          </a:ln>
        </p:spPr>
        <p:txBody>
          <a:bodyPr/>
          <a:lstStyle/>
          <a:p>
            <a:r>
              <a:rPr lang="en-US" sz="2400" dirty="0">
                <a:latin typeface="+mn-lt"/>
              </a:rPr>
              <a:t>Cash (stated rate × face amount)</a:t>
            </a:r>
            <a:endParaRPr lang="en-IN" sz="2400" dirty="0">
              <a:latin typeface="+mn-lt"/>
            </a:endParaRPr>
          </a:p>
        </p:txBody>
      </p:sp>
      <p:sp>
        <p:nvSpPr>
          <p:cNvPr id="23" name="TextBox 22"/>
          <p:cNvSpPr txBox="1">
            <a:spLocks noChangeArrowheads="1"/>
          </p:cNvSpPr>
          <p:nvPr/>
        </p:nvSpPr>
        <p:spPr bwMode="auto">
          <a:xfrm>
            <a:off x="6076810" y="5482811"/>
            <a:ext cx="1466805" cy="404812"/>
          </a:xfrm>
          <a:prstGeom prst="rect">
            <a:avLst/>
          </a:prstGeom>
          <a:noFill/>
          <a:ln w="9525">
            <a:noFill/>
            <a:miter lim="800000"/>
            <a:headEnd/>
            <a:tailEnd/>
          </a:ln>
        </p:spPr>
        <p:txBody>
          <a:bodyPr/>
          <a:lstStyle/>
          <a:p>
            <a:pPr algn="r"/>
            <a:r>
              <a:rPr lang="en-IN" sz="2400" dirty="0">
                <a:latin typeface="+mn-lt"/>
              </a:rPr>
              <a:t>42,000</a:t>
            </a:r>
          </a:p>
        </p:txBody>
      </p:sp>
      <p:sp>
        <p:nvSpPr>
          <p:cNvPr id="24" name="TextBox 23"/>
          <p:cNvSpPr txBox="1">
            <a:spLocks noChangeArrowheads="1"/>
          </p:cNvSpPr>
          <p:nvPr/>
        </p:nvSpPr>
        <p:spPr bwMode="auto">
          <a:xfrm>
            <a:off x="691744" y="5828531"/>
            <a:ext cx="5297761" cy="404813"/>
          </a:xfrm>
          <a:prstGeom prst="rect">
            <a:avLst/>
          </a:prstGeom>
          <a:noFill/>
          <a:ln w="9525">
            <a:noFill/>
            <a:miter lim="800000"/>
            <a:headEnd/>
            <a:tailEnd/>
          </a:ln>
        </p:spPr>
        <p:txBody>
          <a:bodyPr/>
          <a:lstStyle/>
          <a:p>
            <a:pPr lvl="1"/>
            <a:r>
              <a:rPr lang="en-US" sz="2400" dirty="0">
                <a:latin typeface="+mn-lt"/>
              </a:rPr>
              <a:t>Interest receivable (accrued interest)</a:t>
            </a:r>
            <a:endParaRPr lang="en-IN" sz="2400" dirty="0">
              <a:latin typeface="+mn-lt"/>
            </a:endParaRPr>
          </a:p>
        </p:txBody>
      </p:sp>
      <p:sp>
        <p:nvSpPr>
          <p:cNvPr id="25" name="TextBox 24"/>
          <p:cNvSpPr txBox="1">
            <a:spLocks noChangeArrowheads="1"/>
          </p:cNvSpPr>
          <p:nvPr/>
        </p:nvSpPr>
        <p:spPr bwMode="auto">
          <a:xfrm>
            <a:off x="7530468" y="5828532"/>
            <a:ext cx="1463040" cy="404812"/>
          </a:xfrm>
          <a:prstGeom prst="rect">
            <a:avLst/>
          </a:prstGeom>
          <a:noFill/>
          <a:ln w="9525">
            <a:noFill/>
            <a:miter lim="800000"/>
            <a:headEnd/>
            <a:tailEnd/>
          </a:ln>
        </p:spPr>
        <p:txBody>
          <a:bodyPr/>
          <a:lstStyle/>
          <a:p>
            <a:pPr algn="r"/>
            <a:r>
              <a:rPr lang="en-IN" sz="2400" b="1" dirty="0">
                <a:solidFill>
                  <a:srgbClr val="EC008C"/>
                </a:solidFill>
                <a:latin typeface="+mn-lt"/>
              </a:rPr>
              <a:t>14,000</a:t>
            </a:r>
          </a:p>
        </p:txBody>
      </p:sp>
      <p:sp>
        <p:nvSpPr>
          <p:cNvPr id="26" name="TextBox 25"/>
          <p:cNvSpPr txBox="1">
            <a:spLocks noChangeArrowheads="1"/>
          </p:cNvSpPr>
          <p:nvPr/>
        </p:nvSpPr>
        <p:spPr bwMode="auto">
          <a:xfrm>
            <a:off x="691744" y="6174253"/>
            <a:ext cx="5730952" cy="404813"/>
          </a:xfrm>
          <a:prstGeom prst="rect">
            <a:avLst/>
          </a:prstGeom>
          <a:noFill/>
          <a:ln w="9525">
            <a:noFill/>
            <a:miter lim="800000"/>
            <a:headEnd/>
            <a:tailEnd/>
          </a:ln>
        </p:spPr>
        <p:txBody>
          <a:bodyPr/>
          <a:lstStyle/>
          <a:p>
            <a:pPr lvl="1"/>
            <a:r>
              <a:rPr lang="en-US" sz="2400" dirty="0">
                <a:latin typeface="+mn-lt"/>
              </a:rPr>
              <a:t>Interest revenue (6 mo. </a:t>
            </a:r>
            <a:r>
              <a:rPr lang="en-US" sz="2400" dirty="0" smtClean="0">
                <a:latin typeface="+mn-lt"/>
              </a:rPr>
              <a:t>− </a:t>
            </a:r>
            <a:r>
              <a:rPr lang="en-US" sz="2400" dirty="0">
                <a:latin typeface="+mn-lt"/>
              </a:rPr>
              <a:t>2 mo. = 4 mo.)</a:t>
            </a:r>
            <a:endParaRPr lang="en-IN" sz="2400" dirty="0">
              <a:latin typeface="+mn-lt"/>
            </a:endParaRPr>
          </a:p>
        </p:txBody>
      </p:sp>
      <p:sp>
        <p:nvSpPr>
          <p:cNvPr id="27" name="TextBox 26"/>
          <p:cNvSpPr txBox="1">
            <a:spLocks noChangeArrowheads="1"/>
          </p:cNvSpPr>
          <p:nvPr/>
        </p:nvSpPr>
        <p:spPr bwMode="auto">
          <a:xfrm>
            <a:off x="7530468" y="6174254"/>
            <a:ext cx="1463040" cy="404812"/>
          </a:xfrm>
          <a:prstGeom prst="rect">
            <a:avLst/>
          </a:prstGeom>
          <a:noFill/>
          <a:ln w="9525">
            <a:noFill/>
            <a:miter lim="800000"/>
            <a:headEnd/>
            <a:tailEnd/>
          </a:ln>
        </p:spPr>
        <p:txBody>
          <a:bodyPr/>
          <a:lstStyle/>
          <a:p>
            <a:pPr algn="r"/>
            <a:r>
              <a:rPr lang="en-IN" sz="2400" dirty="0">
                <a:latin typeface="+mn-lt"/>
              </a:rPr>
              <a:t>28,000</a:t>
            </a:r>
          </a:p>
        </p:txBody>
      </p:sp>
      <p:cxnSp>
        <p:nvCxnSpPr>
          <p:cNvPr id="28" name="Straight Connector 27"/>
          <p:cNvCxnSpPr/>
          <p:nvPr/>
        </p:nvCxnSpPr>
        <p:spPr>
          <a:xfrm>
            <a:off x="692387" y="5123166"/>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691744" y="5137089"/>
            <a:ext cx="5297761" cy="404813"/>
          </a:xfrm>
          <a:prstGeom prst="rect">
            <a:avLst/>
          </a:prstGeom>
          <a:noFill/>
          <a:ln w="9525">
            <a:noFill/>
            <a:miter lim="800000"/>
            <a:headEnd/>
            <a:tailEnd/>
          </a:ln>
        </p:spPr>
        <p:txBody>
          <a:bodyPr/>
          <a:lstStyle/>
          <a:p>
            <a:r>
              <a:rPr lang="en-US" sz="2400" b="1" dirty="0">
                <a:latin typeface="+mn-lt"/>
              </a:rPr>
              <a:t>United (Investor)</a:t>
            </a:r>
            <a:endParaRPr lang="en-IN" sz="2400" dirty="0">
              <a:latin typeface="+mn-lt"/>
            </a:endParaRPr>
          </a:p>
        </p:txBody>
      </p:sp>
      <p:sp>
        <p:nvSpPr>
          <p:cNvPr id="31" name="TextBox 30"/>
          <p:cNvSpPr txBox="1">
            <a:spLocks noChangeArrowheads="1"/>
          </p:cNvSpPr>
          <p:nvPr/>
        </p:nvSpPr>
        <p:spPr bwMode="auto">
          <a:xfrm>
            <a:off x="643528" y="4306850"/>
            <a:ext cx="6008498" cy="461665"/>
          </a:xfrm>
          <a:prstGeom prst="rect">
            <a:avLst/>
          </a:prstGeom>
          <a:noFill/>
          <a:ln w="9525">
            <a:noFill/>
            <a:miter lim="800000"/>
            <a:headEnd/>
            <a:tailEnd/>
          </a:ln>
        </p:spPr>
        <p:txBody>
          <a:bodyPr wrap="square">
            <a:spAutoFit/>
          </a:bodyPr>
          <a:lstStyle/>
          <a:p>
            <a:pPr marL="342900" indent="-342900">
              <a:buFont typeface="Arial" panose="020B0604020202020204" pitchFamily="34" charset="0"/>
              <a:buChar char="•"/>
            </a:pPr>
            <a:r>
              <a:rPr lang="en-IN" sz="2400" b="1" dirty="0">
                <a:latin typeface="+mn-lt"/>
              </a:rPr>
              <a:t>At the First Interest Date (June 30)</a:t>
            </a:r>
            <a:endParaRPr lang="en-IN" sz="2400" b="1" baseline="30000" dirty="0">
              <a:latin typeface="+mn-lt"/>
            </a:endParaRPr>
          </a:p>
        </p:txBody>
      </p:sp>
      <p:sp>
        <p:nvSpPr>
          <p:cNvPr id="32" name="TextBox 31"/>
          <p:cNvSpPr txBox="1"/>
          <p:nvPr/>
        </p:nvSpPr>
        <p:spPr>
          <a:xfrm>
            <a:off x="5625287" y="4403300"/>
            <a:ext cx="3467950" cy="400110"/>
          </a:xfrm>
          <a:prstGeom prst="rect">
            <a:avLst/>
          </a:prstGeom>
          <a:solidFill>
            <a:schemeClr val="accent1">
              <a:lumMod val="20000"/>
              <a:lumOff val="80000"/>
            </a:schemeClr>
          </a:solidFill>
          <a:ln w="12700">
            <a:solidFill>
              <a:schemeClr val="accent1">
                <a:lumMod val="50000"/>
              </a:schemeClr>
            </a:solidFill>
          </a:ln>
        </p:spPr>
        <p:txBody>
          <a:bodyPr wrap="square" rtlCol="0">
            <a:spAutoFit/>
          </a:bodyPr>
          <a:lstStyle/>
          <a:p>
            <a:pPr algn="ctr"/>
            <a:r>
              <a:rPr lang="en-IN" sz="2000" dirty="0">
                <a:latin typeface="+mn-lt"/>
              </a:rPr>
              <a:t>$700,000 × 12% × [(</a:t>
            </a:r>
            <a:r>
              <a:rPr lang="en-IN" sz="2000" dirty="0" smtClean="0">
                <a:latin typeface="+mn-lt"/>
              </a:rPr>
              <a:t>6 − 2</a:t>
            </a:r>
            <a:r>
              <a:rPr lang="en-IN" sz="2000" dirty="0">
                <a:latin typeface="+mn-lt"/>
              </a:rPr>
              <a:t>) ÷ 12]</a:t>
            </a:r>
            <a:endParaRPr lang="en-US" sz="2000" dirty="0">
              <a:latin typeface="+mn-lt"/>
            </a:endParaRPr>
          </a:p>
        </p:txBody>
      </p:sp>
      <p:cxnSp>
        <p:nvCxnSpPr>
          <p:cNvPr id="33" name="Straight Arrow Connector 32"/>
          <p:cNvCxnSpPr/>
          <p:nvPr/>
        </p:nvCxnSpPr>
        <p:spPr>
          <a:xfrm>
            <a:off x="7429543" y="4724947"/>
            <a:ext cx="584668" cy="1651712"/>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14A</a:t>
            </a:r>
          </a:p>
        </p:txBody>
      </p:sp>
    </p:spTree>
    <p:custDataLst>
      <p:tags r:id="rId1"/>
    </p:custDataLst>
    <p:extLst>
      <p:ext uri="{BB962C8B-B14F-4D97-AF65-F5344CB8AC3E}">
        <p14:creationId xmlns:p14="http://schemas.microsoft.com/office/powerpoint/2010/main" val="413283869"/>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44474"/>
            <a:ext cx="8382000" cy="611757"/>
          </a:xfrm>
        </p:spPr>
        <p:txBody>
          <a:bodyPr>
            <a:normAutofit/>
          </a:bodyPr>
          <a:lstStyle/>
          <a:p>
            <a:r>
              <a:rPr lang="en-IN" sz="2800" dirty="0" smtClean="0"/>
              <a:t>Bonds </a:t>
            </a:r>
            <a:r>
              <a:rPr lang="en-IN" sz="2800" dirty="0"/>
              <a:t>Issued Between Interest Dates </a:t>
            </a:r>
            <a:r>
              <a:rPr lang="en-IN" sz="2400" dirty="0"/>
              <a:t>(cont. </a:t>
            </a:r>
            <a:r>
              <a:rPr lang="en-IN" sz="2400" dirty="0" smtClean="0"/>
              <a:t>5)</a:t>
            </a:r>
            <a:endParaRPr lang="en-US" sz="2400" dirty="0"/>
          </a:p>
        </p:txBody>
      </p:sp>
      <p:sp>
        <p:nvSpPr>
          <p:cNvPr id="3" name="Content Placeholder 2"/>
          <p:cNvSpPr>
            <a:spLocks noGrp="1"/>
          </p:cNvSpPr>
          <p:nvPr>
            <p:ph idx="1"/>
          </p:nvPr>
        </p:nvSpPr>
        <p:spPr>
          <a:xfrm>
            <a:off x="587831" y="827283"/>
            <a:ext cx="8505406" cy="5057775"/>
          </a:xfrm>
        </p:spPr>
        <p:txBody>
          <a:bodyPr>
            <a:normAutofit/>
          </a:bodyPr>
          <a:lstStyle/>
          <a:p>
            <a:pPr>
              <a:buClr>
                <a:schemeClr val="tx1"/>
              </a:buClr>
            </a:pPr>
            <a:r>
              <a:rPr lang="en-IN" sz="2300" b="1" dirty="0">
                <a:solidFill>
                  <a:srgbClr val="C00000"/>
                </a:solidFill>
              </a:rPr>
              <a:t>When </a:t>
            </a:r>
            <a:r>
              <a:rPr lang="en-IN" sz="2300" b="1" dirty="0" smtClean="0">
                <a:solidFill>
                  <a:srgbClr val="C00000"/>
                </a:solidFill>
              </a:rPr>
              <a:t>bonds </a:t>
            </a:r>
            <a:r>
              <a:rPr lang="en-IN" sz="2300" b="1" dirty="0">
                <a:solidFill>
                  <a:srgbClr val="C00000"/>
                </a:solidFill>
              </a:rPr>
              <a:t>a</a:t>
            </a:r>
            <a:r>
              <a:rPr lang="en-IN" sz="2300" b="1" dirty="0" smtClean="0">
                <a:solidFill>
                  <a:srgbClr val="C00000"/>
                </a:solidFill>
              </a:rPr>
              <a:t>re </a:t>
            </a:r>
            <a:r>
              <a:rPr lang="en-IN" sz="2300" b="1" dirty="0">
                <a:solidFill>
                  <a:srgbClr val="C00000"/>
                </a:solidFill>
              </a:rPr>
              <a:t>i</a:t>
            </a:r>
            <a:r>
              <a:rPr lang="en-IN" sz="2300" b="1" dirty="0" smtClean="0">
                <a:solidFill>
                  <a:srgbClr val="C00000"/>
                </a:solidFill>
              </a:rPr>
              <a:t>ssued </a:t>
            </a:r>
            <a:r>
              <a:rPr lang="en-IN" sz="2300" b="1" dirty="0">
                <a:solidFill>
                  <a:srgbClr val="C00000"/>
                </a:solidFill>
              </a:rPr>
              <a:t>at a </a:t>
            </a:r>
            <a:r>
              <a:rPr lang="en-IN" sz="2300" b="1" dirty="0" smtClean="0">
                <a:solidFill>
                  <a:srgbClr val="C00000"/>
                </a:solidFill>
              </a:rPr>
              <a:t>discount </a:t>
            </a:r>
            <a:r>
              <a:rPr lang="en-IN" sz="2300" b="1" dirty="0">
                <a:solidFill>
                  <a:srgbClr val="C00000"/>
                </a:solidFill>
              </a:rPr>
              <a:t>between </a:t>
            </a:r>
            <a:r>
              <a:rPr lang="en-IN" sz="2300" b="1" dirty="0" smtClean="0">
                <a:solidFill>
                  <a:srgbClr val="C00000"/>
                </a:solidFill>
              </a:rPr>
              <a:t>interest </a:t>
            </a:r>
            <a:r>
              <a:rPr lang="en-IN" sz="2300" b="1" dirty="0">
                <a:solidFill>
                  <a:srgbClr val="C00000"/>
                </a:solidFill>
              </a:rPr>
              <a:t>d</a:t>
            </a:r>
            <a:r>
              <a:rPr lang="en-IN" sz="2300" b="1" dirty="0" smtClean="0">
                <a:solidFill>
                  <a:srgbClr val="C00000"/>
                </a:solidFill>
              </a:rPr>
              <a:t>ates</a:t>
            </a:r>
            <a:endParaRPr lang="en-US" sz="2300" dirty="0">
              <a:solidFill>
                <a:srgbClr val="C00000"/>
              </a:solidFill>
            </a:endParaRPr>
          </a:p>
        </p:txBody>
      </p:sp>
      <p:sp>
        <p:nvSpPr>
          <p:cNvPr id="4" name="TextBox 3"/>
          <p:cNvSpPr txBox="1"/>
          <p:nvPr/>
        </p:nvSpPr>
        <p:spPr>
          <a:xfrm>
            <a:off x="696586" y="1128823"/>
            <a:ext cx="8363362" cy="1938992"/>
          </a:xfrm>
          <a:prstGeom prst="rect">
            <a:avLst/>
          </a:prstGeom>
          <a:noFill/>
        </p:spPr>
        <p:txBody>
          <a:bodyPr wrap="square" rtlCol="0">
            <a:spAutoFit/>
          </a:bodyPr>
          <a:lstStyle/>
          <a:p>
            <a:r>
              <a:rPr lang="en-IN" sz="2000" dirty="0">
                <a:latin typeface="+mn-lt"/>
              </a:rPr>
              <a:t>On January 1, 2018, Masterwear Industries issued $700,000 of 12% bonds, dated January 1. Interest of $42,000 is payable semiannually on June 30 and December 31. The bonds mature in three years. The market yield for bonds of similar risk and maturity is 14% and thus were priced at a discount, $666,633. The entire bond issue was purchased by United Intergroup, Inc. </a:t>
            </a:r>
            <a:r>
              <a:rPr lang="en-IN" sz="2000" dirty="0" smtClean="0">
                <a:latin typeface="+mn-lt"/>
              </a:rPr>
              <a:t>The </a:t>
            </a:r>
            <a:r>
              <a:rPr lang="en-US" sz="2000" dirty="0">
                <a:latin typeface="+mn-lt"/>
              </a:rPr>
              <a:t>bonds were issued on </a:t>
            </a:r>
            <a:r>
              <a:rPr lang="en-IN" sz="2000" dirty="0">
                <a:latin typeface="+mn-lt"/>
              </a:rPr>
              <a:t>March 1, two months after they are dated.</a:t>
            </a:r>
            <a:endParaRPr lang="en-US" sz="2000" dirty="0">
              <a:latin typeface="+mn-lt"/>
            </a:endParaRPr>
          </a:p>
        </p:txBody>
      </p:sp>
      <p:sp>
        <p:nvSpPr>
          <p:cNvPr id="5" name="TextBox 4"/>
          <p:cNvSpPr txBox="1"/>
          <p:nvPr/>
        </p:nvSpPr>
        <p:spPr>
          <a:xfrm>
            <a:off x="621055" y="3186818"/>
            <a:ext cx="8257471" cy="1038950"/>
          </a:xfrm>
          <a:prstGeom prst="rect">
            <a:avLst/>
          </a:prstGeom>
          <a:noFill/>
          <a:ln w="28575">
            <a:solidFill>
              <a:schemeClr val="bg1">
                <a:lumMod val="50000"/>
              </a:schemeClr>
            </a:solidFill>
          </a:ln>
        </p:spPr>
        <p:txBody>
          <a:bodyPr wrap="square" rtlCol="0">
            <a:spAutoFit/>
          </a:bodyPr>
          <a:lstStyle/>
          <a:p>
            <a:endParaRPr lang="en-US" dirty="0">
              <a:latin typeface="+mn-lt"/>
            </a:endParaRPr>
          </a:p>
        </p:txBody>
      </p:sp>
      <p:sp>
        <p:nvSpPr>
          <p:cNvPr id="6" name="TextBox 5"/>
          <p:cNvSpPr txBox="1"/>
          <p:nvPr/>
        </p:nvSpPr>
        <p:spPr>
          <a:xfrm>
            <a:off x="530268" y="3658328"/>
            <a:ext cx="1888213" cy="387667"/>
          </a:xfrm>
          <a:prstGeom prst="rect">
            <a:avLst/>
          </a:prstGeom>
          <a:noFill/>
        </p:spPr>
        <p:txBody>
          <a:bodyPr wrap="square" rtlCol="0">
            <a:spAutoFit/>
          </a:bodyPr>
          <a:lstStyle/>
          <a:p>
            <a:pPr algn="ctr"/>
            <a:r>
              <a:rPr lang="en-IN" sz="2400" dirty="0">
                <a:latin typeface="+mn-lt"/>
              </a:rPr>
              <a:t>Face amount</a:t>
            </a:r>
            <a:endParaRPr lang="en-US" sz="2400" dirty="0">
              <a:latin typeface="+mn-lt"/>
            </a:endParaRPr>
          </a:p>
        </p:txBody>
      </p:sp>
      <p:sp>
        <p:nvSpPr>
          <p:cNvPr id="7" name="TextBox 6"/>
          <p:cNvSpPr txBox="1"/>
          <p:nvPr/>
        </p:nvSpPr>
        <p:spPr>
          <a:xfrm>
            <a:off x="2211416" y="314005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8" name="TextBox 7"/>
          <p:cNvSpPr txBox="1"/>
          <p:nvPr/>
        </p:nvSpPr>
        <p:spPr>
          <a:xfrm>
            <a:off x="2636674" y="3621329"/>
            <a:ext cx="1753115" cy="461665"/>
          </a:xfrm>
          <a:prstGeom prst="rect">
            <a:avLst/>
          </a:prstGeom>
          <a:noFill/>
        </p:spPr>
        <p:txBody>
          <a:bodyPr wrap="square" rtlCol="0">
            <a:spAutoFit/>
          </a:bodyPr>
          <a:lstStyle/>
          <a:p>
            <a:pPr algn="ctr"/>
            <a:r>
              <a:rPr lang="en-IN" sz="2400" dirty="0">
                <a:latin typeface="+mn-lt"/>
              </a:rPr>
              <a:t>Annual rate</a:t>
            </a:r>
            <a:endParaRPr lang="en-US" sz="2400" dirty="0">
              <a:latin typeface="+mn-lt"/>
            </a:endParaRPr>
          </a:p>
        </p:txBody>
      </p:sp>
      <p:sp>
        <p:nvSpPr>
          <p:cNvPr id="9" name="TextBox 8"/>
          <p:cNvSpPr txBox="1"/>
          <p:nvPr/>
        </p:nvSpPr>
        <p:spPr>
          <a:xfrm>
            <a:off x="6652306" y="3617623"/>
            <a:ext cx="2333397" cy="469077"/>
          </a:xfrm>
          <a:prstGeom prst="rect">
            <a:avLst/>
          </a:prstGeom>
          <a:noFill/>
        </p:spPr>
        <p:txBody>
          <a:bodyPr wrap="square" rtlCol="0">
            <a:spAutoFit/>
          </a:bodyPr>
          <a:lstStyle/>
          <a:p>
            <a:pPr algn="ctr"/>
            <a:r>
              <a:rPr lang="en-IN" sz="2400" dirty="0">
                <a:latin typeface="+mn-lt"/>
              </a:rPr>
              <a:t>Accrued interest</a:t>
            </a:r>
            <a:endParaRPr lang="en-US" sz="2400" dirty="0">
              <a:latin typeface="+mn-lt"/>
            </a:endParaRPr>
          </a:p>
        </p:txBody>
      </p:sp>
      <p:sp>
        <p:nvSpPr>
          <p:cNvPr id="10" name="TextBox 9"/>
          <p:cNvSpPr txBox="1"/>
          <p:nvPr/>
        </p:nvSpPr>
        <p:spPr>
          <a:xfrm>
            <a:off x="803508" y="3140052"/>
            <a:ext cx="1341732" cy="461665"/>
          </a:xfrm>
          <a:prstGeom prst="rect">
            <a:avLst/>
          </a:prstGeom>
          <a:noFill/>
        </p:spPr>
        <p:txBody>
          <a:bodyPr wrap="square" rtlCol="0">
            <a:spAutoFit/>
          </a:bodyPr>
          <a:lstStyle/>
          <a:p>
            <a:pPr algn="ctr"/>
            <a:r>
              <a:rPr lang="en-IN" sz="2400" dirty="0">
                <a:latin typeface="+mn-lt"/>
              </a:rPr>
              <a:t>$700,000</a:t>
            </a:r>
            <a:endParaRPr lang="en-US" sz="2400" dirty="0">
              <a:latin typeface="+mn-lt"/>
            </a:endParaRPr>
          </a:p>
        </p:txBody>
      </p:sp>
      <p:sp>
        <p:nvSpPr>
          <p:cNvPr id="11" name="TextBox 10"/>
          <p:cNvSpPr txBox="1"/>
          <p:nvPr/>
        </p:nvSpPr>
        <p:spPr>
          <a:xfrm>
            <a:off x="2842365" y="3140052"/>
            <a:ext cx="1341732" cy="461665"/>
          </a:xfrm>
          <a:prstGeom prst="rect">
            <a:avLst/>
          </a:prstGeom>
          <a:noFill/>
        </p:spPr>
        <p:txBody>
          <a:bodyPr wrap="square" rtlCol="0">
            <a:spAutoFit/>
          </a:bodyPr>
          <a:lstStyle/>
          <a:p>
            <a:pPr algn="ctr"/>
            <a:r>
              <a:rPr lang="en-IN" sz="2400" dirty="0">
                <a:latin typeface="+mn-lt"/>
              </a:rPr>
              <a:t>12%</a:t>
            </a:r>
            <a:endParaRPr lang="en-US" sz="2400" dirty="0">
              <a:latin typeface="+mn-lt"/>
            </a:endParaRPr>
          </a:p>
        </p:txBody>
      </p:sp>
      <p:sp>
        <p:nvSpPr>
          <p:cNvPr id="12" name="TextBox 11"/>
          <p:cNvSpPr txBox="1"/>
          <p:nvPr/>
        </p:nvSpPr>
        <p:spPr>
          <a:xfrm>
            <a:off x="7148138" y="3140052"/>
            <a:ext cx="1341732" cy="461665"/>
          </a:xfrm>
          <a:prstGeom prst="rect">
            <a:avLst/>
          </a:prstGeom>
          <a:noFill/>
        </p:spPr>
        <p:txBody>
          <a:bodyPr wrap="square" rtlCol="0">
            <a:spAutoFit/>
          </a:bodyPr>
          <a:lstStyle/>
          <a:p>
            <a:pPr algn="ctr"/>
            <a:r>
              <a:rPr lang="en-IN" sz="2400" b="1" dirty="0">
                <a:solidFill>
                  <a:srgbClr val="EC008C"/>
                </a:solidFill>
                <a:latin typeface="+mn-lt"/>
              </a:rPr>
              <a:t>$14,000</a:t>
            </a:r>
            <a:endParaRPr lang="en-US" sz="2400" b="1" dirty="0">
              <a:solidFill>
                <a:srgbClr val="EC008C"/>
              </a:solidFill>
              <a:latin typeface="+mn-lt"/>
            </a:endParaRPr>
          </a:p>
        </p:txBody>
      </p:sp>
      <p:sp>
        <p:nvSpPr>
          <p:cNvPr id="13" name="TextBox 12"/>
          <p:cNvSpPr txBox="1"/>
          <p:nvPr/>
        </p:nvSpPr>
        <p:spPr>
          <a:xfrm>
            <a:off x="6422696" y="314005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4" name="TextBox 13"/>
          <p:cNvSpPr txBox="1"/>
          <p:nvPr/>
        </p:nvSpPr>
        <p:spPr>
          <a:xfrm>
            <a:off x="4206580" y="314005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5" name="TextBox 14"/>
          <p:cNvSpPr txBox="1"/>
          <p:nvPr/>
        </p:nvSpPr>
        <p:spPr>
          <a:xfrm>
            <a:off x="4545603" y="3436663"/>
            <a:ext cx="2121270" cy="830997"/>
          </a:xfrm>
          <a:prstGeom prst="rect">
            <a:avLst/>
          </a:prstGeom>
          <a:noFill/>
        </p:spPr>
        <p:txBody>
          <a:bodyPr wrap="square" rtlCol="0">
            <a:spAutoFit/>
          </a:bodyPr>
          <a:lstStyle/>
          <a:p>
            <a:pPr algn="ctr"/>
            <a:r>
              <a:rPr lang="en-IN" sz="2400" dirty="0">
                <a:latin typeface="+mn-lt"/>
              </a:rPr>
              <a:t>Fraction of the annual period</a:t>
            </a:r>
            <a:endParaRPr lang="en-US" sz="2400" dirty="0">
              <a:latin typeface="+mn-lt"/>
            </a:endParaRPr>
          </a:p>
        </p:txBody>
      </p:sp>
      <p:sp>
        <p:nvSpPr>
          <p:cNvPr id="16" name="TextBox 15"/>
          <p:cNvSpPr txBox="1"/>
          <p:nvPr/>
        </p:nvSpPr>
        <p:spPr>
          <a:xfrm>
            <a:off x="4935372" y="3140052"/>
            <a:ext cx="1341732" cy="461665"/>
          </a:xfrm>
          <a:prstGeom prst="rect">
            <a:avLst/>
          </a:prstGeom>
          <a:noFill/>
        </p:spPr>
        <p:txBody>
          <a:bodyPr wrap="square" rtlCol="0">
            <a:spAutoFit/>
          </a:bodyPr>
          <a:lstStyle/>
          <a:p>
            <a:pPr algn="ctr"/>
            <a:r>
              <a:rPr lang="en-IN" sz="2400" dirty="0">
                <a:latin typeface="+mn-lt"/>
              </a:rPr>
              <a:t>2/12</a:t>
            </a:r>
            <a:endParaRPr lang="en-US" sz="2400" dirty="0">
              <a:latin typeface="+mn-lt"/>
            </a:endParaRPr>
          </a:p>
        </p:txBody>
      </p:sp>
      <p:sp>
        <p:nvSpPr>
          <p:cNvPr id="18" name="Rectangle 17"/>
          <p:cNvSpPr/>
          <p:nvPr/>
        </p:nvSpPr>
        <p:spPr>
          <a:xfrm>
            <a:off x="692731" y="4592934"/>
            <a:ext cx="8320883" cy="2019903"/>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19" name="TextBox 18"/>
          <p:cNvSpPr txBox="1">
            <a:spLocks noChangeArrowheads="1"/>
          </p:cNvSpPr>
          <p:nvPr/>
        </p:nvSpPr>
        <p:spPr bwMode="auto">
          <a:xfrm>
            <a:off x="761999" y="4550998"/>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 March 1</a:t>
            </a:r>
            <a:endParaRPr lang="en-IN" sz="2400" b="1" baseline="30000" dirty="0">
              <a:latin typeface="+mn-lt"/>
            </a:endParaRPr>
          </a:p>
        </p:txBody>
      </p:sp>
      <p:sp>
        <p:nvSpPr>
          <p:cNvPr id="20" name="TextBox 19"/>
          <p:cNvSpPr txBox="1">
            <a:spLocks noChangeArrowheads="1"/>
          </p:cNvSpPr>
          <p:nvPr/>
        </p:nvSpPr>
        <p:spPr bwMode="auto">
          <a:xfrm>
            <a:off x="7581009" y="4550998"/>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1" name="TextBox 20"/>
          <p:cNvSpPr txBox="1">
            <a:spLocks noChangeArrowheads="1"/>
          </p:cNvSpPr>
          <p:nvPr/>
        </p:nvSpPr>
        <p:spPr bwMode="auto">
          <a:xfrm>
            <a:off x="6198296" y="4550998"/>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22" name="TextBox 21"/>
          <p:cNvSpPr txBox="1">
            <a:spLocks noChangeArrowheads="1"/>
          </p:cNvSpPr>
          <p:nvPr/>
        </p:nvSpPr>
        <p:spPr bwMode="auto">
          <a:xfrm>
            <a:off x="691744" y="5220268"/>
            <a:ext cx="5297761" cy="373254"/>
          </a:xfrm>
          <a:prstGeom prst="rect">
            <a:avLst/>
          </a:prstGeom>
          <a:noFill/>
          <a:ln w="9525">
            <a:noFill/>
            <a:miter lim="800000"/>
            <a:headEnd/>
            <a:tailEnd/>
          </a:ln>
        </p:spPr>
        <p:txBody>
          <a:bodyPr/>
          <a:lstStyle/>
          <a:p>
            <a:r>
              <a:rPr lang="en-US" sz="2400" dirty="0">
                <a:latin typeface="+mn-lt"/>
              </a:rPr>
              <a:t>Cash (price plus accrued interest)</a:t>
            </a:r>
            <a:endParaRPr lang="en-IN" sz="2400" dirty="0">
              <a:latin typeface="+mn-lt"/>
            </a:endParaRPr>
          </a:p>
        </p:txBody>
      </p:sp>
      <p:sp>
        <p:nvSpPr>
          <p:cNvPr id="23" name="TextBox 22"/>
          <p:cNvSpPr txBox="1">
            <a:spLocks noChangeArrowheads="1"/>
          </p:cNvSpPr>
          <p:nvPr/>
        </p:nvSpPr>
        <p:spPr bwMode="auto">
          <a:xfrm>
            <a:off x="6076810" y="5204489"/>
            <a:ext cx="1466805" cy="404812"/>
          </a:xfrm>
          <a:prstGeom prst="rect">
            <a:avLst/>
          </a:prstGeom>
          <a:noFill/>
          <a:ln w="9525">
            <a:noFill/>
            <a:miter lim="800000"/>
            <a:headEnd/>
            <a:tailEnd/>
          </a:ln>
        </p:spPr>
        <p:txBody>
          <a:bodyPr/>
          <a:lstStyle/>
          <a:p>
            <a:pPr algn="r"/>
            <a:r>
              <a:rPr lang="en-IN" sz="2400" dirty="0">
                <a:latin typeface="+mn-lt"/>
              </a:rPr>
              <a:t>680,633</a:t>
            </a:r>
          </a:p>
        </p:txBody>
      </p:sp>
      <p:sp>
        <p:nvSpPr>
          <p:cNvPr id="24" name="TextBox 23"/>
          <p:cNvSpPr txBox="1">
            <a:spLocks noChangeArrowheads="1"/>
          </p:cNvSpPr>
          <p:nvPr/>
        </p:nvSpPr>
        <p:spPr bwMode="auto">
          <a:xfrm>
            <a:off x="691744" y="5522447"/>
            <a:ext cx="5297761" cy="373254"/>
          </a:xfrm>
          <a:prstGeom prst="rect">
            <a:avLst/>
          </a:prstGeom>
          <a:noFill/>
          <a:ln w="9525">
            <a:noFill/>
            <a:miter lim="800000"/>
            <a:headEnd/>
            <a:tailEnd/>
          </a:ln>
        </p:spPr>
        <p:txBody>
          <a:bodyPr/>
          <a:lstStyle/>
          <a:p>
            <a:r>
              <a:rPr lang="en-US" sz="2400" dirty="0">
                <a:latin typeface="+mn-lt"/>
              </a:rPr>
              <a:t>Discount on bonds payable (difference)</a:t>
            </a:r>
            <a:endParaRPr lang="en-IN" sz="2400" dirty="0">
              <a:latin typeface="+mn-lt"/>
            </a:endParaRPr>
          </a:p>
        </p:txBody>
      </p:sp>
      <p:sp>
        <p:nvSpPr>
          <p:cNvPr id="25" name="TextBox 24"/>
          <p:cNvSpPr txBox="1">
            <a:spLocks noChangeArrowheads="1"/>
          </p:cNvSpPr>
          <p:nvPr/>
        </p:nvSpPr>
        <p:spPr bwMode="auto">
          <a:xfrm>
            <a:off x="6076810" y="5535696"/>
            <a:ext cx="1463040" cy="404812"/>
          </a:xfrm>
          <a:prstGeom prst="rect">
            <a:avLst/>
          </a:prstGeom>
          <a:noFill/>
          <a:ln w="9525">
            <a:noFill/>
            <a:miter lim="800000"/>
            <a:headEnd/>
            <a:tailEnd/>
          </a:ln>
        </p:spPr>
        <p:txBody>
          <a:bodyPr/>
          <a:lstStyle/>
          <a:p>
            <a:pPr algn="r"/>
            <a:r>
              <a:rPr lang="en-IN" sz="2400" dirty="0">
                <a:latin typeface="+mn-lt"/>
              </a:rPr>
              <a:t>33,367</a:t>
            </a:r>
          </a:p>
        </p:txBody>
      </p:sp>
      <p:sp>
        <p:nvSpPr>
          <p:cNvPr id="26" name="TextBox 25"/>
          <p:cNvSpPr txBox="1">
            <a:spLocks noChangeArrowheads="1"/>
          </p:cNvSpPr>
          <p:nvPr/>
        </p:nvSpPr>
        <p:spPr bwMode="auto">
          <a:xfrm>
            <a:off x="691744" y="5828115"/>
            <a:ext cx="5297761" cy="369559"/>
          </a:xfrm>
          <a:prstGeom prst="rect">
            <a:avLst/>
          </a:prstGeom>
          <a:noFill/>
          <a:ln w="9525">
            <a:noFill/>
            <a:miter lim="800000"/>
            <a:headEnd/>
            <a:tailEnd/>
          </a:ln>
        </p:spPr>
        <p:txBody>
          <a:bodyPr/>
          <a:lstStyle/>
          <a:p>
            <a:pPr lvl="1"/>
            <a:r>
              <a:rPr lang="en-US" sz="2400" dirty="0">
                <a:latin typeface="+mn-lt"/>
              </a:rPr>
              <a:t>Bonds payable (face amount)</a:t>
            </a:r>
            <a:endParaRPr lang="en-IN" sz="2400" dirty="0">
              <a:latin typeface="+mn-lt"/>
            </a:endParaRPr>
          </a:p>
        </p:txBody>
      </p:sp>
      <p:sp>
        <p:nvSpPr>
          <p:cNvPr id="27" name="TextBox 26"/>
          <p:cNvSpPr txBox="1">
            <a:spLocks noChangeArrowheads="1"/>
          </p:cNvSpPr>
          <p:nvPr/>
        </p:nvSpPr>
        <p:spPr bwMode="auto">
          <a:xfrm>
            <a:off x="7530468" y="5839516"/>
            <a:ext cx="1463040" cy="404812"/>
          </a:xfrm>
          <a:prstGeom prst="rect">
            <a:avLst/>
          </a:prstGeom>
          <a:noFill/>
          <a:ln w="9525">
            <a:noFill/>
            <a:miter lim="800000"/>
            <a:headEnd/>
            <a:tailEnd/>
          </a:ln>
        </p:spPr>
        <p:txBody>
          <a:bodyPr/>
          <a:lstStyle/>
          <a:p>
            <a:pPr algn="r"/>
            <a:r>
              <a:rPr lang="en-IN" sz="2400" dirty="0">
                <a:latin typeface="+mn-lt"/>
              </a:rPr>
              <a:t>700,000</a:t>
            </a:r>
          </a:p>
        </p:txBody>
      </p:sp>
      <p:cxnSp>
        <p:nvCxnSpPr>
          <p:cNvPr id="28" name="Straight Connector 27"/>
          <p:cNvCxnSpPr/>
          <p:nvPr/>
        </p:nvCxnSpPr>
        <p:spPr>
          <a:xfrm>
            <a:off x="692387" y="4953201"/>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691744" y="4895819"/>
            <a:ext cx="5297761" cy="373254"/>
          </a:xfrm>
          <a:prstGeom prst="rect">
            <a:avLst/>
          </a:prstGeom>
          <a:noFill/>
          <a:ln w="9525">
            <a:noFill/>
            <a:miter lim="800000"/>
            <a:headEnd/>
            <a:tailEnd/>
          </a:ln>
        </p:spPr>
        <p:txBody>
          <a:bodyPr/>
          <a:lstStyle/>
          <a:p>
            <a:r>
              <a:rPr lang="en-US" sz="2400" b="1" dirty="0">
                <a:latin typeface="+mn-lt"/>
              </a:rPr>
              <a:t>Masterwear (Issuer)</a:t>
            </a:r>
            <a:endParaRPr lang="en-IN" sz="2400" dirty="0">
              <a:latin typeface="+mn-lt"/>
            </a:endParaRPr>
          </a:p>
        </p:txBody>
      </p:sp>
      <p:sp>
        <p:nvSpPr>
          <p:cNvPr id="31" name="TextBox 30"/>
          <p:cNvSpPr txBox="1">
            <a:spLocks noChangeArrowheads="1"/>
          </p:cNvSpPr>
          <p:nvPr/>
        </p:nvSpPr>
        <p:spPr bwMode="auto">
          <a:xfrm>
            <a:off x="643528" y="4165913"/>
            <a:ext cx="6008498" cy="461665"/>
          </a:xfrm>
          <a:prstGeom prst="rect">
            <a:avLst/>
          </a:prstGeom>
          <a:noFill/>
          <a:ln w="9525">
            <a:noFill/>
            <a:miter lim="800000"/>
            <a:headEnd/>
            <a:tailEnd/>
          </a:ln>
        </p:spPr>
        <p:txBody>
          <a:bodyPr wrap="square">
            <a:spAutoFit/>
          </a:bodyPr>
          <a:lstStyle/>
          <a:p>
            <a:pPr marL="342900" indent="-342900">
              <a:buFont typeface="Arial" panose="020B0604020202020204" pitchFamily="34" charset="0"/>
              <a:buChar char="•"/>
            </a:pPr>
            <a:r>
              <a:rPr lang="en-US" sz="2400" b="1" dirty="0">
                <a:latin typeface="+mn-lt"/>
              </a:rPr>
              <a:t>At Issuance (March 1)</a:t>
            </a:r>
            <a:endParaRPr lang="en-IN" sz="2400" b="1" baseline="30000" dirty="0">
              <a:latin typeface="+mn-lt"/>
            </a:endParaRPr>
          </a:p>
        </p:txBody>
      </p:sp>
      <p:sp>
        <p:nvSpPr>
          <p:cNvPr id="32" name="TextBox 31"/>
          <p:cNvSpPr txBox="1">
            <a:spLocks noChangeArrowheads="1"/>
          </p:cNvSpPr>
          <p:nvPr/>
        </p:nvSpPr>
        <p:spPr bwMode="auto">
          <a:xfrm>
            <a:off x="691744" y="6175213"/>
            <a:ext cx="5297761" cy="404813"/>
          </a:xfrm>
          <a:prstGeom prst="rect">
            <a:avLst/>
          </a:prstGeom>
          <a:noFill/>
          <a:ln w="9525">
            <a:noFill/>
            <a:miter lim="800000"/>
            <a:headEnd/>
            <a:tailEnd/>
          </a:ln>
        </p:spPr>
        <p:txBody>
          <a:bodyPr/>
          <a:lstStyle/>
          <a:p>
            <a:pPr lvl="1"/>
            <a:r>
              <a:rPr lang="en-US" sz="2400" dirty="0">
                <a:latin typeface="+mn-lt"/>
              </a:rPr>
              <a:t>Interest payable (accrued interest)</a:t>
            </a:r>
            <a:endParaRPr lang="en-IN" sz="2400" dirty="0">
              <a:latin typeface="+mn-lt"/>
            </a:endParaRPr>
          </a:p>
        </p:txBody>
      </p:sp>
      <p:sp>
        <p:nvSpPr>
          <p:cNvPr id="34" name="TextBox 33"/>
          <p:cNvSpPr txBox="1">
            <a:spLocks noChangeArrowheads="1"/>
          </p:cNvSpPr>
          <p:nvPr/>
        </p:nvSpPr>
        <p:spPr bwMode="auto">
          <a:xfrm>
            <a:off x="7530468" y="6175213"/>
            <a:ext cx="1463040" cy="404812"/>
          </a:xfrm>
          <a:prstGeom prst="rect">
            <a:avLst/>
          </a:prstGeom>
          <a:noFill/>
          <a:ln w="9525">
            <a:noFill/>
            <a:miter lim="800000"/>
            <a:headEnd/>
            <a:tailEnd/>
          </a:ln>
        </p:spPr>
        <p:txBody>
          <a:bodyPr/>
          <a:lstStyle/>
          <a:p>
            <a:pPr algn="r"/>
            <a:r>
              <a:rPr lang="en-IN" sz="2400" b="1" dirty="0">
                <a:solidFill>
                  <a:srgbClr val="EC008C"/>
                </a:solidFill>
                <a:latin typeface="+mn-lt"/>
              </a:rPr>
              <a:t>14,000</a:t>
            </a:r>
          </a:p>
        </p:txBody>
      </p:sp>
      <p:sp>
        <p:nvSpPr>
          <p:cNvPr id="35" name="TextBox 34"/>
          <p:cNvSpPr txBox="1"/>
          <p:nvPr/>
        </p:nvSpPr>
        <p:spPr>
          <a:xfrm>
            <a:off x="6032041" y="4235904"/>
            <a:ext cx="2457731" cy="400110"/>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000" dirty="0">
                <a:latin typeface="+mn-lt"/>
              </a:rPr>
              <a:t>$</a:t>
            </a:r>
            <a:r>
              <a:rPr lang="en-IN" sz="2000" dirty="0" smtClean="0">
                <a:latin typeface="+mn-lt"/>
              </a:rPr>
              <a:t>666,633 + </a:t>
            </a:r>
            <a:r>
              <a:rPr lang="en-IN" sz="2000" dirty="0">
                <a:latin typeface="+mn-lt"/>
              </a:rPr>
              <a:t>$14,000</a:t>
            </a:r>
            <a:endParaRPr lang="en-US" sz="2000" dirty="0">
              <a:latin typeface="+mn-lt"/>
            </a:endParaRPr>
          </a:p>
        </p:txBody>
      </p:sp>
      <p:cxnSp>
        <p:nvCxnSpPr>
          <p:cNvPr id="36" name="Straight Arrow Connector 35"/>
          <p:cNvCxnSpPr/>
          <p:nvPr/>
        </p:nvCxnSpPr>
        <p:spPr>
          <a:xfrm>
            <a:off x="6336581" y="4568608"/>
            <a:ext cx="427516" cy="756605"/>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8"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14A</a:t>
            </a:r>
          </a:p>
        </p:txBody>
      </p:sp>
    </p:spTree>
    <p:custDataLst>
      <p:tags r:id="rId1"/>
    </p:custDataLst>
    <p:extLst>
      <p:ext uri="{BB962C8B-B14F-4D97-AF65-F5344CB8AC3E}">
        <p14:creationId xmlns:p14="http://schemas.microsoft.com/office/powerpoint/2010/main" val="72720168"/>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3439" y="144474"/>
            <a:ext cx="8382000" cy="611757"/>
          </a:xfrm>
        </p:spPr>
        <p:txBody>
          <a:bodyPr>
            <a:normAutofit/>
          </a:bodyPr>
          <a:lstStyle/>
          <a:p>
            <a:r>
              <a:rPr lang="en-IN" sz="2800" dirty="0" smtClean="0"/>
              <a:t>Bonds </a:t>
            </a:r>
            <a:r>
              <a:rPr lang="en-IN" sz="2800" dirty="0"/>
              <a:t>Issued Between Interest Dates </a:t>
            </a:r>
            <a:r>
              <a:rPr lang="en-IN" sz="2400" dirty="0"/>
              <a:t>(cont. </a:t>
            </a:r>
            <a:r>
              <a:rPr lang="en-IN" sz="2400" dirty="0" smtClean="0"/>
              <a:t>6)</a:t>
            </a:r>
            <a:endParaRPr lang="en-US" sz="2400" dirty="0"/>
          </a:p>
        </p:txBody>
      </p:sp>
      <p:sp>
        <p:nvSpPr>
          <p:cNvPr id="3" name="Content Placeholder 2"/>
          <p:cNvSpPr>
            <a:spLocks noGrp="1"/>
          </p:cNvSpPr>
          <p:nvPr>
            <p:ph idx="1"/>
          </p:nvPr>
        </p:nvSpPr>
        <p:spPr>
          <a:xfrm>
            <a:off x="587831" y="755046"/>
            <a:ext cx="8505406" cy="5057775"/>
          </a:xfrm>
        </p:spPr>
        <p:txBody>
          <a:bodyPr>
            <a:normAutofit/>
          </a:bodyPr>
          <a:lstStyle/>
          <a:p>
            <a:pPr>
              <a:buClr>
                <a:schemeClr val="tx1"/>
              </a:buClr>
            </a:pPr>
            <a:r>
              <a:rPr lang="en-IN" sz="2300" b="1" dirty="0">
                <a:solidFill>
                  <a:srgbClr val="C00000"/>
                </a:solidFill>
              </a:rPr>
              <a:t>When </a:t>
            </a:r>
            <a:r>
              <a:rPr lang="en-IN" sz="2300" b="1" dirty="0" smtClean="0">
                <a:solidFill>
                  <a:srgbClr val="C00000"/>
                </a:solidFill>
              </a:rPr>
              <a:t>bonds </a:t>
            </a:r>
            <a:r>
              <a:rPr lang="en-IN" sz="2300" b="1" dirty="0">
                <a:solidFill>
                  <a:srgbClr val="C00000"/>
                </a:solidFill>
              </a:rPr>
              <a:t>a</a:t>
            </a:r>
            <a:r>
              <a:rPr lang="en-IN" sz="2300" b="1" dirty="0" smtClean="0">
                <a:solidFill>
                  <a:srgbClr val="C00000"/>
                </a:solidFill>
              </a:rPr>
              <a:t>re </a:t>
            </a:r>
            <a:r>
              <a:rPr lang="en-IN" sz="2300" b="1" dirty="0">
                <a:solidFill>
                  <a:srgbClr val="C00000"/>
                </a:solidFill>
              </a:rPr>
              <a:t>i</a:t>
            </a:r>
            <a:r>
              <a:rPr lang="en-IN" sz="2300" b="1" dirty="0" smtClean="0">
                <a:solidFill>
                  <a:srgbClr val="C00000"/>
                </a:solidFill>
              </a:rPr>
              <a:t>ssued </a:t>
            </a:r>
            <a:r>
              <a:rPr lang="en-IN" sz="2300" b="1" dirty="0">
                <a:solidFill>
                  <a:srgbClr val="C00000"/>
                </a:solidFill>
              </a:rPr>
              <a:t>at a </a:t>
            </a:r>
            <a:r>
              <a:rPr lang="en-IN" sz="2300" b="1" dirty="0" smtClean="0">
                <a:solidFill>
                  <a:srgbClr val="C00000"/>
                </a:solidFill>
              </a:rPr>
              <a:t>discount </a:t>
            </a:r>
            <a:r>
              <a:rPr lang="en-IN" sz="2300" b="1" dirty="0">
                <a:solidFill>
                  <a:srgbClr val="C00000"/>
                </a:solidFill>
              </a:rPr>
              <a:t>between </a:t>
            </a:r>
            <a:r>
              <a:rPr lang="en-IN" sz="2300" b="1" dirty="0" smtClean="0">
                <a:solidFill>
                  <a:srgbClr val="C00000"/>
                </a:solidFill>
              </a:rPr>
              <a:t>interest </a:t>
            </a:r>
            <a:r>
              <a:rPr lang="en-IN" sz="2300" b="1" dirty="0">
                <a:solidFill>
                  <a:srgbClr val="C00000"/>
                </a:solidFill>
              </a:rPr>
              <a:t>d</a:t>
            </a:r>
            <a:r>
              <a:rPr lang="en-IN" sz="2300" b="1" dirty="0" smtClean="0">
                <a:solidFill>
                  <a:srgbClr val="C00000"/>
                </a:solidFill>
              </a:rPr>
              <a:t>ates</a:t>
            </a:r>
            <a:endParaRPr lang="en-US" sz="2300" dirty="0">
              <a:solidFill>
                <a:srgbClr val="C00000"/>
              </a:solidFill>
            </a:endParaRPr>
          </a:p>
        </p:txBody>
      </p:sp>
      <p:sp>
        <p:nvSpPr>
          <p:cNvPr id="4" name="TextBox 3"/>
          <p:cNvSpPr txBox="1"/>
          <p:nvPr/>
        </p:nvSpPr>
        <p:spPr>
          <a:xfrm>
            <a:off x="696586" y="1117416"/>
            <a:ext cx="8363362" cy="1938992"/>
          </a:xfrm>
          <a:prstGeom prst="rect">
            <a:avLst/>
          </a:prstGeom>
          <a:noFill/>
        </p:spPr>
        <p:txBody>
          <a:bodyPr wrap="square" rtlCol="0">
            <a:spAutoFit/>
          </a:bodyPr>
          <a:lstStyle/>
          <a:p>
            <a:r>
              <a:rPr lang="en-IN" sz="2000" dirty="0">
                <a:latin typeface="+mn-lt"/>
              </a:rPr>
              <a:t>On January 1, 2018, Masterwear Industries issued $700,000 of 12% bonds, dated January 1. Interest of $42,000 is payable semiannually on June 30 and December 31. The bonds mature in three years. The market yield for bonds of similar risk and maturity is 14% and thus were priced at a discount, $666,633. The entire bond issue was purchased by United Intergroup, Inc. </a:t>
            </a:r>
            <a:r>
              <a:rPr lang="en-IN" sz="2000" dirty="0" smtClean="0">
                <a:latin typeface="+mn-lt"/>
              </a:rPr>
              <a:t>The </a:t>
            </a:r>
            <a:r>
              <a:rPr lang="en-US" sz="2000" dirty="0">
                <a:latin typeface="+mn-lt"/>
              </a:rPr>
              <a:t>bonds were issued on </a:t>
            </a:r>
            <a:r>
              <a:rPr lang="en-IN" sz="2000" dirty="0">
                <a:latin typeface="+mn-lt"/>
              </a:rPr>
              <a:t>March 1, two months after they are dated.</a:t>
            </a:r>
            <a:endParaRPr lang="en-US" sz="2000" dirty="0">
              <a:latin typeface="+mn-lt"/>
            </a:endParaRPr>
          </a:p>
        </p:txBody>
      </p:sp>
      <p:sp>
        <p:nvSpPr>
          <p:cNvPr id="5" name="TextBox 4"/>
          <p:cNvSpPr txBox="1"/>
          <p:nvPr/>
        </p:nvSpPr>
        <p:spPr>
          <a:xfrm>
            <a:off x="621055" y="3070528"/>
            <a:ext cx="8257471" cy="1038950"/>
          </a:xfrm>
          <a:prstGeom prst="rect">
            <a:avLst/>
          </a:prstGeom>
          <a:noFill/>
          <a:ln w="28575">
            <a:solidFill>
              <a:schemeClr val="bg1">
                <a:lumMod val="50000"/>
              </a:schemeClr>
            </a:solidFill>
          </a:ln>
        </p:spPr>
        <p:txBody>
          <a:bodyPr wrap="square" rtlCol="0">
            <a:spAutoFit/>
          </a:bodyPr>
          <a:lstStyle/>
          <a:p>
            <a:endParaRPr lang="en-US" dirty="0">
              <a:latin typeface="+mn-lt"/>
            </a:endParaRPr>
          </a:p>
        </p:txBody>
      </p:sp>
      <p:sp>
        <p:nvSpPr>
          <p:cNvPr id="6" name="TextBox 5"/>
          <p:cNvSpPr txBox="1"/>
          <p:nvPr/>
        </p:nvSpPr>
        <p:spPr>
          <a:xfrm>
            <a:off x="530268" y="3542038"/>
            <a:ext cx="1888213" cy="387667"/>
          </a:xfrm>
          <a:prstGeom prst="rect">
            <a:avLst/>
          </a:prstGeom>
          <a:noFill/>
        </p:spPr>
        <p:txBody>
          <a:bodyPr wrap="square" rtlCol="0">
            <a:spAutoFit/>
          </a:bodyPr>
          <a:lstStyle/>
          <a:p>
            <a:pPr algn="ctr"/>
            <a:r>
              <a:rPr lang="en-IN" sz="2400" dirty="0">
                <a:latin typeface="+mn-lt"/>
              </a:rPr>
              <a:t>Face amount</a:t>
            </a:r>
            <a:endParaRPr lang="en-US" sz="2400" dirty="0">
              <a:latin typeface="+mn-lt"/>
            </a:endParaRPr>
          </a:p>
        </p:txBody>
      </p:sp>
      <p:sp>
        <p:nvSpPr>
          <p:cNvPr id="7" name="TextBox 6"/>
          <p:cNvSpPr txBox="1"/>
          <p:nvPr/>
        </p:nvSpPr>
        <p:spPr>
          <a:xfrm>
            <a:off x="2211416" y="302376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8" name="TextBox 7"/>
          <p:cNvSpPr txBox="1"/>
          <p:nvPr/>
        </p:nvSpPr>
        <p:spPr>
          <a:xfrm>
            <a:off x="2636674" y="3505039"/>
            <a:ext cx="1753115" cy="461665"/>
          </a:xfrm>
          <a:prstGeom prst="rect">
            <a:avLst/>
          </a:prstGeom>
          <a:noFill/>
        </p:spPr>
        <p:txBody>
          <a:bodyPr wrap="square" rtlCol="0">
            <a:spAutoFit/>
          </a:bodyPr>
          <a:lstStyle/>
          <a:p>
            <a:pPr algn="ctr"/>
            <a:r>
              <a:rPr lang="en-IN" sz="2400" dirty="0">
                <a:latin typeface="+mn-lt"/>
              </a:rPr>
              <a:t>Annual rate</a:t>
            </a:r>
            <a:endParaRPr lang="en-US" sz="2400" dirty="0">
              <a:latin typeface="+mn-lt"/>
            </a:endParaRPr>
          </a:p>
        </p:txBody>
      </p:sp>
      <p:sp>
        <p:nvSpPr>
          <p:cNvPr id="9" name="TextBox 8"/>
          <p:cNvSpPr txBox="1"/>
          <p:nvPr/>
        </p:nvSpPr>
        <p:spPr>
          <a:xfrm>
            <a:off x="6652306" y="3501333"/>
            <a:ext cx="2333397" cy="469077"/>
          </a:xfrm>
          <a:prstGeom prst="rect">
            <a:avLst/>
          </a:prstGeom>
          <a:noFill/>
        </p:spPr>
        <p:txBody>
          <a:bodyPr wrap="square" rtlCol="0">
            <a:spAutoFit/>
          </a:bodyPr>
          <a:lstStyle/>
          <a:p>
            <a:pPr algn="ctr"/>
            <a:r>
              <a:rPr lang="en-IN" sz="2400" dirty="0">
                <a:latin typeface="+mn-lt"/>
              </a:rPr>
              <a:t>Accrued interest</a:t>
            </a:r>
            <a:endParaRPr lang="en-US" sz="2400" dirty="0">
              <a:latin typeface="+mn-lt"/>
            </a:endParaRPr>
          </a:p>
        </p:txBody>
      </p:sp>
      <p:sp>
        <p:nvSpPr>
          <p:cNvPr id="10" name="TextBox 9"/>
          <p:cNvSpPr txBox="1"/>
          <p:nvPr/>
        </p:nvSpPr>
        <p:spPr>
          <a:xfrm>
            <a:off x="803508" y="3023762"/>
            <a:ext cx="1341732" cy="461665"/>
          </a:xfrm>
          <a:prstGeom prst="rect">
            <a:avLst/>
          </a:prstGeom>
          <a:noFill/>
        </p:spPr>
        <p:txBody>
          <a:bodyPr wrap="square" rtlCol="0">
            <a:spAutoFit/>
          </a:bodyPr>
          <a:lstStyle/>
          <a:p>
            <a:pPr algn="ctr"/>
            <a:r>
              <a:rPr lang="en-IN" sz="2400" dirty="0">
                <a:latin typeface="+mn-lt"/>
              </a:rPr>
              <a:t>$700,000</a:t>
            </a:r>
            <a:endParaRPr lang="en-US" sz="2400" dirty="0">
              <a:latin typeface="+mn-lt"/>
            </a:endParaRPr>
          </a:p>
        </p:txBody>
      </p:sp>
      <p:sp>
        <p:nvSpPr>
          <p:cNvPr id="11" name="TextBox 10"/>
          <p:cNvSpPr txBox="1"/>
          <p:nvPr/>
        </p:nvSpPr>
        <p:spPr>
          <a:xfrm>
            <a:off x="2842365" y="3023762"/>
            <a:ext cx="1341732" cy="461665"/>
          </a:xfrm>
          <a:prstGeom prst="rect">
            <a:avLst/>
          </a:prstGeom>
          <a:noFill/>
        </p:spPr>
        <p:txBody>
          <a:bodyPr wrap="square" rtlCol="0">
            <a:spAutoFit/>
          </a:bodyPr>
          <a:lstStyle/>
          <a:p>
            <a:pPr algn="ctr"/>
            <a:r>
              <a:rPr lang="en-IN" sz="2400" dirty="0">
                <a:latin typeface="+mn-lt"/>
              </a:rPr>
              <a:t>12%</a:t>
            </a:r>
            <a:endParaRPr lang="en-US" sz="2400" dirty="0">
              <a:latin typeface="+mn-lt"/>
            </a:endParaRPr>
          </a:p>
        </p:txBody>
      </p:sp>
      <p:sp>
        <p:nvSpPr>
          <p:cNvPr id="12" name="TextBox 11"/>
          <p:cNvSpPr txBox="1"/>
          <p:nvPr/>
        </p:nvSpPr>
        <p:spPr>
          <a:xfrm>
            <a:off x="7148138" y="3023762"/>
            <a:ext cx="1341732" cy="461665"/>
          </a:xfrm>
          <a:prstGeom prst="rect">
            <a:avLst/>
          </a:prstGeom>
          <a:noFill/>
        </p:spPr>
        <p:txBody>
          <a:bodyPr wrap="square" rtlCol="0">
            <a:spAutoFit/>
          </a:bodyPr>
          <a:lstStyle/>
          <a:p>
            <a:pPr algn="ctr"/>
            <a:r>
              <a:rPr lang="en-IN" sz="2400" b="1" dirty="0">
                <a:solidFill>
                  <a:srgbClr val="EC008C"/>
                </a:solidFill>
                <a:latin typeface="+mn-lt"/>
              </a:rPr>
              <a:t>$14,000</a:t>
            </a:r>
            <a:endParaRPr lang="en-US" sz="2400" b="1" dirty="0">
              <a:solidFill>
                <a:srgbClr val="EC008C"/>
              </a:solidFill>
              <a:latin typeface="+mn-lt"/>
            </a:endParaRPr>
          </a:p>
        </p:txBody>
      </p:sp>
      <p:sp>
        <p:nvSpPr>
          <p:cNvPr id="13" name="TextBox 12"/>
          <p:cNvSpPr txBox="1"/>
          <p:nvPr/>
        </p:nvSpPr>
        <p:spPr>
          <a:xfrm>
            <a:off x="6422696" y="302376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4" name="TextBox 13"/>
          <p:cNvSpPr txBox="1"/>
          <p:nvPr/>
        </p:nvSpPr>
        <p:spPr>
          <a:xfrm>
            <a:off x="4206580" y="302376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5" name="TextBox 14"/>
          <p:cNvSpPr txBox="1"/>
          <p:nvPr/>
        </p:nvSpPr>
        <p:spPr>
          <a:xfrm>
            <a:off x="4545603" y="3320373"/>
            <a:ext cx="2121270" cy="830997"/>
          </a:xfrm>
          <a:prstGeom prst="rect">
            <a:avLst/>
          </a:prstGeom>
          <a:noFill/>
        </p:spPr>
        <p:txBody>
          <a:bodyPr wrap="square" rtlCol="0">
            <a:spAutoFit/>
          </a:bodyPr>
          <a:lstStyle/>
          <a:p>
            <a:pPr algn="ctr"/>
            <a:r>
              <a:rPr lang="en-IN" sz="2400" dirty="0">
                <a:latin typeface="+mn-lt"/>
              </a:rPr>
              <a:t>Fraction of the annual period</a:t>
            </a:r>
            <a:endParaRPr lang="en-US" sz="2400" dirty="0">
              <a:latin typeface="+mn-lt"/>
            </a:endParaRPr>
          </a:p>
        </p:txBody>
      </p:sp>
      <p:sp>
        <p:nvSpPr>
          <p:cNvPr id="16" name="TextBox 15"/>
          <p:cNvSpPr txBox="1"/>
          <p:nvPr/>
        </p:nvSpPr>
        <p:spPr>
          <a:xfrm>
            <a:off x="4935372" y="3023762"/>
            <a:ext cx="1341732" cy="461665"/>
          </a:xfrm>
          <a:prstGeom prst="rect">
            <a:avLst/>
          </a:prstGeom>
          <a:noFill/>
        </p:spPr>
        <p:txBody>
          <a:bodyPr wrap="square" rtlCol="0">
            <a:spAutoFit/>
          </a:bodyPr>
          <a:lstStyle/>
          <a:p>
            <a:pPr algn="ctr"/>
            <a:r>
              <a:rPr lang="en-IN" sz="2400" dirty="0">
                <a:latin typeface="+mn-lt"/>
              </a:rPr>
              <a:t>2/12</a:t>
            </a:r>
            <a:endParaRPr lang="en-US" sz="2400" dirty="0">
              <a:latin typeface="+mn-lt"/>
            </a:endParaRPr>
          </a:p>
        </p:txBody>
      </p:sp>
      <p:sp>
        <p:nvSpPr>
          <p:cNvPr id="18" name="Rectangle 17"/>
          <p:cNvSpPr/>
          <p:nvPr/>
        </p:nvSpPr>
        <p:spPr>
          <a:xfrm>
            <a:off x="692731" y="4592934"/>
            <a:ext cx="8320883" cy="2019903"/>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19" name="TextBox 18"/>
          <p:cNvSpPr txBox="1">
            <a:spLocks noChangeArrowheads="1"/>
          </p:cNvSpPr>
          <p:nvPr/>
        </p:nvSpPr>
        <p:spPr bwMode="auto">
          <a:xfrm>
            <a:off x="761999" y="4550998"/>
            <a:ext cx="4965701" cy="434908"/>
          </a:xfrm>
          <a:prstGeom prst="rect">
            <a:avLst/>
          </a:prstGeom>
          <a:noFill/>
          <a:ln w="9525">
            <a:noFill/>
            <a:miter lim="800000"/>
            <a:headEnd/>
            <a:tailEnd/>
          </a:ln>
        </p:spPr>
        <p:txBody>
          <a:bodyPr wrap="square">
            <a:spAutoFit/>
          </a:bodyPr>
          <a:lstStyle/>
          <a:p>
            <a:pPr algn="ctr"/>
            <a:r>
              <a:rPr lang="en-US" sz="2400" b="1" dirty="0">
                <a:latin typeface="+mn-lt"/>
              </a:rPr>
              <a:t>Journal Entry – March 1</a:t>
            </a:r>
            <a:endParaRPr lang="en-IN" sz="2400" b="1" baseline="30000" dirty="0">
              <a:latin typeface="+mn-lt"/>
            </a:endParaRPr>
          </a:p>
        </p:txBody>
      </p:sp>
      <p:sp>
        <p:nvSpPr>
          <p:cNvPr id="20" name="TextBox 19"/>
          <p:cNvSpPr txBox="1">
            <a:spLocks noChangeArrowheads="1"/>
          </p:cNvSpPr>
          <p:nvPr/>
        </p:nvSpPr>
        <p:spPr bwMode="auto">
          <a:xfrm>
            <a:off x="7581009" y="4550998"/>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1" name="TextBox 20"/>
          <p:cNvSpPr txBox="1">
            <a:spLocks noChangeArrowheads="1"/>
          </p:cNvSpPr>
          <p:nvPr/>
        </p:nvSpPr>
        <p:spPr bwMode="auto">
          <a:xfrm>
            <a:off x="6198296" y="4550998"/>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22" name="TextBox 21"/>
          <p:cNvSpPr txBox="1">
            <a:spLocks noChangeArrowheads="1"/>
          </p:cNvSpPr>
          <p:nvPr/>
        </p:nvSpPr>
        <p:spPr bwMode="auto">
          <a:xfrm>
            <a:off x="691744" y="5231084"/>
            <a:ext cx="5297761" cy="351622"/>
          </a:xfrm>
          <a:prstGeom prst="rect">
            <a:avLst/>
          </a:prstGeom>
          <a:noFill/>
          <a:ln w="9525">
            <a:noFill/>
            <a:miter lim="800000"/>
            <a:headEnd/>
            <a:tailEnd/>
          </a:ln>
        </p:spPr>
        <p:txBody>
          <a:bodyPr/>
          <a:lstStyle/>
          <a:p>
            <a:r>
              <a:rPr lang="en-US" sz="2400" dirty="0">
                <a:latin typeface="+mn-lt"/>
              </a:rPr>
              <a:t>Investment in bonds (face amount)</a:t>
            </a:r>
            <a:endParaRPr lang="en-IN" sz="2400" dirty="0">
              <a:latin typeface="+mn-lt"/>
            </a:endParaRPr>
          </a:p>
        </p:txBody>
      </p:sp>
      <p:sp>
        <p:nvSpPr>
          <p:cNvPr id="23" name="TextBox 22"/>
          <p:cNvSpPr txBox="1">
            <a:spLocks noChangeArrowheads="1"/>
          </p:cNvSpPr>
          <p:nvPr/>
        </p:nvSpPr>
        <p:spPr bwMode="auto">
          <a:xfrm>
            <a:off x="6076810" y="5204489"/>
            <a:ext cx="1466805" cy="404812"/>
          </a:xfrm>
          <a:prstGeom prst="rect">
            <a:avLst/>
          </a:prstGeom>
          <a:noFill/>
          <a:ln w="9525">
            <a:noFill/>
            <a:miter lim="800000"/>
            <a:headEnd/>
            <a:tailEnd/>
          </a:ln>
        </p:spPr>
        <p:txBody>
          <a:bodyPr/>
          <a:lstStyle/>
          <a:p>
            <a:pPr algn="r"/>
            <a:r>
              <a:rPr lang="en-IN" sz="2400" dirty="0">
                <a:latin typeface="+mn-lt"/>
              </a:rPr>
              <a:t>700,000</a:t>
            </a:r>
          </a:p>
        </p:txBody>
      </p:sp>
      <p:sp>
        <p:nvSpPr>
          <p:cNvPr id="24" name="TextBox 23"/>
          <p:cNvSpPr txBox="1">
            <a:spLocks noChangeArrowheads="1"/>
          </p:cNvSpPr>
          <p:nvPr/>
        </p:nvSpPr>
        <p:spPr bwMode="auto">
          <a:xfrm>
            <a:off x="691744" y="5533263"/>
            <a:ext cx="5297761" cy="351622"/>
          </a:xfrm>
          <a:prstGeom prst="rect">
            <a:avLst/>
          </a:prstGeom>
          <a:noFill/>
          <a:ln w="9525">
            <a:noFill/>
            <a:miter lim="800000"/>
            <a:headEnd/>
            <a:tailEnd/>
          </a:ln>
        </p:spPr>
        <p:txBody>
          <a:bodyPr/>
          <a:lstStyle/>
          <a:p>
            <a:r>
              <a:rPr lang="en-US" sz="2400" dirty="0">
                <a:latin typeface="+mn-lt"/>
              </a:rPr>
              <a:t>Interest receivable (accrued interest)</a:t>
            </a:r>
            <a:endParaRPr lang="en-IN" sz="2400" dirty="0">
              <a:latin typeface="+mn-lt"/>
            </a:endParaRPr>
          </a:p>
        </p:txBody>
      </p:sp>
      <p:sp>
        <p:nvSpPr>
          <p:cNvPr id="25" name="TextBox 24"/>
          <p:cNvSpPr txBox="1">
            <a:spLocks noChangeArrowheads="1"/>
          </p:cNvSpPr>
          <p:nvPr/>
        </p:nvSpPr>
        <p:spPr bwMode="auto">
          <a:xfrm>
            <a:off x="6076810" y="5535696"/>
            <a:ext cx="1463040" cy="404812"/>
          </a:xfrm>
          <a:prstGeom prst="rect">
            <a:avLst/>
          </a:prstGeom>
          <a:noFill/>
          <a:ln w="9525">
            <a:noFill/>
            <a:miter lim="800000"/>
            <a:headEnd/>
            <a:tailEnd/>
          </a:ln>
        </p:spPr>
        <p:txBody>
          <a:bodyPr/>
          <a:lstStyle/>
          <a:p>
            <a:pPr algn="r"/>
            <a:r>
              <a:rPr lang="en-IN" sz="2400" b="1" dirty="0">
                <a:solidFill>
                  <a:srgbClr val="EC008C"/>
                </a:solidFill>
                <a:latin typeface="+mn-lt"/>
              </a:rPr>
              <a:t>14,000</a:t>
            </a:r>
          </a:p>
        </p:txBody>
      </p:sp>
      <p:sp>
        <p:nvSpPr>
          <p:cNvPr id="26" name="TextBox 25"/>
          <p:cNvSpPr txBox="1">
            <a:spLocks noChangeArrowheads="1"/>
          </p:cNvSpPr>
          <p:nvPr/>
        </p:nvSpPr>
        <p:spPr bwMode="auto">
          <a:xfrm>
            <a:off x="530268" y="5838823"/>
            <a:ext cx="5892428" cy="348142"/>
          </a:xfrm>
          <a:prstGeom prst="rect">
            <a:avLst/>
          </a:prstGeom>
          <a:noFill/>
          <a:ln w="9525">
            <a:noFill/>
            <a:miter lim="800000"/>
            <a:headEnd/>
            <a:tailEnd/>
          </a:ln>
        </p:spPr>
        <p:txBody>
          <a:bodyPr/>
          <a:lstStyle/>
          <a:p>
            <a:pPr lvl="1"/>
            <a:r>
              <a:rPr lang="en-US" sz="2400" dirty="0">
                <a:latin typeface="+mn-lt"/>
              </a:rPr>
              <a:t>Discount on bond investment (difference)</a:t>
            </a:r>
            <a:endParaRPr lang="en-IN" sz="2400" dirty="0">
              <a:latin typeface="+mn-lt"/>
            </a:endParaRPr>
          </a:p>
        </p:txBody>
      </p:sp>
      <p:sp>
        <p:nvSpPr>
          <p:cNvPr id="27" name="TextBox 26"/>
          <p:cNvSpPr txBox="1">
            <a:spLocks noChangeArrowheads="1"/>
          </p:cNvSpPr>
          <p:nvPr/>
        </p:nvSpPr>
        <p:spPr bwMode="auto">
          <a:xfrm>
            <a:off x="7530468" y="5839516"/>
            <a:ext cx="1463040" cy="404812"/>
          </a:xfrm>
          <a:prstGeom prst="rect">
            <a:avLst/>
          </a:prstGeom>
          <a:noFill/>
          <a:ln w="9525">
            <a:noFill/>
            <a:miter lim="800000"/>
            <a:headEnd/>
            <a:tailEnd/>
          </a:ln>
        </p:spPr>
        <p:txBody>
          <a:bodyPr/>
          <a:lstStyle/>
          <a:p>
            <a:pPr algn="r"/>
            <a:r>
              <a:rPr lang="en-IN" sz="2400" dirty="0">
                <a:latin typeface="+mn-lt"/>
              </a:rPr>
              <a:t>33,367</a:t>
            </a:r>
          </a:p>
        </p:txBody>
      </p:sp>
      <p:cxnSp>
        <p:nvCxnSpPr>
          <p:cNvPr id="28" name="Straight Connector 27"/>
          <p:cNvCxnSpPr/>
          <p:nvPr/>
        </p:nvCxnSpPr>
        <p:spPr>
          <a:xfrm>
            <a:off x="692387" y="4953201"/>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691744" y="4906635"/>
            <a:ext cx="5297761" cy="351622"/>
          </a:xfrm>
          <a:prstGeom prst="rect">
            <a:avLst/>
          </a:prstGeom>
          <a:noFill/>
          <a:ln w="9525">
            <a:noFill/>
            <a:miter lim="800000"/>
            <a:headEnd/>
            <a:tailEnd/>
          </a:ln>
        </p:spPr>
        <p:txBody>
          <a:bodyPr/>
          <a:lstStyle/>
          <a:p>
            <a:r>
              <a:rPr lang="en-US" sz="2400" b="1" dirty="0">
                <a:latin typeface="+mn-lt"/>
              </a:rPr>
              <a:t>United (Investor)</a:t>
            </a:r>
            <a:endParaRPr lang="en-IN" sz="2400" dirty="0">
              <a:latin typeface="+mn-lt"/>
            </a:endParaRPr>
          </a:p>
        </p:txBody>
      </p:sp>
      <p:sp>
        <p:nvSpPr>
          <p:cNvPr id="31" name="TextBox 30"/>
          <p:cNvSpPr txBox="1">
            <a:spLocks noChangeArrowheads="1"/>
          </p:cNvSpPr>
          <p:nvPr/>
        </p:nvSpPr>
        <p:spPr bwMode="auto">
          <a:xfrm>
            <a:off x="643528" y="4123127"/>
            <a:ext cx="6008498" cy="461665"/>
          </a:xfrm>
          <a:prstGeom prst="rect">
            <a:avLst/>
          </a:prstGeom>
          <a:noFill/>
          <a:ln w="9525">
            <a:noFill/>
            <a:miter lim="800000"/>
            <a:headEnd/>
            <a:tailEnd/>
          </a:ln>
        </p:spPr>
        <p:txBody>
          <a:bodyPr wrap="square">
            <a:spAutoFit/>
          </a:bodyPr>
          <a:lstStyle/>
          <a:p>
            <a:pPr marL="342900" indent="-342900">
              <a:buFont typeface="Arial" panose="020B0604020202020204" pitchFamily="34" charset="0"/>
              <a:buChar char="•"/>
            </a:pPr>
            <a:r>
              <a:rPr lang="en-US" sz="2400" b="1" dirty="0">
                <a:latin typeface="+mn-lt"/>
              </a:rPr>
              <a:t>At Issuance (March 1)</a:t>
            </a:r>
            <a:endParaRPr lang="en-IN" sz="2400" b="1" baseline="30000" dirty="0">
              <a:latin typeface="+mn-lt"/>
            </a:endParaRPr>
          </a:p>
        </p:txBody>
      </p:sp>
      <p:sp>
        <p:nvSpPr>
          <p:cNvPr id="32" name="TextBox 31"/>
          <p:cNvSpPr txBox="1">
            <a:spLocks noChangeArrowheads="1"/>
          </p:cNvSpPr>
          <p:nvPr/>
        </p:nvSpPr>
        <p:spPr bwMode="auto">
          <a:xfrm>
            <a:off x="520114" y="6162760"/>
            <a:ext cx="5297761" cy="429719"/>
          </a:xfrm>
          <a:prstGeom prst="rect">
            <a:avLst/>
          </a:prstGeom>
          <a:noFill/>
          <a:ln w="9525">
            <a:noFill/>
            <a:miter lim="800000"/>
            <a:headEnd/>
            <a:tailEnd/>
          </a:ln>
        </p:spPr>
        <p:txBody>
          <a:bodyPr/>
          <a:lstStyle/>
          <a:p>
            <a:pPr lvl="1"/>
            <a:r>
              <a:rPr lang="en-US" sz="2400" dirty="0">
                <a:latin typeface="+mn-lt"/>
              </a:rPr>
              <a:t>Cash (price plus accrued interest)</a:t>
            </a:r>
            <a:endParaRPr lang="en-IN" sz="2400" dirty="0">
              <a:latin typeface="+mn-lt"/>
            </a:endParaRPr>
          </a:p>
        </p:txBody>
      </p:sp>
      <p:sp>
        <p:nvSpPr>
          <p:cNvPr id="34" name="TextBox 33"/>
          <p:cNvSpPr txBox="1">
            <a:spLocks noChangeArrowheads="1"/>
          </p:cNvSpPr>
          <p:nvPr/>
        </p:nvSpPr>
        <p:spPr bwMode="auto">
          <a:xfrm>
            <a:off x="7530468" y="6175213"/>
            <a:ext cx="1463040" cy="404812"/>
          </a:xfrm>
          <a:prstGeom prst="rect">
            <a:avLst/>
          </a:prstGeom>
          <a:noFill/>
          <a:ln w="9525">
            <a:noFill/>
            <a:miter lim="800000"/>
            <a:headEnd/>
            <a:tailEnd/>
          </a:ln>
        </p:spPr>
        <p:txBody>
          <a:bodyPr/>
          <a:lstStyle/>
          <a:p>
            <a:pPr algn="r"/>
            <a:r>
              <a:rPr lang="en-IN" sz="2400" dirty="0">
                <a:latin typeface="+mn-lt"/>
              </a:rPr>
              <a:t>680,633</a:t>
            </a:r>
          </a:p>
        </p:txBody>
      </p:sp>
      <p:sp>
        <p:nvSpPr>
          <p:cNvPr id="33" name="TextBox 32"/>
          <p:cNvSpPr txBox="1"/>
          <p:nvPr/>
        </p:nvSpPr>
        <p:spPr>
          <a:xfrm>
            <a:off x="6032041" y="4151370"/>
            <a:ext cx="2457731" cy="400110"/>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000" dirty="0">
                <a:latin typeface="+mn-lt"/>
              </a:rPr>
              <a:t>$666,633 + $14,000</a:t>
            </a:r>
            <a:endParaRPr lang="en-US" sz="2000" dirty="0">
              <a:latin typeface="+mn-lt"/>
            </a:endParaRPr>
          </a:p>
        </p:txBody>
      </p:sp>
      <p:cxnSp>
        <p:nvCxnSpPr>
          <p:cNvPr id="35" name="Straight Arrow Connector 34"/>
          <p:cNvCxnSpPr/>
          <p:nvPr/>
        </p:nvCxnSpPr>
        <p:spPr>
          <a:xfrm>
            <a:off x="7580351" y="4550998"/>
            <a:ext cx="369971" cy="1714288"/>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772258" y="2417682"/>
            <a:ext cx="98948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14A</a:t>
            </a:r>
          </a:p>
        </p:txBody>
      </p:sp>
    </p:spTree>
    <p:custDataLst>
      <p:tags r:id="rId1"/>
    </p:custDataLst>
    <p:extLst>
      <p:ext uri="{BB962C8B-B14F-4D97-AF65-F5344CB8AC3E}">
        <p14:creationId xmlns:p14="http://schemas.microsoft.com/office/powerpoint/2010/main" val="382098346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US" dirty="0"/>
              <a:t>Determining the Selling Price</a:t>
            </a:r>
            <a:endParaRPr lang="en-IN" dirty="0"/>
          </a:p>
        </p:txBody>
      </p:sp>
      <p:sp>
        <p:nvSpPr>
          <p:cNvPr id="5" name="Content Placeholder 4"/>
          <p:cNvSpPr>
            <a:spLocks noGrp="1"/>
          </p:cNvSpPr>
          <p:nvPr>
            <p:ph idx="1"/>
          </p:nvPr>
        </p:nvSpPr>
        <p:spPr/>
        <p:txBody>
          <a:bodyPr bIns="0">
            <a:normAutofit/>
          </a:bodyPr>
          <a:lstStyle/>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000099"/>
              </a:solidFill>
            </a:endParaRPr>
          </a:p>
          <a:p>
            <a:pPr marL="0" indent="0">
              <a:buNone/>
            </a:pPr>
            <a:endParaRPr lang="en-US"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9" name="TextBox 8"/>
          <p:cNvSpPr txBox="1"/>
          <p:nvPr/>
        </p:nvSpPr>
        <p:spPr>
          <a:xfrm>
            <a:off x="5996215" y="4453868"/>
            <a:ext cx="2146042" cy="492443"/>
          </a:xfrm>
          <a:prstGeom prst="rect">
            <a:avLst/>
          </a:prstGeom>
          <a:noFill/>
        </p:spPr>
        <p:txBody>
          <a:bodyPr wrap="square" rtlCol="0">
            <a:spAutoFit/>
          </a:bodyPr>
          <a:lstStyle/>
          <a:p>
            <a:r>
              <a:rPr lang="en-US" sz="2600" b="1" dirty="0" smtClean="0">
                <a:solidFill>
                  <a:srgbClr val="000099"/>
                </a:solidFill>
                <a:latin typeface="+mn-lt"/>
              </a:rPr>
              <a:t>Discount</a:t>
            </a:r>
            <a:endParaRPr lang="en-US" sz="2600" b="1" dirty="0">
              <a:solidFill>
                <a:srgbClr val="000099"/>
              </a:solidFill>
              <a:latin typeface="+mn-lt"/>
            </a:endParaRPr>
          </a:p>
        </p:txBody>
      </p:sp>
      <p:sp>
        <p:nvSpPr>
          <p:cNvPr id="12" name="TextBox 11"/>
          <p:cNvSpPr txBox="1"/>
          <p:nvPr/>
        </p:nvSpPr>
        <p:spPr>
          <a:xfrm>
            <a:off x="3835931" y="1155006"/>
            <a:ext cx="2647403" cy="892552"/>
          </a:xfrm>
          <a:prstGeom prst="rect">
            <a:avLst/>
          </a:prstGeom>
          <a:noFill/>
        </p:spPr>
        <p:txBody>
          <a:bodyPr wrap="square" rtlCol="0">
            <a:spAutoFit/>
          </a:bodyPr>
          <a:lstStyle/>
          <a:p>
            <a:pPr algn="ctr"/>
            <a:r>
              <a:rPr lang="en-US" sz="2600" b="1" dirty="0">
                <a:solidFill>
                  <a:srgbClr val="000099"/>
                </a:solidFill>
                <a:latin typeface="+mn-lt"/>
              </a:rPr>
              <a:t>Stated interest rate</a:t>
            </a:r>
          </a:p>
        </p:txBody>
      </p:sp>
      <p:sp>
        <p:nvSpPr>
          <p:cNvPr id="13" name="TextBox 12"/>
          <p:cNvSpPr txBox="1"/>
          <p:nvPr/>
        </p:nvSpPr>
        <p:spPr>
          <a:xfrm>
            <a:off x="6507559" y="1152823"/>
            <a:ext cx="2596711" cy="892552"/>
          </a:xfrm>
          <a:prstGeom prst="rect">
            <a:avLst/>
          </a:prstGeom>
          <a:noFill/>
        </p:spPr>
        <p:txBody>
          <a:bodyPr wrap="square" rtlCol="0">
            <a:spAutoFit/>
          </a:bodyPr>
          <a:lstStyle/>
          <a:p>
            <a:pPr algn="ctr"/>
            <a:r>
              <a:rPr lang="en-US" sz="2600" b="1" dirty="0">
                <a:solidFill>
                  <a:srgbClr val="000099"/>
                </a:solidFill>
                <a:latin typeface="+mn-lt"/>
              </a:rPr>
              <a:t>Market</a:t>
            </a:r>
            <a:r>
              <a:rPr lang="en-US" sz="2600" b="1" dirty="0" smtClean="0">
                <a:solidFill>
                  <a:srgbClr val="000099"/>
                </a:solidFill>
                <a:latin typeface="+mn-lt"/>
              </a:rPr>
              <a:t>/Effective </a:t>
            </a:r>
            <a:r>
              <a:rPr lang="en-US" sz="2600" b="1" dirty="0">
                <a:solidFill>
                  <a:srgbClr val="000099"/>
                </a:solidFill>
                <a:latin typeface="+mn-lt"/>
              </a:rPr>
              <a:t>interest rate</a:t>
            </a:r>
          </a:p>
        </p:txBody>
      </p:sp>
      <p:cxnSp>
        <p:nvCxnSpPr>
          <p:cNvPr id="3" name="Straight Connector 2"/>
          <p:cNvCxnSpPr/>
          <p:nvPr/>
        </p:nvCxnSpPr>
        <p:spPr>
          <a:xfrm>
            <a:off x="4213222" y="2045375"/>
            <a:ext cx="2094873" cy="0"/>
          </a:xfrm>
          <a:prstGeom prst="line">
            <a:avLst/>
          </a:prstGeom>
          <a:ln w="28575">
            <a:solidFill>
              <a:schemeClr val="bg2">
                <a:lumMod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634366" y="2038328"/>
            <a:ext cx="2304360" cy="0"/>
          </a:xfrm>
          <a:prstGeom prst="line">
            <a:avLst/>
          </a:prstGeom>
          <a:ln w="28575">
            <a:solidFill>
              <a:schemeClr val="bg2">
                <a:lumMod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663692" y="3547999"/>
            <a:ext cx="1332523" cy="492443"/>
          </a:xfrm>
          <a:prstGeom prst="rect">
            <a:avLst/>
          </a:prstGeom>
          <a:noFill/>
        </p:spPr>
        <p:txBody>
          <a:bodyPr wrap="square" rtlCol="0">
            <a:spAutoFit/>
          </a:bodyPr>
          <a:lstStyle/>
          <a:p>
            <a:pPr algn="ctr"/>
            <a:r>
              <a:rPr lang="en-US" sz="2600" dirty="0">
                <a:latin typeface="+mn-lt"/>
              </a:rPr>
              <a:t>12%</a:t>
            </a:r>
          </a:p>
        </p:txBody>
      </p:sp>
      <p:sp>
        <p:nvSpPr>
          <p:cNvPr id="16" name="TextBox 15"/>
          <p:cNvSpPr txBox="1"/>
          <p:nvPr/>
        </p:nvSpPr>
        <p:spPr>
          <a:xfrm>
            <a:off x="7018853" y="3503878"/>
            <a:ext cx="1332523" cy="492443"/>
          </a:xfrm>
          <a:prstGeom prst="rect">
            <a:avLst/>
          </a:prstGeom>
          <a:noFill/>
        </p:spPr>
        <p:txBody>
          <a:bodyPr wrap="square" rtlCol="0">
            <a:spAutoFit/>
          </a:bodyPr>
          <a:lstStyle/>
          <a:p>
            <a:pPr algn="ctr"/>
            <a:r>
              <a:rPr lang="en-US" sz="2600" b="1" dirty="0" smtClean="0">
                <a:solidFill>
                  <a:srgbClr val="FF3300"/>
                </a:solidFill>
                <a:latin typeface="+mn-lt"/>
              </a:rPr>
              <a:t>14%</a:t>
            </a:r>
            <a:endParaRPr lang="en-US" sz="2600" b="1" dirty="0">
              <a:solidFill>
                <a:srgbClr val="FF3300"/>
              </a:solidFill>
              <a:latin typeface="+mn-lt"/>
            </a:endParaRPr>
          </a:p>
        </p:txBody>
      </p:sp>
      <p:sp>
        <p:nvSpPr>
          <p:cNvPr id="17" name="TextBox 16"/>
          <p:cNvSpPr txBox="1"/>
          <p:nvPr/>
        </p:nvSpPr>
        <p:spPr>
          <a:xfrm>
            <a:off x="4663692" y="4994532"/>
            <a:ext cx="1332523" cy="492443"/>
          </a:xfrm>
          <a:prstGeom prst="rect">
            <a:avLst/>
          </a:prstGeom>
          <a:noFill/>
        </p:spPr>
        <p:txBody>
          <a:bodyPr wrap="square" rtlCol="0">
            <a:spAutoFit/>
          </a:bodyPr>
          <a:lstStyle/>
          <a:p>
            <a:pPr algn="ctr"/>
            <a:r>
              <a:rPr lang="en-US" sz="2600" dirty="0">
                <a:latin typeface="+mn-lt"/>
              </a:rPr>
              <a:t>12%</a:t>
            </a:r>
          </a:p>
        </p:txBody>
      </p:sp>
      <p:sp>
        <p:nvSpPr>
          <p:cNvPr id="18" name="TextBox 17"/>
          <p:cNvSpPr txBox="1"/>
          <p:nvPr/>
        </p:nvSpPr>
        <p:spPr>
          <a:xfrm>
            <a:off x="7139279" y="5028786"/>
            <a:ext cx="1332523" cy="492443"/>
          </a:xfrm>
          <a:prstGeom prst="rect">
            <a:avLst/>
          </a:prstGeom>
          <a:noFill/>
        </p:spPr>
        <p:txBody>
          <a:bodyPr wrap="square" rtlCol="0">
            <a:spAutoFit/>
          </a:bodyPr>
          <a:lstStyle/>
          <a:p>
            <a:pPr algn="ctr"/>
            <a:r>
              <a:rPr lang="en-US" sz="2600" b="1" dirty="0" smtClean="0">
                <a:solidFill>
                  <a:srgbClr val="FF3300"/>
                </a:solidFill>
                <a:latin typeface="+mn-lt"/>
              </a:rPr>
              <a:t>10%</a:t>
            </a:r>
            <a:endParaRPr lang="en-US" sz="2600" b="1" dirty="0">
              <a:solidFill>
                <a:srgbClr val="FF3300"/>
              </a:solidFill>
              <a:latin typeface="+mn-lt"/>
            </a:endParaRPr>
          </a:p>
        </p:txBody>
      </p:sp>
      <p:sp>
        <p:nvSpPr>
          <p:cNvPr id="22" name="Right Brace 21"/>
          <p:cNvSpPr/>
          <p:nvPr/>
        </p:nvSpPr>
        <p:spPr>
          <a:xfrm rot="5400000">
            <a:off x="6513388" y="2504059"/>
            <a:ext cx="361488" cy="3392214"/>
          </a:xfrm>
          <a:prstGeom prst="rightBrace">
            <a:avLst/>
          </a:prstGeom>
          <a:ln w="28575">
            <a:solidFill>
              <a:srgbClr val="62238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6" name="Right Brace 25"/>
          <p:cNvSpPr/>
          <p:nvPr/>
        </p:nvSpPr>
        <p:spPr>
          <a:xfrm rot="5400000">
            <a:off x="6513388" y="4003687"/>
            <a:ext cx="361488" cy="3392214"/>
          </a:xfrm>
          <a:prstGeom prst="rightBrace">
            <a:avLst/>
          </a:prstGeom>
          <a:ln w="28575">
            <a:solidFill>
              <a:srgbClr val="62238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5" name="TextBox 24"/>
          <p:cNvSpPr txBox="1"/>
          <p:nvPr/>
        </p:nvSpPr>
        <p:spPr>
          <a:xfrm>
            <a:off x="4592189" y="2159795"/>
            <a:ext cx="1332523" cy="492443"/>
          </a:xfrm>
          <a:prstGeom prst="rect">
            <a:avLst/>
          </a:prstGeom>
          <a:noFill/>
        </p:spPr>
        <p:txBody>
          <a:bodyPr wrap="square" rtlCol="0">
            <a:spAutoFit/>
          </a:bodyPr>
          <a:lstStyle/>
          <a:p>
            <a:pPr algn="ctr"/>
            <a:r>
              <a:rPr lang="en-US" sz="2600" dirty="0">
                <a:latin typeface="+mn-lt"/>
              </a:rPr>
              <a:t>12%</a:t>
            </a:r>
          </a:p>
        </p:txBody>
      </p:sp>
      <p:sp>
        <p:nvSpPr>
          <p:cNvPr id="28" name="TextBox 27"/>
          <p:cNvSpPr txBox="1"/>
          <p:nvPr/>
        </p:nvSpPr>
        <p:spPr>
          <a:xfrm>
            <a:off x="7013446" y="2129770"/>
            <a:ext cx="1332523" cy="492443"/>
          </a:xfrm>
          <a:prstGeom prst="rect">
            <a:avLst/>
          </a:prstGeom>
          <a:noFill/>
        </p:spPr>
        <p:txBody>
          <a:bodyPr wrap="square" rtlCol="0">
            <a:spAutoFit/>
          </a:bodyPr>
          <a:lstStyle/>
          <a:p>
            <a:pPr algn="ctr"/>
            <a:r>
              <a:rPr lang="en-US" sz="2600" b="1" dirty="0">
                <a:solidFill>
                  <a:srgbClr val="FF3300"/>
                </a:solidFill>
                <a:latin typeface="+mn-lt"/>
              </a:rPr>
              <a:t>12%</a:t>
            </a:r>
          </a:p>
        </p:txBody>
      </p:sp>
      <p:sp>
        <p:nvSpPr>
          <p:cNvPr id="27" name="Right Brace 26"/>
          <p:cNvSpPr/>
          <p:nvPr/>
        </p:nvSpPr>
        <p:spPr>
          <a:xfrm rot="5400000">
            <a:off x="6365366" y="1114708"/>
            <a:ext cx="361488" cy="3392214"/>
          </a:xfrm>
          <a:prstGeom prst="rightBrace">
            <a:avLst/>
          </a:prstGeom>
          <a:ln w="28575">
            <a:solidFill>
              <a:srgbClr val="62238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9" name="TextBox 28"/>
          <p:cNvSpPr txBox="1"/>
          <p:nvPr/>
        </p:nvSpPr>
        <p:spPr>
          <a:xfrm>
            <a:off x="5983252" y="5959348"/>
            <a:ext cx="2146042" cy="492443"/>
          </a:xfrm>
          <a:prstGeom prst="rect">
            <a:avLst/>
          </a:prstGeom>
          <a:noFill/>
        </p:spPr>
        <p:txBody>
          <a:bodyPr wrap="square" rtlCol="0">
            <a:spAutoFit/>
          </a:bodyPr>
          <a:lstStyle/>
          <a:p>
            <a:r>
              <a:rPr lang="en-US" sz="2600" b="1" dirty="0" smtClean="0">
                <a:solidFill>
                  <a:srgbClr val="000099"/>
                </a:solidFill>
                <a:latin typeface="+mn-lt"/>
              </a:rPr>
              <a:t>Premium</a:t>
            </a:r>
            <a:endParaRPr lang="en-US" sz="2600" b="1" dirty="0">
              <a:solidFill>
                <a:srgbClr val="000099"/>
              </a:solidFill>
              <a:latin typeface="+mn-lt"/>
            </a:endParaRPr>
          </a:p>
        </p:txBody>
      </p:sp>
      <p:sp>
        <p:nvSpPr>
          <p:cNvPr id="30" name="TextBox 29"/>
          <p:cNvSpPr txBox="1"/>
          <p:nvPr/>
        </p:nvSpPr>
        <p:spPr>
          <a:xfrm>
            <a:off x="5832227" y="2991559"/>
            <a:ext cx="2146042" cy="492443"/>
          </a:xfrm>
          <a:prstGeom prst="rect">
            <a:avLst/>
          </a:prstGeom>
          <a:noFill/>
        </p:spPr>
        <p:txBody>
          <a:bodyPr wrap="square" rtlCol="0">
            <a:spAutoFit/>
          </a:bodyPr>
          <a:lstStyle/>
          <a:p>
            <a:r>
              <a:rPr lang="en-US" sz="2600" b="1" dirty="0" smtClean="0">
                <a:solidFill>
                  <a:srgbClr val="000099"/>
                </a:solidFill>
                <a:latin typeface="+mn-lt"/>
              </a:rPr>
              <a:t>Face Amount</a:t>
            </a:r>
            <a:endParaRPr lang="en-US" sz="2600" b="1" dirty="0">
              <a:solidFill>
                <a:srgbClr val="000099"/>
              </a:solidFill>
              <a:latin typeface="+mn-lt"/>
            </a:endParaRPr>
          </a:p>
        </p:txBody>
      </p:sp>
      <p:sp>
        <p:nvSpPr>
          <p:cNvPr id="2" name="TextBox 1"/>
          <p:cNvSpPr txBox="1"/>
          <p:nvPr/>
        </p:nvSpPr>
        <p:spPr>
          <a:xfrm>
            <a:off x="887913" y="2038327"/>
            <a:ext cx="3576730" cy="3785652"/>
          </a:xfrm>
          <a:prstGeom prst="rect">
            <a:avLst/>
          </a:prstGeom>
          <a:noFill/>
        </p:spPr>
        <p:txBody>
          <a:bodyPr wrap="square" rtlCol="0">
            <a:spAutoFit/>
          </a:bodyPr>
          <a:lstStyle/>
          <a:p>
            <a:r>
              <a:rPr lang="en-US" sz="2400" dirty="0" smtClean="0"/>
              <a:t>Bonds will sell for </a:t>
            </a:r>
            <a:r>
              <a:rPr lang="en-US" sz="2400" dirty="0"/>
              <a:t>more than face amount (at a </a:t>
            </a:r>
            <a:r>
              <a:rPr lang="en-US" sz="2400" b="1" dirty="0" smtClean="0">
                <a:solidFill>
                  <a:srgbClr val="C00000"/>
                </a:solidFill>
              </a:rPr>
              <a:t>discount</a:t>
            </a:r>
            <a:r>
              <a:rPr lang="en-US" sz="2400" dirty="0" smtClean="0"/>
              <a:t>) </a:t>
            </a:r>
            <a:r>
              <a:rPr lang="en-US" sz="2400" dirty="0"/>
              <a:t>or less than face amount (at a </a:t>
            </a:r>
            <a:r>
              <a:rPr lang="en-US" sz="2400" b="1" dirty="0" smtClean="0">
                <a:solidFill>
                  <a:srgbClr val="C00000"/>
                </a:solidFill>
              </a:rPr>
              <a:t>premium</a:t>
            </a:r>
            <a:r>
              <a:rPr lang="en-US" sz="2400" dirty="0" smtClean="0"/>
              <a:t>), </a:t>
            </a:r>
            <a:r>
              <a:rPr lang="en-US" sz="2400" dirty="0"/>
              <a:t>depending on how the 12% </a:t>
            </a:r>
            <a:r>
              <a:rPr lang="en-US" sz="2400" i="1" dirty="0"/>
              <a:t>stated </a:t>
            </a:r>
            <a:r>
              <a:rPr lang="en-US" sz="2400" dirty="0"/>
              <a:t>interest rate compares with the prevailing </a:t>
            </a:r>
            <a:r>
              <a:rPr lang="en-US" sz="2400" i="1" dirty="0"/>
              <a:t>market </a:t>
            </a:r>
            <a:r>
              <a:rPr lang="en-US" sz="2400" dirty="0"/>
              <a:t>or </a:t>
            </a:r>
            <a:r>
              <a:rPr lang="en-US" sz="2400" i="1" dirty="0"/>
              <a:t>effective rate </a:t>
            </a:r>
            <a:r>
              <a:rPr lang="en-US" sz="2400" dirty="0"/>
              <a:t>of </a:t>
            </a:r>
            <a:r>
              <a:rPr lang="en-US" sz="2400" dirty="0" smtClean="0"/>
              <a:t>interest. </a:t>
            </a:r>
            <a:endParaRPr lang="en-US" sz="2400" dirty="0"/>
          </a:p>
        </p:txBody>
      </p:sp>
    </p:spTree>
    <p:custDataLst>
      <p:tags r:id="rId1"/>
    </p:custDataLst>
    <p:extLst>
      <p:ext uri="{BB962C8B-B14F-4D97-AF65-F5344CB8AC3E}">
        <p14:creationId xmlns:p14="http://schemas.microsoft.com/office/powerpoint/2010/main" val="3264361049"/>
      </p:ext>
    </p:extLst>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44474"/>
            <a:ext cx="8382000" cy="611757"/>
          </a:xfrm>
        </p:spPr>
        <p:txBody>
          <a:bodyPr>
            <a:normAutofit/>
          </a:bodyPr>
          <a:lstStyle/>
          <a:p>
            <a:r>
              <a:rPr lang="en-IN" sz="2800" dirty="0" smtClean="0"/>
              <a:t>Bonds </a:t>
            </a:r>
            <a:r>
              <a:rPr lang="en-IN" sz="2800" dirty="0"/>
              <a:t>Issued Between Interest Dates </a:t>
            </a:r>
            <a:r>
              <a:rPr lang="en-IN" sz="2400" dirty="0"/>
              <a:t>(cont. </a:t>
            </a:r>
            <a:r>
              <a:rPr lang="en-IN" sz="2400" dirty="0" smtClean="0"/>
              <a:t>7)</a:t>
            </a:r>
            <a:endParaRPr lang="en-US" sz="2400" dirty="0"/>
          </a:p>
        </p:txBody>
      </p:sp>
      <p:sp>
        <p:nvSpPr>
          <p:cNvPr id="3" name="Content Placeholder 2"/>
          <p:cNvSpPr>
            <a:spLocks noGrp="1"/>
          </p:cNvSpPr>
          <p:nvPr>
            <p:ph idx="1"/>
          </p:nvPr>
        </p:nvSpPr>
        <p:spPr>
          <a:xfrm>
            <a:off x="587831" y="827283"/>
            <a:ext cx="8505406" cy="5057775"/>
          </a:xfrm>
        </p:spPr>
        <p:txBody>
          <a:bodyPr>
            <a:normAutofit/>
          </a:bodyPr>
          <a:lstStyle/>
          <a:p>
            <a:pPr>
              <a:buClr>
                <a:schemeClr val="tx1"/>
              </a:buClr>
            </a:pPr>
            <a:r>
              <a:rPr lang="en-IN" sz="2400" b="1" dirty="0">
                <a:solidFill>
                  <a:srgbClr val="C00000"/>
                </a:solidFill>
              </a:rPr>
              <a:t>When </a:t>
            </a:r>
            <a:r>
              <a:rPr lang="en-IN" sz="2400" b="1" dirty="0" smtClean="0">
                <a:solidFill>
                  <a:srgbClr val="C00000"/>
                </a:solidFill>
              </a:rPr>
              <a:t>bonds </a:t>
            </a:r>
            <a:r>
              <a:rPr lang="en-IN" sz="2400" b="1" dirty="0">
                <a:solidFill>
                  <a:srgbClr val="C00000"/>
                </a:solidFill>
              </a:rPr>
              <a:t>a</a:t>
            </a:r>
            <a:r>
              <a:rPr lang="en-IN" sz="2400" b="1" dirty="0" smtClean="0">
                <a:solidFill>
                  <a:srgbClr val="C00000"/>
                </a:solidFill>
              </a:rPr>
              <a:t>re </a:t>
            </a:r>
            <a:r>
              <a:rPr lang="en-IN" sz="2400" b="1" dirty="0">
                <a:solidFill>
                  <a:srgbClr val="C00000"/>
                </a:solidFill>
              </a:rPr>
              <a:t>i</a:t>
            </a:r>
            <a:r>
              <a:rPr lang="en-IN" sz="2400" b="1" dirty="0" smtClean="0">
                <a:solidFill>
                  <a:srgbClr val="C00000"/>
                </a:solidFill>
              </a:rPr>
              <a:t>ssued </a:t>
            </a:r>
            <a:r>
              <a:rPr lang="en-IN" sz="2400" b="1" dirty="0">
                <a:solidFill>
                  <a:srgbClr val="C00000"/>
                </a:solidFill>
              </a:rPr>
              <a:t>at a </a:t>
            </a:r>
            <a:r>
              <a:rPr lang="en-IN" sz="2400" b="1" dirty="0" smtClean="0">
                <a:solidFill>
                  <a:srgbClr val="C00000"/>
                </a:solidFill>
              </a:rPr>
              <a:t>discount </a:t>
            </a:r>
            <a:r>
              <a:rPr lang="en-IN" sz="2400" b="1" dirty="0">
                <a:solidFill>
                  <a:srgbClr val="C00000"/>
                </a:solidFill>
              </a:rPr>
              <a:t>between </a:t>
            </a:r>
            <a:r>
              <a:rPr lang="en-IN" sz="2400" b="1" dirty="0" smtClean="0">
                <a:solidFill>
                  <a:srgbClr val="C00000"/>
                </a:solidFill>
              </a:rPr>
              <a:t>interest </a:t>
            </a:r>
            <a:r>
              <a:rPr lang="en-IN" sz="2400" b="1" dirty="0">
                <a:solidFill>
                  <a:srgbClr val="C00000"/>
                </a:solidFill>
              </a:rPr>
              <a:t>d</a:t>
            </a:r>
            <a:r>
              <a:rPr lang="en-IN" sz="2400" b="1" dirty="0" smtClean="0">
                <a:solidFill>
                  <a:srgbClr val="C00000"/>
                </a:solidFill>
              </a:rPr>
              <a:t>ates</a:t>
            </a:r>
            <a:endParaRPr lang="en-US" sz="2400" dirty="0">
              <a:solidFill>
                <a:srgbClr val="C00000"/>
              </a:solidFill>
            </a:endParaRPr>
          </a:p>
        </p:txBody>
      </p:sp>
      <p:sp>
        <p:nvSpPr>
          <p:cNvPr id="4" name="TextBox 3"/>
          <p:cNvSpPr txBox="1"/>
          <p:nvPr/>
        </p:nvSpPr>
        <p:spPr>
          <a:xfrm>
            <a:off x="696586" y="1201060"/>
            <a:ext cx="8363362" cy="1938992"/>
          </a:xfrm>
          <a:prstGeom prst="rect">
            <a:avLst/>
          </a:prstGeom>
          <a:noFill/>
        </p:spPr>
        <p:txBody>
          <a:bodyPr wrap="square" rtlCol="0">
            <a:spAutoFit/>
          </a:bodyPr>
          <a:lstStyle/>
          <a:p>
            <a:r>
              <a:rPr lang="en-IN" sz="2000" dirty="0">
                <a:latin typeface="+mn-lt"/>
              </a:rPr>
              <a:t>On January 1, 2018, Masterwear Industries issued $700,000 of 12% bonds, dated January 1. Interest of $42,000 is payable semiannually on June 30 and December 31. The bonds mature in three years. The market yield for bonds of similar risk and maturity is 14% and thus were priced at a discount, $666,633. The entire bond issue was purchased by United Intergroup, Inc. the </a:t>
            </a:r>
            <a:r>
              <a:rPr lang="en-US" sz="2000" dirty="0">
                <a:latin typeface="+mn-lt"/>
              </a:rPr>
              <a:t>bonds were issued on </a:t>
            </a:r>
            <a:r>
              <a:rPr lang="en-IN" sz="2000" dirty="0">
                <a:latin typeface="+mn-lt"/>
              </a:rPr>
              <a:t>March 1, two months after they are dated.</a:t>
            </a:r>
            <a:endParaRPr lang="en-US" sz="2000" dirty="0">
              <a:latin typeface="+mn-lt"/>
            </a:endParaRPr>
          </a:p>
        </p:txBody>
      </p:sp>
      <p:sp>
        <p:nvSpPr>
          <p:cNvPr id="5" name="TextBox 4"/>
          <p:cNvSpPr txBox="1"/>
          <p:nvPr/>
        </p:nvSpPr>
        <p:spPr>
          <a:xfrm>
            <a:off x="621055" y="3186818"/>
            <a:ext cx="8257471" cy="1038950"/>
          </a:xfrm>
          <a:prstGeom prst="rect">
            <a:avLst/>
          </a:prstGeom>
          <a:noFill/>
          <a:ln w="28575">
            <a:solidFill>
              <a:schemeClr val="bg1">
                <a:lumMod val="50000"/>
              </a:schemeClr>
            </a:solidFill>
          </a:ln>
        </p:spPr>
        <p:txBody>
          <a:bodyPr wrap="square" rtlCol="0">
            <a:spAutoFit/>
          </a:bodyPr>
          <a:lstStyle/>
          <a:p>
            <a:endParaRPr lang="en-US" dirty="0">
              <a:latin typeface="+mn-lt"/>
            </a:endParaRPr>
          </a:p>
        </p:txBody>
      </p:sp>
      <p:sp>
        <p:nvSpPr>
          <p:cNvPr id="6" name="TextBox 5"/>
          <p:cNvSpPr txBox="1"/>
          <p:nvPr/>
        </p:nvSpPr>
        <p:spPr>
          <a:xfrm>
            <a:off x="530268" y="3658328"/>
            <a:ext cx="1888213" cy="387667"/>
          </a:xfrm>
          <a:prstGeom prst="rect">
            <a:avLst/>
          </a:prstGeom>
          <a:noFill/>
        </p:spPr>
        <p:txBody>
          <a:bodyPr wrap="square" rtlCol="0">
            <a:spAutoFit/>
          </a:bodyPr>
          <a:lstStyle/>
          <a:p>
            <a:pPr algn="ctr"/>
            <a:r>
              <a:rPr lang="en-IN" sz="2400" dirty="0">
                <a:latin typeface="+mn-lt"/>
              </a:rPr>
              <a:t>Face amount</a:t>
            </a:r>
            <a:endParaRPr lang="en-US" sz="2400" dirty="0">
              <a:latin typeface="+mn-lt"/>
            </a:endParaRPr>
          </a:p>
        </p:txBody>
      </p:sp>
      <p:sp>
        <p:nvSpPr>
          <p:cNvPr id="7" name="TextBox 6"/>
          <p:cNvSpPr txBox="1"/>
          <p:nvPr/>
        </p:nvSpPr>
        <p:spPr>
          <a:xfrm>
            <a:off x="2211416" y="314005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8" name="TextBox 7"/>
          <p:cNvSpPr txBox="1"/>
          <p:nvPr/>
        </p:nvSpPr>
        <p:spPr>
          <a:xfrm>
            <a:off x="2636674" y="3621329"/>
            <a:ext cx="1753115" cy="461665"/>
          </a:xfrm>
          <a:prstGeom prst="rect">
            <a:avLst/>
          </a:prstGeom>
          <a:noFill/>
        </p:spPr>
        <p:txBody>
          <a:bodyPr wrap="square" rtlCol="0">
            <a:spAutoFit/>
          </a:bodyPr>
          <a:lstStyle/>
          <a:p>
            <a:pPr algn="ctr"/>
            <a:r>
              <a:rPr lang="en-IN" sz="2400" dirty="0">
                <a:latin typeface="+mn-lt"/>
              </a:rPr>
              <a:t>Annual rate</a:t>
            </a:r>
            <a:endParaRPr lang="en-US" sz="2400" dirty="0">
              <a:latin typeface="+mn-lt"/>
            </a:endParaRPr>
          </a:p>
        </p:txBody>
      </p:sp>
      <p:sp>
        <p:nvSpPr>
          <p:cNvPr id="9" name="TextBox 8"/>
          <p:cNvSpPr txBox="1"/>
          <p:nvPr/>
        </p:nvSpPr>
        <p:spPr>
          <a:xfrm>
            <a:off x="6652306" y="3617623"/>
            <a:ext cx="2333397" cy="469077"/>
          </a:xfrm>
          <a:prstGeom prst="rect">
            <a:avLst/>
          </a:prstGeom>
          <a:noFill/>
        </p:spPr>
        <p:txBody>
          <a:bodyPr wrap="square" rtlCol="0">
            <a:spAutoFit/>
          </a:bodyPr>
          <a:lstStyle/>
          <a:p>
            <a:pPr algn="ctr"/>
            <a:r>
              <a:rPr lang="en-IN" sz="2400" dirty="0">
                <a:latin typeface="+mn-lt"/>
              </a:rPr>
              <a:t>Accrued interest</a:t>
            </a:r>
            <a:endParaRPr lang="en-US" sz="2400" dirty="0">
              <a:latin typeface="+mn-lt"/>
            </a:endParaRPr>
          </a:p>
        </p:txBody>
      </p:sp>
      <p:sp>
        <p:nvSpPr>
          <p:cNvPr id="10" name="TextBox 9"/>
          <p:cNvSpPr txBox="1"/>
          <p:nvPr/>
        </p:nvSpPr>
        <p:spPr>
          <a:xfrm>
            <a:off x="803508" y="3140052"/>
            <a:ext cx="1341732" cy="461665"/>
          </a:xfrm>
          <a:prstGeom prst="rect">
            <a:avLst/>
          </a:prstGeom>
          <a:noFill/>
        </p:spPr>
        <p:txBody>
          <a:bodyPr wrap="square" rtlCol="0">
            <a:spAutoFit/>
          </a:bodyPr>
          <a:lstStyle/>
          <a:p>
            <a:pPr algn="ctr"/>
            <a:r>
              <a:rPr lang="en-IN" sz="2400" dirty="0">
                <a:latin typeface="+mn-lt"/>
              </a:rPr>
              <a:t>$700,000</a:t>
            </a:r>
            <a:endParaRPr lang="en-US" sz="2400" dirty="0">
              <a:latin typeface="+mn-lt"/>
            </a:endParaRPr>
          </a:p>
        </p:txBody>
      </p:sp>
      <p:sp>
        <p:nvSpPr>
          <p:cNvPr id="11" name="TextBox 10"/>
          <p:cNvSpPr txBox="1"/>
          <p:nvPr/>
        </p:nvSpPr>
        <p:spPr>
          <a:xfrm>
            <a:off x="2842365" y="3140052"/>
            <a:ext cx="1341732" cy="461665"/>
          </a:xfrm>
          <a:prstGeom prst="rect">
            <a:avLst/>
          </a:prstGeom>
          <a:noFill/>
        </p:spPr>
        <p:txBody>
          <a:bodyPr wrap="square" rtlCol="0">
            <a:spAutoFit/>
          </a:bodyPr>
          <a:lstStyle/>
          <a:p>
            <a:pPr algn="ctr"/>
            <a:r>
              <a:rPr lang="en-IN" sz="2400" dirty="0">
                <a:latin typeface="+mn-lt"/>
              </a:rPr>
              <a:t>12%</a:t>
            </a:r>
            <a:endParaRPr lang="en-US" sz="2400" dirty="0">
              <a:latin typeface="+mn-lt"/>
            </a:endParaRPr>
          </a:p>
        </p:txBody>
      </p:sp>
      <p:sp>
        <p:nvSpPr>
          <p:cNvPr id="12" name="TextBox 11"/>
          <p:cNvSpPr txBox="1"/>
          <p:nvPr/>
        </p:nvSpPr>
        <p:spPr>
          <a:xfrm>
            <a:off x="7148138" y="3140052"/>
            <a:ext cx="1341732" cy="461665"/>
          </a:xfrm>
          <a:prstGeom prst="rect">
            <a:avLst/>
          </a:prstGeom>
          <a:noFill/>
        </p:spPr>
        <p:txBody>
          <a:bodyPr wrap="square" rtlCol="0">
            <a:spAutoFit/>
          </a:bodyPr>
          <a:lstStyle/>
          <a:p>
            <a:pPr algn="ctr"/>
            <a:r>
              <a:rPr lang="en-IN" sz="2400" b="1" dirty="0">
                <a:solidFill>
                  <a:srgbClr val="EC008C"/>
                </a:solidFill>
                <a:latin typeface="+mn-lt"/>
              </a:rPr>
              <a:t>$14,000</a:t>
            </a:r>
            <a:endParaRPr lang="en-US" sz="2400" b="1" dirty="0">
              <a:solidFill>
                <a:srgbClr val="EC008C"/>
              </a:solidFill>
              <a:latin typeface="+mn-lt"/>
            </a:endParaRPr>
          </a:p>
        </p:txBody>
      </p:sp>
      <p:sp>
        <p:nvSpPr>
          <p:cNvPr id="13" name="TextBox 12"/>
          <p:cNvSpPr txBox="1"/>
          <p:nvPr/>
        </p:nvSpPr>
        <p:spPr>
          <a:xfrm>
            <a:off x="6422696" y="314005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4" name="TextBox 13"/>
          <p:cNvSpPr txBox="1"/>
          <p:nvPr/>
        </p:nvSpPr>
        <p:spPr>
          <a:xfrm>
            <a:off x="4206580" y="314005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5" name="TextBox 14"/>
          <p:cNvSpPr txBox="1"/>
          <p:nvPr/>
        </p:nvSpPr>
        <p:spPr>
          <a:xfrm>
            <a:off x="4545603" y="3436663"/>
            <a:ext cx="2121270" cy="830997"/>
          </a:xfrm>
          <a:prstGeom prst="rect">
            <a:avLst/>
          </a:prstGeom>
          <a:noFill/>
        </p:spPr>
        <p:txBody>
          <a:bodyPr wrap="square" rtlCol="0">
            <a:spAutoFit/>
          </a:bodyPr>
          <a:lstStyle/>
          <a:p>
            <a:pPr algn="ctr"/>
            <a:r>
              <a:rPr lang="en-IN" sz="2400" dirty="0">
                <a:latin typeface="+mn-lt"/>
              </a:rPr>
              <a:t>Fraction of the annual period</a:t>
            </a:r>
            <a:endParaRPr lang="en-US" sz="2400" dirty="0">
              <a:latin typeface="+mn-lt"/>
            </a:endParaRPr>
          </a:p>
        </p:txBody>
      </p:sp>
      <p:sp>
        <p:nvSpPr>
          <p:cNvPr id="16" name="TextBox 15"/>
          <p:cNvSpPr txBox="1"/>
          <p:nvPr/>
        </p:nvSpPr>
        <p:spPr>
          <a:xfrm>
            <a:off x="4935372" y="3140052"/>
            <a:ext cx="1341732" cy="461665"/>
          </a:xfrm>
          <a:prstGeom prst="rect">
            <a:avLst/>
          </a:prstGeom>
          <a:noFill/>
        </p:spPr>
        <p:txBody>
          <a:bodyPr wrap="square" rtlCol="0">
            <a:spAutoFit/>
          </a:bodyPr>
          <a:lstStyle/>
          <a:p>
            <a:pPr algn="ctr"/>
            <a:r>
              <a:rPr lang="en-IN" sz="2400" dirty="0">
                <a:latin typeface="+mn-lt"/>
              </a:rPr>
              <a:t>2/12</a:t>
            </a:r>
            <a:endParaRPr lang="en-US" sz="2400" dirty="0">
              <a:latin typeface="+mn-lt"/>
            </a:endParaRPr>
          </a:p>
        </p:txBody>
      </p:sp>
      <p:sp>
        <p:nvSpPr>
          <p:cNvPr id="18" name="Rectangle 17"/>
          <p:cNvSpPr/>
          <p:nvPr/>
        </p:nvSpPr>
        <p:spPr>
          <a:xfrm>
            <a:off x="692731" y="4592934"/>
            <a:ext cx="8320883" cy="2019903"/>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20" name="TextBox 19"/>
          <p:cNvSpPr txBox="1">
            <a:spLocks noChangeArrowheads="1"/>
          </p:cNvSpPr>
          <p:nvPr/>
        </p:nvSpPr>
        <p:spPr bwMode="auto">
          <a:xfrm>
            <a:off x="7581009" y="4550998"/>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1" name="TextBox 20"/>
          <p:cNvSpPr txBox="1">
            <a:spLocks noChangeArrowheads="1"/>
          </p:cNvSpPr>
          <p:nvPr/>
        </p:nvSpPr>
        <p:spPr bwMode="auto">
          <a:xfrm>
            <a:off x="6198296" y="4550998"/>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22" name="TextBox 21"/>
          <p:cNvSpPr txBox="1">
            <a:spLocks noChangeArrowheads="1"/>
          </p:cNvSpPr>
          <p:nvPr/>
        </p:nvSpPr>
        <p:spPr bwMode="auto">
          <a:xfrm>
            <a:off x="691744" y="5220268"/>
            <a:ext cx="5297761" cy="373254"/>
          </a:xfrm>
          <a:prstGeom prst="rect">
            <a:avLst/>
          </a:prstGeom>
          <a:noFill/>
          <a:ln w="9525">
            <a:noFill/>
            <a:miter lim="800000"/>
            <a:headEnd/>
            <a:tailEnd/>
          </a:ln>
        </p:spPr>
        <p:txBody>
          <a:bodyPr/>
          <a:lstStyle/>
          <a:p>
            <a:r>
              <a:rPr lang="en-US" sz="2400" dirty="0">
                <a:latin typeface="+mn-lt"/>
              </a:rPr>
              <a:t>Interest expense (4/6 × 46,664)</a:t>
            </a:r>
            <a:endParaRPr lang="en-IN" sz="2400" dirty="0">
              <a:latin typeface="+mn-lt"/>
            </a:endParaRPr>
          </a:p>
        </p:txBody>
      </p:sp>
      <p:sp>
        <p:nvSpPr>
          <p:cNvPr id="23" name="TextBox 22"/>
          <p:cNvSpPr txBox="1">
            <a:spLocks noChangeArrowheads="1"/>
          </p:cNvSpPr>
          <p:nvPr/>
        </p:nvSpPr>
        <p:spPr bwMode="auto">
          <a:xfrm>
            <a:off x="6076810" y="5204489"/>
            <a:ext cx="1466805" cy="404812"/>
          </a:xfrm>
          <a:prstGeom prst="rect">
            <a:avLst/>
          </a:prstGeom>
          <a:noFill/>
          <a:ln w="9525">
            <a:noFill/>
            <a:miter lim="800000"/>
            <a:headEnd/>
            <a:tailEnd/>
          </a:ln>
        </p:spPr>
        <p:txBody>
          <a:bodyPr/>
          <a:lstStyle/>
          <a:p>
            <a:pPr algn="r"/>
            <a:r>
              <a:rPr lang="en-US" sz="2400" dirty="0">
                <a:latin typeface="+mn-lt"/>
              </a:rPr>
              <a:t>31,109</a:t>
            </a:r>
            <a:endParaRPr lang="en-IN" sz="2400" dirty="0">
              <a:latin typeface="+mn-lt"/>
            </a:endParaRPr>
          </a:p>
        </p:txBody>
      </p:sp>
      <p:sp>
        <p:nvSpPr>
          <p:cNvPr id="24" name="TextBox 23"/>
          <p:cNvSpPr txBox="1">
            <a:spLocks noChangeArrowheads="1"/>
          </p:cNvSpPr>
          <p:nvPr/>
        </p:nvSpPr>
        <p:spPr bwMode="auto">
          <a:xfrm>
            <a:off x="691744" y="5522447"/>
            <a:ext cx="5297761" cy="373254"/>
          </a:xfrm>
          <a:prstGeom prst="rect">
            <a:avLst/>
          </a:prstGeom>
          <a:noFill/>
          <a:ln w="9525">
            <a:noFill/>
            <a:miter lim="800000"/>
            <a:headEnd/>
            <a:tailEnd/>
          </a:ln>
        </p:spPr>
        <p:txBody>
          <a:bodyPr/>
          <a:lstStyle/>
          <a:p>
            <a:r>
              <a:rPr lang="en-US" sz="2400" dirty="0">
                <a:latin typeface="+mn-lt"/>
              </a:rPr>
              <a:t>Interest payable (accrued interest)</a:t>
            </a:r>
            <a:endParaRPr lang="en-IN" sz="2400" dirty="0">
              <a:latin typeface="+mn-lt"/>
            </a:endParaRPr>
          </a:p>
        </p:txBody>
      </p:sp>
      <p:sp>
        <p:nvSpPr>
          <p:cNvPr id="25" name="TextBox 24"/>
          <p:cNvSpPr txBox="1">
            <a:spLocks noChangeArrowheads="1"/>
          </p:cNvSpPr>
          <p:nvPr/>
        </p:nvSpPr>
        <p:spPr bwMode="auto">
          <a:xfrm>
            <a:off x="6076810" y="5535696"/>
            <a:ext cx="1463040" cy="404812"/>
          </a:xfrm>
          <a:prstGeom prst="rect">
            <a:avLst/>
          </a:prstGeom>
          <a:noFill/>
          <a:ln w="9525">
            <a:noFill/>
            <a:miter lim="800000"/>
            <a:headEnd/>
            <a:tailEnd/>
          </a:ln>
        </p:spPr>
        <p:txBody>
          <a:bodyPr/>
          <a:lstStyle/>
          <a:p>
            <a:pPr algn="r"/>
            <a:r>
              <a:rPr lang="en-IN" sz="2400" b="1" dirty="0">
                <a:solidFill>
                  <a:srgbClr val="EC008C"/>
                </a:solidFill>
                <a:latin typeface="+mn-lt"/>
              </a:rPr>
              <a:t>14,000</a:t>
            </a:r>
          </a:p>
        </p:txBody>
      </p:sp>
      <p:sp>
        <p:nvSpPr>
          <p:cNvPr id="26" name="TextBox 25"/>
          <p:cNvSpPr txBox="1">
            <a:spLocks noChangeArrowheads="1"/>
          </p:cNvSpPr>
          <p:nvPr/>
        </p:nvSpPr>
        <p:spPr bwMode="auto">
          <a:xfrm>
            <a:off x="691744" y="5828115"/>
            <a:ext cx="5960562" cy="369559"/>
          </a:xfrm>
          <a:prstGeom prst="rect">
            <a:avLst/>
          </a:prstGeom>
          <a:noFill/>
          <a:ln w="9525">
            <a:noFill/>
            <a:miter lim="800000"/>
            <a:headEnd/>
            <a:tailEnd/>
          </a:ln>
        </p:spPr>
        <p:txBody>
          <a:bodyPr/>
          <a:lstStyle/>
          <a:p>
            <a:pPr lvl="1"/>
            <a:r>
              <a:rPr lang="en-US" sz="2400" dirty="0">
                <a:latin typeface="+mn-lt"/>
              </a:rPr>
              <a:t>Discount on bonds payable (4/6 × 4,664)</a:t>
            </a:r>
            <a:endParaRPr lang="en-IN" sz="2400" dirty="0">
              <a:latin typeface="+mn-lt"/>
            </a:endParaRPr>
          </a:p>
        </p:txBody>
      </p:sp>
      <p:sp>
        <p:nvSpPr>
          <p:cNvPr id="27" name="TextBox 26"/>
          <p:cNvSpPr txBox="1">
            <a:spLocks noChangeArrowheads="1"/>
          </p:cNvSpPr>
          <p:nvPr/>
        </p:nvSpPr>
        <p:spPr bwMode="auto">
          <a:xfrm>
            <a:off x="7530468" y="5839516"/>
            <a:ext cx="1463040" cy="404812"/>
          </a:xfrm>
          <a:prstGeom prst="rect">
            <a:avLst/>
          </a:prstGeom>
          <a:noFill/>
          <a:ln w="9525">
            <a:noFill/>
            <a:miter lim="800000"/>
            <a:headEnd/>
            <a:tailEnd/>
          </a:ln>
        </p:spPr>
        <p:txBody>
          <a:bodyPr/>
          <a:lstStyle/>
          <a:p>
            <a:pPr algn="r"/>
            <a:r>
              <a:rPr lang="en-US" sz="2400" dirty="0">
                <a:latin typeface="+mn-lt"/>
              </a:rPr>
              <a:t>3,109</a:t>
            </a:r>
            <a:endParaRPr lang="en-IN" sz="2400" dirty="0">
              <a:latin typeface="+mn-lt"/>
            </a:endParaRPr>
          </a:p>
        </p:txBody>
      </p:sp>
      <p:cxnSp>
        <p:nvCxnSpPr>
          <p:cNvPr id="28" name="Straight Connector 27"/>
          <p:cNvCxnSpPr/>
          <p:nvPr/>
        </p:nvCxnSpPr>
        <p:spPr>
          <a:xfrm>
            <a:off x="692387" y="4953201"/>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691744" y="4895819"/>
            <a:ext cx="5297761" cy="373254"/>
          </a:xfrm>
          <a:prstGeom prst="rect">
            <a:avLst/>
          </a:prstGeom>
          <a:noFill/>
          <a:ln w="9525">
            <a:noFill/>
            <a:miter lim="800000"/>
            <a:headEnd/>
            <a:tailEnd/>
          </a:ln>
        </p:spPr>
        <p:txBody>
          <a:bodyPr/>
          <a:lstStyle/>
          <a:p>
            <a:r>
              <a:rPr lang="en-US" sz="2400" b="1" dirty="0">
                <a:latin typeface="+mn-lt"/>
              </a:rPr>
              <a:t>Masterwear (Issuer)</a:t>
            </a:r>
            <a:endParaRPr lang="en-IN" sz="2400" dirty="0">
              <a:latin typeface="+mn-lt"/>
            </a:endParaRPr>
          </a:p>
        </p:txBody>
      </p:sp>
      <p:sp>
        <p:nvSpPr>
          <p:cNvPr id="31" name="TextBox 30"/>
          <p:cNvSpPr txBox="1">
            <a:spLocks noChangeArrowheads="1"/>
          </p:cNvSpPr>
          <p:nvPr/>
        </p:nvSpPr>
        <p:spPr bwMode="auto">
          <a:xfrm>
            <a:off x="599986" y="4165913"/>
            <a:ext cx="6008498" cy="461665"/>
          </a:xfrm>
          <a:prstGeom prst="rect">
            <a:avLst/>
          </a:prstGeom>
          <a:noFill/>
          <a:ln w="9525">
            <a:noFill/>
            <a:miter lim="800000"/>
            <a:headEnd/>
            <a:tailEnd/>
          </a:ln>
        </p:spPr>
        <p:txBody>
          <a:bodyPr wrap="square">
            <a:spAutoFit/>
          </a:bodyPr>
          <a:lstStyle/>
          <a:p>
            <a:pPr marL="342900" indent="-342900">
              <a:buFont typeface="Arial" panose="020B0604020202020204" pitchFamily="34" charset="0"/>
              <a:buChar char="•"/>
            </a:pPr>
            <a:r>
              <a:rPr lang="en-IN" sz="2400" b="1" dirty="0">
                <a:latin typeface="+mn-lt"/>
              </a:rPr>
              <a:t>At the First Interest Date (June 30)</a:t>
            </a:r>
            <a:endParaRPr lang="en-IN" sz="2400" b="1" baseline="30000" dirty="0">
              <a:latin typeface="+mn-lt"/>
            </a:endParaRPr>
          </a:p>
        </p:txBody>
      </p:sp>
      <p:sp>
        <p:nvSpPr>
          <p:cNvPr id="32" name="TextBox 31"/>
          <p:cNvSpPr txBox="1">
            <a:spLocks noChangeArrowheads="1"/>
          </p:cNvSpPr>
          <p:nvPr/>
        </p:nvSpPr>
        <p:spPr bwMode="auto">
          <a:xfrm>
            <a:off x="691744" y="6175213"/>
            <a:ext cx="5297761" cy="404813"/>
          </a:xfrm>
          <a:prstGeom prst="rect">
            <a:avLst/>
          </a:prstGeom>
          <a:noFill/>
          <a:ln w="9525">
            <a:noFill/>
            <a:miter lim="800000"/>
            <a:headEnd/>
            <a:tailEnd/>
          </a:ln>
        </p:spPr>
        <p:txBody>
          <a:bodyPr/>
          <a:lstStyle/>
          <a:p>
            <a:pPr lvl="1"/>
            <a:r>
              <a:rPr lang="en-US" sz="2400" dirty="0">
                <a:latin typeface="+mn-lt"/>
              </a:rPr>
              <a:t>Cash (stated rate × face amount)</a:t>
            </a:r>
            <a:endParaRPr lang="en-IN" sz="2400" dirty="0">
              <a:latin typeface="+mn-lt"/>
            </a:endParaRPr>
          </a:p>
        </p:txBody>
      </p:sp>
      <p:sp>
        <p:nvSpPr>
          <p:cNvPr id="34" name="TextBox 33"/>
          <p:cNvSpPr txBox="1">
            <a:spLocks noChangeArrowheads="1"/>
          </p:cNvSpPr>
          <p:nvPr/>
        </p:nvSpPr>
        <p:spPr bwMode="auto">
          <a:xfrm>
            <a:off x="7530468" y="6175213"/>
            <a:ext cx="1463040" cy="404812"/>
          </a:xfrm>
          <a:prstGeom prst="rect">
            <a:avLst/>
          </a:prstGeom>
          <a:noFill/>
          <a:ln w="9525">
            <a:noFill/>
            <a:miter lim="800000"/>
            <a:headEnd/>
            <a:tailEnd/>
          </a:ln>
        </p:spPr>
        <p:txBody>
          <a:bodyPr/>
          <a:lstStyle/>
          <a:p>
            <a:pPr algn="r"/>
            <a:r>
              <a:rPr lang="en-US" sz="2400" dirty="0">
                <a:latin typeface="+mn-lt"/>
              </a:rPr>
              <a:t>42,000</a:t>
            </a:r>
            <a:endParaRPr lang="en-IN" sz="2400" b="1" dirty="0">
              <a:solidFill>
                <a:srgbClr val="EC008C"/>
              </a:solidFill>
              <a:latin typeface="+mn-lt"/>
            </a:endParaRPr>
          </a:p>
        </p:txBody>
      </p:sp>
      <p:sp>
        <p:nvSpPr>
          <p:cNvPr id="33" name="TextBox 32"/>
          <p:cNvSpPr txBox="1"/>
          <p:nvPr/>
        </p:nvSpPr>
        <p:spPr>
          <a:xfrm>
            <a:off x="5388635" y="4187402"/>
            <a:ext cx="3760205" cy="400110"/>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000" dirty="0">
                <a:latin typeface="+mn-lt"/>
              </a:rPr>
              <a:t>$666,633 × 14% × [1/2] × [4/6]</a:t>
            </a:r>
            <a:endParaRPr lang="en-US" sz="2000" dirty="0">
              <a:latin typeface="+mn-lt"/>
            </a:endParaRPr>
          </a:p>
        </p:txBody>
      </p:sp>
      <p:cxnSp>
        <p:nvCxnSpPr>
          <p:cNvPr id="35" name="Straight Arrow Connector 34"/>
          <p:cNvCxnSpPr/>
          <p:nvPr/>
        </p:nvCxnSpPr>
        <p:spPr>
          <a:xfrm>
            <a:off x="6198296" y="4550998"/>
            <a:ext cx="734537" cy="718075"/>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750428" y="2469113"/>
            <a:ext cx="93908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488445" y="2459081"/>
            <a:ext cx="49441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14A</a:t>
            </a:r>
          </a:p>
        </p:txBody>
      </p:sp>
    </p:spTree>
    <p:custDataLst>
      <p:tags r:id="rId1"/>
    </p:custDataLst>
    <p:extLst>
      <p:ext uri="{BB962C8B-B14F-4D97-AF65-F5344CB8AC3E}">
        <p14:creationId xmlns:p14="http://schemas.microsoft.com/office/powerpoint/2010/main" val="3124811540"/>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44474"/>
            <a:ext cx="8382000" cy="611757"/>
          </a:xfrm>
        </p:spPr>
        <p:txBody>
          <a:bodyPr>
            <a:normAutofit/>
          </a:bodyPr>
          <a:lstStyle/>
          <a:p>
            <a:r>
              <a:rPr lang="en-IN" sz="2800" dirty="0" smtClean="0"/>
              <a:t>Bonds </a:t>
            </a:r>
            <a:r>
              <a:rPr lang="en-IN" sz="2800" dirty="0"/>
              <a:t>Issued Between Interest Dates </a:t>
            </a:r>
            <a:r>
              <a:rPr lang="en-IN" sz="2400" dirty="0"/>
              <a:t>(concluded)</a:t>
            </a:r>
            <a:endParaRPr lang="en-US" sz="2400" dirty="0"/>
          </a:p>
        </p:txBody>
      </p:sp>
      <p:sp>
        <p:nvSpPr>
          <p:cNvPr id="3" name="Content Placeholder 2"/>
          <p:cNvSpPr>
            <a:spLocks noGrp="1"/>
          </p:cNvSpPr>
          <p:nvPr>
            <p:ph idx="1"/>
          </p:nvPr>
        </p:nvSpPr>
        <p:spPr>
          <a:xfrm>
            <a:off x="545288" y="827283"/>
            <a:ext cx="8505406" cy="5057775"/>
          </a:xfrm>
        </p:spPr>
        <p:txBody>
          <a:bodyPr>
            <a:normAutofit/>
          </a:bodyPr>
          <a:lstStyle/>
          <a:p>
            <a:pPr>
              <a:buClr>
                <a:schemeClr val="tx1"/>
              </a:buClr>
            </a:pPr>
            <a:r>
              <a:rPr lang="en-IN" sz="2400" b="1" dirty="0">
                <a:solidFill>
                  <a:srgbClr val="C00000"/>
                </a:solidFill>
              </a:rPr>
              <a:t>When </a:t>
            </a:r>
            <a:r>
              <a:rPr lang="en-IN" sz="2400" b="1" dirty="0" smtClean="0">
                <a:solidFill>
                  <a:srgbClr val="C00000"/>
                </a:solidFill>
              </a:rPr>
              <a:t>bonds </a:t>
            </a:r>
            <a:r>
              <a:rPr lang="en-IN" sz="2400" b="1" dirty="0">
                <a:solidFill>
                  <a:srgbClr val="C00000"/>
                </a:solidFill>
              </a:rPr>
              <a:t>a</a:t>
            </a:r>
            <a:r>
              <a:rPr lang="en-IN" sz="2400" b="1" dirty="0" smtClean="0">
                <a:solidFill>
                  <a:srgbClr val="C00000"/>
                </a:solidFill>
              </a:rPr>
              <a:t>re </a:t>
            </a:r>
            <a:r>
              <a:rPr lang="en-IN" sz="2400" b="1" dirty="0">
                <a:solidFill>
                  <a:srgbClr val="C00000"/>
                </a:solidFill>
              </a:rPr>
              <a:t>i</a:t>
            </a:r>
            <a:r>
              <a:rPr lang="en-IN" sz="2400" b="1" dirty="0" smtClean="0">
                <a:solidFill>
                  <a:srgbClr val="C00000"/>
                </a:solidFill>
              </a:rPr>
              <a:t>ssued </a:t>
            </a:r>
            <a:r>
              <a:rPr lang="en-IN" sz="2400" b="1" dirty="0">
                <a:solidFill>
                  <a:srgbClr val="C00000"/>
                </a:solidFill>
              </a:rPr>
              <a:t>at a </a:t>
            </a:r>
            <a:r>
              <a:rPr lang="en-IN" sz="2400" b="1" dirty="0" smtClean="0">
                <a:solidFill>
                  <a:srgbClr val="C00000"/>
                </a:solidFill>
              </a:rPr>
              <a:t>discount </a:t>
            </a:r>
            <a:r>
              <a:rPr lang="en-IN" sz="2400" b="1" dirty="0">
                <a:solidFill>
                  <a:srgbClr val="C00000"/>
                </a:solidFill>
              </a:rPr>
              <a:t>between </a:t>
            </a:r>
            <a:r>
              <a:rPr lang="en-IN" sz="2400" b="1" dirty="0" smtClean="0">
                <a:solidFill>
                  <a:srgbClr val="C00000"/>
                </a:solidFill>
              </a:rPr>
              <a:t>interest </a:t>
            </a:r>
            <a:r>
              <a:rPr lang="en-IN" sz="2400" b="1" dirty="0">
                <a:solidFill>
                  <a:srgbClr val="C00000"/>
                </a:solidFill>
              </a:rPr>
              <a:t>d</a:t>
            </a:r>
            <a:r>
              <a:rPr lang="en-IN" sz="2400" b="1" dirty="0" smtClean="0">
                <a:solidFill>
                  <a:srgbClr val="C00000"/>
                </a:solidFill>
              </a:rPr>
              <a:t>ates</a:t>
            </a:r>
            <a:endParaRPr lang="en-US" sz="2400" dirty="0">
              <a:solidFill>
                <a:srgbClr val="C00000"/>
              </a:solidFill>
            </a:endParaRPr>
          </a:p>
        </p:txBody>
      </p:sp>
      <p:sp>
        <p:nvSpPr>
          <p:cNvPr id="4" name="TextBox 3"/>
          <p:cNvSpPr txBox="1"/>
          <p:nvPr/>
        </p:nvSpPr>
        <p:spPr>
          <a:xfrm>
            <a:off x="696586" y="1128823"/>
            <a:ext cx="8363362" cy="1938992"/>
          </a:xfrm>
          <a:prstGeom prst="rect">
            <a:avLst/>
          </a:prstGeom>
          <a:noFill/>
        </p:spPr>
        <p:txBody>
          <a:bodyPr wrap="square" rtlCol="0">
            <a:spAutoFit/>
          </a:bodyPr>
          <a:lstStyle/>
          <a:p>
            <a:r>
              <a:rPr lang="en-IN" sz="2000" dirty="0">
                <a:latin typeface="+mn-lt"/>
              </a:rPr>
              <a:t>On January 1, 2018, Masterwear Industries issued $700,000 of 12% bonds, dated January 1. Interest of $42,000 is payable semiannually on June 30 and December 31. The bonds mature in three years. The market yield for bonds of similar risk and maturity is 14% and thus were priced at a discount, $666,633. The entire bond issue was purchased by United Intergroup, Inc. </a:t>
            </a:r>
            <a:r>
              <a:rPr lang="en-IN" sz="2000" dirty="0" smtClean="0">
                <a:latin typeface="+mn-lt"/>
              </a:rPr>
              <a:t>The </a:t>
            </a:r>
            <a:r>
              <a:rPr lang="en-US" sz="2000" dirty="0">
                <a:latin typeface="+mn-lt"/>
              </a:rPr>
              <a:t>bonds were issued on </a:t>
            </a:r>
            <a:r>
              <a:rPr lang="en-IN" sz="2000" dirty="0">
                <a:latin typeface="+mn-lt"/>
              </a:rPr>
              <a:t>March 1, two months after they are dated.</a:t>
            </a:r>
            <a:endParaRPr lang="en-US" sz="2000" dirty="0">
              <a:latin typeface="+mn-lt"/>
            </a:endParaRPr>
          </a:p>
        </p:txBody>
      </p:sp>
      <p:sp>
        <p:nvSpPr>
          <p:cNvPr id="5" name="TextBox 4"/>
          <p:cNvSpPr txBox="1"/>
          <p:nvPr/>
        </p:nvSpPr>
        <p:spPr>
          <a:xfrm>
            <a:off x="621055" y="3186818"/>
            <a:ext cx="8257471" cy="1038950"/>
          </a:xfrm>
          <a:prstGeom prst="rect">
            <a:avLst/>
          </a:prstGeom>
          <a:noFill/>
          <a:ln w="28575">
            <a:solidFill>
              <a:schemeClr val="bg1">
                <a:lumMod val="50000"/>
              </a:schemeClr>
            </a:solidFill>
          </a:ln>
        </p:spPr>
        <p:txBody>
          <a:bodyPr wrap="square" rtlCol="0">
            <a:spAutoFit/>
          </a:bodyPr>
          <a:lstStyle/>
          <a:p>
            <a:endParaRPr lang="en-US" dirty="0">
              <a:latin typeface="+mn-lt"/>
            </a:endParaRPr>
          </a:p>
        </p:txBody>
      </p:sp>
      <p:sp>
        <p:nvSpPr>
          <p:cNvPr id="6" name="TextBox 5"/>
          <p:cNvSpPr txBox="1"/>
          <p:nvPr/>
        </p:nvSpPr>
        <p:spPr>
          <a:xfrm>
            <a:off x="530268" y="3658328"/>
            <a:ext cx="1888213" cy="387667"/>
          </a:xfrm>
          <a:prstGeom prst="rect">
            <a:avLst/>
          </a:prstGeom>
          <a:noFill/>
        </p:spPr>
        <p:txBody>
          <a:bodyPr wrap="square" rtlCol="0">
            <a:spAutoFit/>
          </a:bodyPr>
          <a:lstStyle/>
          <a:p>
            <a:pPr algn="ctr"/>
            <a:r>
              <a:rPr lang="en-IN" sz="2400" dirty="0">
                <a:latin typeface="+mn-lt"/>
              </a:rPr>
              <a:t>Face amount</a:t>
            </a:r>
            <a:endParaRPr lang="en-US" sz="2400" dirty="0">
              <a:latin typeface="+mn-lt"/>
            </a:endParaRPr>
          </a:p>
        </p:txBody>
      </p:sp>
      <p:sp>
        <p:nvSpPr>
          <p:cNvPr id="7" name="TextBox 6"/>
          <p:cNvSpPr txBox="1"/>
          <p:nvPr/>
        </p:nvSpPr>
        <p:spPr>
          <a:xfrm>
            <a:off x="2211416" y="314005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8" name="TextBox 7"/>
          <p:cNvSpPr txBox="1"/>
          <p:nvPr/>
        </p:nvSpPr>
        <p:spPr>
          <a:xfrm>
            <a:off x="2636674" y="3621329"/>
            <a:ext cx="1753115" cy="461665"/>
          </a:xfrm>
          <a:prstGeom prst="rect">
            <a:avLst/>
          </a:prstGeom>
          <a:noFill/>
        </p:spPr>
        <p:txBody>
          <a:bodyPr wrap="square" rtlCol="0">
            <a:spAutoFit/>
          </a:bodyPr>
          <a:lstStyle/>
          <a:p>
            <a:pPr algn="ctr"/>
            <a:r>
              <a:rPr lang="en-IN" sz="2400" dirty="0">
                <a:latin typeface="+mn-lt"/>
              </a:rPr>
              <a:t>Annual rate</a:t>
            </a:r>
            <a:endParaRPr lang="en-US" sz="2400" dirty="0">
              <a:latin typeface="+mn-lt"/>
            </a:endParaRPr>
          </a:p>
        </p:txBody>
      </p:sp>
      <p:sp>
        <p:nvSpPr>
          <p:cNvPr id="9" name="TextBox 8"/>
          <p:cNvSpPr txBox="1"/>
          <p:nvPr/>
        </p:nvSpPr>
        <p:spPr>
          <a:xfrm>
            <a:off x="6652306" y="3617623"/>
            <a:ext cx="2333397" cy="469077"/>
          </a:xfrm>
          <a:prstGeom prst="rect">
            <a:avLst/>
          </a:prstGeom>
          <a:noFill/>
        </p:spPr>
        <p:txBody>
          <a:bodyPr wrap="square" rtlCol="0">
            <a:spAutoFit/>
          </a:bodyPr>
          <a:lstStyle/>
          <a:p>
            <a:pPr algn="ctr"/>
            <a:r>
              <a:rPr lang="en-IN" sz="2400" dirty="0">
                <a:latin typeface="+mn-lt"/>
              </a:rPr>
              <a:t>Accrued interest</a:t>
            </a:r>
            <a:endParaRPr lang="en-US" sz="2400" dirty="0">
              <a:latin typeface="+mn-lt"/>
            </a:endParaRPr>
          </a:p>
        </p:txBody>
      </p:sp>
      <p:sp>
        <p:nvSpPr>
          <p:cNvPr id="10" name="TextBox 9"/>
          <p:cNvSpPr txBox="1"/>
          <p:nvPr/>
        </p:nvSpPr>
        <p:spPr>
          <a:xfrm>
            <a:off x="803508" y="3140052"/>
            <a:ext cx="1341732" cy="461665"/>
          </a:xfrm>
          <a:prstGeom prst="rect">
            <a:avLst/>
          </a:prstGeom>
          <a:noFill/>
        </p:spPr>
        <p:txBody>
          <a:bodyPr wrap="square" rtlCol="0">
            <a:spAutoFit/>
          </a:bodyPr>
          <a:lstStyle/>
          <a:p>
            <a:pPr algn="ctr"/>
            <a:r>
              <a:rPr lang="en-IN" sz="2400" dirty="0">
                <a:latin typeface="+mn-lt"/>
              </a:rPr>
              <a:t>$700,000</a:t>
            </a:r>
            <a:endParaRPr lang="en-US" sz="2400" dirty="0">
              <a:latin typeface="+mn-lt"/>
            </a:endParaRPr>
          </a:p>
        </p:txBody>
      </p:sp>
      <p:sp>
        <p:nvSpPr>
          <p:cNvPr id="11" name="TextBox 10"/>
          <p:cNvSpPr txBox="1"/>
          <p:nvPr/>
        </p:nvSpPr>
        <p:spPr>
          <a:xfrm>
            <a:off x="2842365" y="3140052"/>
            <a:ext cx="1341732" cy="461665"/>
          </a:xfrm>
          <a:prstGeom prst="rect">
            <a:avLst/>
          </a:prstGeom>
          <a:noFill/>
        </p:spPr>
        <p:txBody>
          <a:bodyPr wrap="square" rtlCol="0">
            <a:spAutoFit/>
          </a:bodyPr>
          <a:lstStyle/>
          <a:p>
            <a:pPr algn="ctr"/>
            <a:r>
              <a:rPr lang="en-IN" sz="2400" dirty="0">
                <a:latin typeface="+mn-lt"/>
              </a:rPr>
              <a:t>12%</a:t>
            </a:r>
            <a:endParaRPr lang="en-US" sz="2400" dirty="0">
              <a:latin typeface="+mn-lt"/>
            </a:endParaRPr>
          </a:p>
        </p:txBody>
      </p:sp>
      <p:sp>
        <p:nvSpPr>
          <p:cNvPr id="12" name="TextBox 11"/>
          <p:cNvSpPr txBox="1"/>
          <p:nvPr/>
        </p:nvSpPr>
        <p:spPr>
          <a:xfrm>
            <a:off x="7148138" y="3140052"/>
            <a:ext cx="1341732" cy="461665"/>
          </a:xfrm>
          <a:prstGeom prst="rect">
            <a:avLst/>
          </a:prstGeom>
          <a:noFill/>
        </p:spPr>
        <p:txBody>
          <a:bodyPr wrap="square" rtlCol="0">
            <a:spAutoFit/>
          </a:bodyPr>
          <a:lstStyle/>
          <a:p>
            <a:pPr algn="ctr"/>
            <a:r>
              <a:rPr lang="en-IN" sz="2400" b="1" dirty="0">
                <a:solidFill>
                  <a:srgbClr val="EC008C"/>
                </a:solidFill>
                <a:latin typeface="+mn-lt"/>
              </a:rPr>
              <a:t>$14,000</a:t>
            </a:r>
            <a:endParaRPr lang="en-US" sz="2400" b="1" dirty="0">
              <a:solidFill>
                <a:srgbClr val="EC008C"/>
              </a:solidFill>
              <a:latin typeface="+mn-lt"/>
            </a:endParaRPr>
          </a:p>
        </p:txBody>
      </p:sp>
      <p:sp>
        <p:nvSpPr>
          <p:cNvPr id="13" name="TextBox 12"/>
          <p:cNvSpPr txBox="1"/>
          <p:nvPr/>
        </p:nvSpPr>
        <p:spPr>
          <a:xfrm>
            <a:off x="6422696" y="314005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4" name="TextBox 13"/>
          <p:cNvSpPr txBox="1"/>
          <p:nvPr/>
        </p:nvSpPr>
        <p:spPr>
          <a:xfrm>
            <a:off x="4206580" y="314005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5" name="TextBox 14"/>
          <p:cNvSpPr txBox="1"/>
          <p:nvPr/>
        </p:nvSpPr>
        <p:spPr>
          <a:xfrm>
            <a:off x="4545603" y="3436663"/>
            <a:ext cx="2121270" cy="830997"/>
          </a:xfrm>
          <a:prstGeom prst="rect">
            <a:avLst/>
          </a:prstGeom>
          <a:noFill/>
        </p:spPr>
        <p:txBody>
          <a:bodyPr wrap="square" rtlCol="0">
            <a:spAutoFit/>
          </a:bodyPr>
          <a:lstStyle/>
          <a:p>
            <a:pPr algn="ctr"/>
            <a:r>
              <a:rPr lang="en-IN" sz="2400" dirty="0">
                <a:latin typeface="+mn-lt"/>
              </a:rPr>
              <a:t>Fraction of the annual period</a:t>
            </a:r>
            <a:endParaRPr lang="en-US" sz="2400" dirty="0">
              <a:latin typeface="+mn-lt"/>
            </a:endParaRPr>
          </a:p>
        </p:txBody>
      </p:sp>
      <p:sp>
        <p:nvSpPr>
          <p:cNvPr id="16" name="TextBox 15"/>
          <p:cNvSpPr txBox="1"/>
          <p:nvPr/>
        </p:nvSpPr>
        <p:spPr>
          <a:xfrm>
            <a:off x="4935372" y="3140052"/>
            <a:ext cx="1341732" cy="461665"/>
          </a:xfrm>
          <a:prstGeom prst="rect">
            <a:avLst/>
          </a:prstGeom>
          <a:noFill/>
        </p:spPr>
        <p:txBody>
          <a:bodyPr wrap="square" rtlCol="0">
            <a:spAutoFit/>
          </a:bodyPr>
          <a:lstStyle/>
          <a:p>
            <a:pPr algn="ctr"/>
            <a:r>
              <a:rPr lang="en-IN" sz="2400" dirty="0">
                <a:latin typeface="+mn-lt"/>
              </a:rPr>
              <a:t>2/12</a:t>
            </a:r>
            <a:endParaRPr lang="en-US" sz="2400" dirty="0">
              <a:latin typeface="+mn-lt"/>
            </a:endParaRPr>
          </a:p>
        </p:txBody>
      </p:sp>
      <p:sp>
        <p:nvSpPr>
          <p:cNvPr id="18" name="Rectangle 17"/>
          <p:cNvSpPr/>
          <p:nvPr/>
        </p:nvSpPr>
        <p:spPr>
          <a:xfrm>
            <a:off x="692731" y="4592934"/>
            <a:ext cx="8320883" cy="2019903"/>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20" name="TextBox 19"/>
          <p:cNvSpPr txBox="1">
            <a:spLocks noChangeArrowheads="1"/>
          </p:cNvSpPr>
          <p:nvPr/>
        </p:nvSpPr>
        <p:spPr bwMode="auto">
          <a:xfrm>
            <a:off x="7581009" y="4550998"/>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1" name="TextBox 20"/>
          <p:cNvSpPr txBox="1">
            <a:spLocks noChangeArrowheads="1"/>
          </p:cNvSpPr>
          <p:nvPr/>
        </p:nvSpPr>
        <p:spPr bwMode="auto">
          <a:xfrm>
            <a:off x="6198296" y="4550998"/>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22" name="TextBox 21"/>
          <p:cNvSpPr txBox="1">
            <a:spLocks noChangeArrowheads="1"/>
          </p:cNvSpPr>
          <p:nvPr/>
        </p:nvSpPr>
        <p:spPr bwMode="auto">
          <a:xfrm>
            <a:off x="691744" y="5231084"/>
            <a:ext cx="5297761" cy="351622"/>
          </a:xfrm>
          <a:prstGeom prst="rect">
            <a:avLst/>
          </a:prstGeom>
          <a:noFill/>
          <a:ln w="9525">
            <a:noFill/>
            <a:miter lim="800000"/>
            <a:headEnd/>
            <a:tailEnd/>
          </a:ln>
        </p:spPr>
        <p:txBody>
          <a:bodyPr/>
          <a:lstStyle/>
          <a:p>
            <a:r>
              <a:rPr lang="en-US" sz="2400" dirty="0">
                <a:latin typeface="+mn-lt"/>
              </a:rPr>
              <a:t>Cash (stated rate </a:t>
            </a:r>
            <a:r>
              <a:rPr lang="en-US" sz="2400" dirty="0" smtClean="0">
                <a:latin typeface="+mn-lt"/>
              </a:rPr>
              <a:t>× </a:t>
            </a:r>
            <a:r>
              <a:rPr lang="en-US" sz="2400" dirty="0">
                <a:latin typeface="+mn-lt"/>
              </a:rPr>
              <a:t>face amount)</a:t>
            </a:r>
            <a:endParaRPr lang="en-IN" sz="2400" dirty="0">
              <a:latin typeface="+mn-lt"/>
            </a:endParaRPr>
          </a:p>
        </p:txBody>
      </p:sp>
      <p:sp>
        <p:nvSpPr>
          <p:cNvPr id="23" name="TextBox 22"/>
          <p:cNvSpPr txBox="1">
            <a:spLocks noChangeArrowheads="1"/>
          </p:cNvSpPr>
          <p:nvPr/>
        </p:nvSpPr>
        <p:spPr bwMode="auto">
          <a:xfrm>
            <a:off x="6076810" y="5204489"/>
            <a:ext cx="1466805" cy="404812"/>
          </a:xfrm>
          <a:prstGeom prst="rect">
            <a:avLst/>
          </a:prstGeom>
          <a:noFill/>
          <a:ln w="9525">
            <a:noFill/>
            <a:miter lim="800000"/>
            <a:headEnd/>
            <a:tailEnd/>
          </a:ln>
        </p:spPr>
        <p:txBody>
          <a:bodyPr/>
          <a:lstStyle/>
          <a:p>
            <a:pPr algn="r"/>
            <a:r>
              <a:rPr lang="en-US" sz="2400" dirty="0">
                <a:latin typeface="+mn-lt"/>
              </a:rPr>
              <a:t>42,000</a:t>
            </a:r>
            <a:endParaRPr lang="en-IN" sz="2400" dirty="0">
              <a:latin typeface="+mn-lt"/>
            </a:endParaRPr>
          </a:p>
        </p:txBody>
      </p:sp>
      <p:sp>
        <p:nvSpPr>
          <p:cNvPr id="24" name="TextBox 23"/>
          <p:cNvSpPr txBox="1">
            <a:spLocks noChangeArrowheads="1"/>
          </p:cNvSpPr>
          <p:nvPr/>
        </p:nvSpPr>
        <p:spPr bwMode="auto">
          <a:xfrm>
            <a:off x="691744" y="5533263"/>
            <a:ext cx="5916740" cy="351622"/>
          </a:xfrm>
          <a:prstGeom prst="rect">
            <a:avLst/>
          </a:prstGeom>
          <a:noFill/>
          <a:ln w="9525">
            <a:noFill/>
            <a:miter lim="800000"/>
            <a:headEnd/>
            <a:tailEnd/>
          </a:ln>
        </p:spPr>
        <p:txBody>
          <a:bodyPr/>
          <a:lstStyle/>
          <a:p>
            <a:r>
              <a:rPr lang="en-US" sz="2400" dirty="0">
                <a:latin typeface="+mn-lt"/>
              </a:rPr>
              <a:t>Discount on bond investment (4/6 × 4,991)</a:t>
            </a:r>
            <a:endParaRPr lang="en-IN" sz="2400" dirty="0">
              <a:latin typeface="+mn-lt"/>
            </a:endParaRPr>
          </a:p>
        </p:txBody>
      </p:sp>
      <p:sp>
        <p:nvSpPr>
          <p:cNvPr id="25" name="TextBox 24"/>
          <p:cNvSpPr txBox="1">
            <a:spLocks noChangeArrowheads="1"/>
          </p:cNvSpPr>
          <p:nvPr/>
        </p:nvSpPr>
        <p:spPr bwMode="auto">
          <a:xfrm>
            <a:off x="6076810" y="5535696"/>
            <a:ext cx="1463040" cy="404812"/>
          </a:xfrm>
          <a:prstGeom prst="rect">
            <a:avLst/>
          </a:prstGeom>
          <a:noFill/>
          <a:ln w="9525">
            <a:noFill/>
            <a:miter lim="800000"/>
            <a:headEnd/>
            <a:tailEnd/>
          </a:ln>
        </p:spPr>
        <p:txBody>
          <a:bodyPr/>
          <a:lstStyle/>
          <a:p>
            <a:pPr algn="r"/>
            <a:r>
              <a:rPr lang="en-US" sz="2400" dirty="0">
                <a:latin typeface="+mn-lt"/>
              </a:rPr>
              <a:t>3,109</a:t>
            </a:r>
            <a:endParaRPr lang="en-IN" sz="2400" b="1" dirty="0">
              <a:solidFill>
                <a:srgbClr val="EC008C"/>
              </a:solidFill>
              <a:latin typeface="+mn-lt"/>
            </a:endParaRPr>
          </a:p>
        </p:txBody>
      </p:sp>
      <p:sp>
        <p:nvSpPr>
          <p:cNvPr id="26" name="TextBox 25"/>
          <p:cNvSpPr txBox="1">
            <a:spLocks noChangeArrowheads="1"/>
          </p:cNvSpPr>
          <p:nvPr/>
        </p:nvSpPr>
        <p:spPr bwMode="auto">
          <a:xfrm>
            <a:off x="691744" y="5838823"/>
            <a:ext cx="5297761" cy="348142"/>
          </a:xfrm>
          <a:prstGeom prst="rect">
            <a:avLst/>
          </a:prstGeom>
          <a:noFill/>
          <a:ln w="9525">
            <a:noFill/>
            <a:miter lim="800000"/>
            <a:headEnd/>
            <a:tailEnd/>
          </a:ln>
        </p:spPr>
        <p:txBody>
          <a:bodyPr/>
          <a:lstStyle/>
          <a:p>
            <a:pPr lvl="1"/>
            <a:r>
              <a:rPr lang="en-US" sz="2400" dirty="0">
                <a:latin typeface="+mn-lt"/>
              </a:rPr>
              <a:t>Interest receivable (accrued interest)</a:t>
            </a:r>
            <a:endParaRPr lang="en-IN" sz="2400" dirty="0">
              <a:latin typeface="+mn-lt"/>
            </a:endParaRPr>
          </a:p>
        </p:txBody>
      </p:sp>
      <p:sp>
        <p:nvSpPr>
          <p:cNvPr id="27" name="TextBox 26"/>
          <p:cNvSpPr txBox="1">
            <a:spLocks noChangeArrowheads="1"/>
          </p:cNvSpPr>
          <p:nvPr/>
        </p:nvSpPr>
        <p:spPr bwMode="auto">
          <a:xfrm>
            <a:off x="7530468" y="5839516"/>
            <a:ext cx="1463040" cy="404812"/>
          </a:xfrm>
          <a:prstGeom prst="rect">
            <a:avLst/>
          </a:prstGeom>
          <a:noFill/>
          <a:ln w="9525">
            <a:noFill/>
            <a:miter lim="800000"/>
            <a:headEnd/>
            <a:tailEnd/>
          </a:ln>
        </p:spPr>
        <p:txBody>
          <a:bodyPr/>
          <a:lstStyle/>
          <a:p>
            <a:pPr algn="r"/>
            <a:r>
              <a:rPr lang="en-IN" sz="2400" b="1" dirty="0">
                <a:solidFill>
                  <a:srgbClr val="EC008C"/>
                </a:solidFill>
                <a:latin typeface="+mn-lt"/>
              </a:rPr>
              <a:t>14,000</a:t>
            </a:r>
          </a:p>
        </p:txBody>
      </p:sp>
      <p:cxnSp>
        <p:nvCxnSpPr>
          <p:cNvPr id="28" name="Straight Connector 27"/>
          <p:cNvCxnSpPr/>
          <p:nvPr/>
        </p:nvCxnSpPr>
        <p:spPr>
          <a:xfrm>
            <a:off x="692387" y="4953201"/>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691743" y="4894549"/>
            <a:ext cx="5297761" cy="351622"/>
          </a:xfrm>
          <a:prstGeom prst="rect">
            <a:avLst/>
          </a:prstGeom>
          <a:noFill/>
          <a:ln w="9525">
            <a:noFill/>
            <a:miter lim="800000"/>
            <a:headEnd/>
            <a:tailEnd/>
          </a:ln>
        </p:spPr>
        <p:txBody>
          <a:bodyPr/>
          <a:lstStyle/>
          <a:p>
            <a:r>
              <a:rPr lang="en-US" sz="2400" b="1" dirty="0">
                <a:latin typeface="+mn-lt"/>
              </a:rPr>
              <a:t>United (Investor)</a:t>
            </a:r>
            <a:endParaRPr lang="en-IN" sz="2400" dirty="0">
              <a:latin typeface="+mn-lt"/>
            </a:endParaRPr>
          </a:p>
        </p:txBody>
      </p:sp>
      <p:sp>
        <p:nvSpPr>
          <p:cNvPr id="31" name="TextBox 30"/>
          <p:cNvSpPr txBox="1">
            <a:spLocks noChangeArrowheads="1"/>
          </p:cNvSpPr>
          <p:nvPr/>
        </p:nvSpPr>
        <p:spPr bwMode="auto">
          <a:xfrm>
            <a:off x="599986" y="4165913"/>
            <a:ext cx="6008498" cy="461665"/>
          </a:xfrm>
          <a:prstGeom prst="rect">
            <a:avLst/>
          </a:prstGeom>
          <a:noFill/>
          <a:ln w="9525">
            <a:noFill/>
            <a:miter lim="800000"/>
            <a:headEnd/>
            <a:tailEnd/>
          </a:ln>
        </p:spPr>
        <p:txBody>
          <a:bodyPr wrap="square">
            <a:spAutoFit/>
          </a:bodyPr>
          <a:lstStyle/>
          <a:p>
            <a:pPr marL="342900" indent="-342900">
              <a:buFont typeface="Arial" panose="020B0604020202020204" pitchFamily="34" charset="0"/>
              <a:buChar char="•"/>
            </a:pPr>
            <a:r>
              <a:rPr lang="en-IN" sz="2400" b="1" dirty="0">
                <a:latin typeface="+mn-lt"/>
              </a:rPr>
              <a:t>At the First Interest Date (June 30)</a:t>
            </a:r>
            <a:endParaRPr lang="en-IN" sz="2400" b="1" baseline="30000" dirty="0">
              <a:latin typeface="+mn-lt"/>
            </a:endParaRPr>
          </a:p>
        </p:txBody>
      </p:sp>
      <p:sp>
        <p:nvSpPr>
          <p:cNvPr id="32" name="TextBox 31"/>
          <p:cNvSpPr txBox="1">
            <a:spLocks noChangeArrowheads="1"/>
          </p:cNvSpPr>
          <p:nvPr/>
        </p:nvSpPr>
        <p:spPr bwMode="auto">
          <a:xfrm>
            <a:off x="691744" y="6162760"/>
            <a:ext cx="5297761" cy="429719"/>
          </a:xfrm>
          <a:prstGeom prst="rect">
            <a:avLst/>
          </a:prstGeom>
          <a:noFill/>
          <a:ln w="9525">
            <a:noFill/>
            <a:miter lim="800000"/>
            <a:headEnd/>
            <a:tailEnd/>
          </a:ln>
        </p:spPr>
        <p:txBody>
          <a:bodyPr/>
          <a:lstStyle/>
          <a:p>
            <a:pPr lvl="1"/>
            <a:r>
              <a:rPr lang="en-US" sz="2400" dirty="0">
                <a:latin typeface="+mn-lt"/>
              </a:rPr>
              <a:t>Interest revenue (4/6 × 46,664)</a:t>
            </a:r>
            <a:endParaRPr lang="en-IN" sz="2400" dirty="0">
              <a:latin typeface="+mn-lt"/>
            </a:endParaRPr>
          </a:p>
        </p:txBody>
      </p:sp>
      <p:sp>
        <p:nvSpPr>
          <p:cNvPr id="34" name="TextBox 33"/>
          <p:cNvSpPr txBox="1">
            <a:spLocks noChangeArrowheads="1"/>
          </p:cNvSpPr>
          <p:nvPr/>
        </p:nvSpPr>
        <p:spPr bwMode="auto">
          <a:xfrm>
            <a:off x="7530468" y="6175213"/>
            <a:ext cx="1463040" cy="404812"/>
          </a:xfrm>
          <a:prstGeom prst="rect">
            <a:avLst/>
          </a:prstGeom>
          <a:noFill/>
          <a:ln w="9525">
            <a:noFill/>
            <a:miter lim="800000"/>
            <a:headEnd/>
            <a:tailEnd/>
          </a:ln>
        </p:spPr>
        <p:txBody>
          <a:bodyPr/>
          <a:lstStyle/>
          <a:p>
            <a:pPr algn="r"/>
            <a:r>
              <a:rPr lang="en-US" sz="2400" dirty="0">
                <a:latin typeface="+mn-lt"/>
              </a:rPr>
              <a:t>31,109</a:t>
            </a:r>
            <a:endParaRPr lang="en-IN" sz="2400" dirty="0">
              <a:latin typeface="+mn-lt"/>
            </a:endParaRPr>
          </a:p>
        </p:txBody>
      </p:sp>
      <p:sp>
        <p:nvSpPr>
          <p:cNvPr id="36" name="TextBox 35"/>
          <p:cNvSpPr txBox="1"/>
          <p:nvPr/>
        </p:nvSpPr>
        <p:spPr>
          <a:xfrm>
            <a:off x="5353106" y="4222340"/>
            <a:ext cx="3760205" cy="330234"/>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000" dirty="0">
                <a:latin typeface="+mn-lt"/>
              </a:rPr>
              <a:t>$666,633 × 14% × [1 ÷ 2] × [4 ÷ 6]</a:t>
            </a:r>
            <a:endParaRPr lang="en-US" sz="2000" dirty="0">
              <a:latin typeface="+mn-lt"/>
            </a:endParaRPr>
          </a:p>
        </p:txBody>
      </p:sp>
      <p:cxnSp>
        <p:nvCxnSpPr>
          <p:cNvPr id="37" name="Straight Arrow Connector 36"/>
          <p:cNvCxnSpPr/>
          <p:nvPr/>
        </p:nvCxnSpPr>
        <p:spPr>
          <a:xfrm>
            <a:off x="7501386" y="4550998"/>
            <a:ext cx="512825" cy="1826621"/>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696855" y="2417682"/>
            <a:ext cx="106489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3488445" y="2417682"/>
            <a:ext cx="5438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0"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14A</a:t>
            </a:r>
          </a:p>
        </p:txBody>
      </p:sp>
    </p:spTree>
    <p:custDataLst>
      <p:tags r:id="rId1"/>
    </p:custDataLst>
    <p:extLst>
      <p:ext uri="{BB962C8B-B14F-4D97-AF65-F5344CB8AC3E}">
        <p14:creationId xmlns:p14="http://schemas.microsoft.com/office/powerpoint/2010/main" val="571027289"/>
      </p:ext>
    </p:extLst>
  </p:cSld>
  <p:clrMapOvr>
    <a:masterClrMapping/>
  </p:clrMapOvr>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Troubled Debt Restructuring</a:t>
            </a:r>
          </a:p>
        </p:txBody>
      </p:sp>
      <p:sp>
        <p:nvSpPr>
          <p:cNvPr id="3" name="Content Placeholder 2"/>
          <p:cNvSpPr>
            <a:spLocks noGrp="1"/>
          </p:cNvSpPr>
          <p:nvPr>
            <p:ph idx="1"/>
          </p:nvPr>
        </p:nvSpPr>
        <p:spPr>
          <a:xfrm>
            <a:off x="761999" y="1189653"/>
            <a:ext cx="8013600" cy="5057775"/>
          </a:xfrm>
        </p:spPr>
        <p:txBody>
          <a:bodyPr/>
          <a:lstStyle/>
          <a:p>
            <a:pPr marL="228600" lvl="1">
              <a:spcBef>
                <a:spcPts val="1000"/>
              </a:spcBef>
            </a:pPr>
            <a:r>
              <a:rPr lang="en-US" sz="2800" dirty="0"/>
              <a:t>A new arrangement that involves </a:t>
            </a:r>
            <a:r>
              <a:rPr lang="en-IN" sz="2800" dirty="0"/>
              <a:t>changes in the original terms of a debt agreement motivated by financial </a:t>
            </a:r>
            <a:r>
              <a:rPr lang="en-US" sz="2800" dirty="0"/>
              <a:t>difficulties </a:t>
            </a:r>
            <a:r>
              <a:rPr lang="en-IN" sz="2800" dirty="0"/>
              <a:t>experienced by the debtor (borrower)</a:t>
            </a:r>
            <a:endParaRPr lang="en-US" sz="2800" dirty="0"/>
          </a:p>
          <a:p>
            <a:r>
              <a:rPr lang="en-US" dirty="0"/>
              <a:t>Involves some concessions </a:t>
            </a:r>
            <a:r>
              <a:rPr lang="en-IN" dirty="0"/>
              <a:t>on the part of the creditor (lender)</a:t>
            </a:r>
            <a:endParaRPr lang="en-US" dirty="0"/>
          </a:p>
          <a:p>
            <a:endParaRPr lang="en-US" dirty="0"/>
          </a:p>
        </p:txBody>
      </p:sp>
      <p:sp>
        <p:nvSpPr>
          <p:cNvPr id="6" name="Freeform 5"/>
          <p:cNvSpPr/>
          <p:nvPr/>
        </p:nvSpPr>
        <p:spPr>
          <a:xfrm>
            <a:off x="1014484" y="4346773"/>
            <a:ext cx="2214045" cy="1339497"/>
          </a:xfrm>
          <a:custGeom>
            <a:avLst/>
            <a:gdLst>
              <a:gd name="connsiteX0" fmla="*/ 0 w 2214045"/>
              <a:gd name="connsiteY0" fmla="*/ 133950 h 1339497"/>
              <a:gd name="connsiteX1" fmla="*/ 133950 w 2214045"/>
              <a:gd name="connsiteY1" fmla="*/ 0 h 1339497"/>
              <a:gd name="connsiteX2" fmla="*/ 2080095 w 2214045"/>
              <a:gd name="connsiteY2" fmla="*/ 0 h 1339497"/>
              <a:gd name="connsiteX3" fmla="*/ 2214045 w 2214045"/>
              <a:gd name="connsiteY3" fmla="*/ 133950 h 1339497"/>
              <a:gd name="connsiteX4" fmla="*/ 2214045 w 2214045"/>
              <a:gd name="connsiteY4" fmla="*/ 1205547 h 1339497"/>
              <a:gd name="connsiteX5" fmla="*/ 2080095 w 2214045"/>
              <a:gd name="connsiteY5" fmla="*/ 1339497 h 1339497"/>
              <a:gd name="connsiteX6" fmla="*/ 133950 w 2214045"/>
              <a:gd name="connsiteY6" fmla="*/ 1339497 h 1339497"/>
              <a:gd name="connsiteX7" fmla="*/ 0 w 2214045"/>
              <a:gd name="connsiteY7" fmla="*/ 1205547 h 1339497"/>
              <a:gd name="connsiteX8" fmla="*/ 0 w 2214045"/>
              <a:gd name="connsiteY8" fmla="*/ 133950 h 1339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4045" h="1339497">
                <a:moveTo>
                  <a:pt x="0" y="133950"/>
                </a:moveTo>
                <a:cubicBezTo>
                  <a:pt x="0" y="59971"/>
                  <a:pt x="59971" y="0"/>
                  <a:pt x="133950" y="0"/>
                </a:cubicBezTo>
                <a:lnTo>
                  <a:pt x="2080095" y="0"/>
                </a:lnTo>
                <a:cubicBezTo>
                  <a:pt x="2154074" y="0"/>
                  <a:pt x="2214045" y="59971"/>
                  <a:pt x="2214045" y="133950"/>
                </a:cubicBezTo>
                <a:lnTo>
                  <a:pt x="2214045" y="1205547"/>
                </a:lnTo>
                <a:cubicBezTo>
                  <a:pt x="2214045" y="1279526"/>
                  <a:pt x="2154074" y="1339497"/>
                  <a:pt x="2080095" y="1339497"/>
                </a:cubicBezTo>
                <a:lnTo>
                  <a:pt x="133950" y="1339497"/>
                </a:lnTo>
                <a:cubicBezTo>
                  <a:pt x="59971" y="1339497"/>
                  <a:pt x="0" y="1279526"/>
                  <a:pt x="0" y="1205547"/>
                </a:cubicBezTo>
                <a:lnTo>
                  <a:pt x="0" y="133950"/>
                </a:lnTo>
                <a:close/>
              </a:path>
            </a:pathLst>
          </a:custGeom>
          <a:solidFill>
            <a:schemeClr val="accent1">
              <a:lumMod val="5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013" tIns="57013" rIns="57013" bIns="57013" numCol="1" spcCol="1270" anchor="ctr" anchorCtr="0">
            <a:noAutofit/>
          </a:bodyPr>
          <a:lstStyle/>
          <a:p>
            <a:pPr lvl="0" algn="ctr" defTabSz="1244600">
              <a:lnSpc>
                <a:spcPct val="90000"/>
              </a:lnSpc>
              <a:spcBef>
                <a:spcPct val="0"/>
              </a:spcBef>
              <a:spcAft>
                <a:spcPct val="35000"/>
              </a:spcAft>
            </a:pPr>
            <a:r>
              <a:rPr lang="en-IN" sz="2800" b="1" kern="1200" dirty="0"/>
              <a:t>Achieving </a:t>
            </a:r>
            <a:r>
              <a:rPr lang="en-US" sz="2800" b="1" kern="1200" dirty="0"/>
              <a:t>a troubled debt restructuring</a:t>
            </a:r>
          </a:p>
        </p:txBody>
      </p:sp>
      <p:grpSp>
        <p:nvGrpSpPr>
          <p:cNvPr id="4" name="Group 3"/>
          <p:cNvGrpSpPr/>
          <p:nvPr/>
        </p:nvGrpSpPr>
        <p:grpSpPr>
          <a:xfrm>
            <a:off x="3135337" y="4685391"/>
            <a:ext cx="991492" cy="662261"/>
            <a:chOff x="3135337" y="4685391"/>
            <a:chExt cx="991492" cy="662261"/>
          </a:xfrm>
        </p:grpSpPr>
        <p:sp>
          <p:nvSpPr>
            <p:cNvPr id="7" name="Freeform 6"/>
            <p:cNvSpPr/>
            <p:nvPr/>
          </p:nvSpPr>
          <p:spPr>
            <a:xfrm rot="19457599">
              <a:off x="3135337" y="4685391"/>
              <a:ext cx="991492" cy="83590"/>
            </a:xfrm>
            <a:custGeom>
              <a:avLst/>
              <a:gdLst>
                <a:gd name="connsiteX0" fmla="*/ 0 w 991492"/>
                <a:gd name="connsiteY0" fmla="*/ 41795 h 83590"/>
                <a:gd name="connsiteX1" fmla="*/ 991492 w 991492"/>
                <a:gd name="connsiteY1" fmla="*/ 41795 h 83590"/>
              </a:gdLst>
              <a:ahLst/>
              <a:cxnLst>
                <a:cxn ang="0">
                  <a:pos x="connsiteX0" y="connsiteY0"/>
                </a:cxn>
                <a:cxn ang="0">
                  <a:pos x="connsiteX1" y="connsiteY1"/>
                </a:cxn>
              </a:cxnLst>
              <a:rect l="l" t="t" r="r" b="b"/>
              <a:pathLst>
                <a:path w="991492" h="83590">
                  <a:moveTo>
                    <a:pt x="0" y="41795"/>
                  </a:moveTo>
                  <a:lnTo>
                    <a:pt x="991492" y="41795"/>
                  </a:lnTo>
                </a:path>
              </a:pathLst>
            </a:custGeom>
            <a:noFill/>
            <a:ln>
              <a:solidFill>
                <a:schemeClr val="accent1">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83659" tIns="17007" rIns="483659" bIns="17008"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9" name="Freeform 8"/>
            <p:cNvSpPr/>
            <p:nvPr/>
          </p:nvSpPr>
          <p:spPr>
            <a:xfrm rot="2142401">
              <a:off x="3135337" y="5264062"/>
              <a:ext cx="991492" cy="83590"/>
            </a:xfrm>
            <a:custGeom>
              <a:avLst/>
              <a:gdLst>
                <a:gd name="connsiteX0" fmla="*/ 0 w 991492"/>
                <a:gd name="connsiteY0" fmla="*/ 41795 h 83590"/>
                <a:gd name="connsiteX1" fmla="*/ 991492 w 991492"/>
                <a:gd name="connsiteY1" fmla="*/ 41795 h 83590"/>
              </a:gdLst>
              <a:ahLst/>
              <a:cxnLst>
                <a:cxn ang="0">
                  <a:pos x="connsiteX0" y="connsiteY0"/>
                </a:cxn>
                <a:cxn ang="0">
                  <a:pos x="connsiteX1" y="connsiteY1"/>
                </a:cxn>
              </a:cxnLst>
              <a:rect l="l" t="t" r="r" b="b"/>
              <a:pathLst>
                <a:path w="991492" h="83590">
                  <a:moveTo>
                    <a:pt x="0" y="41795"/>
                  </a:moveTo>
                  <a:lnTo>
                    <a:pt x="991492" y="41795"/>
                  </a:lnTo>
                </a:path>
              </a:pathLst>
            </a:custGeom>
            <a:noFill/>
            <a:ln>
              <a:solidFill>
                <a:schemeClr val="accent1">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83659" tIns="17008" rIns="483658" bIns="17007" numCol="1" spcCol="1270" anchor="ctr" anchorCtr="0">
              <a:noAutofit/>
            </a:bodyPr>
            <a:lstStyle/>
            <a:p>
              <a:pPr lvl="0" algn="ctr" defTabSz="222250">
                <a:lnSpc>
                  <a:spcPct val="90000"/>
                </a:lnSpc>
                <a:spcBef>
                  <a:spcPct val="0"/>
                </a:spcBef>
                <a:spcAft>
                  <a:spcPct val="35000"/>
                </a:spcAft>
              </a:pPr>
              <a:endParaRPr lang="en-US" sz="500" kern="1200" dirty="0"/>
            </a:p>
          </p:txBody>
        </p:sp>
      </p:grpSp>
      <p:grpSp>
        <p:nvGrpSpPr>
          <p:cNvPr id="5" name="Group 4"/>
          <p:cNvGrpSpPr/>
          <p:nvPr/>
        </p:nvGrpSpPr>
        <p:grpSpPr>
          <a:xfrm>
            <a:off x="4033637" y="3934659"/>
            <a:ext cx="4746007" cy="2163726"/>
            <a:chOff x="4033637" y="3934659"/>
            <a:chExt cx="4746007" cy="2163726"/>
          </a:xfrm>
        </p:grpSpPr>
        <p:sp>
          <p:nvSpPr>
            <p:cNvPr id="8" name="Freeform 7"/>
            <p:cNvSpPr/>
            <p:nvPr/>
          </p:nvSpPr>
          <p:spPr>
            <a:xfrm>
              <a:off x="4033637" y="3934659"/>
              <a:ext cx="4746007" cy="1006384"/>
            </a:xfrm>
            <a:custGeom>
              <a:avLst/>
              <a:gdLst>
                <a:gd name="connsiteX0" fmla="*/ 0 w 4746007"/>
                <a:gd name="connsiteY0" fmla="*/ 100638 h 1006384"/>
                <a:gd name="connsiteX1" fmla="*/ 100638 w 4746007"/>
                <a:gd name="connsiteY1" fmla="*/ 0 h 1006384"/>
                <a:gd name="connsiteX2" fmla="*/ 4645369 w 4746007"/>
                <a:gd name="connsiteY2" fmla="*/ 0 h 1006384"/>
                <a:gd name="connsiteX3" fmla="*/ 4746007 w 4746007"/>
                <a:gd name="connsiteY3" fmla="*/ 100638 h 1006384"/>
                <a:gd name="connsiteX4" fmla="*/ 4746007 w 4746007"/>
                <a:gd name="connsiteY4" fmla="*/ 905746 h 1006384"/>
                <a:gd name="connsiteX5" fmla="*/ 4645369 w 4746007"/>
                <a:gd name="connsiteY5" fmla="*/ 1006384 h 1006384"/>
                <a:gd name="connsiteX6" fmla="*/ 100638 w 4746007"/>
                <a:gd name="connsiteY6" fmla="*/ 1006384 h 1006384"/>
                <a:gd name="connsiteX7" fmla="*/ 0 w 4746007"/>
                <a:gd name="connsiteY7" fmla="*/ 905746 h 1006384"/>
                <a:gd name="connsiteX8" fmla="*/ 0 w 4746007"/>
                <a:gd name="connsiteY8" fmla="*/ 100638 h 100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46007" h="1006384">
                  <a:moveTo>
                    <a:pt x="0" y="100638"/>
                  </a:moveTo>
                  <a:cubicBezTo>
                    <a:pt x="0" y="45057"/>
                    <a:pt x="45057" y="0"/>
                    <a:pt x="100638" y="0"/>
                  </a:cubicBezTo>
                  <a:lnTo>
                    <a:pt x="4645369" y="0"/>
                  </a:lnTo>
                  <a:cubicBezTo>
                    <a:pt x="4700950" y="0"/>
                    <a:pt x="4746007" y="45057"/>
                    <a:pt x="4746007" y="100638"/>
                  </a:cubicBezTo>
                  <a:lnTo>
                    <a:pt x="4746007" y="905746"/>
                  </a:lnTo>
                  <a:cubicBezTo>
                    <a:pt x="4746007" y="961327"/>
                    <a:pt x="4700950" y="1006384"/>
                    <a:pt x="4645369" y="1006384"/>
                  </a:cubicBezTo>
                  <a:lnTo>
                    <a:pt x="100638" y="1006384"/>
                  </a:lnTo>
                  <a:cubicBezTo>
                    <a:pt x="45057" y="1006384"/>
                    <a:pt x="0" y="961327"/>
                    <a:pt x="0" y="905746"/>
                  </a:cubicBezTo>
                  <a:lnTo>
                    <a:pt x="0" y="100638"/>
                  </a:lnTo>
                  <a:close/>
                </a:path>
              </a:pathLst>
            </a:custGeom>
            <a:solidFill>
              <a:schemeClr val="accent1">
                <a:lumMod val="40000"/>
                <a:lumOff val="60000"/>
              </a:schemeClr>
            </a:solidFill>
            <a:ln>
              <a:solidFill>
                <a:schemeClr val="accent1">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5986" tIns="45986" rIns="45986" bIns="45986" numCol="1" spcCol="1270" anchor="ctr" anchorCtr="0">
              <a:noAutofit/>
            </a:bodyPr>
            <a:lstStyle/>
            <a:p>
              <a:pPr lvl="0" algn="ctr" defTabSz="1155700">
                <a:lnSpc>
                  <a:spcPct val="90000"/>
                </a:lnSpc>
                <a:spcBef>
                  <a:spcPct val="0"/>
                </a:spcBef>
                <a:spcAft>
                  <a:spcPct val="35000"/>
                </a:spcAft>
              </a:pPr>
              <a:r>
                <a:rPr lang="en-IN" sz="2600" kern="1200" dirty="0">
                  <a:solidFill>
                    <a:schemeClr val="tx1"/>
                  </a:solidFill>
                </a:rPr>
                <a:t>(1) The debt may be </a:t>
              </a:r>
              <a:r>
                <a:rPr lang="en-IN" sz="2600" b="1" i="1" kern="1200" dirty="0">
                  <a:solidFill>
                    <a:srgbClr val="C00000"/>
                  </a:solidFill>
                </a:rPr>
                <a:t>settled</a:t>
              </a:r>
              <a:r>
                <a:rPr lang="en-IN" sz="2600" kern="1200" dirty="0">
                  <a:solidFill>
                    <a:schemeClr val="tx1"/>
                  </a:solidFill>
                </a:rPr>
                <a:t> at the time of the restructuring</a:t>
              </a:r>
              <a:endParaRPr lang="en-US" sz="2600" kern="1200" dirty="0">
                <a:solidFill>
                  <a:schemeClr val="tx1"/>
                </a:solidFill>
              </a:endParaRPr>
            </a:p>
          </p:txBody>
        </p:sp>
        <p:sp>
          <p:nvSpPr>
            <p:cNvPr id="10" name="Freeform 9"/>
            <p:cNvSpPr/>
            <p:nvPr/>
          </p:nvSpPr>
          <p:spPr>
            <a:xfrm>
              <a:off x="4033637" y="5092001"/>
              <a:ext cx="4746007" cy="1006384"/>
            </a:xfrm>
            <a:custGeom>
              <a:avLst/>
              <a:gdLst>
                <a:gd name="connsiteX0" fmla="*/ 0 w 4746007"/>
                <a:gd name="connsiteY0" fmla="*/ 100638 h 1006384"/>
                <a:gd name="connsiteX1" fmla="*/ 100638 w 4746007"/>
                <a:gd name="connsiteY1" fmla="*/ 0 h 1006384"/>
                <a:gd name="connsiteX2" fmla="*/ 4645369 w 4746007"/>
                <a:gd name="connsiteY2" fmla="*/ 0 h 1006384"/>
                <a:gd name="connsiteX3" fmla="*/ 4746007 w 4746007"/>
                <a:gd name="connsiteY3" fmla="*/ 100638 h 1006384"/>
                <a:gd name="connsiteX4" fmla="*/ 4746007 w 4746007"/>
                <a:gd name="connsiteY4" fmla="*/ 905746 h 1006384"/>
                <a:gd name="connsiteX5" fmla="*/ 4645369 w 4746007"/>
                <a:gd name="connsiteY5" fmla="*/ 1006384 h 1006384"/>
                <a:gd name="connsiteX6" fmla="*/ 100638 w 4746007"/>
                <a:gd name="connsiteY6" fmla="*/ 1006384 h 1006384"/>
                <a:gd name="connsiteX7" fmla="*/ 0 w 4746007"/>
                <a:gd name="connsiteY7" fmla="*/ 905746 h 1006384"/>
                <a:gd name="connsiteX8" fmla="*/ 0 w 4746007"/>
                <a:gd name="connsiteY8" fmla="*/ 100638 h 100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46007" h="1006384">
                  <a:moveTo>
                    <a:pt x="0" y="100638"/>
                  </a:moveTo>
                  <a:cubicBezTo>
                    <a:pt x="0" y="45057"/>
                    <a:pt x="45057" y="0"/>
                    <a:pt x="100638" y="0"/>
                  </a:cubicBezTo>
                  <a:lnTo>
                    <a:pt x="4645369" y="0"/>
                  </a:lnTo>
                  <a:cubicBezTo>
                    <a:pt x="4700950" y="0"/>
                    <a:pt x="4746007" y="45057"/>
                    <a:pt x="4746007" y="100638"/>
                  </a:cubicBezTo>
                  <a:lnTo>
                    <a:pt x="4746007" y="905746"/>
                  </a:lnTo>
                  <a:cubicBezTo>
                    <a:pt x="4746007" y="961327"/>
                    <a:pt x="4700950" y="1006384"/>
                    <a:pt x="4645369" y="1006384"/>
                  </a:cubicBezTo>
                  <a:lnTo>
                    <a:pt x="100638" y="1006384"/>
                  </a:lnTo>
                  <a:cubicBezTo>
                    <a:pt x="45057" y="1006384"/>
                    <a:pt x="0" y="961327"/>
                    <a:pt x="0" y="905746"/>
                  </a:cubicBezTo>
                  <a:lnTo>
                    <a:pt x="0" y="100638"/>
                  </a:lnTo>
                  <a:close/>
                </a:path>
              </a:pathLst>
            </a:custGeom>
            <a:solidFill>
              <a:schemeClr val="accent1">
                <a:lumMod val="40000"/>
                <a:lumOff val="60000"/>
              </a:schemeClr>
            </a:solidFill>
            <a:ln>
              <a:solidFill>
                <a:schemeClr val="accent1">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5986" tIns="45986" rIns="45986" bIns="45986" numCol="1" spcCol="1270" anchor="ctr" anchorCtr="0">
              <a:noAutofit/>
            </a:bodyPr>
            <a:lstStyle/>
            <a:p>
              <a:pPr lvl="0" algn="ctr" defTabSz="1155700">
                <a:lnSpc>
                  <a:spcPct val="90000"/>
                </a:lnSpc>
                <a:spcBef>
                  <a:spcPct val="0"/>
                </a:spcBef>
                <a:spcAft>
                  <a:spcPct val="35000"/>
                </a:spcAft>
              </a:pPr>
              <a:r>
                <a:rPr lang="en-IN" sz="2600" kern="1200" dirty="0">
                  <a:solidFill>
                    <a:schemeClr val="tx1"/>
                  </a:solidFill>
                </a:rPr>
                <a:t>(2) The debt may be </a:t>
              </a:r>
              <a:r>
                <a:rPr lang="en-IN" sz="2600" i="1" kern="1200" dirty="0">
                  <a:solidFill>
                    <a:schemeClr val="tx1"/>
                  </a:solidFill>
                </a:rPr>
                <a:t>continued</a:t>
              </a:r>
              <a:r>
                <a:rPr lang="en-IN" sz="2600" kern="1200" dirty="0">
                  <a:solidFill>
                    <a:schemeClr val="tx1"/>
                  </a:solidFill>
                </a:rPr>
                <a:t>, but </a:t>
              </a:r>
              <a:r>
                <a:rPr lang="en-IN" sz="2600" b="1" kern="1200" dirty="0">
                  <a:solidFill>
                    <a:srgbClr val="C00000"/>
                  </a:solidFill>
                </a:rPr>
                <a:t>with </a:t>
              </a:r>
              <a:r>
                <a:rPr lang="en-IN" sz="2600" b="1" i="1" kern="1200" dirty="0">
                  <a:solidFill>
                    <a:srgbClr val="C00000"/>
                  </a:solidFill>
                </a:rPr>
                <a:t>modified terms</a:t>
              </a:r>
              <a:endParaRPr lang="en-US" sz="2600" b="1" i="1" kern="1200" dirty="0">
                <a:solidFill>
                  <a:srgbClr val="C00000"/>
                </a:solidFill>
              </a:endParaRPr>
            </a:p>
          </p:txBody>
        </p:sp>
      </p:grpSp>
      <p:sp>
        <p:nvSpPr>
          <p:cNvPr id="11"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14B</a:t>
            </a:r>
          </a:p>
        </p:txBody>
      </p:sp>
    </p:spTree>
    <p:custDataLst>
      <p:tags r:id="rId1"/>
    </p:custDataLst>
    <p:extLst>
      <p:ext uri="{BB962C8B-B14F-4D97-AF65-F5344CB8AC3E}">
        <p14:creationId xmlns:p14="http://schemas.microsoft.com/office/powerpoint/2010/main" val="27149955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750"/>
                            </p:stCondLst>
                            <p:childTnLst>
                              <p:par>
                                <p:cTn id="12" presetID="1" presetClass="entr" presetSubtype="0" fill="hold" nodeType="afterEffect">
                                  <p:stCondLst>
                                    <p:cond delay="50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Troubled </a:t>
            </a:r>
            <a:r>
              <a:rPr lang="en-US" dirty="0"/>
              <a:t>Debt </a:t>
            </a:r>
            <a:r>
              <a:rPr lang="en-US" dirty="0" smtClean="0"/>
              <a:t>Restructuring—</a:t>
            </a:r>
            <a:r>
              <a:rPr lang="en-US" dirty="0"/>
              <a:t/>
            </a:r>
            <a:br>
              <a:rPr lang="en-US" dirty="0"/>
            </a:br>
            <a:r>
              <a:rPr lang="en-US" dirty="0"/>
              <a:t>Debt is Settled</a:t>
            </a:r>
          </a:p>
        </p:txBody>
      </p:sp>
      <p:sp>
        <p:nvSpPr>
          <p:cNvPr id="3" name="Content Placeholder 2"/>
          <p:cNvSpPr>
            <a:spLocks noGrp="1"/>
          </p:cNvSpPr>
          <p:nvPr>
            <p:ph idx="1"/>
          </p:nvPr>
        </p:nvSpPr>
        <p:spPr>
          <a:xfrm>
            <a:off x="761999" y="1405179"/>
            <a:ext cx="8013600" cy="5057775"/>
          </a:xfrm>
        </p:spPr>
        <p:txBody>
          <a:bodyPr/>
          <a:lstStyle/>
          <a:p>
            <a:pPr marL="228600" lvl="1">
              <a:spcBef>
                <a:spcPts val="1000"/>
              </a:spcBef>
            </a:pPr>
            <a:r>
              <a:rPr lang="en-IN" sz="2600" dirty="0"/>
              <a:t>The book value of an asset is adjusted to its fair value prior to recording its exchange for a debt</a:t>
            </a:r>
            <a:endParaRPr lang="en-US" sz="2600" dirty="0"/>
          </a:p>
        </p:txBody>
      </p:sp>
      <p:sp>
        <p:nvSpPr>
          <p:cNvPr id="4" name="TextBox 3"/>
          <p:cNvSpPr txBox="1"/>
          <p:nvPr/>
        </p:nvSpPr>
        <p:spPr>
          <a:xfrm>
            <a:off x="757292" y="2177316"/>
            <a:ext cx="8018307" cy="1600438"/>
          </a:xfrm>
          <a:prstGeom prst="rect">
            <a:avLst/>
          </a:prstGeom>
          <a:noFill/>
        </p:spPr>
        <p:txBody>
          <a:bodyPr wrap="square" rtlCol="0">
            <a:spAutoFit/>
          </a:bodyPr>
          <a:lstStyle/>
          <a:p>
            <a:r>
              <a:rPr lang="en-IN" sz="2600" b="1" dirty="0">
                <a:solidFill>
                  <a:srgbClr val="C00000"/>
                </a:solidFill>
                <a:latin typeface="+mn-lt"/>
              </a:rPr>
              <a:t>Example:</a:t>
            </a:r>
          </a:p>
          <a:p>
            <a:r>
              <a:rPr lang="en-IN" sz="2400" dirty="0">
                <a:latin typeface="+mn-lt"/>
              </a:rPr>
              <a:t>First Prudent Bank agrees to settle Brillard’s $30 million debt in exchange for property having a fair value of $20 million. The book value of the property on Brillard’s books is </a:t>
            </a:r>
            <a:r>
              <a:rPr lang="en-US" sz="2400" dirty="0">
                <a:latin typeface="+mn-lt"/>
              </a:rPr>
              <a:t>$17 million.</a:t>
            </a:r>
          </a:p>
        </p:txBody>
      </p:sp>
      <p:sp>
        <p:nvSpPr>
          <p:cNvPr id="5" name="Rectangle 4"/>
          <p:cNvSpPr/>
          <p:nvPr/>
        </p:nvSpPr>
        <p:spPr>
          <a:xfrm>
            <a:off x="692731" y="4222285"/>
            <a:ext cx="8320883" cy="2349124"/>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6" name="TextBox 5"/>
          <p:cNvSpPr txBox="1">
            <a:spLocks noChangeArrowheads="1"/>
          </p:cNvSpPr>
          <p:nvPr/>
        </p:nvSpPr>
        <p:spPr bwMode="auto">
          <a:xfrm>
            <a:off x="761999" y="4175619"/>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7" name="TextBox 6"/>
          <p:cNvSpPr txBox="1">
            <a:spLocks noChangeArrowheads="1"/>
          </p:cNvSpPr>
          <p:nvPr/>
        </p:nvSpPr>
        <p:spPr bwMode="auto">
          <a:xfrm>
            <a:off x="7581009" y="4175619"/>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8" name="TextBox 7"/>
          <p:cNvSpPr txBox="1">
            <a:spLocks noChangeArrowheads="1"/>
          </p:cNvSpPr>
          <p:nvPr/>
        </p:nvSpPr>
        <p:spPr bwMode="auto">
          <a:xfrm>
            <a:off x="6198296" y="4175619"/>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9" name="TextBox 8"/>
          <p:cNvSpPr txBox="1">
            <a:spLocks noChangeArrowheads="1"/>
          </p:cNvSpPr>
          <p:nvPr/>
        </p:nvSpPr>
        <p:spPr bwMode="auto">
          <a:xfrm>
            <a:off x="691744" y="4922952"/>
            <a:ext cx="5297761" cy="404813"/>
          </a:xfrm>
          <a:prstGeom prst="rect">
            <a:avLst/>
          </a:prstGeom>
          <a:noFill/>
          <a:ln w="9525">
            <a:noFill/>
            <a:miter lim="800000"/>
            <a:headEnd/>
            <a:tailEnd/>
          </a:ln>
        </p:spPr>
        <p:txBody>
          <a:bodyPr/>
          <a:lstStyle/>
          <a:p>
            <a:pPr lvl="1"/>
            <a:r>
              <a:rPr lang="en-IN" sz="2400" dirty="0">
                <a:latin typeface="+mn-lt"/>
              </a:rPr>
              <a:t>Gain on disposition of assets</a:t>
            </a:r>
          </a:p>
        </p:txBody>
      </p:sp>
      <p:sp>
        <p:nvSpPr>
          <p:cNvPr id="10" name="TextBox 9"/>
          <p:cNvSpPr txBox="1">
            <a:spLocks noChangeArrowheads="1"/>
          </p:cNvSpPr>
          <p:nvPr/>
        </p:nvSpPr>
        <p:spPr bwMode="auto">
          <a:xfrm>
            <a:off x="7395306" y="4922952"/>
            <a:ext cx="1613486" cy="404812"/>
          </a:xfrm>
          <a:prstGeom prst="rect">
            <a:avLst/>
          </a:prstGeom>
          <a:noFill/>
          <a:ln w="9525">
            <a:noFill/>
            <a:miter lim="800000"/>
            <a:headEnd/>
            <a:tailEnd/>
          </a:ln>
        </p:spPr>
        <p:txBody>
          <a:bodyPr/>
          <a:lstStyle/>
          <a:p>
            <a:pPr algn="r"/>
            <a:r>
              <a:rPr lang="en-IN" sz="2400" dirty="0">
                <a:latin typeface="+mn-lt"/>
              </a:rPr>
              <a:t>3,000,000</a:t>
            </a:r>
          </a:p>
        </p:txBody>
      </p:sp>
      <p:sp>
        <p:nvSpPr>
          <p:cNvPr id="11" name="TextBox 10"/>
          <p:cNvSpPr txBox="1">
            <a:spLocks noChangeArrowheads="1"/>
          </p:cNvSpPr>
          <p:nvPr/>
        </p:nvSpPr>
        <p:spPr bwMode="auto">
          <a:xfrm>
            <a:off x="691744" y="5428328"/>
            <a:ext cx="5297761" cy="404813"/>
          </a:xfrm>
          <a:prstGeom prst="rect">
            <a:avLst/>
          </a:prstGeom>
          <a:noFill/>
          <a:ln w="9525">
            <a:noFill/>
            <a:miter lim="800000"/>
            <a:headEnd/>
            <a:tailEnd/>
          </a:ln>
        </p:spPr>
        <p:txBody>
          <a:bodyPr/>
          <a:lstStyle/>
          <a:p>
            <a:r>
              <a:rPr lang="en-US" sz="2400" dirty="0">
                <a:latin typeface="+mn-lt"/>
              </a:rPr>
              <a:t>Note payable (book value)</a:t>
            </a:r>
            <a:endParaRPr lang="en-IN" sz="2400" dirty="0">
              <a:latin typeface="+mn-lt"/>
            </a:endParaRPr>
          </a:p>
        </p:txBody>
      </p:sp>
      <p:sp>
        <p:nvSpPr>
          <p:cNvPr id="12" name="TextBox 11"/>
          <p:cNvSpPr txBox="1">
            <a:spLocks noChangeArrowheads="1"/>
          </p:cNvSpPr>
          <p:nvPr/>
        </p:nvSpPr>
        <p:spPr bwMode="auto">
          <a:xfrm>
            <a:off x="5906710" y="5428329"/>
            <a:ext cx="1609344" cy="404812"/>
          </a:xfrm>
          <a:prstGeom prst="rect">
            <a:avLst/>
          </a:prstGeom>
          <a:noFill/>
          <a:ln w="9525">
            <a:noFill/>
            <a:miter lim="800000"/>
            <a:headEnd/>
            <a:tailEnd/>
          </a:ln>
        </p:spPr>
        <p:txBody>
          <a:bodyPr/>
          <a:lstStyle/>
          <a:p>
            <a:pPr algn="r"/>
            <a:r>
              <a:rPr lang="en-IN" sz="2400" dirty="0">
                <a:latin typeface="+mn-lt"/>
              </a:rPr>
              <a:t>30,000,000</a:t>
            </a:r>
          </a:p>
        </p:txBody>
      </p:sp>
      <p:sp>
        <p:nvSpPr>
          <p:cNvPr id="13" name="TextBox 12"/>
          <p:cNvSpPr txBox="1">
            <a:spLocks noChangeArrowheads="1"/>
          </p:cNvSpPr>
          <p:nvPr/>
        </p:nvSpPr>
        <p:spPr bwMode="auto">
          <a:xfrm>
            <a:off x="691744" y="5797462"/>
            <a:ext cx="5297761" cy="404813"/>
          </a:xfrm>
          <a:prstGeom prst="rect">
            <a:avLst/>
          </a:prstGeom>
          <a:noFill/>
          <a:ln w="9525">
            <a:noFill/>
            <a:miter lim="800000"/>
            <a:headEnd/>
            <a:tailEnd/>
          </a:ln>
        </p:spPr>
        <p:txBody>
          <a:bodyPr/>
          <a:lstStyle/>
          <a:p>
            <a:pPr lvl="1"/>
            <a:r>
              <a:rPr lang="en-IN" sz="2400" dirty="0">
                <a:latin typeface="+mn-lt"/>
              </a:rPr>
              <a:t>Gain on troubled debt restructuring</a:t>
            </a:r>
          </a:p>
        </p:txBody>
      </p:sp>
      <p:sp>
        <p:nvSpPr>
          <p:cNvPr id="14" name="TextBox 13"/>
          <p:cNvSpPr txBox="1">
            <a:spLocks noChangeArrowheads="1"/>
          </p:cNvSpPr>
          <p:nvPr/>
        </p:nvSpPr>
        <p:spPr bwMode="auto">
          <a:xfrm>
            <a:off x="7399260" y="5797463"/>
            <a:ext cx="1609344" cy="404812"/>
          </a:xfrm>
          <a:prstGeom prst="rect">
            <a:avLst/>
          </a:prstGeom>
          <a:noFill/>
          <a:ln w="9525">
            <a:noFill/>
            <a:miter lim="800000"/>
            <a:headEnd/>
            <a:tailEnd/>
          </a:ln>
        </p:spPr>
        <p:txBody>
          <a:bodyPr/>
          <a:lstStyle/>
          <a:p>
            <a:pPr algn="r"/>
            <a:r>
              <a:rPr lang="en-IN" sz="2400" dirty="0">
                <a:latin typeface="+mn-lt"/>
              </a:rPr>
              <a:t>10,000,000</a:t>
            </a:r>
          </a:p>
        </p:txBody>
      </p:sp>
      <p:cxnSp>
        <p:nvCxnSpPr>
          <p:cNvPr id="15" name="Straight Connector 14"/>
          <p:cNvCxnSpPr/>
          <p:nvPr/>
        </p:nvCxnSpPr>
        <p:spPr>
          <a:xfrm>
            <a:off x="692387" y="4563308"/>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a:spLocks noChangeArrowheads="1"/>
          </p:cNvSpPr>
          <p:nvPr/>
        </p:nvSpPr>
        <p:spPr bwMode="auto">
          <a:xfrm>
            <a:off x="691744" y="4576573"/>
            <a:ext cx="5297761" cy="404813"/>
          </a:xfrm>
          <a:prstGeom prst="rect">
            <a:avLst/>
          </a:prstGeom>
          <a:noFill/>
          <a:ln w="9525">
            <a:noFill/>
            <a:miter lim="800000"/>
            <a:headEnd/>
            <a:tailEnd/>
          </a:ln>
        </p:spPr>
        <p:txBody>
          <a:bodyPr/>
          <a:lstStyle/>
          <a:p>
            <a:r>
              <a:rPr lang="en-US" sz="2400" dirty="0">
                <a:latin typeface="+mn-lt"/>
              </a:rPr>
              <a:t>Land ($20M minus $17M)</a:t>
            </a:r>
            <a:endParaRPr lang="en-IN" sz="2400" dirty="0">
              <a:latin typeface="+mn-lt"/>
            </a:endParaRPr>
          </a:p>
        </p:txBody>
      </p:sp>
      <p:sp>
        <p:nvSpPr>
          <p:cNvPr id="18" name="TextBox 17"/>
          <p:cNvSpPr txBox="1">
            <a:spLocks noChangeArrowheads="1"/>
          </p:cNvSpPr>
          <p:nvPr/>
        </p:nvSpPr>
        <p:spPr bwMode="auto">
          <a:xfrm>
            <a:off x="691744" y="6166596"/>
            <a:ext cx="5297761" cy="404813"/>
          </a:xfrm>
          <a:prstGeom prst="rect">
            <a:avLst/>
          </a:prstGeom>
          <a:noFill/>
          <a:ln w="9525">
            <a:noFill/>
            <a:miter lim="800000"/>
            <a:headEnd/>
            <a:tailEnd/>
          </a:ln>
        </p:spPr>
        <p:txBody>
          <a:bodyPr/>
          <a:lstStyle/>
          <a:p>
            <a:pPr lvl="1"/>
            <a:r>
              <a:rPr lang="en-US" sz="2400" dirty="0">
                <a:latin typeface="+mn-lt"/>
              </a:rPr>
              <a:t>Land (fair value)</a:t>
            </a:r>
            <a:endParaRPr lang="en-IN" sz="2400" dirty="0">
              <a:latin typeface="+mn-lt"/>
            </a:endParaRPr>
          </a:p>
        </p:txBody>
      </p:sp>
      <p:sp>
        <p:nvSpPr>
          <p:cNvPr id="19" name="TextBox 18"/>
          <p:cNvSpPr txBox="1">
            <a:spLocks noChangeArrowheads="1"/>
          </p:cNvSpPr>
          <p:nvPr/>
        </p:nvSpPr>
        <p:spPr bwMode="auto">
          <a:xfrm>
            <a:off x="5906521" y="4576573"/>
            <a:ext cx="1613486" cy="404812"/>
          </a:xfrm>
          <a:prstGeom prst="rect">
            <a:avLst/>
          </a:prstGeom>
          <a:noFill/>
          <a:ln w="9525">
            <a:noFill/>
            <a:miter lim="800000"/>
            <a:headEnd/>
            <a:tailEnd/>
          </a:ln>
        </p:spPr>
        <p:txBody>
          <a:bodyPr/>
          <a:lstStyle/>
          <a:p>
            <a:pPr algn="r"/>
            <a:r>
              <a:rPr lang="en-IN" sz="2400" dirty="0">
                <a:latin typeface="+mn-lt"/>
              </a:rPr>
              <a:t>3,000,000</a:t>
            </a:r>
          </a:p>
        </p:txBody>
      </p:sp>
      <p:sp>
        <p:nvSpPr>
          <p:cNvPr id="21" name="TextBox 20"/>
          <p:cNvSpPr txBox="1">
            <a:spLocks noChangeArrowheads="1"/>
          </p:cNvSpPr>
          <p:nvPr/>
        </p:nvSpPr>
        <p:spPr bwMode="auto">
          <a:xfrm>
            <a:off x="7399260" y="6166597"/>
            <a:ext cx="1609344" cy="404812"/>
          </a:xfrm>
          <a:prstGeom prst="rect">
            <a:avLst/>
          </a:prstGeom>
          <a:noFill/>
          <a:ln w="9525">
            <a:noFill/>
            <a:miter lim="800000"/>
            <a:headEnd/>
            <a:tailEnd/>
          </a:ln>
        </p:spPr>
        <p:txBody>
          <a:bodyPr/>
          <a:lstStyle/>
          <a:p>
            <a:pPr algn="r"/>
            <a:r>
              <a:rPr lang="en-IN" sz="2400" dirty="0">
                <a:latin typeface="+mn-lt"/>
              </a:rPr>
              <a:t>20,000,000</a:t>
            </a:r>
          </a:p>
        </p:txBody>
      </p:sp>
      <p:cxnSp>
        <p:nvCxnSpPr>
          <p:cNvPr id="23" name="Straight Connector 22"/>
          <p:cNvCxnSpPr/>
          <p:nvPr/>
        </p:nvCxnSpPr>
        <p:spPr>
          <a:xfrm>
            <a:off x="6825528" y="3690670"/>
            <a:ext cx="137250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291676" y="3328068"/>
            <a:ext cx="137250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682520" y="3771603"/>
            <a:ext cx="3056420" cy="430887"/>
          </a:xfrm>
          <a:prstGeom prst="rect">
            <a:avLst/>
          </a:prstGeom>
          <a:solidFill>
            <a:schemeClr val="accent1">
              <a:lumMod val="20000"/>
              <a:lumOff val="80000"/>
            </a:schemeClr>
          </a:solidFill>
          <a:ln w="12700">
            <a:solidFill>
              <a:schemeClr val="accent1">
                <a:lumMod val="50000"/>
              </a:schemeClr>
            </a:solidFill>
          </a:ln>
        </p:spPr>
        <p:txBody>
          <a:bodyPr wrap="square" rtlCol="0">
            <a:spAutoFit/>
          </a:bodyPr>
          <a:lstStyle/>
          <a:p>
            <a:pPr algn="ctr"/>
            <a:r>
              <a:rPr lang="en-IN" sz="2200" dirty="0">
                <a:latin typeface="+mn-lt"/>
              </a:rPr>
              <a:t>$20 million </a:t>
            </a:r>
            <a:r>
              <a:rPr lang="en-IN" sz="2200" dirty="0" smtClean="0">
                <a:latin typeface="+mn-lt"/>
              </a:rPr>
              <a:t>− </a:t>
            </a:r>
            <a:r>
              <a:rPr lang="en-IN" sz="2200" dirty="0">
                <a:latin typeface="+mn-lt"/>
              </a:rPr>
              <a:t>$17 million</a:t>
            </a:r>
            <a:endParaRPr lang="en-US" sz="2200" dirty="0">
              <a:latin typeface="+mn-lt"/>
            </a:endParaRPr>
          </a:p>
        </p:txBody>
      </p:sp>
      <p:cxnSp>
        <p:nvCxnSpPr>
          <p:cNvPr id="27" name="Straight Arrow Connector 26"/>
          <p:cNvCxnSpPr>
            <a:stCxn id="25" idx="2"/>
          </p:cNvCxnSpPr>
          <p:nvPr/>
        </p:nvCxnSpPr>
        <p:spPr>
          <a:xfrm>
            <a:off x="3210730" y="4202490"/>
            <a:ext cx="2957596" cy="597731"/>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306190" y="2966883"/>
            <a:ext cx="137250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5548507" y="3788826"/>
            <a:ext cx="3056420" cy="430887"/>
          </a:xfrm>
          <a:prstGeom prst="rect">
            <a:avLst/>
          </a:prstGeom>
          <a:solidFill>
            <a:schemeClr val="accent1">
              <a:lumMod val="20000"/>
              <a:lumOff val="80000"/>
            </a:schemeClr>
          </a:solidFill>
          <a:ln w="12700">
            <a:solidFill>
              <a:schemeClr val="accent1">
                <a:lumMod val="50000"/>
              </a:schemeClr>
            </a:solidFill>
          </a:ln>
        </p:spPr>
        <p:txBody>
          <a:bodyPr wrap="square" rtlCol="0">
            <a:spAutoFit/>
          </a:bodyPr>
          <a:lstStyle/>
          <a:p>
            <a:pPr algn="ctr"/>
            <a:r>
              <a:rPr lang="en-IN" sz="2200" dirty="0">
                <a:latin typeface="+mn-lt"/>
              </a:rPr>
              <a:t>$30 million </a:t>
            </a:r>
            <a:r>
              <a:rPr lang="en-IN" sz="2200" dirty="0" smtClean="0">
                <a:latin typeface="+mn-lt"/>
              </a:rPr>
              <a:t>− </a:t>
            </a:r>
            <a:r>
              <a:rPr lang="en-IN" sz="2200" dirty="0">
                <a:latin typeface="+mn-lt"/>
              </a:rPr>
              <a:t>$20 million</a:t>
            </a:r>
            <a:endParaRPr lang="en-US" sz="2200" dirty="0">
              <a:latin typeface="+mn-lt"/>
            </a:endParaRPr>
          </a:p>
        </p:txBody>
      </p:sp>
      <p:cxnSp>
        <p:nvCxnSpPr>
          <p:cNvPr id="33" name="Straight Arrow Connector 32"/>
          <p:cNvCxnSpPr/>
          <p:nvPr/>
        </p:nvCxnSpPr>
        <p:spPr>
          <a:xfrm>
            <a:off x="7424837" y="4137017"/>
            <a:ext cx="370070" cy="1742790"/>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14B</a:t>
            </a:r>
          </a:p>
        </p:txBody>
      </p:sp>
    </p:spTree>
    <p:custDataLst>
      <p:tags r:id="rId1"/>
    </p:custDataLst>
    <p:extLst>
      <p:ext uri="{BB962C8B-B14F-4D97-AF65-F5344CB8AC3E}">
        <p14:creationId xmlns:p14="http://schemas.microsoft.com/office/powerpoint/2010/main" val="1201238756"/>
      </p:ext>
    </p:extLst>
  </p:cSld>
  <p:clrMapOvr>
    <a:masterClrMapping/>
  </p:clrMapOvr>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04373"/>
            <a:ext cx="8382000" cy="906945"/>
          </a:xfrm>
        </p:spPr>
        <p:txBody>
          <a:bodyPr>
            <a:noAutofit/>
          </a:bodyPr>
          <a:lstStyle/>
          <a:p>
            <a:r>
              <a:rPr lang="en-US" dirty="0"/>
              <a:t>Troubled Debt Restructuring—</a:t>
            </a:r>
            <a:br>
              <a:rPr lang="en-US" dirty="0"/>
            </a:br>
            <a:r>
              <a:rPr lang="en-IN" dirty="0"/>
              <a:t>Debt </a:t>
            </a:r>
            <a:r>
              <a:rPr lang="en-IN" dirty="0" smtClean="0"/>
              <a:t>is </a:t>
            </a:r>
            <a:r>
              <a:rPr lang="en-IN" dirty="0"/>
              <a:t>Continued, but with Modified Terms</a:t>
            </a:r>
            <a:endParaRPr lang="en-US" dirty="0"/>
          </a:p>
        </p:txBody>
      </p:sp>
      <p:sp>
        <p:nvSpPr>
          <p:cNvPr id="3" name="Content Placeholder 2"/>
          <p:cNvSpPr>
            <a:spLocks noGrp="1"/>
          </p:cNvSpPr>
          <p:nvPr>
            <p:ph idx="1"/>
          </p:nvPr>
        </p:nvSpPr>
        <p:spPr>
          <a:xfrm>
            <a:off x="633004" y="1228029"/>
            <a:ext cx="8465821" cy="6246243"/>
          </a:xfrm>
        </p:spPr>
        <p:txBody>
          <a:bodyPr>
            <a:normAutofit/>
          </a:bodyPr>
          <a:lstStyle/>
          <a:p>
            <a:r>
              <a:rPr lang="en-US" sz="2400" dirty="0"/>
              <a:t>Bank allows </a:t>
            </a:r>
            <a:r>
              <a:rPr lang="en-IN" sz="2400" dirty="0"/>
              <a:t>the debt to continue, but modifies the terms of the debt agreement to make it easier for </a:t>
            </a:r>
            <a:r>
              <a:rPr lang="en-US" sz="2400" dirty="0"/>
              <a:t>the debtor to comply</a:t>
            </a:r>
          </a:p>
          <a:p>
            <a:r>
              <a:rPr lang="en-IN" sz="2400" dirty="0"/>
              <a:t>The bank might agree to:</a:t>
            </a:r>
          </a:p>
          <a:p>
            <a:pPr lvl="1">
              <a:buFont typeface="Lucida Grande"/>
              <a:buChar char="–"/>
            </a:pPr>
            <a:r>
              <a:rPr lang="en-IN" dirty="0"/>
              <a:t>Reduce or delay the scheduled </a:t>
            </a:r>
            <a:r>
              <a:rPr lang="en-IN" i="1" dirty="0"/>
              <a:t>interest </a:t>
            </a:r>
            <a:r>
              <a:rPr lang="en-US" i="1" dirty="0"/>
              <a:t>payments</a:t>
            </a:r>
          </a:p>
          <a:p>
            <a:pPr lvl="1">
              <a:buFont typeface="Lucida Grande"/>
              <a:buChar char="–"/>
            </a:pPr>
            <a:r>
              <a:rPr lang="en-IN" dirty="0"/>
              <a:t>Reduce or delay the </a:t>
            </a:r>
            <a:r>
              <a:rPr lang="en-IN" i="1" dirty="0"/>
              <a:t>maturity amount</a:t>
            </a:r>
            <a:endParaRPr lang="en-IN" dirty="0"/>
          </a:p>
          <a:p>
            <a:endParaRPr lang="en-IN" sz="2400" dirty="0"/>
          </a:p>
          <a:p>
            <a:endParaRPr lang="en-IN" sz="2400" dirty="0"/>
          </a:p>
          <a:p>
            <a:endParaRPr lang="en-IN" sz="2400" dirty="0"/>
          </a:p>
          <a:p>
            <a:r>
              <a:rPr lang="en-US" sz="2400" dirty="0"/>
              <a:t>Accounting </a:t>
            </a:r>
            <a:r>
              <a:rPr lang="en-IN" sz="2400" dirty="0"/>
              <a:t>procedure depends on whether:</a:t>
            </a:r>
          </a:p>
          <a:p>
            <a:pPr lvl="1">
              <a:buFont typeface="Lucida Grande"/>
              <a:buChar char="–"/>
            </a:pPr>
            <a:r>
              <a:rPr lang="en-IN" dirty="0"/>
              <a:t>The total cash payments are </a:t>
            </a:r>
            <a:r>
              <a:rPr lang="en-IN" b="1" dirty="0">
                <a:solidFill>
                  <a:srgbClr val="C00000"/>
                </a:solidFill>
              </a:rPr>
              <a:t>less than </a:t>
            </a:r>
            <a:r>
              <a:rPr lang="en-IN" dirty="0"/>
              <a:t>the book value </a:t>
            </a:r>
            <a:r>
              <a:rPr lang="en-US" dirty="0"/>
              <a:t>of the debt</a:t>
            </a:r>
          </a:p>
          <a:p>
            <a:pPr lvl="1">
              <a:buFont typeface="Lucida Grande"/>
              <a:buChar char="–"/>
            </a:pPr>
            <a:r>
              <a:rPr lang="en-IN" dirty="0"/>
              <a:t>The total cash payments </a:t>
            </a:r>
            <a:r>
              <a:rPr lang="en-IN" b="1" dirty="0">
                <a:solidFill>
                  <a:srgbClr val="C00000"/>
                </a:solidFill>
              </a:rPr>
              <a:t>exceed</a:t>
            </a:r>
            <a:r>
              <a:rPr lang="en-IN" dirty="0"/>
              <a:t> the book value of the </a:t>
            </a:r>
            <a:r>
              <a:rPr lang="en-US" dirty="0"/>
              <a:t>debt</a:t>
            </a:r>
          </a:p>
        </p:txBody>
      </p:sp>
      <p:sp>
        <p:nvSpPr>
          <p:cNvPr id="4" name="TextBox 3"/>
          <p:cNvSpPr txBox="1"/>
          <p:nvPr/>
        </p:nvSpPr>
        <p:spPr>
          <a:xfrm>
            <a:off x="652434" y="3501237"/>
            <a:ext cx="1896930" cy="892552"/>
          </a:xfrm>
          <a:prstGeom prst="rect">
            <a:avLst/>
          </a:prstGeom>
          <a:solidFill>
            <a:schemeClr val="accent1">
              <a:lumMod val="50000"/>
            </a:schemeClr>
          </a:solidFill>
        </p:spPr>
        <p:txBody>
          <a:bodyPr wrap="square" rtlCol="0">
            <a:spAutoFit/>
          </a:bodyPr>
          <a:lstStyle/>
          <a:p>
            <a:pPr algn="ctr"/>
            <a:r>
              <a:rPr lang="en-IN" sz="2600" b="1" dirty="0">
                <a:solidFill>
                  <a:schemeClr val="bg1"/>
                </a:solidFill>
                <a:latin typeface="+mn-lt"/>
              </a:rPr>
              <a:t>Book value of a debt</a:t>
            </a:r>
            <a:endParaRPr lang="en-US" sz="2600" b="1" dirty="0">
              <a:solidFill>
                <a:schemeClr val="bg1"/>
              </a:solidFill>
              <a:latin typeface="+mn-lt"/>
            </a:endParaRPr>
          </a:p>
        </p:txBody>
      </p:sp>
      <p:sp>
        <p:nvSpPr>
          <p:cNvPr id="5" name="TextBox 4"/>
          <p:cNvSpPr txBox="1"/>
          <p:nvPr/>
        </p:nvSpPr>
        <p:spPr>
          <a:xfrm>
            <a:off x="3214173" y="3501237"/>
            <a:ext cx="2695614" cy="892552"/>
          </a:xfrm>
          <a:prstGeom prst="rect">
            <a:avLst/>
          </a:prstGeom>
          <a:solidFill>
            <a:schemeClr val="accent1">
              <a:lumMod val="20000"/>
              <a:lumOff val="80000"/>
            </a:schemeClr>
          </a:solidFill>
          <a:ln w="12700">
            <a:solidFill>
              <a:schemeClr val="accent1">
                <a:lumMod val="50000"/>
              </a:schemeClr>
            </a:solidFill>
          </a:ln>
        </p:spPr>
        <p:txBody>
          <a:bodyPr wrap="square" rtlCol="0">
            <a:spAutoFit/>
          </a:bodyPr>
          <a:lstStyle/>
          <a:p>
            <a:pPr algn="ctr"/>
            <a:r>
              <a:rPr lang="en-IN" sz="2600" dirty="0">
                <a:latin typeface="+mn-lt"/>
              </a:rPr>
              <a:t>Current balance of the primary debt</a:t>
            </a:r>
            <a:endParaRPr lang="en-US" sz="2600" dirty="0">
              <a:latin typeface="+mn-lt"/>
            </a:endParaRPr>
          </a:p>
        </p:txBody>
      </p:sp>
      <p:sp>
        <p:nvSpPr>
          <p:cNvPr id="6" name="TextBox 5"/>
          <p:cNvSpPr txBox="1"/>
          <p:nvPr/>
        </p:nvSpPr>
        <p:spPr>
          <a:xfrm>
            <a:off x="6534898" y="3501237"/>
            <a:ext cx="2499816" cy="892552"/>
          </a:xfrm>
          <a:prstGeom prst="rect">
            <a:avLst/>
          </a:prstGeom>
          <a:solidFill>
            <a:schemeClr val="accent1">
              <a:lumMod val="20000"/>
              <a:lumOff val="80000"/>
            </a:schemeClr>
          </a:solidFill>
          <a:ln w="12700">
            <a:solidFill>
              <a:schemeClr val="accent1">
                <a:lumMod val="50000"/>
              </a:schemeClr>
            </a:solidFill>
          </a:ln>
        </p:spPr>
        <p:txBody>
          <a:bodyPr wrap="square" rtlCol="0">
            <a:spAutoFit/>
          </a:bodyPr>
          <a:lstStyle/>
          <a:p>
            <a:pPr algn="ctr"/>
            <a:r>
              <a:rPr lang="en-US" sz="2600" dirty="0">
                <a:latin typeface="+mn-lt"/>
              </a:rPr>
              <a:t>Accrued (unpaid)</a:t>
            </a:r>
          </a:p>
          <a:p>
            <a:pPr algn="ctr"/>
            <a:r>
              <a:rPr lang="en-US" sz="2600" dirty="0">
                <a:latin typeface="+mn-lt"/>
              </a:rPr>
              <a:t>interest</a:t>
            </a:r>
          </a:p>
        </p:txBody>
      </p:sp>
      <p:sp>
        <p:nvSpPr>
          <p:cNvPr id="7" name="Equal 6"/>
          <p:cNvSpPr/>
          <p:nvPr/>
        </p:nvSpPr>
        <p:spPr>
          <a:xfrm>
            <a:off x="2611837" y="3720588"/>
            <a:ext cx="499023" cy="453850"/>
          </a:xfrm>
          <a:prstGeom prst="mathEqual">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Plus 7"/>
          <p:cNvSpPr/>
          <p:nvPr/>
        </p:nvSpPr>
        <p:spPr>
          <a:xfrm>
            <a:off x="6013100" y="3724375"/>
            <a:ext cx="446827" cy="446276"/>
          </a:xfrm>
          <a:prstGeom prst="mathPlus">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14B</a:t>
            </a:r>
          </a:p>
        </p:txBody>
      </p:sp>
    </p:spTree>
    <p:custDataLst>
      <p:tags r:id="rId1"/>
    </p:custDataLst>
    <p:extLst>
      <p:ext uri="{BB962C8B-B14F-4D97-AF65-F5344CB8AC3E}">
        <p14:creationId xmlns:p14="http://schemas.microsoft.com/office/powerpoint/2010/main" val="4175019265"/>
      </p:ext>
    </p:extLst>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6547" y="1"/>
            <a:ext cx="8465820" cy="887474"/>
          </a:xfrm>
        </p:spPr>
        <p:txBody>
          <a:bodyPr>
            <a:noAutofit/>
          </a:bodyPr>
          <a:lstStyle/>
          <a:p>
            <a:r>
              <a:rPr lang="en-US" sz="2800" dirty="0"/>
              <a:t>Troubled Debt Restructuring—</a:t>
            </a:r>
            <a:br>
              <a:rPr lang="en-US" sz="2800" dirty="0"/>
            </a:br>
            <a:r>
              <a:rPr lang="en-IN" sz="2800" dirty="0"/>
              <a:t>Debt </a:t>
            </a:r>
            <a:r>
              <a:rPr lang="en-IN" sz="2800" dirty="0" smtClean="0"/>
              <a:t>is </a:t>
            </a:r>
            <a:r>
              <a:rPr lang="en-IN" sz="2800" dirty="0"/>
              <a:t>Continued, but with Modified Terms </a:t>
            </a:r>
            <a:r>
              <a:rPr lang="en-IN" sz="2400" dirty="0"/>
              <a:t>(</a:t>
            </a:r>
            <a:r>
              <a:rPr lang="en-IN" sz="2400" dirty="0" smtClean="0"/>
              <a:t>continued)</a:t>
            </a:r>
            <a:endParaRPr lang="en-US" sz="2400" dirty="0"/>
          </a:p>
        </p:txBody>
      </p:sp>
      <p:sp>
        <p:nvSpPr>
          <p:cNvPr id="3" name="Content Placeholder 2"/>
          <p:cNvSpPr>
            <a:spLocks noGrp="1"/>
          </p:cNvSpPr>
          <p:nvPr>
            <p:ph idx="1"/>
          </p:nvPr>
        </p:nvSpPr>
        <p:spPr>
          <a:xfrm>
            <a:off x="509588" y="1066951"/>
            <a:ext cx="8536722" cy="823302"/>
          </a:xfrm>
        </p:spPr>
        <p:txBody>
          <a:bodyPr>
            <a:normAutofit/>
          </a:bodyPr>
          <a:lstStyle/>
          <a:p>
            <a:r>
              <a:rPr lang="en-IN" sz="2400" b="1" dirty="0"/>
              <a:t>When total </a:t>
            </a:r>
            <a:r>
              <a:rPr lang="en-IN" sz="2400" b="1" dirty="0">
                <a:solidFill>
                  <a:srgbClr val="C00000"/>
                </a:solidFill>
              </a:rPr>
              <a:t>cash payments are less than the book value </a:t>
            </a:r>
            <a:r>
              <a:rPr lang="en-US" sz="2400" b="1" dirty="0"/>
              <a:t>of the debt</a:t>
            </a:r>
            <a:endParaRPr lang="en-US" sz="2400" dirty="0"/>
          </a:p>
        </p:txBody>
      </p:sp>
      <p:sp>
        <p:nvSpPr>
          <p:cNvPr id="4" name="TextBox 3"/>
          <p:cNvSpPr txBox="1"/>
          <p:nvPr/>
        </p:nvSpPr>
        <p:spPr>
          <a:xfrm>
            <a:off x="576388" y="1687890"/>
            <a:ext cx="8550478" cy="2246769"/>
          </a:xfrm>
          <a:prstGeom prst="rect">
            <a:avLst/>
          </a:prstGeom>
          <a:noFill/>
        </p:spPr>
        <p:txBody>
          <a:bodyPr wrap="square" rtlCol="0">
            <a:spAutoFit/>
          </a:bodyPr>
          <a:lstStyle/>
          <a:p>
            <a:r>
              <a:rPr lang="en-IN" sz="2000" dirty="0">
                <a:latin typeface="+mn-lt"/>
              </a:rPr>
              <a:t>Brillard Properties owes First Prudent Bank $30 million under a 10% note with two years remaining to maturity. Due to financial difficulties of the developer, the previous year’s interest ($3 million) was not paid. First Prudent Bank agrees to:</a:t>
            </a:r>
          </a:p>
          <a:p>
            <a:r>
              <a:rPr lang="en-IN" sz="2000" dirty="0">
                <a:latin typeface="+mn-lt"/>
              </a:rPr>
              <a:t>1. Forgive the interest accrued from last </a:t>
            </a:r>
            <a:r>
              <a:rPr lang="en-IN" sz="2000" dirty="0" smtClean="0">
                <a:latin typeface="+mn-lt"/>
              </a:rPr>
              <a:t>year</a:t>
            </a:r>
            <a:endParaRPr lang="en-IN" sz="2000" dirty="0">
              <a:latin typeface="+mn-lt"/>
            </a:endParaRPr>
          </a:p>
          <a:p>
            <a:r>
              <a:rPr lang="en-IN" sz="2000" dirty="0">
                <a:latin typeface="+mn-lt"/>
              </a:rPr>
              <a:t>2. Reduce the remaining two interest payments to $2 million </a:t>
            </a:r>
            <a:r>
              <a:rPr lang="en-IN" sz="2000" dirty="0" smtClean="0">
                <a:latin typeface="+mn-lt"/>
              </a:rPr>
              <a:t>each</a:t>
            </a:r>
            <a:endParaRPr lang="en-IN" sz="2000" dirty="0">
              <a:latin typeface="+mn-lt"/>
            </a:endParaRPr>
          </a:p>
          <a:p>
            <a:r>
              <a:rPr lang="en-IN" sz="2000" dirty="0">
                <a:latin typeface="+mn-lt"/>
              </a:rPr>
              <a:t>3. Reduce the principal to $25 </a:t>
            </a:r>
            <a:r>
              <a:rPr lang="en-IN" sz="2000" dirty="0" smtClean="0">
                <a:latin typeface="+mn-lt"/>
              </a:rPr>
              <a:t>million</a:t>
            </a:r>
            <a:endParaRPr lang="en-US" sz="2000" dirty="0">
              <a:latin typeface="+mn-lt"/>
            </a:endParaRPr>
          </a:p>
        </p:txBody>
      </p:sp>
      <p:sp>
        <p:nvSpPr>
          <p:cNvPr id="5" name="TextBox 4"/>
          <p:cNvSpPr txBox="1"/>
          <p:nvPr/>
        </p:nvSpPr>
        <p:spPr>
          <a:xfrm>
            <a:off x="502379" y="3862422"/>
            <a:ext cx="1511632" cy="400110"/>
          </a:xfrm>
          <a:prstGeom prst="rect">
            <a:avLst/>
          </a:prstGeom>
          <a:noFill/>
        </p:spPr>
        <p:txBody>
          <a:bodyPr wrap="square" rtlCol="0">
            <a:spAutoFit/>
          </a:bodyPr>
          <a:lstStyle/>
          <a:p>
            <a:r>
              <a:rPr lang="en-IN" sz="2000" b="1" dirty="0">
                <a:latin typeface="+mn-lt"/>
              </a:rPr>
              <a:t>Analysis:</a:t>
            </a:r>
            <a:endParaRPr lang="en-US" sz="2000" b="1" dirty="0">
              <a:latin typeface="+mn-lt"/>
            </a:endParaRPr>
          </a:p>
        </p:txBody>
      </p:sp>
      <p:sp>
        <p:nvSpPr>
          <p:cNvPr id="6" name="TextBox 5"/>
          <p:cNvSpPr txBox="1"/>
          <p:nvPr/>
        </p:nvSpPr>
        <p:spPr>
          <a:xfrm>
            <a:off x="1624130" y="3862422"/>
            <a:ext cx="2304288" cy="400110"/>
          </a:xfrm>
          <a:prstGeom prst="rect">
            <a:avLst/>
          </a:prstGeom>
          <a:noFill/>
        </p:spPr>
        <p:txBody>
          <a:bodyPr wrap="square" rtlCol="0">
            <a:spAutoFit/>
          </a:bodyPr>
          <a:lstStyle/>
          <a:p>
            <a:r>
              <a:rPr lang="en-US" sz="2000" dirty="0">
                <a:latin typeface="+mn-lt"/>
              </a:rPr>
              <a:t>Book value</a:t>
            </a:r>
          </a:p>
        </p:txBody>
      </p:sp>
      <p:sp>
        <p:nvSpPr>
          <p:cNvPr id="7" name="TextBox 6"/>
          <p:cNvSpPr txBox="1"/>
          <p:nvPr/>
        </p:nvSpPr>
        <p:spPr>
          <a:xfrm>
            <a:off x="1624131" y="4230697"/>
            <a:ext cx="2303045" cy="400110"/>
          </a:xfrm>
          <a:prstGeom prst="rect">
            <a:avLst/>
          </a:prstGeom>
          <a:noFill/>
        </p:spPr>
        <p:txBody>
          <a:bodyPr wrap="square" rtlCol="0">
            <a:spAutoFit/>
          </a:bodyPr>
          <a:lstStyle/>
          <a:p>
            <a:r>
              <a:rPr lang="en-US" sz="2000" dirty="0">
                <a:latin typeface="+mn-lt"/>
              </a:rPr>
              <a:t>Future payments</a:t>
            </a:r>
          </a:p>
        </p:txBody>
      </p:sp>
      <p:sp>
        <p:nvSpPr>
          <p:cNvPr id="9" name="TextBox 8"/>
          <p:cNvSpPr txBox="1"/>
          <p:nvPr/>
        </p:nvSpPr>
        <p:spPr>
          <a:xfrm>
            <a:off x="3810627" y="3862422"/>
            <a:ext cx="3920785" cy="400110"/>
          </a:xfrm>
          <a:prstGeom prst="rect">
            <a:avLst/>
          </a:prstGeom>
          <a:noFill/>
        </p:spPr>
        <p:txBody>
          <a:bodyPr wrap="square" rtlCol="0">
            <a:spAutoFit/>
          </a:bodyPr>
          <a:lstStyle/>
          <a:p>
            <a:pPr algn="r"/>
            <a:r>
              <a:rPr lang="en-US" sz="2000" dirty="0">
                <a:latin typeface="+mn-lt"/>
              </a:rPr>
              <a:t>$30 million + $3 million = </a:t>
            </a:r>
          </a:p>
        </p:txBody>
      </p:sp>
      <p:sp>
        <p:nvSpPr>
          <p:cNvPr id="10" name="TextBox 9"/>
          <p:cNvSpPr txBox="1"/>
          <p:nvPr/>
        </p:nvSpPr>
        <p:spPr>
          <a:xfrm>
            <a:off x="3799308" y="4230697"/>
            <a:ext cx="3943423" cy="400110"/>
          </a:xfrm>
          <a:prstGeom prst="rect">
            <a:avLst/>
          </a:prstGeom>
          <a:noFill/>
        </p:spPr>
        <p:txBody>
          <a:bodyPr wrap="square" rtlCol="0">
            <a:spAutoFit/>
          </a:bodyPr>
          <a:lstStyle/>
          <a:p>
            <a:pPr algn="r"/>
            <a:r>
              <a:rPr lang="en-US" sz="2000" dirty="0">
                <a:latin typeface="+mn-lt"/>
              </a:rPr>
              <a:t>($2 million × 2) + $25 million = </a:t>
            </a:r>
          </a:p>
        </p:txBody>
      </p:sp>
      <p:sp>
        <p:nvSpPr>
          <p:cNvPr id="11" name="TextBox 10"/>
          <p:cNvSpPr txBox="1"/>
          <p:nvPr/>
        </p:nvSpPr>
        <p:spPr>
          <a:xfrm>
            <a:off x="7532718" y="3862422"/>
            <a:ext cx="1662795" cy="400110"/>
          </a:xfrm>
          <a:prstGeom prst="rect">
            <a:avLst/>
          </a:prstGeom>
          <a:noFill/>
        </p:spPr>
        <p:txBody>
          <a:bodyPr wrap="square" rtlCol="0">
            <a:spAutoFit/>
          </a:bodyPr>
          <a:lstStyle/>
          <a:p>
            <a:pPr algn="r"/>
            <a:r>
              <a:rPr lang="en-US" sz="2000" dirty="0">
                <a:latin typeface="+mn-lt"/>
              </a:rPr>
              <a:t>$33 million</a:t>
            </a:r>
          </a:p>
        </p:txBody>
      </p:sp>
      <p:sp>
        <p:nvSpPr>
          <p:cNvPr id="12" name="TextBox 11"/>
          <p:cNvSpPr txBox="1"/>
          <p:nvPr/>
        </p:nvSpPr>
        <p:spPr>
          <a:xfrm>
            <a:off x="7532718" y="4230697"/>
            <a:ext cx="1662795" cy="400110"/>
          </a:xfrm>
          <a:prstGeom prst="rect">
            <a:avLst/>
          </a:prstGeom>
          <a:noFill/>
        </p:spPr>
        <p:txBody>
          <a:bodyPr wrap="square" rtlCol="0">
            <a:spAutoFit/>
          </a:bodyPr>
          <a:lstStyle/>
          <a:p>
            <a:pPr algn="r"/>
            <a:r>
              <a:rPr lang="en-US" sz="2000" dirty="0">
                <a:latin typeface="+mn-lt"/>
              </a:rPr>
              <a:t>29 million</a:t>
            </a:r>
          </a:p>
        </p:txBody>
      </p:sp>
      <p:sp>
        <p:nvSpPr>
          <p:cNvPr id="13" name="TextBox 12"/>
          <p:cNvSpPr txBox="1"/>
          <p:nvPr/>
        </p:nvSpPr>
        <p:spPr>
          <a:xfrm>
            <a:off x="7532718" y="4533769"/>
            <a:ext cx="1662795" cy="400110"/>
          </a:xfrm>
          <a:prstGeom prst="rect">
            <a:avLst/>
          </a:prstGeom>
          <a:noFill/>
        </p:spPr>
        <p:txBody>
          <a:bodyPr wrap="square" rtlCol="0">
            <a:spAutoFit/>
          </a:bodyPr>
          <a:lstStyle/>
          <a:p>
            <a:pPr algn="r"/>
            <a:r>
              <a:rPr lang="en-US" sz="2000" b="1" dirty="0">
                <a:solidFill>
                  <a:srgbClr val="EC008C"/>
                </a:solidFill>
                <a:latin typeface="+mn-lt"/>
              </a:rPr>
              <a:t>$  4 million</a:t>
            </a:r>
          </a:p>
        </p:txBody>
      </p:sp>
      <p:sp>
        <p:nvSpPr>
          <p:cNvPr id="29" name="TextBox 28"/>
          <p:cNvSpPr txBox="1"/>
          <p:nvPr/>
        </p:nvSpPr>
        <p:spPr>
          <a:xfrm>
            <a:off x="1625373" y="4533769"/>
            <a:ext cx="2303045" cy="400110"/>
          </a:xfrm>
          <a:prstGeom prst="rect">
            <a:avLst/>
          </a:prstGeom>
          <a:noFill/>
        </p:spPr>
        <p:txBody>
          <a:bodyPr wrap="square" rtlCol="0">
            <a:spAutoFit/>
          </a:bodyPr>
          <a:lstStyle/>
          <a:p>
            <a:r>
              <a:rPr lang="en-IN" sz="2000" dirty="0">
                <a:latin typeface="+mn-lt"/>
              </a:rPr>
              <a:t>Gain</a:t>
            </a:r>
            <a:endParaRPr lang="en-US" sz="2000" dirty="0">
              <a:latin typeface="+mn-lt"/>
            </a:endParaRPr>
          </a:p>
        </p:txBody>
      </p:sp>
      <p:sp>
        <p:nvSpPr>
          <p:cNvPr id="31" name="Rectangle 30"/>
          <p:cNvSpPr/>
          <p:nvPr/>
        </p:nvSpPr>
        <p:spPr>
          <a:xfrm>
            <a:off x="692731" y="5200077"/>
            <a:ext cx="8320883" cy="1407351"/>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32" name="TextBox 31"/>
          <p:cNvSpPr txBox="1">
            <a:spLocks noChangeArrowheads="1"/>
          </p:cNvSpPr>
          <p:nvPr/>
        </p:nvSpPr>
        <p:spPr bwMode="auto">
          <a:xfrm>
            <a:off x="761999" y="5196000"/>
            <a:ext cx="4965701" cy="400110"/>
          </a:xfrm>
          <a:prstGeom prst="rect">
            <a:avLst/>
          </a:prstGeom>
          <a:noFill/>
          <a:ln w="9525">
            <a:noFill/>
            <a:miter lim="800000"/>
            <a:headEnd/>
            <a:tailEnd/>
          </a:ln>
        </p:spPr>
        <p:txBody>
          <a:bodyPr wrap="square">
            <a:spAutoFit/>
          </a:bodyPr>
          <a:lstStyle/>
          <a:p>
            <a:pPr algn="ctr"/>
            <a:r>
              <a:rPr lang="en-US" sz="2000" b="1" dirty="0">
                <a:latin typeface="+mn-lt"/>
              </a:rPr>
              <a:t>Journal Entry</a:t>
            </a:r>
            <a:endParaRPr lang="en-IN" sz="2000" b="1" baseline="30000" dirty="0">
              <a:latin typeface="+mn-lt"/>
            </a:endParaRPr>
          </a:p>
        </p:txBody>
      </p:sp>
      <p:sp>
        <p:nvSpPr>
          <p:cNvPr id="33" name="TextBox 32"/>
          <p:cNvSpPr txBox="1">
            <a:spLocks noChangeArrowheads="1"/>
          </p:cNvSpPr>
          <p:nvPr/>
        </p:nvSpPr>
        <p:spPr bwMode="auto">
          <a:xfrm>
            <a:off x="7581009" y="5196000"/>
            <a:ext cx="1281651" cy="400110"/>
          </a:xfrm>
          <a:prstGeom prst="rect">
            <a:avLst/>
          </a:prstGeom>
          <a:noFill/>
          <a:ln w="9525">
            <a:noFill/>
            <a:miter lim="800000"/>
            <a:headEnd/>
            <a:tailEnd/>
          </a:ln>
        </p:spPr>
        <p:txBody>
          <a:bodyPr>
            <a:spAutoFit/>
          </a:bodyPr>
          <a:lstStyle/>
          <a:p>
            <a:pPr algn="ctr"/>
            <a:r>
              <a:rPr lang="en-US" sz="2000" b="1" dirty="0">
                <a:latin typeface="+mn-lt"/>
              </a:rPr>
              <a:t>Credit</a:t>
            </a:r>
            <a:endParaRPr lang="en-IN" sz="2000" b="1" baseline="30000" dirty="0">
              <a:latin typeface="+mn-lt"/>
            </a:endParaRPr>
          </a:p>
        </p:txBody>
      </p:sp>
      <p:sp>
        <p:nvSpPr>
          <p:cNvPr id="34" name="TextBox 33"/>
          <p:cNvSpPr txBox="1">
            <a:spLocks noChangeArrowheads="1"/>
          </p:cNvSpPr>
          <p:nvPr/>
        </p:nvSpPr>
        <p:spPr bwMode="auto">
          <a:xfrm>
            <a:off x="6198296" y="5196000"/>
            <a:ext cx="1281651" cy="400110"/>
          </a:xfrm>
          <a:prstGeom prst="rect">
            <a:avLst/>
          </a:prstGeom>
          <a:noFill/>
          <a:ln w="9525">
            <a:noFill/>
            <a:miter lim="800000"/>
            <a:headEnd/>
            <a:tailEnd/>
          </a:ln>
        </p:spPr>
        <p:txBody>
          <a:bodyPr>
            <a:spAutoFit/>
          </a:bodyPr>
          <a:lstStyle/>
          <a:p>
            <a:pPr algn="ctr"/>
            <a:r>
              <a:rPr lang="en-US" sz="2000" b="1" dirty="0">
                <a:latin typeface="+mn-lt"/>
              </a:rPr>
              <a:t>Debit</a:t>
            </a:r>
            <a:endParaRPr lang="en-IN" sz="2000" b="1" baseline="30000" dirty="0">
              <a:latin typeface="+mn-lt"/>
            </a:endParaRPr>
          </a:p>
        </p:txBody>
      </p:sp>
      <p:sp>
        <p:nvSpPr>
          <p:cNvPr id="35" name="TextBox 34"/>
          <p:cNvSpPr txBox="1">
            <a:spLocks noChangeArrowheads="1"/>
          </p:cNvSpPr>
          <p:nvPr/>
        </p:nvSpPr>
        <p:spPr bwMode="auto">
          <a:xfrm>
            <a:off x="691744" y="5552482"/>
            <a:ext cx="5297761" cy="404813"/>
          </a:xfrm>
          <a:prstGeom prst="rect">
            <a:avLst/>
          </a:prstGeom>
          <a:noFill/>
          <a:ln w="9525">
            <a:noFill/>
            <a:miter lim="800000"/>
            <a:headEnd/>
            <a:tailEnd/>
          </a:ln>
        </p:spPr>
        <p:txBody>
          <a:bodyPr/>
          <a:lstStyle/>
          <a:p>
            <a:r>
              <a:rPr lang="en-US" sz="2000" dirty="0">
                <a:latin typeface="+mn-lt"/>
              </a:rPr>
              <a:t>Accrued interest payable</a:t>
            </a:r>
            <a:endParaRPr lang="en-IN" sz="2000" dirty="0">
              <a:latin typeface="+mn-lt"/>
            </a:endParaRPr>
          </a:p>
        </p:txBody>
      </p:sp>
      <p:sp>
        <p:nvSpPr>
          <p:cNvPr id="36" name="TextBox 35"/>
          <p:cNvSpPr txBox="1">
            <a:spLocks noChangeArrowheads="1"/>
          </p:cNvSpPr>
          <p:nvPr/>
        </p:nvSpPr>
        <p:spPr bwMode="auto">
          <a:xfrm>
            <a:off x="6076810" y="5552483"/>
            <a:ext cx="1466805" cy="404812"/>
          </a:xfrm>
          <a:prstGeom prst="rect">
            <a:avLst/>
          </a:prstGeom>
          <a:noFill/>
          <a:ln w="9525">
            <a:noFill/>
            <a:miter lim="800000"/>
            <a:headEnd/>
            <a:tailEnd/>
          </a:ln>
        </p:spPr>
        <p:txBody>
          <a:bodyPr/>
          <a:lstStyle/>
          <a:p>
            <a:pPr algn="r"/>
            <a:r>
              <a:rPr lang="en-IN" sz="2000" dirty="0">
                <a:latin typeface="+mn-lt"/>
              </a:rPr>
              <a:t>3,000,000</a:t>
            </a:r>
          </a:p>
        </p:txBody>
      </p:sp>
      <p:sp>
        <p:nvSpPr>
          <p:cNvPr id="37" name="TextBox 36"/>
          <p:cNvSpPr txBox="1">
            <a:spLocks noChangeArrowheads="1"/>
          </p:cNvSpPr>
          <p:nvPr/>
        </p:nvSpPr>
        <p:spPr bwMode="auto">
          <a:xfrm>
            <a:off x="691744" y="5913667"/>
            <a:ext cx="5297761" cy="404813"/>
          </a:xfrm>
          <a:prstGeom prst="rect">
            <a:avLst/>
          </a:prstGeom>
          <a:noFill/>
          <a:ln w="9525">
            <a:noFill/>
            <a:miter lim="800000"/>
            <a:headEnd/>
            <a:tailEnd/>
          </a:ln>
        </p:spPr>
        <p:txBody>
          <a:bodyPr/>
          <a:lstStyle/>
          <a:p>
            <a:r>
              <a:rPr lang="en-US" sz="2000" dirty="0">
                <a:latin typeface="+mn-lt"/>
              </a:rPr>
              <a:t>Note payable</a:t>
            </a:r>
            <a:endParaRPr lang="en-IN" sz="2000" dirty="0">
              <a:latin typeface="+mn-lt"/>
            </a:endParaRPr>
          </a:p>
        </p:txBody>
      </p:sp>
      <p:sp>
        <p:nvSpPr>
          <p:cNvPr id="38" name="TextBox 37"/>
          <p:cNvSpPr txBox="1">
            <a:spLocks noChangeArrowheads="1"/>
          </p:cNvSpPr>
          <p:nvPr/>
        </p:nvSpPr>
        <p:spPr bwMode="auto">
          <a:xfrm>
            <a:off x="6076810" y="5913668"/>
            <a:ext cx="1463040" cy="404812"/>
          </a:xfrm>
          <a:prstGeom prst="rect">
            <a:avLst/>
          </a:prstGeom>
          <a:noFill/>
          <a:ln w="9525">
            <a:noFill/>
            <a:miter lim="800000"/>
            <a:headEnd/>
            <a:tailEnd/>
          </a:ln>
        </p:spPr>
        <p:txBody>
          <a:bodyPr/>
          <a:lstStyle/>
          <a:p>
            <a:pPr algn="r"/>
            <a:r>
              <a:rPr lang="en-IN" sz="2000" dirty="0">
                <a:latin typeface="+mn-lt"/>
              </a:rPr>
              <a:t>1,000,000</a:t>
            </a:r>
          </a:p>
        </p:txBody>
      </p:sp>
      <p:sp>
        <p:nvSpPr>
          <p:cNvPr id="39" name="TextBox 38"/>
          <p:cNvSpPr txBox="1">
            <a:spLocks noChangeArrowheads="1"/>
          </p:cNvSpPr>
          <p:nvPr/>
        </p:nvSpPr>
        <p:spPr bwMode="auto">
          <a:xfrm>
            <a:off x="691744" y="6274852"/>
            <a:ext cx="5297761" cy="404813"/>
          </a:xfrm>
          <a:prstGeom prst="rect">
            <a:avLst/>
          </a:prstGeom>
          <a:noFill/>
          <a:ln w="9525">
            <a:noFill/>
            <a:miter lim="800000"/>
            <a:headEnd/>
            <a:tailEnd/>
          </a:ln>
        </p:spPr>
        <p:txBody>
          <a:bodyPr/>
          <a:lstStyle/>
          <a:p>
            <a:pPr lvl="1"/>
            <a:r>
              <a:rPr lang="en-US" sz="2000" dirty="0">
                <a:latin typeface="+mn-lt"/>
              </a:rPr>
              <a:t>Gain on debt restructuring</a:t>
            </a:r>
            <a:endParaRPr lang="en-IN" sz="2000" dirty="0">
              <a:latin typeface="+mn-lt"/>
            </a:endParaRPr>
          </a:p>
        </p:txBody>
      </p:sp>
      <p:sp>
        <p:nvSpPr>
          <p:cNvPr id="40" name="TextBox 39"/>
          <p:cNvSpPr txBox="1">
            <a:spLocks noChangeArrowheads="1"/>
          </p:cNvSpPr>
          <p:nvPr/>
        </p:nvSpPr>
        <p:spPr bwMode="auto">
          <a:xfrm>
            <a:off x="7530468" y="6274853"/>
            <a:ext cx="1463040" cy="404812"/>
          </a:xfrm>
          <a:prstGeom prst="rect">
            <a:avLst/>
          </a:prstGeom>
          <a:noFill/>
          <a:ln w="9525">
            <a:noFill/>
            <a:miter lim="800000"/>
            <a:headEnd/>
            <a:tailEnd/>
          </a:ln>
        </p:spPr>
        <p:txBody>
          <a:bodyPr/>
          <a:lstStyle/>
          <a:p>
            <a:pPr algn="r"/>
            <a:r>
              <a:rPr lang="en-IN" sz="2000" b="1" dirty="0">
                <a:solidFill>
                  <a:srgbClr val="EC008C"/>
                </a:solidFill>
                <a:latin typeface="+mn-lt"/>
              </a:rPr>
              <a:t>4,000,000</a:t>
            </a:r>
          </a:p>
        </p:txBody>
      </p:sp>
      <p:cxnSp>
        <p:nvCxnSpPr>
          <p:cNvPr id="41" name="Straight Connector 40"/>
          <p:cNvCxnSpPr/>
          <p:nvPr/>
        </p:nvCxnSpPr>
        <p:spPr>
          <a:xfrm>
            <a:off x="692387" y="5596110"/>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7708893" y="4562797"/>
            <a:ext cx="1397971" cy="0"/>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2309938" y="4777205"/>
            <a:ext cx="2296334" cy="400110"/>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000" dirty="0">
                <a:latin typeface="+mn-lt"/>
              </a:rPr>
              <a:t>10% × $30 million</a:t>
            </a:r>
            <a:endParaRPr lang="en-US" sz="2000" dirty="0">
              <a:latin typeface="+mn-lt"/>
            </a:endParaRPr>
          </a:p>
        </p:txBody>
      </p:sp>
      <p:cxnSp>
        <p:nvCxnSpPr>
          <p:cNvPr id="46" name="Straight Arrow Connector 45"/>
          <p:cNvCxnSpPr/>
          <p:nvPr/>
        </p:nvCxnSpPr>
        <p:spPr>
          <a:xfrm>
            <a:off x="4061961" y="5145798"/>
            <a:ext cx="2135991" cy="575319"/>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4648531" y="4776385"/>
            <a:ext cx="3056420" cy="400110"/>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000" dirty="0">
                <a:latin typeface="+mn-lt"/>
              </a:rPr>
              <a:t>$30 million </a:t>
            </a:r>
            <a:r>
              <a:rPr lang="en-IN" sz="2000" dirty="0" smtClean="0">
                <a:latin typeface="+mn-lt"/>
              </a:rPr>
              <a:t>− </a:t>
            </a:r>
            <a:r>
              <a:rPr lang="en-IN" sz="2000" dirty="0">
                <a:latin typeface="+mn-lt"/>
              </a:rPr>
              <a:t>$29 million</a:t>
            </a:r>
            <a:endParaRPr lang="en-US" sz="2000" dirty="0">
              <a:latin typeface="+mn-lt"/>
            </a:endParaRPr>
          </a:p>
        </p:txBody>
      </p:sp>
      <p:cxnSp>
        <p:nvCxnSpPr>
          <p:cNvPr id="48" name="Straight Arrow Connector 47"/>
          <p:cNvCxnSpPr/>
          <p:nvPr/>
        </p:nvCxnSpPr>
        <p:spPr>
          <a:xfrm flipH="1">
            <a:off x="7427404" y="5129004"/>
            <a:ext cx="163094" cy="861548"/>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5066897" y="2056497"/>
            <a:ext cx="137250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3488445" y="2706630"/>
            <a:ext cx="128950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5872266" y="3573474"/>
            <a:ext cx="124773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3343971" y="3862422"/>
            <a:ext cx="132449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2"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14B</a:t>
            </a:r>
          </a:p>
        </p:txBody>
      </p:sp>
    </p:spTree>
    <p:custDataLst>
      <p:tags r:id="rId1"/>
    </p:custDataLst>
    <p:extLst>
      <p:ext uri="{BB962C8B-B14F-4D97-AF65-F5344CB8AC3E}">
        <p14:creationId xmlns:p14="http://schemas.microsoft.com/office/powerpoint/2010/main" val="954946266"/>
      </p:ext>
    </p:extLst>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6547" y="1"/>
            <a:ext cx="8465820" cy="887474"/>
          </a:xfrm>
        </p:spPr>
        <p:txBody>
          <a:bodyPr>
            <a:noAutofit/>
          </a:bodyPr>
          <a:lstStyle/>
          <a:p>
            <a:r>
              <a:rPr lang="en-US" sz="2800" dirty="0"/>
              <a:t>Troubled Debt Restructuring—</a:t>
            </a:r>
            <a:br>
              <a:rPr lang="en-US" sz="2800" dirty="0"/>
            </a:br>
            <a:r>
              <a:rPr lang="en-IN" sz="2800" dirty="0"/>
              <a:t>Debt </a:t>
            </a:r>
            <a:r>
              <a:rPr lang="en-IN" sz="2800" dirty="0" smtClean="0"/>
              <a:t>is </a:t>
            </a:r>
            <a:r>
              <a:rPr lang="en-IN" sz="2800" dirty="0"/>
              <a:t>Continued, but with Modified Terms </a:t>
            </a:r>
            <a:r>
              <a:rPr lang="en-IN" sz="2400" dirty="0"/>
              <a:t>(cont. 2)</a:t>
            </a:r>
            <a:endParaRPr lang="en-US" sz="2400" dirty="0"/>
          </a:p>
        </p:txBody>
      </p:sp>
      <p:sp>
        <p:nvSpPr>
          <p:cNvPr id="3" name="Content Placeholder 2"/>
          <p:cNvSpPr>
            <a:spLocks noGrp="1"/>
          </p:cNvSpPr>
          <p:nvPr>
            <p:ph idx="1"/>
          </p:nvPr>
        </p:nvSpPr>
        <p:spPr>
          <a:xfrm>
            <a:off x="513134" y="1005292"/>
            <a:ext cx="8536722" cy="823302"/>
          </a:xfrm>
        </p:spPr>
        <p:txBody>
          <a:bodyPr>
            <a:normAutofit/>
          </a:bodyPr>
          <a:lstStyle/>
          <a:p>
            <a:r>
              <a:rPr lang="en-IN" sz="2400" b="1" dirty="0"/>
              <a:t>When total </a:t>
            </a:r>
            <a:r>
              <a:rPr lang="en-IN" sz="2400" b="1" dirty="0">
                <a:solidFill>
                  <a:srgbClr val="C00000"/>
                </a:solidFill>
              </a:rPr>
              <a:t>cash payments are less than the book value </a:t>
            </a:r>
            <a:r>
              <a:rPr lang="en-US" sz="2400" b="1" dirty="0"/>
              <a:t>of the debt</a:t>
            </a:r>
            <a:endParaRPr lang="en-US" sz="2400" dirty="0"/>
          </a:p>
        </p:txBody>
      </p:sp>
      <p:sp>
        <p:nvSpPr>
          <p:cNvPr id="31" name="Rectangle 30"/>
          <p:cNvSpPr/>
          <p:nvPr/>
        </p:nvSpPr>
        <p:spPr>
          <a:xfrm>
            <a:off x="692731" y="4140904"/>
            <a:ext cx="8320883" cy="1057364"/>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32" name="TextBox 31"/>
          <p:cNvSpPr txBox="1">
            <a:spLocks noChangeArrowheads="1"/>
          </p:cNvSpPr>
          <p:nvPr/>
        </p:nvSpPr>
        <p:spPr bwMode="auto">
          <a:xfrm>
            <a:off x="761999" y="4081487"/>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33" name="TextBox 32"/>
          <p:cNvSpPr txBox="1">
            <a:spLocks noChangeArrowheads="1"/>
          </p:cNvSpPr>
          <p:nvPr/>
        </p:nvSpPr>
        <p:spPr bwMode="auto">
          <a:xfrm>
            <a:off x="7581009" y="4081487"/>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4" name="TextBox 33"/>
          <p:cNvSpPr txBox="1">
            <a:spLocks noChangeArrowheads="1"/>
          </p:cNvSpPr>
          <p:nvPr/>
        </p:nvSpPr>
        <p:spPr bwMode="auto">
          <a:xfrm>
            <a:off x="6198296" y="4081487"/>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35" name="TextBox 34"/>
          <p:cNvSpPr txBox="1">
            <a:spLocks noChangeArrowheads="1"/>
          </p:cNvSpPr>
          <p:nvPr/>
        </p:nvSpPr>
        <p:spPr bwMode="auto">
          <a:xfrm>
            <a:off x="691744" y="4436936"/>
            <a:ext cx="5297761" cy="404813"/>
          </a:xfrm>
          <a:prstGeom prst="rect">
            <a:avLst/>
          </a:prstGeom>
          <a:noFill/>
          <a:ln w="9525">
            <a:noFill/>
            <a:miter lim="800000"/>
            <a:headEnd/>
            <a:tailEnd/>
          </a:ln>
        </p:spPr>
        <p:txBody>
          <a:bodyPr/>
          <a:lstStyle/>
          <a:p>
            <a:r>
              <a:rPr lang="en-US" sz="2400" dirty="0">
                <a:latin typeface="+mn-lt"/>
              </a:rPr>
              <a:t>Note payable</a:t>
            </a:r>
            <a:endParaRPr lang="en-IN" sz="2400" dirty="0">
              <a:latin typeface="+mn-lt"/>
            </a:endParaRPr>
          </a:p>
        </p:txBody>
      </p:sp>
      <p:sp>
        <p:nvSpPr>
          <p:cNvPr id="36" name="TextBox 35"/>
          <p:cNvSpPr txBox="1">
            <a:spLocks noChangeArrowheads="1"/>
          </p:cNvSpPr>
          <p:nvPr/>
        </p:nvSpPr>
        <p:spPr bwMode="auto">
          <a:xfrm>
            <a:off x="6076810" y="4436937"/>
            <a:ext cx="1466805" cy="404812"/>
          </a:xfrm>
          <a:prstGeom prst="rect">
            <a:avLst/>
          </a:prstGeom>
          <a:noFill/>
          <a:ln w="9525">
            <a:noFill/>
            <a:miter lim="800000"/>
            <a:headEnd/>
            <a:tailEnd/>
          </a:ln>
        </p:spPr>
        <p:txBody>
          <a:bodyPr/>
          <a:lstStyle/>
          <a:p>
            <a:pPr algn="r"/>
            <a:r>
              <a:rPr lang="en-IN" sz="2400" dirty="0">
                <a:latin typeface="+mn-lt"/>
              </a:rPr>
              <a:t>2,000,000</a:t>
            </a:r>
          </a:p>
        </p:txBody>
      </p:sp>
      <p:sp>
        <p:nvSpPr>
          <p:cNvPr id="37" name="TextBox 36"/>
          <p:cNvSpPr txBox="1">
            <a:spLocks noChangeArrowheads="1"/>
          </p:cNvSpPr>
          <p:nvPr/>
        </p:nvSpPr>
        <p:spPr bwMode="auto">
          <a:xfrm>
            <a:off x="691744" y="4782657"/>
            <a:ext cx="5297761" cy="404813"/>
          </a:xfrm>
          <a:prstGeom prst="rect">
            <a:avLst/>
          </a:prstGeom>
          <a:noFill/>
          <a:ln w="9525">
            <a:noFill/>
            <a:miter lim="800000"/>
            <a:headEnd/>
            <a:tailEnd/>
          </a:ln>
        </p:spPr>
        <p:txBody>
          <a:bodyPr/>
          <a:lstStyle/>
          <a:p>
            <a:pPr lvl="1"/>
            <a:r>
              <a:rPr lang="en-US" sz="2400" dirty="0">
                <a:latin typeface="+mn-lt"/>
              </a:rPr>
              <a:t>Cash (revised “interest” amount)</a:t>
            </a:r>
            <a:endParaRPr lang="en-IN" sz="2400" dirty="0">
              <a:latin typeface="+mn-lt"/>
            </a:endParaRPr>
          </a:p>
        </p:txBody>
      </p:sp>
      <p:sp>
        <p:nvSpPr>
          <p:cNvPr id="38" name="TextBox 37"/>
          <p:cNvSpPr txBox="1">
            <a:spLocks noChangeArrowheads="1"/>
          </p:cNvSpPr>
          <p:nvPr/>
        </p:nvSpPr>
        <p:spPr bwMode="auto">
          <a:xfrm>
            <a:off x="7530468" y="4782658"/>
            <a:ext cx="1463040" cy="404812"/>
          </a:xfrm>
          <a:prstGeom prst="rect">
            <a:avLst/>
          </a:prstGeom>
          <a:noFill/>
          <a:ln w="9525">
            <a:noFill/>
            <a:miter lim="800000"/>
            <a:headEnd/>
            <a:tailEnd/>
          </a:ln>
        </p:spPr>
        <p:txBody>
          <a:bodyPr/>
          <a:lstStyle/>
          <a:p>
            <a:pPr algn="r"/>
            <a:r>
              <a:rPr lang="en-IN" sz="2400" dirty="0">
                <a:latin typeface="+mn-lt"/>
              </a:rPr>
              <a:t>2,000,000</a:t>
            </a:r>
          </a:p>
        </p:txBody>
      </p:sp>
      <p:cxnSp>
        <p:nvCxnSpPr>
          <p:cNvPr id="41" name="Straight Connector 40"/>
          <p:cNvCxnSpPr/>
          <p:nvPr/>
        </p:nvCxnSpPr>
        <p:spPr>
          <a:xfrm>
            <a:off x="692387" y="4469176"/>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729811" y="5562972"/>
            <a:ext cx="8320883" cy="1057364"/>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27" name="TextBox 26"/>
          <p:cNvSpPr txBox="1">
            <a:spLocks noChangeArrowheads="1"/>
          </p:cNvSpPr>
          <p:nvPr/>
        </p:nvSpPr>
        <p:spPr bwMode="auto">
          <a:xfrm>
            <a:off x="799079" y="5503555"/>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28" name="TextBox 27"/>
          <p:cNvSpPr txBox="1">
            <a:spLocks noChangeArrowheads="1"/>
          </p:cNvSpPr>
          <p:nvPr/>
        </p:nvSpPr>
        <p:spPr bwMode="auto">
          <a:xfrm>
            <a:off x="7618089" y="5503555"/>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0" name="TextBox 29"/>
          <p:cNvSpPr txBox="1">
            <a:spLocks noChangeArrowheads="1"/>
          </p:cNvSpPr>
          <p:nvPr/>
        </p:nvSpPr>
        <p:spPr bwMode="auto">
          <a:xfrm>
            <a:off x="6235376" y="5503555"/>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42" name="TextBox 41"/>
          <p:cNvSpPr txBox="1">
            <a:spLocks noChangeArrowheads="1"/>
          </p:cNvSpPr>
          <p:nvPr/>
        </p:nvSpPr>
        <p:spPr bwMode="auto">
          <a:xfrm>
            <a:off x="728824" y="5859004"/>
            <a:ext cx="5297761" cy="404813"/>
          </a:xfrm>
          <a:prstGeom prst="rect">
            <a:avLst/>
          </a:prstGeom>
          <a:noFill/>
          <a:ln w="9525">
            <a:noFill/>
            <a:miter lim="800000"/>
            <a:headEnd/>
            <a:tailEnd/>
          </a:ln>
        </p:spPr>
        <p:txBody>
          <a:bodyPr/>
          <a:lstStyle/>
          <a:p>
            <a:r>
              <a:rPr lang="en-US" sz="2400" dirty="0">
                <a:latin typeface="+mn-lt"/>
              </a:rPr>
              <a:t>Note payable</a:t>
            </a:r>
            <a:endParaRPr lang="en-IN" sz="2400" dirty="0">
              <a:latin typeface="+mn-lt"/>
            </a:endParaRPr>
          </a:p>
        </p:txBody>
      </p:sp>
      <p:sp>
        <p:nvSpPr>
          <p:cNvPr id="43" name="TextBox 42"/>
          <p:cNvSpPr txBox="1">
            <a:spLocks noChangeArrowheads="1"/>
          </p:cNvSpPr>
          <p:nvPr/>
        </p:nvSpPr>
        <p:spPr bwMode="auto">
          <a:xfrm>
            <a:off x="6024094" y="5859005"/>
            <a:ext cx="1588340" cy="404812"/>
          </a:xfrm>
          <a:prstGeom prst="rect">
            <a:avLst/>
          </a:prstGeom>
          <a:noFill/>
          <a:ln w="9525">
            <a:noFill/>
            <a:miter lim="800000"/>
            <a:headEnd/>
            <a:tailEnd/>
          </a:ln>
        </p:spPr>
        <p:txBody>
          <a:bodyPr/>
          <a:lstStyle/>
          <a:p>
            <a:pPr algn="r"/>
            <a:r>
              <a:rPr lang="en-IN" sz="2400" dirty="0">
                <a:latin typeface="+mn-lt"/>
              </a:rPr>
              <a:t>25,000,000</a:t>
            </a:r>
          </a:p>
        </p:txBody>
      </p:sp>
      <p:sp>
        <p:nvSpPr>
          <p:cNvPr id="45" name="TextBox 44"/>
          <p:cNvSpPr txBox="1">
            <a:spLocks noChangeArrowheads="1"/>
          </p:cNvSpPr>
          <p:nvPr/>
        </p:nvSpPr>
        <p:spPr bwMode="auto">
          <a:xfrm>
            <a:off x="728824" y="6204725"/>
            <a:ext cx="5297761" cy="404813"/>
          </a:xfrm>
          <a:prstGeom prst="rect">
            <a:avLst/>
          </a:prstGeom>
          <a:noFill/>
          <a:ln w="9525">
            <a:noFill/>
            <a:miter lim="800000"/>
            <a:headEnd/>
            <a:tailEnd/>
          </a:ln>
        </p:spPr>
        <p:txBody>
          <a:bodyPr/>
          <a:lstStyle/>
          <a:p>
            <a:pPr lvl="1"/>
            <a:r>
              <a:rPr lang="en-US" sz="2400" dirty="0">
                <a:latin typeface="+mn-lt"/>
              </a:rPr>
              <a:t>Cash (revised principal amount)</a:t>
            </a:r>
            <a:endParaRPr lang="en-IN" sz="2400" dirty="0">
              <a:latin typeface="+mn-lt"/>
            </a:endParaRPr>
          </a:p>
        </p:txBody>
      </p:sp>
      <p:sp>
        <p:nvSpPr>
          <p:cNvPr id="46" name="TextBox 45"/>
          <p:cNvSpPr txBox="1">
            <a:spLocks noChangeArrowheads="1"/>
          </p:cNvSpPr>
          <p:nvPr/>
        </p:nvSpPr>
        <p:spPr bwMode="auto">
          <a:xfrm>
            <a:off x="7477909" y="6204726"/>
            <a:ext cx="1584262" cy="404812"/>
          </a:xfrm>
          <a:prstGeom prst="rect">
            <a:avLst/>
          </a:prstGeom>
          <a:noFill/>
          <a:ln w="9525">
            <a:noFill/>
            <a:miter lim="800000"/>
            <a:headEnd/>
            <a:tailEnd/>
          </a:ln>
        </p:spPr>
        <p:txBody>
          <a:bodyPr/>
          <a:lstStyle/>
          <a:p>
            <a:pPr algn="r"/>
            <a:r>
              <a:rPr lang="en-IN" sz="2400" dirty="0">
                <a:latin typeface="+mn-lt"/>
              </a:rPr>
              <a:t>25,000,000</a:t>
            </a:r>
          </a:p>
        </p:txBody>
      </p:sp>
      <p:cxnSp>
        <p:nvCxnSpPr>
          <p:cNvPr id="47" name="Straight Connector 46"/>
          <p:cNvCxnSpPr/>
          <p:nvPr/>
        </p:nvCxnSpPr>
        <p:spPr>
          <a:xfrm>
            <a:off x="729467" y="5891244"/>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Content Placeholder 2"/>
          <p:cNvSpPr txBox="1">
            <a:spLocks/>
          </p:cNvSpPr>
          <p:nvPr/>
        </p:nvSpPr>
        <p:spPr bwMode="auto">
          <a:xfrm>
            <a:off x="727228" y="3790185"/>
            <a:ext cx="4818756" cy="384076"/>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lnSpcReduction="10000"/>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2400" b="1" dirty="0"/>
              <a:t>At Each of the Two Interest Dates</a:t>
            </a:r>
            <a:endParaRPr lang="en-US" sz="2400" dirty="0"/>
          </a:p>
        </p:txBody>
      </p:sp>
      <p:sp>
        <p:nvSpPr>
          <p:cNvPr id="49" name="Content Placeholder 2"/>
          <p:cNvSpPr txBox="1">
            <a:spLocks/>
          </p:cNvSpPr>
          <p:nvPr/>
        </p:nvSpPr>
        <p:spPr bwMode="auto">
          <a:xfrm>
            <a:off x="738548" y="5192320"/>
            <a:ext cx="4818756" cy="384076"/>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dirty="0"/>
              <a:t>At Maturity</a:t>
            </a:r>
            <a:endParaRPr lang="en-US" sz="2400" dirty="0"/>
          </a:p>
        </p:txBody>
      </p:sp>
      <p:sp>
        <p:nvSpPr>
          <p:cNvPr id="50" name="TextBox 49"/>
          <p:cNvSpPr txBox="1"/>
          <p:nvPr/>
        </p:nvSpPr>
        <p:spPr>
          <a:xfrm>
            <a:off x="576388" y="1615653"/>
            <a:ext cx="8550478" cy="2246769"/>
          </a:xfrm>
          <a:prstGeom prst="rect">
            <a:avLst/>
          </a:prstGeom>
          <a:noFill/>
        </p:spPr>
        <p:txBody>
          <a:bodyPr wrap="square" rtlCol="0">
            <a:spAutoFit/>
          </a:bodyPr>
          <a:lstStyle/>
          <a:p>
            <a:r>
              <a:rPr lang="en-IN" sz="2000" dirty="0">
                <a:latin typeface="+mn-lt"/>
              </a:rPr>
              <a:t>Brillard Properties owes First Prudent Bank $30 million under a 10% note with two years remaining to maturity. Due to financial difficulties of the developer, the previous year’s interest ($3 million) was not paid. First Prudent Bank agrees to:</a:t>
            </a:r>
          </a:p>
          <a:p>
            <a:r>
              <a:rPr lang="en-IN" sz="2000" dirty="0">
                <a:latin typeface="+mn-lt"/>
              </a:rPr>
              <a:t>1. Forgive the interest accrued from last </a:t>
            </a:r>
            <a:r>
              <a:rPr lang="en-IN" sz="2000" dirty="0" smtClean="0">
                <a:latin typeface="+mn-lt"/>
              </a:rPr>
              <a:t>year</a:t>
            </a:r>
            <a:endParaRPr lang="en-IN" sz="2000" dirty="0">
              <a:latin typeface="+mn-lt"/>
            </a:endParaRPr>
          </a:p>
          <a:p>
            <a:r>
              <a:rPr lang="en-IN" sz="2000" dirty="0">
                <a:latin typeface="+mn-lt"/>
              </a:rPr>
              <a:t>2. Reduce the remaining two interest payments to $2 million </a:t>
            </a:r>
            <a:r>
              <a:rPr lang="en-IN" sz="2000" dirty="0" smtClean="0">
                <a:latin typeface="+mn-lt"/>
              </a:rPr>
              <a:t>each</a:t>
            </a:r>
            <a:endParaRPr lang="en-IN" sz="2000" dirty="0">
              <a:latin typeface="+mn-lt"/>
            </a:endParaRPr>
          </a:p>
          <a:p>
            <a:r>
              <a:rPr lang="en-IN" sz="2000" dirty="0">
                <a:latin typeface="+mn-lt"/>
              </a:rPr>
              <a:t>3. Reduce the principal to $25 </a:t>
            </a:r>
            <a:r>
              <a:rPr lang="en-IN" sz="2000" dirty="0" smtClean="0">
                <a:latin typeface="+mn-lt"/>
              </a:rPr>
              <a:t>million</a:t>
            </a:r>
            <a:endParaRPr lang="en-US" sz="2000" dirty="0">
              <a:latin typeface="+mn-lt"/>
            </a:endParaRPr>
          </a:p>
        </p:txBody>
      </p:sp>
      <p:cxnSp>
        <p:nvCxnSpPr>
          <p:cNvPr id="51" name="Straight Connector 50"/>
          <p:cNvCxnSpPr/>
          <p:nvPr/>
        </p:nvCxnSpPr>
        <p:spPr>
          <a:xfrm>
            <a:off x="5800029" y="3501237"/>
            <a:ext cx="124773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3319747" y="3790185"/>
            <a:ext cx="132449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9"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14B</a:t>
            </a:r>
          </a:p>
        </p:txBody>
      </p:sp>
    </p:spTree>
    <p:custDataLst>
      <p:tags r:id="rId1"/>
    </p:custDataLst>
    <p:extLst>
      <p:ext uri="{BB962C8B-B14F-4D97-AF65-F5344CB8AC3E}">
        <p14:creationId xmlns:p14="http://schemas.microsoft.com/office/powerpoint/2010/main" val="1778339276"/>
      </p:ext>
    </p:extLst>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1201" y="1189653"/>
            <a:ext cx="8281069" cy="756345"/>
          </a:xfrm>
        </p:spPr>
        <p:txBody>
          <a:bodyPr>
            <a:normAutofit/>
          </a:bodyPr>
          <a:lstStyle/>
          <a:p>
            <a:r>
              <a:rPr lang="en-IN" sz="2400" b="1" dirty="0"/>
              <a:t>When total </a:t>
            </a:r>
            <a:r>
              <a:rPr lang="en-IN" sz="2400" b="1" dirty="0">
                <a:solidFill>
                  <a:srgbClr val="C00000"/>
                </a:solidFill>
              </a:rPr>
              <a:t>cash payments exceed the book value </a:t>
            </a:r>
            <a:r>
              <a:rPr lang="en-IN" sz="2400" b="1" dirty="0"/>
              <a:t>of the </a:t>
            </a:r>
            <a:r>
              <a:rPr lang="en-US" sz="2400" b="1" dirty="0"/>
              <a:t>debt</a:t>
            </a:r>
            <a:endParaRPr lang="en-US" sz="2400" dirty="0"/>
          </a:p>
        </p:txBody>
      </p:sp>
      <p:sp>
        <p:nvSpPr>
          <p:cNvPr id="16" name="TextBox 15"/>
          <p:cNvSpPr txBox="1"/>
          <p:nvPr/>
        </p:nvSpPr>
        <p:spPr>
          <a:xfrm>
            <a:off x="618499" y="1897303"/>
            <a:ext cx="8464172" cy="1631216"/>
          </a:xfrm>
          <a:prstGeom prst="rect">
            <a:avLst/>
          </a:prstGeom>
          <a:noFill/>
        </p:spPr>
        <p:txBody>
          <a:bodyPr wrap="square" rtlCol="0">
            <a:spAutoFit/>
          </a:bodyPr>
          <a:lstStyle/>
          <a:p>
            <a:r>
              <a:rPr lang="en-IN" sz="2000" dirty="0">
                <a:latin typeface="+mn-lt"/>
              </a:rPr>
              <a:t>Brillard Properties owes First Prudent Bank $30 million under a 10% note with two years remaining to maturity. Due to Brillard’s financial difficulties, the previous year’s interest ($3 million) was not paid. First Prudent Bank agrees to:</a:t>
            </a:r>
          </a:p>
          <a:p>
            <a:r>
              <a:rPr lang="en-IN" sz="2000" dirty="0">
                <a:latin typeface="+mn-lt"/>
              </a:rPr>
              <a:t>1. Delay the due date for all cash payments until </a:t>
            </a:r>
            <a:r>
              <a:rPr lang="en-IN" sz="2000" dirty="0" smtClean="0">
                <a:latin typeface="+mn-lt"/>
              </a:rPr>
              <a:t>maturity</a:t>
            </a:r>
            <a:endParaRPr lang="en-IN" sz="2000" dirty="0">
              <a:latin typeface="+mn-lt"/>
            </a:endParaRPr>
          </a:p>
          <a:p>
            <a:r>
              <a:rPr lang="en-IN" sz="2000" dirty="0">
                <a:latin typeface="+mn-lt"/>
              </a:rPr>
              <a:t>2. Accept $34,333,200 at that time in full settlement of the </a:t>
            </a:r>
            <a:r>
              <a:rPr lang="en-IN" sz="2000" dirty="0" smtClean="0">
                <a:latin typeface="+mn-lt"/>
              </a:rPr>
              <a:t>debt</a:t>
            </a:r>
            <a:endParaRPr lang="en-US" sz="2000" dirty="0">
              <a:latin typeface="+mn-lt"/>
            </a:endParaRPr>
          </a:p>
        </p:txBody>
      </p:sp>
      <p:sp>
        <p:nvSpPr>
          <p:cNvPr id="17" name="TextBox 16"/>
          <p:cNvSpPr txBox="1"/>
          <p:nvPr/>
        </p:nvSpPr>
        <p:spPr>
          <a:xfrm>
            <a:off x="502379" y="3580356"/>
            <a:ext cx="1511632" cy="461665"/>
          </a:xfrm>
          <a:prstGeom prst="rect">
            <a:avLst/>
          </a:prstGeom>
          <a:noFill/>
        </p:spPr>
        <p:txBody>
          <a:bodyPr wrap="square" rtlCol="0">
            <a:spAutoFit/>
          </a:bodyPr>
          <a:lstStyle/>
          <a:p>
            <a:r>
              <a:rPr lang="en-IN" sz="2400" b="1" dirty="0">
                <a:latin typeface="+mn-lt"/>
              </a:rPr>
              <a:t>Analysis:</a:t>
            </a:r>
            <a:endParaRPr lang="en-US" sz="2400" b="1" dirty="0">
              <a:latin typeface="+mn-lt"/>
            </a:endParaRPr>
          </a:p>
        </p:txBody>
      </p:sp>
      <p:sp>
        <p:nvSpPr>
          <p:cNvPr id="18" name="TextBox 17"/>
          <p:cNvSpPr txBox="1"/>
          <p:nvPr/>
        </p:nvSpPr>
        <p:spPr>
          <a:xfrm>
            <a:off x="1667672" y="3580356"/>
            <a:ext cx="2304288" cy="461665"/>
          </a:xfrm>
          <a:prstGeom prst="rect">
            <a:avLst/>
          </a:prstGeom>
          <a:noFill/>
        </p:spPr>
        <p:txBody>
          <a:bodyPr wrap="square" rtlCol="0">
            <a:spAutoFit/>
          </a:bodyPr>
          <a:lstStyle/>
          <a:p>
            <a:r>
              <a:rPr lang="en-US" sz="2400" dirty="0">
                <a:latin typeface="+mn-lt"/>
              </a:rPr>
              <a:t>Future payments</a:t>
            </a:r>
          </a:p>
        </p:txBody>
      </p:sp>
      <p:sp>
        <p:nvSpPr>
          <p:cNvPr id="19" name="TextBox 18"/>
          <p:cNvSpPr txBox="1"/>
          <p:nvPr/>
        </p:nvSpPr>
        <p:spPr>
          <a:xfrm>
            <a:off x="1667673" y="3948631"/>
            <a:ext cx="2303045" cy="461665"/>
          </a:xfrm>
          <a:prstGeom prst="rect">
            <a:avLst/>
          </a:prstGeom>
          <a:noFill/>
        </p:spPr>
        <p:txBody>
          <a:bodyPr wrap="square" rtlCol="0">
            <a:spAutoFit/>
          </a:bodyPr>
          <a:lstStyle/>
          <a:p>
            <a:r>
              <a:rPr lang="en-US" sz="2400" dirty="0">
                <a:latin typeface="+mn-lt"/>
              </a:rPr>
              <a:t>Book value</a:t>
            </a:r>
          </a:p>
        </p:txBody>
      </p:sp>
      <p:sp>
        <p:nvSpPr>
          <p:cNvPr id="21" name="TextBox 20"/>
          <p:cNvSpPr txBox="1"/>
          <p:nvPr/>
        </p:nvSpPr>
        <p:spPr>
          <a:xfrm>
            <a:off x="3837706" y="3948631"/>
            <a:ext cx="3291617" cy="461665"/>
          </a:xfrm>
          <a:prstGeom prst="rect">
            <a:avLst/>
          </a:prstGeom>
          <a:noFill/>
        </p:spPr>
        <p:txBody>
          <a:bodyPr wrap="square" rtlCol="0">
            <a:spAutoFit/>
          </a:bodyPr>
          <a:lstStyle/>
          <a:p>
            <a:pPr algn="r"/>
            <a:r>
              <a:rPr lang="en-US" sz="2400" dirty="0">
                <a:latin typeface="+mn-lt"/>
              </a:rPr>
              <a:t>$30 million + $3 million = </a:t>
            </a:r>
          </a:p>
        </p:txBody>
      </p:sp>
      <p:sp>
        <p:nvSpPr>
          <p:cNvPr id="22" name="TextBox 21"/>
          <p:cNvSpPr txBox="1"/>
          <p:nvPr/>
        </p:nvSpPr>
        <p:spPr>
          <a:xfrm>
            <a:off x="7028058" y="3580356"/>
            <a:ext cx="1829075" cy="461665"/>
          </a:xfrm>
          <a:prstGeom prst="rect">
            <a:avLst/>
          </a:prstGeom>
          <a:noFill/>
        </p:spPr>
        <p:txBody>
          <a:bodyPr wrap="square" rtlCol="0">
            <a:spAutoFit/>
          </a:bodyPr>
          <a:lstStyle/>
          <a:p>
            <a:pPr algn="r"/>
            <a:r>
              <a:rPr lang="en-US" sz="2400" dirty="0">
                <a:latin typeface="+mn-lt"/>
              </a:rPr>
              <a:t>$34,333,200</a:t>
            </a:r>
          </a:p>
        </p:txBody>
      </p:sp>
      <p:sp>
        <p:nvSpPr>
          <p:cNvPr id="23" name="TextBox 22"/>
          <p:cNvSpPr txBox="1"/>
          <p:nvPr/>
        </p:nvSpPr>
        <p:spPr>
          <a:xfrm>
            <a:off x="7028058" y="3948631"/>
            <a:ext cx="1829075" cy="461665"/>
          </a:xfrm>
          <a:prstGeom prst="rect">
            <a:avLst/>
          </a:prstGeom>
          <a:noFill/>
        </p:spPr>
        <p:txBody>
          <a:bodyPr wrap="square" rtlCol="0">
            <a:spAutoFit/>
          </a:bodyPr>
          <a:lstStyle/>
          <a:p>
            <a:pPr algn="r"/>
            <a:r>
              <a:rPr lang="en-US" sz="2400" dirty="0">
                <a:latin typeface="+mn-lt"/>
              </a:rPr>
              <a:t>33,000,000</a:t>
            </a:r>
          </a:p>
        </p:txBody>
      </p:sp>
      <p:sp>
        <p:nvSpPr>
          <p:cNvPr id="24" name="TextBox 23"/>
          <p:cNvSpPr txBox="1"/>
          <p:nvPr/>
        </p:nvSpPr>
        <p:spPr>
          <a:xfrm>
            <a:off x="7028058" y="4338844"/>
            <a:ext cx="1829075" cy="461665"/>
          </a:xfrm>
          <a:prstGeom prst="rect">
            <a:avLst/>
          </a:prstGeom>
          <a:noFill/>
        </p:spPr>
        <p:txBody>
          <a:bodyPr wrap="square" rtlCol="0">
            <a:spAutoFit/>
          </a:bodyPr>
          <a:lstStyle/>
          <a:p>
            <a:pPr algn="r"/>
            <a:r>
              <a:rPr lang="en-US" sz="2400" dirty="0">
                <a:latin typeface="+mn-lt"/>
              </a:rPr>
              <a:t>$  1,333,200</a:t>
            </a:r>
          </a:p>
        </p:txBody>
      </p:sp>
      <p:sp>
        <p:nvSpPr>
          <p:cNvPr id="25" name="TextBox 24"/>
          <p:cNvSpPr txBox="1"/>
          <p:nvPr/>
        </p:nvSpPr>
        <p:spPr>
          <a:xfrm>
            <a:off x="1668915" y="4338844"/>
            <a:ext cx="2303045" cy="461665"/>
          </a:xfrm>
          <a:prstGeom prst="rect">
            <a:avLst/>
          </a:prstGeom>
          <a:noFill/>
        </p:spPr>
        <p:txBody>
          <a:bodyPr wrap="square" rtlCol="0">
            <a:spAutoFit/>
          </a:bodyPr>
          <a:lstStyle/>
          <a:p>
            <a:r>
              <a:rPr lang="en-IN" sz="2400" dirty="0">
                <a:latin typeface="+mn-lt"/>
              </a:rPr>
              <a:t>Interest</a:t>
            </a:r>
            <a:endParaRPr lang="en-US" sz="2400" dirty="0">
              <a:latin typeface="+mn-lt"/>
            </a:endParaRPr>
          </a:p>
        </p:txBody>
      </p:sp>
      <p:cxnSp>
        <p:nvCxnSpPr>
          <p:cNvPr id="26" name="Straight Connector 25"/>
          <p:cNvCxnSpPr/>
          <p:nvPr/>
        </p:nvCxnSpPr>
        <p:spPr>
          <a:xfrm>
            <a:off x="7263184" y="4352573"/>
            <a:ext cx="1498815" cy="0"/>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33614" y="4764795"/>
            <a:ext cx="6729569" cy="461665"/>
          </a:xfrm>
          <a:prstGeom prst="rect">
            <a:avLst/>
          </a:prstGeom>
          <a:noFill/>
        </p:spPr>
        <p:txBody>
          <a:bodyPr wrap="square" rtlCol="0">
            <a:spAutoFit/>
          </a:bodyPr>
          <a:lstStyle/>
          <a:p>
            <a:r>
              <a:rPr lang="en-IN" sz="2400" b="1" dirty="0">
                <a:latin typeface="+mn-lt"/>
              </a:rPr>
              <a:t>Calculation of the New Effective Interest Rate</a:t>
            </a:r>
            <a:endParaRPr lang="en-US" sz="2400" b="1" dirty="0">
              <a:latin typeface="+mn-lt"/>
            </a:endParaRPr>
          </a:p>
        </p:txBody>
      </p:sp>
      <p:sp>
        <p:nvSpPr>
          <p:cNvPr id="28" name="TextBox 27"/>
          <p:cNvSpPr txBox="1"/>
          <p:nvPr/>
        </p:nvSpPr>
        <p:spPr>
          <a:xfrm>
            <a:off x="2526214" y="5199956"/>
            <a:ext cx="1829075" cy="461665"/>
          </a:xfrm>
          <a:prstGeom prst="rect">
            <a:avLst/>
          </a:prstGeom>
          <a:noFill/>
        </p:spPr>
        <p:txBody>
          <a:bodyPr wrap="square" rtlCol="0">
            <a:spAutoFit/>
          </a:bodyPr>
          <a:lstStyle/>
          <a:p>
            <a:pPr algn="r"/>
            <a:r>
              <a:rPr lang="en-US" sz="2400" dirty="0">
                <a:latin typeface="+mn-lt"/>
              </a:rPr>
              <a:t>$34,333,200</a:t>
            </a:r>
          </a:p>
        </p:txBody>
      </p:sp>
      <p:sp>
        <p:nvSpPr>
          <p:cNvPr id="29" name="TextBox 28"/>
          <p:cNvSpPr txBox="1"/>
          <p:nvPr/>
        </p:nvSpPr>
        <p:spPr>
          <a:xfrm>
            <a:off x="598965" y="5171713"/>
            <a:ext cx="1829075" cy="461665"/>
          </a:xfrm>
          <a:prstGeom prst="rect">
            <a:avLst/>
          </a:prstGeom>
          <a:noFill/>
        </p:spPr>
        <p:txBody>
          <a:bodyPr wrap="square" rtlCol="0">
            <a:spAutoFit/>
          </a:bodyPr>
          <a:lstStyle/>
          <a:p>
            <a:pPr algn="r"/>
            <a:r>
              <a:rPr lang="en-US" sz="2400" dirty="0">
                <a:latin typeface="+mn-lt"/>
              </a:rPr>
              <a:t>33,000,000</a:t>
            </a:r>
          </a:p>
        </p:txBody>
      </p:sp>
      <p:sp>
        <p:nvSpPr>
          <p:cNvPr id="30" name="TextBox 29"/>
          <p:cNvSpPr txBox="1"/>
          <p:nvPr/>
        </p:nvSpPr>
        <p:spPr>
          <a:xfrm>
            <a:off x="2352494" y="5216418"/>
            <a:ext cx="376566" cy="346855"/>
          </a:xfrm>
          <a:prstGeom prst="rect">
            <a:avLst/>
          </a:prstGeom>
          <a:noFill/>
        </p:spPr>
        <p:txBody>
          <a:bodyPr wrap="square" rtlCol="0">
            <a:spAutoFit/>
          </a:bodyPr>
          <a:lstStyle/>
          <a:p>
            <a:r>
              <a:rPr lang="en-US" sz="2400" dirty="0">
                <a:latin typeface="+mn-lt"/>
              </a:rPr>
              <a:t>÷</a:t>
            </a:r>
          </a:p>
        </p:txBody>
      </p:sp>
      <p:sp>
        <p:nvSpPr>
          <p:cNvPr id="31" name="TextBox 30"/>
          <p:cNvSpPr txBox="1"/>
          <p:nvPr/>
        </p:nvSpPr>
        <p:spPr>
          <a:xfrm>
            <a:off x="4296563" y="5183947"/>
            <a:ext cx="376566" cy="461665"/>
          </a:xfrm>
          <a:prstGeom prst="rect">
            <a:avLst/>
          </a:prstGeom>
          <a:noFill/>
        </p:spPr>
        <p:txBody>
          <a:bodyPr wrap="square" rtlCol="0">
            <a:spAutoFit/>
          </a:bodyPr>
          <a:lstStyle/>
          <a:p>
            <a:r>
              <a:rPr lang="en-US" sz="2400" b="1" dirty="0">
                <a:latin typeface="+mn-lt"/>
              </a:rPr>
              <a:t>=</a:t>
            </a:r>
          </a:p>
        </p:txBody>
      </p:sp>
      <p:sp>
        <p:nvSpPr>
          <p:cNvPr id="33" name="Title 1"/>
          <p:cNvSpPr>
            <a:spLocks noGrp="1"/>
          </p:cNvSpPr>
          <p:nvPr>
            <p:ph type="title"/>
          </p:nvPr>
        </p:nvSpPr>
        <p:spPr>
          <a:xfrm>
            <a:off x="676547" y="1"/>
            <a:ext cx="8465820" cy="887474"/>
          </a:xfrm>
        </p:spPr>
        <p:txBody>
          <a:bodyPr>
            <a:noAutofit/>
          </a:bodyPr>
          <a:lstStyle/>
          <a:p>
            <a:r>
              <a:rPr lang="en-US" sz="2800" dirty="0"/>
              <a:t>Troubled Debt Restructuring—</a:t>
            </a:r>
            <a:br>
              <a:rPr lang="en-US" sz="2800" dirty="0"/>
            </a:br>
            <a:r>
              <a:rPr lang="en-IN" sz="2800" dirty="0"/>
              <a:t>Debt </a:t>
            </a:r>
            <a:r>
              <a:rPr lang="en-IN" sz="2800" dirty="0" smtClean="0"/>
              <a:t>is </a:t>
            </a:r>
            <a:r>
              <a:rPr lang="en-IN" sz="2800" dirty="0"/>
              <a:t>Continued, but with Modified Terms </a:t>
            </a:r>
            <a:r>
              <a:rPr lang="en-IN" sz="2400" dirty="0"/>
              <a:t>(cont. 3)</a:t>
            </a:r>
            <a:endParaRPr lang="en-US" sz="2400" dirty="0"/>
          </a:p>
        </p:txBody>
      </p:sp>
      <p:sp>
        <p:nvSpPr>
          <p:cNvPr id="34" name="TextBox 33"/>
          <p:cNvSpPr txBox="1"/>
          <p:nvPr/>
        </p:nvSpPr>
        <p:spPr>
          <a:xfrm>
            <a:off x="598965" y="5614983"/>
            <a:ext cx="8250914" cy="461665"/>
          </a:xfrm>
          <a:prstGeom prst="rect">
            <a:avLst/>
          </a:prstGeom>
          <a:noFill/>
        </p:spPr>
        <p:txBody>
          <a:bodyPr wrap="square" rtlCol="0">
            <a:spAutoFit/>
          </a:bodyPr>
          <a:lstStyle/>
          <a:p>
            <a:r>
              <a:rPr lang="en-IN" sz="2400" dirty="0">
                <a:latin typeface="+mn-lt"/>
              </a:rPr>
              <a:t>In row 2 of Table 2, the number .9612 is in </a:t>
            </a:r>
            <a:r>
              <a:rPr lang="en-IN" sz="2400" b="1" dirty="0">
                <a:solidFill>
                  <a:srgbClr val="EC008C"/>
                </a:solidFill>
                <a:latin typeface="+mn-lt"/>
              </a:rPr>
              <a:t>2%</a:t>
            </a:r>
            <a:r>
              <a:rPr lang="en-IN" sz="2400" dirty="0">
                <a:latin typeface="+mn-lt"/>
              </a:rPr>
              <a:t> column</a:t>
            </a:r>
            <a:endParaRPr lang="en-US" sz="2400" dirty="0">
              <a:latin typeface="+mn-lt"/>
            </a:endParaRPr>
          </a:p>
        </p:txBody>
      </p:sp>
      <p:sp>
        <p:nvSpPr>
          <p:cNvPr id="35" name="TextBox 34"/>
          <p:cNvSpPr txBox="1"/>
          <p:nvPr/>
        </p:nvSpPr>
        <p:spPr>
          <a:xfrm>
            <a:off x="4427527" y="5186232"/>
            <a:ext cx="4524744" cy="461665"/>
          </a:xfrm>
          <a:prstGeom prst="rect">
            <a:avLst/>
          </a:prstGeom>
          <a:noFill/>
        </p:spPr>
        <p:txBody>
          <a:bodyPr wrap="square" rtlCol="0">
            <a:spAutoFit/>
          </a:bodyPr>
          <a:lstStyle/>
          <a:p>
            <a:pPr algn="r"/>
            <a:r>
              <a:rPr lang="en-US" sz="2400" dirty="0">
                <a:latin typeface="+mn-lt"/>
              </a:rPr>
              <a:t>.9612, Table 2 value for </a:t>
            </a:r>
            <a:r>
              <a:rPr lang="en-US" sz="2400" i="1" dirty="0">
                <a:latin typeface="+mn-lt"/>
              </a:rPr>
              <a:t>n</a:t>
            </a:r>
            <a:r>
              <a:rPr lang="en-US" sz="2400" dirty="0">
                <a:latin typeface="+mn-lt"/>
              </a:rPr>
              <a:t> = 2, </a:t>
            </a:r>
            <a:r>
              <a:rPr lang="en-US" sz="2400" i="1" dirty="0">
                <a:latin typeface="+mn-lt"/>
              </a:rPr>
              <a:t>i</a:t>
            </a:r>
            <a:r>
              <a:rPr lang="en-US" sz="2400" dirty="0">
                <a:latin typeface="+mn-lt"/>
              </a:rPr>
              <a:t> = ?</a:t>
            </a:r>
          </a:p>
        </p:txBody>
      </p:sp>
      <p:sp>
        <p:nvSpPr>
          <p:cNvPr id="36" name="TextBox 35"/>
          <p:cNvSpPr txBox="1"/>
          <p:nvPr/>
        </p:nvSpPr>
        <p:spPr>
          <a:xfrm>
            <a:off x="1665556" y="6056779"/>
            <a:ext cx="4596386" cy="381541"/>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400" dirty="0">
                <a:latin typeface="+mn-lt"/>
              </a:rPr>
              <a:t>New Effective Interest Rate = </a:t>
            </a:r>
            <a:r>
              <a:rPr lang="en-IN" sz="2400" b="1" dirty="0">
                <a:solidFill>
                  <a:srgbClr val="EC008C"/>
                </a:solidFill>
                <a:latin typeface="+mn-lt"/>
              </a:rPr>
              <a:t>2%</a:t>
            </a:r>
            <a:r>
              <a:rPr lang="en-IN" sz="2400" dirty="0">
                <a:latin typeface="+mn-lt"/>
              </a:rPr>
              <a:t> </a:t>
            </a:r>
            <a:endParaRPr lang="en-US" sz="2400" dirty="0">
              <a:latin typeface="+mn-lt"/>
            </a:endParaRPr>
          </a:p>
        </p:txBody>
      </p:sp>
      <p:cxnSp>
        <p:nvCxnSpPr>
          <p:cNvPr id="37" name="Straight Connector 36"/>
          <p:cNvCxnSpPr/>
          <p:nvPr/>
        </p:nvCxnSpPr>
        <p:spPr>
          <a:xfrm>
            <a:off x="1668915" y="3501237"/>
            <a:ext cx="137250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3199497" y="2851104"/>
            <a:ext cx="108355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2352494" y="5264046"/>
            <a:ext cx="376566" cy="299227"/>
          </a:xfrm>
          <a:prstGeom prst="rect">
            <a:avLst/>
          </a:prstGeom>
          <a:noFill/>
        </p:spPr>
        <p:txBody>
          <a:bodyPr wrap="square" rtlCol="0">
            <a:spAutoFit/>
          </a:bodyPr>
          <a:lstStyle/>
          <a:p>
            <a:endParaRPr lang="en-US" dirty="0"/>
          </a:p>
        </p:txBody>
      </p:sp>
      <p:sp>
        <p:nvSpPr>
          <p:cNvPr id="41"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14B</a:t>
            </a:r>
          </a:p>
        </p:txBody>
      </p:sp>
    </p:spTree>
    <p:custDataLst>
      <p:tags r:id="rId1"/>
    </p:custDataLst>
    <p:extLst>
      <p:ext uri="{BB962C8B-B14F-4D97-AF65-F5344CB8AC3E}">
        <p14:creationId xmlns:p14="http://schemas.microsoft.com/office/powerpoint/2010/main" val="3703922333"/>
      </p:ext>
    </p:extLst>
  </p:cSld>
  <p:clrMapOvr>
    <a:masterClrMapping/>
  </p:clrMapOvr>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4811" y="3502805"/>
            <a:ext cx="8487360" cy="1591099"/>
          </a:xfrm>
          <a:prstGeom prst="rect">
            <a:avLst/>
          </a:prstGeom>
          <a:noFill/>
          <a:ln w="28575">
            <a:solidFill>
              <a:schemeClr val="bg1">
                <a:lumMod val="50000"/>
              </a:schemeClr>
            </a:solidFill>
          </a:ln>
        </p:spPr>
        <p:txBody>
          <a:bodyPr wrap="square" rtlCol="0">
            <a:spAutoFit/>
          </a:bodyPr>
          <a:lstStyle/>
          <a:p>
            <a:endParaRPr lang="en-US" dirty="0"/>
          </a:p>
        </p:txBody>
      </p:sp>
      <p:sp>
        <p:nvSpPr>
          <p:cNvPr id="3" name="Content Placeholder 2"/>
          <p:cNvSpPr>
            <a:spLocks noGrp="1"/>
          </p:cNvSpPr>
          <p:nvPr>
            <p:ph idx="1"/>
          </p:nvPr>
        </p:nvSpPr>
        <p:spPr>
          <a:xfrm>
            <a:off x="598965" y="1005777"/>
            <a:ext cx="8382710" cy="328350"/>
          </a:xfrm>
        </p:spPr>
        <p:txBody>
          <a:bodyPr>
            <a:noAutofit/>
          </a:bodyPr>
          <a:lstStyle/>
          <a:p>
            <a:r>
              <a:rPr lang="en-IN" sz="2400" b="1" dirty="0"/>
              <a:t>When total </a:t>
            </a:r>
            <a:r>
              <a:rPr lang="en-IN" sz="2400" b="1" dirty="0">
                <a:solidFill>
                  <a:srgbClr val="C00000"/>
                </a:solidFill>
              </a:rPr>
              <a:t>cash payments exceed the book value </a:t>
            </a:r>
            <a:r>
              <a:rPr lang="en-IN" sz="2400" b="1" dirty="0"/>
              <a:t>of the </a:t>
            </a:r>
            <a:r>
              <a:rPr lang="en-US" sz="2400" b="1" dirty="0"/>
              <a:t>debt</a:t>
            </a:r>
            <a:endParaRPr lang="en-US" sz="2400" dirty="0"/>
          </a:p>
        </p:txBody>
      </p:sp>
      <p:sp>
        <p:nvSpPr>
          <p:cNvPr id="16" name="TextBox 15"/>
          <p:cNvSpPr txBox="1"/>
          <p:nvPr/>
        </p:nvSpPr>
        <p:spPr>
          <a:xfrm>
            <a:off x="618499" y="1430240"/>
            <a:ext cx="8464172" cy="1631216"/>
          </a:xfrm>
          <a:prstGeom prst="rect">
            <a:avLst/>
          </a:prstGeom>
          <a:noFill/>
        </p:spPr>
        <p:txBody>
          <a:bodyPr wrap="square" rtlCol="0">
            <a:spAutoFit/>
          </a:bodyPr>
          <a:lstStyle/>
          <a:p>
            <a:r>
              <a:rPr lang="en-IN" sz="2000" dirty="0">
                <a:latin typeface="+mn-lt"/>
              </a:rPr>
              <a:t>Brillard Properties owes First Prudent Bank $30 million under a 10% note with two years remaining to maturity. Due to Brillard’s financial difficulties, the previous year’s interest ($3 million) was not paid. First Prudent Bank agrees to:</a:t>
            </a:r>
          </a:p>
          <a:p>
            <a:r>
              <a:rPr lang="en-IN" sz="2000" dirty="0">
                <a:latin typeface="+mn-lt"/>
              </a:rPr>
              <a:t>1. Delay the due date for all cash payments until </a:t>
            </a:r>
            <a:r>
              <a:rPr lang="en-IN" sz="2000" dirty="0" smtClean="0">
                <a:latin typeface="+mn-lt"/>
              </a:rPr>
              <a:t>maturity</a:t>
            </a:r>
            <a:endParaRPr lang="en-IN" sz="2000" dirty="0">
              <a:latin typeface="+mn-lt"/>
            </a:endParaRPr>
          </a:p>
          <a:p>
            <a:r>
              <a:rPr lang="en-IN" sz="2000" dirty="0">
                <a:latin typeface="+mn-lt"/>
              </a:rPr>
              <a:t>2. Accept $34,333,200 at that time in full settlement of the </a:t>
            </a:r>
            <a:r>
              <a:rPr lang="en-IN" sz="2000" dirty="0" smtClean="0">
                <a:latin typeface="+mn-lt"/>
              </a:rPr>
              <a:t>debt</a:t>
            </a:r>
            <a:endParaRPr lang="en-US" sz="2000" dirty="0">
              <a:latin typeface="+mn-lt"/>
            </a:endParaRPr>
          </a:p>
        </p:txBody>
      </p:sp>
      <p:sp>
        <p:nvSpPr>
          <p:cNvPr id="33" name="Title 1"/>
          <p:cNvSpPr>
            <a:spLocks noGrp="1"/>
          </p:cNvSpPr>
          <p:nvPr>
            <p:ph type="title"/>
          </p:nvPr>
        </p:nvSpPr>
        <p:spPr>
          <a:xfrm>
            <a:off x="676547" y="1"/>
            <a:ext cx="8465820" cy="887474"/>
          </a:xfrm>
        </p:spPr>
        <p:txBody>
          <a:bodyPr>
            <a:noAutofit/>
          </a:bodyPr>
          <a:lstStyle/>
          <a:p>
            <a:r>
              <a:rPr lang="en-US" sz="2800" dirty="0"/>
              <a:t>Troubled Debt Restructuring—</a:t>
            </a:r>
            <a:br>
              <a:rPr lang="en-US" sz="2800" dirty="0"/>
            </a:br>
            <a:r>
              <a:rPr lang="en-IN" sz="2800" dirty="0"/>
              <a:t>Debt </a:t>
            </a:r>
            <a:r>
              <a:rPr lang="en-IN" sz="2800" dirty="0" smtClean="0"/>
              <a:t>is </a:t>
            </a:r>
            <a:r>
              <a:rPr lang="en-IN" sz="2800" dirty="0"/>
              <a:t>Continued, but with Modified Terms </a:t>
            </a:r>
            <a:r>
              <a:rPr lang="en-IN" sz="2400" dirty="0"/>
              <a:t>(cont. 4)</a:t>
            </a:r>
            <a:endParaRPr lang="en-US" sz="2400" dirty="0"/>
          </a:p>
        </p:txBody>
      </p:sp>
      <p:sp>
        <p:nvSpPr>
          <p:cNvPr id="32" name="TextBox 31"/>
          <p:cNvSpPr txBox="1"/>
          <p:nvPr/>
        </p:nvSpPr>
        <p:spPr>
          <a:xfrm>
            <a:off x="533614" y="3438293"/>
            <a:ext cx="6729569" cy="461665"/>
          </a:xfrm>
          <a:prstGeom prst="rect">
            <a:avLst/>
          </a:prstGeom>
          <a:noFill/>
        </p:spPr>
        <p:txBody>
          <a:bodyPr wrap="square" rtlCol="0">
            <a:spAutoFit/>
          </a:bodyPr>
          <a:lstStyle/>
          <a:p>
            <a:r>
              <a:rPr lang="en-IN" sz="2400" b="1" dirty="0">
                <a:latin typeface="+mn-lt"/>
              </a:rPr>
              <a:t>Calculation of the New Effective Interest Rate</a:t>
            </a:r>
            <a:endParaRPr lang="en-US" sz="2400" b="1" dirty="0">
              <a:latin typeface="+mn-lt"/>
            </a:endParaRPr>
          </a:p>
        </p:txBody>
      </p:sp>
      <p:sp>
        <p:nvSpPr>
          <p:cNvPr id="36" name="TextBox 35"/>
          <p:cNvSpPr txBox="1"/>
          <p:nvPr/>
        </p:nvSpPr>
        <p:spPr>
          <a:xfrm>
            <a:off x="2352494" y="3800360"/>
            <a:ext cx="376566" cy="346855"/>
          </a:xfrm>
          <a:prstGeom prst="rect">
            <a:avLst/>
          </a:prstGeom>
          <a:noFill/>
        </p:spPr>
        <p:txBody>
          <a:bodyPr wrap="square" rtlCol="0">
            <a:spAutoFit/>
          </a:bodyPr>
          <a:lstStyle/>
          <a:p>
            <a:r>
              <a:rPr lang="en-US" sz="2400" dirty="0">
                <a:latin typeface="+mn-lt"/>
              </a:rPr>
              <a:t>÷</a:t>
            </a:r>
          </a:p>
        </p:txBody>
      </p:sp>
      <p:sp>
        <p:nvSpPr>
          <p:cNvPr id="37" name="TextBox 36"/>
          <p:cNvSpPr txBox="1"/>
          <p:nvPr/>
        </p:nvSpPr>
        <p:spPr>
          <a:xfrm>
            <a:off x="4296563" y="3800360"/>
            <a:ext cx="376566" cy="461665"/>
          </a:xfrm>
          <a:prstGeom prst="rect">
            <a:avLst/>
          </a:prstGeom>
          <a:noFill/>
        </p:spPr>
        <p:txBody>
          <a:bodyPr wrap="square" rtlCol="0">
            <a:spAutoFit/>
          </a:bodyPr>
          <a:lstStyle/>
          <a:p>
            <a:r>
              <a:rPr lang="en-US" sz="2400" b="1" dirty="0">
                <a:latin typeface="+mn-lt"/>
              </a:rPr>
              <a:t>=</a:t>
            </a:r>
          </a:p>
        </p:txBody>
      </p:sp>
      <p:sp>
        <p:nvSpPr>
          <p:cNvPr id="38" name="TextBox 37"/>
          <p:cNvSpPr txBox="1"/>
          <p:nvPr/>
        </p:nvSpPr>
        <p:spPr>
          <a:xfrm>
            <a:off x="598964" y="4217041"/>
            <a:ext cx="8297039" cy="461665"/>
          </a:xfrm>
          <a:prstGeom prst="rect">
            <a:avLst/>
          </a:prstGeom>
          <a:noFill/>
        </p:spPr>
        <p:txBody>
          <a:bodyPr wrap="square" rtlCol="0">
            <a:spAutoFit/>
          </a:bodyPr>
          <a:lstStyle/>
          <a:p>
            <a:r>
              <a:rPr lang="en-IN" sz="2400" dirty="0">
                <a:latin typeface="+mn-lt"/>
              </a:rPr>
              <a:t>In r</a:t>
            </a:r>
            <a:r>
              <a:rPr lang="en-IN" sz="2400" dirty="0" smtClean="0">
                <a:latin typeface="+mn-lt"/>
              </a:rPr>
              <a:t>ow </a:t>
            </a:r>
            <a:r>
              <a:rPr lang="en-IN" sz="2400" dirty="0">
                <a:latin typeface="+mn-lt"/>
              </a:rPr>
              <a:t>2, Table 2, the number 0.9612 is in </a:t>
            </a:r>
            <a:r>
              <a:rPr lang="en-IN" sz="2400" b="1" dirty="0">
                <a:solidFill>
                  <a:srgbClr val="EC008C"/>
                </a:solidFill>
                <a:latin typeface="+mn-lt"/>
              </a:rPr>
              <a:t>2%</a:t>
            </a:r>
            <a:r>
              <a:rPr lang="en-IN" sz="2400" dirty="0">
                <a:latin typeface="+mn-lt"/>
              </a:rPr>
              <a:t> column</a:t>
            </a:r>
            <a:endParaRPr lang="en-US" sz="2400" dirty="0">
              <a:latin typeface="+mn-lt"/>
            </a:endParaRPr>
          </a:p>
        </p:txBody>
      </p:sp>
      <p:sp>
        <p:nvSpPr>
          <p:cNvPr id="39" name="TextBox 38"/>
          <p:cNvSpPr txBox="1"/>
          <p:nvPr/>
        </p:nvSpPr>
        <p:spPr>
          <a:xfrm>
            <a:off x="4467224" y="3800360"/>
            <a:ext cx="4655707" cy="461665"/>
          </a:xfrm>
          <a:prstGeom prst="rect">
            <a:avLst/>
          </a:prstGeom>
          <a:noFill/>
        </p:spPr>
        <p:txBody>
          <a:bodyPr wrap="square" rtlCol="0">
            <a:spAutoFit/>
          </a:bodyPr>
          <a:lstStyle/>
          <a:p>
            <a:pPr algn="r"/>
            <a:r>
              <a:rPr lang="en-US" sz="2400" dirty="0">
                <a:latin typeface="+mn-lt"/>
              </a:rPr>
              <a:t>0.9612, Table 2 value for </a:t>
            </a:r>
            <a:r>
              <a:rPr lang="en-US" sz="2400" i="1" dirty="0">
                <a:latin typeface="+mn-lt"/>
              </a:rPr>
              <a:t>n</a:t>
            </a:r>
            <a:r>
              <a:rPr lang="en-US" sz="2400" dirty="0">
                <a:latin typeface="+mn-lt"/>
              </a:rPr>
              <a:t> = 2, </a:t>
            </a:r>
            <a:r>
              <a:rPr lang="en-US" sz="2400" i="1" dirty="0">
                <a:latin typeface="+mn-lt"/>
              </a:rPr>
              <a:t>i</a:t>
            </a:r>
            <a:r>
              <a:rPr lang="en-US" sz="2400" dirty="0">
                <a:latin typeface="+mn-lt"/>
              </a:rPr>
              <a:t> = ?</a:t>
            </a:r>
          </a:p>
        </p:txBody>
      </p:sp>
      <p:sp>
        <p:nvSpPr>
          <p:cNvPr id="40" name="TextBox 39"/>
          <p:cNvSpPr txBox="1"/>
          <p:nvPr/>
        </p:nvSpPr>
        <p:spPr>
          <a:xfrm>
            <a:off x="1665556" y="4658837"/>
            <a:ext cx="4596386" cy="381541"/>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400" dirty="0">
                <a:latin typeface="+mn-lt"/>
              </a:rPr>
              <a:t>New Effective Interest Rate = </a:t>
            </a:r>
            <a:r>
              <a:rPr lang="en-IN" sz="2400" b="1" dirty="0">
                <a:solidFill>
                  <a:srgbClr val="EC008C"/>
                </a:solidFill>
                <a:latin typeface="+mn-lt"/>
              </a:rPr>
              <a:t>2%</a:t>
            </a:r>
            <a:r>
              <a:rPr lang="en-IN" sz="2400" dirty="0">
                <a:latin typeface="+mn-lt"/>
              </a:rPr>
              <a:t> </a:t>
            </a:r>
            <a:endParaRPr lang="en-US" sz="2400" dirty="0">
              <a:latin typeface="+mn-lt"/>
            </a:endParaRPr>
          </a:p>
        </p:txBody>
      </p:sp>
      <p:sp>
        <p:nvSpPr>
          <p:cNvPr id="41" name="TextBox 40"/>
          <p:cNvSpPr txBox="1"/>
          <p:nvPr/>
        </p:nvSpPr>
        <p:spPr>
          <a:xfrm>
            <a:off x="2591559" y="3800360"/>
            <a:ext cx="1829075" cy="461665"/>
          </a:xfrm>
          <a:prstGeom prst="rect">
            <a:avLst/>
          </a:prstGeom>
          <a:noFill/>
        </p:spPr>
        <p:txBody>
          <a:bodyPr wrap="square" rtlCol="0">
            <a:spAutoFit/>
          </a:bodyPr>
          <a:lstStyle/>
          <a:p>
            <a:pPr algn="r"/>
            <a:r>
              <a:rPr lang="en-US" sz="2400" dirty="0">
                <a:latin typeface="+mn-lt"/>
              </a:rPr>
              <a:t>$34,333,200</a:t>
            </a:r>
          </a:p>
        </p:txBody>
      </p:sp>
      <p:sp>
        <p:nvSpPr>
          <p:cNvPr id="42" name="TextBox 41"/>
          <p:cNvSpPr txBox="1"/>
          <p:nvPr/>
        </p:nvSpPr>
        <p:spPr>
          <a:xfrm>
            <a:off x="461337" y="3800360"/>
            <a:ext cx="1829075" cy="461665"/>
          </a:xfrm>
          <a:prstGeom prst="rect">
            <a:avLst/>
          </a:prstGeom>
          <a:noFill/>
        </p:spPr>
        <p:txBody>
          <a:bodyPr wrap="square" rtlCol="0">
            <a:spAutoFit/>
          </a:bodyPr>
          <a:lstStyle/>
          <a:p>
            <a:pPr algn="r"/>
            <a:r>
              <a:rPr lang="en-US" sz="2400" dirty="0">
                <a:latin typeface="+mn-lt"/>
              </a:rPr>
              <a:t>33,000,000</a:t>
            </a:r>
          </a:p>
        </p:txBody>
      </p:sp>
      <p:sp>
        <p:nvSpPr>
          <p:cNvPr id="43" name="Rectangle 42"/>
          <p:cNvSpPr/>
          <p:nvPr/>
        </p:nvSpPr>
        <p:spPr>
          <a:xfrm>
            <a:off x="729811" y="5550064"/>
            <a:ext cx="8320883" cy="1057364"/>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44" name="TextBox 43"/>
          <p:cNvSpPr txBox="1">
            <a:spLocks noChangeArrowheads="1"/>
          </p:cNvSpPr>
          <p:nvPr/>
        </p:nvSpPr>
        <p:spPr bwMode="auto">
          <a:xfrm>
            <a:off x="799079" y="5490647"/>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45" name="TextBox 44"/>
          <p:cNvSpPr txBox="1">
            <a:spLocks noChangeArrowheads="1"/>
          </p:cNvSpPr>
          <p:nvPr/>
        </p:nvSpPr>
        <p:spPr bwMode="auto">
          <a:xfrm>
            <a:off x="7618089" y="5490647"/>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46" name="TextBox 45"/>
          <p:cNvSpPr txBox="1">
            <a:spLocks noChangeArrowheads="1"/>
          </p:cNvSpPr>
          <p:nvPr/>
        </p:nvSpPr>
        <p:spPr bwMode="auto">
          <a:xfrm>
            <a:off x="6235376" y="5490647"/>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47" name="TextBox 46"/>
          <p:cNvSpPr txBox="1">
            <a:spLocks noChangeArrowheads="1"/>
          </p:cNvSpPr>
          <p:nvPr/>
        </p:nvSpPr>
        <p:spPr bwMode="auto">
          <a:xfrm>
            <a:off x="728824" y="5846096"/>
            <a:ext cx="5297761" cy="404813"/>
          </a:xfrm>
          <a:prstGeom prst="rect">
            <a:avLst/>
          </a:prstGeom>
          <a:noFill/>
          <a:ln w="9525">
            <a:noFill/>
            <a:miter lim="800000"/>
            <a:headEnd/>
            <a:tailEnd/>
          </a:ln>
        </p:spPr>
        <p:txBody>
          <a:bodyPr/>
          <a:lstStyle/>
          <a:p>
            <a:r>
              <a:rPr lang="en-US" sz="2400" dirty="0">
                <a:latin typeface="+mn-lt"/>
              </a:rPr>
              <a:t>Interest expense</a:t>
            </a:r>
            <a:endParaRPr lang="en-IN" sz="2400" dirty="0">
              <a:latin typeface="+mn-lt"/>
            </a:endParaRPr>
          </a:p>
        </p:txBody>
      </p:sp>
      <p:sp>
        <p:nvSpPr>
          <p:cNvPr id="48" name="TextBox 47"/>
          <p:cNvSpPr txBox="1">
            <a:spLocks noChangeArrowheads="1"/>
          </p:cNvSpPr>
          <p:nvPr/>
        </p:nvSpPr>
        <p:spPr bwMode="auto">
          <a:xfrm>
            <a:off x="6024094" y="5846097"/>
            <a:ext cx="1588340" cy="404812"/>
          </a:xfrm>
          <a:prstGeom prst="rect">
            <a:avLst/>
          </a:prstGeom>
          <a:noFill/>
          <a:ln w="9525">
            <a:noFill/>
            <a:miter lim="800000"/>
            <a:headEnd/>
            <a:tailEnd/>
          </a:ln>
        </p:spPr>
        <p:txBody>
          <a:bodyPr/>
          <a:lstStyle/>
          <a:p>
            <a:pPr algn="r"/>
            <a:r>
              <a:rPr lang="en-IN" sz="2400" dirty="0">
                <a:latin typeface="+mn-lt"/>
              </a:rPr>
              <a:t>660,000</a:t>
            </a:r>
          </a:p>
        </p:txBody>
      </p:sp>
      <p:sp>
        <p:nvSpPr>
          <p:cNvPr id="49" name="TextBox 48"/>
          <p:cNvSpPr txBox="1">
            <a:spLocks noChangeArrowheads="1"/>
          </p:cNvSpPr>
          <p:nvPr/>
        </p:nvSpPr>
        <p:spPr bwMode="auto">
          <a:xfrm>
            <a:off x="728824" y="6191817"/>
            <a:ext cx="5297761" cy="404813"/>
          </a:xfrm>
          <a:prstGeom prst="rect">
            <a:avLst/>
          </a:prstGeom>
          <a:noFill/>
          <a:ln w="9525">
            <a:noFill/>
            <a:miter lim="800000"/>
            <a:headEnd/>
            <a:tailEnd/>
          </a:ln>
        </p:spPr>
        <p:txBody>
          <a:bodyPr/>
          <a:lstStyle/>
          <a:p>
            <a:pPr lvl="1"/>
            <a:r>
              <a:rPr lang="en-US" sz="2400" dirty="0">
                <a:latin typeface="+mn-lt"/>
              </a:rPr>
              <a:t>Accrued interest payable</a:t>
            </a:r>
            <a:endParaRPr lang="en-IN" sz="2400" dirty="0">
              <a:latin typeface="+mn-lt"/>
            </a:endParaRPr>
          </a:p>
        </p:txBody>
      </p:sp>
      <p:sp>
        <p:nvSpPr>
          <p:cNvPr id="50" name="TextBox 49"/>
          <p:cNvSpPr txBox="1">
            <a:spLocks noChangeArrowheads="1"/>
          </p:cNvSpPr>
          <p:nvPr/>
        </p:nvSpPr>
        <p:spPr bwMode="auto">
          <a:xfrm>
            <a:off x="7477909" y="6191818"/>
            <a:ext cx="1584262" cy="404812"/>
          </a:xfrm>
          <a:prstGeom prst="rect">
            <a:avLst/>
          </a:prstGeom>
          <a:noFill/>
          <a:ln w="9525">
            <a:noFill/>
            <a:miter lim="800000"/>
            <a:headEnd/>
            <a:tailEnd/>
          </a:ln>
        </p:spPr>
        <p:txBody>
          <a:bodyPr/>
          <a:lstStyle/>
          <a:p>
            <a:pPr algn="r"/>
            <a:r>
              <a:rPr lang="en-IN" sz="2400" dirty="0">
                <a:latin typeface="+mn-lt"/>
              </a:rPr>
              <a:t>660,000</a:t>
            </a:r>
          </a:p>
        </p:txBody>
      </p:sp>
      <p:cxnSp>
        <p:nvCxnSpPr>
          <p:cNvPr id="51" name="Straight Connector 50"/>
          <p:cNvCxnSpPr/>
          <p:nvPr/>
        </p:nvCxnSpPr>
        <p:spPr>
          <a:xfrm>
            <a:off x="729467" y="5878336"/>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Content Placeholder 2"/>
          <p:cNvSpPr txBox="1">
            <a:spLocks/>
          </p:cNvSpPr>
          <p:nvPr/>
        </p:nvSpPr>
        <p:spPr bwMode="auto">
          <a:xfrm>
            <a:off x="738548" y="5107175"/>
            <a:ext cx="4818756" cy="384076"/>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2400" b="1" dirty="0"/>
              <a:t>At the End of the First Year</a:t>
            </a:r>
            <a:endParaRPr lang="en-US" sz="2400" dirty="0"/>
          </a:p>
        </p:txBody>
      </p:sp>
      <p:sp>
        <p:nvSpPr>
          <p:cNvPr id="53" name="TextBox 52"/>
          <p:cNvSpPr txBox="1"/>
          <p:nvPr/>
        </p:nvSpPr>
        <p:spPr>
          <a:xfrm>
            <a:off x="5097338" y="5167768"/>
            <a:ext cx="3798666" cy="356105"/>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200" b="1" dirty="0">
                <a:solidFill>
                  <a:srgbClr val="EC008C"/>
                </a:solidFill>
                <a:latin typeface="+mn-lt"/>
              </a:rPr>
              <a:t>2% </a:t>
            </a:r>
            <a:r>
              <a:rPr lang="en-IN" sz="2200" dirty="0">
                <a:latin typeface="+mn-lt"/>
              </a:rPr>
              <a:t>× ($30,000,000 + 3,000,000)</a:t>
            </a:r>
            <a:endParaRPr lang="en-US" sz="2200" dirty="0">
              <a:latin typeface="+mn-lt"/>
            </a:endParaRPr>
          </a:p>
        </p:txBody>
      </p:sp>
      <p:cxnSp>
        <p:nvCxnSpPr>
          <p:cNvPr id="5" name="Straight Arrow Connector 4"/>
          <p:cNvCxnSpPr/>
          <p:nvPr/>
        </p:nvCxnSpPr>
        <p:spPr>
          <a:xfrm>
            <a:off x="6235376" y="5516047"/>
            <a:ext cx="287023" cy="557855"/>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193642" y="1767549"/>
            <a:ext cx="118428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3199497" y="2417682"/>
            <a:ext cx="115579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14B</a:t>
            </a:r>
          </a:p>
        </p:txBody>
      </p:sp>
    </p:spTree>
    <p:custDataLst>
      <p:tags r:id="rId1"/>
    </p:custDataLst>
    <p:extLst>
      <p:ext uri="{BB962C8B-B14F-4D97-AF65-F5344CB8AC3E}">
        <p14:creationId xmlns:p14="http://schemas.microsoft.com/office/powerpoint/2010/main" val="3524523587"/>
      </p:ext>
    </p:extLst>
  </p:cSld>
  <p:clrMapOvr>
    <a:masterClrMapping/>
  </p:clrMapOvr>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4811" y="3502805"/>
            <a:ext cx="8406864" cy="1591099"/>
          </a:xfrm>
          <a:prstGeom prst="rect">
            <a:avLst/>
          </a:prstGeom>
          <a:noFill/>
          <a:ln w="28575">
            <a:solidFill>
              <a:schemeClr val="bg1">
                <a:lumMod val="50000"/>
              </a:schemeClr>
            </a:solidFill>
          </a:ln>
        </p:spPr>
        <p:txBody>
          <a:bodyPr wrap="square" rtlCol="0">
            <a:spAutoFit/>
          </a:bodyPr>
          <a:lstStyle/>
          <a:p>
            <a:endParaRPr lang="en-US" dirty="0"/>
          </a:p>
        </p:txBody>
      </p:sp>
      <p:sp>
        <p:nvSpPr>
          <p:cNvPr id="3" name="Content Placeholder 2"/>
          <p:cNvSpPr>
            <a:spLocks noGrp="1"/>
          </p:cNvSpPr>
          <p:nvPr>
            <p:ph idx="1"/>
          </p:nvPr>
        </p:nvSpPr>
        <p:spPr>
          <a:xfrm>
            <a:off x="526728" y="938967"/>
            <a:ext cx="8622112" cy="756345"/>
          </a:xfrm>
        </p:spPr>
        <p:txBody>
          <a:bodyPr>
            <a:normAutofit/>
          </a:bodyPr>
          <a:lstStyle/>
          <a:p>
            <a:r>
              <a:rPr lang="en-IN" sz="2400" b="1" dirty="0"/>
              <a:t>When total </a:t>
            </a:r>
            <a:r>
              <a:rPr lang="en-IN" sz="2400" b="1" dirty="0">
                <a:solidFill>
                  <a:srgbClr val="C00000"/>
                </a:solidFill>
              </a:rPr>
              <a:t>cash payments exceed the book value </a:t>
            </a:r>
            <a:r>
              <a:rPr lang="en-IN" sz="2400" b="1" dirty="0"/>
              <a:t>of the </a:t>
            </a:r>
            <a:r>
              <a:rPr lang="en-US" sz="2400" b="1" dirty="0"/>
              <a:t>debt</a:t>
            </a:r>
            <a:endParaRPr lang="en-US" sz="2400" dirty="0"/>
          </a:p>
        </p:txBody>
      </p:sp>
      <p:sp>
        <p:nvSpPr>
          <p:cNvPr id="16" name="TextBox 15"/>
          <p:cNvSpPr txBox="1"/>
          <p:nvPr/>
        </p:nvSpPr>
        <p:spPr>
          <a:xfrm>
            <a:off x="618499" y="1436599"/>
            <a:ext cx="8464172" cy="1631216"/>
          </a:xfrm>
          <a:prstGeom prst="rect">
            <a:avLst/>
          </a:prstGeom>
          <a:noFill/>
        </p:spPr>
        <p:txBody>
          <a:bodyPr wrap="square" rtlCol="0">
            <a:spAutoFit/>
          </a:bodyPr>
          <a:lstStyle/>
          <a:p>
            <a:r>
              <a:rPr lang="en-IN" sz="2000" dirty="0">
                <a:latin typeface="+mn-lt"/>
              </a:rPr>
              <a:t>Brillard Properties owes First Prudent Bank $30 million under a 10% note with two years remaining to maturity. Due to Brillard’s financial difficulties, the previous year’s interest ($3 million) was not paid. First Prudent Bank agrees to:</a:t>
            </a:r>
          </a:p>
          <a:p>
            <a:r>
              <a:rPr lang="en-IN" sz="2000" dirty="0">
                <a:latin typeface="+mn-lt"/>
              </a:rPr>
              <a:t>1. Delay the due date for all cash payments until </a:t>
            </a:r>
            <a:r>
              <a:rPr lang="en-IN" sz="2000" dirty="0" smtClean="0">
                <a:latin typeface="+mn-lt"/>
              </a:rPr>
              <a:t>maturity</a:t>
            </a:r>
            <a:endParaRPr lang="en-IN" sz="2000" dirty="0">
              <a:latin typeface="+mn-lt"/>
            </a:endParaRPr>
          </a:p>
          <a:p>
            <a:r>
              <a:rPr lang="en-IN" sz="2000" dirty="0">
                <a:latin typeface="+mn-lt"/>
              </a:rPr>
              <a:t>2. Accept $34,333,200 at that time in full settlement of the </a:t>
            </a:r>
            <a:r>
              <a:rPr lang="en-IN" sz="2000" dirty="0" smtClean="0">
                <a:latin typeface="+mn-lt"/>
              </a:rPr>
              <a:t>debt</a:t>
            </a:r>
            <a:endParaRPr lang="en-US" sz="2000" dirty="0">
              <a:latin typeface="+mn-lt"/>
            </a:endParaRPr>
          </a:p>
        </p:txBody>
      </p:sp>
      <p:sp>
        <p:nvSpPr>
          <p:cNvPr id="33" name="Title 1"/>
          <p:cNvSpPr>
            <a:spLocks noGrp="1"/>
          </p:cNvSpPr>
          <p:nvPr>
            <p:ph type="title"/>
          </p:nvPr>
        </p:nvSpPr>
        <p:spPr>
          <a:xfrm>
            <a:off x="676547" y="1"/>
            <a:ext cx="8465820" cy="887474"/>
          </a:xfrm>
        </p:spPr>
        <p:txBody>
          <a:bodyPr>
            <a:noAutofit/>
          </a:bodyPr>
          <a:lstStyle/>
          <a:p>
            <a:r>
              <a:rPr lang="en-US" sz="2800" dirty="0"/>
              <a:t>Troubled Debt Restructuring—</a:t>
            </a:r>
            <a:br>
              <a:rPr lang="en-US" sz="2800" dirty="0"/>
            </a:br>
            <a:r>
              <a:rPr lang="en-IN" sz="2800" dirty="0"/>
              <a:t>Debt </a:t>
            </a:r>
            <a:r>
              <a:rPr lang="en-IN" sz="2800" dirty="0" smtClean="0"/>
              <a:t>is </a:t>
            </a:r>
            <a:r>
              <a:rPr lang="en-IN" sz="2800" dirty="0"/>
              <a:t>Continued, but with Modified Terms </a:t>
            </a:r>
            <a:r>
              <a:rPr lang="en-IN" sz="2400" dirty="0"/>
              <a:t>(cont. 5)</a:t>
            </a:r>
            <a:endParaRPr lang="en-US" sz="2400" dirty="0"/>
          </a:p>
        </p:txBody>
      </p:sp>
      <p:sp>
        <p:nvSpPr>
          <p:cNvPr id="32" name="TextBox 31"/>
          <p:cNvSpPr txBox="1"/>
          <p:nvPr/>
        </p:nvSpPr>
        <p:spPr>
          <a:xfrm>
            <a:off x="533614" y="3438293"/>
            <a:ext cx="6729569" cy="461665"/>
          </a:xfrm>
          <a:prstGeom prst="rect">
            <a:avLst/>
          </a:prstGeom>
          <a:noFill/>
        </p:spPr>
        <p:txBody>
          <a:bodyPr wrap="square" rtlCol="0">
            <a:spAutoFit/>
          </a:bodyPr>
          <a:lstStyle/>
          <a:p>
            <a:r>
              <a:rPr lang="en-IN" sz="2400" b="1" dirty="0">
                <a:latin typeface="+mn-lt"/>
              </a:rPr>
              <a:t>Calculation of the New Effective Interest Rate</a:t>
            </a:r>
            <a:endParaRPr lang="en-US" sz="2400" b="1" dirty="0">
              <a:latin typeface="+mn-lt"/>
            </a:endParaRPr>
          </a:p>
        </p:txBody>
      </p:sp>
      <p:sp>
        <p:nvSpPr>
          <p:cNvPr id="36" name="TextBox 35"/>
          <p:cNvSpPr txBox="1"/>
          <p:nvPr/>
        </p:nvSpPr>
        <p:spPr>
          <a:xfrm>
            <a:off x="2352494" y="3857765"/>
            <a:ext cx="376566" cy="346855"/>
          </a:xfrm>
          <a:prstGeom prst="rect">
            <a:avLst/>
          </a:prstGeom>
          <a:noFill/>
        </p:spPr>
        <p:txBody>
          <a:bodyPr wrap="square" rtlCol="0">
            <a:spAutoFit/>
          </a:bodyPr>
          <a:lstStyle/>
          <a:p>
            <a:r>
              <a:rPr lang="en-US" sz="2400" dirty="0">
                <a:latin typeface="+mn-lt"/>
              </a:rPr>
              <a:t>÷</a:t>
            </a:r>
          </a:p>
        </p:txBody>
      </p:sp>
      <p:sp>
        <p:nvSpPr>
          <p:cNvPr id="37" name="TextBox 36"/>
          <p:cNvSpPr txBox="1"/>
          <p:nvPr/>
        </p:nvSpPr>
        <p:spPr>
          <a:xfrm>
            <a:off x="4296563" y="3800360"/>
            <a:ext cx="376566" cy="461665"/>
          </a:xfrm>
          <a:prstGeom prst="rect">
            <a:avLst/>
          </a:prstGeom>
          <a:noFill/>
        </p:spPr>
        <p:txBody>
          <a:bodyPr wrap="square" rtlCol="0">
            <a:spAutoFit/>
          </a:bodyPr>
          <a:lstStyle/>
          <a:p>
            <a:r>
              <a:rPr lang="en-US" sz="2400" b="1" dirty="0">
                <a:latin typeface="+mn-lt"/>
              </a:rPr>
              <a:t>=</a:t>
            </a:r>
          </a:p>
        </p:txBody>
      </p:sp>
      <p:sp>
        <p:nvSpPr>
          <p:cNvPr id="38" name="TextBox 37"/>
          <p:cNvSpPr txBox="1"/>
          <p:nvPr/>
        </p:nvSpPr>
        <p:spPr>
          <a:xfrm>
            <a:off x="598965" y="4217041"/>
            <a:ext cx="6918062" cy="461665"/>
          </a:xfrm>
          <a:prstGeom prst="rect">
            <a:avLst/>
          </a:prstGeom>
          <a:noFill/>
        </p:spPr>
        <p:txBody>
          <a:bodyPr wrap="square" rtlCol="0">
            <a:spAutoFit/>
          </a:bodyPr>
          <a:lstStyle/>
          <a:p>
            <a:r>
              <a:rPr lang="en-IN" sz="2400" dirty="0">
                <a:latin typeface="+mn-lt"/>
              </a:rPr>
              <a:t>In </a:t>
            </a:r>
            <a:r>
              <a:rPr lang="en-IN" sz="2400" dirty="0" smtClean="0">
                <a:latin typeface="+mn-lt"/>
              </a:rPr>
              <a:t>row </a:t>
            </a:r>
            <a:r>
              <a:rPr lang="en-IN" sz="2400" dirty="0">
                <a:latin typeface="+mn-lt"/>
              </a:rPr>
              <a:t>2, Table 2, the number .9612 is in </a:t>
            </a:r>
            <a:r>
              <a:rPr lang="en-IN" sz="2400" b="1" dirty="0">
                <a:solidFill>
                  <a:srgbClr val="EC008C"/>
                </a:solidFill>
                <a:latin typeface="+mn-lt"/>
              </a:rPr>
              <a:t>2%</a:t>
            </a:r>
            <a:r>
              <a:rPr lang="en-IN" sz="2400" dirty="0">
                <a:latin typeface="+mn-lt"/>
              </a:rPr>
              <a:t> column</a:t>
            </a:r>
            <a:endParaRPr lang="en-US" sz="2400" dirty="0">
              <a:latin typeface="+mn-lt"/>
            </a:endParaRPr>
          </a:p>
        </p:txBody>
      </p:sp>
      <p:sp>
        <p:nvSpPr>
          <p:cNvPr id="39" name="TextBox 38"/>
          <p:cNvSpPr txBox="1"/>
          <p:nvPr/>
        </p:nvSpPr>
        <p:spPr>
          <a:xfrm>
            <a:off x="4210815" y="3800360"/>
            <a:ext cx="4741455" cy="461665"/>
          </a:xfrm>
          <a:prstGeom prst="rect">
            <a:avLst/>
          </a:prstGeom>
          <a:noFill/>
        </p:spPr>
        <p:txBody>
          <a:bodyPr wrap="square" rtlCol="0">
            <a:spAutoFit/>
          </a:bodyPr>
          <a:lstStyle/>
          <a:p>
            <a:pPr algn="r"/>
            <a:r>
              <a:rPr lang="en-US" sz="2400" dirty="0">
                <a:latin typeface="+mn-lt"/>
              </a:rPr>
              <a:t>.9612, Table 2 value for </a:t>
            </a:r>
            <a:r>
              <a:rPr lang="en-US" sz="2400" i="1" dirty="0">
                <a:latin typeface="+mn-lt"/>
              </a:rPr>
              <a:t>n</a:t>
            </a:r>
            <a:r>
              <a:rPr lang="en-US" sz="2400" dirty="0">
                <a:latin typeface="+mn-lt"/>
              </a:rPr>
              <a:t> = 2, </a:t>
            </a:r>
            <a:r>
              <a:rPr lang="en-US" sz="2400" i="1" dirty="0">
                <a:latin typeface="+mn-lt"/>
              </a:rPr>
              <a:t>i</a:t>
            </a:r>
            <a:r>
              <a:rPr lang="en-US" sz="2400" dirty="0">
                <a:latin typeface="+mn-lt"/>
              </a:rPr>
              <a:t> = ?</a:t>
            </a:r>
          </a:p>
        </p:txBody>
      </p:sp>
      <p:sp>
        <p:nvSpPr>
          <p:cNvPr id="40" name="TextBox 39"/>
          <p:cNvSpPr txBox="1"/>
          <p:nvPr/>
        </p:nvSpPr>
        <p:spPr>
          <a:xfrm>
            <a:off x="1665556" y="4658837"/>
            <a:ext cx="4596386" cy="381541"/>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400" dirty="0">
                <a:latin typeface="+mn-lt"/>
              </a:rPr>
              <a:t>New Effective Interest Rate = </a:t>
            </a:r>
            <a:r>
              <a:rPr lang="en-IN" sz="2400" b="1" dirty="0">
                <a:solidFill>
                  <a:srgbClr val="EC008C"/>
                </a:solidFill>
                <a:latin typeface="+mn-lt"/>
              </a:rPr>
              <a:t>2%</a:t>
            </a:r>
            <a:r>
              <a:rPr lang="en-IN" sz="2400" dirty="0">
                <a:latin typeface="+mn-lt"/>
              </a:rPr>
              <a:t> </a:t>
            </a:r>
            <a:endParaRPr lang="en-US" sz="2400" dirty="0">
              <a:latin typeface="+mn-lt"/>
            </a:endParaRPr>
          </a:p>
        </p:txBody>
      </p:sp>
      <p:sp>
        <p:nvSpPr>
          <p:cNvPr id="41" name="TextBox 40"/>
          <p:cNvSpPr txBox="1"/>
          <p:nvPr/>
        </p:nvSpPr>
        <p:spPr>
          <a:xfrm>
            <a:off x="2591559" y="3800360"/>
            <a:ext cx="1829075" cy="461665"/>
          </a:xfrm>
          <a:prstGeom prst="rect">
            <a:avLst/>
          </a:prstGeom>
          <a:noFill/>
        </p:spPr>
        <p:txBody>
          <a:bodyPr wrap="square" rtlCol="0">
            <a:spAutoFit/>
          </a:bodyPr>
          <a:lstStyle/>
          <a:p>
            <a:pPr algn="r"/>
            <a:r>
              <a:rPr lang="en-US" sz="2400" dirty="0">
                <a:latin typeface="+mn-lt"/>
              </a:rPr>
              <a:t>$34,333,200</a:t>
            </a:r>
          </a:p>
        </p:txBody>
      </p:sp>
      <p:sp>
        <p:nvSpPr>
          <p:cNvPr id="42" name="TextBox 41"/>
          <p:cNvSpPr txBox="1"/>
          <p:nvPr/>
        </p:nvSpPr>
        <p:spPr>
          <a:xfrm>
            <a:off x="461337" y="3800360"/>
            <a:ext cx="1829075" cy="461665"/>
          </a:xfrm>
          <a:prstGeom prst="rect">
            <a:avLst/>
          </a:prstGeom>
          <a:noFill/>
        </p:spPr>
        <p:txBody>
          <a:bodyPr wrap="square" rtlCol="0">
            <a:spAutoFit/>
          </a:bodyPr>
          <a:lstStyle/>
          <a:p>
            <a:pPr algn="r"/>
            <a:r>
              <a:rPr lang="en-US" sz="2400" dirty="0">
                <a:latin typeface="+mn-lt"/>
              </a:rPr>
              <a:t>33,000,000</a:t>
            </a:r>
          </a:p>
        </p:txBody>
      </p:sp>
      <p:sp>
        <p:nvSpPr>
          <p:cNvPr id="43" name="Rectangle 42"/>
          <p:cNvSpPr/>
          <p:nvPr/>
        </p:nvSpPr>
        <p:spPr>
          <a:xfrm>
            <a:off x="729811" y="5477827"/>
            <a:ext cx="8320883" cy="1057364"/>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44" name="TextBox 43"/>
          <p:cNvSpPr txBox="1">
            <a:spLocks noChangeArrowheads="1"/>
          </p:cNvSpPr>
          <p:nvPr/>
        </p:nvSpPr>
        <p:spPr bwMode="auto">
          <a:xfrm>
            <a:off x="799079" y="5418410"/>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45" name="TextBox 44"/>
          <p:cNvSpPr txBox="1">
            <a:spLocks noChangeArrowheads="1"/>
          </p:cNvSpPr>
          <p:nvPr/>
        </p:nvSpPr>
        <p:spPr bwMode="auto">
          <a:xfrm>
            <a:off x="7618089" y="5418410"/>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46" name="TextBox 45"/>
          <p:cNvSpPr txBox="1">
            <a:spLocks noChangeArrowheads="1"/>
          </p:cNvSpPr>
          <p:nvPr/>
        </p:nvSpPr>
        <p:spPr bwMode="auto">
          <a:xfrm>
            <a:off x="6235376" y="5418410"/>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47" name="TextBox 46"/>
          <p:cNvSpPr txBox="1">
            <a:spLocks noChangeArrowheads="1"/>
          </p:cNvSpPr>
          <p:nvPr/>
        </p:nvSpPr>
        <p:spPr bwMode="auto">
          <a:xfrm>
            <a:off x="728824" y="5773859"/>
            <a:ext cx="5297761" cy="404813"/>
          </a:xfrm>
          <a:prstGeom prst="rect">
            <a:avLst/>
          </a:prstGeom>
          <a:noFill/>
          <a:ln w="9525">
            <a:noFill/>
            <a:miter lim="800000"/>
            <a:headEnd/>
            <a:tailEnd/>
          </a:ln>
        </p:spPr>
        <p:txBody>
          <a:bodyPr/>
          <a:lstStyle/>
          <a:p>
            <a:r>
              <a:rPr lang="en-US" sz="2400" dirty="0">
                <a:latin typeface="+mn-lt"/>
              </a:rPr>
              <a:t>Interest expense</a:t>
            </a:r>
            <a:endParaRPr lang="en-IN" sz="2400" dirty="0">
              <a:latin typeface="+mn-lt"/>
            </a:endParaRPr>
          </a:p>
        </p:txBody>
      </p:sp>
      <p:sp>
        <p:nvSpPr>
          <p:cNvPr id="48" name="TextBox 47"/>
          <p:cNvSpPr txBox="1">
            <a:spLocks noChangeArrowheads="1"/>
          </p:cNvSpPr>
          <p:nvPr/>
        </p:nvSpPr>
        <p:spPr bwMode="auto">
          <a:xfrm>
            <a:off x="6024094" y="5773860"/>
            <a:ext cx="1588340" cy="404812"/>
          </a:xfrm>
          <a:prstGeom prst="rect">
            <a:avLst/>
          </a:prstGeom>
          <a:noFill/>
          <a:ln w="9525">
            <a:noFill/>
            <a:miter lim="800000"/>
            <a:headEnd/>
            <a:tailEnd/>
          </a:ln>
        </p:spPr>
        <p:txBody>
          <a:bodyPr/>
          <a:lstStyle/>
          <a:p>
            <a:pPr algn="r"/>
            <a:r>
              <a:rPr lang="en-IN" sz="2400" dirty="0">
                <a:latin typeface="+mn-lt"/>
              </a:rPr>
              <a:t>673,200</a:t>
            </a:r>
          </a:p>
        </p:txBody>
      </p:sp>
      <p:sp>
        <p:nvSpPr>
          <p:cNvPr id="49" name="TextBox 48"/>
          <p:cNvSpPr txBox="1">
            <a:spLocks noChangeArrowheads="1"/>
          </p:cNvSpPr>
          <p:nvPr/>
        </p:nvSpPr>
        <p:spPr bwMode="auto">
          <a:xfrm>
            <a:off x="728824" y="6119580"/>
            <a:ext cx="5297761" cy="404813"/>
          </a:xfrm>
          <a:prstGeom prst="rect">
            <a:avLst/>
          </a:prstGeom>
          <a:noFill/>
          <a:ln w="9525">
            <a:noFill/>
            <a:miter lim="800000"/>
            <a:headEnd/>
            <a:tailEnd/>
          </a:ln>
        </p:spPr>
        <p:txBody>
          <a:bodyPr/>
          <a:lstStyle/>
          <a:p>
            <a:pPr lvl="1"/>
            <a:r>
              <a:rPr lang="en-US" sz="2400" dirty="0">
                <a:latin typeface="+mn-lt"/>
              </a:rPr>
              <a:t>Accrued interest payable</a:t>
            </a:r>
            <a:endParaRPr lang="en-IN" sz="2400" dirty="0">
              <a:latin typeface="+mn-lt"/>
            </a:endParaRPr>
          </a:p>
        </p:txBody>
      </p:sp>
      <p:sp>
        <p:nvSpPr>
          <p:cNvPr id="50" name="TextBox 49"/>
          <p:cNvSpPr txBox="1">
            <a:spLocks noChangeArrowheads="1"/>
          </p:cNvSpPr>
          <p:nvPr/>
        </p:nvSpPr>
        <p:spPr bwMode="auto">
          <a:xfrm>
            <a:off x="7477909" y="6119581"/>
            <a:ext cx="1584262" cy="404812"/>
          </a:xfrm>
          <a:prstGeom prst="rect">
            <a:avLst/>
          </a:prstGeom>
          <a:noFill/>
          <a:ln w="9525">
            <a:noFill/>
            <a:miter lim="800000"/>
            <a:headEnd/>
            <a:tailEnd/>
          </a:ln>
        </p:spPr>
        <p:txBody>
          <a:bodyPr/>
          <a:lstStyle/>
          <a:p>
            <a:pPr algn="r"/>
            <a:r>
              <a:rPr lang="en-IN" sz="2400" dirty="0">
                <a:latin typeface="+mn-lt"/>
              </a:rPr>
              <a:t>673,200</a:t>
            </a:r>
          </a:p>
        </p:txBody>
      </p:sp>
      <p:cxnSp>
        <p:nvCxnSpPr>
          <p:cNvPr id="51" name="Straight Connector 50"/>
          <p:cNvCxnSpPr/>
          <p:nvPr/>
        </p:nvCxnSpPr>
        <p:spPr>
          <a:xfrm>
            <a:off x="729467" y="5806099"/>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Content Placeholder 2"/>
          <p:cNvSpPr txBox="1">
            <a:spLocks/>
          </p:cNvSpPr>
          <p:nvPr/>
        </p:nvSpPr>
        <p:spPr bwMode="auto">
          <a:xfrm>
            <a:off x="738548" y="5107175"/>
            <a:ext cx="4818756" cy="384076"/>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2400" b="1" dirty="0"/>
              <a:t>At the End of the Second Year</a:t>
            </a:r>
            <a:endParaRPr lang="en-US" sz="2400" dirty="0"/>
          </a:p>
        </p:txBody>
      </p:sp>
      <p:sp>
        <p:nvSpPr>
          <p:cNvPr id="53" name="TextBox 52"/>
          <p:cNvSpPr txBox="1"/>
          <p:nvPr/>
        </p:nvSpPr>
        <p:spPr>
          <a:xfrm>
            <a:off x="5097338" y="5101196"/>
            <a:ext cx="3798666" cy="345632"/>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200" b="1" dirty="0">
                <a:solidFill>
                  <a:srgbClr val="EC008C"/>
                </a:solidFill>
                <a:latin typeface="+mn-lt"/>
              </a:rPr>
              <a:t>2% </a:t>
            </a:r>
            <a:r>
              <a:rPr lang="en-IN" sz="2200" dirty="0">
                <a:latin typeface="+mn-lt"/>
              </a:rPr>
              <a:t>× ($30,000,000 + 3,660,000)</a:t>
            </a:r>
            <a:endParaRPr lang="en-US" sz="2200" dirty="0">
              <a:latin typeface="+mn-lt"/>
            </a:endParaRPr>
          </a:p>
        </p:txBody>
      </p:sp>
      <p:cxnSp>
        <p:nvCxnSpPr>
          <p:cNvPr id="5" name="Straight Arrow Connector 4"/>
          <p:cNvCxnSpPr/>
          <p:nvPr/>
        </p:nvCxnSpPr>
        <p:spPr>
          <a:xfrm>
            <a:off x="6235376" y="5443810"/>
            <a:ext cx="287023" cy="557855"/>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222133" y="1767549"/>
            <a:ext cx="115579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3271734" y="2417682"/>
            <a:ext cx="1024829"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14B</a:t>
            </a:r>
          </a:p>
        </p:txBody>
      </p:sp>
    </p:spTree>
    <p:custDataLst>
      <p:tags r:id="rId1"/>
    </p:custDataLst>
    <p:extLst>
      <p:ext uri="{BB962C8B-B14F-4D97-AF65-F5344CB8AC3E}">
        <p14:creationId xmlns:p14="http://schemas.microsoft.com/office/powerpoint/2010/main" val="2282836433"/>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COUNT" val="99"/>
  <p:tag name="ARTICULATE_REFERENCE_ID" val="dfa82678-fc1b-443b-95f2-25222206f9ba"/>
  <p:tag name="ARTICULATE_PROJECT_OPEN" val="1"/>
  <p:tag name="ARTICULATE_REFERENCE_COUNT" val="0"/>
  <p:tag name="ARTICULATE_PLAYER_GLOSSARY_XML" val="&lt;?xml version=&quot;1.0&quot; encoding=&quot;utf-16&quot;?&gt;&lt;glossary xmlns:xsi=&quot;http://www.w3.org/2001/XMLSchema-instance&quot; xmlns:xsd=&quot;http://www.w3.org/2001/XMLSchema&quot;&gt;&lt;terms /&gt;&lt;/glossary&gt;"/>
  <p:tag name="TAG_BACKING_FORM_KEY" val="1379110-\\hurchnwrk451\vimal share\webfix\spiceland_8e\spiceland8e_ch14.pptx"/>
  <p:tag name="ARTICULATE_PRESENTER_VERSION" val="7"/>
  <p:tag name="ARTICULATE_USED_PAGE_ORIENTATION" val="1"/>
  <p:tag name="ARTICULATE_USED_PAGE_SIZE" val="1"/>
</p:tagLst>
</file>

<file path=ppt/tags/tag10.xml><?xml version="1.0" encoding="utf-8"?>
<p:tagLst xmlns:a="http://schemas.openxmlformats.org/drawingml/2006/main" xmlns:r="http://schemas.openxmlformats.org/officeDocument/2006/relationships" xmlns:p="http://schemas.openxmlformats.org/presentationml/2006/main">
  <p:tag name="AUDIO_ID" val="462"/>
  <p:tag name="ORIGINAL_AUDIO_FILEPATH" val="\\172.50.10.4\epub\P16280043_BEC OLCs 2014\WIP\Development\Spiceland_8e\Audios\Ch14\Ch14_Slide 009.mp3"/>
  <p:tag name="ELAPSEDTIME" val="31.66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61"/>
  <p:tag name="ARTICULATE_USED_LAYOUT" val="2"/>
</p:tagLst>
</file>

<file path=ppt/tags/tag100.xml><?xml version="1.0" encoding="utf-8"?>
<p:tagLst xmlns:a="http://schemas.openxmlformats.org/drawingml/2006/main" xmlns:r="http://schemas.openxmlformats.org/officeDocument/2006/relationships" xmlns:p="http://schemas.openxmlformats.org/presentationml/2006/main">
  <p:tag name="AUDIO_ID" val="492"/>
  <p:tag name="ORIGINAL_AUDIO_FILEPATH" val="\\172.50.10.4\epub\P16280043_BEC OLCs 2014\WIP\Development\Spiceland_8e\Audios\Ch14\Ch14_Slide 098.mp3"/>
  <p:tag name="ELAPSEDTIME" val="76.77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91"/>
  <p:tag name="ARTICULATE_USED_LAYOUT" val="2"/>
</p:tagLst>
</file>

<file path=ppt/tags/tag101.xml><?xml version="1.0" encoding="utf-8"?>
<p:tagLst xmlns:a="http://schemas.openxmlformats.org/drawingml/2006/main" xmlns:r="http://schemas.openxmlformats.org/officeDocument/2006/relationships" xmlns:p="http://schemas.openxmlformats.org/presentationml/2006/main">
  <p:tag name="AUDIO_ID" val="493"/>
  <p:tag name="ORIGINAL_AUDIO_FILEPATH" val="\\172.50.10.4\epub\P16280043_BEC OLCs 2014\WIP\Development\Spiceland_8e\Audios\Ch14\Ch14_Slide 099.mp3"/>
  <p:tag name="ELAPSEDTIME" val="1.83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False"/>
  <p:tag name="ARTICULATE_PREV_BUTTON_ID" val="492"/>
  <p:tag name="ARTICULATE_USED_LAYOUT" val="3"/>
</p:tagLst>
</file>

<file path=ppt/tags/tag11.xml><?xml version="1.0" encoding="utf-8"?>
<p:tagLst xmlns:a="http://schemas.openxmlformats.org/drawingml/2006/main" xmlns:r="http://schemas.openxmlformats.org/officeDocument/2006/relationships" xmlns:p="http://schemas.openxmlformats.org/presentationml/2006/main">
  <p:tag name="AUDIO_ID" val="403"/>
  <p:tag name="ORIGINAL_AUDIO_FILEPATH" val="\\172.50.10.4\epub\P16280043_BEC OLCs 2014\WIP\Development\Spiceland_8e\Audios\Ch14\Ch14_Slide 010.mp3"/>
  <p:tag name="ELAPSEDTIME" val="52.04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62"/>
  <p:tag name="ARTICULATE_USED_LAYOUT" val="2"/>
</p:tagLst>
</file>

<file path=ppt/tags/tag12.xml><?xml version="1.0" encoding="utf-8"?>
<p:tagLst xmlns:a="http://schemas.openxmlformats.org/drawingml/2006/main" xmlns:r="http://schemas.openxmlformats.org/officeDocument/2006/relationships" xmlns:p="http://schemas.openxmlformats.org/presentationml/2006/main">
  <p:tag name="AUDIO_ID" val="463"/>
  <p:tag name="ORIGINAL_AUDIO_FILEPATH" val="\\172.50.10.4\epub\P16280043_BEC OLCs 2014\WIP\Development\Spiceland_8e\Audios\Ch14\Ch14_Slide 011.mp3"/>
  <p:tag name="ELAPSEDTIME" val="53.0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03"/>
  <p:tag name="ARTICULATE_USED_LAYOUT" val="2"/>
</p:tagLst>
</file>

<file path=ppt/tags/tag13.xml><?xml version="1.0" encoding="utf-8"?>
<p:tagLst xmlns:a="http://schemas.openxmlformats.org/drawingml/2006/main" xmlns:r="http://schemas.openxmlformats.org/officeDocument/2006/relationships" xmlns:p="http://schemas.openxmlformats.org/presentationml/2006/main">
  <p:tag name="AUDIO_ID" val="464"/>
  <p:tag name="ORIGINAL_AUDIO_FILEPATH" val="\\172.50.10.4\epub\P16280043_BEC OLCs 2014\WIP\Development\Spiceland_8e\Audios\Ch14\Ch14_Slide 012.mp3"/>
  <p:tag name="ELAPSEDTIME" val="20.9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63"/>
  <p:tag name="ARTICULATE_USED_LAYOUT" val="2"/>
</p:tagLst>
</file>

<file path=ppt/tags/tag14.xml><?xml version="1.0" encoding="utf-8"?>
<p:tagLst xmlns:a="http://schemas.openxmlformats.org/drawingml/2006/main" xmlns:r="http://schemas.openxmlformats.org/officeDocument/2006/relationships" xmlns:p="http://schemas.openxmlformats.org/presentationml/2006/main">
  <p:tag name="AUDIO_ID" val="404"/>
  <p:tag name="ORIGINAL_AUDIO_FILEPATH" val="\\172.50.10.4\epub\P16280043_BEC OLCs 2014\WIP\Development\Spiceland_8e\Audios\Ch14\Ch14_Slide 013.mp3"/>
  <p:tag name="ELAPSEDTIME" val="39.86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64"/>
  <p:tag name="ARTICULATE_USED_LAYOUT" val="2"/>
</p:tagLst>
</file>

<file path=ppt/tags/tag15.xml><?xml version="1.0" encoding="utf-8"?>
<p:tagLst xmlns:a="http://schemas.openxmlformats.org/drawingml/2006/main" xmlns:r="http://schemas.openxmlformats.org/officeDocument/2006/relationships" xmlns:p="http://schemas.openxmlformats.org/presentationml/2006/main">
  <p:tag name="AUDIO_ID" val="399"/>
  <p:tag name="ORIGINAL_AUDIO_FILEPATH" val="\\172.50.10.4\epub\P16280043_BEC OLCs 2014\WIP\Development\Spiceland_8e\Audios\Ch14\Ch14_Slide 014.mp3"/>
  <p:tag name="ELAPSEDTIME" val="45.27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04"/>
  <p:tag name="ARTICULATE_USED_LAYOUT" val="2"/>
</p:tagLst>
</file>

<file path=ppt/tags/tag16.xml><?xml version="1.0" encoding="utf-8"?>
<p:tagLst xmlns:a="http://schemas.openxmlformats.org/drawingml/2006/main" xmlns:r="http://schemas.openxmlformats.org/officeDocument/2006/relationships" xmlns:p="http://schemas.openxmlformats.org/presentationml/2006/main">
  <p:tag name="AUDIO_ID" val="409"/>
  <p:tag name="ORIGINAL_AUDIO_FILEPATH" val="\\172.50.10.4\epub\P16280043_BEC OLCs 2014\WIP\Development\Spiceland_8e\Audios\Ch14\Ch14_Slide 016.mp3"/>
  <p:tag name="ELAPSEDTIME" val="182.8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08"/>
  <p:tag name="ARTICULATE_USED_LAYOUT" val="2"/>
</p:tagLst>
</file>

<file path=ppt/tags/tag17.xml><?xml version="1.0" encoding="utf-8"?>
<p:tagLst xmlns:a="http://schemas.openxmlformats.org/drawingml/2006/main" xmlns:r="http://schemas.openxmlformats.org/officeDocument/2006/relationships" xmlns:p="http://schemas.openxmlformats.org/presentationml/2006/main">
  <p:tag name="AUDIO_ID" val="409"/>
  <p:tag name="ORIGINAL_AUDIO_FILEPATH" val="\\172.50.10.4\epub\P16280043_BEC OLCs 2014\WIP\Development\Spiceland_8e\Audios\Ch14\Ch14_Slide 016.mp3"/>
  <p:tag name="ELAPSEDTIME" val="182.8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08"/>
  <p:tag name="ARTICULATE_USED_LAYOUT" val="2"/>
</p:tagLst>
</file>

<file path=ppt/tags/tag18.xml><?xml version="1.0" encoding="utf-8"?>
<p:tagLst xmlns:a="http://schemas.openxmlformats.org/drawingml/2006/main" xmlns:r="http://schemas.openxmlformats.org/officeDocument/2006/relationships" xmlns:p="http://schemas.openxmlformats.org/presentationml/2006/main">
  <p:tag name="AUDIO_ID" val="457"/>
  <p:tag name="ORIGINAL_AUDIO_FILEPATH" val="\\172.50.10.4\epub\P16280043_BEC OLCs 2014\WIP\Development\Spiceland_8e\Audios\Ch14\Ch14_Slide 017.mp3"/>
  <p:tag name="ELAPSEDTIME" val="70.5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09"/>
  <p:tag name="ARTICULATE_USED_LAYOUT" val="2"/>
</p:tagLst>
</file>

<file path=ppt/tags/tag19.xml><?xml version="1.0" encoding="utf-8"?>
<p:tagLst xmlns:a="http://schemas.openxmlformats.org/drawingml/2006/main" xmlns:r="http://schemas.openxmlformats.org/officeDocument/2006/relationships" xmlns:p="http://schemas.openxmlformats.org/presentationml/2006/main">
  <p:tag name="AUDIO_ID" val="456"/>
  <p:tag name="ORIGINAL_AUDIO_FILEPATH" val="\\172.50.10.4\epub\P16280043_BEC OLCs 2014\WIP\Development\Spiceland_8e\Audios\Ch14\Ch14_Slide 018.mp3"/>
  <p:tag name="ELAPSEDTIME" val="35.84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57"/>
  <p:tag name="ARTICULATE_USED_LAYOUT" val="2"/>
</p:tagLst>
</file>

<file path=ppt/tags/tag2.xml><?xml version="1.0" encoding="utf-8"?>
<p:tagLst xmlns:a="http://schemas.openxmlformats.org/drawingml/2006/main" xmlns:r="http://schemas.openxmlformats.org/officeDocument/2006/relationships" xmlns:p="http://schemas.openxmlformats.org/presentationml/2006/main">
  <p:tag name="AUDIO_ID" val="266"/>
  <p:tag name="ORIGINAL_AUDIO_FILEPATH" val="\\172.50.10.4\epub\P16280043_BEC OLCs 2014\WIP\Development\Spiceland_8e\Audios\Ch14\Ch14_Slide 001.mp3"/>
  <p:tag name="ELAPSEDTIME" val="19.642"/>
  <p:tag name="ARTICULATE_NAV_LEVEL" val="1"/>
  <p:tag name="ARTICULATE_SLIDE_PRESENTER_GUID" val="140b6650-546a-462e-8d67-50727694c48c"/>
  <p:tag name="ARTICULATE_SLIDE_PAUSE" val="0"/>
  <p:tag name="ARTICULATE_LOCK_SLIDE" val="0"/>
  <p:tag name="ARTICULATE_HIDE_SLIDE" val="0"/>
  <p:tag name="ARTICULATE_PLAYER_CONTROL_PREVIOUS" val="False"/>
  <p:tag name="ARTICULATE_PLAYER_CONTROL_NEXT" val="True"/>
  <p:tag name="ARTICULATE_USED_LAYOUT" val="1"/>
</p:tagLst>
</file>

<file path=ppt/tags/tag20.xml><?xml version="1.0" encoding="utf-8"?>
<p:tagLst xmlns:a="http://schemas.openxmlformats.org/drawingml/2006/main" xmlns:r="http://schemas.openxmlformats.org/officeDocument/2006/relationships" xmlns:p="http://schemas.openxmlformats.org/presentationml/2006/main">
  <p:tag name="AUDIO_ID" val="411"/>
  <p:tag name="ORIGINAL_AUDIO_FILEPATH" val="\\172.50.10.4\epub\P16280043_BEC OLCs 2014\WIP\Development\Spiceland_8e\Audios\Ch14\Ch14_Slide 019.mp3"/>
  <p:tag name="ELAPSEDTIME" val="34.2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56"/>
  <p:tag name="ARTICULATE_USED_LAYOUT" val="2"/>
</p:tagLst>
</file>

<file path=ppt/tags/tag21.xml><?xml version="1.0" encoding="utf-8"?>
<p:tagLst xmlns:a="http://schemas.openxmlformats.org/drawingml/2006/main" xmlns:r="http://schemas.openxmlformats.org/officeDocument/2006/relationships" xmlns:p="http://schemas.openxmlformats.org/presentationml/2006/main">
  <p:tag name="AUDIO_ID" val="412"/>
  <p:tag name="ORIGINAL_AUDIO_FILEPATH" val="\\172.50.10.4\epub\P16280043_BEC OLCs 2014\WIP\Development\Spiceland_8e\Audios\Ch14\Ch14_Slide 020.mp3"/>
  <p:tag name="ELAPSEDTIME" val="30.2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11"/>
  <p:tag name="ARTICULATE_USED_LAYOUT" val="2"/>
</p:tagLst>
</file>

<file path=ppt/tags/tag22.xml><?xml version="1.0" encoding="utf-8"?>
<p:tagLst xmlns:a="http://schemas.openxmlformats.org/drawingml/2006/main" xmlns:r="http://schemas.openxmlformats.org/officeDocument/2006/relationships" xmlns:p="http://schemas.openxmlformats.org/presentationml/2006/main">
  <p:tag name="AUDIO_ID" val="413"/>
  <p:tag name="ORIGINAL_AUDIO_FILEPATH" val="\\172.50.10.4\epub\P16280043_BEC OLCs 2014\WIP\Development\Spiceland_8e\Audios\Ch14\Ch14_Slide 021.mp3"/>
  <p:tag name="ELAPSEDTIME" val="39.99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12"/>
  <p:tag name="ARTICULATE_USED_LAYOUT" val="2"/>
</p:tagLst>
</file>

<file path=ppt/tags/tag23.xml><?xml version="1.0" encoding="utf-8"?>
<p:tagLst xmlns:a="http://schemas.openxmlformats.org/drawingml/2006/main" xmlns:r="http://schemas.openxmlformats.org/officeDocument/2006/relationships" xmlns:p="http://schemas.openxmlformats.org/presentationml/2006/main">
  <p:tag name="AUDIO_ID" val="414"/>
  <p:tag name="ORIGINAL_AUDIO_FILEPATH" val="\\172.50.10.4\epub\P16280043_BEC OLCs 2014\WIP\Development\Spiceland_8e\Audios\Ch14\Ch14_Slide 022.mp3"/>
  <p:tag name="ELAPSEDTIME" val="31.66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13"/>
  <p:tag name="ARTICULATE_USED_LAYOUT" val="2"/>
</p:tagLst>
</file>

<file path=ppt/tags/tag24.xml><?xml version="1.0" encoding="utf-8"?>
<p:tagLst xmlns:a="http://schemas.openxmlformats.org/drawingml/2006/main" xmlns:r="http://schemas.openxmlformats.org/officeDocument/2006/relationships" xmlns:p="http://schemas.openxmlformats.org/presentationml/2006/main">
  <p:tag name="AUDIO_ID" val="415"/>
  <p:tag name="ORIGINAL_AUDIO_FILEPATH" val="\\172.50.10.4\epub\P16280043_BEC OLCs 2014\WIP\Development\Spiceland_8e\Audios\Ch14\Ch14_Slide 023.mp3"/>
  <p:tag name="ELAPSEDTIME" val="41.9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14"/>
  <p:tag name="ARTICULATE_USED_LAYOUT" val="2"/>
</p:tagLst>
</file>

<file path=ppt/tags/tag25.xml><?xml version="1.0" encoding="utf-8"?>
<p:tagLst xmlns:a="http://schemas.openxmlformats.org/drawingml/2006/main" xmlns:r="http://schemas.openxmlformats.org/officeDocument/2006/relationships" xmlns:p="http://schemas.openxmlformats.org/presentationml/2006/main">
  <p:tag name="AUDIO_ID" val="465"/>
  <p:tag name="ORIGINAL_AUDIO_FILEPATH" val="\\172.50.10.4\epub\P16280043_BEC OLCs 2014\WIP\Development\Spiceland_8e\Audios\Ch14\Ch14_Slide 024.mp3"/>
  <p:tag name="ELAPSEDTIME" val="40.462"/>
  <p:tag name="ARTICULATE_TITLE_TAG" val="When Financial Statements Are Prepared between Interest Dates"/>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15"/>
  <p:tag name="ARTICULATE_USED_LAYOUT" val="2"/>
</p:tagLst>
</file>

<file path=ppt/tags/tag26.xml><?xml version="1.0" encoding="utf-8"?>
<p:tagLst xmlns:a="http://schemas.openxmlformats.org/drawingml/2006/main" xmlns:r="http://schemas.openxmlformats.org/officeDocument/2006/relationships" xmlns:p="http://schemas.openxmlformats.org/presentationml/2006/main">
  <p:tag name="AUDIO_ID" val="465"/>
  <p:tag name="ORIGINAL_AUDIO_FILEPATH" val="\\172.50.10.4\epub\P16280043_BEC OLCs 2014\WIP\Development\Spiceland_8e\Audios\Ch14\Ch14_Slide 024.mp3"/>
  <p:tag name="ELAPSEDTIME" val="40.462"/>
  <p:tag name="ARTICULATE_TITLE_TAG" val="When Financial Statements Are Prepared between Interest Dates"/>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15"/>
  <p:tag name="ARTICULATE_USED_LAYOUT" val="2"/>
</p:tagLst>
</file>

<file path=ppt/tags/tag27.xml><?xml version="1.0" encoding="utf-8"?>
<p:tagLst xmlns:a="http://schemas.openxmlformats.org/drawingml/2006/main" xmlns:r="http://schemas.openxmlformats.org/officeDocument/2006/relationships" xmlns:p="http://schemas.openxmlformats.org/presentationml/2006/main">
  <p:tag name="AUDIO_ID" val="417"/>
  <p:tag name="ORIGINAL_AUDIO_FILEPATH" val="\\172.50.10.4\epub\P16280043_BEC OLCs 2014\WIP\Development\Spiceland_8e\Audios\Ch14\Ch14_Slide 027.mp3"/>
  <p:tag name="ELAPSEDTIME" val="51.44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507"/>
  <p:tag name="ARTICULATE_USED_LAYOUT" val="2"/>
</p:tagLst>
</file>

<file path=ppt/tags/tag28.xml><?xml version="1.0" encoding="utf-8"?>
<p:tagLst xmlns:a="http://schemas.openxmlformats.org/drawingml/2006/main" xmlns:r="http://schemas.openxmlformats.org/officeDocument/2006/relationships" xmlns:p="http://schemas.openxmlformats.org/presentationml/2006/main">
  <p:tag name="AUDIO_ID" val="418"/>
  <p:tag name="ORIGINAL_AUDIO_FILEPATH" val="\\172.50.10.4\epub\P16280043_BEC OLCs 2014\WIP\Development\Spiceland_8e\Audios\Ch14\Ch14_Slide 028.mp3"/>
  <p:tag name="ELAPSEDTIME" val="33.4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17"/>
  <p:tag name="ARTICULATE_USED_LAYOUT" val="2"/>
</p:tagLst>
</file>

<file path=ppt/tags/tag29.xml><?xml version="1.0" encoding="utf-8"?>
<p:tagLst xmlns:a="http://schemas.openxmlformats.org/drawingml/2006/main" xmlns:r="http://schemas.openxmlformats.org/officeDocument/2006/relationships" xmlns:p="http://schemas.openxmlformats.org/presentationml/2006/main">
  <p:tag name="AUDIO_ID" val="431"/>
  <p:tag name="ORIGINAL_AUDIO_FILEPATH" val="\\172.50.10.4\epub\P16280043_BEC OLCs 2014\WIP\Development\Spiceland_8e\Audios\Ch14\Ch14_Slide 029.mp3"/>
  <p:tag name="ELAPSEDTIME" val="68.0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18"/>
  <p:tag name="ARTICULATE_USED_LAYOUT" val="2"/>
</p:tagLst>
</file>

<file path=ppt/tags/tag3.xml><?xml version="1.0" encoding="utf-8"?>
<p:tagLst xmlns:a="http://schemas.openxmlformats.org/drawingml/2006/main" xmlns:r="http://schemas.openxmlformats.org/officeDocument/2006/relationships" xmlns:p="http://schemas.openxmlformats.org/presentationml/2006/main">
  <p:tag name="AUDIO_ID" val="279"/>
  <p:tag name="ORIGINAL_AUDIO_FILEPATH" val="\\172.50.10.4\epub\P16280043_BEC OLCs 2014\WIP\Development\Spiceland_8e\Audios\Ch14\Ch14_Slide 002.mp3"/>
  <p:tag name="ELAPSEDTIME" val="51.2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266"/>
  <p:tag name="ARTICULATE_USED_LAYOUT" val="2"/>
</p:tagLst>
</file>

<file path=ppt/tags/tag30.xml><?xml version="1.0" encoding="utf-8"?>
<p:tagLst xmlns:a="http://schemas.openxmlformats.org/drawingml/2006/main" xmlns:r="http://schemas.openxmlformats.org/officeDocument/2006/relationships" xmlns:p="http://schemas.openxmlformats.org/presentationml/2006/main">
  <p:tag name="AUDIO_ID" val="419"/>
  <p:tag name="ORIGINAL_AUDIO_FILEPATH" val="\\172.50.10.4\epub\P16280043_BEC OLCs 2014\WIP\Development\Spiceland_8e\Audios\Ch14\Ch14_Slide 030.mp3"/>
  <p:tag name="ELAPSEDTIME" val="42.5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31"/>
  <p:tag name="ARTICULATE_USED_LAYOUT" val="2"/>
</p:tagLst>
</file>

<file path=ppt/tags/tag31.xml><?xml version="1.0" encoding="utf-8"?>
<p:tagLst xmlns:a="http://schemas.openxmlformats.org/drawingml/2006/main" xmlns:r="http://schemas.openxmlformats.org/officeDocument/2006/relationships" xmlns:p="http://schemas.openxmlformats.org/presentationml/2006/main">
  <p:tag name="AUDIO_ID" val="420"/>
  <p:tag name="ORIGINAL_AUDIO_FILEPATH" val="\\172.50.10.4\epub\P16280043_BEC OLCs 2014\WIP\Development\Spiceland_8e\Audios\Ch14\Ch14_Slide 031.mp3"/>
  <p:tag name="ELAPSEDTIME" val="18.34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19"/>
  <p:tag name="ARTICULATE_USED_LAYOUT" val="2"/>
</p:tagLst>
</file>

<file path=ppt/tags/tag32.xml><?xml version="1.0" encoding="utf-8"?>
<p:tagLst xmlns:a="http://schemas.openxmlformats.org/drawingml/2006/main" xmlns:r="http://schemas.openxmlformats.org/officeDocument/2006/relationships" xmlns:p="http://schemas.openxmlformats.org/presentationml/2006/main">
  <p:tag name="AUDIO_ID" val="506"/>
  <p:tag name="ORIGINAL_AUDIO_FILEPATH" val="\\172.50.10.4\epub\P16280043_BEC OLCs 2014\WIP\Development\Spiceland_8e\Audios\Ch14\Ch14_Slide 025.mp3"/>
  <p:tag name="ELAPSEDTIME" val="10.0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65"/>
  <p:tag name="ARTICULATE_USED_LAYOUT" val="4"/>
</p:tagLst>
</file>

<file path=ppt/tags/tag33.xml><?xml version="1.0" encoding="utf-8"?>
<p:tagLst xmlns:a="http://schemas.openxmlformats.org/drawingml/2006/main" xmlns:r="http://schemas.openxmlformats.org/officeDocument/2006/relationships" xmlns:p="http://schemas.openxmlformats.org/presentationml/2006/main">
  <p:tag name="AUDIO_ID" val="507"/>
  <p:tag name="ORIGINAL_AUDIO_FILEPATH" val="\\172.50.10.4\epub\P16280043_BEC OLCs 2014\WIP\Development\Spiceland_8e\Audios\Ch14\Ch14_Slide 026.mp3"/>
  <p:tag name="ELAPSEDTIME" val="10.0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506"/>
  <p:tag name="ARTICULATE_USED_LAYOUT" val="4"/>
</p:tagLst>
</file>

<file path=ppt/tags/tag34.xml><?xml version="1.0" encoding="utf-8"?>
<p:tagLst xmlns:a="http://schemas.openxmlformats.org/drawingml/2006/main" xmlns:r="http://schemas.openxmlformats.org/officeDocument/2006/relationships" xmlns:p="http://schemas.openxmlformats.org/presentationml/2006/main">
  <p:tag name="AUDIO_ID" val="451"/>
  <p:tag name="ORIGINAL_AUDIO_FILEPATH" val="\\172.50.10.4\epub\P16280043_BEC OLCs 2014\WIP\Development\Spiceland_8e\Audios\Ch14\Ch14_Slide 032.mp3"/>
  <p:tag name="ELAPSEDTIME" val="50.6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20"/>
  <p:tag name="ARTICULATE_USED_LAYOUT" val="2"/>
</p:tagLst>
</file>

<file path=ppt/tags/tag35.xml><?xml version="1.0" encoding="utf-8"?>
<p:tagLst xmlns:a="http://schemas.openxmlformats.org/drawingml/2006/main" xmlns:r="http://schemas.openxmlformats.org/officeDocument/2006/relationships" xmlns:p="http://schemas.openxmlformats.org/presentationml/2006/main">
  <p:tag name="AUDIO_ID" val="421"/>
  <p:tag name="ORIGINAL_AUDIO_FILEPATH" val="\\172.50.10.4\epub\P16280043_BEC OLCs 2014\WIP\Development\Spiceland_8e\Audios\Ch14\Ch14_Slide 033.mp3"/>
  <p:tag name="ELAPSEDTIME" val="47.52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51"/>
  <p:tag name="ARTICULATE_USED_LAYOUT" val="2"/>
</p:tagLst>
</file>

<file path=ppt/tags/tag36.xml><?xml version="1.0" encoding="utf-8"?>
<p:tagLst xmlns:a="http://schemas.openxmlformats.org/drawingml/2006/main" xmlns:r="http://schemas.openxmlformats.org/officeDocument/2006/relationships" xmlns:p="http://schemas.openxmlformats.org/presentationml/2006/main">
  <p:tag name="AUDIO_ID" val="422"/>
  <p:tag name="ORIGINAL_AUDIO_FILEPATH" val="\\172.50.10.4\epub\P16280043_BEC OLCs 2014\WIP\Development\Spiceland_8e\Audios\Ch14\Ch14_Slide 034.mp3"/>
  <p:tag name="ELAPSEDTIME" val="9.3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21"/>
  <p:tag name="ARTICULATE_USED_LAYOUT" val="2"/>
</p:tagLst>
</file>

<file path=ppt/tags/tag37.xml><?xml version="1.0" encoding="utf-8"?>
<p:tagLst xmlns:a="http://schemas.openxmlformats.org/drawingml/2006/main" xmlns:r="http://schemas.openxmlformats.org/officeDocument/2006/relationships" xmlns:p="http://schemas.openxmlformats.org/presentationml/2006/main">
  <p:tag name="AUDIO_ID" val="423"/>
  <p:tag name="ORIGINAL_AUDIO_FILEPATH" val="\\172.50.10.4\epub\P16280043_BEC OLCs 2014\WIP\Development\Spiceland_8e\Audios\Ch14\Ch14_Slide 035.mp3"/>
  <p:tag name="ELAPSEDTIME" val="11.1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22"/>
  <p:tag name="ARTICULATE_USED_LAYOUT" val="2"/>
</p:tagLst>
</file>

<file path=ppt/tags/tag38.xml><?xml version="1.0" encoding="utf-8"?>
<p:tagLst xmlns:a="http://schemas.openxmlformats.org/drawingml/2006/main" xmlns:r="http://schemas.openxmlformats.org/officeDocument/2006/relationships" xmlns:p="http://schemas.openxmlformats.org/presentationml/2006/main">
  <p:tag name="AUDIO_ID" val="424"/>
  <p:tag name="ORIGINAL_AUDIO_FILEPATH" val="\\172.50.10.4\epub\P16280043_BEC OLCs 2014\WIP\Development\Spiceland_8e\Audios\Ch14\Ch14_Slide 036.mp3"/>
  <p:tag name="ELAPSEDTIME" val="70.9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23"/>
  <p:tag name="ARTICULATE_USED_LAYOUT" val="2"/>
</p:tagLst>
</file>

<file path=ppt/tags/tag39.xml><?xml version="1.0" encoding="utf-8"?>
<p:tagLst xmlns:a="http://schemas.openxmlformats.org/drawingml/2006/main" xmlns:r="http://schemas.openxmlformats.org/officeDocument/2006/relationships" xmlns:p="http://schemas.openxmlformats.org/presentationml/2006/main">
  <p:tag name="AUDIO_ID" val="453"/>
  <p:tag name="ORIGINAL_AUDIO_FILEPATH" val="\\172.50.10.4\epub\P16280043_BEC OLCs 2014\WIP\Development\Spiceland_8e\Audios\Ch14\Ch14_Slide 037.mp3"/>
  <p:tag name="ELAPSEDTIME" val="100.36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24"/>
  <p:tag name="ARTICULATE_USED_LAYOUT" val="2"/>
</p:tagLst>
</file>

<file path=ppt/tags/tag4.xml><?xml version="1.0" encoding="utf-8"?>
<p:tagLst xmlns:a="http://schemas.openxmlformats.org/drawingml/2006/main" xmlns:r="http://schemas.openxmlformats.org/officeDocument/2006/relationships" xmlns:p="http://schemas.openxmlformats.org/presentationml/2006/main">
  <p:tag name="AUDIO_ID" val="459"/>
  <p:tag name="ORIGINAL_AUDIO_FILEPATH" val="\\172.50.10.4\epub\P16280043_BEC OLCs 2014\WIP\Development\Spiceland_8e\Audios\Ch14\Ch14_Slide 003.mp3"/>
  <p:tag name="ELAPSEDTIME" val="55.62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279"/>
  <p:tag name="ARTICULATE_USED_LAYOUT" val="2"/>
</p:tagLst>
</file>

<file path=ppt/tags/tag40.xml><?xml version="1.0" encoding="utf-8"?>
<p:tagLst xmlns:a="http://schemas.openxmlformats.org/drawingml/2006/main" xmlns:r="http://schemas.openxmlformats.org/officeDocument/2006/relationships" xmlns:p="http://schemas.openxmlformats.org/presentationml/2006/main">
  <p:tag name="AUDIO_ID" val="425"/>
  <p:tag name="ORIGINAL_AUDIO_FILEPATH" val="\\172.50.10.4\epub\P16280043_BEC OLCs 2014\WIP\Development\Spiceland_8e\Audios\reaud0216\Ch14_Slide 38.mp3"/>
  <p:tag name="ELAPSEDTIME" val="34.0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53"/>
  <p:tag name="ARTICULATE_USED_LAYOUT" val="2"/>
</p:tagLst>
</file>

<file path=ppt/tags/tag41.xml><?xml version="1.0" encoding="utf-8"?>
<p:tagLst xmlns:a="http://schemas.openxmlformats.org/drawingml/2006/main" xmlns:r="http://schemas.openxmlformats.org/officeDocument/2006/relationships" xmlns:p="http://schemas.openxmlformats.org/presentationml/2006/main">
  <p:tag name="AUDIO_ID" val="426"/>
  <p:tag name="ORIGINAL_AUDIO_FILEPATH" val="\\172.50.10.4\epub\P16280043_BEC OLCs 2014\WIP\Development\Spiceland_8e\Audios\Ch14\Ch14_Slide 039.mp3"/>
  <p:tag name="ELAPSEDTIME" val="35.0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25"/>
  <p:tag name="ARTICULATE_USED_LAYOUT" val="2"/>
</p:tagLst>
</file>

<file path=ppt/tags/tag42.xml><?xml version="1.0" encoding="utf-8"?>
<p:tagLst xmlns:a="http://schemas.openxmlformats.org/drawingml/2006/main" xmlns:r="http://schemas.openxmlformats.org/officeDocument/2006/relationships" xmlns:p="http://schemas.openxmlformats.org/presentationml/2006/main">
  <p:tag name="AUDIO_ID" val="427"/>
  <p:tag name="ORIGINAL_AUDIO_FILEPATH" val="\\172.50.10.4\epub\P16280043_BEC OLCs 2014\WIP\Development\Spiceland_8e\Audios\Ch14\Ch14_Slide 040.mp3"/>
  <p:tag name="ELAPSEDTIME" val="28.32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26"/>
  <p:tag name="ARTICULATE_USED_LAYOUT" val="2"/>
</p:tagLst>
</file>

<file path=ppt/tags/tag43.xml><?xml version="1.0" encoding="utf-8"?>
<p:tagLst xmlns:a="http://schemas.openxmlformats.org/drawingml/2006/main" xmlns:r="http://schemas.openxmlformats.org/officeDocument/2006/relationships" xmlns:p="http://schemas.openxmlformats.org/presentationml/2006/main">
  <p:tag name="AUDIO_ID" val="452"/>
  <p:tag name="ORIGINAL_AUDIO_FILEPATH" val="\\172.50.10.4\epub\P16280043_BEC OLCs 2014\WIP\Development\Spiceland_8e\Audios\Ch14\Ch14_Slide 041.mp3"/>
  <p:tag name="ELAPSEDTIME" val="41.5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27"/>
  <p:tag name="ARTICULATE_USED_LAYOUT" val="2"/>
</p:tagLst>
</file>

<file path=ppt/tags/tag44.xml><?xml version="1.0" encoding="utf-8"?>
<p:tagLst xmlns:a="http://schemas.openxmlformats.org/drawingml/2006/main" xmlns:r="http://schemas.openxmlformats.org/officeDocument/2006/relationships" xmlns:p="http://schemas.openxmlformats.org/presentationml/2006/main">
  <p:tag name="AUDIO_ID" val="458"/>
  <p:tag name="ORIGINAL_AUDIO_FILEPATH" val="\\172.50.10.4\epub\P16280043_BEC OLCs 2014\WIP\Development\Spiceland_8e\Audios\Ch14\Ch14_Slide 042.mp3"/>
  <p:tag name="ELAPSEDTIME" val="50.7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52"/>
  <p:tag name="ARTICULATE_USED_LAYOUT" val="2"/>
</p:tagLst>
</file>

<file path=ppt/tags/tag45.xml><?xml version="1.0" encoding="utf-8"?>
<p:tagLst xmlns:a="http://schemas.openxmlformats.org/drawingml/2006/main" xmlns:r="http://schemas.openxmlformats.org/officeDocument/2006/relationships" xmlns:p="http://schemas.openxmlformats.org/presentationml/2006/main">
  <p:tag name="AUDIO_ID" val="428"/>
  <p:tag name="ORIGINAL_AUDIO_FILEPATH" val="\\172.50.10.4\epub\P16280043_BEC OLCs 2014\WIP\Development\Spiceland_8e\Audios\Ch14\Ch14_Slide 043.mp3"/>
  <p:tag name="ELAPSEDTIME" val="42.5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58"/>
  <p:tag name="ARTICULATE_USED_LAYOUT" val="2"/>
</p:tagLst>
</file>

<file path=ppt/tags/tag46.xml><?xml version="1.0" encoding="utf-8"?>
<p:tagLst xmlns:a="http://schemas.openxmlformats.org/drawingml/2006/main" xmlns:r="http://schemas.openxmlformats.org/officeDocument/2006/relationships" xmlns:p="http://schemas.openxmlformats.org/presentationml/2006/main">
  <p:tag name="AUDIO_ID" val="429"/>
  <p:tag name="ORIGINAL_AUDIO_FILEPATH" val="\\172.50.10.4\epub\P16280043_BEC OLCs 2014\WIP\Development\Spiceland_8e\Audios\Ch14\Ch14_Slide 044.mp3"/>
  <p:tag name="ELAPSEDTIME" val="16.6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28"/>
  <p:tag name="ARTICULATE_USED_LAYOUT" val="2"/>
</p:tagLst>
</file>

<file path=ppt/tags/tag47.xml><?xml version="1.0" encoding="utf-8"?>
<p:tagLst xmlns:a="http://schemas.openxmlformats.org/drawingml/2006/main" xmlns:r="http://schemas.openxmlformats.org/officeDocument/2006/relationships" xmlns:p="http://schemas.openxmlformats.org/presentationml/2006/main">
  <p:tag name="AUDIO_ID" val="430"/>
  <p:tag name="ORIGINAL_AUDIO_FILEPATH" val="\\172.50.10.4\epub\P16280043_BEC OLCs 2014\WIP\Development\Spiceland_8e\Audios\Ch14\Ch14_Slide 045.mp3"/>
  <p:tag name="ELAPSEDTIME" val="7.0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29"/>
  <p:tag name="ARTICULATE_USED_LAYOUT" val="2"/>
</p:tagLst>
</file>

<file path=ppt/tags/tag48.xml><?xml version="1.0" encoding="utf-8"?>
<p:tagLst xmlns:a="http://schemas.openxmlformats.org/drawingml/2006/main" xmlns:r="http://schemas.openxmlformats.org/officeDocument/2006/relationships" xmlns:p="http://schemas.openxmlformats.org/presentationml/2006/main">
  <p:tag name="AUDIO_ID" val="508"/>
  <p:tag name="ORIGINAL_AUDIO_FILEPATH" val="\\172.50.10.4\epub\P16280043_BEC OLCs 2014\WIP\Development\Spiceland_8e\Audios\Ch14\Ch14_Slide 047.mp3"/>
  <p:tag name="ELAPSEDTIME" val="10.0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269"/>
  <p:tag name="ARTICULATE_USED_LAYOUT" val="4"/>
</p:tagLst>
</file>

<file path=ppt/tags/tag49.xml><?xml version="1.0" encoding="utf-8"?>
<p:tagLst xmlns:a="http://schemas.openxmlformats.org/drawingml/2006/main" xmlns:r="http://schemas.openxmlformats.org/officeDocument/2006/relationships" xmlns:p="http://schemas.openxmlformats.org/presentationml/2006/main">
  <p:tag name="AUDIO_ID" val="509"/>
  <p:tag name="ORIGINAL_AUDIO_FILEPATH" val="\\172.50.10.4\epub\P16280043_BEC OLCs 2014\WIP\Development\Spiceland_8e\Audios\Ch14\Ch14_Slide 048.mp3"/>
  <p:tag name="ELAPSEDTIME" val="10.0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508"/>
  <p:tag name="ARTICULATE_USED_LAYOUT" val="4"/>
</p:tagLst>
</file>

<file path=ppt/tags/tag5.xml><?xml version="1.0" encoding="utf-8"?>
<p:tagLst xmlns:a="http://schemas.openxmlformats.org/drawingml/2006/main" xmlns:r="http://schemas.openxmlformats.org/officeDocument/2006/relationships" xmlns:p="http://schemas.openxmlformats.org/presentationml/2006/main">
  <p:tag name="AUDIO_ID" val="369"/>
  <p:tag name="ORIGINAL_AUDIO_FILEPATH" val="\\172.50.10.4\epub\P16280043_BEC OLCs 2014\WIP\Development\Spiceland_8e\Audios\Ch14\Ch14_Slide 004.mp3"/>
  <p:tag name="ELAPSEDTIME" val="31.82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59"/>
  <p:tag name="ARTICULATE_USED_LAYOUT" val="2"/>
</p:tagLst>
</file>

<file path=ppt/tags/tag50.xml><?xml version="1.0" encoding="utf-8"?>
<p:tagLst xmlns:a="http://schemas.openxmlformats.org/drawingml/2006/main" xmlns:r="http://schemas.openxmlformats.org/officeDocument/2006/relationships" xmlns:p="http://schemas.openxmlformats.org/presentationml/2006/main">
  <p:tag name="AUDIO_ID" val="510"/>
  <p:tag name="ORIGINAL_AUDIO_FILEPATH" val="\\172.50.10.4\epub\P16280043_BEC OLCs 2014\WIP\Development\Spiceland_8e\Audios\Ch14\Ch14_Slide 049.mp3"/>
  <p:tag name="ELAPSEDTIME" val="10.0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509"/>
  <p:tag name="ARTICULATE_USED_LAYOUT" val="4"/>
</p:tagLst>
</file>

<file path=ppt/tags/tag51.xml><?xml version="1.0" encoding="utf-8"?>
<p:tagLst xmlns:a="http://schemas.openxmlformats.org/drawingml/2006/main" xmlns:r="http://schemas.openxmlformats.org/officeDocument/2006/relationships" xmlns:p="http://schemas.openxmlformats.org/presentationml/2006/main">
  <p:tag name="AUDIO_ID" val="269"/>
  <p:tag name="ORIGINAL_AUDIO_FILEPATH" val="\\172.50.10.4\epub\P16280043_BEC OLCs 2014\WIP\Development\Spiceland_8e\Audios\Ch14\Ch14_Slide 046.mp3"/>
  <p:tag name="ELAPSEDTIME" val="54.3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30"/>
  <p:tag name="ARTICULATE_USED_LAYOUT" val="2"/>
</p:tagLst>
</file>

<file path=ppt/tags/tag52.xml><?xml version="1.0" encoding="utf-8"?>
<p:tagLst xmlns:a="http://schemas.openxmlformats.org/drawingml/2006/main" xmlns:r="http://schemas.openxmlformats.org/officeDocument/2006/relationships" xmlns:p="http://schemas.openxmlformats.org/presentationml/2006/main">
  <p:tag name="AUDIO_ID" val="270"/>
  <p:tag name="ORIGINAL_AUDIO_FILEPATH" val="\\172.50.10.4\epub\P16280043_BEC OLCs 2014\WIP\Development\Spiceland_8e\Audios\Ch14\Ch14_Slide 051.mp3"/>
  <p:tag name="ELAPSEDTIME" val="173.77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382"/>
  <p:tag name="ARTICULATE_USED_LAYOUT" val="2"/>
</p:tagLst>
</file>

<file path=ppt/tags/tag53.xml><?xml version="1.0" encoding="utf-8"?>
<p:tagLst xmlns:a="http://schemas.openxmlformats.org/drawingml/2006/main" xmlns:r="http://schemas.openxmlformats.org/officeDocument/2006/relationships" xmlns:p="http://schemas.openxmlformats.org/presentationml/2006/main">
  <p:tag name="CHILD_ITEM_TEXT3" val="Return excess of borrowed cost"/>
  <p:tag name="CHILD_ITEM_TEXT5" val="Return less then borrowed cost"/>
</p:tagLst>
</file>

<file path=ppt/tags/tag54.xml><?xml version="1.0" encoding="utf-8"?>
<p:tagLst xmlns:a="http://schemas.openxmlformats.org/drawingml/2006/main" xmlns:r="http://schemas.openxmlformats.org/officeDocument/2006/relationships" xmlns:p="http://schemas.openxmlformats.org/presentationml/2006/main">
  <p:tag name="AUDIO_ID" val="432"/>
  <p:tag name="ORIGINAL_AUDIO_FILEPATH" val="\\172.50.10.4\epub\P16280043_BEC OLCs 2014\WIP\Development\Spiceland_8e\Audios\Ch14\Ch14_Slide 052.mp3"/>
  <p:tag name="ELAPSEDTIME" val="12.2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270"/>
  <p:tag name="ARTICULATE_USED_LAYOUT" val="2"/>
</p:tagLst>
</file>

<file path=ppt/tags/tag55.xml><?xml version="1.0" encoding="utf-8"?>
<p:tagLst xmlns:a="http://schemas.openxmlformats.org/drawingml/2006/main" xmlns:r="http://schemas.openxmlformats.org/officeDocument/2006/relationships" xmlns:p="http://schemas.openxmlformats.org/presentationml/2006/main">
  <p:tag name="AUDIO_ID" val="434"/>
  <p:tag name="ORIGINAL_AUDIO_FILEPATH" val="\\172.50.10.4\epub\P16280043_BEC OLCs 2014\WIP\Development\Spiceland_8e\Audios\Ch14\Ch14_Slide 053.mp3"/>
  <p:tag name="ELAPSEDTIME" val="10.0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32"/>
  <p:tag name="ARTICULATE_USED_LAYOUT" val="2"/>
</p:tagLst>
</file>

<file path=ppt/tags/tag56.xml><?xml version="1.0" encoding="utf-8"?>
<p:tagLst xmlns:a="http://schemas.openxmlformats.org/drawingml/2006/main" xmlns:r="http://schemas.openxmlformats.org/officeDocument/2006/relationships" xmlns:p="http://schemas.openxmlformats.org/presentationml/2006/main">
  <p:tag name="AUDIO_ID" val="435"/>
  <p:tag name="ORIGINAL_AUDIO_FILEPATH" val="\\172.50.10.4\epub\P16280043_BEC OLCs 2014\WIP\Development\Spiceland_8e\Audios\Ch14\Ch14_Slide 054.mp3"/>
  <p:tag name="ELAPSEDTIME" val="22.9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34"/>
  <p:tag name="ARTICULATE_USED_LAYOUT" val="2"/>
</p:tagLst>
</file>

<file path=ppt/tags/tag57.xml><?xml version="1.0" encoding="utf-8"?>
<p:tagLst xmlns:a="http://schemas.openxmlformats.org/drawingml/2006/main" xmlns:r="http://schemas.openxmlformats.org/officeDocument/2006/relationships" xmlns:p="http://schemas.openxmlformats.org/presentationml/2006/main">
  <p:tag name="AUDIO_ID" val="436"/>
  <p:tag name="ORIGINAL_AUDIO_FILEPATH" val="\\172.50.10.4\epub\P16280043_BEC OLCs 2014\WIP\Development\Spiceland_8e\Audios\reaud0216\Ch14_Slide 55.mp3"/>
  <p:tag name="ELAPSEDTIME" val="34.27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35"/>
  <p:tag name="ARTICULATE_USED_LAYOUT" val="2"/>
</p:tagLst>
</file>

<file path=ppt/tags/tag58.xml><?xml version="1.0" encoding="utf-8"?>
<p:tagLst xmlns:a="http://schemas.openxmlformats.org/drawingml/2006/main" xmlns:r="http://schemas.openxmlformats.org/officeDocument/2006/relationships" xmlns:p="http://schemas.openxmlformats.org/presentationml/2006/main">
  <p:tag name="AUDIO_ID" val="437"/>
  <p:tag name="ORIGINAL_AUDIO_FILEPATH" val="\\172.50.10.4\epub\P16280043_BEC OLCs 2014\WIP\Development\Spiceland_8e\Audios\Ch14\Ch14_Slide 056.mp3"/>
  <p:tag name="ELAPSEDTIME" val="87.46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36"/>
  <p:tag name="ARTICULATE_USED_LAYOUT" val="2"/>
</p:tagLst>
</file>

<file path=ppt/tags/tag59.xml><?xml version="1.0" encoding="utf-8"?>
<p:tagLst xmlns:a="http://schemas.openxmlformats.org/drawingml/2006/main" xmlns:r="http://schemas.openxmlformats.org/officeDocument/2006/relationships" xmlns:p="http://schemas.openxmlformats.org/presentationml/2006/main">
  <p:tag name="AUDIO_ID" val="438"/>
  <p:tag name="ORIGINAL_AUDIO_FILEPATH" val="\\172.50.10.4\epub\P16280043_BEC OLCs 2014\WIP\Development\Spiceland_8e\Audios\Ch14\Ch14_Slide 057.mp3"/>
  <p:tag name="ELAPSEDTIME" val="37.7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37"/>
  <p:tag name="ARTICULATE_USED_LAYOUT" val="2"/>
</p:tagLst>
</file>

<file path=ppt/tags/tag6.xml><?xml version="1.0" encoding="utf-8"?>
<p:tagLst xmlns:a="http://schemas.openxmlformats.org/drawingml/2006/main" xmlns:r="http://schemas.openxmlformats.org/officeDocument/2006/relationships" xmlns:p="http://schemas.openxmlformats.org/presentationml/2006/main">
  <p:tag name="AUDIO_ID" val="454"/>
  <p:tag name="ORIGINAL_AUDIO_FILEPATH" val="\\172.50.10.4\epub\P16280043_BEC OLCs 2014\WIP\Development\Spiceland_8e\Audios\Ch14\Ch14_Slide 005.mp3"/>
  <p:tag name="ELAPSEDTIME" val="53.16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369"/>
  <p:tag name="ARTICULATE_USED_LAYOUT" val="2"/>
</p:tagLst>
</file>

<file path=ppt/tags/tag60.xml><?xml version="1.0" encoding="utf-8"?>
<p:tagLst xmlns:a="http://schemas.openxmlformats.org/drawingml/2006/main" xmlns:r="http://schemas.openxmlformats.org/officeDocument/2006/relationships" xmlns:p="http://schemas.openxmlformats.org/presentationml/2006/main">
  <p:tag name="AUDIO_ID" val="271"/>
  <p:tag name="ORIGINAL_AUDIO_FILEPATH" val="\\172.50.10.4\epub\P16280043_BEC OLCs 2014\WIP\Development\Spiceland_8e\Audios\Ch14\Ch14_Slide 058.mp3"/>
  <p:tag name="ELAPSEDTIME" val="97.1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38"/>
  <p:tag name="ARTICULATE_USED_LAYOUT" val="2"/>
</p:tagLst>
</file>

<file path=ppt/tags/tag61.xml><?xml version="1.0" encoding="utf-8"?>
<p:tagLst xmlns:a="http://schemas.openxmlformats.org/drawingml/2006/main" xmlns:r="http://schemas.openxmlformats.org/officeDocument/2006/relationships" xmlns:p="http://schemas.openxmlformats.org/presentationml/2006/main">
  <p:tag name="AUDIO_ID" val="439"/>
  <p:tag name="ORIGINAL_AUDIO_FILEPATH" val="\\172.50.10.4\epub\P16280043_BEC OLCs 2014\WIP\Development\Spiceland_8e\Audios\Ch14\Ch14_Slide 059.mp3"/>
  <p:tag name="ELAPSEDTIME" val="58.23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271"/>
  <p:tag name="ARTICULATE_USED_LAYOUT" val="2"/>
</p:tagLst>
</file>

<file path=ppt/tags/tag62.xml><?xml version="1.0" encoding="utf-8"?>
<p:tagLst xmlns:a="http://schemas.openxmlformats.org/drawingml/2006/main" xmlns:r="http://schemas.openxmlformats.org/officeDocument/2006/relationships" xmlns:p="http://schemas.openxmlformats.org/presentationml/2006/main">
  <p:tag name="AUDIO_ID" val="389"/>
  <p:tag name="ORIGINAL_AUDIO_FILEPATH" val="\\172.50.10.4\epub\P16280043_BEC OLCs 2014\WIP\Development\Spiceland_8e\Audios\Ch14\Ch14_Slide 061.mp3"/>
  <p:tag name="ELAPSEDTIME" val="79.2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511"/>
  <p:tag name="ARTICULATE_USED_LAYOUT" val="2"/>
</p:tagLst>
</file>

<file path=ppt/tags/tag63.xml><?xml version="1.0" encoding="utf-8"?>
<p:tagLst xmlns:a="http://schemas.openxmlformats.org/drawingml/2006/main" xmlns:r="http://schemas.openxmlformats.org/officeDocument/2006/relationships" xmlns:p="http://schemas.openxmlformats.org/presentationml/2006/main">
  <p:tag name="AUDIO_ID" val="440"/>
  <p:tag name="ORIGINAL_AUDIO_FILEPATH" val="\\172.50.10.4\epub\P16280043_BEC OLCs 2014\WIP\Development\Spiceland_8e\Audios\Ch14\Ch14_Slide 062.mp3"/>
  <p:tag name="ELAPSEDTIME" val="50.73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389"/>
  <p:tag name="ARTICULATE_USED_LAYOUT" val="2"/>
</p:tagLst>
</file>

<file path=ppt/tags/tag64.xml><?xml version="1.0" encoding="utf-8"?>
<p:tagLst xmlns:a="http://schemas.openxmlformats.org/drawingml/2006/main" xmlns:r="http://schemas.openxmlformats.org/officeDocument/2006/relationships" xmlns:p="http://schemas.openxmlformats.org/presentationml/2006/main">
  <p:tag name="AUDIO_ID" val="473"/>
  <p:tag name="ORIGINAL_AUDIO_FILEPATH" val="\\172.50.10.4\epub\P16280043_BEC OLCs 2014\WIP\Development\Spiceland_8e\Audios\Ch14\Ch14_Slide 078.mp3"/>
  <p:tag name="ELAPSEDTIME" val="99.0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513"/>
  <p:tag name="ARTICULATE_USED_LAYOUT" val="2"/>
</p:tagLst>
</file>

<file path=ppt/tags/tag65.xml><?xml version="1.0" encoding="utf-8"?>
<p:tagLst xmlns:a="http://schemas.openxmlformats.org/drawingml/2006/main" xmlns:r="http://schemas.openxmlformats.org/officeDocument/2006/relationships" xmlns:p="http://schemas.openxmlformats.org/presentationml/2006/main">
  <p:tag name="AUDIO_ID" val="441"/>
  <p:tag name="ORIGINAL_AUDIO_FILEPATH" val="\\172.50.10.4\epub\P16280043_BEC OLCs 2014\WIP\Development\Spiceland_8e\Audios\reaud0216\Ch14_Slide 63.mp3"/>
  <p:tag name="ELAPSEDTIME" val="30.72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40"/>
  <p:tag name="ARTICULATE_USED_LAYOUT" val="2"/>
</p:tagLst>
</file>

<file path=ppt/tags/tag66.xml><?xml version="1.0" encoding="utf-8"?>
<p:tagLst xmlns:a="http://schemas.openxmlformats.org/drawingml/2006/main" xmlns:r="http://schemas.openxmlformats.org/officeDocument/2006/relationships" xmlns:p="http://schemas.openxmlformats.org/presentationml/2006/main">
  <p:tag name="AUDIO_ID" val="442"/>
  <p:tag name="ORIGINAL_AUDIO_FILEPATH" val="\\172.50.10.4\epub\P16280043_BEC OLCs 2014\WIP\Development\Spiceland_8e\Audios\Ch14\Ch14_Slide 064.mp3"/>
  <p:tag name="ELAPSEDTIME" val="20.3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41"/>
  <p:tag name="ARTICULATE_USED_LAYOUT" val="2"/>
</p:tagLst>
</file>

<file path=ppt/tags/tag67.xml><?xml version="1.0" encoding="utf-8"?>
<p:tagLst xmlns:a="http://schemas.openxmlformats.org/drawingml/2006/main" xmlns:r="http://schemas.openxmlformats.org/officeDocument/2006/relationships" xmlns:p="http://schemas.openxmlformats.org/presentationml/2006/main">
  <p:tag name="AUDIO_ID" val="391"/>
  <p:tag name="ORIGINAL_AUDIO_FILEPATH" val="\\172.50.10.4\epub\P16280043_BEC OLCs 2014\WIP\Development\Spiceland_8e\Audios\Ch14\Ch14_Slide 065.mp3"/>
  <p:tag name="ELAPSEDTIME" val="68.52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42"/>
  <p:tag name="ARTICULATE_USED_LAYOUT" val="2"/>
</p:tagLst>
</file>

<file path=ppt/tags/tag68.xml><?xml version="1.0" encoding="utf-8"?>
<p:tagLst xmlns:a="http://schemas.openxmlformats.org/drawingml/2006/main" xmlns:r="http://schemas.openxmlformats.org/officeDocument/2006/relationships" xmlns:p="http://schemas.openxmlformats.org/presentationml/2006/main">
  <p:tag name="AUDIO_ID" val="393"/>
  <p:tag name="ORIGINAL_AUDIO_FILEPATH" val="\\172.50.10.4\epub\P16280043_BEC OLCs 2014\WIP\Development\Spiceland_8e\Audios\Ch14\Ch14_Slide 066.mp3"/>
  <p:tag name="ELAPSEDTIME" val="64.03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391"/>
  <p:tag name="ARTICULATE_USED_LAYOUT" val="2"/>
</p:tagLst>
</file>

<file path=ppt/tags/tag69.xml><?xml version="1.0" encoding="utf-8"?>
<p:tagLst xmlns:a="http://schemas.openxmlformats.org/drawingml/2006/main" xmlns:r="http://schemas.openxmlformats.org/officeDocument/2006/relationships" xmlns:p="http://schemas.openxmlformats.org/presentationml/2006/main">
  <p:tag name="AUDIO_ID" val="443"/>
  <p:tag name="ORIGINAL_AUDIO_FILEPATH" val="\\172.50.10.4\epub\P16280043_BEC OLCs 2014\WIP\Development\Spiceland_8e\Audios\Ch14\Ch14_Slide 067.mp3"/>
  <p:tag name="ELAPSEDTIME" val="25.7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393"/>
  <p:tag name="ARTICULATE_USED_LAYOUT" val="2"/>
</p:tagLst>
</file>

<file path=ppt/tags/tag7.xml><?xml version="1.0" encoding="utf-8"?>
<p:tagLst xmlns:a="http://schemas.openxmlformats.org/drawingml/2006/main" xmlns:r="http://schemas.openxmlformats.org/officeDocument/2006/relationships" xmlns:p="http://schemas.openxmlformats.org/presentationml/2006/main">
  <p:tag name="AUDIO_ID" val="455"/>
  <p:tag name="ORIGINAL_AUDIO_FILEPATH" val="\\172.50.10.4\epub\P16280043_BEC OLCs 2014\WIP\Development\Spiceland_8e\Audios\Ch14\Ch14_Slide 006.mp3"/>
  <p:tag name="ELAPSEDTIME" val="121.9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54"/>
  <p:tag name="ARTICULATE_USED_LAYOUT" val="2"/>
</p:tagLst>
</file>

<file path=ppt/tags/tag70.xml><?xml version="1.0" encoding="utf-8"?>
<p:tagLst xmlns:a="http://schemas.openxmlformats.org/drawingml/2006/main" xmlns:r="http://schemas.openxmlformats.org/officeDocument/2006/relationships" xmlns:p="http://schemas.openxmlformats.org/presentationml/2006/main">
  <p:tag name="AUDIO_ID" val="444"/>
  <p:tag name="ORIGINAL_AUDIO_FILEPATH" val="\\172.50.10.4\epub\P16280043_BEC OLCs 2014\WIP\Development\Spiceland_8e\Audios\Ch14\Ch14_Slide 068.mp3"/>
  <p:tag name="ELAPSEDTIME" val="46.32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43"/>
  <p:tag name="ARTICULATE_USED_LAYOUT" val="2"/>
</p:tagLst>
</file>

<file path=ppt/tags/tag71.xml><?xml version="1.0" encoding="utf-8"?>
<p:tagLst xmlns:a="http://schemas.openxmlformats.org/drawingml/2006/main" xmlns:r="http://schemas.openxmlformats.org/officeDocument/2006/relationships" xmlns:p="http://schemas.openxmlformats.org/presentationml/2006/main">
  <p:tag name="AUDIO_ID" val="511"/>
  <p:tag name="ORIGINAL_AUDIO_FILEPATH" val="\\172.50.10.4\epub\P16280043_BEC OLCs 2014\WIP\Development\Spiceland_8e\Audios\Ch14\Ch14_Slide 060.mp3"/>
  <p:tag name="ELAPSEDTIME" val="10.0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39"/>
  <p:tag name="ARTICULATE_USED_LAYOUT" val="4"/>
</p:tagLst>
</file>

<file path=ppt/tags/tag72.xml><?xml version="1.0" encoding="utf-8"?>
<p:tagLst xmlns:a="http://schemas.openxmlformats.org/drawingml/2006/main" xmlns:r="http://schemas.openxmlformats.org/officeDocument/2006/relationships" xmlns:p="http://schemas.openxmlformats.org/presentationml/2006/main">
  <p:tag name="AUDIO_ID" val="466"/>
  <p:tag name="ORIGINAL_AUDIO_FILEPATH" val="\\172.50.10.4\epub\P16280043_BEC OLCs 2014\WIP\Development\Spiceland_8e\Audios\Ch14\Ch14_Slide 069.mp3"/>
  <p:tag name="ELAPSEDTIME" val="62.62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44"/>
  <p:tag name="ARTICULATE_USED_LAYOUT" val="2"/>
</p:tagLst>
</file>

<file path=ppt/tags/tag73.xml><?xml version="1.0" encoding="utf-8"?>
<p:tagLst xmlns:a="http://schemas.openxmlformats.org/drawingml/2006/main" xmlns:r="http://schemas.openxmlformats.org/officeDocument/2006/relationships" xmlns:p="http://schemas.openxmlformats.org/presentationml/2006/main">
  <p:tag name="AUDIO_ID" val="467"/>
  <p:tag name="ORIGINAL_AUDIO_FILEPATH" val="\\172.50.10.4\epub\P16280043_BEC OLCs 2014\WIP\Development\Spiceland_8e\Audios\Ch14\Ch14_Slide 070.mp3"/>
  <p:tag name="ELAPSEDTIME" val="102.9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66"/>
  <p:tag name="ARTICULATE_USED_LAYOUT" val="2"/>
</p:tagLst>
</file>

<file path=ppt/tags/tag74.xml><?xml version="1.0" encoding="utf-8"?>
<p:tagLst xmlns:a="http://schemas.openxmlformats.org/drawingml/2006/main" xmlns:r="http://schemas.openxmlformats.org/officeDocument/2006/relationships" xmlns:p="http://schemas.openxmlformats.org/presentationml/2006/main">
  <p:tag name="AUDIO_ID" val="468"/>
  <p:tag name="ORIGINAL_AUDIO_FILEPATH" val="\\172.50.10.4\epub\P16280043_BEC OLCs 2014\WIP\Development\Spiceland_8e\Audios\Ch14\Ch14_Slide 071.mp3"/>
  <p:tag name="ELAPSEDTIME" val="41.5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67"/>
  <p:tag name="ARTICULATE_USED_LAYOUT" val="2"/>
</p:tagLst>
</file>

<file path=ppt/tags/tag75.xml><?xml version="1.0" encoding="utf-8"?>
<p:tagLst xmlns:a="http://schemas.openxmlformats.org/drawingml/2006/main" xmlns:r="http://schemas.openxmlformats.org/officeDocument/2006/relationships" xmlns:p="http://schemas.openxmlformats.org/presentationml/2006/main">
  <p:tag name="AUDIO_ID" val="469"/>
  <p:tag name="ORIGINAL_AUDIO_FILEPATH" val="\\172.50.10.4\epub\P16280043_BEC OLCs 2014\WIP\Development\Spiceland_8e\Audios\Ch14\Ch14_Slide 072.mp3"/>
  <p:tag name="ELAPSEDTIME" val="66.19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68"/>
  <p:tag name="ARTICULATE_USED_LAYOUT" val="2"/>
</p:tagLst>
</file>

<file path=ppt/tags/tag76.xml><?xml version="1.0" encoding="utf-8"?>
<p:tagLst xmlns:a="http://schemas.openxmlformats.org/drawingml/2006/main" xmlns:r="http://schemas.openxmlformats.org/officeDocument/2006/relationships" xmlns:p="http://schemas.openxmlformats.org/presentationml/2006/main">
  <p:tag name="AUDIO_ID" val="470"/>
  <p:tag name="ORIGINAL_AUDIO_FILEPATH" val="\\172.50.10.4\epub\P16280043_BEC OLCs 2014\WIP\Development\Spiceland_8e\Audios\Ch14\Ch14_Slide 073.mp3"/>
  <p:tag name="ELAPSEDTIME" val="69.64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69"/>
  <p:tag name="ARTICULATE_USED_LAYOUT" val="2"/>
</p:tagLst>
</file>

<file path=ppt/tags/tag77.xml><?xml version="1.0" encoding="utf-8"?>
<p:tagLst xmlns:a="http://schemas.openxmlformats.org/drawingml/2006/main" xmlns:r="http://schemas.openxmlformats.org/officeDocument/2006/relationships" xmlns:p="http://schemas.openxmlformats.org/presentationml/2006/main">
  <p:tag name="AUDIO_ID" val="471"/>
  <p:tag name="ORIGINAL_AUDIO_FILEPATH" val="\\172.50.10.4\epub\P16280043_BEC OLCs 2014\WIP\Development\Spiceland_8e\Audios\Ch14\Ch14_Slide 074.mp3"/>
  <p:tag name="ELAPSEDTIME" val="81.4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70"/>
  <p:tag name="ARTICULATE_USED_LAYOUT" val="2"/>
</p:tagLst>
</file>

<file path=ppt/tags/tag78.xml><?xml version="1.0" encoding="utf-8"?>
<p:tagLst xmlns:a="http://schemas.openxmlformats.org/drawingml/2006/main" xmlns:r="http://schemas.openxmlformats.org/officeDocument/2006/relationships" xmlns:p="http://schemas.openxmlformats.org/presentationml/2006/main">
  <p:tag name="AUDIO_ID" val="472"/>
  <p:tag name="ORIGINAL_AUDIO_FILEPATH" val="\\172.50.10.4\epub\P16280043_BEC OLCs 2014\WIP\Development\Spiceland_8e\Audios\Ch14\Ch14_Slide 075.mp3"/>
  <p:tag name="ELAPSEDTIME" val="27.0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71"/>
  <p:tag name="ARTICULATE_USED_LAYOUT" val="2"/>
</p:tagLst>
</file>

<file path=ppt/tags/tag79.xml><?xml version="1.0" encoding="utf-8"?>
<p:tagLst xmlns:a="http://schemas.openxmlformats.org/drawingml/2006/main" xmlns:r="http://schemas.openxmlformats.org/officeDocument/2006/relationships" xmlns:p="http://schemas.openxmlformats.org/presentationml/2006/main">
  <p:tag name="AUDIO_ID" val="512"/>
  <p:tag name="ORIGINAL_AUDIO_FILEPATH" val="\\172.50.10.4\epub\P16280043_BEC OLCs 2014\WIP\Development\Spiceland_8e\Audios\Ch14\Ch14_Slide 076.mp3"/>
  <p:tag name="ELAPSEDTIME" val="10.0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72"/>
  <p:tag name="ARTICULATE_USED_LAYOUT" val="4"/>
</p:tagLst>
</file>

<file path=ppt/tags/tag8.xml><?xml version="1.0" encoding="utf-8"?>
<p:tagLst xmlns:a="http://schemas.openxmlformats.org/drawingml/2006/main" xmlns:r="http://schemas.openxmlformats.org/officeDocument/2006/relationships" xmlns:p="http://schemas.openxmlformats.org/presentationml/2006/main">
  <p:tag name="AUDIO_ID" val="371"/>
  <p:tag name="ORIGINAL_AUDIO_FILEPATH" val="\\172.50.10.4\epub\P16280043_BEC OLCs 2014\WIP\Development\Spiceland_8e\Audios\Ch14\Ch14_Slide 007.mp3"/>
  <p:tag name="ELAPSEDTIME" val="32.94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55"/>
  <p:tag name="ARTICULATE_USED_LAYOUT" val="2"/>
</p:tagLst>
</file>

<file path=ppt/tags/tag80.xml><?xml version="1.0" encoding="utf-8"?>
<p:tagLst xmlns:a="http://schemas.openxmlformats.org/drawingml/2006/main" xmlns:r="http://schemas.openxmlformats.org/officeDocument/2006/relationships" xmlns:p="http://schemas.openxmlformats.org/presentationml/2006/main">
  <p:tag name="AUDIO_ID" val="513"/>
  <p:tag name="ORIGINAL_AUDIO_FILEPATH" val="\\172.50.10.4\epub\P16280043_BEC OLCs 2014\WIP\Development\Spiceland_8e\Audios\Ch14\Ch14_Slide 077.mp3"/>
  <p:tag name="ELAPSEDTIME" val="10.0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512"/>
  <p:tag name="ARTICULATE_USED_LAYOUT" val="4"/>
</p:tagLst>
</file>

<file path=ppt/tags/tag81.xml><?xml version="1.0" encoding="utf-8"?>
<p:tagLst xmlns:a="http://schemas.openxmlformats.org/drawingml/2006/main" xmlns:r="http://schemas.openxmlformats.org/officeDocument/2006/relationships" xmlns:p="http://schemas.openxmlformats.org/presentationml/2006/main">
  <p:tag name="AUDIO_ID" val="473"/>
  <p:tag name="ORIGINAL_AUDIO_FILEPATH" val="\\172.50.10.4\epub\P16280043_BEC OLCs 2014\WIP\Development\Spiceland_8e\Audios\Ch14\Ch14_Slide 078.mp3"/>
  <p:tag name="ELAPSEDTIME" val="99.0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513"/>
  <p:tag name="ARTICULATE_USED_LAYOUT" val="2"/>
</p:tagLst>
</file>

<file path=ppt/tags/tag82.xml><?xml version="1.0" encoding="utf-8"?>
<p:tagLst xmlns:a="http://schemas.openxmlformats.org/drawingml/2006/main" xmlns:r="http://schemas.openxmlformats.org/officeDocument/2006/relationships" xmlns:p="http://schemas.openxmlformats.org/presentationml/2006/main">
  <p:tag name="AUDIO_ID" val="515"/>
  <p:tag name="ORIGINAL_AUDIO_FILEPATH" val="\\172.50.10.4\epub\P16280043_BEC OLCs 2014\WIP\Development\Spiceland_8e\Audios\Ch14\Ch14_Slide 080.mp3"/>
  <p:tag name="ELAPSEDTIME" val="10.0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514"/>
  <p:tag name="ARTICULATE_USED_LAYOUT" val="4"/>
</p:tagLst>
</file>

<file path=ppt/tags/tag83.xml><?xml version="1.0" encoding="utf-8"?>
<p:tagLst xmlns:a="http://schemas.openxmlformats.org/drawingml/2006/main" xmlns:r="http://schemas.openxmlformats.org/officeDocument/2006/relationships" xmlns:p="http://schemas.openxmlformats.org/presentationml/2006/main">
  <p:tag name="AUDIO_ID" val="475"/>
  <p:tag name="ORIGINAL_AUDIO_FILEPATH" val="\\172.50.10.4\epub\P16280043_BEC OLCs 2014\WIP\Development\Spiceland_8e\Audios\Ch14\Ch14_Slide 081.mp3"/>
  <p:tag name="ELAPSEDTIME" val="30.8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515"/>
  <p:tag name="ARTICULATE_USED_LAYOUT" val="2"/>
</p:tagLst>
</file>

<file path=ppt/tags/tag84.xml><?xml version="1.0" encoding="utf-8"?>
<p:tagLst xmlns:a="http://schemas.openxmlformats.org/drawingml/2006/main" xmlns:r="http://schemas.openxmlformats.org/officeDocument/2006/relationships" xmlns:p="http://schemas.openxmlformats.org/presentationml/2006/main">
  <p:tag name="AUDIO_ID" val="476"/>
  <p:tag name="ORIGINAL_AUDIO_FILEPATH" val="\\172.50.10.4\epub\P16280043_BEC OLCs 2014\WIP\Development\Spiceland_8e\Audios\Ch14\Ch14_Slide 082.mp3"/>
  <p:tag name="ELAPSEDTIME" val="49.97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75"/>
  <p:tag name="ARTICULATE_USED_LAYOUT" val="2"/>
</p:tagLst>
</file>

<file path=ppt/tags/tag85.xml><?xml version="1.0" encoding="utf-8"?>
<p:tagLst xmlns:a="http://schemas.openxmlformats.org/drawingml/2006/main" xmlns:r="http://schemas.openxmlformats.org/officeDocument/2006/relationships" xmlns:p="http://schemas.openxmlformats.org/presentationml/2006/main">
  <p:tag name="AUDIO_ID" val="477"/>
  <p:tag name="ORIGINAL_AUDIO_FILEPATH" val="\\172.50.10.4\epub\P16280043_BEC OLCs 2014\WIP\Development\Spiceland_8e\Audios\Ch14\Ch14_Slide 083.mp3"/>
  <p:tag name="ELAPSEDTIME" val="21.1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76"/>
  <p:tag name="ARTICULATE_USED_LAYOUT" val="2"/>
</p:tagLst>
</file>

<file path=ppt/tags/tag86.xml><?xml version="1.0" encoding="utf-8"?>
<p:tagLst xmlns:a="http://schemas.openxmlformats.org/drawingml/2006/main" xmlns:r="http://schemas.openxmlformats.org/officeDocument/2006/relationships" xmlns:p="http://schemas.openxmlformats.org/presentationml/2006/main">
  <p:tag name="AUDIO_ID" val="478"/>
  <p:tag name="ORIGINAL_AUDIO_FILEPATH" val="\\172.50.10.4\epub\P16280043_BEC OLCs 2014\WIP\Development\Spiceland_8e\Audios\Ch14\Ch14_Slide 084.mp3"/>
  <p:tag name="ELAPSEDTIME" val="40.2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77"/>
  <p:tag name="ARTICULATE_USED_LAYOUT" val="2"/>
</p:tagLst>
</file>

<file path=ppt/tags/tag87.xml><?xml version="1.0" encoding="utf-8"?>
<p:tagLst xmlns:a="http://schemas.openxmlformats.org/drawingml/2006/main" xmlns:r="http://schemas.openxmlformats.org/officeDocument/2006/relationships" xmlns:p="http://schemas.openxmlformats.org/presentationml/2006/main">
  <p:tag name="AUDIO_ID" val="479"/>
  <p:tag name="ORIGINAL_AUDIO_FILEPATH" val="\\172.50.10.4\epub\P16280043_BEC OLCs 2014\WIP\Development\Spiceland_8e\Audios\Ch14\Ch14_Slide 085.mp3"/>
  <p:tag name="ELAPSEDTIME" val="30.2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78"/>
  <p:tag name="ARTICULATE_USED_LAYOUT" val="2"/>
</p:tagLst>
</file>

<file path=ppt/tags/tag88.xml><?xml version="1.0" encoding="utf-8"?>
<p:tagLst xmlns:a="http://schemas.openxmlformats.org/drawingml/2006/main" xmlns:r="http://schemas.openxmlformats.org/officeDocument/2006/relationships" xmlns:p="http://schemas.openxmlformats.org/presentationml/2006/main">
  <p:tag name="AUDIO_ID" val="480"/>
  <p:tag name="ORIGINAL_AUDIO_FILEPATH" val="\\172.50.10.4\epub\P16280043_BEC OLCs 2014\WIP\Development\Spiceland_8e\Audios\Ch14\Ch14_Slide 086.mp3"/>
  <p:tag name="ELAPSEDTIME" val="61.9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79"/>
  <p:tag name="ARTICULATE_USED_LAYOUT" val="2"/>
</p:tagLst>
</file>

<file path=ppt/tags/tag89.xml><?xml version="1.0" encoding="utf-8"?>
<p:tagLst xmlns:a="http://schemas.openxmlformats.org/drawingml/2006/main" xmlns:r="http://schemas.openxmlformats.org/officeDocument/2006/relationships" xmlns:p="http://schemas.openxmlformats.org/presentationml/2006/main">
  <p:tag name="AUDIO_ID" val="481"/>
  <p:tag name="ORIGINAL_AUDIO_FILEPATH" val="\\172.50.10.4\epub\P16280043_BEC OLCs 2014\WIP\Development\Spiceland_8e\Audios\Ch14\Ch14_Slide 087.mp3"/>
  <p:tag name="ELAPSEDTIME" val="30.3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80"/>
  <p:tag name="ARTICULATE_USED_LAYOUT" val="2"/>
</p:tagLst>
</file>

<file path=ppt/tags/tag9.xml><?xml version="1.0" encoding="utf-8"?>
<p:tagLst xmlns:a="http://schemas.openxmlformats.org/drawingml/2006/main" xmlns:r="http://schemas.openxmlformats.org/officeDocument/2006/relationships" xmlns:p="http://schemas.openxmlformats.org/presentationml/2006/main">
  <p:tag name="AUDIO_ID" val="461"/>
  <p:tag name="ORIGINAL_AUDIO_FILEPATH" val="\\172.50.10.4\epub\P16280043_BEC OLCs 2014\WIP\Development\Spiceland_8e\Audios\Ch14\Ch14_Slide 008.mp3"/>
  <p:tag name="ELAPSEDTIME" val="62.3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371"/>
  <p:tag name="ARTICULATE_USED_LAYOUT" val="2"/>
</p:tagLst>
</file>

<file path=ppt/tags/tag90.xml><?xml version="1.0" encoding="utf-8"?>
<p:tagLst xmlns:a="http://schemas.openxmlformats.org/drawingml/2006/main" xmlns:r="http://schemas.openxmlformats.org/officeDocument/2006/relationships" xmlns:p="http://schemas.openxmlformats.org/presentationml/2006/main">
  <p:tag name="AUDIO_ID" val="482"/>
  <p:tag name="ORIGINAL_AUDIO_FILEPATH" val="\\172.50.10.4\epub\P16280043_BEC OLCs 2014\WIP\Development\Spiceland_8e\Audios\Ch14\Ch14_Slide 088.mp3"/>
  <p:tag name="ELAPSEDTIME" val="56.37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81"/>
  <p:tag name="ARTICULATE_USED_LAYOUT" val="2"/>
</p:tagLst>
</file>

<file path=ppt/tags/tag91.xml><?xml version="1.0" encoding="utf-8"?>
<p:tagLst xmlns:a="http://schemas.openxmlformats.org/drawingml/2006/main" xmlns:r="http://schemas.openxmlformats.org/officeDocument/2006/relationships" xmlns:p="http://schemas.openxmlformats.org/presentationml/2006/main">
  <p:tag name="AUDIO_ID" val="483"/>
  <p:tag name="ORIGINAL_AUDIO_FILEPATH" val="\\172.50.10.4\epub\P16280043_BEC OLCs 2014\WIP\Development\Spiceland_8e\Audios\Ch14\Ch14_Slide 089.mp3"/>
  <p:tag name="ELAPSEDTIME" val="31.7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82"/>
  <p:tag name="ARTICULATE_USED_LAYOUT" val="2"/>
</p:tagLst>
</file>

<file path=ppt/tags/tag92.xml><?xml version="1.0" encoding="utf-8"?>
<p:tagLst xmlns:a="http://schemas.openxmlformats.org/drawingml/2006/main" xmlns:r="http://schemas.openxmlformats.org/officeDocument/2006/relationships" xmlns:p="http://schemas.openxmlformats.org/presentationml/2006/main">
  <p:tag name="AUDIO_ID" val="484"/>
  <p:tag name="ORIGINAL_AUDIO_FILEPATH" val="\\172.50.10.4\epub\P16280043_BEC OLCs 2014\WIP\Development\Spiceland_8e\Audios\Ch14\Ch14_Slide 090.mp3"/>
  <p:tag name="ELAPSEDTIME" val="30.62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83"/>
  <p:tag name="ARTICULATE_USED_LAYOUT" val="2"/>
</p:tagLst>
</file>

<file path=ppt/tags/tag93.xml><?xml version="1.0" encoding="utf-8"?>
<p:tagLst xmlns:a="http://schemas.openxmlformats.org/drawingml/2006/main" xmlns:r="http://schemas.openxmlformats.org/officeDocument/2006/relationships" xmlns:p="http://schemas.openxmlformats.org/presentationml/2006/main">
  <p:tag name="AUDIO_ID" val="485"/>
  <p:tag name="ORIGINAL_AUDIO_FILEPATH" val="\\172.50.10.4\epub\P16280043_BEC OLCs 2014\WIP\Development\Spiceland_8e\Audios\Ch14\Ch14_Slide 091.mp3"/>
  <p:tag name="ELAPSEDTIME" val="65.67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84"/>
  <p:tag name="ARTICULATE_USED_LAYOUT" val="2"/>
</p:tagLst>
</file>

<file path=ppt/tags/tag94.xml><?xml version="1.0" encoding="utf-8"?>
<p:tagLst xmlns:a="http://schemas.openxmlformats.org/drawingml/2006/main" xmlns:r="http://schemas.openxmlformats.org/officeDocument/2006/relationships" xmlns:p="http://schemas.openxmlformats.org/presentationml/2006/main">
  <p:tag name="AUDIO_ID" val="486"/>
  <p:tag name="ORIGINAL_AUDIO_FILEPATH" val="\\172.50.10.4\epub\P16280043_BEC OLCs 2014\WIP\Development\Spiceland_8e\Audios\Ch14\Ch14_Slide 092.mp3"/>
  <p:tag name="ELAPSEDTIME" val="111.52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85"/>
  <p:tag name="ARTICULATE_USED_LAYOUT" val="2"/>
</p:tagLst>
</file>

<file path=ppt/tags/tag95.xml><?xml version="1.0" encoding="utf-8"?>
<p:tagLst xmlns:a="http://schemas.openxmlformats.org/drawingml/2006/main" xmlns:r="http://schemas.openxmlformats.org/officeDocument/2006/relationships" xmlns:p="http://schemas.openxmlformats.org/presentationml/2006/main">
  <p:tag name="AUDIO_ID" val="487"/>
  <p:tag name="ORIGINAL_AUDIO_FILEPATH" val="\\172.50.10.4\epub\P16280043_BEC OLCs 2014\WIP\Development\Spiceland_8e\Audios\reaud0216\Ch14_Slide 93.mp3"/>
  <p:tag name="ELAPSEDTIME" val="100.1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86"/>
  <p:tag name="ARTICULATE_USED_LAYOUT" val="2"/>
</p:tagLst>
</file>

<file path=ppt/tags/tag96.xml><?xml version="1.0" encoding="utf-8"?>
<p:tagLst xmlns:a="http://schemas.openxmlformats.org/drawingml/2006/main" xmlns:r="http://schemas.openxmlformats.org/officeDocument/2006/relationships" xmlns:p="http://schemas.openxmlformats.org/presentationml/2006/main">
  <p:tag name="AUDIO_ID" val="488"/>
  <p:tag name="ORIGINAL_AUDIO_FILEPATH" val="\\172.50.10.4\epub\P16280043_BEC OLCs 2014\WIP\Development\Spiceland_8e\Audios\Ch14\Ch14_Slide 094.mp3"/>
  <p:tag name="ELAPSEDTIME" val="36.1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87"/>
  <p:tag name="ARTICULATE_USED_LAYOUT" val="2"/>
</p:tagLst>
</file>

<file path=ppt/tags/tag97.xml><?xml version="1.0" encoding="utf-8"?>
<p:tagLst xmlns:a="http://schemas.openxmlformats.org/drawingml/2006/main" xmlns:r="http://schemas.openxmlformats.org/officeDocument/2006/relationships" xmlns:p="http://schemas.openxmlformats.org/presentationml/2006/main">
  <p:tag name="AUDIO_ID" val="489"/>
  <p:tag name="ORIGINAL_AUDIO_FILEPATH" val="\\172.50.10.4\epub\P16280043_BEC OLCs 2014\WIP\Development\Spiceland_8e\Audios\Ch14\Ch14_Slide 095.mp3"/>
  <p:tag name="ELAPSEDTIME" val="90.9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88"/>
  <p:tag name="ARTICULATE_USED_LAYOUT" val="2"/>
</p:tagLst>
</file>

<file path=ppt/tags/tag98.xml><?xml version="1.0" encoding="utf-8"?>
<p:tagLst xmlns:a="http://schemas.openxmlformats.org/drawingml/2006/main" xmlns:r="http://schemas.openxmlformats.org/officeDocument/2006/relationships" xmlns:p="http://schemas.openxmlformats.org/presentationml/2006/main">
  <p:tag name="AUDIO_ID" val="490"/>
  <p:tag name="ORIGINAL_AUDIO_FILEPATH" val="\\172.50.10.4\epub\P16280043_BEC OLCs 2014\WIP\Development\Spiceland_8e\Audios\Ch14\Ch14_Slide 096.mp3"/>
  <p:tag name="ELAPSEDTIME" val="35.4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89"/>
  <p:tag name="ARTICULATE_USED_LAYOUT" val="2"/>
</p:tagLst>
</file>

<file path=ppt/tags/tag99.xml><?xml version="1.0" encoding="utf-8"?>
<p:tagLst xmlns:a="http://schemas.openxmlformats.org/drawingml/2006/main" xmlns:r="http://schemas.openxmlformats.org/officeDocument/2006/relationships" xmlns:p="http://schemas.openxmlformats.org/presentationml/2006/main">
  <p:tag name="AUDIO_ID" val="491"/>
  <p:tag name="ORIGINAL_AUDIO_FILEPATH" val="\\172.50.10.4\epub\P16280043_BEC OLCs 2014\WIP\Development\Spiceland_8e\Audios\Ch14\Ch14_Slide 097.mp3"/>
  <p:tag name="ELAPSEDTIME" val="21.53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90"/>
  <p:tag name="ARTICULATE_USED_LAYOUT" val="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38860</TotalTime>
  <Words>24528</Words>
  <Application>Microsoft Macintosh PowerPoint</Application>
  <PresentationFormat>On-screen Show (4:3)</PresentationFormat>
  <Paragraphs>2375</Paragraphs>
  <Slides>101</Slides>
  <Notes>101</Notes>
  <HiddenSlides>0</HiddenSlides>
  <MMClips>0</MMClips>
  <ScaleCrop>false</ScaleCrop>
  <HeadingPairs>
    <vt:vector size="4" baseType="variant">
      <vt:variant>
        <vt:lpstr>Theme</vt:lpstr>
      </vt:variant>
      <vt:variant>
        <vt:i4>1</vt:i4>
      </vt:variant>
      <vt:variant>
        <vt:lpstr>Slide Titles</vt:lpstr>
      </vt:variant>
      <vt:variant>
        <vt:i4>101</vt:i4>
      </vt:variant>
    </vt:vector>
  </HeadingPairs>
  <TitlesOfParts>
    <vt:vector size="102" baseType="lpstr">
      <vt:lpstr>Office Theme</vt:lpstr>
      <vt:lpstr>Chapter 14</vt:lpstr>
      <vt:lpstr>Nature of Long-Term Debt</vt:lpstr>
      <vt:lpstr>Bonds</vt:lpstr>
      <vt:lpstr>Bond Indenture</vt:lpstr>
      <vt:lpstr>Types of Bonds</vt:lpstr>
      <vt:lpstr>Types of Bonds (continued)</vt:lpstr>
      <vt:lpstr>Concept Check: Types of Bonds</vt:lpstr>
      <vt:lpstr>Recording Bonds at Issuance</vt:lpstr>
      <vt:lpstr>Determining the Selling Price</vt:lpstr>
      <vt:lpstr>Bond Ratings</vt:lpstr>
      <vt:lpstr>Determining the Selling Price (continued)</vt:lpstr>
      <vt:lpstr>Bonds Sold at a Discount</vt:lpstr>
      <vt:lpstr>Bonds Sold at a Discount (continued)</vt:lpstr>
      <vt:lpstr>Bonds Sold at a Discount (cont. 2)</vt:lpstr>
      <vt:lpstr>Determining Interest: Effective Interest Method</vt:lpstr>
      <vt:lpstr>Amortization Schedule—Discount</vt:lpstr>
      <vt:lpstr>Amortization Schedule—Discount (continued)</vt:lpstr>
      <vt:lpstr>Zero-Coupon Bonds</vt:lpstr>
      <vt:lpstr>Zero-Coupon Bonds (continued)</vt:lpstr>
      <vt:lpstr>Bonds Sold at a Premium</vt:lpstr>
      <vt:lpstr>Bonds Sold at a Premium (continued)</vt:lpstr>
      <vt:lpstr>Amortization Schedule—Premium</vt:lpstr>
      <vt:lpstr>Premium and Discount Amortization Compared</vt:lpstr>
      <vt:lpstr>When Financial Statements Are Prepared Between Interest Dates</vt:lpstr>
      <vt:lpstr>Adjusting Entries to Accrue Interest—October 31</vt:lpstr>
      <vt:lpstr>Adjusting Entries to Accrue Interest—December 31</vt:lpstr>
      <vt:lpstr>The Straight-Line Method: A Practical Expedient</vt:lpstr>
      <vt:lpstr>Amortization Schedule—Straight-Line Method</vt:lpstr>
      <vt:lpstr>Debt Issue Costs</vt:lpstr>
      <vt:lpstr>Debt Issue Costs (continued)</vt:lpstr>
      <vt:lpstr>Debt Issue Costs (cont. 2)</vt:lpstr>
      <vt:lpstr>Concept Check: Effective Interest Rate</vt:lpstr>
      <vt:lpstr>Concept Check: Amortization Schedules </vt:lpstr>
      <vt:lpstr>Long-Term Notes</vt:lpstr>
      <vt:lpstr>Note Issued for Cash</vt:lpstr>
      <vt:lpstr>Note Issued for Cash (continued)</vt:lpstr>
      <vt:lpstr>Note Issued for Cash (concluded)</vt:lpstr>
      <vt:lpstr>Notes Exchanged for Assets or Services</vt:lpstr>
      <vt:lpstr>Notes Exchanged for Assets or Services (continued)</vt:lpstr>
      <vt:lpstr>Journal Entries at Issuance—Note with Unrealistic Interest Rate</vt:lpstr>
      <vt:lpstr>Journal Entries—The Interest Method</vt:lpstr>
      <vt:lpstr>Amortization Schedule—Note</vt:lpstr>
      <vt:lpstr>Installment Notes</vt:lpstr>
      <vt:lpstr>Installment Notes (continued)</vt:lpstr>
      <vt:lpstr>Amortization Schedule—Installment Note</vt:lpstr>
      <vt:lpstr>Journal Entries at Issuance—Installment Note</vt:lpstr>
      <vt:lpstr>Journal Entries at Issuance—Installment Note (continued)</vt:lpstr>
      <vt:lpstr>Concept Check:  Calculation of Installment Payments</vt:lpstr>
      <vt:lpstr>Concept Check:  Installment Notes and Principal</vt:lpstr>
      <vt:lpstr>Concept Check:  Interest on Installment Notes</vt:lpstr>
      <vt:lpstr>Financial Statement Disclosures</vt:lpstr>
      <vt:lpstr>Decision Makers’ Perspective</vt:lpstr>
      <vt:lpstr>Condensed Financial Statements— Coca-Cola, PepsiCo</vt:lpstr>
      <vt:lpstr>Condensed Financial Statements— Coca-Cola, PepsiCo (continued)</vt:lpstr>
      <vt:lpstr>Debt to Equity Ratio</vt:lpstr>
      <vt:lpstr>Rate of Return on Assets</vt:lpstr>
      <vt:lpstr>Rate of Return on Shareholders’ Equity</vt:lpstr>
      <vt:lpstr>Times Interest Earned Ratio</vt:lpstr>
      <vt:lpstr>Concept Check:  Financial Statement Disclosures</vt:lpstr>
      <vt:lpstr>Early Extinguishment of Debt</vt:lpstr>
      <vt:lpstr>Early Extinguishment of Debt (continued)</vt:lpstr>
      <vt:lpstr>Convertible Bonds</vt:lpstr>
      <vt:lpstr>Convertible Bonds (continued)</vt:lpstr>
      <vt:lpstr>     International Financial Reporting Standards— Convertible Bonds</vt:lpstr>
      <vt:lpstr>When the Conversion Option is Exercised</vt:lpstr>
      <vt:lpstr>When the Conversion Option is Exercised (continued)</vt:lpstr>
      <vt:lpstr>Induced Conversion</vt:lpstr>
      <vt:lpstr>Detachable Stock Purchase Warrants</vt:lpstr>
      <vt:lpstr>Bonds with Detachable Warrants</vt:lpstr>
      <vt:lpstr>Exercise of Detachable Warrants</vt:lpstr>
      <vt:lpstr>Concept Check:  Early Extinguishment of Debt</vt:lpstr>
      <vt:lpstr>Liabilities at Fair Value</vt:lpstr>
      <vt:lpstr>Effect of Interest Rates on Fair Value</vt:lpstr>
      <vt:lpstr>Reporting Changes in Fair Value</vt:lpstr>
      <vt:lpstr>Reporting Changes in Fair Value (continued)</vt:lpstr>
      <vt:lpstr>Reporting Changes in Fair Value (cont. 2)</vt:lpstr>
      <vt:lpstr>Reporting Changes in Fair Value (concluded)</vt:lpstr>
      <vt:lpstr>Mix and Match</vt:lpstr>
      <vt:lpstr>Concept Check:  Reporting Changes in Fair Value </vt:lpstr>
      <vt:lpstr>Concept Check: When Fair Value Falls </vt:lpstr>
      <vt:lpstr>     International Financial Reporting Standards— Recording Bonds and Debt Issue Costs</vt:lpstr>
      <vt:lpstr>Concept Check: Using IFRS for Bonds</vt:lpstr>
      <vt:lpstr>Bonds Issued Between Interest Dates</vt:lpstr>
      <vt:lpstr>Bonds Issued Between Interest Dates (continued)</vt:lpstr>
      <vt:lpstr>Bonds Issued Between Interest Dates (cont. 2)</vt:lpstr>
      <vt:lpstr>Bonds Issued Between Interest Dates (cont. 3)</vt:lpstr>
      <vt:lpstr>Bonds Issued Between Interest Dates (cont. 4)</vt:lpstr>
      <vt:lpstr>Bonds Issued Between Interest Dates (cont. 5)</vt:lpstr>
      <vt:lpstr>Bonds Issued Between Interest Dates (cont. 6)</vt:lpstr>
      <vt:lpstr>Bonds Issued Between Interest Dates (cont. 7)</vt:lpstr>
      <vt:lpstr>Bonds Issued Between Interest Dates (concluded)</vt:lpstr>
      <vt:lpstr>Troubled Debt Restructuring</vt:lpstr>
      <vt:lpstr>Troubled Debt Restructuring— Debt is Settled</vt:lpstr>
      <vt:lpstr>Troubled Debt Restructuring— Debt is Continued, but with Modified Terms</vt:lpstr>
      <vt:lpstr>Troubled Debt Restructuring— Debt is Continued, but with Modified Terms (continued)</vt:lpstr>
      <vt:lpstr>Troubled Debt Restructuring— Debt is Continued, but with Modified Terms (cont. 2)</vt:lpstr>
      <vt:lpstr>Troubled Debt Restructuring— Debt is Continued, but with Modified Terms (cont. 3)</vt:lpstr>
      <vt:lpstr>Troubled Debt Restructuring— Debt is Continued, but with Modified Terms (cont. 4)</vt:lpstr>
      <vt:lpstr>Troubled Debt Restructuring— Debt is Continued, but with Modified Terms (cont. 5)</vt:lpstr>
      <vt:lpstr>Troubled Debt Restructuring— Debt is Continued, but with Modified Terms (concluded)</vt:lpstr>
      <vt:lpstr>End of Chapter 14</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Colton Gigot</cp:lastModifiedBy>
  <cp:revision>2042</cp:revision>
  <dcterms:created xsi:type="dcterms:W3CDTF">2014-12-19T21:08:26Z</dcterms:created>
  <dcterms:modified xsi:type="dcterms:W3CDTF">2017-04-10T14:48:58Z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6B14807C-EC67-47D0-B9CC-AFE44A63D84A</vt:lpwstr>
  </property>
  <property fmtid="{D5CDD505-2E9C-101B-9397-08002B2CF9AE}" pid="3" name="ArticulatePath">
    <vt:lpwstr>Spiceland8e_Ch14</vt:lpwstr>
  </property>
  <property fmtid="{D5CDD505-2E9C-101B-9397-08002B2CF9AE}" pid="4" name="ArticulateProjectVersion">
    <vt:lpwstr>7</vt:lpwstr>
  </property>
  <property fmtid="{D5CDD505-2E9C-101B-9397-08002B2CF9AE}" pid="5" name="ArticulateUseProject">
    <vt:lpwstr>1</vt:lpwstr>
  </property>
  <property fmtid="{D5CDD505-2E9C-101B-9397-08002B2CF9AE}" pid="6" name="ArticulateProjectFull">
    <vt:lpwstr>\\hurchnwrk451\Vimal Share\Webfix\Spiceland_8e\Spiceland8e_Ch14.ppta</vt:lpwstr>
  </property>
</Properties>
</file>