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heme/themeOverride1.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handoutMasterIdLst>
    <p:handoutMasterId r:id="rId74"/>
  </p:handoutMasterIdLst>
  <p:sldIdLst>
    <p:sldId id="266" r:id="rId2"/>
    <p:sldId id="555" r:id="rId3"/>
    <p:sldId id="556" r:id="rId4"/>
    <p:sldId id="445" r:id="rId5"/>
    <p:sldId id="557" r:id="rId6"/>
    <p:sldId id="518" r:id="rId7"/>
    <p:sldId id="519" r:id="rId8"/>
    <p:sldId id="523" r:id="rId9"/>
    <p:sldId id="558" r:id="rId10"/>
    <p:sldId id="559" r:id="rId11"/>
    <p:sldId id="525" r:id="rId12"/>
    <p:sldId id="376" r:id="rId13"/>
    <p:sldId id="448" r:id="rId14"/>
    <p:sldId id="449" r:id="rId15"/>
    <p:sldId id="451" r:id="rId16"/>
    <p:sldId id="379" r:id="rId17"/>
    <p:sldId id="380" r:id="rId18"/>
    <p:sldId id="513" r:id="rId19"/>
    <p:sldId id="383" r:id="rId20"/>
    <p:sldId id="384" r:id="rId21"/>
    <p:sldId id="482" r:id="rId22"/>
    <p:sldId id="385" r:id="rId23"/>
    <p:sldId id="386" r:id="rId24"/>
    <p:sldId id="387" r:id="rId25"/>
    <p:sldId id="529" r:id="rId26"/>
    <p:sldId id="560" r:id="rId27"/>
    <p:sldId id="390" r:id="rId28"/>
    <p:sldId id="453" r:id="rId29"/>
    <p:sldId id="561" r:id="rId30"/>
    <p:sldId id="460" r:id="rId31"/>
    <p:sldId id="562" r:id="rId32"/>
    <p:sldId id="461" r:id="rId33"/>
    <p:sldId id="563" r:id="rId34"/>
    <p:sldId id="564" r:id="rId35"/>
    <p:sldId id="504" r:id="rId36"/>
    <p:sldId id="505" r:id="rId37"/>
    <p:sldId id="565" r:id="rId38"/>
    <p:sldId id="485" r:id="rId39"/>
    <p:sldId id="404" r:id="rId40"/>
    <p:sldId id="532" r:id="rId41"/>
    <p:sldId id="534" r:id="rId42"/>
    <p:sldId id="506" r:id="rId43"/>
    <p:sldId id="535" r:id="rId44"/>
    <p:sldId id="524" r:id="rId45"/>
    <p:sldId id="568" r:id="rId46"/>
    <p:sldId id="411" r:id="rId47"/>
    <p:sldId id="470" r:id="rId48"/>
    <p:sldId id="486" r:id="rId49"/>
    <p:sldId id="469" r:id="rId50"/>
    <p:sldId id="539" r:id="rId51"/>
    <p:sldId id="540" r:id="rId52"/>
    <p:sldId id="489" r:id="rId53"/>
    <p:sldId id="566" r:id="rId54"/>
    <p:sldId id="417" r:id="rId55"/>
    <p:sldId id="542" r:id="rId56"/>
    <p:sldId id="414" r:id="rId57"/>
    <p:sldId id="543" r:id="rId58"/>
    <p:sldId id="545" r:id="rId59"/>
    <p:sldId id="547" r:id="rId60"/>
    <p:sldId id="516" r:id="rId61"/>
    <p:sldId id="549" r:id="rId62"/>
    <p:sldId id="551" r:id="rId63"/>
    <p:sldId id="509" r:id="rId64"/>
    <p:sldId id="515" r:id="rId65"/>
    <p:sldId id="510" r:id="rId66"/>
    <p:sldId id="567" r:id="rId67"/>
    <p:sldId id="496" r:id="rId68"/>
    <p:sldId id="497" r:id="rId69"/>
    <p:sldId id="500" r:id="rId70"/>
    <p:sldId id="554" r:id="rId71"/>
    <p:sldId id="328" r:id="rId7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570">
          <p15:clr>
            <a:srgbClr val="A4A3A4"/>
          </p15:clr>
        </p15:guide>
        <p15:guide id="2" orient="horz" pos="3025">
          <p15:clr>
            <a:srgbClr val="A4A3A4"/>
          </p15:clr>
        </p15:guide>
        <p15:guide id="3" orient="horz" pos="1978">
          <p15:clr>
            <a:srgbClr val="A4A3A4"/>
          </p15:clr>
        </p15:guide>
        <p15:guide id="4" orient="horz" pos="3161">
          <p15:clr>
            <a:srgbClr val="A4A3A4"/>
          </p15:clr>
        </p15:guide>
        <p15:guide id="5" orient="horz" pos="3616">
          <p15:clr>
            <a:srgbClr val="A4A3A4"/>
          </p15:clr>
        </p15:guide>
        <p15:guide id="6" orient="horz" pos="3480">
          <p15:clr>
            <a:srgbClr val="A4A3A4"/>
          </p15:clr>
        </p15:guide>
        <p15:guide id="7" orient="horz" pos="4253">
          <p15:clr>
            <a:srgbClr val="A4A3A4"/>
          </p15:clr>
        </p15:guide>
        <p15:guide id="8" orient="horz" pos="1841">
          <p15:clr>
            <a:srgbClr val="A4A3A4"/>
          </p15:clr>
        </p15:guide>
        <p15:guide id="9" pos="4655">
          <p15:clr>
            <a:srgbClr val="A4A3A4"/>
          </p15:clr>
        </p15:guide>
        <p15:guide id="10" pos="5292">
          <p15:clr>
            <a:srgbClr val="A4A3A4"/>
          </p15:clr>
        </p15:guide>
        <p15:guide id="11" pos="514">
          <p15:clr>
            <a:srgbClr val="A4A3A4"/>
          </p15:clr>
        </p15:guide>
        <p15:guide id="12" pos="1378">
          <p15:clr>
            <a:srgbClr val="A4A3A4"/>
          </p15:clr>
        </p15:guide>
      </p15:sldGuideLst>
    </p:ext>
    <p:ext uri="{2D200454-40CA-4A62-9FC3-DE9A4176ACB9}">
      <p15:notesGuideLst xmlns=""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charita Mandal" initials="" lastIdx="6" clrIdx="0"/>
  <p:cmAuthor id="1" name="Helena" initials="H" lastIdx="40" clrIdx="1">
    <p:extLst/>
  </p:cmAuthor>
  <p:cmAuthor id="2" name="Christina S" initials="CS" lastIdx="4" clrIdx="2">
    <p:extLst/>
  </p:cmAuthor>
  <p:cmAuthor id="3" name="ALAN RUPPELT" initials="AR" lastIdx="13" clrIdx="3">
    <p:extLst/>
  </p:cmAuthor>
  <p:cmAuthor id="4" name="Colton Gigot" initials="CG" lastIdx="0" clrIdx="4"/>
  <p:cmAuthor id="5" name="Agate 10" initials="A1"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FFFAB0"/>
    <a:srgbClr val="F79646"/>
    <a:srgbClr val="DAD9FF"/>
    <a:srgbClr val="C00000"/>
    <a:srgbClr val="C9C4FF"/>
    <a:srgbClr val="BD98FF"/>
    <a:srgbClr val="C3D69B"/>
    <a:srgbClr val="376092"/>
    <a:srgbClr val="D1E8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3" autoAdjust="0"/>
    <p:restoredTop sz="94679" autoAdjust="0"/>
  </p:normalViewPr>
  <p:slideViewPr>
    <p:cSldViewPr snapToObjects="1">
      <p:cViewPr>
        <p:scale>
          <a:sx n="121" d="100"/>
          <a:sy n="121" d="100"/>
        </p:scale>
        <p:origin x="-904" y="-80"/>
      </p:cViewPr>
      <p:guideLst>
        <p:guide orient="horz" pos="2570"/>
        <p:guide orient="horz" pos="3025"/>
        <p:guide orient="horz" pos="1978"/>
        <p:guide orient="horz" pos="3161"/>
        <p:guide orient="horz" pos="3616"/>
        <p:guide orient="horz" pos="3480"/>
        <p:guide orient="horz" pos="4253"/>
        <p:guide orient="horz" pos="1841"/>
        <p:guide pos="4655"/>
        <p:guide pos="5292"/>
        <p:guide pos="514"/>
        <p:guide pos="1378"/>
      </p:guideLst>
    </p:cSldViewPr>
  </p:slideViewPr>
  <p:outlineViewPr>
    <p:cViewPr>
      <p:scale>
        <a:sx n="33" d="100"/>
        <a:sy n="33" d="100"/>
      </p:scale>
      <p:origin x="0" y="5622"/>
    </p:cViewPr>
  </p:outlineViewPr>
  <p:notesTextViewPr>
    <p:cViewPr>
      <p:scale>
        <a:sx n="125" d="100"/>
        <a:sy n="125" d="100"/>
      </p:scale>
      <p:origin x="0" y="0"/>
    </p:cViewPr>
  </p:notesTextViewPr>
  <p:sorterViewPr>
    <p:cViewPr>
      <p:scale>
        <a:sx n="120" d="100"/>
        <a:sy n="120" d="100"/>
      </p:scale>
      <p:origin x="0" y="-16050"/>
    </p:cViewPr>
  </p:sorterViewPr>
  <p:notesViewPr>
    <p:cSldViewPr snapToObjects="1">
      <p:cViewPr>
        <p:scale>
          <a:sx n="249" d="100"/>
          <a:sy n="249" d="100"/>
        </p:scale>
        <p:origin x="776" y="5896"/>
      </p:cViewPr>
      <p:guideLst>
        <p:guide orient="horz" pos="2928"/>
        <p:guide pos="2208"/>
      </p:guideLst>
    </p:cSldViewPr>
  </p:notesViewPr>
  <p:gridSpacing cx="72237" cy="72237"/>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printerSettings" Target="printerSettings/printerSettings1.bin"/><Relationship Id="rId76" Type="http://schemas.openxmlformats.org/officeDocument/2006/relationships/commentAuthors" Target="commentAuthors.xml"/><Relationship Id="rId77" Type="http://schemas.openxmlformats.org/officeDocument/2006/relationships/presProps" Target="presProps.xml"/><Relationship Id="rId78" Type="http://schemas.openxmlformats.org/officeDocument/2006/relationships/viewProps" Target="viewProps.xml"/><Relationship Id="rId7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vl1pPr>
          </a:lstStyle>
          <a:p>
            <a:pPr>
              <a:defRPr/>
            </a:pP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a:defRPr sz="1200" smtClean="0"/>
            </a:lvl1pPr>
          </a:lstStyle>
          <a:p>
            <a:pPr>
              <a:defRPr/>
            </a:pPr>
            <a:fld id="{CEF92BB0-5764-44DB-B092-DF99338C54E9}" type="datetimeFigureOut">
              <a:rPr lang="en-US"/>
              <a:pPr>
                <a:defRPr/>
              </a:pPr>
              <a:t>4/5/17</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a:defRPr sz="1200" smtClean="0"/>
            </a:lvl1pPr>
          </a:lstStyle>
          <a:p>
            <a:pPr>
              <a:defRPr/>
            </a:pPr>
            <a:fld id="{7F5FE6D4-1E56-4B5F-BFDD-829E213DC038}" type="slidenum">
              <a:rPr lang="en-US"/>
              <a:pPr>
                <a:defRPr/>
              </a:pPr>
              <a:t>‹#›</a:t>
            </a:fld>
            <a:endParaRPr lang="en-US" dirty="0"/>
          </a:p>
        </p:txBody>
      </p:sp>
    </p:spTree>
    <p:extLst>
      <p:ext uri="{BB962C8B-B14F-4D97-AF65-F5344CB8AC3E}">
        <p14:creationId xmlns:p14="http://schemas.microsoft.com/office/powerpoint/2010/main" val="3893500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dirty="0">
                <a:latin typeface="+mn-lt"/>
                <a:cs typeface="+mn-cs"/>
              </a:defRPr>
            </a:lvl1pPr>
          </a:lstStyle>
          <a:p>
            <a:pPr>
              <a:defRPr/>
            </a:pPr>
            <a:endParaRPr lang="en-IN"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124D4A4C-653F-49A7-9C0C-5D2B9A647891}" type="datetimeFigureOut">
              <a:rPr lang="en-IN"/>
              <a:pPr>
                <a:defRPr/>
              </a:pPr>
              <a:t>4/5/17</a:t>
            </a:fld>
            <a:endParaRPr lang="en-IN"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IN"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dirty="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1EBB3221-2146-41A2-A1B7-D2D367CFD01C}" type="slidenum">
              <a:rPr lang="en-IN"/>
              <a:pPr>
                <a:defRPr/>
              </a:pPr>
              <a:t>‹#›</a:t>
            </a:fld>
            <a:endParaRPr lang="en-IN" dirty="0"/>
          </a:p>
        </p:txBody>
      </p:sp>
    </p:spTree>
    <p:extLst>
      <p:ext uri="{BB962C8B-B14F-4D97-AF65-F5344CB8AC3E}">
        <p14:creationId xmlns:p14="http://schemas.microsoft.com/office/powerpoint/2010/main" val="29346659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p:cNvSpPr>
          <p:nvPr>
            <p:ph type="sldImg"/>
          </p:nvPr>
        </p:nvSpPr>
        <p:spPr bwMode="auto">
          <a:noFill/>
          <a:ln>
            <a:solidFill>
              <a:srgbClr val="000000"/>
            </a:solidFill>
            <a:miter lim="800000"/>
            <a:headEnd/>
            <a:tailEnd/>
          </a:ln>
        </p:spPr>
      </p:sp>
      <p:sp>
        <p:nvSpPr>
          <p:cNvPr id="819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Chapter 13 is the first of five chapters devoted to liabilities. In Part A of this chapter, we discuss liabilities that are classified appropriately as current. In Part B we turn our attention to situations in which there is uncertainty as to whether an obligation really exists. These are designated as loss contingencies. Some loss contingencies are accrued as liabilities, but others only are disclosed in the notes.</a:t>
            </a:r>
          </a:p>
        </p:txBody>
      </p:sp>
      <p:sp>
        <p:nvSpPr>
          <p:cNvPr id="4" name="Slide Number Placeholder 3"/>
          <p:cNvSpPr>
            <a:spLocks noGrp="1"/>
          </p:cNvSpPr>
          <p:nvPr>
            <p:ph type="sldNum" sz="quarter" idx="5"/>
          </p:nvPr>
        </p:nvSpPr>
        <p:spPr/>
        <p:txBody>
          <a:bodyPr/>
          <a:lstStyle/>
          <a:p>
            <a:pPr>
              <a:defRPr/>
            </a:pPr>
            <a:fld id="{AD1654F8-3984-43CD-837D-2E3A72DFF087}" type="slidenum">
              <a:rPr lang="en-IN" smtClean="0"/>
              <a:pPr>
                <a:defRPr/>
              </a:pPr>
              <a:t>1</a:t>
            </a:fld>
            <a:endParaRPr lang="en-IN" dirty="0"/>
          </a:p>
        </p:txBody>
      </p:sp>
    </p:spTree>
    <p:extLst>
      <p:ext uri="{BB962C8B-B14F-4D97-AF65-F5344CB8AC3E}">
        <p14:creationId xmlns:p14="http://schemas.microsoft.com/office/powerpoint/2010/main" val="206697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Usually short-term bank loans are arranged under an existing </a:t>
            </a:r>
            <a:r>
              <a:rPr lang="en-US" sz="1200" b="1" i="0" u="none" strike="noStrike" kern="1200" baseline="0" dirty="0">
                <a:solidFill>
                  <a:schemeClr val="tx1"/>
                </a:solidFill>
                <a:latin typeface="+mn-lt"/>
                <a:ea typeface="+mn-ea"/>
                <a:cs typeface="+mn-cs"/>
              </a:rPr>
              <a:t>line of credit </a:t>
            </a:r>
            <a:r>
              <a:rPr lang="en-US" sz="1200" b="0" i="0" u="none" strike="noStrike" kern="1200" baseline="0" dirty="0">
                <a:solidFill>
                  <a:schemeClr val="tx1"/>
                </a:solidFill>
                <a:latin typeface="+mn-lt"/>
                <a:ea typeface="+mn-ea"/>
                <a:cs typeface="+mn-cs"/>
              </a:rPr>
              <a:t>with a bank or group of banks. A line of credit is an agreement to provide short-term financing, with amounts withdrawn by the borrower only when needed. Even though the loans are short-term, with amounts borrowed and repaid frequently, the agreement to provide a line of credit typically lasts several years. Lines of credit can be noncommitted or committed. A </a:t>
            </a:r>
            <a:r>
              <a:rPr lang="en-US" sz="1200" b="0" i="1" u="none" strike="noStrike" kern="1200" baseline="0" dirty="0">
                <a:solidFill>
                  <a:schemeClr val="tx1"/>
                </a:solidFill>
                <a:latin typeface="+mn-lt"/>
                <a:ea typeface="+mn-ea"/>
                <a:cs typeface="+mn-cs"/>
              </a:rPr>
              <a:t>noncommitted </a:t>
            </a:r>
            <a:r>
              <a:rPr lang="en-US" sz="1200" b="0" i="0" u="none" strike="noStrike" kern="1200" baseline="0" dirty="0">
                <a:solidFill>
                  <a:schemeClr val="tx1"/>
                </a:solidFill>
                <a:latin typeface="+mn-lt"/>
                <a:ea typeface="+mn-ea"/>
                <a:cs typeface="+mn-cs"/>
              </a:rPr>
              <a:t>line of credit is an informal agreement that permits a company to borrow up to a prearranged limit without having to follow formal loan procedures and paperwork. Banks sometimes require the company to maintain a compensating balance on deposit with the bank, say, 5% of the line of credit. A </a:t>
            </a:r>
            <a:r>
              <a:rPr lang="en-US" sz="1200" b="0" i="1" u="none" strike="noStrike" kern="1200" baseline="0" dirty="0">
                <a:solidFill>
                  <a:schemeClr val="tx1"/>
                </a:solidFill>
                <a:latin typeface="+mn-lt"/>
                <a:ea typeface="+mn-ea"/>
                <a:cs typeface="+mn-cs"/>
              </a:rPr>
              <a:t>committed </a:t>
            </a:r>
            <a:r>
              <a:rPr lang="en-US" sz="1200" b="0" i="0" u="none" strike="noStrike" kern="1200" baseline="0" dirty="0">
                <a:solidFill>
                  <a:schemeClr val="tx1"/>
                </a:solidFill>
                <a:latin typeface="+mn-lt"/>
                <a:ea typeface="+mn-ea"/>
                <a:cs typeface="+mn-cs"/>
              </a:rPr>
              <a:t>line of credit is a more formal agreement that usually requires the company to pay a commitment fee to the bank to keep a credit line amount available to the company. A typical annual commitment fee is ¼% of the total committed funds, and may also require a compensating balance.</a:t>
            </a:r>
          </a:p>
        </p:txBody>
      </p:sp>
      <p:sp>
        <p:nvSpPr>
          <p:cNvPr id="4" name="Slide Number Placeholder 3"/>
          <p:cNvSpPr>
            <a:spLocks noGrp="1"/>
          </p:cNvSpPr>
          <p:nvPr>
            <p:ph type="sldNum" sz="quarter" idx="5"/>
          </p:nvPr>
        </p:nvSpPr>
        <p:spPr/>
        <p:txBody>
          <a:bodyPr/>
          <a:lstStyle/>
          <a:p>
            <a:pPr>
              <a:defRPr/>
            </a:pPr>
            <a:fld id="{672CDBE2-6A67-4F63-A29D-FC15CF5CA1F7}" type="slidenum">
              <a:rPr lang="en-IN" smtClean="0"/>
              <a:pPr>
                <a:defRPr/>
              </a:pPr>
              <a:t>10</a:t>
            </a:fld>
            <a:endParaRPr lang="en-IN" dirty="0"/>
          </a:p>
        </p:txBody>
      </p:sp>
    </p:spTree>
    <p:extLst>
      <p:ext uri="{BB962C8B-B14F-4D97-AF65-F5344CB8AC3E}">
        <p14:creationId xmlns:p14="http://schemas.microsoft.com/office/powerpoint/2010/main" val="1059309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13–2 </a:t>
            </a:r>
            <a:r>
              <a:rPr lang="en-US" dirty="0"/>
              <a:t>Disclosure of Credit</a:t>
            </a:r>
            <a:r>
              <a:rPr lang="en-US" baseline="0" dirty="0"/>
              <a:t> </a:t>
            </a:r>
            <a:r>
              <a:rPr lang="en-US" baseline="0" dirty="0" smtClean="0"/>
              <a:t>Lines—IBM </a:t>
            </a:r>
            <a:r>
              <a:rPr lang="en-US" baseline="0" dirty="0"/>
              <a:t>Corporation</a:t>
            </a:r>
          </a:p>
          <a:p>
            <a:endParaRPr lang="en-US" baseline="0" dirty="0"/>
          </a:p>
          <a:p>
            <a:r>
              <a:rPr lang="en-US" sz="1200" b="0" i="0" u="none" strike="noStrike" kern="1200" baseline="0" dirty="0">
                <a:solidFill>
                  <a:schemeClr val="tx1"/>
                </a:solidFill>
                <a:latin typeface="+mn-lt"/>
                <a:ea typeface="+mn-ea"/>
                <a:cs typeface="+mn-cs"/>
              </a:rPr>
              <a:t>A recent annual report of </a:t>
            </a:r>
            <a:r>
              <a:rPr lang="en-US" sz="1200" b="1" i="0" u="none" strike="noStrike" kern="1200" baseline="0" dirty="0">
                <a:solidFill>
                  <a:schemeClr val="tx1"/>
                </a:solidFill>
                <a:latin typeface="+mn-lt"/>
                <a:ea typeface="+mn-ea"/>
                <a:cs typeface="+mn-cs"/>
              </a:rPr>
              <a:t>IBM Corporation </a:t>
            </a:r>
            <a:r>
              <a:rPr lang="en-US" sz="1200" b="0" i="0" u="none" strike="noStrike" kern="1200" baseline="0" dirty="0">
                <a:solidFill>
                  <a:schemeClr val="tx1"/>
                </a:solidFill>
                <a:latin typeface="+mn-lt"/>
                <a:ea typeface="+mn-ea"/>
                <a:cs typeface="+mn-cs"/>
              </a:rPr>
              <a:t>illustrates noncommitted lines of credit.</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11</a:t>
            </a:fld>
            <a:endParaRPr lang="en-IN" dirty="0"/>
          </a:p>
        </p:txBody>
      </p:sp>
    </p:spTree>
    <p:extLst>
      <p:ext uri="{BB962C8B-B14F-4D97-AF65-F5344CB8AC3E}">
        <p14:creationId xmlns:p14="http://schemas.microsoft.com/office/powerpoint/2010/main" val="210009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When a company borrows money, it pays the lender </a:t>
            </a:r>
            <a:r>
              <a:rPr lang="en-US" sz="1200" b="1" kern="1200" baseline="0" dirty="0">
                <a:solidFill>
                  <a:schemeClr val="tx1"/>
                </a:solidFill>
                <a:latin typeface="+mn-lt"/>
                <a:ea typeface="+mn-ea"/>
                <a:cs typeface="+mn-cs"/>
              </a:rPr>
              <a:t>interest</a:t>
            </a:r>
            <a:r>
              <a:rPr lang="en-US" sz="1200" kern="1200" baseline="0" dirty="0">
                <a:solidFill>
                  <a:schemeClr val="tx1"/>
                </a:solidFill>
                <a:latin typeface="+mn-lt"/>
                <a:ea typeface="+mn-ea"/>
                <a:cs typeface="+mn-cs"/>
              </a:rPr>
              <a:t> in return for using the lender’s money during the term of the loan. You might think of the interest as the “rent” paid for using money. Interest is stated in terms of a percentage rate to be applied to the face amount of the loan, </a:t>
            </a:r>
            <a:r>
              <a:rPr lang="en-US" sz="1200" b="0" i="0" u="none" strike="noStrike" kern="1200" baseline="0" dirty="0">
                <a:solidFill>
                  <a:schemeClr val="tx1"/>
                </a:solidFill>
                <a:latin typeface="+mn-lt"/>
                <a:ea typeface="+mn-ea"/>
                <a:cs typeface="+mn-cs"/>
              </a:rPr>
              <a:t>which makes this an interest-bearing note.</a:t>
            </a:r>
            <a:r>
              <a:rPr lang="en-US" dirty="0"/>
              <a:t> Because the stated rate typically is an annual rate, when calculating interest for a short-term note we must adjust for the fraction of the annual period the loan spans.</a:t>
            </a:r>
            <a:endParaRPr lang="en-IN"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Interest on notes is calculated </a:t>
            </a:r>
            <a:r>
              <a:rPr lang="en-US" sz="1200" kern="1200" baseline="0" dirty="0" smtClean="0">
                <a:solidFill>
                  <a:schemeClr val="tx1"/>
                </a:solidFill>
                <a:latin typeface="+mn-lt"/>
                <a:ea typeface="+mn-ea"/>
                <a:cs typeface="+mn-cs"/>
              </a:rPr>
              <a:t>as: Face </a:t>
            </a:r>
            <a:r>
              <a:rPr lang="en-US" sz="1200" kern="1200" baseline="0" dirty="0">
                <a:solidFill>
                  <a:schemeClr val="tx1"/>
                </a:solidFill>
                <a:latin typeface="+mn-lt"/>
                <a:ea typeface="+mn-ea"/>
                <a:cs typeface="+mn-cs"/>
              </a:rPr>
              <a:t>amount × Annual rate × Time to maturity</a:t>
            </a:r>
            <a:endParaRPr lang="en-US" dirty="0"/>
          </a:p>
        </p:txBody>
      </p:sp>
      <p:sp>
        <p:nvSpPr>
          <p:cNvPr id="4" name="Slide Number Placeholder 3"/>
          <p:cNvSpPr>
            <a:spLocks noGrp="1"/>
          </p:cNvSpPr>
          <p:nvPr>
            <p:ph type="sldNum" sz="quarter" idx="5"/>
          </p:nvPr>
        </p:nvSpPr>
        <p:spPr/>
        <p:txBody>
          <a:bodyPr/>
          <a:lstStyle/>
          <a:p>
            <a:pPr>
              <a:defRPr/>
            </a:pPr>
            <a:fld id="{CFDCD697-E448-4EC0-8B92-CCA45A51A396}" type="slidenum">
              <a:rPr lang="en-IN" smtClean="0"/>
              <a:pPr>
                <a:defRPr/>
              </a:pPr>
              <a:t>12</a:t>
            </a:fld>
            <a:endParaRPr lang="en-IN" dirty="0"/>
          </a:p>
        </p:txBody>
      </p:sp>
    </p:spTree>
    <p:extLst>
      <p:ext uri="{BB962C8B-B14F-4D97-AF65-F5344CB8AC3E}">
        <p14:creationId xmlns:p14="http://schemas.microsoft.com/office/powerpoint/2010/main" val="2169432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defTabSz="930275" eaLnBrk="1" hangingPunct="1"/>
            <a:r>
              <a:rPr lang="en-IN" dirty="0"/>
              <a:t>Illustration </a:t>
            </a:r>
            <a:r>
              <a:rPr lang="en-IN" dirty="0" smtClean="0"/>
              <a:t>13–3 </a:t>
            </a:r>
            <a:r>
              <a:rPr lang="en-IN" dirty="0"/>
              <a:t>Note Issued for Cash</a:t>
            </a:r>
          </a:p>
          <a:p>
            <a:pPr defTabSz="930275" eaLnBrk="1" hangingPunct="1"/>
            <a:endParaRPr lang="en-IN" dirty="0"/>
          </a:p>
          <a:p>
            <a:pPr defTabSz="930275" eaLnBrk="1" hangingPunct="1"/>
            <a:r>
              <a:rPr lang="en-IN" dirty="0"/>
              <a:t>As an illustration, Affiliated Technologies issued a six-month, 12% promissory note on May 1. To record the issuance of the note, we debit Cash and credit Notes payable for $700,000. </a:t>
            </a:r>
          </a:p>
          <a:p>
            <a:pPr defTabSz="930275" eaLnBrk="1" hangingPunct="1"/>
            <a:endParaRPr lang="en-IN" dirty="0"/>
          </a:p>
          <a:p>
            <a:pPr defTabSz="930275" eaLnBrk="1" hangingPunct="1"/>
            <a:r>
              <a:rPr lang="en-IN" dirty="0"/>
              <a:t>Next, on November 1, we record interest on maturity of the note. The interest is calculated by multiplying the face amount of $700,000 by the 12% annual rate, adjusted for </a:t>
            </a:r>
            <a:r>
              <a:rPr lang="en-IN" dirty="0" smtClean="0"/>
              <a:t>six </a:t>
            </a:r>
            <a:r>
              <a:rPr lang="en-IN" dirty="0"/>
              <a:t>months. Therefore, the amount of interest equals $42,000 for the period for six months. As the</a:t>
            </a:r>
            <a:r>
              <a:rPr lang="en-IN" baseline="0" dirty="0"/>
              <a:t> note is collected on November 1, w</a:t>
            </a:r>
            <a:r>
              <a:rPr lang="en-IN" dirty="0"/>
              <a:t>e reduce the liability by debiting Notes payable for $700,000 and crediting Cash for the total amount of $742,000. </a:t>
            </a:r>
          </a:p>
        </p:txBody>
      </p:sp>
      <p:sp>
        <p:nvSpPr>
          <p:cNvPr id="4" name="Slide Number Placeholder 3"/>
          <p:cNvSpPr>
            <a:spLocks noGrp="1"/>
          </p:cNvSpPr>
          <p:nvPr>
            <p:ph type="sldNum" sz="quarter" idx="5"/>
          </p:nvPr>
        </p:nvSpPr>
        <p:spPr/>
        <p:txBody>
          <a:bodyPr/>
          <a:lstStyle/>
          <a:p>
            <a:pPr>
              <a:defRPr/>
            </a:pPr>
            <a:fld id="{2EA0B4B2-E7E0-4F7C-B8BC-60E2FA3E5ADD}" type="slidenum">
              <a:rPr lang="en-IN" smtClean="0"/>
              <a:pPr>
                <a:defRPr/>
              </a:pPr>
              <a:t>13</a:t>
            </a:fld>
            <a:endParaRPr lang="en-IN" dirty="0"/>
          </a:p>
        </p:txBody>
      </p:sp>
    </p:spTree>
    <p:extLst>
      <p:ext uri="{BB962C8B-B14F-4D97-AF65-F5344CB8AC3E}">
        <p14:creationId xmlns:p14="http://schemas.microsoft.com/office/powerpoint/2010/main" val="1724581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30275"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Sometimes a bank loan assumes the form of a so-called noninterest-bearing note. Obviously, though, no bank will lend money without interest. Noninterest-bearing loans actually do bear interest, but the interest is deducted (or discounted) from the face amount to determine the cash proceeds made available to the borrower at the outset. For example, imagine a $700,000 noninterest-bearing note, with a 12% discount rate. In that case, the $42,000 interest would be discounted at the outset, rather than explicitly stated, as shown here. </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30275" rtl="0" eaLnBrk="1" fontAlgn="base" latinLnBrk="0" hangingPunct="1">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24D87F0-FCFD-40EB-B2B3-7B5658810AEE}" type="slidenum">
              <a:rPr lang="en-IN" smtClean="0"/>
              <a:pPr>
                <a:defRPr/>
              </a:pPr>
              <a:t>14</a:t>
            </a:fld>
            <a:endParaRPr lang="en-IN" dirty="0"/>
          </a:p>
        </p:txBody>
      </p:sp>
    </p:spTree>
    <p:extLst>
      <p:ext uri="{BB962C8B-B14F-4D97-AF65-F5344CB8AC3E}">
        <p14:creationId xmlns:p14="http://schemas.microsoft.com/office/powerpoint/2010/main" val="3241760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Notice that the amount borrowed under this arrangement is only $658,000, but the interest is calculated as the discount rate times the $700,000 face amount. This causes the </a:t>
            </a:r>
            <a:r>
              <a:rPr lang="en-US" sz="1200" i="1" kern="1200" baseline="0" dirty="0">
                <a:solidFill>
                  <a:schemeClr val="tx1"/>
                </a:solidFill>
                <a:latin typeface="+mn-lt"/>
                <a:ea typeface="+mn-ea"/>
                <a:cs typeface="+mn-cs"/>
              </a:rPr>
              <a:t>effective</a:t>
            </a:r>
            <a:r>
              <a:rPr lang="en-US" sz="1200" kern="1200" baseline="0" dirty="0">
                <a:solidFill>
                  <a:schemeClr val="tx1"/>
                </a:solidFill>
                <a:latin typeface="+mn-lt"/>
                <a:ea typeface="+mn-ea"/>
                <a:cs typeface="+mn-cs"/>
              </a:rPr>
              <a:t> interest rate to be higher than the 12% stated rate.</a:t>
            </a:r>
          </a:p>
          <a:p>
            <a:endParaRPr lang="en-US" sz="1200" kern="1200" baseline="0" dirty="0">
              <a:solidFill>
                <a:schemeClr val="tx1"/>
              </a:solidFill>
              <a:latin typeface="+mn-lt"/>
              <a:ea typeface="+mn-ea"/>
              <a:cs typeface="+mn-cs"/>
            </a:endParaRPr>
          </a:p>
          <a:p>
            <a:r>
              <a:rPr lang="en-US" sz="1200" b="0" kern="1200" baseline="0" dirty="0">
                <a:solidFill>
                  <a:schemeClr val="tx1"/>
                </a:solidFill>
                <a:latin typeface="+mn-lt"/>
                <a:ea typeface="+mn-ea"/>
                <a:cs typeface="+mn-cs"/>
              </a:rPr>
              <a:t>To calculate the effective interest rate, take $42,000 </a:t>
            </a:r>
            <a:r>
              <a:rPr lang="en-US" sz="1200" b="0" kern="1200" baseline="0" dirty="0" smtClean="0">
                <a:solidFill>
                  <a:schemeClr val="tx1"/>
                </a:solidFill>
                <a:latin typeface="+mn-lt"/>
                <a:ea typeface="+mn-ea"/>
                <a:cs typeface="+mn-cs"/>
              </a:rPr>
              <a:t>(interest </a:t>
            </a:r>
            <a:r>
              <a:rPr lang="en-US" sz="1200" b="0" kern="1200" baseline="0" dirty="0">
                <a:solidFill>
                  <a:schemeClr val="tx1"/>
                </a:solidFill>
                <a:latin typeface="+mn-lt"/>
                <a:ea typeface="+mn-ea"/>
                <a:cs typeface="+mn-cs"/>
              </a:rPr>
              <a:t>for </a:t>
            </a:r>
            <a:r>
              <a:rPr lang="en-US" sz="1200" b="0" kern="1200" baseline="0" dirty="0" smtClean="0">
                <a:solidFill>
                  <a:schemeClr val="tx1"/>
                </a:solidFill>
                <a:latin typeface="+mn-lt"/>
                <a:ea typeface="+mn-ea"/>
                <a:cs typeface="+mn-cs"/>
              </a:rPr>
              <a:t>six </a:t>
            </a:r>
            <a:r>
              <a:rPr lang="en-US" sz="1200" b="0" kern="1200" baseline="0" dirty="0">
                <a:solidFill>
                  <a:schemeClr val="tx1"/>
                </a:solidFill>
                <a:latin typeface="+mn-lt"/>
                <a:ea typeface="+mn-ea"/>
                <a:cs typeface="+mn-cs"/>
              </a:rPr>
              <a:t>months) ÷ $658,000 </a:t>
            </a:r>
            <a:r>
              <a:rPr lang="en-US" sz="1200" b="0" kern="1200" baseline="0" dirty="0" smtClean="0">
                <a:solidFill>
                  <a:schemeClr val="tx1"/>
                </a:solidFill>
                <a:latin typeface="+mn-lt"/>
                <a:ea typeface="+mn-ea"/>
                <a:cs typeface="+mn-cs"/>
              </a:rPr>
              <a:t>(amount </a:t>
            </a:r>
            <a:r>
              <a:rPr lang="en-US" sz="1200" b="0" kern="1200" baseline="0" dirty="0">
                <a:solidFill>
                  <a:schemeClr val="tx1"/>
                </a:solidFill>
                <a:latin typeface="+mn-lt"/>
                <a:ea typeface="+mn-ea"/>
                <a:cs typeface="+mn-cs"/>
              </a:rPr>
              <a:t>borrowed) = 6.38%</a:t>
            </a:r>
            <a:r>
              <a:rPr lang="en-US" sz="1200" b="0" kern="1200" baseline="0" dirty="0" smtClean="0">
                <a:solidFill>
                  <a:schemeClr val="tx1"/>
                </a:solidFill>
                <a:latin typeface="+mn-lt"/>
                <a:ea typeface="+mn-ea"/>
                <a:cs typeface="+mn-cs"/>
              </a:rPr>
              <a:t>. That’s </a:t>
            </a:r>
            <a:r>
              <a:rPr lang="en-US" sz="1200" b="0" kern="1200" baseline="0" dirty="0">
                <a:solidFill>
                  <a:schemeClr val="tx1"/>
                </a:solidFill>
                <a:latin typeface="+mn-lt"/>
                <a:ea typeface="+mn-ea"/>
                <a:cs typeface="+mn-cs"/>
              </a:rPr>
              <a:t>the rate for </a:t>
            </a:r>
            <a:r>
              <a:rPr lang="en-US" sz="1200" b="0" kern="1200" baseline="0" dirty="0" smtClean="0">
                <a:solidFill>
                  <a:schemeClr val="tx1"/>
                </a:solidFill>
                <a:latin typeface="+mn-lt"/>
                <a:ea typeface="+mn-ea"/>
                <a:cs typeface="+mn-cs"/>
              </a:rPr>
              <a:t>six </a:t>
            </a:r>
            <a:r>
              <a:rPr lang="en-US" sz="1200" b="0" kern="1200" baseline="0" dirty="0">
                <a:solidFill>
                  <a:schemeClr val="tx1"/>
                </a:solidFill>
                <a:latin typeface="+mn-lt"/>
                <a:ea typeface="+mn-ea"/>
                <a:cs typeface="+mn-cs"/>
              </a:rPr>
              <a:t>months</a:t>
            </a:r>
            <a:r>
              <a:rPr lang="en-US" sz="1200" b="0" kern="1200" baseline="0" dirty="0" smtClean="0">
                <a:solidFill>
                  <a:schemeClr val="tx1"/>
                </a:solidFill>
                <a:latin typeface="+mn-lt"/>
                <a:ea typeface="+mn-ea"/>
                <a:cs typeface="+mn-cs"/>
              </a:rPr>
              <a:t>. To </a:t>
            </a:r>
            <a:r>
              <a:rPr lang="en-US" sz="1200" kern="1200" baseline="0" dirty="0">
                <a:solidFill>
                  <a:schemeClr val="tx1"/>
                </a:solidFill>
                <a:latin typeface="+mn-lt"/>
                <a:ea typeface="+mn-ea"/>
                <a:cs typeface="+mn-cs"/>
              </a:rPr>
              <a:t>annualize, 6.38% × 12⁄6 =12.76%</a:t>
            </a:r>
            <a:r>
              <a:rPr lang="en-US" sz="1200" kern="1200" baseline="0" dirty="0" smtClean="0">
                <a:solidFill>
                  <a:schemeClr val="tx1"/>
                </a:solidFill>
                <a:latin typeface="+mn-lt"/>
                <a:ea typeface="+mn-ea"/>
                <a:cs typeface="+mn-cs"/>
              </a:rPr>
              <a:t>. See </a:t>
            </a:r>
            <a:r>
              <a:rPr lang="en-US" sz="1200" kern="1200" baseline="0" dirty="0">
                <a:solidFill>
                  <a:schemeClr val="tx1"/>
                </a:solidFill>
                <a:latin typeface="+mn-lt"/>
                <a:ea typeface="+mn-ea"/>
                <a:cs typeface="+mn-cs"/>
              </a:rPr>
              <a:t>how the annual effective interest rate of 12.76% is greater than the stated rate of 12%?</a:t>
            </a:r>
          </a:p>
          <a:p>
            <a:endParaRPr lang="en-US" sz="1200" kern="1200" baseline="0" dirty="0">
              <a:solidFill>
                <a:schemeClr val="tx1"/>
              </a:solidFill>
              <a:latin typeface="+mn-lt"/>
              <a:ea typeface="+mn-ea"/>
              <a:cs typeface="+mn-cs"/>
            </a:endParaRPr>
          </a:p>
          <a:p>
            <a:endParaRPr lang="en-IN" b="0" dirty="0"/>
          </a:p>
          <a:p>
            <a:pPr defTabSz="930275" eaLnBrk="1" hangingPunct="1"/>
            <a:endParaRPr lang="en-IN" dirty="0"/>
          </a:p>
          <a:p>
            <a:pPr defTabSz="930275" eaLnBrk="1" hangingPunct="1"/>
            <a:endParaRPr lang="en-US" dirty="0"/>
          </a:p>
        </p:txBody>
      </p:sp>
      <p:sp>
        <p:nvSpPr>
          <p:cNvPr id="4" name="Slide Number Placeholder 3"/>
          <p:cNvSpPr>
            <a:spLocks noGrp="1"/>
          </p:cNvSpPr>
          <p:nvPr>
            <p:ph type="sldNum" sz="quarter" idx="5"/>
          </p:nvPr>
        </p:nvSpPr>
        <p:spPr/>
        <p:txBody>
          <a:bodyPr/>
          <a:lstStyle/>
          <a:p>
            <a:pPr>
              <a:defRPr/>
            </a:pPr>
            <a:fld id="{F5556BAE-E332-4C78-9172-56CDA3C15835}" type="slidenum">
              <a:rPr lang="en-IN" smtClean="0"/>
              <a:pPr>
                <a:defRPr/>
              </a:pPr>
              <a:t>15</a:t>
            </a:fld>
            <a:endParaRPr lang="en-IN" dirty="0"/>
          </a:p>
        </p:txBody>
      </p:sp>
    </p:spTree>
    <p:extLst>
      <p:ext uri="{BB962C8B-B14F-4D97-AF65-F5344CB8AC3E}">
        <p14:creationId xmlns:p14="http://schemas.microsoft.com/office/powerpoint/2010/main" val="270574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Sometimes short-term loans are </a:t>
            </a:r>
            <a:r>
              <a:rPr lang="en-US" sz="1200" b="0" i="1" u="none" strike="noStrike" kern="1200" baseline="0" dirty="0">
                <a:solidFill>
                  <a:schemeClr val="tx1"/>
                </a:solidFill>
                <a:latin typeface="+mn-lt"/>
                <a:ea typeface="+mn-ea"/>
                <a:cs typeface="+mn-cs"/>
              </a:rPr>
              <a:t>secured</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meaning a specified asset of the borrower is pledged as collateral or security for the loan. Although many kinds of assets can be pledged, the secured loans most frequently encountered in practice are secured by inventory or accounts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accounts receivable serve as collateral, we refer to the arrangement as </a:t>
            </a:r>
            <a:r>
              <a:rPr lang="en-US" sz="1200" b="0" i="1" u="none" strike="noStrike" kern="1200" baseline="0" dirty="0">
                <a:solidFill>
                  <a:schemeClr val="tx1"/>
                </a:solidFill>
                <a:latin typeface="+mn-lt"/>
                <a:ea typeface="+mn-ea"/>
                <a:cs typeface="+mn-cs"/>
              </a:rPr>
              <a:t>pledging </a:t>
            </a:r>
            <a:r>
              <a:rPr lang="en-US" sz="1200" b="0" i="0" u="none" strike="noStrike" kern="1200" baseline="0" dirty="0">
                <a:solidFill>
                  <a:schemeClr val="tx1"/>
                </a:solidFill>
                <a:latin typeface="+mn-lt"/>
                <a:ea typeface="+mn-ea"/>
                <a:cs typeface="+mn-cs"/>
              </a:rPr>
              <a:t>accounts receivable. Sometimes, the receivables actually are sold outright to a finance company as a means of short-term financing. This is called </a:t>
            </a:r>
            <a:r>
              <a:rPr lang="en-US" sz="1200" b="0" i="1" u="none" strike="noStrike" kern="1200" baseline="0" dirty="0">
                <a:solidFill>
                  <a:schemeClr val="tx1"/>
                </a:solidFill>
                <a:latin typeface="+mn-lt"/>
                <a:ea typeface="+mn-ea"/>
                <a:cs typeface="+mn-cs"/>
              </a:rPr>
              <a:t>factoring </a:t>
            </a:r>
            <a:r>
              <a:rPr lang="en-US" sz="1200" b="0" i="0" u="none" strike="noStrike" kern="1200" baseline="0" dirty="0">
                <a:solidFill>
                  <a:schemeClr val="tx1"/>
                </a:solidFill>
                <a:latin typeface="+mn-lt"/>
                <a:ea typeface="+mn-ea"/>
                <a:cs typeface="+mn-cs"/>
              </a:rPr>
              <a:t>receivables.</a:t>
            </a:r>
            <a:endParaRPr lang="en-US" dirty="0"/>
          </a:p>
        </p:txBody>
      </p:sp>
      <p:sp>
        <p:nvSpPr>
          <p:cNvPr id="4" name="Slide Number Placeholder 3"/>
          <p:cNvSpPr>
            <a:spLocks noGrp="1"/>
          </p:cNvSpPr>
          <p:nvPr>
            <p:ph type="sldNum" sz="quarter" idx="5"/>
          </p:nvPr>
        </p:nvSpPr>
        <p:spPr/>
        <p:txBody>
          <a:bodyPr/>
          <a:lstStyle/>
          <a:p>
            <a:pPr>
              <a:defRPr/>
            </a:pPr>
            <a:fld id="{617AC04C-C695-4330-B91E-1099EAAA476D}" type="slidenum">
              <a:rPr lang="en-IN" smtClean="0"/>
              <a:pPr>
                <a:defRPr/>
              </a:pPr>
              <a:t>16</a:t>
            </a:fld>
            <a:endParaRPr lang="en-IN" dirty="0"/>
          </a:p>
        </p:txBody>
      </p:sp>
    </p:spTree>
    <p:extLst>
      <p:ext uri="{BB962C8B-B14F-4D97-AF65-F5344CB8AC3E}">
        <p14:creationId xmlns:p14="http://schemas.microsoft.com/office/powerpoint/2010/main" val="2529039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Some large corporations obtain temporary financing by issuing </a:t>
            </a:r>
            <a:r>
              <a:rPr lang="en-IN" b="1" dirty="0"/>
              <a:t>commercial paper</a:t>
            </a:r>
            <a:r>
              <a:rPr lang="en-IN" dirty="0"/>
              <a:t>, which is often purchased by other companies as a short-term investment. Commercial paper refers to unsecured notes sold in minimum denominations of $25,000 with maturities ranging from 30 to 270 days. Beyond 270 days, the firm would be required to file a registration statement with the SEC. </a:t>
            </a:r>
          </a:p>
          <a:p>
            <a:endParaRPr lang="en-IN" dirty="0"/>
          </a:p>
          <a:p>
            <a:r>
              <a:rPr lang="en-IN" dirty="0"/>
              <a:t>Interest on commercial paper often is discounted at the issuance of the note. Usually commercial paper is issued directly to the buyer (lender) and is backed by a line of credit with a bank. This allows the interest rate to be lower than in a bank loan.</a:t>
            </a:r>
            <a:r>
              <a:rPr lang="en-IN" baseline="0" dirty="0"/>
              <a:t> </a:t>
            </a:r>
            <a:r>
              <a:rPr lang="en-US" sz="1200" kern="1200" baseline="0" dirty="0">
                <a:solidFill>
                  <a:schemeClr val="tx1"/>
                </a:solidFill>
                <a:latin typeface="+mn-lt"/>
                <a:ea typeface="+mn-ea"/>
                <a:cs typeface="+mn-cs"/>
              </a:rPr>
              <a:t>Commercial paper has become an increasingly popular way for large companies to raise funds, the total amount having expanded over fivefold in the last decade.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name </a:t>
            </a:r>
            <a:r>
              <a:rPr lang="en-US" sz="1200" b="0" i="1" u="none" strike="noStrike" kern="1200" baseline="0" dirty="0">
                <a:solidFill>
                  <a:schemeClr val="tx1"/>
                </a:solidFill>
                <a:latin typeface="+mn-lt"/>
                <a:ea typeface="+mn-ea"/>
                <a:cs typeface="+mn-cs"/>
              </a:rPr>
              <a:t>commercial paper </a:t>
            </a:r>
            <a:r>
              <a:rPr lang="en-US" sz="1200" b="0" i="0" u="none" strike="noStrike" kern="1200" baseline="0" dirty="0">
                <a:solidFill>
                  <a:schemeClr val="tx1"/>
                </a:solidFill>
                <a:latin typeface="+mn-lt"/>
                <a:ea typeface="+mn-ea"/>
                <a:cs typeface="+mn-cs"/>
              </a:rPr>
              <a:t>refers to the fact that a paper certificate traditionally is issued to the lender to signify the obligation, although there is a trend toward total computerization so that no paper is created.</a:t>
            </a:r>
          </a:p>
          <a:p>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In a statement of cash flows, the cash a company receives from using short-term notes to borrow funds as well as the cash it uses to repay the notes are reported among cash flows from financing activities.</a:t>
            </a:r>
          </a:p>
        </p:txBody>
      </p:sp>
      <p:sp>
        <p:nvSpPr>
          <p:cNvPr id="4" name="Slide Number Placeholder 3"/>
          <p:cNvSpPr>
            <a:spLocks noGrp="1"/>
          </p:cNvSpPr>
          <p:nvPr>
            <p:ph type="sldNum" sz="quarter" idx="5"/>
          </p:nvPr>
        </p:nvSpPr>
        <p:spPr/>
        <p:txBody>
          <a:bodyPr/>
          <a:lstStyle/>
          <a:p>
            <a:pPr>
              <a:defRPr/>
            </a:pPr>
            <a:fld id="{8D634E33-156B-4448-8A97-2647F7F0A390}" type="slidenum">
              <a:rPr lang="en-IN" smtClean="0"/>
              <a:pPr>
                <a:defRPr/>
              </a:pPr>
              <a:t>17</a:t>
            </a:fld>
            <a:endParaRPr lang="en-IN" dirty="0"/>
          </a:p>
        </p:txBody>
      </p:sp>
    </p:spTree>
    <p:extLst>
      <p:ext uri="{BB962C8B-B14F-4D97-AF65-F5344CB8AC3E}">
        <p14:creationId xmlns:p14="http://schemas.microsoft.com/office/powerpoint/2010/main" val="3679234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18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94776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Accrued liabilities </a:t>
            </a:r>
            <a:r>
              <a:rPr lang="en-US" sz="1200" b="0" i="0" u="none" strike="noStrike" kern="1200" baseline="0" dirty="0">
                <a:solidFill>
                  <a:schemeClr val="tx1"/>
                </a:solidFill>
                <a:latin typeface="+mn-lt"/>
                <a:ea typeface="+mn-ea"/>
                <a:cs typeface="+mn-cs"/>
              </a:rPr>
              <a:t>represent expenses already incurred but not yet paid (accrued expenses). These liabilities are recorded by adjusting entries at the end of the reporting period, prior to preparing financial statements. Common examples are salaries and wages payable, income taxes payable, and interest payable. Although recorded in separate liability accounts</a:t>
            </a:r>
            <a:r>
              <a:rPr lang="en-US" sz="1200" b="0" i="0" u="none" strike="noStrike" kern="1200" baseline="0" dirty="0" smtClean="0">
                <a:solidFill>
                  <a:schemeClr val="tx1"/>
                </a:solidFill>
                <a:latin typeface="+mn-lt"/>
                <a:ea typeface="+mn-ea"/>
                <a:cs typeface="+mn-cs"/>
              </a:rPr>
              <a:t>, accrued </a:t>
            </a:r>
            <a:r>
              <a:rPr lang="en-US" sz="1200" b="0" i="0" u="none" strike="noStrike" kern="1200" baseline="0" dirty="0">
                <a:solidFill>
                  <a:schemeClr val="tx1"/>
                </a:solidFill>
                <a:latin typeface="+mn-lt"/>
                <a:ea typeface="+mn-ea"/>
                <a:cs typeface="+mn-cs"/>
              </a:rPr>
              <a:t>liabilities usually are combined and reported under a single caption or perhaps two accrued liability captions in the balance sheet. </a:t>
            </a:r>
            <a:endParaRPr lang="en-US" dirty="0"/>
          </a:p>
        </p:txBody>
      </p:sp>
      <p:sp>
        <p:nvSpPr>
          <p:cNvPr id="4" name="Slide Number Placeholder 3"/>
          <p:cNvSpPr>
            <a:spLocks noGrp="1"/>
          </p:cNvSpPr>
          <p:nvPr>
            <p:ph type="sldNum" sz="quarter" idx="5"/>
          </p:nvPr>
        </p:nvSpPr>
        <p:spPr/>
        <p:txBody>
          <a:bodyPr/>
          <a:lstStyle/>
          <a:p>
            <a:pPr>
              <a:defRPr/>
            </a:pPr>
            <a:fld id="{1FE6820C-452E-44E3-8022-961287A8D6C7}" type="slidenum">
              <a:rPr lang="en-IN" smtClean="0"/>
              <a:pPr>
                <a:defRPr/>
              </a:pPr>
              <a:t>19</a:t>
            </a:fld>
            <a:endParaRPr lang="en-IN" dirty="0"/>
          </a:p>
        </p:txBody>
      </p:sp>
    </p:spTree>
    <p:extLst>
      <p:ext uri="{BB962C8B-B14F-4D97-AF65-F5344CB8AC3E}">
        <p14:creationId xmlns:p14="http://schemas.microsoft.com/office/powerpoint/2010/main" val="2824170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p:cNvSpPr>
          <p:nvPr>
            <p:ph type="sldImg"/>
          </p:nvPr>
        </p:nvSpPr>
        <p:spPr bwMode="auto">
          <a:noFill/>
          <a:ln>
            <a:solidFill>
              <a:srgbClr val="000000"/>
            </a:solidFill>
            <a:miter lim="800000"/>
            <a:headEnd/>
            <a:tailEnd/>
          </a:ln>
        </p:spPr>
      </p:sp>
      <p:sp>
        <p:nvSpPr>
          <p:cNvPr id="102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Before a business can invest in an asset it first must acquire the money to pay for it. This can happen in either of two ways—funds can be provided by owners or the funds must be borrowed.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businesses issue notes and bonds, their creditors are the banks, individuals, and organizations that exchange cash for those securities. Each of these obligations represents the most common type of liability—one to be paid in cash and for which the amount and timing are specified by a legally enforceable contract.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to be reported as a </a:t>
            </a:r>
            <a:r>
              <a:rPr lang="en-US" sz="1200" b="1" i="0" u="none" strike="noStrike" kern="1200" baseline="0" dirty="0">
                <a:solidFill>
                  <a:schemeClr val="tx1"/>
                </a:solidFill>
                <a:latin typeface="+mn-lt"/>
                <a:ea typeface="+mn-ea"/>
                <a:cs typeface="+mn-cs"/>
              </a:rPr>
              <a:t>liability</a:t>
            </a:r>
            <a:r>
              <a:rPr lang="en-US" sz="1200" b="0" i="0" u="none" strike="noStrike" kern="1200" baseline="0" dirty="0">
                <a:solidFill>
                  <a:schemeClr val="tx1"/>
                </a:solidFill>
                <a:latin typeface="+mn-lt"/>
                <a:ea typeface="+mn-ea"/>
                <a:cs typeface="+mn-cs"/>
              </a:rPr>
              <a:t>, an obligation need not be payable in cash. Instead, it may require the company to transfer other assets or to provide services. A liability doesn’t have to be represented by a written agreement nor be legally enforceable. Even the amount and timing of repayment need not be precisely known.</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From a financial reporting perspective, a liability has three essential characteristics. Liabilities:</a:t>
            </a:r>
          </a:p>
          <a:p>
            <a:pPr marL="228600" lvl="0" indent="-228600">
              <a:buFont typeface="+mj-lt"/>
              <a:buAutoNum type="arabicPeriod"/>
            </a:pPr>
            <a:r>
              <a:rPr lang="en-US" sz="1200" kern="1200" baseline="0" dirty="0">
                <a:solidFill>
                  <a:schemeClr val="tx1"/>
                </a:solidFill>
                <a:latin typeface="+mn-lt"/>
                <a:ea typeface="+mn-ea"/>
                <a:cs typeface="+mn-cs"/>
              </a:rPr>
              <a:t>Are </a:t>
            </a:r>
            <a:r>
              <a:rPr lang="en-US" sz="1200" i="1" kern="1200" baseline="0" dirty="0">
                <a:solidFill>
                  <a:schemeClr val="tx1"/>
                </a:solidFill>
                <a:latin typeface="+mn-lt"/>
                <a:ea typeface="+mn-ea"/>
                <a:cs typeface="+mn-cs"/>
              </a:rPr>
              <a:t>probable, future </a:t>
            </a:r>
            <a:r>
              <a:rPr lang="en-US" sz="1200" kern="1200" baseline="0" dirty="0">
                <a:solidFill>
                  <a:schemeClr val="tx1"/>
                </a:solidFill>
                <a:latin typeface="+mn-lt"/>
                <a:ea typeface="+mn-ea"/>
                <a:cs typeface="+mn-cs"/>
              </a:rPr>
              <a:t>sacrifices of economic </a:t>
            </a:r>
            <a:r>
              <a:rPr lang="en-US" sz="1200" kern="1200" baseline="0" dirty="0" smtClean="0">
                <a:solidFill>
                  <a:schemeClr val="tx1"/>
                </a:solidFill>
                <a:latin typeface="+mn-lt"/>
                <a:ea typeface="+mn-ea"/>
                <a:cs typeface="+mn-cs"/>
              </a:rPr>
              <a:t>benefits</a:t>
            </a:r>
            <a:endParaRPr lang="en-US" sz="1200" kern="1200" baseline="0" dirty="0">
              <a:solidFill>
                <a:schemeClr val="tx1"/>
              </a:solidFill>
              <a:latin typeface="+mn-lt"/>
              <a:ea typeface="+mn-ea"/>
              <a:cs typeface="+mn-cs"/>
            </a:endParaRPr>
          </a:p>
          <a:p>
            <a:pPr marL="228600" lvl="0" indent="-228600">
              <a:buFont typeface="+mj-lt"/>
              <a:buAutoNum type="arabicPeriod"/>
            </a:pPr>
            <a:r>
              <a:rPr lang="en-US" sz="1200" kern="1200" baseline="0" dirty="0">
                <a:solidFill>
                  <a:schemeClr val="tx1"/>
                </a:solidFill>
                <a:latin typeface="+mn-lt"/>
                <a:ea typeface="+mn-ea"/>
                <a:cs typeface="+mn-cs"/>
              </a:rPr>
              <a:t>Arise from </a:t>
            </a:r>
            <a:r>
              <a:rPr lang="en-US" sz="1200" i="1" kern="1200" baseline="0" dirty="0">
                <a:solidFill>
                  <a:schemeClr val="tx1"/>
                </a:solidFill>
                <a:latin typeface="+mn-lt"/>
                <a:ea typeface="+mn-ea"/>
                <a:cs typeface="+mn-cs"/>
              </a:rPr>
              <a:t>present</a:t>
            </a:r>
            <a:r>
              <a:rPr lang="en-US" sz="1200" kern="1200" baseline="0" dirty="0">
                <a:solidFill>
                  <a:schemeClr val="tx1"/>
                </a:solidFill>
                <a:latin typeface="+mn-lt"/>
                <a:ea typeface="+mn-ea"/>
                <a:cs typeface="+mn-cs"/>
              </a:rPr>
              <a:t> obligations (to transfer assets or provide services) to other </a:t>
            </a:r>
            <a:r>
              <a:rPr lang="en-US" sz="1200" kern="1200" baseline="0" dirty="0" smtClean="0">
                <a:solidFill>
                  <a:schemeClr val="tx1"/>
                </a:solidFill>
                <a:latin typeface="+mn-lt"/>
                <a:ea typeface="+mn-ea"/>
                <a:cs typeface="+mn-cs"/>
              </a:rPr>
              <a:t>entities</a:t>
            </a:r>
            <a:endParaRPr lang="en-US" sz="1200" kern="1200" baseline="0" dirty="0">
              <a:solidFill>
                <a:schemeClr val="tx1"/>
              </a:solidFill>
              <a:latin typeface="+mn-lt"/>
              <a:ea typeface="+mn-ea"/>
              <a:cs typeface="+mn-cs"/>
            </a:endParaRPr>
          </a:p>
          <a:p>
            <a:pPr marL="228600" lvl="0" indent="-228600">
              <a:buFont typeface="+mj-lt"/>
              <a:buAutoNum type="arabicPeriod"/>
            </a:pPr>
            <a:r>
              <a:rPr lang="en-US" sz="1200" kern="1200" baseline="0" dirty="0">
                <a:solidFill>
                  <a:schemeClr val="tx1"/>
                </a:solidFill>
                <a:latin typeface="+mn-lt"/>
                <a:ea typeface="+mn-ea"/>
                <a:cs typeface="+mn-cs"/>
              </a:rPr>
              <a:t>Result from </a:t>
            </a:r>
            <a:r>
              <a:rPr lang="en-US" sz="1200" i="1" kern="1200" baseline="0" dirty="0">
                <a:solidFill>
                  <a:schemeClr val="tx1"/>
                </a:solidFill>
                <a:latin typeface="+mn-lt"/>
                <a:ea typeface="+mn-ea"/>
                <a:cs typeface="+mn-cs"/>
              </a:rPr>
              <a:t>past</a:t>
            </a:r>
            <a:r>
              <a:rPr lang="en-US" sz="1200" kern="1200" baseline="0" dirty="0">
                <a:solidFill>
                  <a:schemeClr val="tx1"/>
                </a:solidFill>
                <a:latin typeface="+mn-lt"/>
                <a:ea typeface="+mn-ea"/>
                <a:cs typeface="+mn-cs"/>
              </a:rPr>
              <a:t> transactions or </a:t>
            </a:r>
            <a:r>
              <a:rPr lang="en-US" sz="1200" kern="1200" baseline="0" dirty="0" smtClean="0">
                <a:solidFill>
                  <a:schemeClr val="tx1"/>
                </a:solidFill>
                <a:latin typeface="+mn-lt"/>
                <a:ea typeface="+mn-ea"/>
                <a:cs typeface="+mn-cs"/>
              </a:rPr>
              <a:t>events</a:t>
            </a:r>
            <a:endParaRPr lang="en-US" sz="1200" kern="1200" baseline="0" dirty="0">
              <a:solidFill>
                <a:schemeClr val="tx1"/>
              </a:solidFill>
              <a:latin typeface="+mn-lt"/>
              <a:ea typeface="+mn-ea"/>
              <a:cs typeface="+mn-cs"/>
            </a:endParaRPr>
          </a:p>
          <a:p>
            <a:pPr marL="228600" lvl="0" indent="-228600">
              <a:buFont typeface="+mj-lt"/>
              <a:buAutoNum type="arabicPeriod"/>
            </a:pPr>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definition of a liability involves the past, the present, and the future. It is a present responsibility to sacrifice assets in the future because of a transaction or other event that happened in the past.</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7AA4B489-174C-4AA8-B2BE-12F928471A9D}" type="slidenum">
              <a:rPr lang="en-IN" smtClean="0"/>
              <a:pPr>
                <a:defRPr/>
              </a:pPr>
              <a:t>2</a:t>
            </a:fld>
            <a:endParaRPr lang="en-IN" dirty="0"/>
          </a:p>
        </p:txBody>
      </p:sp>
    </p:spTree>
    <p:extLst>
      <p:ext uri="{BB962C8B-B14F-4D97-AF65-F5344CB8AC3E}">
        <p14:creationId xmlns:p14="http://schemas.microsoft.com/office/powerpoint/2010/main" val="1622376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Illustration </a:t>
            </a:r>
            <a:r>
              <a:rPr lang="en-IN" dirty="0" smtClean="0"/>
              <a:t>13–6 </a:t>
            </a:r>
            <a:r>
              <a:rPr lang="en-IN" dirty="0"/>
              <a:t>Note</a:t>
            </a:r>
            <a:r>
              <a:rPr lang="en-IN" baseline="0" dirty="0"/>
              <a:t> with Accrued Interest</a:t>
            </a:r>
            <a:endParaRPr lang="en-IN" dirty="0"/>
          </a:p>
          <a:p>
            <a:pPr eaLnBrk="1" hangingPunct="1"/>
            <a:endParaRPr lang="en-IN" dirty="0"/>
          </a:p>
          <a:p>
            <a:pPr eaLnBrk="1" hangingPunct="1"/>
            <a:r>
              <a:rPr lang="en-IN" dirty="0"/>
              <a:t>Accrued interest payable arises in connection with notes as well as other forms of debt. As a continuation of our previous example, let’s </a:t>
            </a:r>
            <a:r>
              <a:rPr lang="en-US" dirty="0"/>
              <a:t>assume the fiscal period for Affiliated Technologies ends on June 30, two months after the six-month note is issued.</a:t>
            </a:r>
          </a:p>
          <a:p>
            <a:pPr eaLnBrk="1" hangingPunct="1"/>
            <a:endParaRPr lang="en-US" dirty="0"/>
          </a:p>
          <a:p>
            <a:r>
              <a:rPr lang="en-US" sz="1200" b="0" i="0" u="none" strike="noStrike" kern="1200" baseline="0" dirty="0">
                <a:solidFill>
                  <a:schemeClr val="tx1"/>
                </a:solidFill>
                <a:latin typeface="+mn-lt"/>
                <a:ea typeface="+mn-ea"/>
                <a:cs typeface="+mn-cs"/>
              </a:rPr>
              <a:t>The issuance of the note, intervening adjusting entry, and note payment would be recorded as shown here.</a:t>
            </a:r>
            <a:endParaRPr lang="en-US" dirty="0"/>
          </a:p>
          <a:p>
            <a:pPr eaLnBrk="1" hangingPunct="1"/>
            <a:endParaRPr lang="en-US" dirty="0"/>
          </a:p>
          <a:p>
            <a:r>
              <a:rPr lang="en-US" sz="1200" b="0" i="0" u="none" strike="noStrike" kern="1200" baseline="0" dirty="0">
                <a:solidFill>
                  <a:schemeClr val="tx1"/>
                </a:solidFill>
                <a:latin typeface="+mn-lt"/>
                <a:ea typeface="+mn-ea"/>
                <a:cs typeface="+mn-cs"/>
              </a:rPr>
              <a:t>At June 30, two months’ interest has accrued and is recorded to avoid misstating expenses and liabilities on the June 30 financial statements.</a:t>
            </a:r>
            <a:endParaRPr lang="en-US" dirty="0"/>
          </a:p>
        </p:txBody>
      </p:sp>
      <p:sp>
        <p:nvSpPr>
          <p:cNvPr id="4" name="Slide Number Placeholder 3"/>
          <p:cNvSpPr>
            <a:spLocks noGrp="1"/>
          </p:cNvSpPr>
          <p:nvPr>
            <p:ph type="sldNum" sz="quarter" idx="5"/>
          </p:nvPr>
        </p:nvSpPr>
        <p:spPr/>
        <p:txBody>
          <a:bodyPr/>
          <a:lstStyle/>
          <a:p>
            <a:pPr>
              <a:defRPr/>
            </a:pPr>
            <a:fld id="{246469BC-4AAF-4955-A6FF-D9B49390C649}" type="slidenum">
              <a:rPr lang="en-IN" smtClean="0"/>
              <a:pPr>
                <a:defRPr/>
              </a:pPr>
              <a:t>20</a:t>
            </a:fld>
            <a:endParaRPr lang="en-IN" dirty="0"/>
          </a:p>
        </p:txBody>
      </p:sp>
    </p:spTree>
    <p:extLst>
      <p:ext uri="{BB962C8B-B14F-4D97-AF65-F5344CB8AC3E}">
        <p14:creationId xmlns:p14="http://schemas.microsoft.com/office/powerpoint/2010/main" val="810333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Illustration </a:t>
            </a:r>
            <a:r>
              <a:rPr lang="en-IN" dirty="0" smtClean="0"/>
              <a:t>13–6 </a:t>
            </a:r>
            <a:r>
              <a:rPr lang="en-IN" dirty="0"/>
              <a:t>Note</a:t>
            </a:r>
            <a:r>
              <a:rPr lang="en-IN" baseline="0" dirty="0"/>
              <a:t> with Accrued Interest (continued)</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On November 1, the company records cash payment upon maturity of the note. Notes payable is reduced with a debit entry and cash is reduced with a credit entry. Interest expense is debited</a:t>
            </a:r>
            <a:r>
              <a:rPr lang="en-US" baseline="0" dirty="0"/>
              <a:t> </a:t>
            </a:r>
            <a:r>
              <a:rPr lang="en-US" dirty="0"/>
              <a:t>for the four months after June 30, calculated as $28,000, and the interest payable recorded on June 30 is reduced with a debit entry of $14,000.</a:t>
            </a:r>
            <a:endParaRPr kumimoji="0" lang="en-IN"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60BEED7C-3A57-447E-883C-527179810930}" type="slidenum">
              <a:rPr lang="en-IN" smtClean="0"/>
              <a:pPr>
                <a:defRPr/>
              </a:pPr>
              <a:t>21</a:t>
            </a:fld>
            <a:endParaRPr lang="en-IN" dirty="0"/>
          </a:p>
        </p:txBody>
      </p:sp>
    </p:spTree>
    <p:extLst>
      <p:ext uri="{BB962C8B-B14F-4D97-AF65-F5344CB8AC3E}">
        <p14:creationId xmlns:p14="http://schemas.microsoft.com/office/powerpoint/2010/main" val="2416372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13–7 </a:t>
            </a:r>
            <a:r>
              <a:rPr lang="en-US" sz="1200" kern="1200" baseline="0" dirty="0">
                <a:solidFill>
                  <a:schemeClr val="tx1"/>
                </a:solidFill>
                <a:latin typeface="+mn-lt"/>
                <a:ea typeface="+mn-ea"/>
                <a:cs typeface="+mn-cs"/>
              </a:rPr>
              <a:t>Conditions for Accrual of Paid Future Absences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Compensation for employee services can be in the form of hourly wages, salary, commissions, bonuses, stock compensation plans, and pensions. Accrued liabilities arise in connection with compensation expense when employees have provided services but have not yet been paid as of a financial statement date. These accrued expenses and related accrued liabilities are recorded by adjusting entries at the end of the reporting period, prior to preparing financial statements.</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employer should accrue an expense and the related liability for employees’ compensation for future absences (such as vacation pay) if the obligation meets </a:t>
            </a:r>
            <a:r>
              <a:rPr lang="en-US" sz="1200" b="0" i="1" u="none" strike="noStrike" kern="1200" baseline="0" dirty="0">
                <a:solidFill>
                  <a:schemeClr val="tx1"/>
                </a:solidFill>
                <a:latin typeface="+mn-lt"/>
                <a:ea typeface="+mn-ea"/>
                <a:cs typeface="+mn-cs"/>
              </a:rPr>
              <a:t>all </a:t>
            </a:r>
            <a:r>
              <a:rPr lang="en-US" sz="1200" b="0" i="0" u="none" strike="noStrike" kern="1200" baseline="0" dirty="0">
                <a:solidFill>
                  <a:schemeClr val="tx1"/>
                </a:solidFill>
                <a:latin typeface="+mn-lt"/>
                <a:ea typeface="+mn-ea"/>
                <a:cs typeface="+mn-cs"/>
              </a:rPr>
              <a:t>of the four conditions listed here:</a:t>
            </a:r>
            <a:endParaRPr lang="en-US" dirty="0"/>
          </a:p>
          <a:p>
            <a:pPr marL="228600" indent="-228600" eaLnBrk="1" hangingPunct="1">
              <a:buFont typeface="+mj-lt"/>
              <a:buAutoNum type="arabicPeriod"/>
            </a:pPr>
            <a:r>
              <a:rPr lang="en-US" dirty="0"/>
              <a:t>The obligation is attributable to employees’ services already </a:t>
            </a:r>
            <a:r>
              <a:rPr lang="en-US" dirty="0" smtClean="0"/>
              <a:t>performed</a:t>
            </a:r>
            <a:endParaRPr lang="en-US" dirty="0"/>
          </a:p>
          <a:p>
            <a:pPr marL="228600" indent="-228600" eaLnBrk="1" hangingPunct="1">
              <a:buFont typeface="+mj-lt"/>
              <a:buAutoNum type="arabicPeriod"/>
            </a:pPr>
            <a:r>
              <a:rPr lang="en-US" dirty="0"/>
              <a:t>The paid absence can be taken in a later year—the benefit vests (will be compensated even if employment is terminated) or the benefit can be accumulated over </a:t>
            </a:r>
            <a:r>
              <a:rPr lang="en-US" dirty="0" smtClean="0"/>
              <a:t>time</a:t>
            </a:r>
            <a:endParaRPr lang="en-US" dirty="0"/>
          </a:p>
          <a:p>
            <a:pPr marL="228600" indent="-228600" eaLnBrk="1" hangingPunct="1">
              <a:buFont typeface="+mj-lt"/>
              <a:buAutoNum type="arabicPeriod"/>
            </a:pPr>
            <a:r>
              <a:rPr lang="en-US" dirty="0"/>
              <a:t>Payment is </a:t>
            </a:r>
            <a:r>
              <a:rPr lang="en-US" dirty="0" smtClean="0"/>
              <a:t>probable</a:t>
            </a:r>
            <a:endParaRPr lang="en-US" dirty="0"/>
          </a:p>
          <a:p>
            <a:pPr marL="228600" indent="-228600" eaLnBrk="1" hangingPunct="1">
              <a:buFont typeface="+mj-lt"/>
              <a:buAutoNum type="arabicPeriod"/>
            </a:pPr>
            <a:r>
              <a:rPr lang="en-US" dirty="0"/>
              <a:t>The amount can be reasonably </a:t>
            </a:r>
            <a:r>
              <a:rPr lang="en-US" dirty="0" smtClean="0"/>
              <a:t>estimated</a:t>
            </a:r>
            <a:endParaRPr lang="en-US" dirty="0"/>
          </a:p>
          <a:p>
            <a:pPr marL="0" indent="0" eaLnBrk="1" hangingPunct="1">
              <a:buFont typeface="+mj-lt"/>
              <a:buNone/>
            </a:pPr>
            <a:endParaRPr lang="en-US" dirty="0"/>
          </a:p>
        </p:txBody>
      </p:sp>
      <p:sp>
        <p:nvSpPr>
          <p:cNvPr id="4" name="Slide Number Placeholder 3"/>
          <p:cNvSpPr>
            <a:spLocks noGrp="1"/>
          </p:cNvSpPr>
          <p:nvPr>
            <p:ph type="sldNum" sz="quarter" idx="5"/>
          </p:nvPr>
        </p:nvSpPr>
        <p:spPr/>
        <p:txBody>
          <a:bodyPr/>
          <a:lstStyle/>
          <a:p>
            <a:pPr>
              <a:defRPr/>
            </a:pPr>
            <a:fld id="{F6CAFB4A-C2D7-4CA3-85A5-40A78ED967E7}" type="slidenum">
              <a:rPr lang="en-IN" smtClean="0"/>
              <a:pPr>
                <a:defRPr/>
              </a:pPr>
              <a:t>22</a:t>
            </a:fld>
            <a:endParaRPr lang="en-IN" dirty="0"/>
          </a:p>
        </p:txBody>
      </p:sp>
    </p:spTree>
    <p:extLst>
      <p:ext uri="{BB962C8B-B14F-4D97-AF65-F5344CB8AC3E}">
        <p14:creationId xmlns:p14="http://schemas.microsoft.com/office/powerpoint/2010/main" val="946741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13–8 </a:t>
            </a:r>
            <a:r>
              <a:rPr lang="en-US" sz="1200" kern="1200" baseline="0" dirty="0">
                <a:solidFill>
                  <a:schemeClr val="tx1"/>
                </a:solidFill>
                <a:latin typeface="+mn-lt"/>
                <a:ea typeface="+mn-ea"/>
                <a:cs typeface="+mn-cs"/>
              </a:rPr>
              <a:t>Paid Future Absences</a:t>
            </a:r>
            <a:endParaRPr lang="en-US" dirty="0"/>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Here’s an example of accounting for paid future absences</a:t>
            </a:r>
            <a:r>
              <a:rPr lang="en-US" sz="1200" kern="1200" baseline="0" dirty="0" smtClean="0">
                <a:solidFill>
                  <a:schemeClr val="tx1"/>
                </a:solidFill>
                <a:latin typeface="+mn-lt"/>
                <a:ea typeface="+mn-ea"/>
                <a:cs typeface="+mn-cs"/>
              </a:rPr>
              <a:t>. We’ll </a:t>
            </a:r>
            <a:r>
              <a:rPr lang="en-US" sz="1200" kern="1200" baseline="0" dirty="0">
                <a:solidFill>
                  <a:schemeClr val="tx1"/>
                </a:solidFill>
                <a:latin typeface="+mn-lt"/>
                <a:ea typeface="+mn-ea"/>
                <a:cs typeface="+mn-cs"/>
              </a:rPr>
              <a:t>start by listing the facts.</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5CB1CD0B-7727-4BD4-B0EE-7B9B3A41B1E9}" type="slidenum">
              <a:rPr lang="en-IN" smtClean="0"/>
              <a:pPr>
                <a:defRPr/>
              </a:pPr>
              <a:t>23</a:t>
            </a:fld>
            <a:endParaRPr lang="en-IN" dirty="0"/>
          </a:p>
        </p:txBody>
      </p:sp>
    </p:spTree>
    <p:extLst>
      <p:ext uri="{BB962C8B-B14F-4D97-AF65-F5344CB8AC3E}">
        <p14:creationId xmlns:p14="http://schemas.microsoft.com/office/powerpoint/2010/main" val="2000148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pPr defTabSz="930275" eaLnBrk="1" hangingPunct="1"/>
            <a:r>
              <a:rPr lang="en-US" dirty="0"/>
              <a:t>The salaries and wages expense for employees who took vacations in 2018 is calculated at the existing wage rate of $600. This expense for 2,500 employees for 2 weeks and 2,000 employees for 1 week totals $4,200,000. </a:t>
            </a:r>
          </a:p>
          <a:p>
            <a:pPr defTabSz="930275" eaLnBrk="1" hangingPunct="1"/>
            <a:endParaRPr lang="en-US" dirty="0"/>
          </a:p>
          <a:p>
            <a:pPr defTabSz="930275" eaLnBrk="1" hangingPunct="1"/>
            <a:r>
              <a:rPr lang="en-US" dirty="0"/>
              <a:t>The amount of compensation expense to be accrued on December 31, 2018, is calculated as the total carryover of 9,000 weeks times the wage rate of $600, which equals $5,400,000</a:t>
            </a:r>
            <a:r>
              <a:rPr lang="en-US" dirty="0" smtClean="0"/>
              <a:t>. It </a:t>
            </a:r>
            <a:r>
              <a:rPr lang="en-US" dirty="0"/>
              <a:t>is recorded as a liability towards compensated future absences.</a:t>
            </a:r>
          </a:p>
          <a:p>
            <a:pPr defTabSz="930275" eaLnBrk="1" hangingPunct="1"/>
            <a:endParaRPr lang="en-US" dirty="0"/>
          </a:p>
          <a:p>
            <a:pPr defTabSz="930275" eaLnBrk="1" hangingPunct="1"/>
            <a:r>
              <a:rPr lang="en-US" dirty="0"/>
              <a:t>The liability for paid absences is accrued at the existing wage rate rather than at a rate estimated to be in effect when absences occur. So, if wage rates rise, the difference between the accrual and the amount paid increases compensation expense for that year</a:t>
            </a:r>
            <a:r>
              <a:rPr lang="en-US" dirty="0" smtClean="0"/>
              <a:t>. We</a:t>
            </a:r>
            <a:r>
              <a:rPr lang="en-US" baseline="0" dirty="0" smtClean="0"/>
              <a:t> </a:t>
            </a:r>
            <a:r>
              <a:rPr lang="en-US" baseline="0" dirty="0"/>
              <a:t>can see that occur in 2019, when the amount paid is $5,700,000 rather than the $5,400,000 accrued at the end of 2018</a:t>
            </a:r>
            <a:r>
              <a:rPr lang="en-US" baseline="0" dirty="0" smtClean="0"/>
              <a:t>. The </a:t>
            </a:r>
            <a:r>
              <a:rPr lang="en-US" baseline="0" dirty="0"/>
              <a:t>difference of $300,000 is reflected in 2019, essentially updating the estimate of compensation expense for changes occurring during 2019.</a:t>
            </a:r>
            <a:endParaRPr lang="en-US" dirty="0"/>
          </a:p>
        </p:txBody>
      </p:sp>
      <p:sp>
        <p:nvSpPr>
          <p:cNvPr id="4" name="Slide Number Placeholder 3"/>
          <p:cNvSpPr>
            <a:spLocks noGrp="1"/>
          </p:cNvSpPr>
          <p:nvPr>
            <p:ph type="sldNum" sz="quarter" idx="5"/>
          </p:nvPr>
        </p:nvSpPr>
        <p:spPr/>
        <p:txBody>
          <a:bodyPr/>
          <a:lstStyle/>
          <a:p>
            <a:pPr>
              <a:defRPr/>
            </a:pPr>
            <a:fld id="{34E516A6-6F32-48F5-9041-360CFB3F8373}" type="slidenum">
              <a:rPr lang="en-IN" smtClean="0"/>
              <a:pPr>
                <a:defRPr/>
              </a:pPr>
              <a:t>24</a:t>
            </a:fld>
            <a:endParaRPr lang="en-IN" dirty="0"/>
          </a:p>
        </p:txBody>
      </p:sp>
    </p:spTree>
    <p:extLst>
      <p:ext uri="{BB962C8B-B14F-4D97-AF65-F5344CB8AC3E}">
        <p14:creationId xmlns:p14="http://schemas.microsoft.com/office/powerpoint/2010/main" val="278586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Sometimes compensation packages include annual bonuses tied to performance objectives designed to provide incentive to executives. The most common performance measures are earnings per share, net income, and operating income, each being used by about a quarter of firms having bonus plans. Nonfinancial performance measures, such as customer satisfaction and product or service quality, also are used. </a:t>
            </a:r>
            <a:r>
              <a:rPr lang="en-US" sz="1200" b="1" i="0" u="none" strike="noStrike" kern="1200" baseline="0" dirty="0">
                <a:solidFill>
                  <a:schemeClr val="tx1"/>
                </a:solidFill>
                <a:latin typeface="+mn-lt"/>
                <a:ea typeface="+mn-ea"/>
                <a:cs typeface="+mn-cs"/>
              </a:rPr>
              <a:t>Annual bonuses </a:t>
            </a:r>
            <a:r>
              <a:rPr lang="en-US" sz="1200" b="0" i="0" u="none" strike="noStrike" kern="1200" baseline="0" dirty="0">
                <a:solidFill>
                  <a:schemeClr val="tx1"/>
                </a:solidFill>
                <a:latin typeface="+mn-lt"/>
                <a:ea typeface="+mn-ea"/>
                <a:cs typeface="+mn-cs"/>
              </a:rPr>
              <a:t>also are popular, not just for executives, but for nonmanagerial personnel as well. Unfortunately for employees, bonuses often take the place of annual raises. This allows a company to increase employee pay without permanently locking in the increases in salaries. Bonuses are compensation expense of the period in which they are earned.</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25</a:t>
            </a:fld>
            <a:endParaRPr lang="en-IN" dirty="0"/>
          </a:p>
        </p:txBody>
      </p:sp>
    </p:spTree>
    <p:extLst>
      <p:ext uri="{BB962C8B-B14F-4D97-AF65-F5344CB8AC3E}">
        <p14:creationId xmlns:p14="http://schemas.microsoft.com/office/powerpoint/2010/main" val="39409574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Liabilities are created when amounts are received that will be returned or remitted to others. Deposits and advances from customers and collections for third parties are cases in point.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Collecting cash from a customer as a refundable deposit or as an advance payment for products or services creates a liability to return the deposit or to supply the products or services.</a:t>
            </a:r>
          </a:p>
        </p:txBody>
      </p:sp>
      <p:sp>
        <p:nvSpPr>
          <p:cNvPr id="4" name="Slide Number Placeholder 3"/>
          <p:cNvSpPr>
            <a:spLocks noGrp="1"/>
          </p:cNvSpPr>
          <p:nvPr>
            <p:ph type="sldNum" sz="quarter" idx="5"/>
          </p:nvPr>
        </p:nvSpPr>
        <p:spPr/>
        <p:txBody>
          <a:bodyPr/>
          <a:lstStyle/>
          <a:p>
            <a:pPr>
              <a:defRPr/>
            </a:pPr>
            <a:fld id="{A12F4D49-1A73-4E7C-A5DE-C387BF1AF116}" type="slidenum">
              <a:rPr lang="en-IN" smtClean="0"/>
              <a:pPr>
                <a:defRPr/>
              </a:pPr>
              <a:t>26</a:t>
            </a:fld>
            <a:endParaRPr lang="en-IN" dirty="0"/>
          </a:p>
        </p:txBody>
      </p:sp>
    </p:spTree>
    <p:extLst>
      <p:ext uri="{BB962C8B-B14F-4D97-AF65-F5344CB8AC3E}">
        <p14:creationId xmlns:p14="http://schemas.microsoft.com/office/powerpoint/2010/main" val="34051259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13–9 </a:t>
            </a:r>
            <a:r>
              <a:rPr lang="en-US" sz="1200" kern="1200" baseline="0" dirty="0">
                <a:solidFill>
                  <a:schemeClr val="tx1"/>
                </a:solidFill>
                <a:latin typeface="+mn-lt"/>
                <a:ea typeface="+mn-ea"/>
                <a:cs typeface="+mn-cs"/>
              </a:rPr>
              <a:t>Refundable Deposits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some businesses it’s typical to require customers to pay cash as a deposit that will be refunded when a specified event occurs. You probably have encountered such situations. When apartments are rented, security or damage deposits often are collected. Utility companies frequently collect deposits when service is begun. Similarly, deposits sometimes are required on returnable containers, to be refunded when the containers are returned. That situation is demonstrated in the example above.</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EF280FAC-D7B1-41B1-A605-9ACD074F152C}" type="slidenum">
              <a:rPr lang="en-IN" smtClean="0"/>
              <a:pPr>
                <a:defRPr/>
              </a:pPr>
              <a:t>27</a:t>
            </a:fld>
            <a:endParaRPr lang="en-IN" dirty="0"/>
          </a:p>
        </p:txBody>
      </p:sp>
    </p:spTree>
    <p:extLst>
      <p:ext uri="{BB962C8B-B14F-4D97-AF65-F5344CB8AC3E}">
        <p14:creationId xmlns:p14="http://schemas.microsoft.com/office/powerpoint/2010/main" val="3480240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30275" rtl="0" eaLnBrk="1" fontAlgn="base" latinLnBrk="0" hangingPunct="1">
              <a:lnSpc>
                <a:spcPct val="100000"/>
              </a:lnSpc>
              <a:spcBef>
                <a:spcPct val="30000"/>
              </a:spcBef>
              <a:spcAft>
                <a:spcPct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13–9 </a:t>
            </a:r>
            <a:r>
              <a:rPr lang="en-US" sz="1200" kern="1200" baseline="0" dirty="0">
                <a:solidFill>
                  <a:schemeClr val="tx1"/>
                </a:solidFill>
                <a:latin typeface="+mn-lt"/>
                <a:ea typeface="+mn-ea"/>
                <a:cs typeface="+mn-cs"/>
              </a:rPr>
              <a:t>Refundable Deposits (continued)</a:t>
            </a:r>
          </a:p>
          <a:p>
            <a:pPr defTabSz="930275" eaLnBrk="1" hangingPunct="1"/>
            <a:endParaRPr lang="en-IN" dirty="0"/>
          </a:p>
          <a:p>
            <a:pPr defTabSz="930275" eaLnBrk="1" hangingPunct="1"/>
            <a:r>
              <a:rPr lang="en-IN" dirty="0"/>
              <a:t>When 90% of the containers are returned within the allotted time, the previously collected deposit amount is refunded. The liability recorded earlier for the refund is reduced by 90% of the refundable amount, which is $270,000. This is</a:t>
            </a:r>
            <a:r>
              <a:rPr lang="en-IN" baseline="0" dirty="0"/>
              <a:t> </a:t>
            </a:r>
            <a:r>
              <a:rPr lang="en-IN" dirty="0"/>
              <a:t>recorded as a debit to the Liability account and credit to Cash for $270,000.</a:t>
            </a:r>
          </a:p>
          <a:p>
            <a:pPr defTabSz="930275" eaLnBrk="1" hangingPunct="1"/>
            <a:endParaRPr lang="en-IN" dirty="0"/>
          </a:p>
          <a:p>
            <a:pPr marL="0" marR="0" lvl="0" indent="0" algn="l" defTabSz="930275" rtl="0" eaLnBrk="1" fontAlgn="base" latinLnBrk="0" hangingPunct="1">
              <a:lnSpc>
                <a:spcPct val="100000"/>
              </a:lnSpc>
              <a:spcBef>
                <a:spcPct val="30000"/>
              </a:spcBef>
              <a:spcAft>
                <a:spcPct val="0"/>
              </a:spcAft>
              <a:buClrTx/>
              <a:buSzTx/>
              <a:buFontTx/>
              <a:buNone/>
              <a:tabLst/>
              <a:defRPr/>
            </a:pPr>
            <a:r>
              <a:rPr lang="en-IN" dirty="0"/>
              <a:t>Note that 10% of the customers did not return the containers. Consequently, revenue is credited for the remaining amount,</a:t>
            </a:r>
            <a:r>
              <a:rPr lang="en-IN" baseline="0" dirty="0"/>
              <a:t> </a:t>
            </a:r>
            <a:r>
              <a:rPr lang="en-IN" dirty="0"/>
              <a:t>which equals $30,000. </a:t>
            </a:r>
          </a:p>
          <a:p>
            <a:pPr marL="0" marR="0" lvl="0" indent="0" algn="l" defTabSz="930275" rtl="0" eaLnBrk="1" fontAlgn="base" latinLnBrk="0" hangingPunct="1">
              <a:lnSpc>
                <a:spcPct val="100000"/>
              </a:lnSpc>
              <a:spcBef>
                <a:spcPct val="30000"/>
              </a:spcBef>
              <a:spcAft>
                <a:spcPct val="0"/>
              </a:spcAft>
              <a:buClrTx/>
              <a:buSzTx/>
              <a:buFontTx/>
              <a:buNone/>
              <a:tabLst/>
              <a:defRPr/>
            </a:pPr>
            <a:endParaRPr lang="en-IN" dirty="0"/>
          </a:p>
          <a:p>
            <a:pPr marL="0" marR="0" lvl="0" indent="0" algn="l" defTabSz="930275" rtl="0" eaLnBrk="1" fontAlgn="base" latinLnBrk="0" hangingPunct="1">
              <a:lnSpc>
                <a:spcPct val="100000"/>
              </a:lnSpc>
              <a:spcBef>
                <a:spcPct val="30000"/>
              </a:spcBef>
              <a:spcAft>
                <a:spcPct val="0"/>
              </a:spcAft>
              <a:buClrTx/>
              <a:buSzTx/>
              <a:buFontTx/>
              <a:buNone/>
              <a:tabLst/>
              <a:defRPr/>
            </a:pPr>
            <a:r>
              <a:rPr lang="en-IN" dirty="0"/>
              <a:t>As the deposits were charged twice the actual cost of containers, cost of goods sold is debited for the cost of $15,000, and inventory is decreased for the containers not returned.</a:t>
            </a:r>
            <a:endParaRPr lang="en-US" dirty="0"/>
          </a:p>
          <a:p>
            <a:pPr marL="0" marR="0" lvl="0" indent="0" algn="l" defTabSz="930275" rtl="0" eaLnBrk="1" fontAlgn="base" latinLnBrk="0" hangingPunct="1">
              <a:lnSpc>
                <a:spcPct val="100000"/>
              </a:lnSpc>
              <a:spcBef>
                <a:spcPct val="30000"/>
              </a:spcBef>
              <a:spcAft>
                <a:spcPct val="0"/>
              </a:spcAft>
              <a:buClrTx/>
              <a:buSzTx/>
              <a:buFontTx/>
              <a:buNone/>
              <a:tabLst/>
              <a:defRPr/>
            </a:pPr>
            <a:endParaRPr lang="en-IN" dirty="0"/>
          </a:p>
          <a:p>
            <a:pPr defTabSz="930275" eaLnBrk="1" hangingPunct="1"/>
            <a:endParaRPr lang="en-IN" dirty="0"/>
          </a:p>
        </p:txBody>
      </p:sp>
      <p:sp>
        <p:nvSpPr>
          <p:cNvPr id="4" name="Slide Number Placeholder 3"/>
          <p:cNvSpPr>
            <a:spLocks noGrp="1"/>
          </p:cNvSpPr>
          <p:nvPr>
            <p:ph type="sldNum" sz="quarter" idx="5"/>
          </p:nvPr>
        </p:nvSpPr>
        <p:spPr/>
        <p:txBody>
          <a:bodyPr/>
          <a:lstStyle/>
          <a:p>
            <a:pPr>
              <a:defRPr/>
            </a:pPr>
            <a:fld id="{8914A272-E8F9-4373-95F2-9D12C4610E11}" type="slidenum">
              <a:rPr lang="en-IN" smtClean="0"/>
              <a:pPr>
                <a:defRPr/>
              </a:pPr>
              <a:t>28</a:t>
            </a:fld>
            <a:endParaRPr lang="en-IN" dirty="0"/>
          </a:p>
        </p:txBody>
      </p:sp>
    </p:spTree>
    <p:extLst>
      <p:ext uri="{BB962C8B-B14F-4D97-AF65-F5344CB8AC3E}">
        <p14:creationId xmlns:p14="http://schemas.microsoft.com/office/powerpoint/2010/main" val="1448762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At times, businesses require advance payments from customers that will be applied to the purchase price when goods are delivered or services provided. Gift certificates, magazine subscriptions, layaway deposits, special order deposits, and airline tickets are examples. These customer advances, also called </a:t>
            </a:r>
            <a:r>
              <a:rPr lang="en-US" sz="1200" b="0" i="1" u="none" strike="noStrike" kern="1200" baseline="0" dirty="0">
                <a:solidFill>
                  <a:schemeClr val="tx1"/>
                </a:solidFill>
                <a:latin typeface="+mn-lt"/>
                <a:ea typeface="+mn-ea"/>
                <a:cs typeface="+mn-cs"/>
              </a:rPr>
              <a:t>deferred revenue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unearned revenue</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represent liabilities until the related product or service is provided.</a:t>
            </a:r>
            <a:endParaRPr lang="en-US" dirty="0"/>
          </a:p>
        </p:txBody>
      </p:sp>
      <p:sp>
        <p:nvSpPr>
          <p:cNvPr id="4" name="Slide Number Placeholder 3"/>
          <p:cNvSpPr>
            <a:spLocks noGrp="1"/>
          </p:cNvSpPr>
          <p:nvPr>
            <p:ph type="sldNum" sz="quarter" idx="5"/>
          </p:nvPr>
        </p:nvSpPr>
        <p:spPr/>
        <p:txBody>
          <a:bodyPr/>
          <a:lstStyle/>
          <a:p>
            <a:pPr>
              <a:defRPr/>
            </a:pPr>
            <a:fld id="{E55E024B-6CDB-4AA1-A111-2D74C430AD65}" type="slidenum">
              <a:rPr lang="en-IN" smtClean="0"/>
              <a:pPr>
                <a:defRPr/>
              </a:pPr>
              <a:t>29</a:t>
            </a:fld>
            <a:endParaRPr lang="en-IN" dirty="0"/>
          </a:p>
        </p:txBody>
      </p:sp>
    </p:spTree>
    <p:extLst>
      <p:ext uri="{BB962C8B-B14F-4D97-AF65-F5344CB8AC3E}">
        <p14:creationId xmlns:p14="http://schemas.microsoft.com/office/powerpoint/2010/main" val="2798828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bwMode="auto">
          <a:noFill/>
          <a:ln>
            <a:solidFill>
              <a:srgbClr val="000000"/>
            </a:solidFill>
            <a:miter lim="800000"/>
            <a:headEnd/>
            <a:tailEnd/>
          </a:ln>
        </p:spPr>
      </p:sp>
      <p:sp>
        <p:nvSpPr>
          <p:cNvPr id="1229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a classified balance sheet, we categorize liabilities as either </a:t>
            </a:r>
            <a:r>
              <a:rPr lang="en-US" sz="1200" b="1" i="0" u="none" strike="noStrike" kern="1200" baseline="0" dirty="0">
                <a:solidFill>
                  <a:schemeClr val="tx1"/>
                </a:solidFill>
                <a:latin typeface="+mn-lt"/>
                <a:ea typeface="+mn-ea"/>
                <a:cs typeface="+mn-cs"/>
              </a:rPr>
              <a:t>current liabilities </a:t>
            </a:r>
            <a:r>
              <a:rPr lang="en-US" sz="1200" b="0" i="0" u="none" strike="noStrike" kern="1200" baseline="0" dirty="0">
                <a:solidFill>
                  <a:schemeClr val="tx1"/>
                </a:solidFill>
                <a:latin typeface="+mn-lt"/>
                <a:ea typeface="+mn-ea"/>
                <a:cs typeface="+mn-cs"/>
              </a:rPr>
              <a:t>or long-term liabilities. We often characterize current liabilities as obligations payable within one year or within the firm’s operating cycle, whichever is longer. This general definition usually applies. However, a more discriminating definition identifies current liabilities as those expected to be satisfied with </a:t>
            </a:r>
            <a:r>
              <a:rPr lang="en-US" sz="1200" b="0" i="1" u="none" strike="noStrike" kern="1200" baseline="0" dirty="0">
                <a:solidFill>
                  <a:schemeClr val="tx1"/>
                </a:solidFill>
                <a:latin typeface="+mn-lt"/>
                <a:ea typeface="+mn-ea"/>
                <a:cs typeface="+mn-cs"/>
              </a:rPr>
              <a:t>current assets </a:t>
            </a:r>
            <a:r>
              <a:rPr lang="en-US" sz="1200" b="0" i="0" u="none" strike="noStrike" kern="1200" baseline="0" dirty="0">
                <a:solidFill>
                  <a:schemeClr val="tx1"/>
                </a:solidFill>
                <a:latin typeface="+mn-lt"/>
                <a:ea typeface="+mn-ea"/>
                <a:cs typeface="+mn-cs"/>
              </a:rPr>
              <a:t>or by the creation of other </a:t>
            </a:r>
            <a:r>
              <a:rPr lang="en-US" sz="1200" b="0" i="1" u="none" strike="noStrike" kern="1200" baseline="0" dirty="0">
                <a:solidFill>
                  <a:schemeClr val="tx1"/>
                </a:solidFill>
                <a:latin typeface="+mn-lt"/>
                <a:ea typeface="+mn-ea"/>
                <a:cs typeface="+mn-cs"/>
              </a:rPr>
              <a:t>current liabilities.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Classifying liabilities as either current or </a:t>
            </a:r>
            <a:r>
              <a:rPr lang="en-US" sz="1200" b="0" i="0" u="none" strike="noStrike" kern="1200" baseline="0" dirty="0" smtClean="0">
                <a:solidFill>
                  <a:schemeClr val="tx1"/>
                </a:solidFill>
                <a:latin typeface="+mn-lt"/>
                <a:ea typeface="+mn-ea"/>
                <a:cs typeface="+mn-cs"/>
              </a:rPr>
              <a:t>long-term </a:t>
            </a:r>
            <a:r>
              <a:rPr lang="en-US" sz="1200" b="0" i="0" u="none" strike="noStrike" kern="1200" baseline="0" dirty="0">
                <a:solidFill>
                  <a:schemeClr val="tx1"/>
                </a:solidFill>
                <a:latin typeface="+mn-lt"/>
                <a:ea typeface="+mn-ea"/>
                <a:cs typeface="+mn-cs"/>
              </a:rPr>
              <a:t>helps investors and creditors assess the risk that the liabilities will require expenditure of cash or other assets in the near term.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5696B59A-3A57-4D50-B5ED-C2273836C35F}" type="slidenum">
              <a:rPr lang="en-IN" smtClean="0"/>
              <a:pPr>
                <a:defRPr/>
              </a:pPr>
              <a:t>3</a:t>
            </a:fld>
            <a:endParaRPr lang="en-IN" dirty="0"/>
          </a:p>
        </p:txBody>
      </p:sp>
    </p:spTree>
    <p:extLst>
      <p:ext uri="{BB962C8B-B14F-4D97-AF65-F5344CB8AC3E}">
        <p14:creationId xmlns:p14="http://schemas.microsoft.com/office/powerpoint/2010/main" val="5414552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13–10 </a:t>
            </a:r>
            <a:r>
              <a:rPr lang="en-US" sz="1200" kern="1200" baseline="0" dirty="0">
                <a:solidFill>
                  <a:schemeClr val="tx1"/>
                </a:solidFill>
                <a:latin typeface="+mn-lt"/>
                <a:ea typeface="+mn-ea"/>
                <a:cs typeface="+mn-cs"/>
              </a:rPr>
              <a:t>Customer Advance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highlights that deferred revenue gets reduced when the revenue associated with the advance has been recognized, either because the seller has delivered the goods or services as promised or because the buyer has forfeited the advance payment. Less often, deferred revenue is reduced when an advance payment is returned by the seller to the buyer because the seller didn’t deliver the goods or services as promised.</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Note that </a:t>
            </a:r>
            <a:r>
              <a:rPr lang="en-IN" dirty="0"/>
              <a:t>at December 31, the average subscription was one-fourth expired. Thus, the seller has performed one-fourth of its obligation to deliver a</a:t>
            </a:r>
            <a:r>
              <a:rPr lang="en-IN" baseline="0" dirty="0"/>
              <a:t> year’s worth of magazines, and should recognize subscription revenue for that amount. </a:t>
            </a:r>
            <a:r>
              <a:rPr lang="en-US" dirty="0"/>
              <a:t>Deferred subscription revenue is reduced with a debit entry by one-fourth, or $5 million, and revenue is recorded with a credit to </a:t>
            </a:r>
            <a:r>
              <a:rPr lang="en-US" dirty="0" smtClean="0"/>
              <a:t>subscription </a:t>
            </a:r>
            <a:r>
              <a:rPr lang="en-US" dirty="0"/>
              <a:t>revenue.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85FA7201-42D7-48FB-8C2E-205C78565AAA}" type="slidenum">
              <a:rPr lang="en-IN" smtClean="0"/>
              <a:pPr>
                <a:defRPr/>
              </a:pPr>
              <a:t>30</a:t>
            </a:fld>
            <a:endParaRPr lang="en-IN" dirty="0"/>
          </a:p>
        </p:txBody>
      </p:sp>
    </p:spTree>
    <p:extLst>
      <p:ext uri="{BB962C8B-B14F-4D97-AF65-F5344CB8AC3E}">
        <p14:creationId xmlns:p14="http://schemas.microsoft.com/office/powerpoint/2010/main" val="22064220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Gift cards or gift certificates are particularly common forms of advanced payments. When a company sells a gift card, it initially records the cash received as deferred revenue, and then recognizes revenue either when the gift card is redeemed or when the probability of redemption is viewed as remote (which is called gift card breakage, and based on expiration or the company’s experience).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Liabilities for deferred revenue associated with gift cards are classified as current or long-term depending on when the obligation is expected to be satisfied.</a:t>
            </a:r>
            <a:endParaRPr lang="en-US" dirty="0"/>
          </a:p>
        </p:txBody>
      </p:sp>
      <p:sp>
        <p:nvSpPr>
          <p:cNvPr id="4" name="Slide Number Placeholder 3"/>
          <p:cNvSpPr>
            <a:spLocks noGrp="1"/>
          </p:cNvSpPr>
          <p:nvPr>
            <p:ph type="sldNum" sz="quarter" idx="5"/>
          </p:nvPr>
        </p:nvSpPr>
        <p:spPr/>
        <p:txBody>
          <a:bodyPr/>
          <a:lstStyle/>
          <a:p>
            <a:pPr>
              <a:defRPr/>
            </a:pPr>
            <a:fld id="{82998898-9BC7-4B7E-8392-C8D3C6CABA92}" type="slidenum">
              <a:rPr lang="en-IN" smtClean="0"/>
              <a:pPr>
                <a:defRPr/>
              </a:pPr>
              <a:t>31</a:t>
            </a:fld>
            <a:endParaRPr lang="en-IN" dirty="0"/>
          </a:p>
        </p:txBody>
      </p:sp>
    </p:spTree>
    <p:extLst>
      <p:ext uri="{BB962C8B-B14F-4D97-AF65-F5344CB8AC3E}">
        <p14:creationId xmlns:p14="http://schemas.microsoft.com/office/powerpoint/2010/main" val="2315595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Illustration </a:t>
            </a:r>
            <a:r>
              <a:rPr lang="en-IN" dirty="0" smtClean="0"/>
              <a:t>13–11 </a:t>
            </a:r>
            <a:r>
              <a:rPr lang="en-IN" dirty="0"/>
              <a:t>Accounting</a:t>
            </a:r>
            <a:r>
              <a:rPr lang="en-IN" baseline="0" dirty="0"/>
              <a:t> for Gift Cards</a:t>
            </a:r>
            <a:endParaRPr lang="en-IN" dirty="0"/>
          </a:p>
          <a:p>
            <a:pPr eaLnBrk="1" hangingPunct="1"/>
            <a:endParaRPr lang="en-IN" dirty="0"/>
          </a:p>
          <a:p>
            <a:pPr eaLnBrk="1" hangingPunct="1"/>
            <a:r>
              <a:rPr lang="en-IN" dirty="0"/>
              <a:t>During May 2018, Great Buy Inc. sold $2 million of gift cards. To record this transaction, </a:t>
            </a:r>
            <a:r>
              <a:rPr lang="en-IN" dirty="0" smtClean="0"/>
              <a:t>cash </a:t>
            </a:r>
            <a:r>
              <a:rPr lang="en-IN" dirty="0"/>
              <a:t>is debited and </a:t>
            </a:r>
            <a:r>
              <a:rPr lang="en-IN" dirty="0" smtClean="0"/>
              <a:t>deferred </a:t>
            </a:r>
            <a:r>
              <a:rPr lang="en-IN" dirty="0"/>
              <a:t>gift card revenue is credited for $2 million. </a:t>
            </a:r>
          </a:p>
          <a:p>
            <a:pPr eaLnBrk="1" hangingPunct="1"/>
            <a:endParaRPr lang="en-IN" dirty="0"/>
          </a:p>
          <a:p>
            <a:pPr eaLnBrk="1" hangingPunct="1"/>
            <a:r>
              <a:rPr lang="en-IN" dirty="0"/>
              <a:t>Also during May, $1.5 million of gift cards sold in prior periods were redeemed by customers. Thus, we debit the deferred revenue account while crediting revenue for $1.5 million.</a:t>
            </a:r>
            <a:r>
              <a:rPr lang="en-IN" baseline="0" dirty="0"/>
              <a:t> </a:t>
            </a:r>
          </a:p>
          <a:p>
            <a:pPr eaLnBrk="1" hangingPunct="1"/>
            <a:endParaRPr lang="en-IN" baseline="0" dirty="0"/>
          </a:p>
          <a:p>
            <a:pPr eaLnBrk="1" hangingPunct="1"/>
            <a:r>
              <a:rPr lang="en-IN" baseline="0" dirty="0"/>
              <a:t>Finally</a:t>
            </a:r>
            <a:r>
              <a:rPr lang="en-IN" dirty="0"/>
              <a:t>, $1 million of gift cards sold in prior periods expired unused. This further decreases the deferred revenue by $1 million and increases revenue by the same amount.</a:t>
            </a:r>
          </a:p>
        </p:txBody>
      </p:sp>
      <p:sp>
        <p:nvSpPr>
          <p:cNvPr id="4" name="Slide Number Placeholder 3"/>
          <p:cNvSpPr>
            <a:spLocks noGrp="1"/>
          </p:cNvSpPr>
          <p:nvPr>
            <p:ph type="sldNum" sz="quarter" idx="5"/>
          </p:nvPr>
        </p:nvSpPr>
        <p:spPr/>
        <p:txBody>
          <a:bodyPr/>
          <a:lstStyle/>
          <a:p>
            <a:pPr>
              <a:defRPr/>
            </a:pPr>
            <a:fld id="{466D9F4C-C888-4B1D-82FA-D8075DAEEAC2}" type="slidenum">
              <a:rPr lang="en-IN" smtClean="0"/>
              <a:pPr>
                <a:defRPr/>
              </a:pPr>
              <a:t>32</a:t>
            </a:fld>
            <a:endParaRPr lang="en-IN" dirty="0"/>
          </a:p>
        </p:txBody>
      </p:sp>
    </p:spTree>
    <p:extLst>
      <p:ext uri="{BB962C8B-B14F-4D97-AF65-F5344CB8AC3E}">
        <p14:creationId xmlns:p14="http://schemas.microsoft.com/office/powerpoint/2010/main" val="33285139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Companies often make collections for third parties from customers or from employees and periodically remit these amounts to the appropriate governmental (or other) units. Amounts collected this way represent liabilities until remitted.</a:t>
            </a:r>
            <a:r>
              <a:rPr lang="en-IN" baseline="0" dirty="0"/>
              <a:t> </a:t>
            </a:r>
            <a:r>
              <a:rPr lang="en-US" sz="1200" kern="1200" baseline="0" dirty="0">
                <a:solidFill>
                  <a:schemeClr val="tx1"/>
                </a:solidFill>
                <a:latin typeface="+mn-lt"/>
                <a:ea typeface="+mn-ea"/>
                <a:cs typeface="+mn-cs"/>
              </a:rPr>
              <a:t>Payroll-related deductions such as withholding taxes, Social Security taxes, employee insurance, employee contributions to retirement plans, and union dues also create current liabilities until the amounts collected are paid to appropriate parties. </a:t>
            </a:r>
            <a:endParaRPr lang="en-US" dirty="0"/>
          </a:p>
        </p:txBody>
      </p:sp>
      <p:sp>
        <p:nvSpPr>
          <p:cNvPr id="4" name="Slide Number Placeholder 3"/>
          <p:cNvSpPr>
            <a:spLocks noGrp="1"/>
          </p:cNvSpPr>
          <p:nvPr>
            <p:ph type="sldNum" sz="quarter" idx="5"/>
          </p:nvPr>
        </p:nvSpPr>
        <p:spPr/>
        <p:txBody>
          <a:bodyPr/>
          <a:lstStyle/>
          <a:p>
            <a:pPr>
              <a:defRPr/>
            </a:pPr>
            <a:fld id="{4E1FDFE9-8364-4A12-98D5-408D20FABC89}" type="slidenum">
              <a:rPr lang="en-IN" smtClean="0"/>
              <a:pPr>
                <a:defRPr/>
              </a:pPr>
              <a:t>33</a:t>
            </a:fld>
            <a:endParaRPr lang="en-IN" dirty="0"/>
          </a:p>
        </p:txBody>
      </p:sp>
    </p:spTree>
    <p:extLst>
      <p:ext uri="{BB962C8B-B14F-4D97-AF65-F5344CB8AC3E}">
        <p14:creationId xmlns:p14="http://schemas.microsoft.com/office/powerpoint/2010/main" val="41904977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An example of collections</a:t>
            </a:r>
            <a:r>
              <a:rPr lang="en-IN" baseline="0" dirty="0"/>
              <a:t> for third parties is sales tax. A</a:t>
            </a:r>
            <a:r>
              <a:rPr lang="en-US" sz="1200" kern="1200" baseline="0" dirty="0">
                <a:solidFill>
                  <a:schemeClr val="tx1"/>
                </a:solidFill>
                <a:latin typeface="+mn-lt"/>
                <a:ea typeface="+mn-ea"/>
                <a:cs typeface="+mn-cs"/>
              </a:rPr>
              <a:t>ssume a state sales tax rate of 4% and local sales tax rate of 3%. Adding the tax to a $100 sale creates a $7 liability until the tax is paid.</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Sales tax collected from customers represent liabilities until</a:t>
            </a:r>
            <a:r>
              <a:rPr lang="en-US" sz="1200" baseline="0" dirty="0"/>
              <a:t> remitted.</a:t>
            </a:r>
            <a:endParaRPr lang="en-US" sz="1200" dirty="0"/>
          </a:p>
          <a:p>
            <a:endParaRPr lang="en-IN" dirty="0"/>
          </a:p>
        </p:txBody>
      </p:sp>
      <p:sp>
        <p:nvSpPr>
          <p:cNvPr id="4" name="Slide Number Placeholder 3"/>
          <p:cNvSpPr>
            <a:spLocks noGrp="1"/>
          </p:cNvSpPr>
          <p:nvPr>
            <p:ph type="sldNum" sz="quarter" idx="5"/>
          </p:nvPr>
        </p:nvSpPr>
        <p:spPr/>
        <p:txBody>
          <a:bodyPr/>
          <a:lstStyle/>
          <a:p>
            <a:pPr>
              <a:defRPr/>
            </a:pPr>
            <a:fld id="{90F1BEEA-C20A-4B79-9F6A-9530B4DA980D}" type="slidenum">
              <a:rPr lang="en-IN" smtClean="0"/>
              <a:pPr>
                <a:defRPr/>
              </a:pPr>
              <a:t>34</a:t>
            </a:fld>
            <a:endParaRPr lang="en-IN" dirty="0"/>
          </a:p>
        </p:txBody>
      </p:sp>
    </p:spTree>
    <p:extLst>
      <p:ext uri="{BB962C8B-B14F-4D97-AF65-F5344CB8AC3E}">
        <p14:creationId xmlns:p14="http://schemas.microsoft.com/office/powerpoint/2010/main" val="3856878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35</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49238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36</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863206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a:t>Given a choice, management typically</a:t>
            </a:r>
            <a:r>
              <a:rPr lang="en-US" baseline="0" dirty="0"/>
              <a:t> </a:t>
            </a:r>
            <a:r>
              <a:rPr lang="en-US" dirty="0"/>
              <a:t>would prefer to report an obligation as a noncurrent liability over a current liability. </a:t>
            </a:r>
            <a:r>
              <a:rPr lang="en-US" sz="1200" kern="1200" baseline="0" dirty="0">
                <a:solidFill>
                  <a:schemeClr val="tx1"/>
                </a:solidFill>
                <a:latin typeface="+mn-lt"/>
                <a:ea typeface="+mn-ea"/>
                <a:cs typeface="+mn-cs"/>
              </a:rPr>
              <a:t>The reason is that in most settings outsiders (like banks, bondholders, and shareholders) consider debt that is payable currently to be riskier than debt that need not be paid for some time, because the current payable requires the company to be able to access the necessary cash relatively soon. Also, the long-term classification enables the company to report higher working capital (current assets minus current liabilities) and a higher current ratio (current assets/current liabilities). Working capital and the current ratio often are explicitly restricted in loan contracts.</a:t>
            </a:r>
          </a:p>
          <a:p>
            <a:pPr eaLnBrk="1" hangingPunct="1"/>
            <a:endParaRPr lang="en-US" sz="1200" kern="1200" baseline="0" dirty="0">
              <a:solidFill>
                <a:schemeClr val="tx1"/>
              </a:solidFill>
              <a:latin typeface="+mn-lt"/>
              <a:ea typeface="+mn-ea"/>
              <a:cs typeface="+mn-cs"/>
            </a:endParaRPr>
          </a:p>
          <a:p>
            <a:pPr algn="l"/>
            <a:r>
              <a:rPr lang="en-US" sz="1200" b="0" i="0" u="none" strike="noStrike" baseline="0" dirty="0"/>
              <a:t>Long-term obligations (bonds, notes, lease liabilities, deferred tax liabilities) usually are reclassified and reported as current liabilities when they become payable within the upcoming year (or operating cycle, if longer than a year)</a:t>
            </a:r>
            <a:r>
              <a:rPr lang="en-US" sz="1200" b="0" i="0" u="none" strike="noStrike" baseline="0" dirty="0" smtClean="0"/>
              <a:t>. Each </a:t>
            </a:r>
            <a:r>
              <a:rPr lang="en-US" sz="1200" b="0" i="0" u="none" strike="noStrike" baseline="0" dirty="0"/>
              <a:t>year, the amount payable the next year is reclassified from noncurrent to current</a:t>
            </a:r>
            <a:r>
              <a:rPr lang="en-US" sz="1200" b="0" i="0" u="none" strike="noStrike" baseline="0" dirty="0" smtClean="0"/>
              <a:t>. For </a:t>
            </a:r>
            <a:r>
              <a:rPr lang="en-US" sz="1200" b="0" i="0" u="none" strike="noStrike" baseline="0" dirty="0"/>
              <a:t>example, a 20-year bond will be classified as noncurrent for 19 years, but normally then classified as a current liability in its 20</a:t>
            </a:r>
            <a:r>
              <a:rPr lang="en-US" sz="1200" b="0" i="0" u="none" strike="noStrike" baseline="30000" dirty="0"/>
              <a:t>th</a:t>
            </a:r>
            <a:r>
              <a:rPr lang="en-US" sz="1200" b="0" i="0" u="none" strike="noStrike" baseline="0" dirty="0"/>
              <a:t> year of its term to maturity.</a:t>
            </a:r>
            <a:endParaRPr lang="en-US" dirty="0"/>
          </a:p>
        </p:txBody>
      </p:sp>
      <p:sp>
        <p:nvSpPr>
          <p:cNvPr id="4" name="Slide Number Placeholder 3"/>
          <p:cNvSpPr>
            <a:spLocks noGrp="1"/>
          </p:cNvSpPr>
          <p:nvPr>
            <p:ph type="sldNum" sz="quarter" idx="5"/>
          </p:nvPr>
        </p:nvSpPr>
        <p:spPr/>
        <p:txBody>
          <a:bodyPr/>
          <a:lstStyle/>
          <a:p>
            <a:pPr>
              <a:defRPr/>
            </a:pPr>
            <a:fld id="{F31B4F58-6460-425C-8C6B-AAC6E0F4A1A2}" type="slidenum">
              <a:rPr lang="en-IN" smtClean="0"/>
              <a:pPr>
                <a:defRPr/>
              </a:pPr>
              <a:t>37</a:t>
            </a:fld>
            <a:endParaRPr lang="en-IN" dirty="0"/>
          </a:p>
        </p:txBody>
      </p:sp>
    </p:spTree>
    <p:extLst>
      <p:ext uri="{BB962C8B-B14F-4D97-AF65-F5344CB8AC3E}">
        <p14:creationId xmlns:p14="http://schemas.microsoft.com/office/powerpoint/2010/main" val="16244545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i="0" dirty="0"/>
              <a:t>The requirement to classify currently maturing debt as a current liability includes debt that is callable (in other words, due on demand) by the creditor in the upcoming year (or operating cycle, if longer), even if the debt is not expected to be called. The current liability classification also is intended to include situations in which the creditor has the right to demand payment because an existing violation of </a:t>
            </a:r>
            <a:r>
              <a:rPr lang="en-US" dirty="0"/>
              <a:t>a provision of the debt agreement makes it callable (say, working capital has fallen below a minimum covenant specified by a debt agreement). This also includes situations in which debt is not yet callable but will be callable within the year if an existing violation is not corrected within a specified grace period (unless it’s probable the violation will be corrected within the grace period or waived by the creditor).</a:t>
            </a:r>
          </a:p>
        </p:txBody>
      </p:sp>
      <p:sp>
        <p:nvSpPr>
          <p:cNvPr id="4" name="Slide Number Placeholder 3"/>
          <p:cNvSpPr>
            <a:spLocks noGrp="1"/>
          </p:cNvSpPr>
          <p:nvPr>
            <p:ph type="sldNum" sz="quarter" idx="5"/>
          </p:nvPr>
        </p:nvSpPr>
        <p:spPr/>
        <p:txBody>
          <a:bodyPr/>
          <a:lstStyle/>
          <a:p>
            <a:pPr>
              <a:defRPr/>
            </a:pPr>
            <a:fld id="{7C123C25-B5D1-450B-AF46-C1080906778E}" type="slidenum">
              <a:rPr lang="en-IN" smtClean="0"/>
              <a:pPr>
                <a:defRPr/>
              </a:pPr>
              <a:t>38</a:t>
            </a:fld>
            <a:endParaRPr lang="en-IN" dirty="0"/>
          </a:p>
        </p:txBody>
      </p:sp>
    </p:spTree>
    <p:extLst>
      <p:ext uri="{BB962C8B-B14F-4D97-AF65-F5344CB8AC3E}">
        <p14:creationId xmlns:p14="http://schemas.microsoft.com/office/powerpoint/2010/main" val="5854040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Short-term obligations (including the callable obligations) that are expected to be refinanced on a long-term basis can be reported as noncurrent, rather than current, liabilities only if two conditions are met:</a:t>
            </a:r>
          </a:p>
          <a:p>
            <a:pPr marL="228600" indent="-228600">
              <a:buFont typeface="+mj-lt"/>
              <a:buAutoNum type="arabicPeriod"/>
            </a:pPr>
            <a:r>
              <a:rPr lang="en-US" sz="1200" b="0" i="0" u="none" strike="noStrike" kern="1200" baseline="0" dirty="0">
                <a:solidFill>
                  <a:schemeClr val="tx1"/>
                </a:solidFill>
                <a:latin typeface="+mn-lt"/>
                <a:ea typeface="+mn-ea"/>
                <a:cs typeface="+mn-cs"/>
              </a:rPr>
              <a:t>the firm must intend to refinance on a long-term basis, and</a:t>
            </a:r>
          </a:p>
          <a:p>
            <a:pPr marL="228600" indent="-228600">
              <a:buFont typeface="+mj-lt"/>
              <a:buAutoNum type="arabicPeriod"/>
            </a:pPr>
            <a:r>
              <a:rPr lang="en-US" sz="1200" b="0" i="0" u="none" strike="noStrike" kern="1200" baseline="0" dirty="0">
                <a:solidFill>
                  <a:schemeClr val="tx1"/>
                </a:solidFill>
                <a:latin typeface="+mn-lt"/>
                <a:ea typeface="+mn-ea"/>
                <a:cs typeface="+mn-cs"/>
              </a:rPr>
              <a:t>the firm must actually have demonstrated the ability to refinance on a long-term </a:t>
            </a:r>
            <a:r>
              <a:rPr lang="en-US" sz="1200" b="0" i="0" u="none" strike="noStrike" kern="1200" baseline="0" dirty="0" smtClean="0">
                <a:solidFill>
                  <a:schemeClr val="tx1"/>
                </a:solidFill>
                <a:latin typeface="+mn-lt"/>
                <a:ea typeface="+mn-ea"/>
                <a:cs typeface="+mn-cs"/>
              </a:rPr>
              <a:t>basis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Ability to refinance on a long-term basis can be demonstrated by either an existing refinancing agreement or by actual financing prior to the issuance of the financial statements.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67A284BE-5A0F-4C64-8A9A-A8866126B6AF}" type="slidenum">
              <a:rPr lang="en-IN" smtClean="0"/>
              <a:pPr>
                <a:defRPr/>
              </a:pPr>
              <a:t>39</a:t>
            </a:fld>
            <a:endParaRPr lang="en-IN" dirty="0"/>
          </a:p>
        </p:txBody>
      </p:sp>
    </p:spTree>
    <p:extLst>
      <p:ext uri="{BB962C8B-B14F-4D97-AF65-F5344CB8AC3E}">
        <p14:creationId xmlns:p14="http://schemas.microsoft.com/office/powerpoint/2010/main" val="1218101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Conceptually, liabilities should be recorded at their present values. In other words, the amount recorded is the present value of all anticipated future cash payments resulting from the debt (specifically, principal and interest payments). However, in practice, liabilities payable within one year ordinarily are recorded instead at their maturity amounts. This inconsistency usually is inconsequential because the relatively short-term maturity of </a:t>
            </a:r>
            <a:r>
              <a:rPr lang="en-US" sz="1200" b="0" i="0" u="none" strike="noStrike" kern="1200" baseline="0" dirty="0" smtClean="0">
                <a:solidFill>
                  <a:schemeClr val="tx1"/>
                </a:solidFill>
                <a:latin typeface="+mn-lt"/>
                <a:ea typeface="+mn-ea"/>
                <a:cs typeface="+mn-cs"/>
              </a:rPr>
              <a:t>current liabilities </a:t>
            </a:r>
            <a:r>
              <a:rPr lang="en-US" sz="1200" b="0" i="0" u="none" strike="noStrike" kern="1200" baseline="0" dirty="0">
                <a:solidFill>
                  <a:schemeClr val="tx1"/>
                </a:solidFill>
                <a:latin typeface="+mn-lt"/>
                <a:ea typeface="+mn-ea"/>
                <a:cs typeface="+mn-cs"/>
              </a:rPr>
              <a:t>makes the interest or time value component immaterial.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most common obligations reported as current liabilities are accounts payable, notes payable, commercial paper, income tax liability, dividends payable, and accrued liabilities.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E5E8137D-3941-4264-BE32-25D3FBD5D8DB}" type="slidenum">
              <a:rPr lang="en-IN" smtClean="0"/>
              <a:pPr>
                <a:defRPr/>
              </a:pPr>
              <a:t>4</a:t>
            </a:fld>
            <a:endParaRPr lang="en-IN" dirty="0"/>
          </a:p>
        </p:txBody>
      </p:sp>
    </p:spTree>
    <p:extLst>
      <p:ext uri="{BB962C8B-B14F-4D97-AF65-F5344CB8AC3E}">
        <p14:creationId xmlns:p14="http://schemas.microsoft.com/office/powerpoint/2010/main" val="608408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a:t>
            </a:r>
            <a:r>
              <a:rPr lang="en-US" dirty="0" smtClean="0"/>
              <a:t>13–12 </a:t>
            </a:r>
            <a:r>
              <a:rPr lang="en-US" dirty="0"/>
              <a:t>Short-Term Obligations</a:t>
            </a:r>
            <a:r>
              <a:rPr lang="en-US" baseline="0" dirty="0"/>
              <a:t> that Are Expected to Be Refinanced on a Long-Term Basis</a:t>
            </a:r>
          </a:p>
          <a:p>
            <a:endParaRPr lang="en-US" baseline="0" dirty="0"/>
          </a:p>
          <a:p>
            <a:r>
              <a:rPr lang="en-US" sz="1200" dirty="0">
                <a:latin typeface="+mn-lt"/>
              </a:rPr>
              <a:t>Brahm Bros. Ice Cream had $12 million of notes that mature in May 2019 and also had $4 million of bonds issued in 1989 that mature in February 2019. On December 31, 2018, the company’s fiscal year-end, management intended to refinance both on a long-term basis.</a:t>
            </a:r>
          </a:p>
          <a:p>
            <a:endParaRPr lang="en-US" sz="1200" dirty="0">
              <a:latin typeface="+mn-lt"/>
            </a:endParaRPr>
          </a:p>
          <a:p>
            <a:r>
              <a:rPr lang="en-US" sz="1200" dirty="0">
                <a:latin typeface="+mn-lt"/>
              </a:rPr>
              <a:t>On February 7, 2019, the company issued $4 million of 20-year bonds, applying the proceeds to repay the bond issue that matured that month. In early March, prior to the actual issuance of the 2018 financial statements, Brahm Bros. negotiated a line of credit with a commercial bank for up to $7 million any time during 2019. Any borrowings will mature two years from the date of borrowing. Interest is at the prime London interbank borrowing rate.</a:t>
            </a:r>
          </a:p>
          <a:p>
            <a:endParaRPr lang="en-US" baseline="0" dirty="0"/>
          </a:p>
          <a:p>
            <a:r>
              <a:rPr lang="en-US" sz="1200" dirty="0">
                <a:latin typeface="+mn-lt"/>
              </a:rPr>
              <a:t>Management’s ability to refinance the $4 million of bonds on a long-term basis was demonstrated by actual financing prior to the issuance of the financial statements.</a:t>
            </a:r>
          </a:p>
          <a:p>
            <a:endParaRPr lang="en-US" sz="1200" dirty="0">
              <a:latin typeface="+mn-lt"/>
            </a:endParaRPr>
          </a:p>
          <a:p>
            <a:r>
              <a:rPr lang="en-US" sz="1200" dirty="0">
                <a:latin typeface="+mn-lt"/>
              </a:rPr>
              <a:t>Management’s ability to refinance $7 million of the $12 million of notes was demonstrated by a refinancing agreement. The remaining $5 million must be reported as a current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shares of stock had been issued to refinance the bonds in the illustration, the bonds still would be excluded from classification as a current liability. The specific form of the long-term refinancing (bonds, bank loans, equity securities) is irrelevant when determining the appropriate classification. Requiring companies to actually demonstrate the ability to refinance on a long-term basis in addition to merely intending to do so avoids intentional or unintentional understatements of current liabilities.</a:t>
            </a:r>
            <a:endParaRPr lang="en-US" dirty="0"/>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40</a:t>
            </a:fld>
            <a:endParaRPr lang="en-IN" dirty="0"/>
          </a:p>
        </p:txBody>
      </p:sp>
    </p:spTree>
    <p:extLst>
      <p:ext uri="{BB962C8B-B14F-4D97-AF65-F5344CB8AC3E}">
        <p14:creationId xmlns:p14="http://schemas.microsoft.com/office/powerpoint/2010/main" val="2013621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Classification of Liabilities to </a:t>
            </a:r>
            <a:r>
              <a:rPr lang="en-IN" dirty="0" smtClean="0"/>
              <a:t>Be </a:t>
            </a:r>
            <a:r>
              <a:rPr lang="en-IN" dirty="0"/>
              <a:t>Refinanced</a:t>
            </a:r>
            <a:endParaRPr lang="en-US" dirty="0"/>
          </a:p>
          <a:p>
            <a:pPr eaLnBrk="1" hangingPunct="1"/>
            <a:endParaRPr lang="en-US" dirty="0"/>
          </a:p>
          <a:p>
            <a:pPr eaLnBrk="1" hangingPunct="1"/>
            <a:r>
              <a:rPr lang="en-IN" dirty="0"/>
              <a:t>Under U.S. GAAP, </a:t>
            </a:r>
            <a:r>
              <a:rPr lang="en-US" dirty="0"/>
              <a:t>liabilities payable within </a:t>
            </a:r>
            <a:r>
              <a:rPr lang="en-IN" dirty="0"/>
              <a:t>the coming year are classified as long-term liabilities if refinancing is completed before the date of issuance of the financial statements. Under IFRS, refinancing must be completed before the balance sheet date.</a:t>
            </a:r>
          </a:p>
          <a:p>
            <a:pPr eaLnBrk="1" hangingPunct="1"/>
            <a:endParaRPr lang="en-US" dirty="0"/>
          </a:p>
          <a:p>
            <a:pPr eaLnBrk="1" hangingPunct="1"/>
            <a:endParaRPr lang="en-IN" dirty="0"/>
          </a:p>
        </p:txBody>
      </p:sp>
      <p:sp>
        <p:nvSpPr>
          <p:cNvPr id="4" name="Slide Number Placeholder 3"/>
          <p:cNvSpPr>
            <a:spLocks noGrp="1"/>
          </p:cNvSpPr>
          <p:nvPr>
            <p:ph type="sldNum" sz="quarter" idx="5"/>
          </p:nvPr>
        </p:nvSpPr>
        <p:spPr/>
        <p:txBody>
          <a:bodyPr/>
          <a:lstStyle/>
          <a:p>
            <a:pPr>
              <a:defRPr/>
            </a:pPr>
            <a:fld id="{16EAE602-96BC-4158-95EF-741F36B4B551}" type="slidenum">
              <a:rPr lang="en-IN" smtClean="0"/>
              <a:pPr>
                <a:defRPr/>
              </a:pPr>
              <a:t>41</a:t>
            </a:fld>
            <a:endParaRPr lang="en-IN" dirty="0"/>
          </a:p>
        </p:txBody>
      </p:sp>
    </p:spTree>
    <p:extLst>
      <p:ext uri="{BB962C8B-B14F-4D97-AF65-F5344CB8AC3E}">
        <p14:creationId xmlns:p14="http://schemas.microsoft.com/office/powerpoint/2010/main" val="36057102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42</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8637608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a:t>
            </a:r>
            <a:r>
              <a:rPr lang="en-US" sz="1200" b="1" i="0" u="none" strike="noStrike" kern="1200" baseline="0" dirty="0">
                <a:solidFill>
                  <a:schemeClr val="tx1"/>
                </a:solidFill>
                <a:latin typeface="+mn-lt"/>
                <a:ea typeface="+mn-ea"/>
                <a:cs typeface="+mn-cs"/>
              </a:rPr>
              <a:t>loss contingency </a:t>
            </a:r>
            <a:r>
              <a:rPr lang="en-US" sz="1200" b="0" i="0" u="none" strike="noStrike" kern="1200" baseline="0" dirty="0">
                <a:solidFill>
                  <a:schemeClr val="tx1"/>
                </a:solidFill>
                <a:latin typeface="+mn-lt"/>
                <a:ea typeface="+mn-ea"/>
                <a:cs typeface="+mn-cs"/>
              </a:rPr>
              <a:t>is an existing, uncertain situation involving potential loss depending on whether some future event occurs. Whether a contingency is accrued and reported as a liability depends on (a) the likelihood that the confirming event will occur and (b) what can be determined about the amount of loss.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we only account for a loss contingency when the event that gave rise to it occurred before the financial statement date. Otherwise, regardless of the likelihood of the eventual outcome, no liability existed at the statement date.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Generally accepted accounting principles require that the likelihood that the future event(s) will confirm the incurrence of the liability be (</a:t>
            </a:r>
            <a:r>
              <a:rPr lang="en-US" sz="1200" b="0" i="0" u="none" strike="noStrike" kern="1200" baseline="0" dirty="0" smtClean="0">
                <a:solidFill>
                  <a:schemeClr val="tx1"/>
                </a:solidFill>
                <a:latin typeface="+mn-lt"/>
                <a:ea typeface="+mn-ea"/>
                <a:cs typeface="+mn-cs"/>
              </a:rPr>
              <a:t>somewhat arbitrarily</a:t>
            </a:r>
            <a:r>
              <a:rPr lang="en-US" sz="1200" b="0" i="0" u="none" strike="noStrike" kern="1200" baseline="0" dirty="0">
                <a:solidFill>
                  <a:schemeClr val="tx1"/>
                </a:solidFill>
                <a:latin typeface="+mn-lt"/>
                <a:ea typeface="+mn-ea"/>
                <a:cs typeface="+mn-cs"/>
              </a:rPr>
              <a:t>) categorized as probable, reasonably possible, or remote.</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43</a:t>
            </a:fld>
            <a:endParaRPr lang="en-IN" dirty="0"/>
          </a:p>
        </p:txBody>
      </p:sp>
    </p:spTree>
    <p:extLst>
      <p:ext uri="{BB962C8B-B14F-4D97-AF65-F5344CB8AC3E}">
        <p14:creationId xmlns:p14="http://schemas.microsoft.com/office/powerpoint/2010/main" val="26007360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44</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509115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a:t>Illustration </a:t>
            </a:r>
            <a:r>
              <a:rPr lang="en-US" dirty="0" smtClean="0"/>
              <a:t>13–16</a:t>
            </a:r>
            <a:endParaRPr lang="en-US" dirty="0"/>
          </a:p>
          <a:p>
            <a:pPr eaLnBrk="1" hangingPunct="1"/>
            <a:endParaRPr lang="en-US" dirty="0"/>
          </a:p>
          <a:p>
            <a:pPr eaLnBrk="1" hangingPunct="1"/>
            <a:r>
              <a:rPr lang="en-US" dirty="0"/>
              <a:t>This exhibit highlights the appropriate accounting treatment for each possible combination of (a) the likelihood of an obligation being confirmed and (b) the determinability of its dollar amount.</a:t>
            </a:r>
          </a:p>
          <a:p>
            <a:pPr eaLnBrk="1" hangingPunct="1"/>
            <a:endParaRPr lang="en-US" dirty="0"/>
          </a:p>
          <a:p>
            <a:pPr eaLnBrk="1" hangingPunct="1"/>
            <a:r>
              <a:rPr lang="en-US" dirty="0"/>
              <a:t>When a loss contingency is accrued, we debit a </a:t>
            </a:r>
            <a:r>
              <a:rPr lang="en-US" dirty="0" smtClean="0"/>
              <a:t>loss </a:t>
            </a:r>
            <a:r>
              <a:rPr lang="en-US" dirty="0"/>
              <a:t>or </a:t>
            </a:r>
            <a:r>
              <a:rPr lang="en-US" dirty="0" smtClean="0"/>
              <a:t>expense </a:t>
            </a:r>
            <a:r>
              <a:rPr lang="en-US" dirty="0"/>
              <a:t>and typically credit the </a:t>
            </a:r>
            <a:r>
              <a:rPr lang="en-US" dirty="0" smtClean="0"/>
              <a:t>liability </a:t>
            </a:r>
            <a:r>
              <a:rPr lang="en-US" dirty="0"/>
              <a:t>account. However, note that some contingent losses do not involve liabilities at all. Rather, these contingencies, when resolved, cause a noncash asset to be impaired, so accruing the contingency means reducing the related asset rather than recording a liability</a:t>
            </a:r>
            <a:r>
              <a:rPr lang="en-US" dirty="0" smtClean="0"/>
              <a:t>. </a:t>
            </a:r>
            <a:r>
              <a:rPr lang="en-US" baseline="0" dirty="0" smtClean="0"/>
              <a:t>A </a:t>
            </a:r>
            <a:r>
              <a:rPr lang="en-US" baseline="0" dirty="0"/>
              <a:t>common example of that sort of a contingency is an uncollectible receivable</a:t>
            </a:r>
            <a:r>
              <a:rPr lang="en-US" baseline="0" dirty="0" smtClean="0"/>
              <a:t>. The </a:t>
            </a:r>
            <a:r>
              <a:rPr lang="en-US" baseline="0" dirty="0"/>
              <a:t>uncertain future outcome is payment by the customer, so rather than establishing a liability we create a contra account, the allowance for uncollectible accounts, that reduces the carrying value of the receivable to the amount the seller expects to realize.</a:t>
            </a:r>
            <a:endParaRPr lang="en-US" dirty="0"/>
          </a:p>
          <a:p>
            <a:pPr eaLnBrk="1" hangingPunct="1"/>
            <a:endParaRPr lang="en-US" dirty="0"/>
          </a:p>
        </p:txBody>
      </p:sp>
      <p:sp>
        <p:nvSpPr>
          <p:cNvPr id="4" name="Slide Number Placeholder 3"/>
          <p:cNvSpPr>
            <a:spLocks noGrp="1"/>
          </p:cNvSpPr>
          <p:nvPr>
            <p:ph type="sldNum" sz="quarter" idx="5"/>
          </p:nvPr>
        </p:nvSpPr>
        <p:spPr/>
        <p:txBody>
          <a:bodyPr/>
          <a:lstStyle/>
          <a:p>
            <a:pPr>
              <a:defRPr/>
            </a:pPr>
            <a:fld id="{DD6FBCF5-3077-47AF-9F1B-450771648614}" type="slidenum">
              <a:rPr lang="en-IN" smtClean="0"/>
              <a:pPr>
                <a:defRPr/>
              </a:pPr>
              <a:t>45</a:t>
            </a:fld>
            <a:endParaRPr lang="en-IN" dirty="0"/>
          </a:p>
        </p:txBody>
      </p:sp>
    </p:spTree>
    <p:extLst>
      <p:ext uri="{BB962C8B-B14F-4D97-AF65-F5344CB8AC3E}">
        <p14:creationId xmlns:p14="http://schemas.microsoft.com/office/powerpoint/2010/main" val="2703441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Most consumer products are accompanied by a guarantee.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a:t>
            </a:r>
            <a:r>
              <a:rPr lang="en-US" sz="1200" b="0" i="1" u="none" strike="noStrike" kern="1200" baseline="0" dirty="0">
                <a:solidFill>
                  <a:schemeClr val="tx1"/>
                </a:solidFill>
                <a:latin typeface="+mn-lt"/>
                <a:ea typeface="+mn-ea"/>
                <a:cs typeface="+mn-cs"/>
              </a:rPr>
              <a:t>quality-assurance warranty </a:t>
            </a:r>
            <a:r>
              <a:rPr lang="en-US" sz="1200" b="0" i="0" u="none" strike="noStrike" kern="1200" baseline="0" dirty="0">
                <a:solidFill>
                  <a:schemeClr val="tx1"/>
                </a:solidFill>
                <a:latin typeface="+mn-lt"/>
                <a:ea typeface="+mn-ea"/>
                <a:cs typeface="+mn-cs"/>
              </a:rPr>
              <a:t>is included in a contract between a seller and a customer, it isn’t a separate performance obligation for the seller. Rather, it is a guarantee by the seller that the customer will be satisfied with the goods or services that the seller provided.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Sellers offer quality-assurance warranties to boost sales. It follows, then, that any costs of making good on such guarantees should be estimated and recorded as expenses in the same accounting period the products are sold (matching expenses with revenues). Also, it is in the period of sale that the company becomes obligated to eventually make good on a guarantee, so it makes sense that it recognizes a liability in the period of sale. The challenge is that much of the cost of satisfying a guarantee usually occurs later, sometimes years later. So, this is a loss contingency. There may be a future sacrifice of economic benefits (cost of satisfying the guarantee) due to an existing circumstance (the guaranteed products have been sold) that depends on an uncertain future event (customer claim).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criteria for accruing a contingent loss (rather than only disclosing it) almost always are met for product warranties (or product guarantees). While we usually can’t predict the liability associated with an individual sale, reasonably accurate estimates of the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liability for a period usually are possible, because prior experience makes it possible to predict how many warrantees or guarantees (on average) will need to be satisfied.</a:t>
            </a:r>
            <a:endParaRPr lang="en-US" dirty="0"/>
          </a:p>
        </p:txBody>
      </p:sp>
      <p:sp>
        <p:nvSpPr>
          <p:cNvPr id="4" name="Slide Number Placeholder 3"/>
          <p:cNvSpPr>
            <a:spLocks noGrp="1"/>
          </p:cNvSpPr>
          <p:nvPr>
            <p:ph type="sldNum" sz="quarter" idx="5"/>
          </p:nvPr>
        </p:nvSpPr>
        <p:spPr/>
        <p:txBody>
          <a:bodyPr/>
          <a:lstStyle/>
          <a:p>
            <a:pPr>
              <a:defRPr/>
            </a:pPr>
            <a:fld id="{F9168328-8D7A-45A8-9136-3D582A2E581A}" type="slidenum">
              <a:rPr lang="en-IN" smtClean="0"/>
              <a:pPr>
                <a:defRPr/>
              </a:pPr>
              <a:t>46</a:t>
            </a:fld>
            <a:endParaRPr lang="en-IN" dirty="0"/>
          </a:p>
        </p:txBody>
      </p:sp>
    </p:spTree>
    <p:extLst>
      <p:ext uri="{BB962C8B-B14F-4D97-AF65-F5344CB8AC3E}">
        <p14:creationId xmlns:p14="http://schemas.microsoft.com/office/powerpoint/2010/main" val="1516835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13-17 Product Warranty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example demonstrates accrual of the contingent liability for warranties in the reporting period in which the product under warranty is sold.</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A66B73EA-D0DA-437D-957F-1EE417D13A30}" type="slidenum">
              <a:rPr lang="en-IN" smtClean="0"/>
              <a:pPr>
                <a:defRPr/>
              </a:pPr>
              <a:t>47</a:t>
            </a:fld>
            <a:endParaRPr lang="en-IN" dirty="0"/>
          </a:p>
        </p:txBody>
      </p:sp>
    </p:spTree>
    <p:extLst>
      <p:ext uri="{BB962C8B-B14F-4D97-AF65-F5344CB8AC3E}">
        <p14:creationId xmlns:p14="http://schemas.microsoft.com/office/powerpoint/2010/main" val="18266371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13–17 </a:t>
            </a:r>
            <a:r>
              <a:rPr lang="en-US" sz="1200" b="0" i="0" u="none" strike="noStrike" kern="1200" baseline="0" dirty="0">
                <a:solidFill>
                  <a:schemeClr val="tx1"/>
                </a:solidFill>
                <a:latin typeface="+mn-lt"/>
                <a:ea typeface="+mn-ea"/>
                <a:cs typeface="+mn-cs"/>
              </a:rPr>
              <a:t>Product Warranty (continued)</a:t>
            </a:r>
            <a:endParaRPr lang="en-IN" dirty="0"/>
          </a:p>
          <a:p>
            <a:pPr eaLnBrk="1" hangingPunct="1"/>
            <a:endParaRPr lang="en-IN" dirty="0"/>
          </a:p>
          <a:p>
            <a:pPr eaLnBrk="1" hangingPunct="1"/>
            <a:r>
              <a:rPr lang="en-IN" dirty="0"/>
              <a:t>On December 31, 2018, Caldor Health has to record an adjusting entry to recognize warranty expense and warranty liability</a:t>
            </a:r>
            <a:r>
              <a:rPr lang="en-IN" dirty="0" smtClean="0"/>
              <a:t>. Caldor </a:t>
            </a:r>
            <a:r>
              <a:rPr lang="en-IN" dirty="0"/>
              <a:t>estimates warranty costs to be </a:t>
            </a:r>
            <a:r>
              <a:rPr lang="en-IN" b="1" dirty="0"/>
              <a:t>3% </a:t>
            </a:r>
            <a:r>
              <a:rPr lang="en-IN" dirty="0"/>
              <a:t>of sales during the first 12 months following the sale and </a:t>
            </a:r>
            <a:r>
              <a:rPr lang="en-IN" b="1" dirty="0"/>
              <a:t>4% </a:t>
            </a:r>
            <a:r>
              <a:rPr lang="en-IN" dirty="0"/>
              <a:t>the next 12 months. Therefore, the warranty liability can be calculated as 7%, the sum of 3% plus 4%, times the sales amount of $2 million. </a:t>
            </a:r>
          </a:p>
          <a:p>
            <a:pPr eaLnBrk="1" hangingPunct="1"/>
            <a:endParaRPr lang="en-IN" dirty="0"/>
          </a:p>
          <a:p>
            <a:r>
              <a:rPr lang="en-IN" dirty="0"/>
              <a:t>Consequently, the adjusting entry is a debit to </a:t>
            </a:r>
            <a:r>
              <a:rPr lang="en-IN" dirty="0" smtClean="0"/>
              <a:t>warranty </a:t>
            </a:r>
            <a:r>
              <a:rPr lang="en-IN" dirty="0"/>
              <a:t>expense and a credit to </a:t>
            </a:r>
            <a:r>
              <a:rPr lang="en-IN" dirty="0" smtClean="0"/>
              <a:t>estimated </a:t>
            </a:r>
            <a:r>
              <a:rPr lang="en-IN" dirty="0"/>
              <a:t>warranty liability for $140,000.</a:t>
            </a:r>
          </a:p>
          <a:p>
            <a:endParaRPr lang="en-IN" sz="1200" kern="1200" baseline="0" dirty="0">
              <a:solidFill>
                <a:schemeClr val="tx1"/>
              </a:solidFill>
              <a:latin typeface="+mn-lt"/>
              <a:ea typeface="+mn-ea"/>
              <a:cs typeface="+mn-cs"/>
            </a:endParaRPr>
          </a:p>
          <a:p>
            <a:r>
              <a:rPr lang="en-IN" dirty="0"/>
              <a:t>Now, let’s assume that Caldor incurred a cost of $61,000 to satisfy customer claims in 2019. This requires Caldor to reduce its liability, debiting </a:t>
            </a:r>
            <a:r>
              <a:rPr lang="en-IN" dirty="0" smtClean="0"/>
              <a:t>estimated </a:t>
            </a:r>
            <a:r>
              <a:rPr lang="en-IN" dirty="0"/>
              <a:t>warranty liability for the $61,000. Cash, wages payable, or parts and supplies on the other hand are credited for the same amount, depending</a:t>
            </a:r>
            <a:r>
              <a:rPr lang="en-IN" baseline="0" dirty="0"/>
              <a:t> on what is necessary to satisfy the claims</a:t>
            </a:r>
            <a:r>
              <a:rPr lang="en-IN" dirty="0"/>
              <a:t>.</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207D03E1-C29C-4699-AF3C-78F86819ED72}" type="slidenum">
              <a:rPr lang="en-IN" smtClean="0"/>
              <a:pPr>
                <a:defRPr/>
              </a:pPr>
              <a:t>48</a:t>
            </a:fld>
            <a:endParaRPr lang="en-IN" dirty="0"/>
          </a:p>
        </p:txBody>
      </p:sp>
    </p:spTree>
    <p:extLst>
      <p:ext uri="{BB962C8B-B14F-4D97-AF65-F5344CB8AC3E}">
        <p14:creationId xmlns:p14="http://schemas.microsoft.com/office/powerpoint/2010/main" val="7327525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Chapter 6, you learned of a framework for using future cash flows as the basis for measuring assets and liabilities, introduced by the FASB in 2000 with </a:t>
            </a:r>
            <a:r>
              <a:rPr lang="en-US" sz="1200" b="0" i="1" u="none" strike="noStrike" kern="1200" baseline="0" dirty="0">
                <a:solidFill>
                  <a:schemeClr val="tx1"/>
                </a:solidFill>
                <a:latin typeface="+mn-lt"/>
                <a:ea typeface="+mn-ea"/>
                <a:cs typeface="+mn-cs"/>
              </a:rPr>
              <a:t>Statement of Financial Accounting Concepts No. 7</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“Using Cash Flow Information and Present Value in Accounting Measurements.” The approach described in the Concept Statement offers a way to take into account </a:t>
            </a:r>
            <a:r>
              <a:rPr lang="en-US" sz="1200" b="0" i="1" u="none" strike="noStrike" kern="1200" baseline="0" dirty="0">
                <a:solidFill>
                  <a:schemeClr val="tx1"/>
                </a:solidFill>
                <a:latin typeface="+mn-lt"/>
                <a:ea typeface="+mn-ea"/>
                <a:cs typeface="+mn-cs"/>
              </a:rPr>
              <a:t>any uncertainty concerning the amounts and timing of the cash flows. </a:t>
            </a:r>
            <a:r>
              <a:rPr lang="en-US" sz="1200" b="0" i="0" u="none" strike="noStrike" kern="1200" baseline="0" dirty="0">
                <a:solidFill>
                  <a:schemeClr val="tx1"/>
                </a:solidFill>
                <a:latin typeface="+mn-lt"/>
                <a:ea typeface="+mn-ea"/>
                <a:cs typeface="+mn-cs"/>
              </a:rPr>
              <a:t>Although future cash flows in many instances are contractual and certain, </a:t>
            </a:r>
            <a:r>
              <a:rPr lang="en-US" sz="1200" b="0" i="0" u="none" strike="noStrike" kern="1200" baseline="0" dirty="0" smtClean="0">
                <a:solidFill>
                  <a:schemeClr val="tx1"/>
                </a:solidFill>
                <a:latin typeface="+mn-lt"/>
                <a:ea typeface="+mn-ea"/>
                <a:cs typeface="+mn-cs"/>
              </a:rPr>
              <a:t>the amounts </a:t>
            </a:r>
            <a:r>
              <a:rPr lang="en-US" sz="1200" b="0" i="0" u="none" strike="noStrike" kern="1200" baseline="0" dirty="0">
                <a:solidFill>
                  <a:schemeClr val="tx1"/>
                </a:solidFill>
                <a:latin typeface="+mn-lt"/>
                <a:ea typeface="+mn-ea"/>
                <a:cs typeface="+mn-cs"/>
              </a:rPr>
              <a:t>and timing of cash flows are less certain in other situations, such as warranty obligations.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demonstrated in the previous example, the traditional way of measuring a warranty obligation is to report the “best estimate” of future cash flows, ignoring the time value of money on the basis of immateriality. However, when the warranty obligation spans more than one year and we can associate probabilities with possible cash flow outcomes,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offers a more plausible estimate of the warranty obligation. This “expected cash flow approach” incorporates specific probabilities of cash flows into the analysis.</a:t>
            </a:r>
            <a:endParaRPr lang="en-US" i="0" dirty="0"/>
          </a:p>
        </p:txBody>
      </p:sp>
      <p:sp>
        <p:nvSpPr>
          <p:cNvPr id="4" name="Slide Number Placeholder 3"/>
          <p:cNvSpPr>
            <a:spLocks noGrp="1"/>
          </p:cNvSpPr>
          <p:nvPr>
            <p:ph type="sldNum" sz="quarter" idx="5"/>
          </p:nvPr>
        </p:nvSpPr>
        <p:spPr/>
        <p:txBody>
          <a:bodyPr/>
          <a:lstStyle/>
          <a:p>
            <a:pPr>
              <a:defRPr/>
            </a:pPr>
            <a:fld id="{E02B4C60-AD89-488E-B065-15E45E854508}" type="slidenum">
              <a:rPr lang="en-IN" smtClean="0"/>
              <a:pPr>
                <a:defRPr/>
              </a:pPr>
              <a:t>49</a:t>
            </a:fld>
            <a:endParaRPr lang="en-IN" dirty="0"/>
          </a:p>
        </p:txBody>
      </p:sp>
    </p:spTree>
    <p:extLst>
      <p:ext uri="{BB962C8B-B14F-4D97-AF65-F5344CB8AC3E}">
        <p14:creationId xmlns:p14="http://schemas.microsoft.com/office/powerpoint/2010/main" val="2338024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1" i="0" u="none" strike="noStrike" kern="1200" baseline="0" dirty="0">
                <a:solidFill>
                  <a:schemeClr val="tx1"/>
                </a:solidFill>
                <a:latin typeface="+mn-lt"/>
                <a:ea typeface="+mn-ea"/>
                <a:cs typeface="+mn-cs"/>
              </a:rPr>
              <a:t>Accounts payable </a:t>
            </a:r>
            <a:r>
              <a:rPr lang="en-US" sz="1200" b="0" i="0" u="none" strike="noStrike" kern="1200" baseline="0" dirty="0">
                <a:solidFill>
                  <a:schemeClr val="tx1"/>
                </a:solidFill>
                <a:latin typeface="+mn-lt"/>
                <a:ea typeface="+mn-ea"/>
                <a:cs typeface="+mn-cs"/>
              </a:rPr>
              <a:t>are obligations to suppliers of merchandise or of services purchased on </a:t>
            </a:r>
            <a:r>
              <a:rPr lang="en-US" sz="1200" b="0" i="1" u="none" strike="noStrike" kern="1200" baseline="0" dirty="0">
                <a:solidFill>
                  <a:schemeClr val="tx1"/>
                </a:solidFill>
                <a:latin typeface="+mn-lt"/>
                <a:ea typeface="+mn-ea"/>
                <a:cs typeface="+mn-cs"/>
              </a:rPr>
              <a:t>open account. </a:t>
            </a:r>
            <a:r>
              <a:rPr lang="en-US" sz="1200" b="0" i="0" u="none" strike="noStrike" kern="1200" baseline="0" dirty="0">
                <a:solidFill>
                  <a:schemeClr val="tx1"/>
                </a:solidFill>
                <a:latin typeface="+mn-lt"/>
                <a:ea typeface="+mn-ea"/>
                <a:cs typeface="+mn-cs"/>
              </a:rPr>
              <a:t>Most trade credit is offered on open account. This means that the only formal credit instrument is the invoice. Because the time until payment usually is short (often 30, 45, or 60 days), these liabilities typically are noninterest-bearing and are reported at their face amounts. The key accounting considerations relating to accounts payable are determining their existence and ensuring that they are recorded in the appropriate accounting period.</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Trade notes payable </a:t>
            </a:r>
            <a:r>
              <a:rPr lang="en-US" sz="1200" b="0" i="0" u="none" strike="noStrike" kern="1200" baseline="0" dirty="0">
                <a:solidFill>
                  <a:schemeClr val="tx1"/>
                </a:solidFill>
                <a:latin typeface="+mn-lt"/>
                <a:ea typeface="+mn-ea"/>
                <a:cs typeface="+mn-cs"/>
              </a:rPr>
              <a:t>differ from accounts payable in that they are formally recognized by a written promissory note. Often these are of a somewhat longer term than open accounts and bear interest.</a:t>
            </a:r>
            <a:endParaRPr lang="en-US" dirty="0"/>
          </a:p>
        </p:txBody>
      </p:sp>
      <p:sp>
        <p:nvSpPr>
          <p:cNvPr id="4" name="Slide Number Placeholder 3"/>
          <p:cNvSpPr>
            <a:spLocks noGrp="1"/>
          </p:cNvSpPr>
          <p:nvPr>
            <p:ph type="sldNum" sz="quarter" idx="5"/>
          </p:nvPr>
        </p:nvSpPr>
        <p:spPr/>
        <p:txBody>
          <a:bodyPr/>
          <a:lstStyle/>
          <a:p>
            <a:pPr>
              <a:defRPr/>
            </a:pPr>
            <a:fld id="{E7BA1D70-666D-43BA-A5E4-1CC55D2C6C1E}" type="slidenum">
              <a:rPr lang="en-IN" smtClean="0"/>
              <a:pPr>
                <a:defRPr/>
              </a:pPr>
              <a:t>5</a:t>
            </a:fld>
            <a:endParaRPr lang="en-IN" dirty="0"/>
          </a:p>
        </p:txBody>
      </p:sp>
    </p:spTree>
    <p:extLst>
      <p:ext uri="{BB962C8B-B14F-4D97-AF65-F5344CB8AC3E}">
        <p14:creationId xmlns:p14="http://schemas.microsoft.com/office/powerpoint/2010/main" val="12899734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Illustration </a:t>
            </a:r>
            <a:r>
              <a:rPr lang="en-IN" dirty="0" smtClean="0"/>
              <a:t>13–18 </a:t>
            </a:r>
            <a:r>
              <a:rPr lang="en-IN" dirty="0"/>
              <a:t>Product</a:t>
            </a:r>
            <a:r>
              <a:rPr lang="en-IN" baseline="0" dirty="0"/>
              <a:t> Warranty</a:t>
            </a:r>
            <a:endParaRPr lang="en-IN" dirty="0"/>
          </a:p>
          <a:p>
            <a:endParaRPr lang="en-US" dirty="0"/>
          </a:p>
          <a:p>
            <a:r>
              <a:rPr lang="en-US" dirty="0"/>
              <a:t>Let’s look at an example of the expected cash flow approach to determine present value.</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50</a:t>
            </a:fld>
            <a:endParaRPr lang="en-IN" dirty="0"/>
          </a:p>
        </p:txBody>
      </p:sp>
    </p:spTree>
    <p:extLst>
      <p:ext uri="{BB962C8B-B14F-4D97-AF65-F5344CB8AC3E}">
        <p14:creationId xmlns:p14="http://schemas.microsoft.com/office/powerpoint/2010/main" val="8799012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Illustration </a:t>
            </a:r>
            <a:r>
              <a:rPr lang="en-IN" dirty="0" smtClean="0"/>
              <a:t>13–18 </a:t>
            </a:r>
            <a:r>
              <a:rPr lang="en-IN" dirty="0"/>
              <a:t>Product</a:t>
            </a:r>
            <a:r>
              <a:rPr lang="en-IN" baseline="0" dirty="0"/>
              <a:t> Warranty (continued)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IN" baseline="0" dirty="0"/>
          </a:p>
          <a:p>
            <a:pPr defTabSz="930275" eaLnBrk="1" hangingPunct="1"/>
            <a:r>
              <a:rPr lang="en-US" dirty="0"/>
              <a:t>We know that we also must determine the time value of these expected cash flow amounts. We use a risk-free interest rate of 5%,</a:t>
            </a:r>
            <a:r>
              <a:rPr lang="en-US" baseline="0" dirty="0"/>
              <a:t> as the uncertainty associated with cash flows has already been included in our estimates by using expected values.</a:t>
            </a:r>
            <a:endParaRPr lang="en-US" dirty="0"/>
          </a:p>
          <a:p>
            <a:pPr defTabSz="930275" eaLnBrk="1" hangingPunct="1"/>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present value of the expected cash flow amount for 2019 is $61,000</a:t>
            </a:r>
            <a:r>
              <a:rPr lang="en-US" dirty="0" smtClean="0"/>
              <a:t>. When</a:t>
            </a:r>
            <a:r>
              <a:rPr lang="en-US" baseline="0" dirty="0" smtClean="0"/>
              <a:t> </a:t>
            </a:r>
            <a:r>
              <a:rPr lang="en-US" baseline="0" dirty="0"/>
              <a:t>that number is</a:t>
            </a:r>
            <a:r>
              <a:rPr lang="en-US" dirty="0"/>
              <a:t> discounted by the present value factor for </a:t>
            </a:r>
            <a:r>
              <a:rPr lang="en-US" dirty="0" smtClean="0"/>
              <a:t>one </a:t>
            </a:r>
            <a:r>
              <a:rPr lang="en-US" dirty="0"/>
              <a:t>year at 5%, which is 0.95238, the present value is $58,095. The present value of the warranty cost for 2020 is $73,469. The present value of the total warranty cost is thus $131,564.</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51</a:t>
            </a:fld>
            <a:endParaRPr lang="en-IN" dirty="0"/>
          </a:p>
        </p:txBody>
      </p:sp>
    </p:spTree>
    <p:extLst>
      <p:ext uri="{BB962C8B-B14F-4D97-AF65-F5344CB8AC3E}">
        <p14:creationId xmlns:p14="http://schemas.microsoft.com/office/powerpoint/2010/main" val="33911218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Illustration </a:t>
            </a:r>
            <a:r>
              <a:rPr lang="en-IN" dirty="0" smtClean="0"/>
              <a:t>13–18 </a:t>
            </a:r>
            <a:r>
              <a:rPr lang="en-IN" dirty="0"/>
              <a:t>Product</a:t>
            </a:r>
            <a:r>
              <a:rPr lang="en-IN" baseline="0" dirty="0"/>
              <a:t> Warranty (continued)</a:t>
            </a:r>
            <a:endParaRPr lang="en-IN" dirty="0"/>
          </a:p>
          <a:p>
            <a:pPr eaLnBrk="1" hangingPunct="1"/>
            <a:endParaRPr lang="en-IN" dirty="0"/>
          </a:p>
          <a:p>
            <a:pPr eaLnBrk="1" hangingPunct="1"/>
            <a:r>
              <a:rPr lang="en-IN" dirty="0"/>
              <a:t>Caldor Health will make an adjusting entry to record the present value of warranty liability on December 31, 2018,</a:t>
            </a:r>
            <a:r>
              <a:rPr lang="en-IN" baseline="0" dirty="0"/>
              <a:t> </a:t>
            </a:r>
            <a:r>
              <a:rPr lang="en-IN" dirty="0"/>
              <a:t>debiting </a:t>
            </a:r>
            <a:r>
              <a:rPr lang="en-IN" dirty="0" smtClean="0"/>
              <a:t>warranty </a:t>
            </a:r>
            <a:r>
              <a:rPr lang="en-IN" dirty="0"/>
              <a:t>expense and crediting </a:t>
            </a:r>
            <a:r>
              <a:rPr lang="en-IN" dirty="0" smtClean="0"/>
              <a:t>estimated </a:t>
            </a:r>
            <a:r>
              <a:rPr lang="en-IN" dirty="0"/>
              <a:t>warranty liability for $131,564.</a:t>
            </a:r>
            <a:endParaRPr lang="en-US" dirty="0"/>
          </a:p>
        </p:txBody>
      </p:sp>
      <p:sp>
        <p:nvSpPr>
          <p:cNvPr id="4" name="Slide Number Placeholder 3"/>
          <p:cNvSpPr>
            <a:spLocks noGrp="1"/>
          </p:cNvSpPr>
          <p:nvPr>
            <p:ph type="sldNum" sz="quarter" idx="5"/>
          </p:nvPr>
        </p:nvSpPr>
        <p:spPr/>
        <p:txBody>
          <a:bodyPr/>
          <a:lstStyle/>
          <a:p>
            <a:pPr>
              <a:defRPr/>
            </a:pPr>
            <a:fld id="{A30CC772-A265-46B3-8F5B-D16580343E78}" type="slidenum">
              <a:rPr lang="en-IN" smtClean="0"/>
              <a:pPr>
                <a:defRPr/>
              </a:pPr>
              <a:t>52</a:t>
            </a:fld>
            <a:endParaRPr lang="en-IN" dirty="0"/>
          </a:p>
        </p:txBody>
      </p:sp>
    </p:spTree>
    <p:extLst>
      <p:ext uri="{BB962C8B-B14F-4D97-AF65-F5344CB8AC3E}">
        <p14:creationId xmlns:p14="http://schemas.microsoft.com/office/powerpoint/2010/main" val="40838317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An extended warranty provides warranty protection beyond the manufacturer’s original warranty. Because an extended warranty is priced and sold separately from the warranteed product, it constitutes a separate performance obligation.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Revenue is recognized when performance obligations are satisfied, not necessarily when cash is received. Because an extended warranty provides coverage over a period of time, these arrangements typically qualify for revenue recognition over the period of coverage. However, cash typically is received up front, when the extended warranty is sold. Similar to other advanced payments for future products and services, revenue from extended warranty contracts is not recognized immediately, but instead is recorded as a deferred revenue liability at the time of sale and recognized as revenue over the contract period, typically on a straight-line basis.</a:t>
            </a:r>
            <a:endParaRPr lang="en-US" dirty="0"/>
          </a:p>
        </p:txBody>
      </p:sp>
      <p:sp>
        <p:nvSpPr>
          <p:cNvPr id="4" name="Slide Number Placeholder 3"/>
          <p:cNvSpPr>
            <a:spLocks noGrp="1"/>
          </p:cNvSpPr>
          <p:nvPr>
            <p:ph type="sldNum" sz="quarter" idx="5"/>
          </p:nvPr>
        </p:nvSpPr>
        <p:spPr/>
        <p:txBody>
          <a:bodyPr/>
          <a:lstStyle/>
          <a:p>
            <a:pPr>
              <a:defRPr/>
            </a:pPr>
            <a:fld id="{2DEE024F-0FA9-4CC9-B00D-85CB85AE7864}" type="slidenum">
              <a:rPr lang="en-IN" smtClean="0"/>
              <a:pPr>
                <a:defRPr/>
              </a:pPr>
              <a:t>53</a:t>
            </a:fld>
            <a:endParaRPr lang="en-IN" dirty="0"/>
          </a:p>
        </p:txBody>
      </p:sp>
    </p:spTree>
    <p:extLst>
      <p:ext uri="{BB962C8B-B14F-4D97-AF65-F5344CB8AC3E}">
        <p14:creationId xmlns:p14="http://schemas.microsoft.com/office/powerpoint/2010/main" val="1174617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13–19 </a:t>
            </a:r>
            <a:r>
              <a:rPr lang="en-US" sz="1200" kern="1200" baseline="0" dirty="0">
                <a:solidFill>
                  <a:schemeClr val="tx1"/>
                </a:solidFill>
                <a:latin typeface="+mn-lt"/>
                <a:ea typeface="+mn-ea"/>
                <a:cs typeface="+mn-cs"/>
              </a:rPr>
              <a:t>Extended </a:t>
            </a:r>
            <a:r>
              <a:rPr lang="en-US" sz="1200" kern="1200" baseline="0" dirty="0" smtClean="0">
                <a:solidFill>
                  <a:schemeClr val="tx1"/>
                </a:solidFill>
                <a:latin typeface="+mn-lt"/>
                <a:ea typeface="+mn-ea"/>
                <a:cs typeface="+mn-cs"/>
              </a:rPr>
              <a:t>Warranty</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This illustration demonstrates accounting for extended warranties</a:t>
            </a:r>
            <a:r>
              <a:rPr lang="en-US" sz="1200" kern="1200" baseline="0" dirty="0" smtClean="0">
                <a:solidFill>
                  <a:schemeClr val="tx1"/>
                </a:solidFill>
                <a:latin typeface="+mn-lt"/>
                <a:ea typeface="+mn-ea"/>
                <a:cs typeface="+mn-cs"/>
              </a:rPr>
              <a:t>. When </a:t>
            </a:r>
            <a:r>
              <a:rPr lang="en-US" sz="1200" kern="1200" baseline="0" dirty="0">
                <a:solidFill>
                  <a:schemeClr val="tx1"/>
                </a:solidFill>
                <a:latin typeface="+mn-lt"/>
                <a:ea typeface="+mn-ea"/>
                <a:cs typeface="+mn-cs"/>
              </a:rPr>
              <a:t>the extended warranty is sold, Brand Name receives cash and records a liability, deferred revenue—extended warranties for $60.</a:t>
            </a:r>
          </a:p>
          <a:p>
            <a:endParaRPr lang="en-US" sz="1200"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Every year for the next three years, deferred</a:t>
            </a:r>
            <a:r>
              <a:rPr lang="en-IN" baseline="0" dirty="0"/>
              <a:t> revenue is debited and </a:t>
            </a:r>
            <a:r>
              <a:rPr lang="en-IN" dirty="0"/>
              <a:t>revenue is credited by $20 for the extended warranty, recognizing that Brand Name has fulfilled a year’s worth of performance obligation by providing warranty coverage during that year.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IN" sz="1200" b="0" i="0" u="none" strike="noStrike" kern="1200" cap="none" spc="0" normalizeH="0" baseline="0" noProof="0" dirty="0">
              <a:ln>
                <a:noFill/>
              </a:ln>
              <a:solidFill>
                <a:prstClr val="black"/>
              </a:solidFill>
              <a:effectLst/>
              <a:uLnTx/>
              <a:uFillTx/>
              <a:latin typeface="+mn-lt"/>
              <a:ea typeface="+mn-ea"/>
              <a:cs typeface="+mn-cs"/>
            </a:endParaRPr>
          </a:p>
          <a:p>
            <a:r>
              <a:rPr lang="en-US" sz="1200" b="0" i="0" u="none" strike="noStrike" kern="1200" baseline="0" dirty="0">
                <a:solidFill>
                  <a:schemeClr val="tx1"/>
                </a:solidFill>
                <a:latin typeface="+mn-lt"/>
                <a:ea typeface="+mn-ea"/>
                <a:cs typeface="+mn-cs"/>
              </a:rPr>
              <a:t>The costs incurred to satisfy customer claims under the extended warranties also will be recorded during the same three-year period. That way, net income in each year of the extended warranty will reflect both the warranty revenue recognized and the costs associated with that revenue.</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5"/>
          </p:nvPr>
        </p:nvSpPr>
        <p:spPr/>
        <p:txBody>
          <a:bodyPr/>
          <a:lstStyle/>
          <a:p>
            <a:pPr>
              <a:defRPr/>
            </a:pPr>
            <a:fld id="{91E53593-90EF-41B6-BC01-1A6A28A08685}" type="slidenum">
              <a:rPr lang="en-IN" smtClean="0"/>
              <a:pPr>
                <a:defRPr/>
              </a:pPr>
              <a:t>54</a:t>
            </a:fld>
            <a:endParaRPr lang="en-IN" dirty="0"/>
          </a:p>
        </p:txBody>
      </p:sp>
    </p:spTree>
    <p:extLst>
      <p:ext uri="{BB962C8B-B14F-4D97-AF65-F5344CB8AC3E}">
        <p14:creationId xmlns:p14="http://schemas.microsoft.com/office/powerpoint/2010/main" val="37821981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13–20 </a:t>
            </a:r>
            <a:r>
              <a:rPr lang="en-US" sz="1200" b="0" i="0" u="none" strike="noStrike" kern="1200" baseline="0" dirty="0">
                <a:solidFill>
                  <a:schemeClr val="tx1"/>
                </a:solidFill>
                <a:latin typeface="+mn-lt"/>
                <a:ea typeface="+mn-ea"/>
                <a:cs typeface="+mn-cs"/>
              </a:rPr>
              <a:t>Disclosure of Litigation </a:t>
            </a:r>
            <a:r>
              <a:rPr lang="en-US" sz="1200" b="0" i="0" u="none" strike="noStrike" kern="1200" baseline="0" dirty="0" smtClean="0">
                <a:solidFill>
                  <a:schemeClr val="tx1"/>
                </a:solidFill>
                <a:latin typeface="+mn-lt"/>
                <a:ea typeface="+mn-ea"/>
                <a:cs typeface="+mn-cs"/>
              </a:rPr>
              <a:t>Contingencies—JP </a:t>
            </a:r>
            <a:r>
              <a:rPr lang="en-US" sz="1200" b="0" i="0" u="none" strike="noStrike" kern="1200" baseline="0" dirty="0">
                <a:solidFill>
                  <a:schemeClr val="tx1"/>
                </a:solidFill>
                <a:latin typeface="+mn-lt"/>
                <a:ea typeface="+mn-ea"/>
                <a:cs typeface="+mn-cs"/>
              </a:rPr>
              <a:t>Morgan Chase &amp; Company</a:t>
            </a:r>
          </a:p>
          <a:p>
            <a:endParaRPr lang="en-US" sz="1200" b="0" i="0" u="none" strike="noStrike" kern="1200" baseline="0" dirty="0">
              <a:solidFill>
                <a:schemeClr val="tx1"/>
              </a:solidFill>
              <a:latin typeface="+mn-lt"/>
              <a:ea typeface="+mn-ea"/>
              <a:cs typeface="+mn-cs"/>
            </a:endParaRPr>
          </a:p>
          <a:p>
            <a:r>
              <a:rPr lang="en-IN" dirty="0"/>
              <a:t>A common contingent</a:t>
            </a:r>
            <a:r>
              <a:rPr lang="en-IN" baseline="0" dirty="0"/>
              <a:t> loss occurs when a company is being sued. </a:t>
            </a:r>
            <a:r>
              <a:rPr lang="en-US" sz="1200" b="0" i="0" u="none" strike="noStrike" kern="1200" baseline="0" dirty="0">
                <a:solidFill>
                  <a:schemeClr val="tx1"/>
                </a:solidFill>
                <a:latin typeface="+mn-lt"/>
                <a:ea typeface="+mn-ea"/>
                <a:cs typeface="+mn-cs"/>
              </a:rPr>
              <a:t>While companies may accrue estimated lawyer fees and other legal costs, they usually do not record a loss until after the ultimate settlement has been reached or negotiations for settlement are substantially completed. While companies should provide extensive disclosure of these contingent liabilities, they do not always do so in practice. In 2010, the SEC began pressuring firms for more complete disclosure of litigation, including better descriptions of the range of losses that are reasonably possible to occur. As </a:t>
            </a:r>
            <a:r>
              <a:rPr lang="en-US" sz="1200" b="0" i="0" u="none" strike="noStrike" kern="1200" baseline="0" dirty="0" smtClean="0">
                <a:solidFill>
                  <a:schemeClr val="tx1"/>
                </a:solidFill>
                <a:latin typeface="+mn-lt"/>
                <a:ea typeface="+mn-ea"/>
                <a:cs typeface="+mn-cs"/>
              </a:rPr>
              <a:t>an</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example</a:t>
            </a:r>
            <a:r>
              <a:rPr lang="en-US" sz="1200" b="0" i="0" u="none" strike="noStrike" kern="1200" baseline="0" dirty="0">
                <a:solidFill>
                  <a:schemeClr val="tx1"/>
                </a:solidFill>
                <a:latin typeface="+mn-lt"/>
                <a:ea typeface="+mn-ea"/>
                <a:cs typeface="+mn-cs"/>
              </a:rPr>
              <a:t>, here we see a few excerpts from the eight pages of litigation note appearing in </a:t>
            </a:r>
            <a:r>
              <a:rPr lang="en-US" sz="1200" b="1" i="0" u="none" strike="noStrike" kern="1200" baseline="0" dirty="0">
                <a:solidFill>
                  <a:schemeClr val="tx1"/>
                </a:solidFill>
                <a:latin typeface="+mn-lt"/>
                <a:ea typeface="+mn-ea"/>
                <a:cs typeface="+mn-cs"/>
              </a:rPr>
              <a:t>JP Morgan Chase &amp; Company</a:t>
            </a:r>
            <a:r>
              <a:rPr lang="en-US" sz="1200" b="0" i="0" u="none" strike="noStrike" kern="1200" baseline="0" dirty="0">
                <a:solidFill>
                  <a:schemeClr val="tx1"/>
                </a:solidFill>
                <a:latin typeface="+mn-lt"/>
                <a:ea typeface="+mn-ea"/>
                <a:cs typeface="+mn-cs"/>
              </a:rPr>
              <a:t>’s 2015 annual report.</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55</a:t>
            </a:fld>
            <a:endParaRPr lang="en-IN" dirty="0"/>
          </a:p>
        </p:txBody>
      </p:sp>
    </p:spTree>
    <p:extLst>
      <p:ext uri="{BB962C8B-B14F-4D97-AF65-F5344CB8AC3E}">
        <p14:creationId xmlns:p14="http://schemas.microsoft.com/office/powerpoint/2010/main" val="39700419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13–21 </a:t>
            </a:r>
            <a:r>
              <a:rPr lang="en-US" sz="1200" b="0" i="0" u="none" strike="noStrike" kern="1200" baseline="0" dirty="0">
                <a:solidFill>
                  <a:schemeClr val="tx1"/>
                </a:solidFill>
                <a:latin typeface="+mn-lt"/>
                <a:ea typeface="+mn-ea"/>
                <a:cs typeface="+mn-cs"/>
              </a:rPr>
              <a:t>Disclosure of </a:t>
            </a:r>
            <a:r>
              <a:rPr lang="en-US" sz="1200" b="0" i="0" u="none" strike="noStrike" kern="1200" baseline="0" dirty="0" smtClean="0">
                <a:solidFill>
                  <a:schemeClr val="tx1"/>
                </a:solidFill>
                <a:latin typeface="+mn-lt"/>
                <a:ea typeface="+mn-ea"/>
                <a:cs typeface="+mn-cs"/>
              </a:rPr>
              <a:t>Lawsuit—Las </a:t>
            </a:r>
            <a:r>
              <a:rPr lang="en-US" sz="1200" b="0" i="0" u="none" strike="noStrike" kern="1200" baseline="0" dirty="0">
                <a:solidFill>
                  <a:schemeClr val="tx1"/>
                </a:solidFill>
                <a:latin typeface="+mn-lt"/>
                <a:ea typeface="+mn-ea"/>
                <a:cs typeface="+mn-cs"/>
              </a:rPr>
              <a:t>Vegas Sands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after a firm loses in court, it may not make an accrual. As you can see here, the </a:t>
            </a:r>
            <a:r>
              <a:rPr lang="en-US" sz="1200" b="1" i="0" u="none" strike="noStrike" kern="1200" baseline="0" dirty="0">
                <a:solidFill>
                  <a:schemeClr val="tx1"/>
                </a:solidFill>
                <a:latin typeface="+mn-lt"/>
                <a:ea typeface="+mn-ea"/>
                <a:cs typeface="+mn-cs"/>
              </a:rPr>
              <a:t>Las Vegas Sands Corporation</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its 2015 annual report, disclosed but did not accrue damages from a lawsuit it lost, because the company was appealing the verdict.</a:t>
            </a:r>
            <a:endParaRPr lang="en-US" dirty="0"/>
          </a:p>
        </p:txBody>
      </p:sp>
      <p:sp>
        <p:nvSpPr>
          <p:cNvPr id="4" name="Slide Number Placeholder 3"/>
          <p:cNvSpPr>
            <a:spLocks noGrp="1"/>
          </p:cNvSpPr>
          <p:nvPr>
            <p:ph type="sldNum" sz="quarter" idx="5"/>
          </p:nvPr>
        </p:nvSpPr>
        <p:spPr/>
        <p:txBody>
          <a:bodyPr/>
          <a:lstStyle/>
          <a:p>
            <a:pPr>
              <a:defRPr/>
            </a:pPr>
            <a:fld id="{ABEF1275-FFE6-4EEC-9FE3-ACD32F1093C8}" type="slidenum">
              <a:rPr lang="en-IN" smtClean="0"/>
              <a:pPr>
                <a:defRPr/>
              </a:pPr>
              <a:t>56</a:t>
            </a:fld>
            <a:endParaRPr lang="en-IN" dirty="0"/>
          </a:p>
        </p:txBody>
      </p:sp>
    </p:spTree>
    <p:extLst>
      <p:ext uri="{BB962C8B-B14F-4D97-AF65-F5344CB8AC3E}">
        <p14:creationId xmlns:p14="http://schemas.microsoft.com/office/powerpoint/2010/main" val="8535254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13–22 </a:t>
            </a:r>
            <a:r>
              <a:rPr lang="en-US" sz="1200" b="0" i="0" u="none" strike="noStrike" kern="1200" baseline="0" dirty="0">
                <a:solidFill>
                  <a:schemeClr val="tx1"/>
                </a:solidFill>
                <a:latin typeface="+mn-lt"/>
                <a:ea typeface="+mn-ea"/>
                <a:cs typeface="+mn-cs"/>
              </a:rPr>
              <a:t>Accrual of Litigation </a:t>
            </a:r>
            <a:r>
              <a:rPr lang="en-US" sz="1200" b="0" i="0" u="none" strike="noStrike" kern="1200" baseline="0" dirty="0" smtClean="0">
                <a:solidFill>
                  <a:schemeClr val="tx1"/>
                </a:solidFill>
                <a:latin typeface="+mn-lt"/>
                <a:ea typeface="+mn-ea"/>
                <a:cs typeface="+mn-cs"/>
              </a:rPr>
              <a:t>Contingencies—Starbucks </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Several weeks usually pass between the end of a company’s fiscal year and the date the financial statements for that year actually are issued or available to be issued. As shown on the time line, events occurring during this period can be used to clarify the nature of financial statement elements at the report date.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information becomes available that sheds light on a claim that existed when the fiscal year ended, that information should be used in determining the probability of a loss contingency materializing and in estimating the amount of the loss.</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settlement of a lawsuit after </a:t>
            </a:r>
            <a:r>
              <a:rPr lang="en-US" sz="1200" b="1" i="0" u="none" strike="noStrike" kern="1200" baseline="0" dirty="0">
                <a:solidFill>
                  <a:schemeClr val="tx1"/>
                </a:solidFill>
                <a:latin typeface="+mn-lt"/>
                <a:ea typeface="+mn-ea"/>
                <a:cs typeface="+mn-cs"/>
              </a:rPr>
              <a:t>Starbucks</a:t>
            </a:r>
            <a:r>
              <a:rPr lang="en-US" sz="1200" b="0" i="0" u="none" strike="noStrike" kern="1200" baseline="0" dirty="0">
                <a:solidFill>
                  <a:schemeClr val="tx1"/>
                </a:solidFill>
                <a:latin typeface="+mn-lt"/>
                <a:ea typeface="+mn-ea"/>
                <a:cs typeface="+mn-cs"/>
              </a:rPr>
              <a:t>’ September 29, 2013, fiscal year ended apparently influenced its accrual of a loss contingency.</a:t>
            </a:r>
            <a:endParaRPr lang="en-US" dirty="0"/>
          </a:p>
          <a:p>
            <a:endParaRPr lang="en-US" dirty="0"/>
          </a:p>
          <a:p>
            <a:r>
              <a:rPr lang="en-US" sz="1200" b="0" i="0" u="none" strike="noStrike" kern="1200" baseline="0" dirty="0">
                <a:solidFill>
                  <a:schemeClr val="tx1"/>
                </a:solidFill>
                <a:latin typeface="+mn-lt"/>
                <a:ea typeface="+mn-ea"/>
                <a:cs typeface="+mn-cs"/>
              </a:rPr>
              <a:t>For a loss contingency to be accrued, the cause of the lawsuit must have occurred before the accounting period ended. It’s not necessary that the lawsuit actually was filed during that reporting period.</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57</a:t>
            </a:fld>
            <a:endParaRPr lang="en-IN" dirty="0"/>
          </a:p>
        </p:txBody>
      </p:sp>
    </p:spTree>
    <p:extLst>
      <p:ext uri="{BB962C8B-B14F-4D97-AF65-F5344CB8AC3E}">
        <p14:creationId xmlns:p14="http://schemas.microsoft.com/office/powerpoint/2010/main" val="16275995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13–23 </a:t>
            </a:r>
            <a:r>
              <a:rPr lang="en-US" sz="1200" b="0" i="0" u="none" strike="noStrike" kern="1200" baseline="0" dirty="0">
                <a:solidFill>
                  <a:schemeClr val="tx1"/>
                </a:solidFill>
                <a:latin typeface="+mn-lt"/>
                <a:ea typeface="+mn-ea"/>
                <a:cs typeface="+mn-cs"/>
              </a:rPr>
              <a:t>Subsequent </a:t>
            </a:r>
            <a:r>
              <a:rPr lang="en-US" sz="1200" b="0" i="0" u="none" strike="noStrike" kern="1200" baseline="0" dirty="0" smtClean="0">
                <a:solidFill>
                  <a:schemeClr val="tx1"/>
                </a:solidFill>
                <a:latin typeface="+mn-lt"/>
                <a:ea typeface="+mn-ea"/>
                <a:cs typeface="+mn-cs"/>
              </a:rPr>
              <a:t>Events—Coca</a:t>
            </a:r>
            <a:r>
              <a:rPr lang="en-US" sz="1200" b="0" i="0" u="none" strike="noStrike" kern="1200" baseline="0" dirty="0">
                <a:solidFill>
                  <a:schemeClr val="tx1"/>
                </a:solidFill>
                <a:latin typeface="+mn-lt"/>
                <a:ea typeface="+mn-ea"/>
                <a:cs typeface="+mn-cs"/>
              </a:rPr>
              <a:t>-Cola Company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Sometimes, the cause of a loss contingency occurs after the end of the year but before the financial statements are </a:t>
            </a:r>
            <a:r>
              <a:rPr lang="en-US" sz="1200" b="0" i="0" u="none" strike="noStrike" kern="1200" baseline="0" dirty="0" smtClean="0">
                <a:solidFill>
                  <a:schemeClr val="tx1"/>
                </a:solidFill>
                <a:latin typeface="+mn-lt"/>
                <a:ea typeface="+mn-ea"/>
                <a:cs typeface="+mn-cs"/>
              </a:rPr>
              <a:t>issued, </a:t>
            </a:r>
            <a:r>
              <a:rPr lang="en-US" sz="1200" b="0" i="0" u="none" strike="noStrike" kern="1200" baseline="0" dirty="0">
                <a:solidFill>
                  <a:schemeClr val="tx1"/>
                </a:solidFill>
                <a:latin typeface="+mn-lt"/>
                <a:ea typeface="+mn-ea"/>
                <a:cs typeface="+mn-cs"/>
              </a:rPr>
              <a:t>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contingency comes into existence after the company’s fiscal year-end, a liability cannot be accrued because it didn’t exist at the end of the year. However, if the failure to disclose the possible loss would cause the financial statements to be misleading, the situation should be described in a disclosure note, including the effect of the possible loss on key accounting numbers affected.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fact, </a:t>
            </a:r>
            <a:r>
              <a:rPr lang="en-US" sz="1200" b="0" i="1" u="none" strike="noStrike" kern="1200" baseline="0" dirty="0">
                <a:solidFill>
                  <a:schemeClr val="tx1"/>
                </a:solidFill>
                <a:latin typeface="+mn-lt"/>
                <a:ea typeface="+mn-ea"/>
                <a:cs typeface="+mn-cs"/>
              </a:rPr>
              <a:t>any </a:t>
            </a:r>
            <a:r>
              <a:rPr lang="en-US" sz="1200" b="0" i="0" u="none" strike="noStrike" kern="1200" baseline="0" dirty="0">
                <a:solidFill>
                  <a:schemeClr val="tx1"/>
                </a:solidFill>
                <a:latin typeface="+mn-lt"/>
                <a:ea typeface="+mn-ea"/>
                <a:cs typeface="+mn-cs"/>
              </a:rPr>
              <a:t>event occurring after the fiscal year-end but before the financial statements are issued that has a material effect on the company’s financial position must be disclosed in a subsequent events disclosure note.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example here shows a disclosure note from the Coca-Cola Company’s 2015 annual report, describing events that occurred in the first quarter of 2016.</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58</a:t>
            </a:fld>
            <a:endParaRPr lang="en-IN" dirty="0"/>
          </a:p>
        </p:txBody>
      </p:sp>
    </p:spTree>
    <p:extLst>
      <p:ext uri="{BB962C8B-B14F-4D97-AF65-F5344CB8AC3E}">
        <p14:creationId xmlns:p14="http://schemas.microsoft.com/office/powerpoint/2010/main" val="30185268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13–24 </a:t>
            </a:r>
            <a:r>
              <a:rPr lang="en-US" sz="1200" b="0" i="0" u="none" strike="noStrike" kern="1200" baseline="0" dirty="0" err="1">
                <a:solidFill>
                  <a:schemeClr val="tx1"/>
                </a:solidFill>
                <a:latin typeface="+mn-lt"/>
                <a:ea typeface="+mn-ea"/>
                <a:cs typeface="+mn-cs"/>
              </a:rPr>
              <a:t>Unasserted</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Claims—Union </a:t>
            </a:r>
            <a:r>
              <a:rPr lang="en-US" sz="1200" b="0" i="0" u="none" strike="noStrike" kern="1200" baseline="0" dirty="0">
                <a:solidFill>
                  <a:schemeClr val="tx1"/>
                </a:solidFill>
                <a:latin typeface="+mn-lt"/>
                <a:ea typeface="+mn-ea"/>
                <a:cs typeface="+mn-cs"/>
              </a:rPr>
              <a:t>Pacific Corporation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if a claim has yet to be made when the financial statements are issued, a contingency may warrant accrual or disclosure. In this case, a two-step process is involved in deciding how the unasserted claim should be reported:</a:t>
            </a:r>
          </a:p>
          <a:p>
            <a:pPr marL="228600" indent="-228600">
              <a:buFont typeface="+mj-lt"/>
              <a:buAutoNum type="arabicPeriod"/>
            </a:pPr>
            <a:r>
              <a:rPr lang="en-US" sz="1200" b="0" i="0" u="none" strike="noStrike" kern="1200" baseline="0" dirty="0">
                <a:solidFill>
                  <a:schemeClr val="tx1"/>
                </a:solidFill>
                <a:latin typeface="+mn-lt"/>
                <a:ea typeface="+mn-ea"/>
                <a:cs typeface="+mn-cs"/>
              </a:rPr>
              <a:t>Is it probable that a claim will be asserted? If the answer to that question is “no,” stop. No accrual or disclosure is necessary. If the answer is “yes,” go on to step 2.</a:t>
            </a:r>
          </a:p>
          <a:p>
            <a:pPr marL="228600" indent="-228600">
              <a:buFont typeface="+mj-lt"/>
              <a:buAutoNum type="arabicPeriod"/>
            </a:pPr>
            <a:r>
              <a:rPr lang="en-US" sz="1200" b="0" i="0" u="none" strike="noStrike" kern="1200" baseline="0" dirty="0">
                <a:solidFill>
                  <a:schemeClr val="tx1"/>
                </a:solidFill>
                <a:latin typeface="+mn-lt"/>
                <a:ea typeface="+mn-ea"/>
                <a:cs typeface="+mn-cs"/>
              </a:rPr>
              <a:t>Treat the claim as if the claim has been asserted. That requires evaluating (a) the likelihood of an unfavorable outcome and (b) whether the dollar amount of loss can be estimated, just as we already have discussed for other loss contingencies for which a claim has already been asserted.</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described in a December 31, 2015, disclosure note seen here, </a:t>
            </a:r>
            <a:r>
              <a:rPr lang="en-US" sz="1200" b="1" i="0" u="none" strike="noStrike" kern="1200" baseline="0" dirty="0">
                <a:solidFill>
                  <a:schemeClr val="tx1"/>
                </a:solidFill>
                <a:latin typeface="+mn-lt"/>
                <a:ea typeface="+mn-ea"/>
                <a:cs typeface="+mn-cs"/>
              </a:rPr>
              <a:t>Union Pacific </a:t>
            </a:r>
            <a:r>
              <a:rPr lang="en-US" sz="1200" b="0" i="0" u="none" strike="noStrike" kern="1200" baseline="0" dirty="0">
                <a:solidFill>
                  <a:schemeClr val="tx1"/>
                </a:solidFill>
                <a:latin typeface="+mn-lt"/>
                <a:ea typeface="+mn-ea"/>
                <a:cs typeface="+mn-cs"/>
              </a:rPr>
              <a:t>concluded that some unasserted claims met the criteria for accrual under this two-step decision process.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treatment of contingent liabilities is consistent with the accepted definition of liabilities as (a) probable, future sacrifices of economic benefits (b) that arise from present obligations to other </a:t>
            </a:r>
            <a:r>
              <a:rPr lang="en-US" sz="1200" b="0" i="0" u="none" strike="noStrike" kern="1200" baseline="0" dirty="0" smtClean="0">
                <a:solidFill>
                  <a:schemeClr val="tx1"/>
                </a:solidFill>
                <a:latin typeface="+mn-lt"/>
                <a:ea typeface="+mn-ea"/>
                <a:cs typeface="+mn-cs"/>
              </a:rPr>
              <a:t>entities, </a:t>
            </a:r>
            <a:r>
              <a:rPr lang="en-US" sz="1200" b="0" i="0" u="none" strike="noStrike" kern="1200" baseline="0" dirty="0">
                <a:solidFill>
                  <a:schemeClr val="tx1"/>
                </a:solidFill>
                <a:latin typeface="+mn-lt"/>
                <a:ea typeface="+mn-ea"/>
                <a:cs typeface="+mn-cs"/>
              </a:rPr>
              <a:t>and (c) that result from past transactions or events. The inherent uncertainty involved with contingent liabilities means additional care is required to determine whether future sacrifices of economic benefits are probable and whether the amount of the sacrifices can be quantified.</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59</a:t>
            </a:fld>
            <a:endParaRPr lang="en-IN" dirty="0"/>
          </a:p>
        </p:txBody>
      </p:sp>
    </p:spTree>
    <p:extLst>
      <p:ext uri="{BB962C8B-B14F-4D97-AF65-F5344CB8AC3E}">
        <p14:creationId xmlns:p14="http://schemas.microsoft.com/office/powerpoint/2010/main" val="3950288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13–1 </a:t>
            </a:r>
            <a:r>
              <a:rPr lang="en-US" sz="1200" b="0" i="0" u="none" strike="noStrike" kern="1200" baseline="0" dirty="0">
                <a:solidFill>
                  <a:schemeClr val="tx1"/>
                </a:solidFill>
                <a:latin typeface="+mn-lt"/>
                <a:ea typeface="+mn-ea"/>
                <a:cs typeface="+mn-cs"/>
              </a:rPr>
              <a:t>Current </a:t>
            </a:r>
            <a:r>
              <a:rPr lang="en-US" sz="1200" b="0" i="0" u="none" strike="noStrike" kern="1200" baseline="0" dirty="0" smtClean="0">
                <a:solidFill>
                  <a:schemeClr val="tx1"/>
                </a:solidFill>
                <a:latin typeface="+mn-lt"/>
                <a:ea typeface="+mn-ea"/>
                <a:cs typeface="+mn-cs"/>
              </a:rPr>
              <a:t>Liabilities—General </a:t>
            </a:r>
            <a:r>
              <a:rPr lang="en-US" sz="1200" b="0" i="0" u="none" strike="noStrike" kern="1200" baseline="0" dirty="0">
                <a:solidFill>
                  <a:schemeClr val="tx1"/>
                </a:solidFill>
                <a:latin typeface="+mn-lt"/>
                <a:ea typeface="+mn-ea"/>
                <a:cs typeface="+mn-cs"/>
              </a:rPr>
              <a:t>Mills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Let’s </a:t>
            </a:r>
            <a:r>
              <a:rPr lang="en-US" sz="1200" b="0" i="0" u="none" strike="noStrike" kern="1200" baseline="0" dirty="0">
                <a:solidFill>
                  <a:schemeClr val="tx1"/>
                </a:solidFill>
                <a:latin typeface="+mn-lt"/>
                <a:ea typeface="+mn-ea"/>
                <a:cs typeface="+mn-cs"/>
              </a:rPr>
              <a:t>use the current liability section of the balance sheet of </a:t>
            </a:r>
            <a:r>
              <a:rPr lang="en-US" sz="1200" b="1" i="0" u="none" strike="noStrike" kern="1200" baseline="0" dirty="0">
                <a:solidFill>
                  <a:schemeClr val="tx1"/>
                </a:solidFill>
                <a:latin typeface="+mn-lt"/>
                <a:ea typeface="+mn-ea"/>
                <a:cs typeface="+mn-cs"/>
              </a:rPr>
              <a:t>General Mills, Inc.</a:t>
            </a:r>
            <a:r>
              <a:rPr lang="en-US" sz="120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and related disclosure notes to provide perspective on some of the liabilities we discuss. General Mills’ presentation and supplemental footnote disclosures are fairly typical.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As shown, General Mills’ accounts payable in 2015 amounted to $1,684 million,</a:t>
            </a:r>
            <a:r>
              <a:rPr lang="en-IN" baseline="0" dirty="0"/>
              <a:t> and its </a:t>
            </a:r>
            <a:r>
              <a:rPr lang="en-IN" dirty="0"/>
              <a:t>notes</a:t>
            </a:r>
            <a:r>
              <a:rPr lang="en-IN" baseline="0" dirty="0"/>
              <a:t> payable in 2015 amounted to $615.8 million. </a:t>
            </a:r>
            <a:endParaRPr lang="en-IN"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6</a:t>
            </a:fld>
            <a:endParaRPr lang="en-IN" dirty="0"/>
          </a:p>
        </p:txBody>
      </p:sp>
    </p:spTree>
    <p:extLst>
      <p:ext uri="{BB962C8B-B14F-4D97-AF65-F5344CB8AC3E}">
        <p14:creationId xmlns:p14="http://schemas.microsoft.com/office/powerpoint/2010/main" val="1882770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Accounting for contingencies is part of a broader international standard, IAS No. 37, “Provisions, Contingent Liabilities and Contingent Assets.” Overall, accounting for contingent losses under IFRS is quite similar to accounting under U.S. GAAP. A contingent loss is accrued if it’s </a:t>
            </a:r>
            <a:r>
              <a:rPr lang="en-US" sz="1200" b="0" i="0" u="none" strike="noStrike" kern="1200" baseline="0" dirty="0" smtClean="0">
                <a:solidFill>
                  <a:schemeClr val="tx1"/>
                </a:solidFill>
                <a:latin typeface="+mn-lt"/>
                <a:ea typeface="+mn-ea"/>
                <a:cs typeface="+mn-cs"/>
              </a:rPr>
              <a:t>both probable </a:t>
            </a:r>
            <a:r>
              <a:rPr lang="en-US" sz="1200" b="0" i="0" u="none" strike="noStrike" kern="1200" baseline="0" dirty="0">
                <a:solidFill>
                  <a:schemeClr val="tx1"/>
                </a:solidFill>
                <a:latin typeface="+mn-lt"/>
                <a:ea typeface="+mn-ea"/>
                <a:cs typeface="+mn-cs"/>
              </a:rPr>
              <a:t>and can be reasonably estimated, and disclosed if it’s of at least a remote probability. However, there are some important differences:</a:t>
            </a:r>
          </a:p>
          <a:p>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refers to accrued liabilities as “provisions,” and refers to possible obligations that are not accrued as “contingent liabilities.” The term “contingent liabilities” is used for all of these obligations in U.S. GAAP.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requires disclosure (but not accrual) of two types of contingent liabilities: (1) possible obligations whose existence will be confirmed by some uncertain future events that the company does not control, and (2) a present obligation for which either it is not probable that a future outflow will occur or the amount of the future outflow cannot be measured with sufficient reliability. U.S. GAAP does not make this distinction but typically would require disclosure of the same contingencies.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defines “probable” as “more likely than not” (greater than 50%), which is a lower threshold than typically associated with “probable” in U.S. GAAP.</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 a liability is accrued, IFRS measures the liability as the best estimate of the expenditure required to settle the present obligation. If there is a range of equally likely outcomes, IFRS would use the midpoint of the range, while U.S. GAAP requires use of the low end of the range.</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 the effect of the time value of money is material, IFRS requires the liability to be stated at present value. U.S. GAAP allows using present values under some circumstances, but liabilities for loss contingencies like litigation typically are not discounted for time value of money.</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IFRS recognizes provisions and contingencies for “onerous” contracts, defined as those in which the unavoidable costs of meeting the obligations exceed the expected benefits.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Under U.S. GAAP we generally don’t disclose or recognize losses on such money-losing contracts, although there are some exceptions (for example, losses on long-term construction contracts are accrued, as are losses on contracts that have been terminated).</a:t>
            </a:r>
            <a:endParaRPr lang="en-US" dirty="0"/>
          </a:p>
        </p:txBody>
      </p:sp>
      <p:sp>
        <p:nvSpPr>
          <p:cNvPr id="4" name="Slide Number Placeholder 3"/>
          <p:cNvSpPr>
            <a:spLocks noGrp="1"/>
          </p:cNvSpPr>
          <p:nvPr>
            <p:ph type="sldNum" sz="quarter" idx="5"/>
          </p:nvPr>
        </p:nvSpPr>
        <p:spPr/>
        <p:txBody>
          <a:bodyPr/>
          <a:lstStyle/>
          <a:p>
            <a:pPr>
              <a:defRPr/>
            </a:pPr>
            <a:fld id="{16EAE602-96BC-4158-95EF-741F36B4B551}" type="slidenum">
              <a:rPr lang="en-IN" smtClean="0"/>
              <a:pPr>
                <a:defRPr/>
              </a:pPr>
              <a:t>60</a:t>
            </a:fld>
            <a:endParaRPr lang="en-IN" dirty="0"/>
          </a:p>
        </p:txBody>
      </p:sp>
    </p:spTree>
    <p:extLst>
      <p:ext uri="{BB962C8B-B14F-4D97-AF65-F5344CB8AC3E}">
        <p14:creationId xmlns:p14="http://schemas.microsoft.com/office/powerpoint/2010/main" val="41758582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gain contingency is an uncertain situation that might result in a gain. For example, in a pending lawsuit, one side—the defendant—faces a loss contingency; the other side—the plaintiff—has a gain contingency. As we discussed earlier, loss contingencies are accrued when it’s probable that an amount will be paid and the amount can reasonably be estimated</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gain contingencies are not accrued. The nonparallel treatment of gain contingencies is an example of conservatism, following the reasoning that it’s desirable to anticipate losses, but recognizing gains should await their realization</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Though gain contingencies are not recorded in the accounts, material ones are disclosed in notes to the financial statements. Care should be taken that the disclosure note not give “misleading implications as to the likelihood of realization.”</a:t>
            </a:r>
            <a:endParaRPr lang="en-US" dirty="0"/>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61</a:t>
            </a:fld>
            <a:endParaRPr lang="en-IN" dirty="0"/>
          </a:p>
        </p:txBody>
      </p:sp>
    </p:spTree>
    <p:extLst>
      <p:ext uri="{BB962C8B-B14F-4D97-AF65-F5344CB8AC3E}">
        <p14:creationId xmlns:p14="http://schemas.microsoft.com/office/powerpoint/2010/main" val="13574102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Under U.S. GAAP, gain contingencies are never accrued. Under IFRS, gain contingencies are accrued if their future realization is “virtually certain” to occur. Both U.S. GAAP and IFRS disclose contingent gains when future realization is probable, but under IFRS “probable” is defined as “more likely than not” (greater than </a:t>
            </a:r>
            <a:r>
              <a:rPr lang="en-US" sz="1200" b="0" i="0" u="none" strike="noStrike" kern="1200" baseline="0" dirty="0" smtClean="0">
                <a:solidFill>
                  <a:schemeClr val="tx1"/>
                </a:solidFill>
                <a:latin typeface="+mn-lt"/>
                <a:ea typeface="+mn-ea"/>
                <a:cs typeface="+mn-cs"/>
              </a:rPr>
              <a:t>50%)</a:t>
            </a:r>
            <a:r>
              <a:rPr lang="en-US" sz="1200" b="0" i="0" u="none" strike="noStrike" kern="1200" baseline="0" dirty="0">
                <a:solidFill>
                  <a:schemeClr val="tx1"/>
                </a:solidFill>
                <a:latin typeface="+mn-lt"/>
                <a:ea typeface="+mn-ea"/>
                <a:cs typeface="+mn-cs"/>
              </a:rPr>
              <a:t>, and so has a lower threshold than it does under U.S. GAAP.</a:t>
            </a:r>
            <a:endParaRPr lang="en-US" dirty="0"/>
          </a:p>
        </p:txBody>
      </p:sp>
      <p:sp>
        <p:nvSpPr>
          <p:cNvPr id="4" name="Slide Number Placeholder 3"/>
          <p:cNvSpPr>
            <a:spLocks noGrp="1"/>
          </p:cNvSpPr>
          <p:nvPr>
            <p:ph type="sldNum" sz="quarter" idx="5"/>
          </p:nvPr>
        </p:nvSpPr>
        <p:spPr/>
        <p:txBody>
          <a:bodyPr/>
          <a:lstStyle/>
          <a:p>
            <a:pPr>
              <a:defRPr/>
            </a:pPr>
            <a:fld id="{14551485-7AFA-42A1-9E23-16852CC57E3B}" type="slidenum">
              <a:rPr lang="en-IN" smtClean="0"/>
              <a:pPr>
                <a:defRPr/>
              </a:pPr>
              <a:t>62</a:t>
            </a:fld>
            <a:endParaRPr lang="en-IN" dirty="0"/>
          </a:p>
        </p:txBody>
      </p:sp>
    </p:spTree>
    <p:extLst>
      <p:ext uri="{BB962C8B-B14F-4D97-AF65-F5344CB8AC3E}">
        <p14:creationId xmlns:p14="http://schemas.microsoft.com/office/powerpoint/2010/main" val="32850397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63</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6737311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64</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172515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65</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837869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IN" dirty="0"/>
              <a:t>All firms incur liabilities in connection with their payroll. These liabilities arise primarily from legal requirements to withhold taxes from employees’ paychecks and from payroll taxes on the firms themselves. Some payroll-related liabilities result from voluntary payroll deductions of amounts payable to third parties.</a:t>
            </a:r>
            <a:endParaRPr lang="en-US" dirty="0"/>
          </a:p>
        </p:txBody>
      </p:sp>
      <p:sp>
        <p:nvSpPr>
          <p:cNvPr id="4" name="Slide Number Placeholder 3"/>
          <p:cNvSpPr>
            <a:spLocks noGrp="1"/>
          </p:cNvSpPr>
          <p:nvPr>
            <p:ph type="sldNum" sz="quarter" idx="5"/>
          </p:nvPr>
        </p:nvSpPr>
        <p:spPr/>
        <p:txBody>
          <a:bodyPr/>
          <a:lstStyle/>
          <a:p>
            <a:pPr>
              <a:defRPr/>
            </a:pPr>
            <a:fld id="{8C125031-CC8B-41FD-AD4B-4FCB524602E5}" type="slidenum">
              <a:rPr lang="en-IN" smtClean="0"/>
              <a:pPr>
                <a:defRPr/>
              </a:pPr>
              <a:t>66</a:t>
            </a:fld>
            <a:endParaRPr lang="en-IN" dirty="0"/>
          </a:p>
        </p:txBody>
      </p:sp>
    </p:spTree>
    <p:extLst>
      <p:ext uri="{BB962C8B-B14F-4D97-AF65-F5344CB8AC3E}">
        <p14:creationId xmlns:p14="http://schemas.microsoft.com/office/powerpoint/2010/main" val="6087407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dirty="0"/>
              <a:t>Employers are required by law to withhold federal (and sometimes state) income taxes and Social Security taxes from employees’ paychecks and remit these to the Internal Revenue Service. The amount withheld for federal income taxes is determined by a tax table furnished by the IRS and varies according to the amount earned and the number of exemptions claimed by </a:t>
            </a:r>
            <a:r>
              <a:rPr lang="en-US" dirty="0"/>
              <a:t>the employee. </a:t>
            </a:r>
            <a:r>
              <a:rPr lang="en-US" sz="1200" b="0" i="0" u="none" strike="noStrike" kern="1200" baseline="0" dirty="0">
                <a:solidFill>
                  <a:schemeClr val="tx1"/>
                </a:solidFill>
                <a:latin typeface="+mn-lt"/>
                <a:ea typeface="+mn-ea"/>
                <a:cs typeface="+mn-cs"/>
              </a:rPr>
              <a:t>Also, the Federal Insurance Contributions Act (FICA) requires employers to withhold a percentage of each employee’s earnings up to a specified maximum. Both the percentage and the maximum are changed intermittently. </a:t>
            </a:r>
            <a:r>
              <a:rPr lang="en-IN" dirty="0"/>
              <a:t>The employer also must pay an equal (matching) amount on behalf of the employee. </a:t>
            </a:r>
            <a:r>
              <a:rPr lang="en-IN" dirty="0" smtClean="0"/>
              <a:t>Self</a:t>
            </a:r>
            <a:r>
              <a:rPr lang="en-IN" dirty="0"/>
              <a:t>-</a:t>
            </a:r>
            <a:r>
              <a:rPr lang="en-IN" dirty="0" smtClean="0"/>
              <a:t>employed </a:t>
            </a:r>
            <a:r>
              <a:rPr lang="en-IN" dirty="0"/>
              <a:t>persons must pay both</a:t>
            </a:r>
            <a:r>
              <a:rPr lang="en-IN" baseline="0" dirty="0"/>
              <a:t> </a:t>
            </a:r>
            <a:r>
              <a:rPr lang="en-IN" dirty="0"/>
              <a:t>the employer and employee portions. </a:t>
            </a:r>
            <a:endParaRPr lang="en-US" dirty="0"/>
          </a:p>
        </p:txBody>
      </p:sp>
      <p:sp>
        <p:nvSpPr>
          <p:cNvPr id="4" name="Slide Number Placeholder 3"/>
          <p:cNvSpPr>
            <a:spLocks noGrp="1"/>
          </p:cNvSpPr>
          <p:nvPr>
            <p:ph type="sldNum" sz="quarter" idx="5"/>
          </p:nvPr>
        </p:nvSpPr>
        <p:spPr/>
        <p:txBody>
          <a:bodyPr/>
          <a:lstStyle/>
          <a:p>
            <a:pPr>
              <a:defRPr/>
            </a:pPr>
            <a:fld id="{53767187-2942-443F-8B1C-922E8B8C4785}" type="slidenum">
              <a:rPr lang="en-IN" smtClean="0"/>
              <a:pPr>
                <a:defRPr/>
              </a:pPr>
              <a:t>67</a:t>
            </a:fld>
            <a:endParaRPr lang="en-IN" dirty="0"/>
          </a:p>
        </p:txBody>
      </p:sp>
    </p:spTree>
    <p:extLst>
      <p:ext uri="{BB962C8B-B14F-4D97-AF65-F5344CB8AC3E}">
        <p14:creationId xmlns:p14="http://schemas.microsoft.com/office/powerpoint/2010/main" val="18116902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Besides the required deductions for income taxes and Social Security taxes, employees often authorize their employers to deduct other amounts from their paychecks. These deductions might include union dues, contributions to savings or retirement plans, and insurance premiums. Amounts deducted this way represent liabilities until paid to the appropriate organizations.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payroll tax mentioned previously is the employer’s matching amount of FICA taxes. The employer also must pay federal and state unemployment taxes on behalf of its employees</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Federal Unemployment Tax Act (FUTA) requires a tax of 6.0% of the first $7,000 earned by each employee. This amount is reduced by a 5.4% (maximum) credit for contributions to state unemployment programs, so the net federal rate often is 0.6%. In many states, the state rate is 5.4% but may be reduced if the employer maintains relatively low employee turnover.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salaries and wages, withholding taxes, and payroll taxes, many companies provide employees a variety of fringe benefits. Most commonly, employers pay all or part of employees’ insurance premiums and/or contributions to retirement income plans.</a:t>
            </a:r>
            <a:endParaRPr lang="en-US" dirty="0"/>
          </a:p>
        </p:txBody>
      </p:sp>
      <p:sp>
        <p:nvSpPr>
          <p:cNvPr id="4" name="Slide Number Placeholder 3"/>
          <p:cNvSpPr>
            <a:spLocks noGrp="1"/>
          </p:cNvSpPr>
          <p:nvPr>
            <p:ph type="sldNum" sz="quarter" idx="5"/>
          </p:nvPr>
        </p:nvSpPr>
        <p:spPr/>
        <p:txBody>
          <a:bodyPr/>
          <a:lstStyle/>
          <a:p>
            <a:pPr>
              <a:defRPr/>
            </a:pPr>
            <a:fld id="{3D393D00-5CF5-4D6A-8A77-58D3103B3006}" type="slidenum">
              <a:rPr lang="en-IN" smtClean="0"/>
              <a:pPr>
                <a:defRPr/>
              </a:pPr>
              <a:t>68</a:t>
            </a:fld>
            <a:endParaRPr lang="en-IN" dirty="0"/>
          </a:p>
        </p:txBody>
      </p:sp>
    </p:spTree>
    <p:extLst>
      <p:ext uri="{BB962C8B-B14F-4D97-AF65-F5344CB8AC3E}">
        <p14:creationId xmlns:p14="http://schemas.microsoft.com/office/powerpoint/2010/main" val="217348579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a:t>Illustration </a:t>
            </a:r>
            <a:r>
              <a:rPr lang="en-US" dirty="0" smtClean="0"/>
              <a:t>13A–1</a:t>
            </a:r>
            <a:r>
              <a:rPr lang="en-US" baseline="0" dirty="0" smtClean="0"/>
              <a:t> </a:t>
            </a:r>
            <a:r>
              <a:rPr lang="en-US" baseline="0" dirty="0"/>
              <a:t>Payroll-Related Liabilities</a:t>
            </a:r>
          </a:p>
          <a:p>
            <a:pPr eaLnBrk="1" hangingPunct="1"/>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IN" dirty="0"/>
              <a:t>Here’s an illustration of payroll-related liabilities</a:t>
            </a:r>
            <a:r>
              <a:rPr lang="en-IN" dirty="0" smtClean="0"/>
              <a:t>. As </a:t>
            </a:r>
            <a:r>
              <a:rPr lang="en-IN" dirty="0"/>
              <a:t>you study the illustration,</a:t>
            </a:r>
            <a:r>
              <a:rPr lang="en-IN" baseline="0" dirty="0"/>
              <a:t> you should note the similarity among all payroll-related liabilities. </a:t>
            </a:r>
            <a:endParaRPr lang="en-US" baseline="0" dirty="0"/>
          </a:p>
        </p:txBody>
      </p:sp>
      <p:sp>
        <p:nvSpPr>
          <p:cNvPr id="4" name="Slide Number Placeholder 3"/>
          <p:cNvSpPr>
            <a:spLocks noGrp="1"/>
          </p:cNvSpPr>
          <p:nvPr>
            <p:ph type="sldNum" sz="quarter" idx="5"/>
          </p:nvPr>
        </p:nvSpPr>
        <p:spPr/>
        <p:txBody>
          <a:bodyPr/>
          <a:lstStyle/>
          <a:p>
            <a:pPr>
              <a:defRPr/>
            </a:pPr>
            <a:fld id="{C5C5A7C2-A1A7-4D78-AA61-7D06FA37BF8B}" type="slidenum">
              <a:rPr lang="en-IN" smtClean="0"/>
              <a:pPr>
                <a:defRPr/>
              </a:pPr>
              <a:t>69</a:t>
            </a:fld>
            <a:endParaRPr lang="en-IN" dirty="0"/>
          </a:p>
        </p:txBody>
      </p:sp>
    </p:spTree>
    <p:extLst>
      <p:ext uri="{BB962C8B-B14F-4D97-AF65-F5344CB8AC3E}">
        <p14:creationId xmlns:p14="http://schemas.microsoft.com/office/powerpoint/2010/main" val="383517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13–1 </a:t>
            </a:r>
            <a:r>
              <a:rPr lang="en-US" sz="1200" b="0" i="0" u="none" strike="noStrike" kern="1200" baseline="0" dirty="0">
                <a:solidFill>
                  <a:schemeClr val="tx1"/>
                </a:solidFill>
                <a:latin typeface="+mn-lt"/>
                <a:ea typeface="+mn-ea"/>
                <a:cs typeface="+mn-cs"/>
              </a:rPr>
              <a:t>Current </a:t>
            </a:r>
            <a:r>
              <a:rPr lang="en-US" sz="1200" b="0" i="0" u="none" strike="noStrike" kern="1200" baseline="0" dirty="0" smtClean="0">
                <a:solidFill>
                  <a:schemeClr val="tx1"/>
                </a:solidFill>
                <a:latin typeface="+mn-lt"/>
                <a:ea typeface="+mn-ea"/>
                <a:cs typeface="+mn-cs"/>
              </a:rPr>
              <a:t>Liabilities—General </a:t>
            </a:r>
            <a:r>
              <a:rPr lang="en-US" sz="1200" b="0" i="0" u="none" strike="noStrike" kern="1200" baseline="0" dirty="0">
                <a:solidFill>
                  <a:schemeClr val="tx1"/>
                </a:solidFill>
                <a:latin typeface="+mn-lt"/>
                <a:ea typeface="+mn-ea"/>
                <a:cs typeface="+mn-cs"/>
              </a:rPr>
              <a:t>Mills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Here we see the note on </a:t>
            </a:r>
            <a:r>
              <a:rPr lang="en-US" sz="1200" b="0" i="0" u="none" strike="noStrike" kern="1200" baseline="0" dirty="0" smtClean="0">
                <a:solidFill>
                  <a:schemeClr val="tx1"/>
                </a:solidFill>
                <a:latin typeface="+mn-lt"/>
                <a:ea typeface="+mn-ea"/>
                <a:cs typeface="+mn-cs"/>
              </a:rPr>
              <a:t>debt—specifically</a:t>
            </a:r>
            <a:r>
              <a:rPr lang="en-US" sz="1200" b="0" i="0" u="none" strike="noStrike" kern="1200" baseline="0" dirty="0">
                <a:solidFill>
                  <a:schemeClr val="tx1"/>
                </a:solidFill>
                <a:latin typeface="+mn-lt"/>
                <a:ea typeface="+mn-ea"/>
                <a:cs typeface="+mn-cs"/>
              </a:rPr>
              <a:t>, the amounts and weighted average interest rates for notes payable.</a:t>
            </a:r>
          </a:p>
        </p:txBody>
      </p:sp>
      <p:sp>
        <p:nvSpPr>
          <p:cNvPr id="4" name="Slide Number Placeholder 3"/>
          <p:cNvSpPr>
            <a:spLocks noGrp="1"/>
          </p:cNvSpPr>
          <p:nvPr>
            <p:ph type="sldNum" sz="quarter" idx="10"/>
          </p:nvPr>
        </p:nvSpPr>
        <p:spPr/>
        <p:txBody>
          <a:bodyPr/>
          <a:lstStyle/>
          <a:p>
            <a:pPr>
              <a:defRPr/>
            </a:pPr>
            <a:fld id="{1EBB3221-2146-41A2-A1B7-D2D367CFD01C}" type="slidenum">
              <a:rPr lang="en-IN" smtClean="0"/>
              <a:pPr>
                <a:defRPr/>
              </a:pPr>
              <a:t>7</a:t>
            </a:fld>
            <a:endParaRPr lang="en-IN" dirty="0"/>
          </a:p>
        </p:txBody>
      </p:sp>
    </p:spTree>
    <p:extLst>
      <p:ext uri="{BB962C8B-B14F-4D97-AF65-F5344CB8AC3E}">
        <p14:creationId xmlns:p14="http://schemas.microsoft.com/office/powerpoint/2010/main" val="5686855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Illustration </a:t>
            </a:r>
            <a:r>
              <a:rPr lang="en-US" dirty="0" smtClean="0"/>
              <a:t>13A–1</a:t>
            </a:r>
            <a:r>
              <a:rPr lang="en-US" baseline="0" dirty="0" smtClean="0"/>
              <a:t> </a:t>
            </a:r>
            <a:r>
              <a:rPr lang="en-US" baseline="0" dirty="0"/>
              <a:t>Payroll-Related Liabilities (continued)</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Amounts withheld from paychecks—voluntarily or involuntarily—are liabilities until turned over to appropriate third parties. Payroll taxes and expenses for fringe benefits are incurred as a result of services performed by employees and also are liabilities until paid to appropriate third parties</a:t>
            </a:r>
            <a:r>
              <a:rPr lang="en-US" sz="1200" b="0" i="0" u="none" strike="noStrike" kern="1200" baseline="0" dirty="0" smtClean="0">
                <a:solidFill>
                  <a:schemeClr val="tx1"/>
                </a:solidFill>
                <a:latin typeface="+mn-lt"/>
                <a:ea typeface="+mn-ea"/>
                <a:cs typeface="+mn-cs"/>
              </a:rPr>
              <a: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C5C5A7C2-A1A7-4D78-AA61-7D06FA37BF8B}" type="slidenum">
              <a:rPr lang="en-IN" smtClean="0"/>
              <a:pPr>
                <a:defRPr/>
              </a:pPr>
              <a:t>70</a:t>
            </a:fld>
            <a:endParaRPr lang="en-IN" dirty="0"/>
          </a:p>
        </p:txBody>
      </p:sp>
    </p:spTree>
    <p:extLst>
      <p:ext uri="{BB962C8B-B14F-4D97-AF65-F5344CB8AC3E}">
        <p14:creationId xmlns:p14="http://schemas.microsoft.com/office/powerpoint/2010/main" val="19123612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a:p>
        </p:txBody>
      </p:sp>
      <p:sp>
        <p:nvSpPr>
          <p:cNvPr id="4" name="Slide Number Placeholder 3"/>
          <p:cNvSpPr>
            <a:spLocks noGrp="1"/>
          </p:cNvSpPr>
          <p:nvPr>
            <p:ph type="sldNum" sz="quarter" idx="5"/>
          </p:nvPr>
        </p:nvSpPr>
        <p:spPr/>
        <p:txBody>
          <a:bodyPr/>
          <a:lstStyle/>
          <a:p>
            <a:pPr>
              <a:defRPr/>
            </a:pPr>
            <a:fld id="{D4E2ECB2-ED31-4FE6-9FDD-C2F9FED1B5A7}" type="slidenum">
              <a:rPr lang="en-IN" smtClean="0"/>
              <a:pPr>
                <a:defRPr/>
              </a:pPr>
              <a:t>71</a:t>
            </a:fld>
            <a:endParaRPr lang="en-IN" dirty="0"/>
          </a:p>
        </p:txBody>
      </p:sp>
    </p:spTree>
    <p:extLst>
      <p:ext uri="{BB962C8B-B14F-4D97-AF65-F5344CB8AC3E}">
        <p14:creationId xmlns:p14="http://schemas.microsoft.com/office/powerpoint/2010/main" val="25806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57066" indent="-291179">
              <a:defRPr>
                <a:solidFill>
                  <a:schemeClr val="tx1"/>
                </a:solidFill>
                <a:latin typeface="Tahoma" pitchFamily="34" charset="0"/>
              </a:defRPr>
            </a:lvl2pPr>
            <a:lvl3pPr marL="1164717" indent="-232943">
              <a:defRPr>
                <a:solidFill>
                  <a:schemeClr val="tx1"/>
                </a:solidFill>
                <a:latin typeface="Tahoma" pitchFamily="34" charset="0"/>
              </a:defRPr>
            </a:lvl3pPr>
            <a:lvl4pPr marL="1630604" indent="-232943">
              <a:defRPr>
                <a:solidFill>
                  <a:schemeClr val="tx1"/>
                </a:solidFill>
                <a:latin typeface="Tahoma" pitchFamily="34" charset="0"/>
              </a:defRPr>
            </a:lvl4pPr>
            <a:lvl5pPr marL="2096491" indent="-232943">
              <a:defRPr>
                <a:solidFill>
                  <a:schemeClr val="tx1"/>
                </a:solidFill>
                <a:latin typeface="Tahoma" pitchFamily="34" charset="0"/>
              </a:defRPr>
            </a:lvl5pPr>
            <a:lvl6pPr marL="2562377" indent="-232943" eaLnBrk="0" fontAlgn="base" hangingPunct="0">
              <a:spcBef>
                <a:spcPct val="0"/>
              </a:spcBef>
              <a:spcAft>
                <a:spcPct val="0"/>
              </a:spcAft>
              <a:defRPr>
                <a:solidFill>
                  <a:schemeClr val="tx1"/>
                </a:solidFill>
                <a:latin typeface="Tahoma" pitchFamily="34" charset="0"/>
              </a:defRPr>
            </a:lvl6pPr>
            <a:lvl7pPr marL="3028264" indent="-232943" eaLnBrk="0" fontAlgn="base" hangingPunct="0">
              <a:spcBef>
                <a:spcPct val="0"/>
              </a:spcBef>
              <a:spcAft>
                <a:spcPct val="0"/>
              </a:spcAft>
              <a:defRPr>
                <a:solidFill>
                  <a:schemeClr val="tx1"/>
                </a:solidFill>
                <a:latin typeface="Tahoma" pitchFamily="34" charset="0"/>
              </a:defRPr>
            </a:lvl7pPr>
            <a:lvl8pPr marL="3494151" indent="-232943" eaLnBrk="0" fontAlgn="base" hangingPunct="0">
              <a:spcBef>
                <a:spcPct val="0"/>
              </a:spcBef>
              <a:spcAft>
                <a:spcPct val="0"/>
              </a:spcAft>
              <a:defRPr>
                <a:solidFill>
                  <a:schemeClr val="tx1"/>
                </a:solidFill>
                <a:latin typeface="Tahoma" pitchFamily="34" charset="0"/>
              </a:defRPr>
            </a:lvl8pPr>
            <a:lvl9pPr marL="3960038" indent="-232943"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solidFill>
                  <a:prstClr val="black"/>
                </a:solidFill>
                <a:latin typeface="Times New Roman" pitchFamily="18" charset="0"/>
              </a:rPr>
              <a:pPr/>
              <a:t>8</a:t>
            </a:fld>
            <a:endParaRPr lang="en-US" altLang="en-US" dirty="0">
              <a:solidFill>
                <a:prstClr val="black"/>
              </a:solidFill>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392961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The most common way for a corporation to obtain temporary financing is to arrange a short-term bank loan. When a company borrows cash from a bank and signs a promissory note (essentially an IOU), the firm’s liability is reported as </a:t>
            </a:r>
            <a:r>
              <a:rPr lang="en-US" sz="1200" b="0" i="1" u="none" strike="noStrike" kern="1200" baseline="0" dirty="0">
                <a:solidFill>
                  <a:schemeClr val="tx1"/>
                </a:solidFill>
                <a:latin typeface="+mn-lt"/>
                <a:ea typeface="+mn-ea"/>
                <a:cs typeface="+mn-cs"/>
              </a:rPr>
              <a:t>notes payable </a:t>
            </a:r>
            <a:r>
              <a:rPr lang="en-US" sz="1200" b="0" i="0" u="none" strike="noStrike" kern="1200" baseline="0" dirty="0">
                <a:solidFill>
                  <a:schemeClr val="tx1"/>
                </a:solidFill>
                <a:latin typeface="+mn-lt"/>
                <a:ea typeface="+mn-ea"/>
                <a:cs typeface="+mn-cs"/>
              </a:rPr>
              <a:t>(sometimes </a:t>
            </a:r>
            <a:r>
              <a:rPr lang="en-US" sz="1200" b="0" i="1" u="none" strike="noStrike" kern="1200" baseline="0" dirty="0">
                <a:solidFill>
                  <a:schemeClr val="tx1"/>
                </a:solidFill>
                <a:latin typeface="+mn-lt"/>
                <a:ea typeface="+mn-ea"/>
                <a:cs typeface="+mn-cs"/>
              </a:rPr>
              <a:t>bank loans </a:t>
            </a:r>
            <a:r>
              <a:rPr lang="en-US" sz="1200" b="0" i="0" u="none" strike="noStrike" kern="1200" baseline="0" dirty="0">
                <a:solidFill>
                  <a:schemeClr val="tx1"/>
                </a:solidFill>
                <a:latin typeface="+mn-lt"/>
                <a:ea typeface="+mn-ea"/>
                <a:cs typeface="+mn-cs"/>
              </a:rPr>
              <a:t>or </a:t>
            </a:r>
            <a:r>
              <a:rPr lang="en-US" sz="1200" b="0" i="1" u="none" strike="noStrike" kern="1200" baseline="0" dirty="0">
                <a:solidFill>
                  <a:schemeClr val="tx1"/>
                </a:solidFill>
                <a:latin typeface="+mn-lt"/>
                <a:ea typeface="+mn-ea"/>
                <a:cs typeface="+mn-cs"/>
              </a:rPr>
              <a:t>short-term borrowings</a:t>
            </a:r>
            <a:r>
              <a:rPr lang="en-US" sz="1200" b="0" i="0" u="none" strike="noStrike" kern="1200" baseline="0" dirty="0">
                <a:solidFill>
                  <a:schemeClr val="tx1"/>
                </a:solidFill>
                <a:latin typeface="+mn-lt"/>
                <a:ea typeface="+mn-ea"/>
                <a:cs typeface="+mn-cs"/>
              </a:rPr>
              <a:t>). About two-thirds of bank loans are short term, but because many are routinely renewed, some tend to resemble long-term debt. In fact, in some cases we report them as long-term debt.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Very often, smaller firms are unable to tap into the major sources of long-term financing to the extent necessary to provide for their working capital needs. So they must rely heavily on short-term financing. Even large companies typically utilize short-term debt as a significant and indispensable component of their capital structure. One reason is that short-term funds usually offer lower interest rates than long-term debt. Perhaps most importantly, corporations desire flexibility. Managers want as many financing alternatives as possible.</a:t>
            </a:r>
            <a:endParaRPr lang="en-US" dirty="0"/>
          </a:p>
        </p:txBody>
      </p:sp>
      <p:sp>
        <p:nvSpPr>
          <p:cNvPr id="4" name="Slide Number Placeholder 3"/>
          <p:cNvSpPr>
            <a:spLocks noGrp="1"/>
          </p:cNvSpPr>
          <p:nvPr>
            <p:ph type="sldNum" sz="quarter" idx="5"/>
          </p:nvPr>
        </p:nvSpPr>
        <p:spPr/>
        <p:txBody>
          <a:bodyPr/>
          <a:lstStyle/>
          <a:p>
            <a:pPr>
              <a:defRPr/>
            </a:pPr>
            <a:fld id="{B9F4C3CD-3A20-4B80-93B8-F2D9762DD6B9}" type="slidenum">
              <a:rPr lang="en-IN" smtClean="0"/>
              <a:pPr>
                <a:defRPr/>
              </a:pPr>
              <a:t>9</a:t>
            </a:fld>
            <a:endParaRPr lang="en-IN" dirty="0"/>
          </a:p>
        </p:txBody>
      </p:sp>
    </p:spTree>
    <p:extLst>
      <p:ext uri="{BB962C8B-B14F-4D97-AF65-F5344CB8AC3E}">
        <p14:creationId xmlns:p14="http://schemas.microsoft.com/office/powerpoint/2010/main" val="3288000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400"/>
            </a:lvl1pPr>
            <a:lvl2pPr marL="685800" indent="-228600">
              <a:defRPr lang="en-US" sz="2400" kern="1200" dirty="0" smtClean="0">
                <a:solidFill>
                  <a:schemeClr val="tx1"/>
                </a:solidFill>
                <a:latin typeface="+mn-lt"/>
                <a:ea typeface="+mn-ea"/>
                <a:cs typeface="+mn-cs"/>
              </a:defRPr>
            </a:lvl2pPr>
            <a:lvl3pPr>
              <a:defRPr sz="1800"/>
            </a:lvl3pPr>
            <a:lvl4pPr>
              <a:defRPr sz="1600"/>
            </a:lvl4pPr>
            <a:lvl5pPr>
              <a:defRPr sz="1600"/>
            </a:lvl5pPr>
          </a:lstStyle>
          <a:p>
            <a:pPr lvl="0"/>
            <a:r>
              <a:rPr lang="en-US" dirty="0"/>
              <a:t>Click to edit Master text styles</a:t>
            </a:r>
          </a:p>
          <a:p>
            <a:pPr marL="742950" lvl="1" indent="-285750" algn="l" rtl="0" fontAlgn="base">
              <a:lnSpc>
                <a:spcPct val="90000"/>
              </a:lnSpc>
              <a:spcBef>
                <a:spcPct val="20000"/>
              </a:spcBef>
              <a:spcAft>
                <a:spcPct val="0"/>
              </a:spcAft>
              <a:buFont typeface="Arial" panose="020B0604020202020204" pitchFamily="34" charset="0"/>
              <a:buChar char="–"/>
            </a:pPr>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l">
              <a:defRPr sz="3600" b="1">
                <a:solidFill>
                  <a:srgbClr val="0070C0"/>
                </a:solidFill>
                <a:latin typeface="+mn-lt"/>
                <a:ea typeface="Adobe Fan Heiti Std B" pitchFamily="34" charset="-128"/>
              </a:defRPr>
            </a:lvl1pPr>
          </a:lstStyle>
          <a:p>
            <a:pPr lvl="0"/>
            <a:r>
              <a:rPr lang="en-US" altLang="en-US"/>
              <a:t>Concept 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7097160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61"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4.xml"/><Relationship Id="rId3"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963" y="1458913"/>
            <a:ext cx="2916237" cy="738187"/>
          </a:xfrm>
        </p:spPr>
        <p:txBody>
          <a:bodyPr rtlCol="0"/>
          <a:lstStyle/>
          <a:p>
            <a:pPr eaLnBrk="1" fontAlgn="auto" hangingPunct="1">
              <a:spcAft>
                <a:spcPts val="0"/>
              </a:spcAft>
              <a:defRPr/>
            </a:pPr>
            <a:r>
              <a:rPr lang="en-IN" b="1" dirty="0"/>
              <a:t>Chapter 13</a:t>
            </a:r>
          </a:p>
        </p:txBody>
      </p:sp>
      <p:sp>
        <p:nvSpPr>
          <p:cNvPr id="7170" name="Text Placeholder 3"/>
          <p:cNvSpPr>
            <a:spLocks noGrp="1"/>
          </p:cNvSpPr>
          <p:nvPr>
            <p:ph type="body" sz="quarter" idx="10"/>
          </p:nvPr>
        </p:nvSpPr>
        <p:spPr/>
        <p:txBody>
          <a:bodyPr/>
          <a:lstStyle/>
          <a:p>
            <a:pPr eaLnBrk="1" hangingPunct="1"/>
            <a:r>
              <a:rPr lang="en-US" dirty="0"/>
              <a:t>Current Liabilities </a:t>
            </a:r>
          </a:p>
          <a:p>
            <a:pPr eaLnBrk="1" hangingPunct="1"/>
            <a:r>
              <a:rPr lang="en-US" dirty="0"/>
              <a:t>and Contingencies </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p:nvPr/>
        </p:nvCxnSpPr>
        <p:spPr>
          <a:xfrm>
            <a:off x="3634077" y="3581228"/>
            <a:ext cx="0" cy="1227137"/>
          </a:xfrm>
          <a:prstGeom prst="straightConnector1">
            <a:avLst/>
          </a:prstGeom>
          <a:ln w="381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8112415" y="3581228"/>
            <a:ext cx="0" cy="122713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Freeform 5"/>
          <p:cNvSpPr/>
          <p:nvPr/>
        </p:nvSpPr>
        <p:spPr>
          <a:xfrm>
            <a:off x="4943765" y="2433465"/>
            <a:ext cx="1371600" cy="404813"/>
          </a:xfrm>
          <a:custGeom>
            <a:avLst/>
            <a:gdLst/>
            <a:ahLst/>
            <a:cxnLst/>
            <a:rect l="0" t="0" r="0" b="0"/>
            <a:pathLst>
              <a:path>
                <a:moveTo>
                  <a:pt x="0" y="0"/>
                </a:moveTo>
                <a:lnTo>
                  <a:pt x="0" y="275790"/>
                </a:lnTo>
                <a:lnTo>
                  <a:pt x="1537724" y="275790"/>
                </a:lnTo>
                <a:lnTo>
                  <a:pt x="1537724" y="404699"/>
                </a:lnTo>
              </a:path>
            </a:pathLst>
          </a:custGeom>
          <a:noFill/>
          <a:ln w="38100">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flipH="1">
            <a:off x="3127665" y="2433465"/>
            <a:ext cx="1820862" cy="349250"/>
          </a:xfrm>
          <a:custGeom>
            <a:avLst/>
            <a:gdLst/>
            <a:ahLst/>
            <a:cxnLst/>
            <a:rect l="0" t="0" r="0" b="0"/>
            <a:pathLst>
              <a:path>
                <a:moveTo>
                  <a:pt x="0" y="0"/>
                </a:moveTo>
                <a:lnTo>
                  <a:pt x="0" y="275790"/>
                </a:lnTo>
                <a:lnTo>
                  <a:pt x="1537724" y="275790"/>
                </a:lnTo>
                <a:lnTo>
                  <a:pt x="1537724" y="404699"/>
                </a:lnTo>
              </a:path>
            </a:pathLst>
          </a:custGeom>
          <a:noFill/>
          <a:ln w="38100">
            <a:solidFill>
              <a:srgbClr val="C0000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 name="Title 1"/>
          <p:cNvSpPr>
            <a:spLocks noGrp="1"/>
          </p:cNvSpPr>
          <p:nvPr>
            <p:ph type="title"/>
          </p:nvPr>
        </p:nvSpPr>
        <p:spPr>
          <a:xfrm>
            <a:off x="762000" y="0"/>
            <a:ext cx="8382000" cy="1016000"/>
          </a:xfrm>
        </p:spPr>
        <p:txBody>
          <a:bodyPr/>
          <a:lstStyle/>
          <a:p>
            <a:pPr eaLnBrk="1" hangingPunct="1">
              <a:defRPr/>
            </a:pPr>
            <a:r>
              <a:rPr lang="en-IN" dirty="0"/>
              <a:t>Credit Lines</a:t>
            </a:r>
            <a:endParaRPr lang="en-US" dirty="0"/>
          </a:p>
        </p:txBody>
      </p:sp>
      <p:sp>
        <p:nvSpPr>
          <p:cNvPr id="25606" name="Content Placeholder 2"/>
          <p:cNvSpPr>
            <a:spLocks noGrp="1"/>
          </p:cNvSpPr>
          <p:nvPr>
            <p:ph idx="1"/>
          </p:nvPr>
        </p:nvSpPr>
        <p:spPr>
          <a:xfrm>
            <a:off x="690852" y="1261890"/>
            <a:ext cx="8013700" cy="5057775"/>
          </a:xfrm>
        </p:spPr>
        <p:txBody>
          <a:bodyPr/>
          <a:lstStyle/>
          <a:p>
            <a:pPr marL="0" indent="0" eaLnBrk="1" hangingPunct="1">
              <a:buFont typeface="Arial" charset="0"/>
              <a:buNone/>
            </a:pPr>
            <a:r>
              <a:rPr lang="en-IN" dirty="0"/>
              <a:t> </a:t>
            </a:r>
          </a:p>
          <a:p>
            <a:pPr lvl="1" eaLnBrk="1" hangingPunct="1"/>
            <a:endParaRPr lang="en-US" dirty="0"/>
          </a:p>
        </p:txBody>
      </p:sp>
      <p:sp>
        <p:nvSpPr>
          <p:cNvPr id="9" name="Rounded Rectangle 8"/>
          <p:cNvSpPr/>
          <p:nvPr/>
        </p:nvSpPr>
        <p:spPr>
          <a:xfrm>
            <a:off x="3337215" y="1719090"/>
            <a:ext cx="3030537" cy="730250"/>
          </a:xfrm>
          <a:prstGeom prst="roundRect">
            <a:avLst>
              <a:gd name="adj" fmla="val 10000"/>
            </a:avLst>
          </a:prstGeom>
          <a:solidFill>
            <a:srgbClr val="ECFFD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Freeform 9"/>
          <p:cNvSpPr/>
          <p:nvPr/>
        </p:nvSpPr>
        <p:spPr>
          <a:xfrm>
            <a:off x="3421352" y="1795290"/>
            <a:ext cx="3030538" cy="730250"/>
          </a:xfrm>
          <a:custGeom>
            <a:avLst/>
            <a:gdLst>
              <a:gd name="connsiteX0" fmla="*/ 0 w 3030040"/>
              <a:gd name="connsiteY0" fmla="*/ 88361 h 883612"/>
              <a:gd name="connsiteX1" fmla="*/ 88361 w 3030040"/>
              <a:gd name="connsiteY1" fmla="*/ 0 h 883612"/>
              <a:gd name="connsiteX2" fmla="*/ 2941679 w 3030040"/>
              <a:gd name="connsiteY2" fmla="*/ 0 h 883612"/>
              <a:gd name="connsiteX3" fmla="*/ 3030040 w 3030040"/>
              <a:gd name="connsiteY3" fmla="*/ 88361 h 883612"/>
              <a:gd name="connsiteX4" fmla="*/ 3030040 w 3030040"/>
              <a:gd name="connsiteY4" fmla="*/ 795251 h 883612"/>
              <a:gd name="connsiteX5" fmla="*/ 2941679 w 3030040"/>
              <a:gd name="connsiteY5" fmla="*/ 883612 h 883612"/>
              <a:gd name="connsiteX6" fmla="*/ 88361 w 3030040"/>
              <a:gd name="connsiteY6" fmla="*/ 883612 h 883612"/>
              <a:gd name="connsiteX7" fmla="*/ 0 w 3030040"/>
              <a:gd name="connsiteY7" fmla="*/ 795251 h 883612"/>
              <a:gd name="connsiteX8" fmla="*/ 0 w 303004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0040" h="883612">
                <a:moveTo>
                  <a:pt x="0" y="88361"/>
                </a:moveTo>
                <a:cubicBezTo>
                  <a:pt x="0" y="39561"/>
                  <a:pt x="39561" y="0"/>
                  <a:pt x="88361" y="0"/>
                </a:cubicBezTo>
                <a:lnTo>
                  <a:pt x="2941679" y="0"/>
                </a:lnTo>
                <a:cubicBezTo>
                  <a:pt x="2990479" y="0"/>
                  <a:pt x="3030040" y="39561"/>
                  <a:pt x="3030040" y="88361"/>
                </a:cubicBezTo>
                <a:lnTo>
                  <a:pt x="3030040" y="795251"/>
                </a:lnTo>
                <a:cubicBezTo>
                  <a:pt x="3030040" y="844051"/>
                  <a:pt x="2990479" y="883612"/>
                  <a:pt x="2941679" y="883612"/>
                </a:cubicBezTo>
                <a:lnTo>
                  <a:pt x="88361" y="883612"/>
                </a:lnTo>
                <a:cubicBezTo>
                  <a:pt x="39561" y="883612"/>
                  <a:pt x="0" y="844051"/>
                  <a:pt x="0" y="795251"/>
                </a:cubicBezTo>
                <a:lnTo>
                  <a:pt x="0" y="88361"/>
                </a:lnTo>
                <a:close/>
              </a:path>
            </a:pathLst>
          </a:custGeom>
          <a:solidFill>
            <a:srgbClr val="DAD9FF">
              <a:alpha val="90000"/>
            </a:srgbClr>
          </a:solidFill>
          <a:ln>
            <a:solidFill>
              <a:srgbClr val="660066"/>
            </a:solidFill>
          </a:ln>
          <a:effectLst/>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t>Credit Lines</a:t>
            </a:r>
            <a:endParaRPr lang="en-US" sz="2800" b="1" dirty="0"/>
          </a:p>
        </p:txBody>
      </p:sp>
      <p:sp>
        <p:nvSpPr>
          <p:cNvPr id="12" name="Freeform 11"/>
          <p:cNvSpPr/>
          <p:nvPr/>
        </p:nvSpPr>
        <p:spPr>
          <a:xfrm>
            <a:off x="816265" y="2950990"/>
            <a:ext cx="3846512" cy="730250"/>
          </a:xfrm>
          <a:custGeom>
            <a:avLst/>
            <a:gdLst>
              <a:gd name="connsiteX0" fmla="*/ 0 w 2477260"/>
              <a:gd name="connsiteY0" fmla="*/ 88361 h 883612"/>
              <a:gd name="connsiteX1" fmla="*/ 88361 w 2477260"/>
              <a:gd name="connsiteY1" fmla="*/ 0 h 883612"/>
              <a:gd name="connsiteX2" fmla="*/ 2388899 w 2477260"/>
              <a:gd name="connsiteY2" fmla="*/ 0 h 883612"/>
              <a:gd name="connsiteX3" fmla="*/ 2477260 w 2477260"/>
              <a:gd name="connsiteY3" fmla="*/ 88361 h 883612"/>
              <a:gd name="connsiteX4" fmla="*/ 2477260 w 2477260"/>
              <a:gd name="connsiteY4" fmla="*/ 795251 h 883612"/>
              <a:gd name="connsiteX5" fmla="*/ 2388899 w 2477260"/>
              <a:gd name="connsiteY5" fmla="*/ 883612 h 883612"/>
              <a:gd name="connsiteX6" fmla="*/ 88361 w 2477260"/>
              <a:gd name="connsiteY6" fmla="*/ 883612 h 883612"/>
              <a:gd name="connsiteX7" fmla="*/ 0 w 2477260"/>
              <a:gd name="connsiteY7" fmla="*/ 795251 h 883612"/>
              <a:gd name="connsiteX8" fmla="*/ 0 w 247726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260" h="883612">
                <a:moveTo>
                  <a:pt x="0" y="88361"/>
                </a:moveTo>
                <a:cubicBezTo>
                  <a:pt x="0" y="39561"/>
                  <a:pt x="39561" y="0"/>
                  <a:pt x="88361" y="0"/>
                </a:cubicBezTo>
                <a:lnTo>
                  <a:pt x="2388899" y="0"/>
                </a:lnTo>
                <a:cubicBezTo>
                  <a:pt x="2437699" y="0"/>
                  <a:pt x="2477260" y="39561"/>
                  <a:pt x="2477260" y="88361"/>
                </a:cubicBezTo>
                <a:lnTo>
                  <a:pt x="2477260" y="795251"/>
                </a:lnTo>
                <a:cubicBezTo>
                  <a:pt x="2477260" y="844051"/>
                  <a:pt x="2437699" y="883612"/>
                  <a:pt x="2388899" y="883612"/>
                </a:cubicBezTo>
                <a:lnTo>
                  <a:pt x="88361" y="883612"/>
                </a:lnTo>
                <a:cubicBezTo>
                  <a:pt x="39561" y="883612"/>
                  <a:pt x="0" y="844051"/>
                  <a:pt x="0" y="795251"/>
                </a:cubicBezTo>
                <a:lnTo>
                  <a:pt x="0" y="88361"/>
                </a:lnTo>
                <a:close/>
              </a:path>
            </a:pathLst>
          </a:custGeom>
          <a:solidFill>
            <a:srgbClr val="D1E8F0"/>
          </a:solidFill>
          <a:ln>
            <a:solidFill>
              <a:srgbClr val="37609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latin typeface="+mj-lt"/>
              </a:rPr>
              <a:t>Committed</a:t>
            </a:r>
            <a:endParaRPr lang="en-US" sz="2800" dirty="0"/>
          </a:p>
        </p:txBody>
      </p:sp>
      <p:sp>
        <p:nvSpPr>
          <p:cNvPr id="14" name="Freeform 13"/>
          <p:cNvSpPr/>
          <p:nvPr/>
        </p:nvSpPr>
        <p:spPr>
          <a:xfrm>
            <a:off x="5413665" y="2950990"/>
            <a:ext cx="3541712" cy="730250"/>
          </a:xfrm>
          <a:custGeom>
            <a:avLst/>
            <a:gdLst>
              <a:gd name="connsiteX0" fmla="*/ 0 w 2418483"/>
              <a:gd name="connsiteY0" fmla="*/ 88361 h 883612"/>
              <a:gd name="connsiteX1" fmla="*/ 88361 w 2418483"/>
              <a:gd name="connsiteY1" fmla="*/ 0 h 883612"/>
              <a:gd name="connsiteX2" fmla="*/ 2330122 w 2418483"/>
              <a:gd name="connsiteY2" fmla="*/ 0 h 883612"/>
              <a:gd name="connsiteX3" fmla="*/ 2418483 w 2418483"/>
              <a:gd name="connsiteY3" fmla="*/ 88361 h 883612"/>
              <a:gd name="connsiteX4" fmla="*/ 2418483 w 2418483"/>
              <a:gd name="connsiteY4" fmla="*/ 795251 h 883612"/>
              <a:gd name="connsiteX5" fmla="*/ 2330122 w 2418483"/>
              <a:gd name="connsiteY5" fmla="*/ 883612 h 883612"/>
              <a:gd name="connsiteX6" fmla="*/ 88361 w 2418483"/>
              <a:gd name="connsiteY6" fmla="*/ 883612 h 883612"/>
              <a:gd name="connsiteX7" fmla="*/ 0 w 2418483"/>
              <a:gd name="connsiteY7" fmla="*/ 795251 h 883612"/>
              <a:gd name="connsiteX8" fmla="*/ 0 w 2418483"/>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8483" h="883612">
                <a:moveTo>
                  <a:pt x="0" y="88361"/>
                </a:moveTo>
                <a:cubicBezTo>
                  <a:pt x="0" y="39561"/>
                  <a:pt x="39561" y="0"/>
                  <a:pt x="88361" y="0"/>
                </a:cubicBezTo>
                <a:lnTo>
                  <a:pt x="2330122" y="0"/>
                </a:lnTo>
                <a:cubicBezTo>
                  <a:pt x="2378922" y="0"/>
                  <a:pt x="2418483" y="39561"/>
                  <a:pt x="2418483" y="88361"/>
                </a:cubicBezTo>
                <a:lnTo>
                  <a:pt x="2418483" y="795251"/>
                </a:lnTo>
                <a:cubicBezTo>
                  <a:pt x="2418483" y="844051"/>
                  <a:pt x="2378922" y="883612"/>
                  <a:pt x="2330122" y="883612"/>
                </a:cubicBezTo>
                <a:lnTo>
                  <a:pt x="88361" y="883612"/>
                </a:lnTo>
                <a:cubicBezTo>
                  <a:pt x="39561" y="883612"/>
                  <a:pt x="0" y="844051"/>
                  <a:pt x="0" y="795251"/>
                </a:cubicBezTo>
                <a:lnTo>
                  <a:pt x="0" y="88361"/>
                </a:lnTo>
                <a:close/>
              </a:path>
            </a:pathLst>
          </a:custGeom>
          <a:solidFill>
            <a:srgbClr val="D1E8F0"/>
          </a:solidFill>
          <a:ln>
            <a:solidFill>
              <a:srgbClr val="37609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latin typeface="+mj-lt"/>
              </a:rPr>
              <a:t>Noncommitted</a:t>
            </a:r>
            <a:endParaRPr lang="en-US" sz="2800" dirty="0"/>
          </a:p>
        </p:txBody>
      </p:sp>
      <p:sp>
        <p:nvSpPr>
          <p:cNvPr id="16" name="Rounded Rectangle 15"/>
          <p:cNvSpPr/>
          <p:nvPr/>
        </p:nvSpPr>
        <p:spPr>
          <a:xfrm>
            <a:off x="710391" y="3999219"/>
            <a:ext cx="2239347" cy="704088"/>
          </a:xfrm>
          <a:prstGeom prst="roundRect">
            <a:avLst/>
          </a:prstGeom>
          <a:solidFill>
            <a:srgbClr val="DAD9FF"/>
          </a:solidFill>
          <a:ln>
            <a:solidFill>
              <a:srgbClr val="66006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Formal agreement</a:t>
            </a:r>
          </a:p>
        </p:txBody>
      </p:sp>
      <p:sp>
        <p:nvSpPr>
          <p:cNvPr id="17" name="Rounded Rectangle 16"/>
          <p:cNvSpPr/>
          <p:nvPr/>
        </p:nvSpPr>
        <p:spPr>
          <a:xfrm>
            <a:off x="683332" y="4832359"/>
            <a:ext cx="4250129" cy="1047068"/>
          </a:xfrm>
          <a:prstGeom prst="roundRect">
            <a:avLst/>
          </a:prstGeom>
          <a:solidFill>
            <a:srgbClr val="D1E8F0"/>
          </a:solid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Commitment fee to bank </a:t>
            </a:r>
            <a:r>
              <a:rPr lang="en-US" sz="2400" dirty="0">
                <a:solidFill>
                  <a:schemeClr val="tx2"/>
                </a:solidFill>
              </a:rPr>
              <a:t>to keep a credit line amount available to the company</a:t>
            </a:r>
            <a:endParaRPr lang="en-IN" sz="2400" dirty="0">
              <a:solidFill>
                <a:schemeClr val="tx2"/>
              </a:solidFill>
            </a:endParaRPr>
          </a:p>
        </p:txBody>
      </p:sp>
      <p:sp>
        <p:nvSpPr>
          <p:cNvPr id="18" name="Rounded Rectangle 17"/>
          <p:cNvSpPr/>
          <p:nvPr/>
        </p:nvSpPr>
        <p:spPr>
          <a:xfrm>
            <a:off x="5008560" y="4809015"/>
            <a:ext cx="4114371" cy="1070412"/>
          </a:xfrm>
          <a:prstGeom prst="roundRect">
            <a:avLst/>
          </a:prstGeom>
          <a:solidFill>
            <a:srgbClr val="D1E8F0"/>
          </a:solid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Borrow up to a prearranged limit without formal loan procedures</a:t>
            </a:r>
          </a:p>
        </p:txBody>
      </p:sp>
      <p:sp>
        <p:nvSpPr>
          <p:cNvPr id="19" name="Rounded Rectangle 18"/>
          <p:cNvSpPr/>
          <p:nvPr/>
        </p:nvSpPr>
        <p:spPr>
          <a:xfrm>
            <a:off x="4934274" y="3999219"/>
            <a:ext cx="2383821" cy="704088"/>
          </a:xfrm>
          <a:prstGeom prst="roundRect">
            <a:avLst/>
          </a:prstGeom>
          <a:solidFill>
            <a:srgbClr val="DAD9FF"/>
          </a:solidFill>
          <a:ln>
            <a:solidFill>
              <a:srgbClr val="66006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400" dirty="0">
                <a:solidFill>
                  <a:schemeClr val="tx2"/>
                </a:solidFill>
              </a:rPr>
              <a:t>Informal agreement</a:t>
            </a:r>
          </a:p>
        </p:txBody>
      </p:sp>
      <p:cxnSp>
        <p:nvCxnSpPr>
          <p:cNvPr id="24" name="Straight Arrow Connector 23"/>
          <p:cNvCxnSpPr/>
          <p:nvPr/>
        </p:nvCxnSpPr>
        <p:spPr>
          <a:xfrm>
            <a:off x="1837027" y="3676478"/>
            <a:ext cx="0" cy="29845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6326477" y="3682828"/>
            <a:ext cx="0" cy="30003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603241" y="6016491"/>
            <a:ext cx="8519690" cy="590937"/>
          </a:xfrm>
          <a:prstGeom prst="roundRect">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000" b="1" dirty="0">
                <a:solidFill>
                  <a:schemeClr val="tx2"/>
                </a:solidFill>
              </a:rPr>
              <a:t>Borrower may be required to maintain a compensating balance in the bank</a:t>
            </a:r>
          </a:p>
        </p:txBody>
      </p:sp>
      <p:sp>
        <p:nvSpPr>
          <p:cNvPr id="23" name="Rounded Rectangle 22"/>
          <p:cNvSpPr/>
          <p:nvPr/>
        </p:nvSpPr>
        <p:spPr>
          <a:xfrm>
            <a:off x="624310" y="933128"/>
            <a:ext cx="8447393" cy="1051132"/>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lvl="2" indent="-342900">
              <a:buFont typeface="Arial"/>
              <a:buChar char="•"/>
              <a:defRPr/>
            </a:pPr>
            <a:r>
              <a:rPr lang="en-US" sz="2400" dirty="0">
                <a:solidFill>
                  <a:schemeClr val="tx2"/>
                </a:solidFill>
              </a:rPr>
              <a:t>A </a:t>
            </a:r>
            <a:r>
              <a:rPr lang="en-US" sz="2400" b="1" dirty="0">
                <a:solidFill>
                  <a:srgbClr val="C00000"/>
                </a:solidFill>
              </a:rPr>
              <a:t>line of credit </a:t>
            </a:r>
            <a:r>
              <a:rPr lang="en-US" sz="2400" dirty="0">
                <a:solidFill>
                  <a:schemeClr val="tx2"/>
                </a:solidFill>
              </a:rPr>
              <a:t>is an agreement to provide short-term financing, with amounts withdrawn by the borrower only when needed</a:t>
            </a:r>
            <a:endParaRPr lang="en-IN" sz="2400" dirty="0">
              <a:solidFill>
                <a:schemeClr val="tx2"/>
              </a:solidFill>
            </a:endParaRPr>
          </a:p>
        </p:txBody>
      </p:sp>
      <p:sp>
        <p:nvSpPr>
          <p:cNvPr id="2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extLst>
      <p:ext uri="{BB962C8B-B14F-4D97-AF65-F5344CB8AC3E}">
        <p14:creationId xmlns:p14="http://schemas.microsoft.com/office/powerpoint/2010/main" val="607121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1000"/>
                                        <p:tgtEl>
                                          <p:spTgt spid="22"/>
                                        </p:tgtEl>
                                      </p:cBhvr>
                                    </p:animEffect>
                                  </p:childTnLst>
                                </p:cTn>
                              </p:par>
                              <p:par>
                                <p:cTn id="20" presetID="22" presetClass="entr" presetSubtype="1"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1000"/>
                                        <p:tgtEl>
                                          <p:spTgt spid="24"/>
                                        </p:tgtEl>
                                      </p:cBhvr>
                                    </p:animEffect>
                                  </p:childTnLst>
                                </p:cTn>
                              </p:par>
                              <p:par>
                                <p:cTn id="34" presetID="22" presetClass="entr" presetSubtype="1"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up)">
                                      <p:cBhvr>
                                        <p:cTn id="36" dur="1000"/>
                                        <p:tgtEl>
                                          <p:spTgt spid="26"/>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up)">
                                      <p:cBhvr>
                                        <p:cTn id="52" dur="1000"/>
                                        <p:tgtEl>
                                          <p:spTgt spid="28"/>
                                        </p:tgtEl>
                                      </p:cBhvr>
                                    </p:animEffect>
                                  </p:childTnLst>
                                </p:cTn>
                              </p:par>
                              <p:par>
                                <p:cTn id="53" presetID="22" presetClass="entr" presetSubtype="1"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up)">
                                      <p:cBhvr>
                                        <p:cTn id="55" dur="1000"/>
                                        <p:tgtEl>
                                          <p:spTgt spid="30"/>
                                        </p:tgtEl>
                                      </p:cBhvr>
                                    </p:animEffect>
                                  </p:childTnLst>
                                </p:cTn>
                              </p:par>
                              <p:par>
                                <p:cTn id="56" presetID="10"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childTnLst>
                                </p:cTn>
                              </p:par>
                              <p:par>
                                <p:cTn id="59" presetID="10"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of Credit </a:t>
            </a:r>
            <a:r>
              <a:rPr lang="en-US" dirty="0" smtClean="0"/>
              <a:t>Lines—IBM </a:t>
            </a:r>
            <a:r>
              <a:rPr lang="en-US" dirty="0"/>
              <a:t>Corporation</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
        <p:nvSpPr>
          <p:cNvPr id="6" name="TextBox 5"/>
          <p:cNvSpPr txBox="1"/>
          <p:nvPr/>
        </p:nvSpPr>
        <p:spPr>
          <a:xfrm>
            <a:off x="745432" y="1449988"/>
            <a:ext cx="8013600" cy="4524315"/>
          </a:xfrm>
          <a:prstGeom prst="rect">
            <a:avLst/>
          </a:prstGeom>
          <a:solidFill>
            <a:srgbClr val="D1E8F0"/>
          </a:solidFill>
          <a:ln>
            <a:solidFill>
              <a:srgbClr val="376092"/>
            </a:solidFill>
          </a:ln>
        </p:spPr>
        <p:txBody>
          <a:bodyPr wrap="square" rtlCol="0">
            <a:spAutoFit/>
          </a:bodyPr>
          <a:lstStyle/>
          <a:p>
            <a:r>
              <a:rPr lang="en-US" sz="2400" b="1" dirty="0">
                <a:latin typeface="+mn-lt"/>
              </a:rPr>
              <a:t>Note J. Borrowings (in part)</a:t>
            </a:r>
          </a:p>
          <a:p>
            <a:r>
              <a:rPr lang="en-US" sz="2400" b="1" dirty="0">
                <a:latin typeface="+mn-lt"/>
              </a:rPr>
              <a:t>LINES OF CREDIT: </a:t>
            </a:r>
            <a:r>
              <a:rPr lang="en-US" sz="2400" dirty="0">
                <a:latin typeface="+mn-lt"/>
              </a:rPr>
              <a:t>In 2015, the company extended the term of its five-year, $10 billion Credit Agreement (the “Credit Agreement”) by one year to November 10, 2020. The total expense recorded by the company related to this global credit facility was $5.3 million in 2015, $5.4 million in 2014, and $5.4 million in 2013. The Credit Agreement permits the company and its Subsidiary Borrowers to borrow up to $10 billion on a revolving basis. Borrowings of the Subsidiary Borrowers will be unconditionally backed by the company. . . . As of December 31, 2015, there were no borrowings by the company, or its subsidiaries, under the Credit Agreement.</a:t>
            </a:r>
          </a:p>
        </p:txBody>
      </p:sp>
    </p:spTree>
    <p:extLst>
      <p:ext uri="{BB962C8B-B14F-4D97-AF65-F5344CB8AC3E}">
        <p14:creationId xmlns:p14="http://schemas.microsoft.com/office/powerpoint/2010/main" val="13262831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Interest</a:t>
            </a:r>
            <a:endParaRPr lang="en-US" dirty="0"/>
          </a:p>
        </p:txBody>
      </p:sp>
      <p:sp>
        <p:nvSpPr>
          <p:cNvPr id="3" name="Content Placeholder 2"/>
          <p:cNvSpPr>
            <a:spLocks noGrp="1"/>
          </p:cNvSpPr>
          <p:nvPr>
            <p:ph idx="1"/>
          </p:nvPr>
        </p:nvSpPr>
        <p:spPr>
          <a:xfrm>
            <a:off x="762000" y="1117417"/>
            <a:ext cx="8013700" cy="5384984"/>
          </a:xfrm>
        </p:spPr>
        <p:txBody>
          <a:bodyPr>
            <a:normAutofit/>
          </a:bodyPr>
          <a:lstStyle/>
          <a:p>
            <a:pPr>
              <a:lnSpc>
                <a:spcPct val="100000"/>
              </a:lnSpc>
              <a:spcBef>
                <a:spcPts val="600"/>
              </a:spcBef>
            </a:pPr>
            <a:r>
              <a:rPr lang="en-US" sz="3000" dirty="0"/>
              <a:t>Paid by borrowing company during the loan term</a:t>
            </a:r>
          </a:p>
          <a:p>
            <a:pPr>
              <a:lnSpc>
                <a:spcPct val="100000"/>
              </a:lnSpc>
              <a:spcBef>
                <a:spcPts val="600"/>
              </a:spcBef>
            </a:pPr>
            <a:r>
              <a:rPr lang="en-US" sz="3000" dirty="0"/>
              <a:t>Return for using lender’s money</a:t>
            </a:r>
          </a:p>
          <a:p>
            <a:pPr>
              <a:lnSpc>
                <a:spcPct val="100000"/>
              </a:lnSpc>
              <a:spcBef>
                <a:spcPts val="600"/>
              </a:spcBef>
            </a:pPr>
            <a:r>
              <a:rPr lang="en-US" sz="3000" dirty="0"/>
              <a:t>Stated in terms of a percentage rate to be applied to the face amount of the loan</a:t>
            </a:r>
            <a:endParaRPr lang="en-IN" sz="3000" dirty="0"/>
          </a:p>
          <a:p>
            <a:pPr eaLnBrk="1" hangingPunct="1">
              <a:lnSpc>
                <a:spcPct val="100000"/>
              </a:lnSpc>
              <a:spcBef>
                <a:spcPts val="600"/>
              </a:spcBef>
            </a:pPr>
            <a:endParaRPr lang="en-IN" dirty="0"/>
          </a:p>
          <a:p>
            <a:pPr eaLnBrk="1" hangingPunct="1">
              <a:lnSpc>
                <a:spcPct val="100000"/>
              </a:lnSpc>
              <a:spcBef>
                <a:spcPts val="600"/>
              </a:spcBef>
            </a:pPr>
            <a:endParaRPr lang="en-IN" sz="2000" dirty="0"/>
          </a:p>
          <a:p>
            <a:pPr eaLnBrk="1" hangingPunct="1">
              <a:lnSpc>
                <a:spcPct val="100000"/>
              </a:lnSpc>
              <a:spcBef>
                <a:spcPts val="600"/>
              </a:spcBef>
            </a:pPr>
            <a:endParaRPr lang="en-IN" sz="2000" dirty="0"/>
          </a:p>
          <a:p>
            <a:pPr eaLnBrk="1" hangingPunct="1">
              <a:lnSpc>
                <a:spcPct val="100000"/>
              </a:lnSpc>
              <a:spcBef>
                <a:spcPts val="600"/>
              </a:spcBef>
            </a:pPr>
            <a:endParaRPr lang="en-IN" sz="2000" dirty="0"/>
          </a:p>
          <a:p>
            <a:pPr eaLnBrk="1" hangingPunct="1">
              <a:lnSpc>
                <a:spcPct val="100000"/>
              </a:lnSpc>
              <a:spcBef>
                <a:spcPts val="600"/>
              </a:spcBef>
            </a:pPr>
            <a:endParaRPr lang="en-IN" dirty="0"/>
          </a:p>
          <a:p>
            <a:pPr eaLnBrk="1" hangingPunct="1">
              <a:lnSpc>
                <a:spcPct val="100000"/>
              </a:lnSpc>
              <a:spcBef>
                <a:spcPts val="600"/>
              </a:spcBef>
            </a:pPr>
            <a:endParaRPr lang="en-IN" dirty="0"/>
          </a:p>
          <a:p>
            <a:pPr eaLnBrk="1" hangingPunct="1">
              <a:lnSpc>
                <a:spcPct val="100000"/>
              </a:lnSpc>
              <a:spcBef>
                <a:spcPts val="600"/>
              </a:spcBef>
            </a:pPr>
            <a:endParaRPr lang="en-US" dirty="0"/>
          </a:p>
        </p:txBody>
      </p:sp>
      <p:sp>
        <p:nvSpPr>
          <p:cNvPr id="13" name="Freeform 12"/>
          <p:cNvSpPr/>
          <p:nvPr/>
        </p:nvSpPr>
        <p:spPr>
          <a:xfrm>
            <a:off x="1226385" y="3862422"/>
            <a:ext cx="1663774" cy="1589214"/>
          </a:xfrm>
          <a:custGeom>
            <a:avLst/>
            <a:gdLst>
              <a:gd name="connsiteX0" fmla="*/ 0 w 1068242"/>
              <a:gd name="connsiteY0" fmla="*/ 534121 h 1068242"/>
              <a:gd name="connsiteX1" fmla="*/ 534121 w 1068242"/>
              <a:gd name="connsiteY1" fmla="*/ 0 h 1068242"/>
              <a:gd name="connsiteX2" fmla="*/ 1068242 w 1068242"/>
              <a:gd name="connsiteY2" fmla="*/ 534121 h 1068242"/>
              <a:gd name="connsiteX3" fmla="*/ 534121 w 1068242"/>
              <a:gd name="connsiteY3" fmla="*/ 1068242 h 1068242"/>
              <a:gd name="connsiteX4" fmla="*/ 0 w 1068242"/>
              <a:gd name="connsiteY4" fmla="*/ 534121 h 1068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242" h="1068242">
                <a:moveTo>
                  <a:pt x="0" y="534121"/>
                </a:moveTo>
                <a:cubicBezTo>
                  <a:pt x="0" y="239134"/>
                  <a:pt x="239134" y="0"/>
                  <a:pt x="534121" y="0"/>
                </a:cubicBezTo>
                <a:cubicBezTo>
                  <a:pt x="829108" y="0"/>
                  <a:pt x="1068242" y="239134"/>
                  <a:pt x="1068242" y="534121"/>
                </a:cubicBezTo>
                <a:cubicBezTo>
                  <a:pt x="1068242" y="829108"/>
                  <a:pt x="829108" y="1068242"/>
                  <a:pt x="534121" y="1068242"/>
                </a:cubicBezTo>
                <a:cubicBezTo>
                  <a:pt x="239134" y="1068242"/>
                  <a:pt x="0" y="829108"/>
                  <a:pt x="0" y="534121"/>
                </a:cubicBezTo>
                <a:close/>
              </a:path>
            </a:pathLst>
          </a:custGeom>
          <a:solidFill>
            <a:srgbClr val="376092"/>
          </a:solidFill>
          <a:ln>
            <a:solidFill>
              <a:srgbClr val="376092"/>
            </a:solidFill>
          </a:ln>
        </p:spPr>
        <p:style>
          <a:lnRef idx="2">
            <a:schemeClr val="dk1">
              <a:shade val="50000"/>
            </a:schemeClr>
          </a:lnRef>
          <a:fillRef idx="1">
            <a:schemeClr val="dk1"/>
          </a:fillRef>
          <a:effectRef idx="0">
            <a:schemeClr val="dk1"/>
          </a:effectRef>
          <a:fontRef idx="minor">
            <a:schemeClr val="lt1"/>
          </a:fontRef>
        </p:style>
        <p:txBody>
          <a:bodyPr lIns="176760" tIns="176760" rIns="176760" bIns="176760" spcCol="1270" anchor="ctr"/>
          <a:lstStyle/>
          <a:p>
            <a:pPr algn="ctr" defTabSz="711200">
              <a:lnSpc>
                <a:spcPct val="90000"/>
              </a:lnSpc>
              <a:spcAft>
                <a:spcPct val="35000"/>
              </a:spcAft>
            </a:pPr>
            <a:r>
              <a:rPr lang="en-IN" sz="2400" b="1" dirty="0">
                <a:solidFill>
                  <a:schemeClr val="bg1"/>
                </a:solidFill>
              </a:rPr>
              <a:t>Face amount</a:t>
            </a:r>
            <a:endParaRPr lang="en-US" sz="2400" b="1" dirty="0">
              <a:solidFill>
                <a:schemeClr val="bg1"/>
              </a:solidFill>
            </a:endParaRPr>
          </a:p>
        </p:txBody>
      </p:sp>
      <p:sp>
        <p:nvSpPr>
          <p:cNvPr id="4" name="TextBox 3"/>
          <p:cNvSpPr txBox="1"/>
          <p:nvPr/>
        </p:nvSpPr>
        <p:spPr>
          <a:xfrm>
            <a:off x="3199497" y="4368081"/>
            <a:ext cx="361185" cy="461665"/>
          </a:xfrm>
          <a:prstGeom prst="rect">
            <a:avLst/>
          </a:prstGeom>
          <a:noFill/>
        </p:spPr>
        <p:txBody>
          <a:bodyPr wrap="square" rtlCol="0">
            <a:spAutoFit/>
          </a:bodyPr>
          <a:lstStyle/>
          <a:p>
            <a:pPr algn="ctr"/>
            <a:r>
              <a:rPr lang="en-US" sz="2400" dirty="0" smtClean="0"/>
              <a:t>×</a:t>
            </a:r>
            <a:endParaRPr lang="en-US" sz="2400" dirty="0"/>
          </a:p>
        </p:txBody>
      </p:sp>
      <p:sp>
        <p:nvSpPr>
          <p:cNvPr id="20" name="Freeform 19"/>
          <p:cNvSpPr/>
          <p:nvPr/>
        </p:nvSpPr>
        <p:spPr>
          <a:xfrm>
            <a:off x="3845287" y="3862422"/>
            <a:ext cx="1663774" cy="1589214"/>
          </a:xfrm>
          <a:custGeom>
            <a:avLst/>
            <a:gdLst>
              <a:gd name="connsiteX0" fmla="*/ 0 w 1068242"/>
              <a:gd name="connsiteY0" fmla="*/ 534121 h 1068242"/>
              <a:gd name="connsiteX1" fmla="*/ 534121 w 1068242"/>
              <a:gd name="connsiteY1" fmla="*/ 0 h 1068242"/>
              <a:gd name="connsiteX2" fmla="*/ 1068242 w 1068242"/>
              <a:gd name="connsiteY2" fmla="*/ 534121 h 1068242"/>
              <a:gd name="connsiteX3" fmla="*/ 534121 w 1068242"/>
              <a:gd name="connsiteY3" fmla="*/ 1068242 h 1068242"/>
              <a:gd name="connsiteX4" fmla="*/ 0 w 1068242"/>
              <a:gd name="connsiteY4" fmla="*/ 534121 h 1068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242" h="1068242">
                <a:moveTo>
                  <a:pt x="0" y="534121"/>
                </a:moveTo>
                <a:cubicBezTo>
                  <a:pt x="0" y="239134"/>
                  <a:pt x="239134" y="0"/>
                  <a:pt x="534121" y="0"/>
                </a:cubicBezTo>
                <a:cubicBezTo>
                  <a:pt x="829108" y="0"/>
                  <a:pt x="1068242" y="239134"/>
                  <a:pt x="1068242" y="534121"/>
                </a:cubicBezTo>
                <a:cubicBezTo>
                  <a:pt x="1068242" y="829108"/>
                  <a:pt x="829108" y="1068242"/>
                  <a:pt x="534121" y="1068242"/>
                </a:cubicBezTo>
                <a:cubicBezTo>
                  <a:pt x="239134" y="1068242"/>
                  <a:pt x="0" y="829108"/>
                  <a:pt x="0" y="534121"/>
                </a:cubicBezTo>
                <a:close/>
              </a:path>
            </a:pathLst>
          </a:custGeom>
          <a:solidFill>
            <a:srgbClr val="376092"/>
          </a:solidFill>
          <a:ln>
            <a:solidFill>
              <a:srgbClr val="376092"/>
            </a:solidFill>
          </a:ln>
        </p:spPr>
        <p:style>
          <a:lnRef idx="2">
            <a:schemeClr val="dk1">
              <a:shade val="50000"/>
            </a:schemeClr>
          </a:lnRef>
          <a:fillRef idx="1">
            <a:schemeClr val="dk1"/>
          </a:fillRef>
          <a:effectRef idx="0">
            <a:schemeClr val="dk1"/>
          </a:effectRef>
          <a:fontRef idx="minor">
            <a:schemeClr val="lt1"/>
          </a:fontRef>
        </p:style>
        <p:txBody>
          <a:bodyPr lIns="176760" tIns="176760" rIns="176760" bIns="176760" spcCol="1270" anchor="ctr"/>
          <a:lstStyle/>
          <a:p>
            <a:pPr algn="ctr" defTabSz="711200">
              <a:lnSpc>
                <a:spcPct val="90000"/>
              </a:lnSpc>
              <a:spcAft>
                <a:spcPct val="35000"/>
              </a:spcAft>
            </a:pPr>
            <a:r>
              <a:rPr lang="en-IN" sz="2400" b="1" dirty="0">
                <a:solidFill>
                  <a:schemeClr val="bg1"/>
                </a:solidFill>
              </a:rPr>
              <a:t>Annual </a:t>
            </a:r>
            <a:r>
              <a:rPr lang="en-IN" sz="2400" b="1" dirty="0" smtClean="0">
                <a:solidFill>
                  <a:schemeClr val="bg1"/>
                </a:solidFill>
              </a:rPr>
              <a:t>rate</a:t>
            </a:r>
            <a:endParaRPr lang="en-US" sz="2400" b="1" dirty="0">
              <a:solidFill>
                <a:schemeClr val="bg1"/>
              </a:solidFill>
            </a:endParaRPr>
          </a:p>
        </p:txBody>
      </p:sp>
      <p:sp>
        <p:nvSpPr>
          <p:cNvPr id="21" name="Freeform 20"/>
          <p:cNvSpPr/>
          <p:nvPr/>
        </p:nvSpPr>
        <p:spPr>
          <a:xfrm>
            <a:off x="6464189" y="3862422"/>
            <a:ext cx="1663774" cy="1589214"/>
          </a:xfrm>
          <a:custGeom>
            <a:avLst/>
            <a:gdLst>
              <a:gd name="connsiteX0" fmla="*/ 0 w 1068242"/>
              <a:gd name="connsiteY0" fmla="*/ 534121 h 1068242"/>
              <a:gd name="connsiteX1" fmla="*/ 534121 w 1068242"/>
              <a:gd name="connsiteY1" fmla="*/ 0 h 1068242"/>
              <a:gd name="connsiteX2" fmla="*/ 1068242 w 1068242"/>
              <a:gd name="connsiteY2" fmla="*/ 534121 h 1068242"/>
              <a:gd name="connsiteX3" fmla="*/ 534121 w 1068242"/>
              <a:gd name="connsiteY3" fmla="*/ 1068242 h 1068242"/>
              <a:gd name="connsiteX4" fmla="*/ 0 w 1068242"/>
              <a:gd name="connsiteY4" fmla="*/ 534121 h 1068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242" h="1068242">
                <a:moveTo>
                  <a:pt x="0" y="534121"/>
                </a:moveTo>
                <a:cubicBezTo>
                  <a:pt x="0" y="239134"/>
                  <a:pt x="239134" y="0"/>
                  <a:pt x="534121" y="0"/>
                </a:cubicBezTo>
                <a:cubicBezTo>
                  <a:pt x="829108" y="0"/>
                  <a:pt x="1068242" y="239134"/>
                  <a:pt x="1068242" y="534121"/>
                </a:cubicBezTo>
                <a:cubicBezTo>
                  <a:pt x="1068242" y="829108"/>
                  <a:pt x="829108" y="1068242"/>
                  <a:pt x="534121" y="1068242"/>
                </a:cubicBezTo>
                <a:cubicBezTo>
                  <a:pt x="239134" y="1068242"/>
                  <a:pt x="0" y="829108"/>
                  <a:pt x="0" y="534121"/>
                </a:cubicBezTo>
                <a:close/>
              </a:path>
            </a:pathLst>
          </a:custGeom>
          <a:solidFill>
            <a:srgbClr val="376092"/>
          </a:solidFill>
          <a:ln>
            <a:solidFill>
              <a:srgbClr val="376092"/>
            </a:solidFill>
          </a:ln>
        </p:spPr>
        <p:style>
          <a:lnRef idx="2">
            <a:schemeClr val="dk1">
              <a:shade val="50000"/>
            </a:schemeClr>
          </a:lnRef>
          <a:fillRef idx="1">
            <a:schemeClr val="dk1"/>
          </a:fillRef>
          <a:effectRef idx="0">
            <a:schemeClr val="dk1"/>
          </a:effectRef>
          <a:fontRef idx="minor">
            <a:schemeClr val="lt1"/>
          </a:fontRef>
        </p:style>
        <p:txBody>
          <a:bodyPr lIns="176760" tIns="176760" rIns="176760" bIns="176760" spcCol="1270" anchor="ctr"/>
          <a:lstStyle/>
          <a:p>
            <a:pPr algn="ctr" defTabSz="711200">
              <a:lnSpc>
                <a:spcPct val="90000"/>
              </a:lnSpc>
              <a:spcAft>
                <a:spcPct val="35000"/>
              </a:spcAft>
            </a:pPr>
            <a:r>
              <a:rPr lang="en-IN" sz="2400" b="1" dirty="0">
                <a:solidFill>
                  <a:schemeClr val="bg1"/>
                </a:solidFill>
              </a:rPr>
              <a:t>Time to maturity</a:t>
            </a:r>
            <a:endParaRPr lang="en-US" sz="2400" b="1" dirty="0">
              <a:solidFill>
                <a:schemeClr val="bg1"/>
              </a:solidFill>
            </a:endParaRPr>
          </a:p>
        </p:txBody>
      </p:sp>
      <p:sp>
        <p:nvSpPr>
          <p:cNvPr id="22" name="TextBox 21"/>
          <p:cNvSpPr txBox="1"/>
          <p:nvPr/>
        </p:nvSpPr>
        <p:spPr>
          <a:xfrm>
            <a:off x="5878269" y="4412075"/>
            <a:ext cx="355182" cy="461665"/>
          </a:xfrm>
          <a:prstGeom prst="rect">
            <a:avLst/>
          </a:prstGeom>
          <a:noFill/>
        </p:spPr>
        <p:txBody>
          <a:bodyPr wrap="square" rtlCol="0">
            <a:spAutoFit/>
          </a:bodyPr>
          <a:lstStyle/>
          <a:p>
            <a:pPr algn="ctr"/>
            <a:r>
              <a:rPr lang="en-US" sz="2400" dirty="0" smtClean="0"/>
              <a:t>×</a:t>
            </a:r>
            <a:endParaRPr lang="en-US" sz="2400" dirty="0"/>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3" grpId="0" animBg="1"/>
      <p:bldP spid="4" grpId="0"/>
      <p:bldP spid="20" grpId="0" animBg="1"/>
      <p:bldP spid="21" grpId="0" animBg="1"/>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Note Issued for Cash</a:t>
            </a:r>
            <a:endParaRPr lang="en-US" dirty="0"/>
          </a:p>
        </p:txBody>
      </p:sp>
      <p:sp>
        <p:nvSpPr>
          <p:cNvPr id="3" name="Content Placeholder 2"/>
          <p:cNvSpPr>
            <a:spLocks noGrp="1"/>
          </p:cNvSpPr>
          <p:nvPr>
            <p:ph idx="1"/>
          </p:nvPr>
        </p:nvSpPr>
        <p:spPr>
          <a:xfrm>
            <a:off x="762000" y="1378970"/>
            <a:ext cx="8194675" cy="1688845"/>
          </a:xfrm>
        </p:spPr>
        <p:txBody>
          <a:bodyPr>
            <a:normAutofit lnSpcReduction="10000"/>
          </a:bodyPr>
          <a:lstStyle/>
          <a:p>
            <a:pPr marL="0" indent="0" eaLnBrk="1" hangingPunct="1">
              <a:buFont typeface="Arial" charset="0"/>
              <a:buNone/>
            </a:pPr>
            <a:r>
              <a:rPr lang="en-IN" dirty="0"/>
              <a:t>On May 1, Affiliated Technologies, Inc., a consumer electronics firm, borrowed $700,000 cash from First BancCorp under a noncommitted short-term line of credit arrangement and issued a </a:t>
            </a:r>
            <a:r>
              <a:rPr lang="en-IN" b="1" dirty="0">
                <a:solidFill>
                  <a:srgbClr val="C00000"/>
                </a:solidFill>
              </a:rPr>
              <a:t>six-month</a:t>
            </a:r>
            <a:r>
              <a:rPr lang="en-IN" dirty="0"/>
              <a:t>, 12% promissory note. Interest was payable at maturity.</a:t>
            </a:r>
            <a:endParaRPr lang="en-US" dirty="0"/>
          </a:p>
        </p:txBody>
      </p:sp>
      <p:sp>
        <p:nvSpPr>
          <p:cNvPr id="25" name="Rectangle 24"/>
          <p:cNvSpPr/>
          <p:nvPr/>
        </p:nvSpPr>
        <p:spPr>
          <a:xfrm>
            <a:off x="793750" y="3026398"/>
            <a:ext cx="8162925" cy="17541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6" name="TextBox 25"/>
          <p:cNvSpPr txBox="1">
            <a:spLocks noChangeArrowheads="1"/>
          </p:cNvSpPr>
          <p:nvPr/>
        </p:nvSpPr>
        <p:spPr bwMode="auto">
          <a:xfrm>
            <a:off x="854075" y="3047036"/>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27" name="TextBox 26"/>
          <p:cNvSpPr txBox="1">
            <a:spLocks noChangeArrowheads="1"/>
          </p:cNvSpPr>
          <p:nvPr/>
        </p:nvSpPr>
        <p:spPr bwMode="auto">
          <a:xfrm>
            <a:off x="7667625" y="3040686"/>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8" name="TextBox 27"/>
          <p:cNvSpPr txBox="1">
            <a:spLocks noChangeArrowheads="1"/>
          </p:cNvSpPr>
          <p:nvPr/>
        </p:nvSpPr>
        <p:spPr bwMode="auto">
          <a:xfrm>
            <a:off x="6310313" y="3040686"/>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9" name="Straight Connector 28"/>
          <p:cNvCxnSpPr/>
          <p:nvPr/>
        </p:nvCxnSpPr>
        <p:spPr>
          <a:xfrm>
            <a:off x="788988" y="3545511"/>
            <a:ext cx="81661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874713" y="3907461"/>
            <a:ext cx="5153025" cy="404812"/>
          </a:xfrm>
          <a:prstGeom prst="rect">
            <a:avLst/>
          </a:prstGeom>
          <a:noFill/>
          <a:ln w="9525">
            <a:noFill/>
            <a:miter lim="800000"/>
            <a:headEnd/>
            <a:tailEnd/>
          </a:ln>
        </p:spPr>
        <p:txBody>
          <a:bodyPr/>
          <a:lstStyle/>
          <a:p>
            <a:r>
              <a:rPr lang="en-IN" sz="2400" dirty="0">
                <a:latin typeface="+mn-lt"/>
              </a:rPr>
              <a:t>Cash</a:t>
            </a:r>
          </a:p>
        </p:txBody>
      </p:sp>
      <p:sp>
        <p:nvSpPr>
          <p:cNvPr id="31" name="TextBox 30"/>
          <p:cNvSpPr txBox="1">
            <a:spLocks noChangeArrowheads="1"/>
          </p:cNvSpPr>
          <p:nvPr/>
        </p:nvSpPr>
        <p:spPr bwMode="auto">
          <a:xfrm>
            <a:off x="6135688" y="3907461"/>
            <a:ext cx="1563687" cy="404812"/>
          </a:xfrm>
          <a:prstGeom prst="rect">
            <a:avLst/>
          </a:prstGeom>
          <a:noFill/>
          <a:ln w="9525">
            <a:noFill/>
            <a:miter lim="800000"/>
            <a:headEnd/>
            <a:tailEnd/>
          </a:ln>
        </p:spPr>
        <p:txBody>
          <a:bodyPr/>
          <a:lstStyle/>
          <a:p>
            <a:pPr algn="r"/>
            <a:r>
              <a:rPr lang="en-IN" sz="2400" dirty="0">
                <a:latin typeface="+mn-lt"/>
              </a:rPr>
              <a:t>700,000</a:t>
            </a:r>
          </a:p>
        </p:txBody>
      </p:sp>
      <p:sp>
        <p:nvSpPr>
          <p:cNvPr id="32" name="TextBox 31"/>
          <p:cNvSpPr txBox="1">
            <a:spLocks noChangeArrowheads="1"/>
          </p:cNvSpPr>
          <p:nvPr/>
        </p:nvSpPr>
        <p:spPr bwMode="auto">
          <a:xfrm>
            <a:off x="7370763" y="4312273"/>
            <a:ext cx="1563687" cy="404813"/>
          </a:xfrm>
          <a:prstGeom prst="rect">
            <a:avLst/>
          </a:prstGeom>
          <a:noFill/>
          <a:ln w="9525">
            <a:noFill/>
            <a:miter lim="800000"/>
            <a:headEnd/>
            <a:tailEnd/>
          </a:ln>
        </p:spPr>
        <p:txBody>
          <a:bodyPr/>
          <a:lstStyle/>
          <a:p>
            <a:pPr algn="r"/>
            <a:r>
              <a:rPr lang="en-IN" sz="2400" dirty="0">
                <a:latin typeface="+mn-lt"/>
              </a:rPr>
              <a:t>700,000</a:t>
            </a:r>
          </a:p>
        </p:txBody>
      </p:sp>
      <p:sp>
        <p:nvSpPr>
          <p:cNvPr id="33" name="TextBox 32"/>
          <p:cNvSpPr txBox="1">
            <a:spLocks noChangeArrowheads="1"/>
          </p:cNvSpPr>
          <p:nvPr/>
        </p:nvSpPr>
        <p:spPr bwMode="auto">
          <a:xfrm>
            <a:off x="873125" y="4326561"/>
            <a:ext cx="5153025" cy="404812"/>
          </a:xfrm>
          <a:prstGeom prst="rect">
            <a:avLst/>
          </a:prstGeom>
          <a:noFill/>
          <a:ln w="9525">
            <a:noFill/>
            <a:miter lim="800000"/>
            <a:headEnd/>
            <a:tailEnd/>
          </a:ln>
        </p:spPr>
        <p:txBody>
          <a:bodyPr/>
          <a:lstStyle/>
          <a:p>
            <a:pPr lvl="1"/>
            <a:r>
              <a:rPr lang="en-IN" sz="2400" dirty="0">
                <a:latin typeface="+mn-lt"/>
              </a:rPr>
              <a:t>Notes payable</a:t>
            </a:r>
          </a:p>
        </p:txBody>
      </p:sp>
      <p:sp>
        <p:nvSpPr>
          <p:cNvPr id="34" name="Rectangle 33"/>
          <p:cNvSpPr/>
          <p:nvPr/>
        </p:nvSpPr>
        <p:spPr>
          <a:xfrm>
            <a:off x="793750" y="4782173"/>
            <a:ext cx="8162925" cy="179863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35" name="TextBox 34"/>
          <p:cNvSpPr txBox="1">
            <a:spLocks noChangeArrowheads="1"/>
          </p:cNvSpPr>
          <p:nvPr/>
        </p:nvSpPr>
        <p:spPr bwMode="auto">
          <a:xfrm>
            <a:off x="831850" y="4758361"/>
            <a:ext cx="4686300" cy="461665"/>
          </a:xfrm>
          <a:prstGeom prst="rect">
            <a:avLst/>
          </a:prstGeom>
          <a:noFill/>
          <a:ln w="9525">
            <a:noFill/>
            <a:miter lim="800000"/>
            <a:headEnd/>
            <a:tailEnd/>
          </a:ln>
        </p:spPr>
        <p:txBody>
          <a:bodyPr>
            <a:spAutoFit/>
          </a:bodyPr>
          <a:lstStyle/>
          <a:p>
            <a:r>
              <a:rPr lang="en-US" sz="2400" b="1" dirty="0">
                <a:latin typeface="+mn-lt"/>
              </a:rPr>
              <a:t>November 1</a:t>
            </a:r>
            <a:endParaRPr lang="en-IN" sz="2400" b="1" baseline="30000" dirty="0">
              <a:latin typeface="+mn-lt"/>
            </a:endParaRPr>
          </a:p>
        </p:txBody>
      </p:sp>
      <p:sp>
        <p:nvSpPr>
          <p:cNvPr id="38" name="TextBox 37"/>
          <p:cNvSpPr txBox="1">
            <a:spLocks noChangeArrowheads="1"/>
          </p:cNvSpPr>
          <p:nvPr/>
        </p:nvSpPr>
        <p:spPr bwMode="auto">
          <a:xfrm>
            <a:off x="928688" y="5237786"/>
            <a:ext cx="5153025" cy="404812"/>
          </a:xfrm>
          <a:prstGeom prst="rect">
            <a:avLst/>
          </a:prstGeom>
          <a:noFill/>
          <a:ln w="9525">
            <a:noFill/>
            <a:miter lim="800000"/>
            <a:headEnd/>
            <a:tailEnd/>
          </a:ln>
        </p:spPr>
        <p:txBody>
          <a:bodyPr/>
          <a:lstStyle/>
          <a:p>
            <a:r>
              <a:rPr lang="en-IN" sz="2400" dirty="0">
                <a:latin typeface="+mn-lt"/>
              </a:rPr>
              <a:t>Interest expense</a:t>
            </a:r>
          </a:p>
        </p:txBody>
      </p:sp>
      <p:sp>
        <p:nvSpPr>
          <p:cNvPr id="39" name="TextBox 38"/>
          <p:cNvSpPr txBox="1">
            <a:spLocks noChangeArrowheads="1"/>
          </p:cNvSpPr>
          <p:nvPr/>
        </p:nvSpPr>
        <p:spPr bwMode="auto">
          <a:xfrm>
            <a:off x="6135688" y="5264773"/>
            <a:ext cx="1563687" cy="404813"/>
          </a:xfrm>
          <a:prstGeom prst="rect">
            <a:avLst/>
          </a:prstGeom>
          <a:noFill/>
          <a:ln w="9525">
            <a:noFill/>
            <a:miter lim="800000"/>
            <a:headEnd/>
            <a:tailEnd/>
          </a:ln>
        </p:spPr>
        <p:txBody>
          <a:bodyPr/>
          <a:lstStyle/>
          <a:p>
            <a:pPr algn="r"/>
            <a:r>
              <a:rPr lang="en-IN" sz="2400" dirty="0">
                <a:latin typeface="+mn-lt"/>
              </a:rPr>
              <a:t>42,000</a:t>
            </a:r>
          </a:p>
        </p:txBody>
      </p:sp>
      <p:sp>
        <p:nvSpPr>
          <p:cNvPr id="40" name="TextBox 39"/>
          <p:cNvSpPr txBox="1">
            <a:spLocks noChangeArrowheads="1"/>
          </p:cNvSpPr>
          <p:nvPr/>
        </p:nvSpPr>
        <p:spPr bwMode="auto">
          <a:xfrm>
            <a:off x="7370763" y="6037886"/>
            <a:ext cx="1563687" cy="404812"/>
          </a:xfrm>
          <a:prstGeom prst="rect">
            <a:avLst/>
          </a:prstGeom>
          <a:noFill/>
          <a:ln w="9525">
            <a:noFill/>
            <a:miter lim="800000"/>
            <a:headEnd/>
            <a:tailEnd/>
          </a:ln>
        </p:spPr>
        <p:txBody>
          <a:bodyPr/>
          <a:lstStyle/>
          <a:p>
            <a:pPr algn="r"/>
            <a:r>
              <a:rPr lang="en-IN" sz="2400" dirty="0">
                <a:latin typeface="+mn-lt"/>
              </a:rPr>
              <a:t>742,000</a:t>
            </a:r>
          </a:p>
        </p:txBody>
      </p:sp>
      <p:sp>
        <p:nvSpPr>
          <p:cNvPr id="41" name="TextBox 40"/>
          <p:cNvSpPr txBox="1">
            <a:spLocks noChangeArrowheads="1"/>
          </p:cNvSpPr>
          <p:nvPr/>
        </p:nvSpPr>
        <p:spPr bwMode="auto">
          <a:xfrm>
            <a:off x="928688" y="5648948"/>
            <a:ext cx="5153025" cy="404813"/>
          </a:xfrm>
          <a:prstGeom prst="rect">
            <a:avLst/>
          </a:prstGeom>
          <a:noFill/>
          <a:ln w="9525">
            <a:noFill/>
            <a:miter lim="800000"/>
            <a:headEnd/>
            <a:tailEnd/>
          </a:ln>
        </p:spPr>
        <p:txBody>
          <a:bodyPr/>
          <a:lstStyle/>
          <a:p>
            <a:r>
              <a:rPr lang="en-IN" sz="2400" dirty="0">
                <a:latin typeface="+mn-lt"/>
              </a:rPr>
              <a:t>Notes payable</a:t>
            </a:r>
          </a:p>
        </p:txBody>
      </p:sp>
      <p:sp>
        <p:nvSpPr>
          <p:cNvPr id="50" name="TextBox 49"/>
          <p:cNvSpPr txBox="1">
            <a:spLocks noChangeArrowheads="1"/>
          </p:cNvSpPr>
          <p:nvPr/>
        </p:nvSpPr>
        <p:spPr bwMode="auto">
          <a:xfrm>
            <a:off x="928688" y="6110911"/>
            <a:ext cx="5153025" cy="404812"/>
          </a:xfrm>
          <a:prstGeom prst="rect">
            <a:avLst/>
          </a:prstGeom>
          <a:noFill/>
          <a:ln w="9525">
            <a:noFill/>
            <a:miter lim="800000"/>
            <a:headEnd/>
            <a:tailEnd/>
          </a:ln>
        </p:spPr>
        <p:txBody>
          <a:bodyPr/>
          <a:lstStyle/>
          <a:p>
            <a:pPr lvl="1"/>
            <a:r>
              <a:rPr lang="en-IN" sz="2400" dirty="0">
                <a:latin typeface="+mn-lt"/>
              </a:rPr>
              <a:t>Cash</a:t>
            </a:r>
          </a:p>
        </p:txBody>
      </p:sp>
      <p:sp>
        <p:nvSpPr>
          <p:cNvPr id="51" name="TextBox 50"/>
          <p:cNvSpPr txBox="1">
            <a:spLocks noChangeArrowheads="1"/>
          </p:cNvSpPr>
          <p:nvPr/>
        </p:nvSpPr>
        <p:spPr bwMode="auto">
          <a:xfrm>
            <a:off x="6135688" y="5648948"/>
            <a:ext cx="1563687" cy="404813"/>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793750" y="3594723"/>
            <a:ext cx="1444625" cy="366713"/>
          </a:xfrm>
          <a:prstGeom prst="rect">
            <a:avLst/>
          </a:prstGeom>
          <a:noFill/>
          <a:ln w="9525">
            <a:noFill/>
            <a:miter lim="800000"/>
            <a:headEnd/>
            <a:tailEnd/>
          </a:ln>
        </p:spPr>
        <p:txBody>
          <a:bodyPr anchor="ctr"/>
          <a:lstStyle/>
          <a:p>
            <a:r>
              <a:rPr lang="en-IN" sz="2400" b="1" dirty="0">
                <a:latin typeface="+mn-lt"/>
              </a:rPr>
              <a:t>May 1</a:t>
            </a:r>
          </a:p>
        </p:txBody>
      </p:sp>
      <p:sp>
        <p:nvSpPr>
          <p:cNvPr id="36" name="TextBox 35"/>
          <p:cNvSpPr txBox="1"/>
          <p:nvPr/>
        </p:nvSpPr>
        <p:spPr>
          <a:xfrm>
            <a:off x="3090776" y="4927562"/>
            <a:ext cx="2592387" cy="369332"/>
          </a:xfrm>
          <a:prstGeom prst="rect">
            <a:avLst/>
          </a:prstGeom>
          <a:solidFill>
            <a:srgbClr val="D1E8F0"/>
          </a:solidFill>
          <a:ln w="28575">
            <a:solidFill>
              <a:srgbClr val="376092"/>
            </a:solidFill>
          </a:ln>
        </p:spPr>
        <p:txBody>
          <a:bodyPr wrap="square" rtlCol="0">
            <a:spAutoFit/>
          </a:bodyPr>
          <a:lstStyle/>
          <a:p>
            <a:pPr algn="ctr"/>
            <a:r>
              <a:rPr lang="en-US" dirty="0">
                <a:latin typeface="+mn-lt"/>
              </a:rPr>
              <a:t>$700,000 </a:t>
            </a:r>
            <a:r>
              <a:rPr lang="en-US" dirty="0" smtClean="0">
                <a:latin typeface="+mn-lt"/>
              </a:rPr>
              <a:t>× </a:t>
            </a:r>
            <a:r>
              <a:rPr lang="en-US" dirty="0">
                <a:latin typeface="+mn-lt"/>
              </a:rPr>
              <a:t>12% </a:t>
            </a:r>
            <a:r>
              <a:rPr lang="en-US" dirty="0" smtClean="0">
                <a:latin typeface="+mn-lt"/>
              </a:rPr>
              <a:t>× </a:t>
            </a:r>
            <a:r>
              <a:rPr lang="en-US" dirty="0">
                <a:latin typeface="+mn-lt"/>
              </a:rPr>
              <a:t>6/12</a:t>
            </a:r>
          </a:p>
        </p:txBody>
      </p:sp>
      <p:cxnSp>
        <p:nvCxnSpPr>
          <p:cNvPr id="37" name="Straight Arrow Connector 36"/>
          <p:cNvCxnSpPr>
            <a:stCxn id="36" idx="3"/>
          </p:cNvCxnSpPr>
          <p:nvPr/>
        </p:nvCxnSpPr>
        <p:spPr>
          <a:xfrm>
            <a:off x="5683163" y="5112228"/>
            <a:ext cx="1008106" cy="398025"/>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42"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0" presetClass="entr" presetSubtype="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childTnLst>
                          </p:cTn>
                        </p:par>
                        <p:par>
                          <p:cTn id="70" fill="hold">
                            <p:stCondLst>
                              <p:cond delay="150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500"/>
                                        <p:tgtEl>
                                          <p:spTgt spid="51"/>
                                        </p:tgtEl>
                                      </p:cBhvr>
                                    </p:animEffect>
                                  </p:childTnLst>
                                </p:cTn>
                              </p:par>
                            </p:childTnLst>
                          </p:cTn>
                        </p:par>
                        <p:par>
                          <p:cTn id="78" fill="hold">
                            <p:stCondLst>
                              <p:cond delay="2500"/>
                            </p:stCondLst>
                            <p:childTnLst>
                              <p:par>
                                <p:cTn id="79" presetID="10" presetClass="entr" presetSubtype="0"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5" grpId="0" animBg="1"/>
      <p:bldP spid="26" grpId="0"/>
      <p:bldP spid="27" grpId="0"/>
      <p:bldP spid="28" grpId="0"/>
      <p:bldP spid="30" grpId="0"/>
      <p:bldP spid="31" grpId="0"/>
      <p:bldP spid="32" grpId="0"/>
      <p:bldP spid="33" grpId="0"/>
      <p:bldP spid="34" grpId="0" animBg="1"/>
      <p:bldP spid="35" grpId="0"/>
      <p:bldP spid="38" grpId="0"/>
      <p:bldP spid="39" grpId="0"/>
      <p:bldP spid="40" grpId="0"/>
      <p:bldP spid="41" grpId="0"/>
      <p:bldP spid="50" grpId="0"/>
      <p:bldP spid="51" grpId="0"/>
      <p:bldP spid="24" grpId="0"/>
      <p:bldP spid="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Noninterest-Bearing Note</a:t>
            </a:r>
          </a:p>
        </p:txBody>
      </p:sp>
      <p:sp>
        <p:nvSpPr>
          <p:cNvPr id="3" name="Content Placeholder 2"/>
          <p:cNvSpPr>
            <a:spLocks noGrp="1"/>
          </p:cNvSpPr>
          <p:nvPr>
            <p:ph idx="1"/>
          </p:nvPr>
        </p:nvSpPr>
        <p:spPr>
          <a:xfrm>
            <a:off x="762000" y="1236663"/>
            <a:ext cx="8194675" cy="1636712"/>
          </a:xfrm>
        </p:spPr>
        <p:txBody>
          <a:bodyPr>
            <a:normAutofit/>
          </a:bodyPr>
          <a:lstStyle/>
          <a:p>
            <a:pPr marL="0" indent="0" eaLnBrk="1" hangingPunct="1">
              <a:buFont typeface="Arial" charset="0"/>
              <a:buNone/>
            </a:pPr>
            <a:r>
              <a:rPr lang="en-IN" dirty="0"/>
              <a:t>On May 1, Affiliated Technologies, Inc., a consumer electronics firm, borrowed $700,000 cash from First BancCorp under a </a:t>
            </a:r>
            <a:r>
              <a:rPr lang="en-IN" b="1" dirty="0"/>
              <a:t>six-month</a:t>
            </a:r>
            <a:r>
              <a:rPr lang="en-IN" dirty="0"/>
              <a:t> </a:t>
            </a:r>
            <a:r>
              <a:rPr lang="en-IN" b="1" dirty="0">
                <a:solidFill>
                  <a:srgbClr val="C00000"/>
                </a:solidFill>
              </a:rPr>
              <a:t>noninterest</a:t>
            </a:r>
            <a:r>
              <a:rPr lang="en-IN" dirty="0"/>
              <a:t>-bearing note, with a 12% discount rate. </a:t>
            </a:r>
            <a:endParaRPr lang="en-US" dirty="0"/>
          </a:p>
        </p:txBody>
      </p:sp>
      <p:sp>
        <p:nvSpPr>
          <p:cNvPr id="25" name="Rectangle 24"/>
          <p:cNvSpPr/>
          <p:nvPr/>
        </p:nvSpPr>
        <p:spPr>
          <a:xfrm>
            <a:off x="815975" y="2345445"/>
            <a:ext cx="8162925" cy="2143125"/>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26" name="TextBox 25"/>
          <p:cNvSpPr txBox="1">
            <a:spLocks noChangeArrowheads="1"/>
          </p:cNvSpPr>
          <p:nvPr/>
        </p:nvSpPr>
        <p:spPr bwMode="auto">
          <a:xfrm>
            <a:off x="876300" y="2366083"/>
            <a:ext cx="4686300"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27" name="TextBox 26"/>
          <p:cNvSpPr txBox="1">
            <a:spLocks noChangeArrowheads="1"/>
          </p:cNvSpPr>
          <p:nvPr/>
        </p:nvSpPr>
        <p:spPr bwMode="auto">
          <a:xfrm>
            <a:off x="7689850" y="2359733"/>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8" name="TextBox 27"/>
          <p:cNvSpPr txBox="1">
            <a:spLocks noChangeArrowheads="1"/>
          </p:cNvSpPr>
          <p:nvPr/>
        </p:nvSpPr>
        <p:spPr bwMode="auto">
          <a:xfrm>
            <a:off x="6497638" y="2359733"/>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9" name="Straight Connector 28"/>
          <p:cNvCxnSpPr/>
          <p:nvPr/>
        </p:nvCxnSpPr>
        <p:spPr>
          <a:xfrm>
            <a:off x="811213" y="2864558"/>
            <a:ext cx="816610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881063" y="3285245"/>
            <a:ext cx="5153025" cy="404813"/>
          </a:xfrm>
          <a:prstGeom prst="rect">
            <a:avLst/>
          </a:prstGeom>
          <a:noFill/>
          <a:ln w="9525">
            <a:noFill/>
            <a:miter lim="800000"/>
            <a:headEnd/>
            <a:tailEnd/>
          </a:ln>
        </p:spPr>
        <p:txBody>
          <a:bodyPr/>
          <a:lstStyle/>
          <a:p>
            <a:r>
              <a:rPr lang="en-IN" sz="2400" dirty="0">
                <a:latin typeface="+mn-lt"/>
              </a:rPr>
              <a:t>Cash</a:t>
            </a:r>
          </a:p>
        </p:txBody>
      </p:sp>
      <p:sp>
        <p:nvSpPr>
          <p:cNvPr id="31" name="TextBox 30"/>
          <p:cNvSpPr txBox="1">
            <a:spLocks noChangeArrowheads="1"/>
          </p:cNvSpPr>
          <p:nvPr/>
        </p:nvSpPr>
        <p:spPr bwMode="auto">
          <a:xfrm>
            <a:off x="6157913" y="3269508"/>
            <a:ext cx="1563687" cy="404812"/>
          </a:xfrm>
          <a:prstGeom prst="rect">
            <a:avLst/>
          </a:prstGeom>
          <a:noFill/>
          <a:ln w="9525">
            <a:noFill/>
            <a:miter lim="800000"/>
            <a:headEnd/>
            <a:tailEnd/>
          </a:ln>
        </p:spPr>
        <p:txBody>
          <a:bodyPr/>
          <a:lstStyle/>
          <a:p>
            <a:pPr algn="r"/>
            <a:r>
              <a:rPr lang="en-IN" sz="2400" dirty="0">
                <a:latin typeface="+mn-lt"/>
              </a:rPr>
              <a:t>658,000</a:t>
            </a:r>
          </a:p>
        </p:txBody>
      </p:sp>
      <p:sp>
        <p:nvSpPr>
          <p:cNvPr id="32" name="TextBox 31"/>
          <p:cNvSpPr txBox="1">
            <a:spLocks noChangeArrowheads="1"/>
          </p:cNvSpPr>
          <p:nvPr/>
        </p:nvSpPr>
        <p:spPr bwMode="auto">
          <a:xfrm>
            <a:off x="6157913" y="3678945"/>
            <a:ext cx="1563687" cy="404813"/>
          </a:xfrm>
          <a:prstGeom prst="rect">
            <a:avLst/>
          </a:prstGeom>
          <a:noFill/>
          <a:ln w="9525">
            <a:noFill/>
            <a:miter lim="800000"/>
            <a:headEnd/>
            <a:tailEnd/>
          </a:ln>
        </p:spPr>
        <p:txBody>
          <a:bodyPr/>
          <a:lstStyle/>
          <a:p>
            <a:pPr algn="r"/>
            <a:r>
              <a:rPr lang="en-IN" sz="2400" dirty="0">
                <a:latin typeface="+mn-lt"/>
              </a:rPr>
              <a:t>42,000</a:t>
            </a:r>
          </a:p>
        </p:txBody>
      </p:sp>
      <p:sp>
        <p:nvSpPr>
          <p:cNvPr id="33" name="TextBox 32"/>
          <p:cNvSpPr txBox="1">
            <a:spLocks noChangeArrowheads="1"/>
          </p:cNvSpPr>
          <p:nvPr/>
        </p:nvSpPr>
        <p:spPr bwMode="auto">
          <a:xfrm>
            <a:off x="879475" y="4006896"/>
            <a:ext cx="5153025" cy="404813"/>
          </a:xfrm>
          <a:prstGeom prst="rect">
            <a:avLst/>
          </a:prstGeom>
          <a:noFill/>
          <a:ln w="9525">
            <a:noFill/>
            <a:miter lim="800000"/>
            <a:headEnd/>
            <a:tailEnd/>
          </a:ln>
        </p:spPr>
        <p:txBody>
          <a:bodyPr/>
          <a:lstStyle/>
          <a:p>
            <a:pPr lvl="1"/>
            <a:r>
              <a:rPr lang="en-IN" sz="2400" dirty="0">
                <a:latin typeface="+mn-lt"/>
              </a:rPr>
              <a:t>Notes payable</a:t>
            </a:r>
          </a:p>
        </p:txBody>
      </p:sp>
      <p:sp>
        <p:nvSpPr>
          <p:cNvPr id="24" name="TextBox 23"/>
          <p:cNvSpPr txBox="1">
            <a:spLocks noChangeArrowheads="1"/>
          </p:cNvSpPr>
          <p:nvPr/>
        </p:nvSpPr>
        <p:spPr bwMode="auto">
          <a:xfrm>
            <a:off x="815975" y="2913770"/>
            <a:ext cx="1444625" cy="366713"/>
          </a:xfrm>
          <a:prstGeom prst="rect">
            <a:avLst/>
          </a:prstGeom>
          <a:noFill/>
          <a:ln w="9525">
            <a:noFill/>
            <a:miter lim="800000"/>
            <a:headEnd/>
            <a:tailEnd/>
          </a:ln>
        </p:spPr>
        <p:txBody>
          <a:bodyPr anchor="ctr"/>
          <a:lstStyle/>
          <a:p>
            <a:r>
              <a:rPr lang="en-IN" sz="2400" b="1" dirty="0">
                <a:latin typeface="+mn-lt"/>
              </a:rPr>
              <a:t>May 1</a:t>
            </a:r>
          </a:p>
        </p:txBody>
      </p:sp>
      <p:sp>
        <p:nvSpPr>
          <p:cNvPr id="36" name="TextBox 35"/>
          <p:cNvSpPr txBox="1">
            <a:spLocks noChangeArrowheads="1"/>
          </p:cNvSpPr>
          <p:nvPr/>
        </p:nvSpPr>
        <p:spPr bwMode="auto">
          <a:xfrm>
            <a:off x="873125" y="3674320"/>
            <a:ext cx="5153025" cy="404813"/>
          </a:xfrm>
          <a:prstGeom prst="rect">
            <a:avLst/>
          </a:prstGeom>
          <a:noFill/>
          <a:ln w="9525">
            <a:noFill/>
            <a:miter lim="800000"/>
            <a:headEnd/>
            <a:tailEnd/>
          </a:ln>
        </p:spPr>
        <p:txBody>
          <a:bodyPr/>
          <a:lstStyle/>
          <a:p>
            <a:r>
              <a:rPr lang="en-IN" sz="2400" dirty="0">
                <a:latin typeface="+mn-lt"/>
              </a:rPr>
              <a:t>Discount on notes payable</a:t>
            </a:r>
          </a:p>
        </p:txBody>
      </p:sp>
      <p:sp>
        <p:nvSpPr>
          <p:cNvPr id="37" name="TextBox 36"/>
          <p:cNvSpPr txBox="1">
            <a:spLocks noChangeArrowheads="1"/>
          </p:cNvSpPr>
          <p:nvPr/>
        </p:nvSpPr>
        <p:spPr bwMode="auto">
          <a:xfrm>
            <a:off x="7389813" y="4006896"/>
            <a:ext cx="1563687" cy="404812"/>
          </a:xfrm>
          <a:prstGeom prst="rect">
            <a:avLst/>
          </a:prstGeom>
          <a:noFill/>
          <a:ln w="9525">
            <a:noFill/>
            <a:miter lim="800000"/>
            <a:headEnd/>
            <a:tailEnd/>
          </a:ln>
        </p:spPr>
        <p:txBody>
          <a:bodyPr/>
          <a:lstStyle/>
          <a:p>
            <a:pPr algn="r"/>
            <a:r>
              <a:rPr lang="en-IN" sz="2400" dirty="0">
                <a:latin typeface="+mn-lt"/>
              </a:rPr>
              <a:t>700,000</a:t>
            </a:r>
          </a:p>
        </p:txBody>
      </p:sp>
      <p:sp>
        <p:nvSpPr>
          <p:cNvPr id="4" name="TextBox 3"/>
          <p:cNvSpPr txBox="1"/>
          <p:nvPr/>
        </p:nvSpPr>
        <p:spPr>
          <a:xfrm>
            <a:off x="3219450" y="3023949"/>
            <a:ext cx="2592387" cy="369332"/>
          </a:xfrm>
          <a:prstGeom prst="rect">
            <a:avLst/>
          </a:prstGeom>
          <a:solidFill>
            <a:srgbClr val="D1E8F0"/>
          </a:solidFill>
          <a:ln w="28575">
            <a:solidFill>
              <a:srgbClr val="376092"/>
            </a:solidFill>
          </a:ln>
        </p:spPr>
        <p:txBody>
          <a:bodyPr wrap="square" rtlCol="0">
            <a:spAutoFit/>
          </a:bodyPr>
          <a:lstStyle/>
          <a:p>
            <a:pPr algn="ctr"/>
            <a:r>
              <a:rPr lang="en-US" dirty="0">
                <a:latin typeface="+mn-lt"/>
              </a:rPr>
              <a:t>$700,000 </a:t>
            </a:r>
            <a:r>
              <a:rPr lang="en-US" dirty="0" smtClean="0">
                <a:latin typeface="+mn-lt"/>
              </a:rPr>
              <a:t>× </a:t>
            </a:r>
            <a:r>
              <a:rPr lang="en-US" dirty="0">
                <a:latin typeface="+mn-lt"/>
              </a:rPr>
              <a:t>12% </a:t>
            </a:r>
            <a:r>
              <a:rPr lang="en-US" dirty="0" smtClean="0">
                <a:latin typeface="+mn-lt"/>
              </a:rPr>
              <a:t>× </a:t>
            </a:r>
            <a:r>
              <a:rPr lang="en-US" dirty="0">
                <a:latin typeface="+mn-lt"/>
              </a:rPr>
              <a:t>6/12</a:t>
            </a:r>
          </a:p>
        </p:txBody>
      </p:sp>
      <p:cxnSp>
        <p:nvCxnSpPr>
          <p:cNvPr id="6" name="Straight Arrow Connector 5"/>
          <p:cNvCxnSpPr>
            <a:stCxn id="4" idx="3"/>
          </p:cNvCxnSpPr>
          <p:nvPr/>
        </p:nvCxnSpPr>
        <p:spPr>
          <a:xfrm>
            <a:off x="5811837" y="3208615"/>
            <a:ext cx="927273" cy="698136"/>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815975" y="4500004"/>
            <a:ext cx="8162925" cy="2041911"/>
          </a:xfrm>
          <a:prstGeom prst="rect">
            <a:avLst/>
          </a:prstGeom>
          <a:solidFill>
            <a:srgbClr val="FEF8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38" name="TextBox 37"/>
          <p:cNvSpPr txBox="1">
            <a:spLocks noChangeArrowheads="1"/>
          </p:cNvSpPr>
          <p:nvPr/>
        </p:nvSpPr>
        <p:spPr bwMode="auto">
          <a:xfrm>
            <a:off x="815975" y="4484883"/>
            <a:ext cx="4686300" cy="461665"/>
          </a:xfrm>
          <a:prstGeom prst="rect">
            <a:avLst/>
          </a:prstGeom>
          <a:noFill/>
          <a:ln w="9525">
            <a:noFill/>
            <a:miter lim="800000"/>
            <a:headEnd/>
            <a:tailEnd/>
          </a:ln>
        </p:spPr>
        <p:txBody>
          <a:bodyPr>
            <a:spAutoFit/>
          </a:bodyPr>
          <a:lstStyle/>
          <a:p>
            <a:r>
              <a:rPr lang="en-US" sz="2400" b="1" dirty="0">
                <a:latin typeface="Calibri" pitchFamily="34" charset="0"/>
              </a:rPr>
              <a:t>November 1</a:t>
            </a:r>
            <a:endParaRPr lang="en-IN" sz="2400" b="1" baseline="30000" dirty="0">
              <a:latin typeface="Calibri" pitchFamily="34" charset="0"/>
            </a:endParaRPr>
          </a:p>
        </p:txBody>
      </p:sp>
      <p:sp>
        <p:nvSpPr>
          <p:cNvPr id="39" name="TextBox 38"/>
          <p:cNvSpPr txBox="1">
            <a:spLocks noChangeArrowheads="1"/>
          </p:cNvSpPr>
          <p:nvPr/>
        </p:nvSpPr>
        <p:spPr bwMode="auto">
          <a:xfrm>
            <a:off x="815975" y="4918748"/>
            <a:ext cx="5153025" cy="404812"/>
          </a:xfrm>
          <a:prstGeom prst="rect">
            <a:avLst/>
          </a:prstGeom>
          <a:noFill/>
          <a:ln w="9525">
            <a:noFill/>
            <a:miter lim="800000"/>
            <a:headEnd/>
            <a:tailEnd/>
          </a:ln>
        </p:spPr>
        <p:txBody>
          <a:bodyPr/>
          <a:lstStyle/>
          <a:p>
            <a:r>
              <a:rPr lang="en-IN" sz="2400" dirty="0">
                <a:latin typeface="Calibri" pitchFamily="34" charset="0"/>
              </a:rPr>
              <a:t>Interest expense</a:t>
            </a:r>
          </a:p>
        </p:txBody>
      </p:sp>
      <p:sp>
        <p:nvSpPr>
          <p:cNvPr id="40" name="TextBox 39"/>
          <p:cNvSpPr txBox="1">
            <a:spLocks noChangeArrowheads="1"/>
          </p:cNvSpPr>
          <p:nvPr/>
        </p:nvSpPr>
        <p:spPr bwMode="auto">
          <a:xfrm>
            <a:off x="6034088" y="4946548"/>
            <a:ext cx="1563687" cy="404812"/>
          </a:xfrm>
          <a:prstGeom prst="rect">
            <a:avLst/>
          </a:prstGeom>
          <a:noFill/>
          <a:ln w="9525">
            <a:noFill/>
            <a:miter lim="800000"/>
            <a:headEnd/>
            <a:tailEnd/>
          </a:ln>
        </p:spPr>
        <p:txBody>
          <a:bodyPr/>
          <a:lstStyle/>
          <a:p>
            <a:pPr algn="r"/>
            <a:r>
              <a:rPr lang="en-IN" sz="2400" dirty="0">
                <a:latin typeface="Calibri" pitchFamily="34" charset="0"/>
              </a:rPr>
              <a:t>42,000</a:t>
            </a:r>
          </a:p>
        </p:txBody>
      </p:sp>
      <p:sp>
        <p:nvSpPr>
          <p:cNvPr id="41" name="TextBox 40"/>
          <p:cNvSpPr txBox="1">
            <a:spLocks noChangeArrowheads="1"/>
          </p:cNvSpPr>
          <p:nvPr/>
        </p:nvSpPr>
        <p:spPr bwMode="auto">
          <a:xfrm>
            <a:off x="844075" y="5321861"/>
            <a:ext cx="5153025" cy="404813"/>
          </a:xfrm>
          <a:prstGeom prst="rect">
            <a:avLst/>
          </a:prstGeom>
          <a:noFill/>
          <a:ln w="9525">
            <a:noFill/>
            <a:miter lim="800000"/>
            <a:headEnd/>
            <a:tailEnd/>
          </a:ln>
        </p:spPr>
        <p:txBody>
          <a:bodyPr/>
          <a:lstStyle/>
          <a:p>
            <a:pPr lvl="1"/>
            <a:r>
              <a:rPr lang="en-IN" sz="2400" dirty="0">
                <a:latin typeface="Calibri" pitchFamily="34" charset="0"/>
              </a:rPr>
              <a:t>Discount on notes payable</a:t>
            </a:r>
          </a:p>
        </p:txBody>
      </p:sp>
      <p:sp>
        <p:nvSpPr>
          <p:cNvPr id="42" name="TextBox 41"/>
          <p:cNvSpPr txBox="1">
            <a:spLocks noChangeArrowheads="1"/>
          </p:cNvSpPr>
          <p:nvPr/>
        </p:nvSpPr>
        <p:spPr bwMode="auto">
          <a:xfrm>
            <a:off x="7415213" y="5264880"/>
            <a:ext cx="1563687" cy="404812"/>
          </a:xfrm>
          <a:prstGeom prst="rect">
            <a:avLst/>
          </a:prstGeom>
          <a:noFill/>
          <a:ln w="9525">
            <a:noFill/>
            <a:miter lim="800000"/>
            <a:headEnd/>
            <a:tailEnd/>
          </a:ln>
        </p:spPr>
        <p:txBody>
          <a:bodyPr/>
          <a:lstStyle/>
          <a:p>
            <a:pPr algn="r"/>
            <a:r>
              <a:rPr lang="en-IN" sz="2400" dirty="0">
                <a:latin typeface="Calibri" pitchFamily="34" charset="0"/>
              </a:rPr>
              <a:t>42,000</a:t>
            </a:r>
          </a:p>
        </p:txBody>
      </p:sp>
      <p:sp>
        <p:nvSpPr>
          <p:cNvPr id="43" name="TextBox 42"/>
          <p:cNvSpPr txBox="1">
            <a:spLocks noChangeArrowheads="1"/>
          </p:cNvSpPr>
          <p:nvPr/>
        </p:nvSpPr>
        <p:spPr bwMode="auto">
          <a:xfrm>
            <a:off x="818371" y="5669692"/>
            <a:ext cx="5153025" cy="404812"/>
          </a:xfrm>
          <a:prstGeom prst="rect">
            <a:avLst/>
          </a:prstGeom>
          <a:noFill/>
          <a:ln w="9525">
            <a:noFill/>
            <a:miter lim="800000"/>
            <a:headEnd/>
            <a:tailEnd/>
          </a:ln>
        </p:spPr>
        <p:txBody>
          <a:bodyPr/>
          <a:lstStyle/>
          <a:p>
            <a:r>
              <a:rPr lang="en-IN" sz="2400" dirty="0">
                <a:latin typeface="Calibri" pitchFamily="34" charset="0"/>
              </a:rPr>
              <a:t>Notes payable</a:t>
            </a:r>
          </a:p>
        </p:txBody>
      </p:sp>
      <p:sp>
        <p:nvSpPr>
          <p:cNvPr id="44" name="TextBox 43"/>
          <p:cNvSpPr txBox="1">
            <a:spLocks noChangeArrowheads="1"/>
          </p:cNvSpPr>
          <p:nvPr/>
        </p:nvSpPr>
        <p:spPr bwMode="auto">
          <a:xfrm>
            <a:off x="870639" y="6101987"/>
            <a:ext cx="5153025" cy="404813"/>
          </a:xfrm>
          <a:prstGeom prst="rect">
            <a:avLst/>
          </a:prstGeom>
          <a:noFill/>
          <a:ln w="9525">
            <a:noFill/>
            <a:miter lim="800000"/>
            <a:headEnd/>
            <a:tailEnd/>
          </a:ln>
        </p:spPr>
        <p:txBody>
          <a:bodyPr/>
          <a:lstStyle/>
          <a:p>
            <a:pPr lvl="1"/>
            <a:r>
              <a:rPr lang="en-IN" sz="2400" dirty="0">
                <a:latin typeface="Calibri" pitchFamily="34" charset="0"/>
              </a:rPr>
              <a:t>Cash</a:t>
            </a:r>
          </a:p>
        </p:txBody>
      </p:sp>
      <p:sp>
        <p:nvSpPr>
          <p:cNvPr id="45" name="TextBox 44"/>
          <p:cNvSpPr txBox="1">
            <a:spLocks noChangeArrowheads="1"/>
          </p:cNvSpPr>
          <p:nvPr/>
        </p:nvSpPr>
        <p:spPr bwMode="auto">
          <a:xfrm>
            <a:off x="6126163" y="5723773"/>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46" name="TextBox 45"/>
          <p:cNvSpPr txBox="1">
            <a:spLocks noChangeArrowheads="1"/>
          </p:cNvSpPr>
          <p:nvPr/>
        </p:nvSpPr>
        <p:spPr bwMode="auto">
          <a:xfrm>
            <a:off x="7413626" y="6128585"/>
            <a:ext cx="1563687" cy="404812"/>
          </a:xfrm>
          <a:prstGeom prst="rect">
            <a:avLst/>
          </a:prstGeom>
          <a:noFill/>
          <a:ln w="9525">
            <a:noFill/>
            <a:miter lim="800000"/>
            <a:headEnd/>
            <a:tailEnd/>
          </a:ln>
        </p:spPr>
        <p:txBody>
          <a:bodyPr/>
          <a:lstStyle/>
          <a:p>
            <a:pPr algn="r"/>
            <a:r>
              <a:rPr lang="en-IN" sz="2400" dirty="0">
                <a:latin typeface="Calibri" pitchFamily="34" charset="0"/>
              </a:rPr>
              <a:t>700,000</a:t>
            </a:r>
          </a:p>
        </p:txBody>
      </p:sp>
      <p:sp>
        <p:nvSpPr>
          <p:cNvPr id="3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30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childTnLst>
                          </p:cTn>
                        </p:par>
                        <p:par>
                          <p:cTn id="77" fill="hold">
                            <p:stCondLst>
                              <p:cond delay="1000"/>
                            </p:stCondLst>
                            <p:childTnLst>
                              <p:par>
                                <p:cTn id="78" presetID="10"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childTnLst>
                          </p:cTn>
                        </p:par>
                        <p:par>
                          <p:cTn id="81" fill="hold">
                            <p:stCondLst>
                              <p:cond delay="1500"/>
                            </p:stCondLst>
                            <p:childTnLst>
                              <p:par>
                                <p:cTn id="82" presetID="10" presetClass="entr" presetSubtype="0" fill="hold" grpId="0"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500"/>
                                        <p:tgtEl>
                                          <p:spTgt spid="42"/>
                                        </p:tgtEl>
                                      </p:cBhvr>
                                    </p:animEffect>
                                  </p:childTnLst>
                                </p:cTn>
                              </p:par>
                            </p:childTnLst>
                          </p:cTn>
                        </p:par>
                        <p:par>
                          <p:cTn id="85" fill="hold">
                            <p:stCondLst>
                              <p:cond delay="2000"/>
                            </p:stCondLst>
                            <p:childTnLst>
                              <p:par>
                                <p:cTn id="86" presetID="10"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fade">
                                      <p:cBhvr>
                                        <p:cTn id="92" dur="500"/>
                                        <p:tgtEl>
                                          <p:spTgt spid="45"/>
                                        </p:tgtEl>
                                      </p:cBhvr>
                                    </p:animEffect>
                                  </p:childTnLst>
                                </p:cTn>
                              </p:par>
                            </p:childTnLst>
                          </p:cTn>
                        </p:par>
                        <p:par>
                          <p:cTn id="93" fill="hold">
                            <p:stCondLst>
                              <p:cond delay="3000"/>
                            </p:stCondLst>
                            <p:childTnLst>
                              <p:par>
                                <p:cTn id="94" presetID="10" presetClass="entr" presetSubtype="0"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500"/>
                                        <p:tgtEl>
                                          <p:spTgt spid="44"/>
                                        </p:tgtEl>
                                      </p:cBhvr>
                                    </p:animEffect>
                                  </p:childTnLst>
                                </p:cTn>
                              </p:par>
                            </p:childTnLst>
                          </p:cTn>
                        </p:par>
                        <p:par>
                          <p:cTn id="97" fill="hold">
                            <p:stCondLst>
                              <p:cond delay="3500"/>
                            </p:stCondLst>
                            <p:childTnLst>
                              <p:par>
                                <p:cTn id="98" presetID="10" presetClass="entr" presetSubtype="0"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5" grpId="0" animBg="1"/>
      <p:bldP spid="26" grpId="0"/>
      <p:bldP spid="27" grpId="0"/>
      <p:bldP spid="28" grpId="0"/>
      <p:bldP spid="30" grpId="0"/>
      <p:bldP spid="31" grpId="0"/>
      <p:bldP spid="32" grpId="0"/>
      <p:bldP spid="33" grpId="0"/>
      <p:bldP spid="24" grpId="0"/>
      <p:bldP spid="36" grpId="0"/>
      <p:bldP spid="37" grpId="0"/>
      <p:bldP spid="4" grpId="0" animBg="1"/>
      <p:bldP spid="35" grpId="0" animBg="1"/>
      <p:bldP spid="38" grpId="0"/>
      <p:bldP spid="39" grpId="0"/>
      <p:bldP spid="40" grpId="0"/>
      <p:bldP spid="41" grpId="0"/>
      <p:bldP spid="42" grpId="0"/>
      <p:bldP spid="43" grpId="0"/>
      <p:bldP spid="44" grpId="0"/>
      <p:bldP spid="45"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Noninterest-Bearing Note </a:t>
            </a:r>
            <a:r>
              <a:rPr lang="en-US" sz="2600" dirty="0"/>
              <a:t>(continued)</a:t>
            </a:r>
          </a:p>
        </p:txBody>
      </p:sp>
      <p:sp>
        <p:nvSpPr>
          <p:cNvPr id="4" name="Content Placeholder 3"/>
          <p:cNvSpPr>
            <a:spLocks noGrp="1"/>
          </p:cNvSpPr>
          <p:nvPr>
            <p:ph idx="1"/>
          </p:nvPr>
        </p:nvSpPr>
        <p:spPr/>
        <p:txBody>
          <a:bodyPr/>
          <a:lstStyle/>
          <a:p>
            <a:pPr marL="0" indent="0">
              <a:buNone/>
            </a:pPr>
            <a:r>
              <a:rPr lang="en-US" dirty="0"/>
              <a:t>The amount borrowed under this arrangement is only $658,000, but the interest is calculated as the discount rate times the $700,000 face amount. This causes the </a:t>
            </a:r>
            <a:r>
              <a:rPr lang="en-US" b="1" dirty="0">
                <a:solidFill>
                  <a:srgbClr val="C00000"/>
                </a:solidFill>
              </a:rPr>
              <a:t>effective</a:t>
            </a:r>
            <a:r>
              <a:rPr lang="en-US" b="1" i="1" dirty="0">
                <a:solidFill>
                  <a:srgbClr val="C00000"/>
                </a:solidFill>
              </a:rPr>
              <a:t> </a:t>
            </a:r>
            <a:r>
              <a:rPr lang="en-US" b="1" dirty="0">
                <a:solidFill>
                  <a:srgbClr val="C00000"/>
                </a:solidFill>
              </a:rPr>
              <a:t>interest rate</a:t>
            </a:r>
            <a:r>
              <a:rPr lang="en-US" dirty="0"/>
              <a:t> to be higher than the 12% stated rate:</a:t>
            </a:r>
          </a:p>
          <a:p>
            <a:pPr marL="0" indent="0">
              <a:buNone/>
            </a:pPr>
            <a:endParaRPr lang="en-US" sz="1400" dirty="0"/>
          </a:p>
          <a:p>
            <a:pPr marL="0" indent="0">
              <a:buNone/>
            </a:pPr>
            <a:endParaRPr lang="en-US" dirty="0"/>
          </a:p>
          <a:p>
            <a:pPr marL="0" indent="0">
              <a:buNone/>
            </a:pPr>
            <a:endParaRPr lang="en-US" dirty="0"/>
          </a:p>
          <a:p>
            <a:pPr marL="0" indent="0">
              <a:buNone/>
            </a:pPr>
            <a:endParaRPr lang="en-US" sz="1400" dirty="0"/>
          </a:p>
        </p:txBody>
      </p:sp>
      <p:sp>
        <p:nvSpPr>
          <p:cNvPr id="5" name="TextBox 4"/>
          <p:cNvSpPr txBox="1"/>
          <p:nvPr/>
        </p:nvSpPr>
        <p:spPr>
          <a:xfrm>
            <a:off x="922948" y="3042108"/>
            <a:ext cx="3899786" cy="461665"/>
          </a:xfrm>
          <a:prstGeom prst="rect">
            <a:avLst/>
          </a:prstGeom>
          <a:noFill/>
        </p:spPr>
        <p:txBody>
          <a:bodyPr wrap="none" rtlCol="0">
            <a:spAutoFit/>
          </a:bodyPr>
          <a:lstStyle/>
          <a:p>
            <a:r>
              <a:rPr lang="en-US" sz="2400" dirty="0">
                <a:latin typeface="+mn-lt"/>
              </a:rPr>
              <a:t>$42,000 </a:t>
            </a:r>
            <a:r>
              <a:rPr lang="en-US" sz="2400" dirty="0" smtClean="0">
                <a:latin typeface="+mn-lt"/>
              </a:rPr>
              <a:t>interest </a:t>
            </a:r>
            <a:r>
              <a:rPr lang="en-US" sz="2400" dirty="0">
                <a:latin typeface="+mn-lt"/>
              </a:rPr>
              <a:t>for 6 months</a:t>
            </a:r>
          </a:p>
        </p:txBody>
      </p:sp>
      <p:sp>
        <p:nvSpPr>
          <p:cNvPr id="46" name="TextBox 45"/>
          <p:cNvSpPr txBox="1"/>
          <p:nvPr/>
        </p:nvSpPr>
        <p:spPr>
          <a:xfrm>
            <a:off x="1045216" y="3472994"/>
            <a:ext cx="3710421" cy="461665"/>
          </a:xfrm>
          <a:prstGeom prst="rect">
            <a:avLst/>
          </a:prstGeom>
          <a:noFill/>
        </p:spPr>
        <p:txBody>
          <a:bodyPr wrap="none" rtlCol="0">
            <a:spAutoFit/>
          </a:bodyPr>
          <a:lstStyle/>
          <a:p>
            <a:r>
              <a:rPr lang="en-US" sz="2400" dirty="0">
                <a:latin typeface="+mn-lt"/>
              </a:rPr>
              <a:t>$658,000 </a:t>
            </a:r>
            <a:r>
              <a:rPr lang="en-US" sz="2400" dirty="0" smtClean="0">
                <a:latin typeface="+mn-lt"/>
              </a:rPr>
              <a:t>amount </a:t>
            </a:r>
            <a:r>
              <a:rPr lang="en-US" sz="2400" dirty="0">
                <a:latin typeface="+mn-lt"/>
              </a:rPr>
              <a:t>borrowed</a:t>
            </a:r>
          </a:p>
        </p:txBody>
      </p:sp>
      <p:sp>
        <p:nvSpPr>
          <p:cNvPr id="57" name="TextBox 56"/>
          <p:cNvSpPr txBox="1"/>
          <p:nvPr/>
        </p:nvSpPr>
        <p:spPr>
          <a:xfrm>
            <a:off x="5422472" y="3242163"/>
            <a:ext cx="3214191" cy="461665"/>
          </a:xfrm>
          <a:prstGeom prst="rect">
            <a:avLst/>
          </a:prstGeom>
          <a:noFill/>
        </p:spPr>
        <p:txBody>
          <a:bodyPr wrap="none" rtlCol="0">
            <a:spAutoFit/>
          </a:bodyPr>
          <a:lstStyle/>
          <a:p>
            <a:r>
              <a:rPr lang="en-US" sz="2400" dirty="0">
                <a:latin typeface="+mn-lt"/>
              </a:rPr>
              <a:t>6.38% </a:t>
            </a:r>
            <a:r>
              <a:rPr lang="en-US" sz="2400" dirty="0" smtClean="0">
                <a:latin typeface="+mn-lt"/>
              </a:rPr>
              <a:t>rate </a:t>
            </a:r>
            <a:r>
              <a:rPr lang="en-US" sz="2400" dirty="0">
                <a:latin typeface="+mn-lt"/>
              </a:rPr>
              <a:t>for 6 months</a:t>
            </a:r>
          </a:p>
        </p:txBody>
      </p:sp>
      <p:cxnSp>
        <p:nvCxnSpPr>
          <p:cNvPr id="7" name="Straight Connector 6"/>
          <p:cNvCxnSpPr/>
          <p:nvPr/>
        </p:nvCxnSpPr>
        <p:spPr>
          <a:xfrm>
            <a:off x="960150" y="3501237"/>
            <a:ext cx="38086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006131" y="3242161"/>
            <a:ext cx="338554" cy="461665"/>
          </a:xfrm>
          <a:prstGeom prst="rect">
            <a:avLst/>
          </a:prstGeom>
          <a:noFill/>
        </p:spPr>
        <p:txBody>
          <a:bodyPr wrap="none" rtlCol="0">
            <a:spAutoFit/>
          </a:bodyPr>
          <a:lstStyle/>
          <a:p>
            <a:r>
              <a:rPr lang="en-US" sz="2400" dirty="0">
                <a:latin typeface="+mn-lt"/>
              </a:rPr>
              <a:t>=</a:t>
            </a:r>
          </a:p>
        </p:txBody>
      </p:sp>
      <p:sp>
        <p:nvSpPr>
          <p:cNvPr id="59" name="TextBox 58"/>
          <p:cNvSpPr txBox="1"/>
          <p:nvPr/>
        </p:nvSpPr>
        <p:spPr>
          <a:xfrm>
            <a:off x="1635157" y="4759551"/>
            <a:ext cx="947695" cy="461665"/>
          </a:xfrm>
          <a:prstGeom prst="rect">
            <a:avLst/>
          </a:prstGeom>
          <a:noFill/>
        </p:spPr>
        <p:txBody>
          <a:bodyPr wrap="none" rtlCol="0">
            <a:spAutoFit/>
          </a:bodyPr>
          <a:lstStyle/>
          <a:p>
            <a:r>
              <a:rPr lang="en-US" sz="2400" dirty="0">
                <a:latin typeface="+mn-lt"/>
              </a:rPr>
              <a:t>6.38%</a:t>
            </a:r>
          </a:p>
        </p:txBody>
      </p:sp>
      <p:sp>
        <p:nvSpPr>
          <p:cNvPr id="60" name="TextBox 59"/>
          <p:cNvSpPr txBox="1"/>
          <p:nvPr/>
        </p:nvSpPr>
        <p:spPr>
          <a:xfrm>
            <a:off x="2628958" y="4729266"/>
            <a:ext cx="337953" cy="461665"/>
          </a:xfrm>
          <a:prstGeom prst="rect">
            <a:avLst/>
          </a:prstGeom>
          <a:noFill/>
        </p:spPr>
        <p:txBody>
          <a:bodyPr wrap="none" rtlCol="0">
            <a:spAutoFit/>
          </a:bodyPr>
          <a:lstStyle/>
          <a:p>
            <a:r>
              <a:rPr lang="en-US" sz="2400" dirty="0" smtClean="0">
                <a:latin typeface="+mn-lt"/>
              </a:rPr>
              <a:t>×</a:t>
            </a:r>
            <a:endParaRPr lang="en-US" sz="2400" dirty="0">
              <a:latin typeface="+mn-lt"/>
            </a:endParaRPr>
          </a:p>
        </p:txBody>
      </p:sp>
      <p:sp>
        <p:nvSpPr>
          <p:cNvPr id="61" name="TextBox 60"/>
          <p:cNvSpPr txBox="1"/>
          <p:nvPr/>
        </p:nvSpPr>
        <p:spPr>
          <a:xfrm>
            <a:off x="3112742" y="4729268"/>
            <a:ext cx="769763" cy="461665"/>
          </a:xfrm>
          <a:prstGeom prst="rect">
            <a:avLst/>
          </a:prstGeom>
          <a:noFill/>
        </p:spPr>
        <p:txBody>
          <a:bodyPr wrap="none" rtlCol="0">
            <a:spAutoFit/>
          </a:bodyPr>
          <a:lstStyle/>
          <a:p>
            <a:r>
              <a:rPr lang="en-US" sz="2400" dirty="0">
                <a:latin typeface="+mn-lt"/>
              </a:rPr>
              <a:t>12/6</a:t>
            </a:r>
          </a:p>
        </p:txBody>
      </p:sp>
      <p:sp>
        <p:nvSpPr>
          <p:cNvPr id="62" name="TextBox 61"/>
          <p:cNvSpPr txBox="1"/>
          <p:nvPr/>
        </p:nvSpPr>
        <p:spPr>
          <a:xfrm>
            <a:off x="4049119" y="4729267"/>
            <a:ext cx="338554" cy="461665"/>
          </a:xfrm>
          <a:prstGeom prst="rect">
            <a:avLst/>
          </a:prstGeom>
          <a:noFill/>
        </p:spPr>
        <p:txBody>
          <a:bodyPr wrap="none" rtlCol="0">
            <a:spAutoFit/>
          </a:bodyPr>
          <a:lstStyle/>
          <a:p>
            <a:r>
              <a:rPr lang="en-US" sz="2400" dirty="0">
                <a:latin typeface="+mn-lt"/>
              </a:rPr>
              <a:t>=</a:t>
            </a:r>
          </a:p>
        </p:txBody>
      </p:sp>
      <p:sp>
        <p:nvSpPr>
          <p:cNvPr id="63" name="TextBox 62"/>
          <p:cNvSpPr txBox="1"/>
          <p:nvPr/>
        </p:nvSpPr>
        <p:spPr>
          <a:xfrm>
            <a:off x="4411636" y="4729268"/>
            <a:ext cx="3878135" cy="461665"/>
          </a:xfrm>
          <a:prstGeom prst="rect">
            <a:avLst/>
          </a:prstGeom>
          <a:noFill/>
        </p:spPr>
        <p:txBody>
          <a:bodyPr wrap="none" rtlCol="0">
            <a:spAutoFit/>
          </a:bodyPr>
          <a:lstStyle/>
          <a:p>
            <a:r>
              <a:rPr lang="en-US" sz="2400" dirty="0">
                <a:latin typeface="+mn-lt"/>
              </a:rPr>
              <a:t>12.76% </a:t>
            </a:r>
            <a:r>
              <a:rPr lang="en-US" sz="2400" dirty="0" smtClean="0">
                <a:latin typeface="+mn-lt"/>
              </a:rPr>
              <a:t>effective </a:t>
            </a:r>
            <a:r>
              <a:rPr lang="en-US" sz="2400" dirty="0">
                <a:latin typeface="+mn-lt"/>
              </a:rPr>
              <a:t>interest rate</a:t>
            </a:r>
          </a:p>
        </p:txBody>
      </p:sp>
      <p:sp>
        <p:nvSpPr>
          <p:cNvPr id="16" name="TextBox 15"/>
          <p:cNvSpPr txBox="1"/>
          <p:nvPr/>
        </p:nvSpPr>
        <p:spPr>
          <a:xfrm>
            <a:off x="761999" y="4081176"/>
            <a:ext cx="1811073" cy="461665"/>
          </a:xfrm>
          <a:prstGeom prst="rect">
            <a:avLst/>
          </a:prstGeom>
          <a:noFill/>
        </p:spPr>
        <p:txBody>
          <a:bodyPr wrap="none" rtlCol="0">
            <a:spAutoFit/>
          </a:bodyPr>
          <a:lstStyle/>
          <a:p>
            <a:r>
              <a:rPr lang="en-US" sz="2400" dirty="0">
                <a:latin typeface="+mn-lt"/>
              </a:rPr>
              <a:t>To annualize:</a:t>
            </a:r>
          </a:p>
        </p:txBody>
      </p: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
        <p:nvSpPr>
          <p:cNvPr id="3" name="TextBox 2"/>
          <p:cNvSpPr txBox="1"/>
          <p:nvPr/>
        </p:nvSpPr>
        <p:spPr>
          <a:xfrm>
            <a:off x="761999" y="5493096"/>
            <a:ext cx="8216458" cy="769441"/>
          </a:xfrm>
          <a:prstGeom prst="rect">
            <a:avLst/>
          </a:prstGeom>
          <a:solidFill>
            <a:srgbClr val="D1E8F0"/>
          </a:solidFill>
        </p:spPr>
        <p:txBody>
          <a:bodyPr wrap="square" rtlCol="0">
            <a:spAutoFit/>
          </a:bodyPr>
          <a:lstStyle/>
          <a:p>
            <a:r>
              <a:rPr lang="en-US" sz="2200" dirty="0"/>
              <a:t>When interest is discounted from the face amount of a note, the effective interest rate is higher than the stated discount rate.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Effect transition="in" filter="fade">
                                      <p:cBhvr>
                                        <p:cTn id="33" dur="500"/>
                                        <p:tgtEl>
                                          <p:spTgt spid="4">
                                            <p:txEl>
                                              <p:pRg st="5" end="5"/>
                                            </p:txEl>
                                          </p:spTgt>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childTnLst>
                          </p:cTn>
                        </p:par>
                        <p:par>
                          <p:cTn id="42" fill="hold">
                            <p:stCondLst>
                              <p:cond delay="1500"/>
                            </p:stCondLst>
                            <p:childTnLst>
                              <p:par>
                                <p:cTn id="43" presetID="10" presetClass="entr" presetSubtype="0"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500"/>
                                        <p:tgtEl>
                                          <p:spTgt spid="61"/>
                                        </p:tgtEl>
                                      </p:cBhvr>
                                    </p:animEffect>
                                  </p:childTnLst>
                                </p:cTn>
                              </p:par>
                            </p:childTnLst>
                          </p:cTn>
                        </p:par>
                        <p:par>
                          <p:cTn id="50" fill="hold">
                            <p:stCondLst>
                              <p:cond delay="2500"/>
                            </p:stCondLst>
                            <p:childTnLst>
                              <p:par>
                                <p:cTn id="51" presetID="10"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p:bldP spid="46" grpId="0"/>
      <p:bldP spid="57" grpId="0"/>
      <p:bldP spid="58" grpId="0"/>
      <p:bldP spid="59" grpId="0"/>
      <p:bldP spid="60" grpId="0"/>
      <p:bldP spid="61" grpId="0"/>
      <p:bldP spid="62" grpId="0"/>
      <p:bldP spid="63"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
            <a:ext cx="8382000" cy="1444625"/>
          </a:xfrm>
        </p:spPr>
        <p:txBody>
          <a:bodyPr/>
          <a:lstStyle/>
          <a:p>
            <a:pPr eaLnBrk="1" hangingPunct="1">
              <a:defRPr/>
            </a:pPr>
            <a:r>
              <a:rPr lang="en-IN" dirty="0"/>
              <a:t>Secured Loans</a:t>
            </a:r>
            <a:endParaRPr lang="en-US" dirty="0"/>
          </a:p>
        </p:txBody>
      </p:sp>
      <p:sp>
        <p:nvSpPr>
          <p:cNvPr id="12" name="Content Placeholder 11"/>
          <p:cNvSpPr>
            <a:spLocks noGrp="1"/>
          </p:cNvSpPr>
          <p:nvPr>
            <p:ph idx="1"/>
          </p:nvPr>
        </p:nvSpPr>
        <p:spPr>
          <a:xfrm>
            <a:off x="762000" y="1189653"/>
            <a:ext cx="8013700" cy="5312747"/>
          </a:xfrm>
        </p:spPr>
        <p:txBody>
          <a:bodyPr>
            <a:normAutofit/>
          </a:bodyPr>
          <a:lstStyle/>
          <a:p>
            <a:pPr marL="228600" lvl="1" eaLnBrk="1" hangingPunct="1">
              <a:spcBef>
                <a:spcPts val="1000"/>
              </a:spcBef>
            </a:pPr>
            <a:r>
              <a:rPr lang="en-US" sz="2800" dirty="0"/>
              <a:t>Loan made by pledging a specified asset of the borrower as collateral or security</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
        <p:nvSpPr>
          <p:cNvPr id="8" name="TextBox 7"/>
          <p:cNvSpPr txBox="1"/>
          <p:nvPr/>
        </p:nvSpPr>
        <p:spPr>
          <a:xfrm>
            <a:off x="887913" y="2489919"/>
            <a:ext cx="7847012" cy="2400657"/>
          </a:xfrm>
          <a:prstGeom prst="rect">
            <a:avLst/>
          </a:prstGeom>
          <a:noFill/>
          <a:ln w="28575" cmpd="sng">
            <a:solidFill>
              <a:srgbClr val="376092"/>
            </a:solidFill>
          </a:ln>
          <a:effectLst/>
        </p:spPr>
        <p:txBody>
          <a:bodyPr>
            <a:spAutoFit/>
          </a:bodyPr>
          <a:lstStyle/>
          <a:p>
            <a:pPr>
              <a:defRPr/>
            </a:pPr>
            <a:r>
              <a:rPr lang="en-US" sz="2800" b="1" i="1" dirty="0">
                <a:solidFill>
                  <a:srgbClr val="C00000"/>
                </a:solidFill>
                <a:latin typeface="+mn-lt"/>
              </a:rPr>
              <a:t>Pledging</a:t>
            </a:r>
            <a:r>
              <a:rPr lang="en-US" sz="2800" dirty="0">
                <a:latin typeface="+mn-lt"/>
              </a:rPr>
              <a:t> accounts receivable:</a:t>
            </a:r>
          </a:p>
          <a:p>
            <a:pPr>
              <a:spcAft>
                <a:spcPts val="1200"/>
              </a:spcAft>
              <a:defRPr/>
            </a:pPr>
            <a:r>
              <a:rPr lang="en-US" sz="2800" dirty="0">
                <a:latin typeface="+mn-lt"/>
              </a:rPr>
              <a:t>When accounts receivable serves as a collateral</a:t>
            </a:r>
          </a:p>
          <a:p>
            <a:pPr>
              <a:defRPr/>
            </a:pPr>
            <a:r>
              <a:rPr lang="en-US" sz="2800" b="1" i="1" dirty="0">
                <a:solidFill>
                  <a:srgbClr val="C00000"/>
                </a:solidFill>
                <a:latin typeface="+mn-lt"/>
              </a:rPr>
              <a:t>Factoring</a:t>
            </a:r>
            <a:r>
              <a:rPr lang="en-US" sz="2800" dirty="0">
                <a:latin typeface="+mn-lt"/>
              </a:rPr>
              <a:t> receivables: </a:t>
            </a:r>
          </a:p>
          <a:p>
            <a:pPr>
              <a:defRPr/>
            </a:pPr>
            <a:r>
              <a:rPr lang="en-US" sz="2800" dirty="0">
                <a:latin typeface="+mn-lt"/>
              </a:rPr>
              <a:t>When the receivables actually are sold outright to a finance company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Commercial Paper</a:t>
            </a:r>
            <a:endParaRPr lang="en-US" dirty="0"/>
          </a:p>
        </p:txBody>
      </p:sp>
      <p:sp>
        <p:nvSpPr>
          <p:cNvPr id="6" name="Content Placeholder 11"/>
          <p:cNvSpPr>
            <a:spLocks noGrp="1"/>
          </p:cNvSpPr>
          <p:nvPr>
            <p:ph idx="1"/>
          </p:nvPr>
        </p:nvSpPr>
        <p:spPr>
          <a:xfrm>
            <a:off x="762000" y="1444625"/>
            <a:ext cx="8013700" cy="5057775"/>
          </a:xfrm>
        </p:spPr>
        <p:txBody>
          <a:bodyPr>
            <a:normAutofit/>
          </a:bodyPr>
          <a:lstStyle/>
          <a:p>
            <a:pPr marL="228600" lvl="1" eaLnBrk="1" hangingPunct="1">
              <a:spcBef>
                <a:spcPts val="1000"/>
              </a:spcBef>
              <a:defRPr/>
            </a:pPr>
            <a:r>
              <a:rPr lang="en-US" sz="2800" dirty="0"/>
              <a:t>Refers to </a:t>
            </a:r>
            <a:r>
              <a:rPr lang="en-US" sz="2800" b="1" dirty="0">
                <a:solidFill>
                  <a:srgbClr val="C00000"/>
                </a:solidFill>
              </a:rPr>
              <a:t>unsecured notes</a:t>
            </a:r>
            <a:r>
              <a:rPr lang="en-US" sz="2800" dirty="0">
                <a:solidFill>
                  <a:srgbClr val="000099"/>
                </a:solidFill>
              </a:rPr>
              <a:t> </a:t>
            </a:r>
            <a:r>
              <a:rPr lang="en-US" sz="2800" dirty="0"/>
              <a:t>sold in minimum denominations of $25,000 with maturities ranging from 30 to 270 days </a:t>
            </a:r>
          </a:p>
          <a:p>
            <a:pPr marL="793750" lvl="2" indent="-336550" eaLnBrk="1" hangingPunct="1">
              <a:spcBef>
                <a:spcPts val="1000"/>
              </a:spcBef>
              <a:buFont typeface="Lucida Grande"/>
              <a:buChar char="–"/>
              <a:defRPr/>
            </a:pPr>
            <a:r>
              <a:rPr lang="en-US" sz="2600" dirty="0"/>
              <a:t>Beyond 270 days the firm would be required to file a registration statement with the SEC</a:t>
            </a:r>
          </a:p>
          <a:p>
            <a:pPr eaLnBrk="1" hangingPunct="1">
              <a:defRPr/>
            </a:pPr>
            <a:r>
              <a:rPr lang="en-US" sz="2800" dirty="0"/>
              <a:t>Interest often is discounted at issuance</a:t>
            </a:r>
          </a:p>
          <a:p>
            <a:pPr eaLnBrk="1" hangingPunct="1">
              <a:defRPr/>
            </a:pPr>
            <a:r>
              <a:rPr lang="en-US" sz="2800" dirty="0"/>
              <a:t>Usually commercial paper is issued directly to the buyer (lender) and is </a:t>
            </a:r>
            <a:r>
              <a:rPr lang="en-US" sz="2800" b="1" dirty="0">
                <a:solidFill>
                  <a:srgbClr val="C00000"/>
                </a:solidFill>
              </a:rPr>
              <a:t>backed by a line of credit</a:t>
            </a:r>
            <a:r>
              <a:rPr lang="en-US" sz="2800" dirty="0">
                <a:solidFill>
                  <a:srgbClr val="000099"/>
                </a:solidFill>
              </a:rPr>
              <a:t> </a:t>
            </a:r>
            <a:r>
              <a:rPr lang="en-US" sz="2800" dirty="0"/>
              <a:t>with a bank</a:t>
            </a:r>
          </a:p>
          <a:p>
            <a:pPr marL="793750" lvl="1" indent="-336550" eaLnBrk="1" hangingPunct="1">
              <a:buFont typeface="Lucida Grande"/>
              <a:buChar char="–"/>
              <a:defRPr/>
            </a:pPr>
            <a:r>
              <a:rPr lang="en-US" sz="2600" dirty="0"/>
              <a:t>This allows the interest rate to be lower than in a bank loan</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algn="ctr" eaLnBrk="1" hangingPunct="1"/>
            <a:r>
              <a:rPr lang="en-US" altLang="en-US" sz="3200" b="1" dirty="0"/>
              <a:t>Concept Check</a:t>
            </a:r>
            <a:r>
              <a:rPr lang="en-US" altLang="en-US" sz="3200" b="1" dirty="0" smtClean="0"/>
              <a:t>: Interest</a:t>
            </a:r>
            <a:endParaRPr lang="en-US" altLang="en-US" sz="3200" b="1" dirty="0"/>
          </a:p>
        </p:txBody>
      </p:sp>
      <p:sp>
        <p:nvSpPr>
          <p:cNvPr id="414723" name="Rectangle 3"/>
          <p:cNvSpPr>
            <a:spLocks noGrp="1" noChangeArrowheads="1"/>
          </p:cNvSpPr>
          <p:nvPr>
            <p:ph idx="1"/>
          </p:nvPr>
        </p:nvSpPr>
        <p:spPr>
          <a:solidFill>
            <a:srgbClr val="F2F2F2"/>
          </a:solidFill>
        </p:spPr>
        <p:txBody>
          <a:bodyPr>
            <a:normAutofit/>
          </a:bodyPr>
          <a:lstStyle/>
          <a:p>
            <a:pPr marL="0" indent="0">
              <a:spcAft>
                <a:spcPts val="1200"/>
              </a:spcAft>
              <a:buNone/>
            </a:pPr>
            <a:r>
              <a:rPr lang="en-US" sz="2400" dirty="0"/>
              <a:t>Jamal borrowed $100,000 on July 1, 2018, and signed a four-year note bearing interest at 8%. Interest is payable in full at maturity on June 30, 2020</a:t>
            </a:r>
            <a:r>
              <a:rPr lang="en-US" sz="2400" dirty="0" smtClean="0"/>
              <a:t>. Jamal </a:t>
            </a:r>
            <a:r>
              <a:rPr lang="en-US" sz="2400" dirty="0"/>
              <a:t>should report interest expense at December 31, 2018, of:</a:t>
            </a:r>
          </a:p>
          <a:p>
            <a:pPr marL="457200" indent="-457200">
              <a:buFont typeface="+mj-lt"/>
              <a:buAutoNum type="alphaLcPeriod"/>
              <a:tabLst>
                <a:tab pos="342900" algn="l"/>
              </a:tabLst>
            </a:pPr>
            <a:r>
              <a:rPr lang="en-US" sz="2400" dirty="0" smtClean="0"/>
              <a:t>$0</a:t>
            </a:r>
            <a:endParaRPr lang="en-US" sz="2400" dirty="0"/>
          </a:p>
          <a:p>
            <a:pPr marL="457200" indent="-457200">
              <a:buFont typeface="+mj-lt"/>
              <a:buAutoNum type="alphaLcPeriod"/>
              <a:tabLst>
                <a:tab pos="342900" algn="l"/>
              </a:tabLst>
            </a:pPr>
            <a:r>
              <a:rPr lang="en-US" sz="2400" dirty="0" smtClean="0"/>
              <a:t>$4,000</a:t>
            </a:r>
            <a:endParaRPr lang="en-US" sz="2400" dirty="0"/>
          </a:p>
          <a:p>
            <a:pPr marL="457200" indent="-457200">
              <a:buFont typeface="+mj-lt"/>
              <a:buAutoNum type="alphaLcPeriod"/>
              <a:tabLst>
                <a:tab pos="342900" algn="l"/>
              </a:tabLst>
            </a:pPr>
            <a:r>
              <a:rPr lang="en-US" sz="2400" dirty="0" smtClean="0"/>
              <a:t>$8,000</a:t>
            </a:r>
            <a:endParaRPr lang="en-US" sz="2400" dirty="0"/>
          </a:p>
          <a:p>
            <a:pPr marL="457200" indent="-457200">
              <a:buFont typeface="+mj-lt"/>
              <a:buAutoNum type="alphaLcPeriod"/>
              <a:tabLst>
                <a:tab pos="342900" algn="l"/>
              </a:tabLst>
            </a:pPr>
            <a:r>
              <a:rPr lang="en-US" sz="2400" dirty="0" smtClean="0"/>
              <a:t>$32,000</a:t>
            </a:r>
            <a:endParaRPr lang="en-US" sz="2400" dirty="0"/>
          </a:p>
          <a:p>
            <a:pPr marL="0" indent="0">
              <a:buNone/>
              <a:tabLst>
                <a:tab pos="7772400" algn="dec"/>
              </a:tabLst>
              <a:defRPr/>
            </a:pPr>
            <a:endParaRPr lang="en-US" sz="2400" dirty="0"/>
          </a:p>
          <a:p>
            <a:pPr marL="2286000" lvl="5" indent="0">
              <a:buNone/>
              <a:tabLst>
                <a:tab pos="7772400" algn="dec"/>
              </a:tabLst>
              <a:defRPr/>
            </a:pPr>
            <a:endParaRPr lang="en-US" sz="2400" dirty="0"/>
          </a:p>
        </p:txBody>
      </p:sp>
      <p:sp>
        <p:nvSpPr>
          <p:cNvPr id="2" name="Oval 1"/>
          <p:cNvSpPr/>
          <p:nvPr/>
        </p:nvSpPr>
        <p:spPr bwMode="auto">
          <a:xfrm>
            <a:off x="671202" y="3501238"/>
            <a:ext cx="493018" cy="433422"/>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910549" y="3501237"/>
            <a:ext cx="4334220" cy="984885"/>
          </a:xfrm>
          <a:prstGeom prst="rect">
            <a:avLst/>
          </a:prstGeom>
          <a:solidFill>
            <a:srgbClr val="FDEADA"/>
          </a:solidFill>
          <a:ln w="6350">
            <a:solidFill>
              <a:schemeClr val="tx1"/>
            </a:solidFill>
          </a:ln>
        </p:spPr>
        <p:txBody>
          <a:bodyPr wrap="square" rtlCol="0">
            <a:spAutoFit/>
          </a:bodyPr>
          <a:lstStyle/>
          <a:p>
            <a:pPr>
              <a:spcAft>
                <a:spcPts val="1200"/>
              </a:spcAft>
            </a:pPr>
            <a:r>
              <a:rPr lang="en-US" sz="2400" dirty="0">
                <a:solidFill>
                  <a:prstClr val="black"/>
                </a:solidFill>
                <a:latin typeface="+mn-lt"/>
              </a:rPr>
              <a:t>The correct answer is </a:t>
            </a:r>
            <a:r>
              <a:rPr lang="en-US" sz="2400" i="1" dirty="0" smtClean="0">
                <a:solidFill>
                  <a:prstClr val="black"/>
                </a:solidFill>
                <a:latin typeface="+mn-lt"/>
              </a:rPr>
              <a:t>b</a:t>
            </a:r>
            <a:r>
              <a:rPr lang="en-US" sz="2400" dirty="0" smtClean="0">
                <a:solidFill>
                  <a:prstClr val="black"/>
                </a:solidFill>
                <a:latin typeface="+mn-lt"/>
              </a:rPr>
              <a:t>:</a:t>
            </a:r>
          </a:p>
          <a:p>
            <a:r>
              <a:rPr lang="en-US" sz="2400" dirty="0" smtClean="0">
                <a:solidFill>
                  <a:prstClr val="black"/>
                </a:solidFill>
                <a:latin typeface="+mn-lt"/>
              </a:rPr>
              <a:t>$</a:t>
            </a:r>
            <a:r>
              <a:rPr lang="en-US" sz="2400" dirty="0">
                <a:solidFill>
                  <a:prstClr val="black"/>
                </a:solidFill>
                <a:latin typeface="+mn-lt"/>
              </a:rPr>
              <a:t>100,000 </a:t>
            </a:r>
            <a:r>
              <a:rPr lang="en-US" sz="2400" dirty="0" smtClean="0">
                <a:solidFill>
                  <a:prstClr val="black"/>
                </a:solidFill>
                <a:latin typeface="+mn-lt"/>
              </a:rPr>
              <a:t>× </a:t>
            </a:r>
            <a:r>
              <a:rPr lang="en-US" sz="2400" dirty="0">
                <a:solidFill>
                  <a:prstClr val="black"/>
                </a:solidFill>
                <a:latin typeface="+mn-lt"/>
              </a:rPr>
              <a:t>8% </a:t>
            </a:r>
            <a:r>
              <a:rPr lang="en-US" sz="2400" dirty="0" smtClean="0">
                <a:solidFill>
                  <a:prstClr val="black"/>
                </a:solidFill>
                <a:latin typeface="+mn-lt"/>
              </a:rPr>
              <a:t>× </a:t>
            </a:r>
            <a:r>
              <a:rPr lang="en-US" sz="2400" dirty="0">
                <a:solidFill>
                  <a:prstClr val="black"/>
                </a:solidFill>
                <a:latin typeface="+mn-lt"/>
              </a:rPr>
              <a:t>6/12 = </a:t>
            </a:r>
            <a:r>
              <a:rPr lang="en-US" sz="2400" b="1" dirty="0">
                <a:solidFill>
                  <a:srgbClr val="C00000"/>
                </a:solidFill>
                <a:latin typeface="+mn-lt"/>
              </a:rPr>
              <a:t>$</a:t>
            </a:r>
            <a:r>
              <a:rPr lang="en-US" sz="2400" b="1" dirty="0" smtClean="0">
                <a:solidFill>
                  <a:srgbClr val="C00000"/>
                </a:solidFill>
                <a:latin typeface="+mn-lt"/>
              </a:rPr>
              <a:t>4,000</a:t>
            </a:r>
            <a:endParaRPr lang="en-US" sz="2400" b="1" dirty="0">
              <a:solidFill>
                <a:srgbClr val="C00000"/>
              </a:solidFill>
              <a:latin typeface="+mn-lt"/>
            </a:endParaRPr>
          </a:p>
        </p:txBody>
      </p:sp>
      <p:sp>
        <p:nvSpPr>
          <p:cNvPr id="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extLst>
      <p:ext uri="{BB962C8B-B14F-4D97-AF65-F5344CB8AC3E}">
        <p14:creationId xmlns:p14="http://schemas.microsoft.com/office/powerpoint/2010/main" val="37467644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Accrued Liabilities</a:t>
            </a:r>
          </a:p>
        </p:txBody>
      </p:sp>
      <p:sp>
        <p:nvSpPr>
          <p:cNvPr id="3" name="Content Placeholder 2"/>
          <p:cNvSpPr>
            <a:spLocks noGrp="1"/>
          </p:cNvSpPr>
          <p:nvPr>
            <p:ph idx="1"/>
          </p:nvPr>
        </p:nvSpPr>
        <p:spPr>
          <a:xfrm>
            <a:off x="762000" y="1444625"/>
            <a:ext cx="8013700" cy="5057775"/>
          </a:xfrm>
        </p:spPr>
        <p:txBody>
          <a:bodyPr/>
          <a:lstStyle/>
          <a:p>
            <a:pPr eaLnBrk="1" hangingPunct="1">
              <a:lnSpc>
                <a:spcPct val="100000"/>
              </a:lnSpc>
              <a:spcBef>
                <a:spcPts val="600"/>
              </a:spcBef>
              <a:spcAft>
                <a:spcPts val="0"/>
              </a:spcAft>
              <a:defRPr/>
            </a:pPr>
            <a:r>
              <a:rPr lang="en-IN" sz="2800" dirty="0"/>
              <a:t>Represent </a:t>
            </a:r>
            <a:r>
              <a:rPr lang="en-IN" sz="2800" b="1" dirty="0">
                <a:solidFill>
                  <a:srgbClr val="C00000"/>
                </a:solidFill>
              </a:rPr>
              <a:t>expenses already incurred but not yet paid</a:t>
            </a:r>
            <a:r>
              <a:rPr lang="en-IN" sz="2800" dirty="0"/>
              <a:t> (accrued expenses)</a:t>
            </a:r>
          </a:p>
          <a:p>
            <a:pPr eaLnBrk="1" hangingPunct="1">
              <a:lnSpc>
                <a:spcPct val="100000"/>
              </a:lnSpc>
              <a:spcBef>
                <a:spcPts val="600"/>
              </a:spcBef>
              <a:spcAft>
                <a:spcPts val="0"/>
              </a:spcAft>
              <a:defRPr/>
            </a:pPr>
            <a:r>
              <a:rPr lang="en-US" sz="2800" dirty="0"/>
              <a:t>Recorded by </a:t>
            </a:r>
            <a:r>
              <a:rPr lang="en-US" sz="2800" b="1" dirty="0">
                <a:solidFill>
                  <a:srgbClr val="C00000"/>
                </a:solidFill>
              </a:rPr>
              <a:t>adjusting entries</a:t>
            </a:r>
          </a:p>
          <a:p>
            <a:pPr eaLnBrk="1" hangingPunct="1">
              <a:lnSpc>
                <a:spcPct val="100000"/>
              </a:lnSpc>
              <a:spcBef>
                <a:spcPts val="600"/>
              </a:spcBef>
              <a:spcAft>
                <a:spcPts val="1800"/>
              </a:spcAft>
              <a:defRPr/>
            </a:pPr>
            <a:r>
              <a:rPr lang="en-IN" sz="2800" dirty="0"/>
              <a:t>Usually combined and reported under a single caption in the balance </a:t>
            </a:r>
            <a:r>
              <a:rPr lang="en-IN" sz="2800" dirty="0" smtClean="0"/>
              <a:t>sheet</a:t>
            </a:r>
            <a:endParaRPr lang="en-IN" sz="2800" b="1" dirty="0">
              <a:solidFill>
                <a:srgbClr val="C00000"/>
              </a:solidFill>
            </a:endParaRPr>
          </a:p>
          <a:p>
            <a:pPr marL="0" indent="0" eaLnBrk="1" hangingPunct="1">
              <a:lnSpc>
                <a:spcPct val="100000"/>
              </a:lnSpc>
              <a:spcBef>
                <a:spcPts val="600"/>
              </a:spcBef>
              <a:spcAft>
                <a:spcPts val="0"/>
              </a:spcAft>
              <a:buNone/>
              <a:defRPr/>
            </a:pPr>
            <a:r>
              <a:rPr lang="en-IN" sz="2800" b="1" dirty="0">
                <a:solidFill>
                  <a:srgbClr val="C00000"/>
                </a:solidFill>
              </a:rPr>
              <a:t>Common examples: </a:t>
            </a:r>
          </a:p>
          <a:p>
            <a:pPr marL="742950" lvl="1" indent="-285750" eaLnBrk="1" hangingPunct="1">
              <a:lnSpc>
                <a:spcPct val="100000"/>
              </a:lnSpc>
              <a:spcBef>
                <a:spcPts val="600"/>
              </a:spcBef>
              <a:spcAft>
                <a:spcPts val="0"/>
              </a:spcAft>
              <a:buFont typeface="Arial" panose="020B0604020202020204" pitchFamily="34" charset="0"/>
              <a:buChar char="–"/>
              <a:defRPr/>
            </a:pPr>
            <a:r>
              <a:rPr lang="en-IN" sz="2800" dirty="0"/>
              <a:t>Salaries and wages payable</a:t>
            </a:r>
          </a:p>
          <a:p>
            <a:pPr marL="742950" lvl="1" indent="-285750" eaLnBrk="1" hangingPunct="1">
              <a:lnSpc>
                <a:spcPct val="100000"/>
              </a:lnSpc>
              <a:spcBef>
                <a:spcPts val="600"/>
              </a:spcBef>
              <a:spcAft>
                <a:spcPts val="0"/>
              </a:spcAft>
              <a:buFont typeface="Arial" panose="020B0604020202020204" pitchFamily="34" charset="0"/>
              <a:buChar char="–"/>
              <a:defRPr/>
            </a:pPr>
            <a:r>
              <a:rPr lang="en-IN" sz="2800" dirty="0"/>
              <a:t>Income taxes payable</a:t>
            </a:r>
          </a:p>
          <a:p>
            <a:pPr marL="742950" lvl="1" indent="-285750" eaLnBrk="1" hangingPunct="1">
              <a:lnSpc>
                <a:spcPct val="100000"/>
              </a:lnSpc>
              <a:spcBef>
                <a:spcPts val="600"/>
              </a:spcBef>
              <a:spcAft>
                <a:spcPts val="0"/>
              </a:spcAft>
              <a:buFont typeface="Arial" panose="020B0604020202020204" pitchFamily="34" charset="0"/>
              <a:buChar char="–"/>
              <a:defRPr/>
            </a:pPr>
            <a:r>
              <a:rPr lang="en-IN" sz="2800" dirty="0"/>
              <a:t>Interest payable</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Characteristics of Liabilities</a:t>
            </a:r>
          </a:p>
        </p:txBody>
      </p:sp>
      <p:sp>
        <p:nvSpPr>
          <p:cNvPr id="13" name="Rounded Rectangle 12"/>
          <p:cNvSpPr/>
          <p:nvPr/>
        </p:nvSpPr>
        <p:spPr>
          <a:xfrm>
            <a:off x="960150" y="2955427"/>
            <a:ext cx="2817243" cy="1412654"/>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100" b="1" dirty="0">
                <a:solidFill>
                  <a:schemeClr val="tx1"/>
                </a:solidFill>
              </a:rPr>
              <a:t>Characteristics</a:t>
            </a:r>
          </a:p>
        </p:txBody>
      </p:sp>
      <p:sp>
        <p:nvSpPr>
          <p:cNvPr id="14" name="Rounded Rectangle 13"/>
          <p:cNvSpPr/>
          <p:nvPr/>
        </p:nvSpPr>
        <p:spPr>
          <a:xfrm>
            <a:off x="4876800" y="1444624"/>
            <a:ext cx="3766301" cy="1225143"/>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b="1" i="1" dirty="0">
                <a:solidFill>
                  <a:srgbClr val="C00000"/>
                </a:solidFill>
              </a:rPr>
              <a:t>Future</a:t>
            </a:r>
            <a:r>
              <a:rPr lang="en-IN" sz="2400" b="1" i="1" dirty="0">
                <a:solidFill>
                  <a:srgbClr val="009900"/>
                </a:solidFill>
              </a:rPr>
              <a:t> </a:t>
            </a:r>
            <a:r>
              <a:rPr lang="en-IN" sz="2400" dirty="0">
                <a:solidFill>
                  <a:schemeClr val="tx1"/>
                </a:solidFill>
              </a:rPr>
              <a:t>sacrifices of </a:t>
            </a:r>
          </a:p>
          <a:p>
            <a:pPr algn="ctr">
              <a:defRPr/>
            </a:pPr>
            <a:r>
              <a:rPr lang="en-IN" sz="2400" dirty="0">
                <a:solidFill>
                  <a:schemeClr val="tx1"/>
                </a:solidFill>
              </a:rPr>
              <a:t>economic benefits</a:t>
            </a:r>
            <a:endParaRPr lang="en-US" sz="2400" dirty="0">
              <a:solidFill>
                <a:schemeClr val="tx1"/>
              </a:solidFill>
            </a:endParaRPr>
          </a:p>
        </p:txBody>
      </p:sp>
      <p:sp>
        <p:nvSpPr>
          <p:cNvPr id="15" name="Rounded Rectangle 14"/>
          <p:cNvSpPr/>
          <p:nvPr/>
        </p:nvSpPr>
        <p:spPr>
          <a:xfrm>
            <a:off x="4896981" y="2947757"/>
            <a:ext cx="3746120" cy="1262124"/>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Arise from </a:t>
            </a:r>
            <a:r>
              <a:rPr lang="en-IN" sz="2400" b="1" i="1" dirty="0">
                <a:solidFill>
                  <a:srgbClr val="C00000"/>
                </a:solidFill>
              </a:rPr>
              <a:t>present</a:t>
            </a:r>
            <a:r>
              <a:rPr lang="en-IN" sz="2400" b="1" i="1" dirty="0">
                <a:solidFill>
                  <a:srgbClr val="0000CC"/>
                </a:solidFill>
              </a:rPr>
              <a:t> </a:t>
            </a:r>
            <a:r>
              <a:rPr lang="en-IN" sz="2400" dirty="0">
                <a:solidFill>
                  <a:schemeClr val="tx1"/>
                </a:solidFill>
              </a:rPr>
              <a:t>obligations</a:t>
            </a:r>
            <a:endParaRPr lang="en-US" sz="2400" dirty="0">
              <a:solidFill>
                <a:schemeClr val="tx1"/>
              </a:solidFill>
            </a:endParaRPr>
          </a:p>
        </p:txBody>
      </p:sp>
      <p:sp>
        <p:nvSpPr>
          <p:cNvPr id="16" name="Rounded Rectangle 15"/>
          <p:cNvSpPr/>
          <p:nvPr/>
        </p:nvSpPr>
        <p:spPr>
          <a:xfrm>
            <a:off x="4896981" y="4487870"/>
            <a:ext cx="3746120" cy="1180477"/>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Result from </a:t>
            </a:r>
            <a:r>
              <a:rPr lang="en-IN" sz="2400" b="1" i="1" dirty="0">
                <a:solidFill>
                  <a:srgbClr val="C00000"/>
                </a:solidFill>
              </a:rPr>
              <a:t>past </a:t>
            </a:r>
            <a:r>
              <a:rPr lang="en-IN" sz="2400" dirty="0">
                <a:solidFill>
                  <a:schemeClr val="tx1"/>
                </a:solidFill>
              </a:rPr>
              <a:t>transactions or events</a:t>
            </a:r>
            <a:endParaRPr lang="en-US" sz="2400" dirty="0">
              <a:solidFill>
                <a:schemeClr val="tx1"/>
              </a:solidFill>
            </a:endParaRPr>
          </a:p>
        </p:txBody>
      </p:sp>
      <p:cxnSp>
        <p:nvCxnSpPr>
          <p:cNvPr id="18" name="Straight Arrow Connector 17"/>
          <p:cNvCxnSpPr/>
          <p:nvPr/>
        </p:nvCxnSpPr>
        <p:spPr>
          <a:xfrm flipV="1">
            <a:off x="3776663" y="2057400"/>
            <a:ext cx="1100137" cy="1604963"/>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776663" y="3578225"/>
            <a:ext cx="1120775" cy="84138"/>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776663" y="3662363"/>
            <a:ext cx="1120775" cy="1416050"/>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439062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700"/>
                                        <p:tgtEl>
                                          <p:spTgt spid="22"/>
                                        </p:tgtEl>
                                      </p:cBhvr>
                                    </p:animEffect>
                                  </p:childTnLst>
                                </p:cTn>
                              </p:par>
                            </p:childTnLst>
                          </p:cTn>
                        </p:par>
                        <p:par>
                          <p:cTn id="31" fill="hold">
                            <p:stCondLst>
                              <p:cond delay="7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973138"/>
          </a:xfrm>
        </p:spPr>
        <p:txBody>
          <a:bodyPr/>
          <a:lstStyle/>
          <a:p>
            <a:pPr eaLnBrk="1" hangingPunct="1">
              <a:defRPr/>
            </a:pPr>
            <a:r>
              <a:rPr lang="en-IN" dirty="0"/>
              <a:t>Note with Accrued Interest</a:t>
            </a:r>
            <a:endParaRPr lang="en-US" dirty="0"/>
          </a:p>
        </p:txBody>
      </p:sp>
      <p:sp>
        <p:nvSpPr>
          <p:cNvPr id="17" name="Rectangle 16"/>
          <p:cNvSpPr/>
          <p:nvPr/>
        </p:nvSpPr>
        <p:spPr>
          <a:xfrm>
            <a:off x="828675" y="3067050"/>
            <a:ext cx="8139113" cy="188912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18" name="TextBox 17"/>
          <p:cNvSpPr txBox="1">
            <a:spLocks noChangeArrowheads="1"/>
          </p:cNvSpPr>
          <p:nvPr/>
        </p:nvSpPr>
        <p:spPr bwMode="auto">
          <a:xfrm>
            <a:off x="828675" y="3125788"/>
            <a:ext cx="4929188"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19" name="TextBox 18"/>
          <p:cNvSpPr txBox="1">
            <a:spLocks noChangeArrowheads="1"/>
          </p:cNvSpPr>
          <p:nvPr/>
        </p:nvSpPr>
        <p:spPr bwMode="auto">
          <a:xfrm>
            <a:off x="7642225" y="3121025"/>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20" name="TextBox 19"/>
          <p:cNvSpPr txBox="1">
            <a:spLocks noChangeArrowheads="1"/>
          </p:cNvSpPr>
          <p:nvPr/>
        </p:nvSpPr>
        <p:spPr bwMode="auto">
          <a:xfrm>
            <a:off x="6284913" y="3121025"/>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21" name="Straight Connector 20"/>
          <p:cNvCxnSpPr/>
          <p:nvPr/>
        </p:nvCxnSpPr>
        <p:spPr>
          <a:xfrm>
            <a:off x="828675" y="3670300"/>
            <a:ext cx="813911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849313" y="4133850"/>
            <a:ext cx="5153025" cy="404813"/>
          </a:xfrm>
          <a:prstGeom prst="rect">
            <a:avLst/>
          </a:prstGeom>
          <a:noFill/>
          <a:ln w="9525">
            <a:noFill/>
            <a:miter lim="800000"/>
            <a:headEnd/>
            <a:tailEnd/>
          </a:ln>
        </p:spPr>
        <p:txBody>
          <a:bodyPr/>
          <a:lstStyle/>
          <a:p>
            <a:r>
              <a:rPr lang="en-IN" sz="2400" dirty="0">
                <a:latin typeface="+mn-lt"/>
              </a:rPr>
              <a:t>Cash</a:t>
            </a:r>
          </a:p>
        </p:txBody>
      </p:sp>
      <p:sp>
        <p:nvSpPr>
          <p:cNvPr id="23" name="TextBox 22"/>
          <p:cNvSpPr txBox="1">
            <a:spLocks noChangeArrowheads="1"/>
          </p:cNvSpPr>
          <p:nvPr/>
        </p:nvSpPr>
        <p:spPr bwMode="auto">
          <a:xfrm>
            <a:off x="6067425" y="4111625"/>
            <a:ext cx="1563688" cy="404813"/>
          </a:xfrm>
          <a:prstGeom prst="rect">
            <a:avLst/>
          </a:prstGeom>
          <a:noFill/>
          <a:ln w="9525">
            <a:noFill/>
            <a:miter lim="800000"/>
            <a:headEnd/>
            <a:tailEnd/>
          </a:ln>
        </p:spPr>
        <p:txBody>
          <a:bodyPr/>
          <a:lstStyle/>
          <a:p>
            <a:pPr algn="r"/>
            <a:r>
              <a:rPr lang="en-IN" sz="2400" dirty="0">
                <a:latin typeface="+mn-lt"/>
              </a:rPr>
              <a:t>700,000</a:t>
            </a:r>
          </a:p>
        </p:txBody>
      </p:sp>
      <p:sp>
        <p:nvSpPr>
          <p:cNvPr id="24" name="TextBox 23"/>
          <p:cNvSpPr txBox="1">
            <a:spLocks noChangeArrowheads="1"/>
          </p:cNvSpPr>
          <p:nvPr/>
        </p:nvSpPr>
        <p:spPr bwMode="auto">
          <a:xfrm>
            <a:off x="7346950" y="4502150"/>
            <a:ext cx="1563688" cy="404813"/>
          </a:xfrm>
          <a:prstGeom prst="rect">
            <a:avLst/>
          </a:prstGeom>
          <a:noFill/>
          <a:ln w="9525">
            <a:noFill/>
            <a:miter lim="800000"/>
            <a:headEnd/>
            <a:tailEnd/>
          </a:ln>
        </p:spPr>
        <p:txBody>
          <a:bodyPr/>
          <a:lstStyle/>
          <a:p>
            <a:pPr algn="r"/>
            <a:r>
              <a:rPr lang="en-IN" sz="2400" dirty="0">
                <a:latin typeface="+mn-lt"/>
              </a:rPr>
              <a:t>700,000</a:t>
            </a:r>
          </a:p>
        </p:txBody>
      </p:sp>
      <p:sp>
        <p:nvSpPr>
          <p:cNvPr id="25" name="TextBox 24"/>
          <p:cNvSpPr txBox="1">
            <a:spLocks noChangeArrowheads="1"/>
          </p:cNvSpPr>
          <p:nvPr/>
        </p:nvSpPr>
        <p:spPr bwMode="auto">
          <a:xfrm>
            <a:off x="847725" y="4494213"/>
            <a:ext cx="5153025" cy="404812"/>
          </a:xfrm>
          <a:prstGeom prst="rect">
            <a:avLst/>
          </a:prstGeom>
          <a:noFill/>
          <a:ln w="9525">
            <a:noFill/>
            <a:miter lim="800000"/>
            <a:headEnd/>
            <a:tailEnd/>
          </a:ln>
        </p:spPr>
        <p:txBody>
          <a:bodyPr/>
          <a:lstStyle/>
          <a:p>
            <a:pPr lvl="1"/>
            <a:r>
              <a:rPr lang="en-IN" sz="2400" dirty="0">
                <a:latin typeface="+mn-lt"/>
              </a:rPr>
              <a:t>Notes </a:t>
            </a:r>
            <a:r>
              <a:rPr lang="en-IN" sz="2400" dirty="0" smtClean="0">
                <a:latin typeface="+mn-lt"/>
              </a:rPr>
              <a:t>payable</a:t>
            </a:r>
            <a:endParaRPr lang="en-IN" sz="2400" dirty="0">
              <a:latin typeface="+mn-lt"/>
            </a:endParaRPr>
          </a:p>
        </p:txBody>
      </p:sp>
      <p:sp>
        <p:nvSpPr>
          <p:cNvPr id="26" name="Rectangle 25"/>
          <p:cNvSpPr/>
          <p:nvPr/>
        </p:nvSpPr>
        <p:spPr>
          <a:xfrm>
            <a:off x="820738" y="4948238"/>
            <a:ext cx="8137525" cy="144247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27" name="TextBox 26"/>
          <p:cNvSpPr txBox="1">
            <a:spLocks noChangeArrowheads="1"/>
          </p:cNvSpPr>
          <p:nvPr/>
        </p:nvSpPr>
        <p:spPr bwMode="auto">
          <a:xfrm>
            <a:off x="779463" y="4970463"/>
            <a:ext cx="4132262" cy="461665"/>
          </a:xfrm>
          <a:prstGeom prst="rect">
            <a:avLst/>
          </a:prstGeom>
          <a:noFill/>
          <a:ln w="9525">
            <a:noFill/>
            <a:miter lim="800000"/>
            <a:headEnd/>
            <a:tailEnd/>
          </a:ln>
        </p:spPr>
        <p:txBody>
          <a:bodyPr>
            <a:spAutoFit/>
          </a:bodyPr>
          <a:lstStyle/>
          <a:p>
            <a:r>
              <a:rPr lang="en-US" sz="2400" b="1" dirty="0">
                <a:latin typeface="+mn-lt"/>
              </a:rPr>
              <a:t>Accrual of </a:t>
            </a:r>
            <a:r>
              <a:rPr lang="en-US" sz="2400" b="1" dirty="0" smtClean="0">
                <a:latin typeface="+mn-lt"/>
              </a:rPr>
              <a:t>interest </a:t>
            </a:r>
            <a:r>
              <a:rPr lang="en-US" sz="2400" b="1" dirty="0">
                <a:latin typeface="+mn-lt"/>
              </a:rPr>
              <a:t>on June 30</a:t>
            </a:r>
            <a:endParaRPr lang="en-IN" sz="2400" b="1" baseline="30000" dirty="0">
              <a:latin typeface="+mn-lt"/>
            </a:endParaRPr>
          </a:p>
        </p:txBody>
      </p:sp>
      <p:sp>
        <p:nvSpPr>
          <p:cNvPr id="31" name="TextBox 30"/>
          <p:cNvSpPr txBox="1">
            <a:spLocks noChangeArrowheads="1"/>
          </p:cNvSpPr>
          <p:nvPr/>
        </p:nvSpPr>
        <p:spPr bwMode="auto">
          <a:xfrm>
            <a:off x="938213" y="5453063"/>
            <a:ext cx="5153025" cy="404812"/>
          </a:xfrm>
          <a:prstGeom prst="rect">
            <a:avLst/>
          </a:prstGeom>
          <a:noFill/>
          <a:ln w="9525">
            <a:noFill/>
            <a:miter lim="800000"/>
            <a:headEnd/>
            <a:tailEnd/>
          </a:ln>
        </p:spPr>
        <p:txBody>
          <a:bodyPr/>
          <a:lstStyle/>
          <a:p>
            <a:r>
              <a:rPr lang="en-IN" sz="2400" dirty="0">
                <a:latin typeface="+mn-lt"/>
              </a:rPr>
              <a:t>Interest expense</a:t>
            </a:r>
          </a:p>
        </p:txBody>
      </p:sp>
      <p:sp>
        <p:nvSpPr>
          <p:cNvPr id="32" name="TextBox 31"/>
          <p:cNvSpPr txBox="1">
            <a:spLocks noChangeArrowheads="1"/>
          </p:cNvSpPr>
          <p:nvPr/>
        </p:nvSpPr>
        <p:spPr bwMode="auto">
          <a:xfrm>
            <a:off x="6057900" y="5453063"/>
            <a:ext cx="1563688" cy="404812"/>
          </a:xfrm>
          <a:prstGeom prst="rect">
            <a:avLst/>
          </a:prstGeom>
          <a:noFill/>
          <a:ln w="9525">
            <a:noFill/>
            <a:miter lim="800000"/>
            <a:headEnd/>
            <a:tailEnd/>
          </a:ln>
        </p:spPr>
        <p:txBody>
          <a:bodyPr/>
          <a:lstStyle/>
          <a:p>
            <a:pPr algn="r"/>
            <a:r>
              <a:rPr lang="en-IN" sz="2400" dirty="0">
                <a:latin typeface="+mn-lt"/>
              </a:rPr>
              <a:t>14,000</a:t>
            </a:r>
          </a:p>
        </p:txBody>
      </p:sp>
      <p:sp>
        <p:nvSpPr>
          <p:cNvPr id="33" name="TextBox 32"/>
          <p:cNvSpPr txBox="1">
            <a:spLocks noChangeArrowheads="1"/>
          </p:cNvSpPr>
          <p:nvPr/>
        </p:nvSpPr>
        <p:spPr bwMode="auto">
          <a:xfrm>
            <a:off x="7337425" y="5812821"/>
            <a:ext cx="1563688" cy="404813"/>
          </a:xfrm>
          <a:prstGeom prst="rect">
            <a:avLst/>
          </a:prstGeom>
          <a:noFill/>
          <a:ln w="9525">
            <a:noFill/>
            <a:miter lim="800000"/>
            <a:headEnd/>
            <a:tailEnd/>
          </a:ln>
        </p:spPr>
        <p:txBody>
          <a:bodyPr/>
          <a:lstStyle/>
          <a:p>
            <a:pPr algn="r"/>
            <a:r>
              <a:rPr lang="en-IN" sz="2400" dirty="0">
                <a:latin typeface="+mn-lt"/>
              </a:rPr>
              <a:t>14,000</a:t>
            </a:r>
          </a:p>
        </p:txBody>
      </p:sp>
      <p:sp>
        <p:nvSpPr>
          <p:cNvPr id="34" name="TextBox 33"/>
          <p:cNvSpPr txBox="1">
            <a:spLocks noChangeArrowheads="1"/>
          </p:cNvSpPr>
          <p:nvPr/>
        </p:nvSpPr>
        <p:spPr bwMode="auto">
          <a:xfrm>
            <a:off x="839788" y="5827109"/>
            <a:ext cx="5153025" cy="404812"/>
          </a:xfrm>
          <a:prstGeom prst="rect">
            <a:avLst/>
          </a:prstGeom>
          <a:noFill/>
          <a:ln w="9525">
            <a:noFill/>
            <a:miter lim="800000"/>
            <a:headEnd/>
            <a:tailEnd/>
          </a:ln>
        </p:spPr>
        <p:txBody>
          <a:bodyPr/>
          <a:lstStyle/>
          <a:p>
            <a:pPr lvl="1"/>
            <a:r>
              <a:rPr lang="en-IN" sz="2400" dirty="0">
                <a:latin typeface="+mn-lt"/>
              </a:rPr>
              <a:t>Interest payable</a:t>
            </a:r>
          </a:p>
        </p:txBody>
      </p:sp>
      <p:sp>
        <p:nvSpPr>
          <p:cNvPr id="35" name="TextBox 34"/>
          <p:cNvSpPr txBox="1">
            <a:spLocks noChangeArrowheads="1"/>
          </p:cNvSpPr>
          <p:nvPr/>
        </p:nvSpPr>
        <p:spPr bwMode="auto">
          <a:xfrm>
            <a:off x="839788" y="3698875"/>
            <a:ext cx="4479925" cy="461665"/>
          </a:xfrm>
          <a:prstGeom prst="rect">
            <a:avLst/>
          </a:prstGeom>
          <a:noFill/>
          <a:ln w="9525">
            <a:noFill/>
            <a:miter lim="800000"/>
            <a:headEnd/>
            <a:tailEnd/>
          </a:ln>
        </p:spPr>
        <p:txBody>
          <a:bodyPr>
            <a:spAutoFit/>
          </a:bodyPr>
          <a:lstStyle/>
          <a:p>
            <a:r>
              <a:rPr lang="en-US" sz="2400" b="1" dirty="0">
                <a:latin typeface="+mn-lt"/>
              </a:rPr>
              <a:t>Issuance of </a:t>
            </a:r>
            <a:r>
              <a:rPr lang="en-US" sz="2400" b="1" dirty="0" smtClean="0">
                <a:latin typeface="+mn-lt"/>
              </a:rPr>
              <a:t>note </a:t>
            </a:r>
            <a:r>
              <a:rPr lang="en-US" sz="2400" b="1" dirty="0">
                <a:latin typeface="+mn-lt"/>
              </a:rPr>
              <a:t>on May 1</a:t>
            </a:r>
            <a:endParaRPr lang="en-IN" sz="2400" b="1" baseline="30000" dirty="0">
              <a:latin typeface="+mn-lt"/>
            </a:endParaRPr>
          </a:p>
        </p:txBody>
      </p:sp>
      <p:sp>
        <p:nvSpPr>
          <p:cNvPr id="36" name="Content Placeholder 2"/>
          <p:cNvSpPr>
            <a:spLocks noGrp="1"/>
          </p:cNvSpPr>
          <p:nvPr>
            <p:ph idx="1"/>
          </p:nvPr>
        </p:nvSpPr>
        <p:spPr>
          <a:xfrm>
            <a:off x="762000" y="931938"/>
            <a:ext cx="8194675" cy="2460625"/>
          </a:xfrm>
        </p:spPr>
        <p:txBody>
          <a:bodyPr>
            <a:normAutofit/>
          </a:bodyPr>
          <a:lstStyle/>
          <a:p>
            <a:pPr marL="0" indent="0" eaLnBrk="1" hangingPunct="1">
              <a:buFont typeface="Arial" charset="0"/>
              <a:buNone/>
            </a:pPr>
            <a:r>
              <a:rPr lang="en-IN" dirty="0"/>
              <a:t>On May 1, Affiliated Technologies, Inc., borrowed $700,000 cash from First BancCorp under a noncommitted short-term line of credit arrangement and issued a six-month, 12% promissory note. Interest was payable at maturity. </a:t>
            </a:r>
            <a:r>
              <a:rPr lang="en-US" dirty="0"/>
              <a:t>Assume the fiscal period for Affiliated Technologies ends on June 30, two months after the six-month note is issued.</a:t>
            </a:r>
          </a:p>
        </p:txBody>
      </p:sp>
      <p:sp>
        <p:nvSpPr>
          <p:cNvPr id="37" name="TextBox 36"/>
          <p:cNvSpPr txBox="1">
            <a:spLocks noChangeArrowheads="1"/>
          </p:cNvSpPr>
          <p:nvPr/>
        </p:nvSpPr>
        <p:spPr bwMode="auto">
          <a:xfrm>
            <a:off x="3060699" y="5453063"/>
            <a:ext cx="3597275" cy="492125"/>
          </a:xfrm>
          <a:prstGeom prst="rect">
            <a:avLst/>
          </a:prstGeom>
          <a:noFill/>
          <a:ln w="9525">
            <a:noFill/>
            <a:miter lim="800000"/>
            <a:headEnd/>
            <a:tailEnd/>
          </a:ln>
        </p:spPr>
        <p:txBody>
          <a:bodyPr/>
          <a:lstStyle/>
          <a:p>
            <a:r>
              <a:rPr lang="en-IN" sz="2400" dirty="0">
                <a:latin typeface="+mn-lt"/>
              </a:rPr>
              <a:t>($700,000 × 12% × 2/12)</a:t>
            </a:r>
            <a:endParaRPr lang="en-US" sz="2400" dirty="0">
              <a:latin typeface="+mn-lt"/>
            </a:endParaRPr>
          </a:p>
        </p:txBody>
      </p:sp>
      <p:sp>
        <p:nvSpPr>
          <p:cNvPr id="2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animEffect transition="in" filter="fade">
                                      <p:cBhvr>
                                        <p:cTn id="7" dur="500"/>
                                        <p:tgtEl>
                                          <p:spTgt spid="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p:bldP spid="23" grpId="0"/>
      <p:bldP spid="24" grpId="0"/>
      <p:bldP spid="25" grpId="0"/>
      <p:bldP spid="26" grpId="0" animBg="1"/>
      <p:bldP spid="27" grpId="0"/>
      <p:bldP spid="31" grpId="0"/>
      <p:bldP spid="32" grpId="0"/>
      <p:bldP spid="33" grpId="0"/>
      <p:bldP spid="34" grpId="0"/>
      <p:bldP spid="35" grpId="0"/>
      <p:bldP spid="36" grpId="0" build="p"/>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973138"/>
          </a:xfrm>
        </p:spPr>
        <p:txBody>
          <a:bodyPr>
            <a:normAutofit/>
          </a:bodyPr>
          <a:lstStyle/>
          <a:p>
            <a:pPr eaLnBrk="1" hangingPunct="1">
              <a:defRPr/>
            </a:pPr>
            <a:r>
              <a:rPr lang="en-IN" dirty="0"/>
              <a:t>Note with Accrued Interest </a:t>
            </a:r>
            <a:r>
              <a:rPr lang="en-IN" sz="2600" dirty="0"/>
              <a:t>(continued)</a:t>
            </a:r>
            <a:endParaRPr lang="en-US" sz="2600" dirty="0"/>
          </a:p>
        </p:txBody>
      </p:sp>
      <p:sp>
        <p:nvSpPr>
          <p:cNvPr id="17" name="Rectangle 16"/>
          <p:cNvSpPr/>
          <p:nvPr/>
        </p:nvSpPr>
        <p:spPr>
          <a:xfrm>
            <a:off x="828675" y="3067050"/>
            <a:ext cx="8139113" cy="26527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500" dirty="0"/>
          </a:p>
        </p:txBody>
      </p:sp>
      <p:sp>
        <p:nvSpPr>
          <p:cNvPr id="44036" name="TextBox 17"/>
          <p:cNvSpPr txBox="1">
            <a:spLocks noChangeArrowheads="1"/>
          </p:cNvSpPr>
          <p:nvPr/>
        </p:nvSpPr>
        <p:spPr bwMode="auto">
          <a:xfrm>
            <a:off x="828675" y="3125788"/>
            <a:ext cx="4929188" cy="477837"/>
          </a:xfrm>
          <a:prstGeom prst="rect">
            <a:avLst/>
          </a:prstGeom>
          <a:noFill/>
          <a:ln w="9525">
            <a:noFill/>
            <a:miter lim="800000"/>
            <a:headEnd/>
            <a:tailEnd/>
          </a:ln>
        </p:spPr>
        <p:txBody>
          <a:bodyPr>
            <a:spAutoFit/>
          </a:bodyPr>
          <a:lstStyle/>
          <a:p>
            <a:pPr algn="ctr"/>
            <a:r>
              <a:rPr lang="en-US" sz="2500" b="1" dirty="0">
                <a:latin typeface="Calibri" pitchFamily="34" charset="0"/>
              </a:rPr>
              <a:t>Journal Entry</a:t>
            </a:r>
            <a:endParaRPr lang="en-IN" sz="2500" b="1" baseline="30000" dirty="0">
              <a:latin typeface="Calibri" pitchFamily="34" charset="0"/>
            </a:endParaRPr>
          </a:p>
        </p:txBody>
      </p:sp>
      <p:sp>
        <p:nvSpPr>
          <p:cNvPr id="44037" name="TextBox 18"/>
          <p:cNvSpPr txBox="1">
            <a:spLocks noChangeArrowheads="1"/>
          </p:cNvSpPr>
          <p:nvPr/>
        </p:nvSpPr>
        <p:spPr bwMode="auto">
          <a:xfrm>
            <a:off x="7642225" y="3121025"/>
            <a:ext cx="1289050" cy="477838"/>
          </a:xfrm>
          <a:prstGeom prst="rect">
            <a:avLst/>
          </a:prstGeom>
          <a:noFill/>
          <a:ln w="9525">
            <a:noFill/>
            <a:miter lim="800000"/>
            <a:headEnd/>
            <a:tailEnd/>
          </a:ln>
        </p:spPr>
        <p:txBody>
          <a:bodyPr>
            <a:spAutoFit/>
          </a:bodyPr>
          <a:lstStyle/>
          <a:p>
            <a:pPr algn="ctr"/>
            <a:r>
              <a:rPr lang="en-US" sz="2500" b="1" dirty="0">
                <a:latin typeface="Calibri" pitchFamily="34" charset="0"/>
              </a:rPr>
              <a:t>Credit</a:t>
            </a:r>
            <a:endParaRPr lang="en-IN" sz="2500" b="1" baseline="30000" dirty="0">
              <a:latin typeface="Calibri" pitchFamily="34" charset="0"/>
            </a:endParaRPr>
          </a:p>
        </p:txBody>
      </p:sp>
      <p:sp>
        <p:nvSpPr>
          <p:cNvPr id="44038" name="TextBox 19"/>
          <p:cNvSpPr txBox="1">
            <a:spLocks noChangeArrowheads="1"/>
          </p:cNvSpPr>
          <p:nvPr/>
        </p:nvSpPr>
        <p:spPr bwMode="auto">
          <a:xfrm>
            <a:off x="6284913" y="3121025"/>
            <a:ext cx="1289050" cy="477838"/>
          </a:xfrm>
          <a:prstGeom prst="rect">
            <a:avLst/>
          </a:prstGeom>
          <a:noFill/>
          <a:ln w="9525">
            <a:noFill/>
            <a:miter lim="800000"/>
            <a:headEnd/>
            <a:tailEnd/>
          </a:ln>
        </p:spPr>
        <p:txBody>
          <a:bodyPr>
            <a:spAutoFit/>
          </a:bodyPr>
          <a:lstStyle/>
          <a:p>
            <a:pPr algn="ctr"/>
            <a:r>
              <a:rPr lang="en-US" sz="2500" b="1" dirty="0">
                <a:latin typeface="Calibri" pitchFamily="34" charset="0"/>
              </a:rPr>
              <a:t>Debit</a:t>
            </a:r>
            <a:endParaRPr lang="en-IN" sz="2500" b="1" baseline="30000" dirty="0">
              <a:latin typeface="Calibri" pitchFamily="34" charset="0"/>
            </a:endParaRPr>
          </a:p>
        </p:txBody>
      </p:sp>
      <p:cxnSp>
        <p:nvCxnSpPr>
          <p:cNvPr id="21" name="Straight Connector 20"/>
          <p:cNvCxnSpPr/>
          <p:nvPr/>
        </p:nvCxnSpPr>
        <p:spPr>
          <a:xfrm>
            <a:off x="828675" y="3670300"/>
            <a:ext cx="813911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5" name="TextBox 34"/>
          <p:cNvSpPr txBox="1">
            <a:spLocks noChangeArrowheads="1"/>
          </p:cNvSpPr>
          <p:nvPr/>
        </p:nvSpPr>
        <p:spPr bwMode="auto">
          <a:xfrm>
            <a:off x="839788" y="3698875"/>
            <a:ext cx="4479925" cy="477838"/>
          </a:xfrm>
          <a:prstGeom prst="rect">
            <a:avLst/>
          </a:prstGeom>
          <a:noFill/>
          <a:ln w="9525">
            <a:noFill/>
            <a:miter lim="800000"/>
            <a:headEnd/>
            <a:tailEnd/>
          </a:ln>
        </p:spPr>
        <p:txBody>
          <a:bodyPr>
            <a:spAutoFit/>
          </a:bodyPr>
          <a:lstStyle/>
          <a:p>
            <a:r>
              <a:rPr lang="en-US" sz="2500" b="1" dirty="0">
                <a:latin typeface="Calibri" pitchFamily="34" charset="0"/>
              </a:rPr>
              <a:t>Note </a:t>
            </a:r>
            <a:r>
              <a:rPr lang="en-US" sz="2500" b="1" dirty="0" smtClean="0">
                <a:latin typeface="Calibri" pitchFamily="34" charset="0"/>
              </a:rPr>
              <a:t>payment </a:t>
            </a:r>
            <a:r>
              <a:rPr lang="en-US" sz="2500" b="1" dirty="0">
                <a:latin typeface="Calibri" pitchFamily="34" charset="0"/>
              </a:rPr>
              <a:t>on November 1</a:t>
            </a:r>
            <a:endParaRPr lang="en-IN" sz="2500" b="1" baseline="30000" dirty="0">
              <a:latin typeface="Calibri" pitchFamily="34" charset="0"/>
            </a:endParaRPr>
          </a:p>
        </p:txBody>
      </p:sp>
      <p:sp>
        <p:nvSpPr>
          <p:cNvPr id="44041" name="Content Placeholder 2"/>
          <p:cNvSpPr>
            <a:spLocks noGrp="1"/>
          </p:cNvSpPr>
          <p:nvPr>
            <p:ph idx="1"/>
          </p:nvPr>
        </p:nvSpPr>
        <p:spPr>
          <a:xfrm>
            <a:off x="762000" y="917575"/>
            <a:ext cx="8194675" cy="2098675"/>
          </a:xfrm>
        </p:spPr>
        <p:txBody>
          <a:bodyPr>
            <a:normAutofit/>
          </a:bodyPr>
          <a:lstStyle/>
          <a:p>
            <a:pPr marL="0" indent="0" eaLnBrk="1" hangingPunct="1">
              <a:buFont typeface="Arial" charset="0"/>
              <a:buNone/>
            </a:pPr>
            <a:r>
              <a:rPr lang="en-IN" dirty="0"/>
              <a:t>On May 1, Affiliated Technologies, Inc., borrowed $700,000 cash from First BancCorp under a noncommitted short-term line of credit arrangement and issued a six-month, 12% promissory note. Interest was payable at maturity. </a:t>
            </a:r>
            <a:r>
              <a:rPr lang="en-US" dirty="0"/>
              <a:t>Assume the fiscal period for Affiliated Technologies ends on June 30, two months after the six-month note is issued.</a:t>
            </a:r>
          </a:p>
        </p:txBody>
      </p:sp>
      <p:sp>
        <p:nvSpPr>
          <p:cNvPr id="28" name="TextBox 27"/>
          <p:cNvSpPr txBox="1">
            <a:spLocks noChangeArrowheads="1"/>
          </p:cNvSpPr>
          <p:nvPr/>
        </p:nvSpPr>
        <p:spPr bwMode="auto">
          <a:xfrm>
            <a:off x="815975" y="4079875"/>
            <a:ext cx="5153025" cy="404813"/>
          </a:xfrm>
          <a:prstGeom prst="rect">
            <a:avLst/>
          </a:prstGeom>
          <a:noFill/>
          <a:ln w="9525">
            <a:noFill/>
            <a:miter lim="800000"/>
            <a:headEnd/>
            <a:tailEnd/>
          </a:ln>
        </p:spPr>
        <p:txBody>
          <a:bodyPr/>
          <a:lstStyle/>
          <a:p>
            <a:r>
              <a:rPr lang="en-IN" sz="2600" dirty="0">
                <a:latin typeface="Calibri" pitchFamily="34" charset="0"/>
              </a:rPr>
              <a:t> Interest </a:t>
            </a:r>
            <a:r>
              <a:rPr lang="en-IN" sz="2600" dirty="0" smtClean="0">
                <a:latin typeface="Calibri" pitchFamily="34" charset="0"/>
              </a:rPr>
              <a:t>expense</a:t>
            </a:r>
            <a:endParaRPr lang="en-IN" sz="2600" dirty="0">
              <a:latin typeface="Calibri" pitchFamily="34" charset="0"/>
            </a:endParaRPr>
          </a:p>
        </p:txBody>
      </p:sp>
      <p:sp>
        <p:nvSpPr>
          <p:cNvPr id="29" name="TextBox 28"/>
          <p:cNvSpPr txBox="1">
            <a:spLocks noChangeArrowheads="1"/>
          </p:cNvSpPr>
          <p:nvPr/>
        </p:nvSpPr>
        <p:spPr bwMode="auto">
          <a:xfrm>
            <a:off x="5965825" y="4079875"/>
            <a:ext cx="1563688" cy="404813"/>
          </a:xfrm>
          <a:prstGeom prst="rect">
            <a:avLst/>
          </a:prstGeom>
          <a:noFill/>
          <a:ln w="9525">
            <a:noFill/>
            <a:miter lim="800000"/>
            <a:headEnd/>
            <a:tailEnd/>
          </a:ln>
        </p:spPr>
        <p:txBody>
          <a:bodyPr/>
          <a:lstStyle/>
          <a:p>
            <a:pPr algn="r"/>
            <a:r>
              <a:rPr lang="en-IN" sz="2600" dirty="0">
                <a:latin typeface="Calibri" pitchFamily="34" charset="0"/>
              </a:rPr>
              <a:t>28,000</a:t>
            </a:r>
          </a:p>
        </p:txBody>
      </p:sp>
      <p:sp>
        <p:nvSpPr>
          <p:cNvPr id="30" name="TextBox 29"/>
          <p:cNvSpPr txBox="1">
            <a:spLocks noChangeArrowheads="1"/>
          </p:cNvSpPr>
          <p:nvPr/>
        </p:nvSpPr>
        <p:spPr bwMode="auto">
          <a:xfrm>
            <a:off x="7245350" y="5222875"/>
            <a:ext cx="1563688" cy="404813"/>
          </a:xfrm>
          <a:prstGeom prst="rect">
            <a:avLst/>
          </a:prstGeom>
          <a:noFill/>
          <a:ln w="9525">
            <a:noFill/>
            <a:miter lim="800000"/>
            <a:headEnd/>
            <a:tailEnd/>
          </a:ln>
        </p:spPr>
        <p:txBody>
          <a:bodyPr/>
          <a:lstStyle/>
          <a:p>
            <a:pPr algn="r"/>
            <a:r>
              <a:rPr lang="en-IN" sz="2600" dirty="0">
                <a:latin typeface="Calibri" pitchFamily="34" charset="0"/>
              </a:rPr>
              <a:t>742,000</a:t>
            </a:r>
          </a:p>
        </p:txBody>
      </p:sp>
      <p:sp>
        <p:nvSpPr>
          <p:cNvPr id="38" name="TextBox 37"/>
          <p:cNvSpPr txBox="1">
            <a:spLocks noChangeArrowheads="1"/>
          </p:cNvSpPr>
          <p:nvPr/>
        </p:nvSpPr>
        <p:spPr bwMode="auto">
          <a:xfrm>
            <a:off x="815975" y="5222875"/>
            <a:ext cx="5153025" cy="404813"/>
          </a:xfrm>
          <a:prstGeom prst="rect">
            <a:avLst/>
          </a:prstGeom>
          <a:noFill/>
          <a:ln w="9525">
            <a:noFill/>
            <a:miter lim="800000"/>
            <a:headEnd/>
            <a:tailEnd/>
          </a:ln>
        </p:spPr>
        <p:txBody>
          <a:bodyPr/>
          <a:lstStyle/>
          <a:p>
            <a:pPr lvl="1"/>
            <a:r>
              <a:rPr lang="en-IN" sz="2600" dirty="0">
                <a:latin typeface="Calibri" pitchFamily="34" charset="0"/>
              </a:rPr>
              <a:t> Cash</a:t>
            </a:r>
          </a:p>
        </p:txBody>
      </p:sp>
      <p:sp>
        <p:nvSpPr>
          <p:cNvPr id="39" name="TextBox 38"/>
          <p:cNvSpPr txBox="1">
            <a:spLocks noChangeArrowheads="1"/>
          </p:cNvSpPr>
          <p:nvPr/>
        </p:nvSpPr>
        <p:spPr bwMode="auto">
          <a:xfrm>
            <a:off x="815975" y="4457700"/>
            <a:ext cx="5153025" cy="404813"/>
          </a:xfrm>
          <a:prstGeom prst="rect">
            <a:avLst/>
          </a:prstGeom>
          <a:noFill/>
          <a:ln w="9525">
            <a:noFill/>
            <a:miter lim="800000"/>
            <a:headEnd/>
            <a:tailEnd/>
          </a:ln>
        </p:spPr>
        <p:txBody>
          <a:bodyPr/>
          <a:lstStyle/>
          <a:p>
            <a:r>
              <a:rPr lang="en-IN" sz="2600" dirty="0">
                <a:latin typeface="Calibri" pitchFamily="34" charset="0"/>
              </a:rPr>
              <a:t> Interest </a:t>
            </a:r>
            <a:r>
              <a:rPr lang="en-IN" sz="2600" dirty="0" smtClean="0">
                <a:latin typeface="Calibri" pitchFamily="34" charset="0"/>
              </a:rPr>
              <a:t>payable</a:t>
            </a:r>
            <a:endParaRPr lang="en-IN" sz="2600" dirty="0">
              <a:latin typeface="Calibri" pitchFamily="34" charset="0"/>
            </a:endParaRPr>
          </a:p>
        </p:txBody>
      </p:sp>
      <p:sp>
        <p:nvSpPr>
          <p:cNvPr id="40" name="TextBox 39"/>
          <p:cNvSpPr txBox="1">
            <a:spLocks noChangeArrowheads="1"/>
          </p:cNvSpPr>
          <p:nvPr/>
        </p:nvSpPr>
        <p:spPr bwMode="auto">
          <a:xfrm>
            <a:off x="815975" y="4837113"/>
            <a:ext cx="5153025" cy="404812"/>
          </a:xfrm>
          <a:prstGeom prst="rect">
            <a:avLst/>
          </a:prstGeom>
          <a:noFill/>
          <a:ln w="9525">
            <a:noFill/>
            <a:miter lim="800000"/>
            <a:headEnd/>
            <a:tailEnd/>
          </a:ln>
        </p:spPr>
        <p:txBody>
          <a:bodyPr/>
          <a:lstStyle/>
          <a:p>
            <a:r>
              <a:rPr lang="en-IN" sz="2600" dirty="0">
                <a:latin typeface="Calibri" pitchFamily="34" charset="0"/>
              </a:rPr>
              <a:t> Notes </a:t>
            </a:r>
            <a:r>
              <a:rPr lang="en-IN" sz="2600" dirty="0" smtClean="0">
                <a:latin typeface="Calibri" pitchFamily="34" charset="0"/>
              </a:rPr>
              <a:t>payable</a:t>
            </a:r>
            <a:endParaRPr lang="en-IN" sz="2600" dirty="0">
              <a:latin typeface="Calibri" pitchFamily="34" charset="0"/>
            </a:endParaRPr>
          </a:p>
        </p:txBody>
      </p:sp>
      <p:sp>
        <p:nvSpPr>
          <p:cNvPr id="41" name="TextBox 40"/>
          <p:cNvSpPr txBox="1">
            <a:spLocks noChangeArrowheads="1"/>
          </p:cNvSpPr>
          <p:nvPr/>
        </p:nvSpPr>
        <p:spPr bwMode="auto">
          <a:xfrm>
            <a:off x="5964238" y="4429125"/>
            <a:ext cx="1563687" cy="404813"/>
          </a:xfrm>
          <a:prstGeom prst="rect">
            <a:avLst/>
          </a:prstGeom>
          <a:noFill/>
          <a:ln w="9525">
            <a:noFill/>
            <a:miter lim="800000"/>
            <a:headEnd/>
            <a:tailEnd/>
          </a:ln>
        </p:spPr>
        <p:txBody>
          <a:bodyPr/>
          <a:lstStyle/>
          <a:p>
            <a:pPr algn="r"/>
            <a:r>
              <a:rPr lang="en-IN" sz="2600" dirty="0">
                <a:latin typeface="Calibri" pitchFamily="34" charset="0"/>
              </a:rPr>
              <a:t>14,000</a:t>
            </a:r>
          </a:p>
        </p:txBody>
      </p:sp>
      <p:sp>
        <p:nvSpPr>
          <p:cNvPr id="42" name="TextBox 41"/>
          <p:cNvSpPr txBox="1">
            <a:spLocks noChangeArrowheads="1"/>
          </p:cNvSpPr>
          <p:nvPr/>
        </p:nvSpPr>
        <p:spPr bwMode="auto">
          <a:xfrm>
            <a:off x="5964238" y="4846638"/>
            <a:ext cx="1563687" cy="404812"/>
          </a:xfrm>
          <a:prstGeom prst="rect">
            <a:avLst/>
          </a:prstGeom>
          <a:noFill/>
          <a:ln w="9525">
            <a:noFill/>
            <a:miter lim="800000"/>
            <a:headEnd/>
            <a:tailEnd/>
          </a:ln>
        </p:spPr>
        <p:txBody>
          <a:bodyPr/>
          <a:lstStyle/>
          <a:p>
            <a:pPr algn="r"/>
            <a:r>
              <a:rPr lang="en-IN" sz="2600" dirty="0">
                <a:latin typeface="Calibri" pitchFamily="34" charset="0"/>
              </a:rPr>
              <a:t>700,000</a:t>
            </a:r>
          </a:p>
        </p:txBody>
      </p:sp>
      <p:sp>
        <p:nvSpPr>
          <p:cNvPr id="45" name="TextBox 44"/>
          <p:cNvSpPr txBox="1">
            <a:spLocks noChangeArrowheads="1"/>
          </p:cNvSpPr>
          <p:nvPr/>
        </p:nvSpPr>
        <p:spPr bwMode="auto">
          <a:xfrm>
            <a:off x="3070225" y="4102100"/>
            <a:ext cx="3597275" cy="493713"/>
          </a:xfrm>
          <a:prstGeom prst="rect">
            <a:avLst/>
          </a:prstGeom>
          <a:noFill/>
          <a:ln w="9525">
            <a:noFill/>
            <a:miter lim="800000"/>
            <a:headEnd/>
            <a:tailEnd/>
          </a:ln>
        </p:spPr>
        <p:txBody>
          <a:bodyPr/>
          <a:lstStyle/>
          <a:p>
            <a:r>
              <a:rPr lang="en-IN" sz="2400" dirty="0" smtClean="0">
                <a:latin typeface="Calibri" pitchFamily="34" charset="0"/>
              </a:rPr>
              <a:t>  (</a:t>
            </a:r>
            <a:r>
              <a:rPr lang="en-IN" sz="2400" dirty="0">
                <a:latin typeface="Calibri" pitchFamily="34" charset="0"/>
              </a:rPr>
              <a:t>$700,000 × 12% × 4/12)</a:t>
            </a:r>
            <a:endParaRPr lang="en-US" sz="2400" dirty="0">
              <a:latin typeface="Calibri" pitchFamily="34" charset="0"/>
            </a:endParaRPr>
          </a:p>
        </p:txBody>
      </p:sp>
      <p:sp>
        <p:nvSpPr>
          <p:cNvPr id="2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041">
                                            <p:txEl>
                                              <p:pRg st="0" end="0"/>
                                            </p:txEl>
                                          </p:spTgt>
                                        </p:tgtEl>
                                        <p:attrNameLst>
                                          <p:attrName>style.visibility</p:attrName>
                                        </p:attrNameLst>
                                      </p:cBhvr>
                                      <p:to>
                                        <p:strVal val="visible"/>
                                      </p:to>
                                    </p:set>
                                    <p:animEffect transition="in" filter="fade">
                                      <p:cBhvr>
                                        <p:cTn id="7" dur="500"/>
                                        <p:tgtEl>
                                          <p:spTgt spid="4404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036"/>
                                        </p:tgtEl>
                                        <p:attrNameLst>
                                          <p:attrName>style.visibility</p:attrName>
                                        </p:attrNameLst>
                                      </p:cBhvr>
                                      <p:to>
                                        <p:strVal val="visible"/>
                                      </p:to>
                                    </p:set>
                                    <p:animEffect transition="in" filter="fade">
                                      <p:cBhvr>
                                        <p:cTn id="13" dur="500"/>
                                        <p:tgtEl>
                                          <p:spTgt spid="440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038"/>
                                        </p:tgtEl>
                                        <p:attrNameLst>
                                          <p:attrName>style.visibility</p:attrName>
                                        </p:attrNameLst>
                                      </p:cBhvr>
                                      <p:to>
                                        <p:strVal val="visible"/>
                                      </p:to>
                                    </p:set>
                                    <p:animEffect transition="in" filter="fade">
                                      <p:cBhvr>
                                        <p:cTn id="16" dur="500"/>
                                        <p:tgtEl>
                                          <p:spTgt spid="440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037"/>
                                        </p:tgtEl>
                                        <p:attrNameLst>
                                          <p:attrName>style.visibility</p:attrName>
                                        </p:attrNameLst>
                                      </p:cBhvr>
                                      <p:to>
                                        <p:strVal val="visible"/>
                                      </p:to>
                                    </p:set>
                                    <p:animEffect transition="in" filter="fade">
                                      <p:cBhvr>
                                        <p:cTn id="19" dur="500"/>
                                        <p:tgtEl>
                                          <p:spTgt spid="44037"/>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4036" grpId="0"/>
      <p:bldP spid="44037" grpId="0"/>
      <p:bldP spid="44038" grpId="0"/>
      <p:bldP spid="35" grpId="0"/>
      <p:bldP spid="44041" grpId="0" build="p"/>
      <p:bldP spid="28" grpId="0"/>
      <p:bldP spid="29" grpId="0"/>
      <p:bldP spid="30" grpId="0"/>
      <p:bldP spid="38" grpId="0"/>
      <p:bldP spid="39" grpId="0"/>
      <p:bldP spid="40" grpId="0"/>
      <p:bldP spid="41" grpId="0"/>
      <p:bldP spid="42"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a:t>Salaries, Commissions, and Bonuses</a:t>
            </a:r>
          </a:p>
        </p:txBody>
      </p:sp>
      <p:sp>
        <p:nvSpPr>
          <p:cNvPr id="9" name="Content Placeholder 2"/>
          <p:cNvSpPr>
            <a:spLocks noGrp="1"/>
          </p:cNvSpPr>
          <p:nvPr>
            <p:ph idx="1"/>
          </p:nvPr>
        </p:nvSpPr>
        <p:spPr/>
        <p:txBody>
          <a:bodyPr>
            <a:normAutofit/>
          </a:bodyPr>
          <a:lstStyle/>
          <a:p>
            <a:pPr eaLnBrk="1" hangingPunct="1"/>
            <a:r>
              <a:rPr lang="en-US" dirty="0"/>
              <a:t>Accrued liabilities arise in connection with compensation expense when employees have provided services but have not yet been paid as of a financial statement date</a:t>
            </a:r>
          </a:p>
        </p:txBody>
      </p:sp>
      <p:sp>
        <p:nvSpPr>
          <p:cNvPr id="1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11" name="Freeform 10"/>
          <p:cNvSpPr/>
          <p:nvPr/>
        </p:nvSpPr>
        <p:spPr>
          <a:xfrm>
            <a:off x="763238" y="3314873"/>
            <a:ext cx="8142982" cy="3003607"/>
          </a:xfrm>
          <a:custGeom>
            <a:avLst/>
            <a:gdLst>
              <a:gd name="connsiteX0" fmla="*/ 0 w 5762907"/>
              <a:gd name="connsiteY0" fmla="*/ 0 h 1305481"/>
              <a:gd name="connsiteX1" fmla="*/ 5762907 w 5762907"/>
              <a:gd name="connsiteY1" fmla="*/ 0 h 1305481"/>
              <a:gd name="connsiteX2" fmla="*/ 5762907 w 5762907"/>
              <a:gd name="connsiteY2" fmla="*/ 1305481 h 1305481"/>
              <a:gd name="connsiteX3" fmla="*/ 0 w 5762907"/>
              <a:gd name="connsiteY3" fmla="*/ 1305481 h 1305481"/>
              <a:gd name="connsiteX4" fmla="*/ 0 w 5762907"/>
              <a:gd name="connsiteY4" fmla="*/ 0 h 130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907" h="1305481">
                <a:moveTo>
                  <a:pt x="0" y="0"/>
                </a:moveTo>
                <a:lnTo>
                  <a:pt x="5762907" y="0"/>
                </a:lnTo>
                <a:lnTo>
                  <a:pt x="5762907" y="1305481"/>
                </a:lnTo>
                <a:lnTo>
                  <a:pt x="0" y="1305481"/>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111250">
              <a:lnSpc>
                <a:spcPct val="90000"/>
              </a:lnSpc>
              <a:spcAft>
                <a:spcPts val="1032"/>
              </a:spcAft>
              <a:defRPr/>
            </a:pPr>
            <a:r>
              <a:rPr lang="en-US" sz="2400" b="1" dirty="0">
                <a:solidFill>
                  <a:srgbClr val="C00000"/>
                </a:solidFill>
              </a:rPr>
              <a:t>Four conditions for accrual of paid future absences:</a:t>
            </a:r>
          </a:p>
          <a:p>
            <a:pPr marL="341313" lvl="1" indent="-341313" defTabSz="1111250">
              <a:lnSpc>
                <a:spcPct val="90000"/>
              </a:lnSpc>
              <a:spcAft>
                <a:spcPct val="15000"/>
              </a:spcAft>
              <a:defRPr/>
            </a:pPr>
            <a:r>
              <a:rPr lang="en-US" sz="2400" dirty="0">
                <a:solidFill>
                  <a:schemeClr val="tx1"/>
                </a:solidFill>
              </a:rPr>
              <a:t>1. The obligation is attributable to employees’ services already </a:t>
            </a:r>
            <a:r>
              <a:rPr lang="en-US" sz="2400" dirty="0" smtClean="0">
                <a:solidFill>
                  <a:schemeClr val="tx1"/>
                </a:solidFill>
              </a:rPr>
              <a:t>performed</a:t>
            </a:r>
            <a:endParaRPr lang="en-US" sz="2400" dirty="0">
              <a:solidFill>
                <a:schemeClr val="tx1"/>
              </a:solidFill>
            </a:endParaRPr>
          </a:p>
          <a:p>
            <a:pPr marL="341313" lvl="1" indent="-341313" defTabSz="1111250">
              <a:lnSpc>
                <a:spcPct val="90000"/>
              </a:lnSpc>
              <a:spcAft>
                <a:spcPct val="15000"/>
              </a:spcAft>
              <a:defRPr/>
            </a:pPr>
            <a:r>
              <a:rPr lang="en-US" sz="2400" dirty="0">
                <a:solidFill>
                  <a:schemeClr val="tx1"/>
                </a:solidFill>
              </a:rPr>
              <a:t>2. The paid absence can be taken in a later year—the benefit vests or the benefit can be accumulated over </a:t>
            </a:r>
            <a:r>
              <a:rPr lang="en-US" sz="2400" dirty="0" smtClean="0">
                <a:solidFill>
                  <a:schemeClr val="tx1"/>
                </a:solidFill>
              </a:rPr>
              <a:t>time</a:t>
            </a:r>
            <a:endParaRPr lang="en-US" sz="2400" dirty="0">
              <a:solidFill>
                <a:schemeClr val="tx1"/>
              </a:solidFill>
            </a:endParaRPr>
          </a:p>
          <a:p>
            <a:pPr marL="0" lvl="1" defTabSz="1111250">
              <a:lnSpc>
                <a:spcPct val="90000"/>
              </a:lnSpc>
              <a:spcAft>
                <a:spcPct val="15000"/>
              </a:spcAft>
              <a:defRPr/>
            </a:pPr>
            <a:r>
              <a:rPr lang="en-US" sz="2400" dirty="0">
                <a:solidFill>
                  <a:schemeClr val="tx1"/>
                </a:solidFill>
              </a:rPr>
              <a:t>3. Payment is </a:t>
            </a:r>
            <a:r>
              <a:rPr lang="en-US" sz="2400" dirty="0" smtClean="0">
                <a:solidFill>
                  <a:schemeClr val="tx1"/>
                </a:solidFill>
              </a:rPr>
              <a:t>probable</a:t>
            </a:r>
            <a:endParaRPr lang="en-US" sz="2400" dirty="0">
              <a:solidFill>
                <a:schemeClr val="tx1"/>
              </a:solidFill>
            </a:endParaRPr>
          </a:p>
          <a:p>
            <a:pPr marL="0" lvl="1" defTabSz="1111250">
              <a:lnSpc>
                <a:spcPct val="90000"/>
              </a:lnSpc>
              <a:spcAft>
                <a:spcPct val="15000"/>
              </a:spcAft>
              <a:defRPr/>
            </a:pPr>
            <a:r>
              <a:rPr lang="en-US" sz="2400" dirty="0">
                <a:solidFill>
                  <a:schemeClr val="tx1"/>
                </a:solidFill>
              </a:rPr>
              <a:t>4. The amount can be reasonably </a:t>
            </a:r>
            <a:r>
              <a:rPr lang="en-US" sz="2400" dirty="0" smtClean="0">
                <a:solidFill>
                  <a:schemeClr val="tx1"/>
                </a:solidFill>
              </a:rPr>
              <a:t>estimated</a:t>
            </a:r>
            <a:endParaRPr lang="en-US" sz="2400" dirty="0">
              <a:solidFill>
                <a:schemeClr val="tx1"/>
              </a:solidFill>
            </a:endParaRPr>
          </a:p>
        </p:txBody>
      </p:sp>
      <p:sp>
        <p:nvSpPr>
          <p:cNvPr id="12" name="Freeform 11"/>
          <p:cNvSpPr/>
          <p:nvPr/>
        </p:nvSpPr>
        <p:spPr>
          <a:xfrm>
            <a:off x="763238" y="2712519"/>
            <a:ext cx="8142982" cy="722313"/>
          </a:xfrm>
          <a:custGeom>
            <a:avLst/>
            <a:gdLst>
              <a:gd name="connsiteX0" fmla="*/ 0 w 3557163"/>
              <a:gd name="connsiteY0" fmla="*/ 82342 h 494045"/>
              <a:gd name="connsiteX1" fmla="*/ 82342 w 3557163"/>
              <a:gd name="connsiteY1" fmla="*/ 0 h 494045"/>
              <a:gd name="connsiteX2" fmla="*/ 3474821 w 3557163"/>
              <a:gd name="connsiteY2" fmla="*/ 0 h 494045"/>
              <a:gd name="connsiteX3" fmla="*/ 3557163 w 3557163"/>
              <a:gd name="connsiteY3" fmla="*/ 82342 h 494045"/>
              <a:gd name="connsiteX4" fmla="*/ 3557163 w 3557163"/>
              <a:gd name="connsiteY4" fmla="*/ 411703 h 494045"/>
              <a:gd name="connsiteX5" fmla="*/ 3474821 w 3557163"/>
              <a:gd name="connsiteY5" fmla="*/ 494045 h 494045"/>
              <a:gd name="connsiteX6" fmla="*/ 82342 w 3557163"/>
              <a:gd name="connsiteY6" fmla="*/ 494045 h 494045"/>
              <a:gd name="connsiteX7" fmla="*/ 0 w 3557163"/>
              <a:gd name="connsiteY7" fmla="*/ 411703 h 494045"/>
              <a:gd name="connsiteX8" fmla="*/ 0 w 3557163"/>
              <a:gd name="connsiteY8" fmla="*/ 82342 h 49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7163" h="494045">
                <a:moveTo>
                  <a:pt x="0" y="82342"/>
                </a:moveTo>
                <a:cubicBezTo>
                  <a:pt x="0" y="36866"/>
                  <a:pt x="36866" y="0"/>
                  <a:pt x="82342" y="0"/>
                </a:cubicBezTo>
                <a:lnTo>
                  <a:pt x="3474821" y="0"/>
                </a:lnTo>
                <a:cubicBezTo>
                  <a:pt x="3520297" y="0"/>
                  <a:pt x="3557163" y="36866"/>
                  <a:pt x="3557163" y="82342"/>
                </a:cubicBezTo>
                <a:lnTo>
                  <a:pt x="3557163" y="411703"/>
                </a:lnTo>
                <a:cubicBezTo>
                  <a:pt x="3557163" y="457179"/>
                  <a:pt x="3520297" y="494045"/>
                  <a:pt x="3474821" y="494045"/>
                </a:cubicBezTo>
                <a:lnTo>
                  <a:pt x="82342" y="494045"/>
                </a:lnTo>
                <a:cubicBezTo>
                  <a:pt x="36866" y="494045"/>
                  <a:pt x="0" y="457179"/>
                  <a:pt x="0" y="411703"/>
                </a:cubicBezTo>
                <a:lnTo>
                  <a:pt x="0" y="8234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76594" tIns="24117" rIns="176594" bIns="24117" spcCol="1270" anchor="ctr"/>
          <a:lstStyle/>
          <a:p>
            <a:pPr algn="ctr" defTabSz="1200150">
              <a:lnSpc>
                <a:spcPct val="90000"/>
              </a:lnSpc>
              <a:spcAft>
                <a:spcPct val="35000"/>
              </a:spcAft>
              <a:defRPr/>
            </a:pPr>
            <a:r>
              <a:rPr lang="en-US" sz="2400" b="1" dirty="0"/>
              <a:t>VACATIONS, SICK DAYS, AND OTHER PAID FUTURE ABSENCES</a:t>
            </a:r>
            <a:endParaRPr lang="en-US" sz="2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fade">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fade">
                                      <p:cBhvr>
                                        <p:cTn id="23" dur="500"/>
                                        <p:tgtEl>
                                          <p:spTgt spid="11">
                                            <p:txEl>
                                              <p:pRg st="1" end="1"/>
                                            </p:txEl>
                                          </p:spTgt>
                                        </p:tgtEl>
                                      </p:cBhvr>
                                    </p:animEffect>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Effect transition="in" filter="fade">
                                      <p:cBhvr>
                                        <p:cTn id="27" dur="500"/>
                                        <p:tgtEl>
                                          <p:spTgt spid="11">
                                            <p:txEl>
                                              <p:pRg st="2" end="2"/>
                                            </p:txEl>
                                          </p:spTgt>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Effect transition="in" filter="fade">
                                      <p:cBhvr>
                                        <p:cTn id="31" dur="500"/>
                                        <p:tgtEl>
                                          <p:spTgt spid="11">
                                            <p:txEl>
                                              <p:pRg st="3" end="3"/>
                                            </p:txEl>
                                          </p:spTgt>
                                        </p:tgtEl>
                                      </p:cBhvr>
                                    </p:animEffect>
                                  </p:childTnLst>
                                </p:cTn>
                              </p:par>
                            </p:childTnLst>
                          </p:cTn>
                        </p:par>
                        <p:par>
                          <p:cTn id="32" fill="hold">
                            <p:stCondLst>
                              <p:cond delay="1500"/>
                            </p:stCondLst>
                            <p:childTnLst>
                              <p:par>
                                <p:cTn id="33" presetID="10" presetClass="entr" presetSubtype="0" fill="hold" nodeType="afterEffect">
                                  <p:stCondLst>
                                    <p:cond delay="0"/>
                                  </p:stCondLst>
                                  <p:childTnLst>
                                    <p:set>
                                      <p:cBhvr>
                                        <p:cTn id="34" dur="1" fill="hold">
                                          <p:stCondLst>
                                            <p:cond delay="0"/>
                                          </p:stCondLst>
                                        </p:cTn>
                                        <p:tgtEl>
                                          <p:spTgt spid="11">
                                            <p:txEl>
                                              <p:pRg st="4" end="4"/>
                                            </p:txEl>
                                          </p:spTgt>
                                        </p:tgtEl>
                                        <p:attrNameLst>
                                          <p:attrName>style.visibility</p:attrName>
                                        </p:attrNameLst>
                                      </p:cBhvr>
                                      <p:to>
                                        <p:strVal val="visible"/>
                                      </p:to>
                                    </p:set>
                                    <p:animEffect transition="in" filter="fade">
                                      <p:cBhvr>
                                        <p:cTn id="35"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27050" y="900705"/>
            <a:ext cx="8601075" cy="5632310"/>
          </a:xfrm>
          <a:prstGeom prst="rect">
            <a:avLst/>
          </a:prstGeom>
          <a:noFill/>
        </p:spPr>
        <p:txBody>
          <a:bodyPr>
            <a:spAutoFit/>
          </a:bodyPr>
          <a:lstStyle/>
          <a:p>
            <a:pPr>
              <a:defRPr/>
            </a:pPr>
            <a:r>
              <a:rPr lang="en-IN" sz="2400" dirty="0">
                <a:latin typeface="+mn-lt"/>
              </a:rPr>
              <a:t>Davidson-Getty Chemicals has 8,000 employees. Each employee earns two weeks of paid vacation per year. Vacation time not taken in the year earned can be carried over to subsequent years. During 2018, 2,500 employees took both weeks’ vacation, but at the end of the year, 5,500 employees had vacation time carryovers as follows:</a:t>
            </a: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IN" sz="2400" dirty="0">
              <a:latin typeface="+mn-lt"/>
            </a:endParaRPr>
          </a:p>
          <a:p>
            <a:pPr>
              <a:defRPr/>
            </a:pPr>
            <a:endParaRPr lang="en-US" sz="2400" dirty="0">
              <a:latin typeface="+mn-lt"/>
            </a:endParaRPr>
          </a:p>
          <a:p>
            <a:pPr>
              <a:defRPr/>
            </a:pPr>
            <a:r>
              <a:rPr lang="en-US" sz="2400" dirty="0">
                <a:latin typeface="+mn-lt"/>
              </a:rPr>
              <a:t>During 2018, compensation averaged $600 a week per employee.</a:t>
            </a:r>
            <a:r>
              <a:rPr lang="en-IN" sz="2400" dirty="0">
                <a:latin typeface="+mn-lt"/>
              </a:rPr>
              <a:t> </a:t>
            </a:r>
            <a:endParaRPr lang="en-US" sz="2400" dirty="0">
              <a:latin typeface="+mn-lt"/>
            </a:endParaRPr>
          </a:p>
        </p:txBody>
      </p:sp>
      <p:sp>
        <p:nvSpPr>
          <p:cNvPr id="3" name="Rectangle 2"/>
          <p:cNvSpPr/>
          <p:nvPr/>
        </p:nvSpPr>
        <p:spPr>
          <a:xfrm>
            <a:off x="916487" y="3294258"/>
            <a:ext cx="7999413" cy="259080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Rectangle 9"/>
          <p:cNvSpPr/>
          <p:nvPr/>
        </p:nvSpPr>
        <p:spPr>
          <a:xfrm>
            <a:off x="1176838" y="4491233"/>
            <a:ext cx="1714500" cy="373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2,000</a:t>
            </a:r>
          </a:p>
        </p:txBody>
      </p:sp>
      <p:sp>
        <p:nvSpPr>
          <p:cNvPr id="11" name="Rectangle 10"/>
          <p:cNvSpPr/>
          <p:nvPr/>
        </p:nvSpPr>
        <p:spPr>
          <a:xfrm>
            <a:off x="1343526" y="4834133"/>
            <a:ext cx="1417637" cy="4333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3,500</a:t>
            </a:r>
          </a:p>
        </p:txBody>
      </p:sp>
      <p:cxnSp>
        <p:nvCxnSpPr>
          <p:cNvPr id="12" name="Straight Connector 11"/>
          <p:cNvCxnSpPr/>
          <p:nvPr/>
        </p:nvCxnSpPr>
        <p:spPr>
          <a:xfrm>
            <a:off x="916488" y="4111820"/>
            <a:ext cx="7908925"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176838" y="4183258"/>
            <a:ext cx="1714500" cy="307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2,500</a:t>
            </a:r>
          </a:p>
        </p:txBody>
      </p:sp>
      <p:sp>
        <p:nvSpPr>
          <p:cNvPr id="19" name="Rectangle 18"/>
          <p:cNvSpPr/>
          <p:nvPr/>
        </p:nvSpPr>
        <p:spPr>
          <a:xfrm>
            <a:off x="6450513" y="4183258"/>
            <a:ext cx="1714500" cy="307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US" sz="2400" dirty="0">
                <a:solidFill>
                  <a:schemeClr val="tx1"/>
                </a:solidFill>
              </a:rPr>
              <a:t>0</a:t>
            </a:r>
          </a:p>
        </p:txBody>
      </p:sp>
      <p:sp>
        <p:nvSpPr>
          <p:cNvPr id="20" name="Rectangle 19"/>
          <p:cNvSpPr/>
          <p:nvPr/>
        </p:nvSpPr>
        <p:spPr>
          <a:xfrm>
            <a:off x="6603177" y="3296892"/>
            <a:ext cx="2282825" cy="930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tx1"/>
                </a:solidFill>
              </a:rPr>
              <a:t>Total </a:t>
            </a:r>
            <a:r>
              <a:rPr lang="en-US" sz="2400" b="1" dirty="0" smtClean="0">
                <a:solidFill>
                  <a:schemeClr val="tx1"/>
                </a:solidFill>
              </a:rPr>
              <a:t>carryover </a:t>
            </a:r>
            <a:r>
              <a:rPr lang="en-US" sz="2400" b="1" dirty="0">
                <a:solidFill>
                  <a:schemeClr val="tx1"/>
                </a:solidFill>
              </a:rPr>
              <a:t>w</a:t>
            </a:r>
            <a:r>
              <a:rPr lang="en-US" sz="2400" b="1" dirty="0" smtClean="0">
                <a:solidFill>
                  <a:schemeClr val="tx1"/>
                </a:solidFill>
              </a:rPr>
              <a:t>eeks</a:t>
            </a:r>
            <a:endParaRPr lang="en-US" sz="2400" b="1" dirty="0">
              <a:solidFill>
                <a:schemeClr val="tx1"/>
              </a:solidFill>
            </a:endParaRPr>
          </a:p>
        </p:txBody>
      </p:sp>
      <p:sp>
        <p:nvSpPr>
          <p:cNvPr id="4" name="TextBox 3"/>
          <p:cNvSpPr txBox="1"/>
          <p:nvPr/>
        </p:nvSpPr>
        <p:spPr>
          <a:xfrm>
            <a:off x="3264401" y="3349820"/>
            <a:ext cx="3384550" cy="862013"/>
          </a:xfrm>
          <a:prstGeom prst="rect">
            <a:avLst/>
          </a:prstGeom>
          <a:noFill/>
        </p:spPr>
        <p:txBody>
          <a:bodyPr>
            <a:spAutoFit/>
          </a:bodyPr>
          <a:lstStyle/>
          <a:p>
            <a:pPr algn="ctr">
              <a:defRPr/>
            </a:pPr>
            <a:r>
              <a:rPr lang="en-IN" sz="2400" b="1" dirty="0">
                <a:latin typeface="+mn-lt"/>
              </a:rPr>
              <a:t>Vacation weeks </a:t>
            </a:r>
          </a:p>
          <a:p>
            <a:pPr algn="ctr">
              <a:defRPr/>
            </a:pPr>
            <a:r>
              <a:rPr lang="en-IN" sz="2400" b="1" dirty="0">
                <a:latin typeface="+mn-lt"/>
              </a:rPr>
              <a:t>earned but not taken</a:t>
            </a:r>
            <a:endParaRPr lang="en-US" sz="2400" b="1" dirty="0">
              <a:latin typeface="+mn-lt"/>
            </a:endParaRPr>
          </a:p>
        </p:txBody>
      </p:sp>
      <p:sp>
        <p:nvSpPr>
          <p:cNvPr id="21" name="TextBox 20"/>
          <p:cNvSpPr txBox="1"/>
          <p:nvPr/>
        </p:nvSpPr>
        <p:spPr>
          <a:xfrm>
            <a:off x="1176838" y="3645920"/>
            <a:ext cx="2324100" cy="476250"/>
          </a:xfrm>
          <a:prstGeom prst="rect">
            <a:avLst/>
          </a:prstGeom>
          <a:noFill/>
        </p:spPr>
        <p:txBody>
          <a:bodyPr>
            <a:spAutoFit/>
          </a:bodyPr>
          <a:lstStyle/>
          <a:p>
            <a:pPr>
              <a:defRPr/>
            </a:pPr>
            <a:r>
              <a:rPr lang="en-IN" sz="2400" b="1" dirty="0">
                <a:latin typeface="+mn-lt"/>
              </a:rPr>
              <a:t>Employees</a:t>
            </a:r>
            <a:endParaRPr lang="en-US" sz="2400" b="1" dirty="0">
              <a:latin typeface="+mn-lt"/>
            </a:endParaRPr>
          </a:p>
        </p:txBody>
      </p:sp>
      <p:sp>
        <p:nvSpPr>
          <p:cNvPr id="22" name="TextBox 21"/>
          <p:cNvSpPr txBox="1"/>
          <p:nvPr/>
        </p:nvSpPr>
        <p:spPr>
          <a:xfrm>
            <a:off x="4499476" y="4111820"/>
            <a:ext cx="1300162" cy="477838"/>
          </a:xfrm>
          <a:prstGeom prst="rect">
            <a:avLst/>
          </a:prstGeom>
          <a:noFill/>
        </p:spPr>
        <p:txBody>
          <a:bodyPr>
            <a:spAutoFit/>
          </a:bodyPr>
          <a:lstStyle/>
          <a:p>
            <a:pPr algn="ctr">
              <a:defRPr/>
            </a:pPr>
            <a:r>
              <a:rPr lang="en-IN" sz="2400" dirty="0">
                <a:latin typeface="+mn-lt"/>
              </a:rPr>
              <a:t>0</a:t>
            </a:r>
            <a:endParaRPr lang="en-US" sz="2400" dirty="0">
              <a:latin typeface="+mn-lt"/>
            </a:endParaRPr>
          </a:p>
        </p:txBody>
      </p:sp>
      <p:sp>
        <p:nvSpPr>
          <p:cNvPr id="23" name="TextBox 22"/>
          <p:cNvSpPr txBox="1"/>
          <p:nvPr/>
        </p:nvSpPr>
        <p:spPr>
          <a:xfrm>
            <a:off x="4499476" y="4462658"/>
            <a:ext cx="1300162" cy="476250"/>
          </a:xfrm>
          <a:prstGeom prst="rect">
            <a:avLst/>
          </a:prstGeom>
          <a:noFill/>
        </p:spPr>
        <p:txBody>
          <a:bodyPr>
            <a:spAutoFit/>
          </a:bodyPr>
          <a:lstStyle/>
          <a:p>
            <a:pPr algn="ctr">
              <a:defRPr/>
            </a:pPr>
            <a:r>
              <a:rPr lang="en-IN" sz="2400" dirty="0">
                <a:latin typeface="+mn-lt"/>
              </a:rPr>
              <a:t>1</a:t>
            </a:r>
            <a:endParaRPr lang="en-US" sz="2400" dirty="0">
              <a:latin typeface="+mn-lt"/>
            </a:endParaRPr>
          </a:p>
        </p:txBody>
      </p:sp>
      <p:sp>
        <p:nvSpPr>
          <p:cNvPr id="24" name="TextBox 23"/>
          <p:cNvSpPr txBox="1"/>
          <p:nvPr/>
        </p:nvSpPr>
        <p:spPr>
          <a:xfrm>
            <a:off x="4499476" y="4840483"/>
            <a:ext cx="1300162" cy="477837"/>
          </a:xfrm>
          <a:prstGeom prst="rect">
            <a:avLst/>
          </a:prstGeom>
          <a:noFill/>
        </p:spPr>
        <p:txBody>
          <a:bodyPr>
            <a:spAutoFit/>
          </a:bodyPr>
          <a:lstStyle/>
          <a:p>
            <a:pPr algn="ctr">
              <a:defRPr/>
            </a:pPr>
            <a:r>
              <a:rPr lang="en-IN" sz="2400" dirty="0">
                <a:latin typeface="+mn-lt"/>
              </a:rPr>
              <a:t>2</a:t>
            </a:r>
            <a:endParaRPr lang="en-US" sz="2400" dirty="0">
              <a:latin typeface="+mn-lt"/>
            </a:endParaRPr>
          </a:p>
        </p:txBody>
      </p:sp>
      <p:sp>
        <p:nvSpPr>
          <p:cNvPr id="25" name="Rectangle 24"/>
          <p:cNvSpPr/>
          <p:nvPr/>
        </p:nvSpPr>
        <p:spPr>
          <a:xfrm>
            <a:off x="6450513" y="4483295"/>
            <a:ext cx="1714500" cy="441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IN" sz="2400" dirty="0">
                <a:solidFill>
                  <a:schemeClr val="tx1"/>
                </a:solidFill>
              </a:rPr>
              <a:t>2,000</a:t>
            </a:r>
            <a:endParaRPr lang="en-US" sz="2400" dirty="0">
              <a:solidFill>
                <a:schemeClr val="tx1"/>
              </a:solidFill>
            </a:endParaRPr>
          </a:p>
        </p:txBody>
      </p:sp>
      <p:sp>
        <p:nvSpPr>
          <p:cNvPr id="26" name="Rectangle 25"/>
          <p:cNvSpPr/>
          <p:nvPr/>
        </p:nvSpPr>
        <p:spPr>
          <a:xfrm>
            <a:off x="6450513" y="4838895"/>
            <a:ext cx="1714500" cy="433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en-IN" sz="2400" dirty="0">
                <a:solidFill>
                  <a:schemeClr val="tx1"/>
                </a:solidFill>
              </a:rPr>
              <a:t>7,000</a:t>
            </a:r>
            <a:endParaRPr lang="en-US" sz="2400" dirty="0">
              <a:solidFill>
                <a:schemeClr val="tx1"/>
              </a:solidFill>
            </a:endParaRPr>
          </a:p>
        </p:txBody>
      </p:sp>
      <p:cxnSp>
        <p:nvCxnSpPr>
          <p:cNvPr id="27" name="Straight Connector 26"/>
          <p:cNvCxnSpPr/>
          <p:nvPr/>
        </p:nvCxnSpPr>
        <p:spPr>
          <a:xfrm flipV="1">
            <a:off x="1416551" y="52341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7099801" y="52341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610226" y="5194495"/>
            <a:ext cx="1204912" cy="477838"/>
          </a:xfrm>
          <a:prstGeom prst="rect">
            <a:avLst/>
          </a:prstGeom>
          <a:noFill/>
        </p:spPr>
        <p:txBody>
          <a:bodyPr>
            <a:spAutoFit/>
          </a:bodyPr>
          <a:lstStyle/>
          <a:p>
            <a:pPr>
              <a:defRPr/>
            </a:pPr>
            <a:r>
              <a:rPr lang="en-IN" sz="2400" dirty="0">
                <a:latin typeface="+mn-lt"/>
              </a:rPr>
              <a:t>8,000</a:t>
            </a:r>
            <a:endParaRPr lang="en-US" sz="2400" dirty="0">
              <a:latin typeface="+mn-lt"/>
            </a:endParaRPr>
          </a:p>
        </p:txBody>
      </p:sp>
      <p:sp>
        <p:nvSpPr>
          <p:cNvPr id="35" name="TextBox 34"/>
          <p:cNvSpPr txBox="1"/>
          <p:nvPr/>
        </p:nvSpPr>
        <p:spPr>
          <a:xfrm>
            <a:off x="6960101" y="5194495"/>
            <a:ext cx="1204912" cy="477838"/>
          </a:xfrm>
          <a:prstGeom prst="rect">
            <a:avLst/>
          </a:prstGeom>
          <a:noFill/>
        </p:spPr>
        <p:txBody>
          <a:bodyPr>
            <a:spAutoFit/>
          </a:bodyPr>
          <a:lstStyle/>
          <a:p>
            <a:pPr algn="r">
              <a:defRPr/>
            </a:pPr>
            <a:r>
              <a:rPr lang="en-IN" sz="2400" b="1" dirty="0">
                <a:solidFill>
                  <a:srgbClr val="FF0066"/>
                </a:solidFill>
                <a:latin typeface="+mn-lt"/>
              </a:rPr>
              <a:t>9,000</a:t>
            </a:r>
            <a:endParaRPr lang="en-US" sz="2400" b="1" dirty="0">
              <a:solidFill>
                <a:srgbClr val="FF0066"/>
              </a:solidFill>
              <a:latin typeface="+mn-lt"/>
            </a:endParaRPr>
          </a:p>
        </p:txBody>
      </p:sp>
      <p:cxnSp>
        <p:nvCxnSpPr>
          <p:cNvPr id="36" name="Straight Connector 35"/>
          <p:cNvCxnSpPr/>
          <p:nvPr/>
        </p:nvCxnSpPr>
        <p:spPr>
          <a:xfrm flipV="1">
            <a:off x="1394326" y="5700908"/>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397501" y="56278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7099801" y="57040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099801" y="5627883"/>
            <a:ext cx="1204912"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8"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2" name="Title 1"/>
          <p:cNvSpPr>
            <a:spLocks noGrp="1"/>
          </p:cNvSpPr>
          <p:nvPr>
            <p:ph type="title"/>
          </p:nvPr>
        </p:nvSpPr>
        <p:spPr/>
        <p:txBody>
          <a:bodyPr/>
          <a:lstStyle/>
          <a:p>
            <a:r>
              <a:rPr lang="en-IN" dirty="0">
                <a:latin typeface="Calibri" pitchFamily="34" charset="0"/>
                <a:ea typeface="Adobe Fan Heiti Std B"/>
                <a:cs typeface="Adobe Fan Heiti Std B"/>
              </a:rPr>
              <a:t>Paid Future Absences</a:t>
            </a:r>
            <a:r>
              <a:rPr lang="en-US" dirty="0">
                <a:latin typeface="Calibri" pitchFamily="34" charset="0"/>
                <a:ea typeface="Adobe Fan Heiti Std B"/>
                <a:cs typeface="Adobe Fan Heiti Std B"/>
              </a:rPr>
              <a:t/>
            </a:r>
            <a:br>
              <a:rPr lang="en-US" dirty="0">
                <a:latin typeface="Calibri" pitchFamily="34" charset="0"/>
                <a:ea typeface="Adobe Fan Heiti Std B"/>
                <a:cs typeface="Adobe Fan Heiti Std B"/>
              </a:rPr>
            </a:b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0" grpId="0"/>
      <p:bldP spid="11" grpId="0"/>
      <p:bldP spid="18" grpId="0"/>
      <p:bldP spid="19" grpId="0"/>
      <p:bldP spid="20" grpId="0"/>
      <p:bldP spid="4" grpId="0"/>
      <p:bldP spid="21" grpId="0"/>
      <p:bldP spid="22" grpId="0"/>
      <p:bldP spid="23" grpId="0"/>
      <p:bldP spid="24" grpId="0"/>
      <p:bldP spid="25" grpId="0"/>
      <p:bldP spid="26"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671202" y="4856474"/>
            <a:ext cx="8362950" cy="173422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
        <p:nvSpPr>
          <p:cNvPr id="2" name="Title 1"/>
          <p:cNvSpPr>
            <a:spLocks noGrp="1"/>
          </p:cNvSpPr>
          <p:nvPr>
            <p:ph type="title"/>
          </p:nvPr>
        </p:nvSpPr>
        <p:spPr>
          <a:xfrm>
            <a:off x="750271" y="-182849"/>
            <a:ext cx="8382000" cy="722370"/>
          </a:xfrm>
        </p:spPr>
        <p:txBody>
          <a:bodyPr>
            <a:normAutofit/>
          </a:bodyPr>
          <a:lstStyle/>
          <a:p>
            <a:r>
              <a:rPr lang="en-IN" dirty="0">
                <a:latin typeface="Calibri" pitchFamily="34" charset="0"/>
                <a:ea typeface="Adobe Fan Heiti Std B"/>
                <a:cs typeface="Adobe Fan Heiti Std B"/>
              </a:rPr>
              <a:t>Paid Future Absences </a:t>
            </a:r>
            <a:r>
              <a:rPr lang="en-IN" sz="2600" dirty="0">
                <a:latin typeface="Calibri" pitchFamily="34" charset="0"/>
                <a:ea typeface="Adobe Fan Heiti Std B"/>
                <a:cs typeface="Adobe Fan Heiti Std B"/>
              </a:rPr>
              <a:t>(continued)</a:t>
            </a:r>
            <a:endParaRPr lang="en-US" sz="2600" dirty="0">
              <a:latin typeface="Calibri" pitchFamily="34" charset="0"/>
              <a:ea typeface="Adobe Fan Heiti Std B"/>
              <a:cs typeface="Adobe Fan Heiti Std B"/>
            </a:endParaRPr>
          </a:p>
        </p:txBody>
      </p:sp>
      <p:sp>
        <p:nvSpPr>
          <p:cNvPr id="7" name="Rectangle 6"/>
          <p:cNvSpPr/>
          <p:nvPr/>
        </p:nvSpPr>
        <p:spPr>
          <a:xfrm>
            <a:off x="671202" y="589143"/>
            <a:ext cx="8362950" cy="1699349"/>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8" name="TextBox 7"/>
          <p:cNvSpPr txBox="1">
            <a:spLocks noChangeArrowheads="1"/>
          </p:cNvSpPr>
          <p:nvPr/>
        </p:nvSpPr>
        <p:spPr bwMode="auto">
          <a:xfrm>
            <a:off x="671202" y="630418"/>
            <a:ext cx="4929188" cy="477838"/>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9" name="TextBox 8"/>
          <p:cNvSpPr txBox="1">
            <a:spLocks noChangeArrowheads="1"/>
          </p:cNvSpPr>
          <p:nvPr/>
        </p:nvSpPr>
        <p:spPr bwMode="auto">
          <a:xfrm>
            <a:off x="7761644" y="643118"/>
            <a:ext cx="1289050" cy="477838"/>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0" name="TextBox 9"/>
          <p:cNvSpPr txBox="1">
            <a:spLocks noChangeArrowheads="1"/>
          </p:cNvSpPr>
          <p:nvPr/>
        </p:nvSpPr>
        <p:spPr bwMode="auto">
          <a:xfrm>
            <a:off x="6389141" y="643118"/>
            <a:ext cx="1289050" cy="477838"/>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1" name="Straight Connector 10"/>
          <p:cNvCxnSpPr/>
          <p:nvPr/>
        </p:nvCxnSpPr>
        <p:spPr>
          <a:xfrm>
            <a:off x="671202" y="1095556"/>
            <a:ext cx="8362950" cy="1270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691840" y="1478143"/>
            <a:ext cx="5153025" cy="404813"/>
          </a:xfrm>
          <a:prstGeom prst="rect">
            <a:avLst/>
          </a:prstGeom>
          <a:noFill/>
          <a:ln w="9525">
            <a:noFill/>
            <a:miter lim="800000"/>
            <a:headEnd/>
            <a:tailEnd/>
          </a:ln>
        </p:spPr>
        <p:txBody>
          <a:bodyPr/>
          <a:lstStyle/>
          <a:p>
            <a:r>
              <a:rPr lang="en-IN" sz="2400" dirty="0">
                <a:latin typeface="+mn-lt"/>
              </a:rPr>
              <a:t>Salaries and wages expense</a:t>
            </a:r>
          </a:p>
        </p:txBody>
      </p:sp>
      <p:sp>
        <p:nvSpPr>
          <p:cNvPr id="13" name="TextBox 12"/>
          <p:cNvSpPr txBox="1">
            <a:spLocks noChangeArrowheads="1"/>
          </p:cNvSpPr>
          <p:nvPr/>
        </p:nvSpPr>
        <p:spPr bwMode="auto">
          <a:xfrm>
            <a:off x="6114503" y="1488611"/>
            <a:ext cx="1563688" cy="404813"/>
          </a:xfrm>
          <a:prstGeom prst="rect">
            <a:avLst/>
          </a:prstGeom>
          <a:noFill/>
          <a:ln w="9525">
            <a:noFill/>
            <a:miter lim="800000"/>
            <a:headEnd/>
            <a:tailEnd/>
          </a:ln>
        </p:spPr>
        <p:txBody>
          <a:bodyPr/>
          <a:lstStyle/>
          <a:p>
            <a:pPr algn="r"/>
            <a:r>
              <a:rPr lang="en-IN" sz="2400" dirty="0">
                <a:latin typeface="+mn-lt"/>
              </a:rPr>
              <a:t>4,200,000</a:t>
            </a:r>
          </a:p>
        </p:txBody>
      </p:sp>
      <p:sp>
        <p:nvSpPr>
          <p:cNvPr id="14" name="TextBox 13"/>
          <p:cNvSpPr txBox="1">
            <a:spLocks noChangeArrowheads="1"/>
          </p:cNvSpPr>
          <p:nvPr/>
        </p:nvSpPr>
        <p:spPr bwMode="auto">
          <a:xfrm>
            <a:off x="7414769" y="1848031"/>
            <a:ext cx="1563688" cy="404812"/>
          </a:xfrm>
          <a:prstGeom prst="rect">
            <a:avLst/>
          </a:prstGeom>
          <a:noFill/>
          <a:ln w="9525">
            <a:noFill/>
            <a:miter lim="800000"/>
            <a:headEnd/>
            <a:tailEnd/>
          </a:ln>
        </p:spPr>
        <p:txBody>
          <a:bodyPr/>
          <a:lstStyle/>
          <a:p>
            <a:pPr algn="r"/>
            <a:r>
              <a:rPr lang="en-IN" sz="2400" dirty="0">
                <a:latin typeface="+mn-lt"/>
              </a:rPr>
              <a:t>4,200,000</a:t>
            </a:r>
          </a:p>
        </p:txBody>
      </p:sp>
      <p:sp>
        <p:nvSpPr>
          <p:cNvPr id="15" name="TextBox 14"/>
          <p:cNvSpPr txBox="1">
            <a:spLocks noChangeArrowheads="1"/>
          </p:cNvSpPr>
          <p:nvPr/>
        </p:nvSpPr>
        <p:spPr bwMode="auto">
          <a:xfrm>
            <a:off x="690252" y="1840093"/>
            <a:ext cx="5153025" cy="404813"/>
          </a:xfrm>
          <a:prstGeom prst="rect">
            <a:avLst/>
          </a:prstGeom>
          <a:noFill/>
          <a:ln w="9525">
            <a:noFill/>
            <a:miter lim="800000"/>
            <a:headEnd/>
            <a:tailEnd/>
          </a:ln>
        </p:spPr>
        <p:txBody>
          <a:bodyPr/>
          <a:lstStyle/>
          <a:p>
            <a:pPr lvl="1"/>
            <a:r>
              <a:rPr lang="en-IN" sz="2400" dirty="0">
                <a:latin typeface="+mn-lt"/>
              </a:rPr>
              <a:t>Cash</a:t>
            </a:r>
          </a:p>
        </p:txBody>
      </p:sp>
      <p:sp>
        <p:nvSpPr>
          <p:cNvPr id="16" name="TextBox 15"/>
          <p:cNvSpPr txBox="1">
            <a:spLocks noChangeArrowheads="1"/>
          </p:cNvSpPr>
          <p:nvPr/>
        </p:nvSpPr>
        <p:spPr bwMode="auto">
          <a:xfrm>
            <a:off x="682315" y="1095383"/>
            <a:ext cx="5754687" cy="476250"/>
          </a:xfrm>
          <a:prstGeom prst="rect">
            <a:avLst/>
          </a:prstGeom>
          <a:noFill/>
          <a:ln w="9525">
            <a:noFill/>
            <a:miter lim="800000"/>
            <a:headEnd/>
            <a:tailEnd/>
          </a:ln>
        </p:spPr>
        <p:txBody>
          <a:bodyPr>
            <a:spAutoFit/>
          </a:bodyPr>
          <a:lstStyle/>
          <a:p>
            <a:r>
              <a:rPr lang="en-US" sz="2400" b="1" dirty="0">
                <a:latin typeface="+mn-lt"/>
              </a:rPr>
              <a:t>When </a:t>
            </a:r>
            <a:r>
              <a:rPr lang="en-US" sz="2400" b="1" dirty="0" smtClean="0">
                <a:latin typeface="+mn-lt"/>
              </a:rPr>
              <a:t>vacations </a:t>
            </a:r>
            <a:r>
              <a:rPr lang="en-US" sz="2400" b="1" dirty="0">
                <a:latin typeface="+mn-lt"/>
              </a:rPr>
              <a:t>w</a:t>
            </a:r>
            <a:r>
              <a:rPr lang="en-US" sz="2400" b="1" dirty="0" smtClean="0">
                <a:latin typeface="+mn-lt"/>
              </a:rPr>
              <a:t>ere </a:t>
            </a:r>
            <a:r>
              <a:rPr lang="en-US" sz="2400" b="1" dirty="0">
                <a:latin typeface="+mn-lt"/>
              </a:rPr>
              <a:t>t</a:t>
            </a:r>
            <a:r>
              <a:rPr lang="en-US" sz="2400" b="1" dirty="0" smtClean="0">
                <a:latin typeface="+mn-lt"/>
              </a:rPr>
              <a:t>aken </a:t>
            </a:r>
            <a:r>
              <a:rPr lang="en-US" sz="2400" b="1" dirty="0">
                <a:latin typeface="+mn-lt"/>
              </a:rPr>
              <a:t>in 2018</a:t>
            </a:r>
            <a:endParaRPr lang="en-IN" sz="2400" b="1" baseline="30000" dirty="0">
              <a:latin typeface="+mn-lt"/>
            </a:endParaRPr>
          </a:p>
        </p:txBody>
      </p:sp>
      <p:sp>
        <p:nvSpPr>
          <p:cNvPr id="17" name="TextBox 16"/>
          <p:cNvSpPr txBox="1">
            <a:spLocks noChangeArrowheads="1"/>
          </p:cNvSpPr>
          <p:nvPr/>
        </p:nvSpPr>
        <p:spPr bwMode="auto">
          <a:xfrm>
            <a:off x="2567287" y="2417524"/>
            <a:ext cx="5761037" cy="385888"/>
          </a:xfrm>
          <a:prstGeom prst="rect">
            <a:avLst/>
          </a:prstGeom>
          <a:solidFill>
            <a:srgbClr val="D1E8F0"/>
          </a:solidFill>
          <a:ln w="28575">
            <a:solidFill>
              <a:srgbClr val="376092"/>
            </a:solidFill>
            <a:miter lim="800000"/>
            <a:headEnd/>
            <a:tailEnd/>
          </a:ln>
        </p:spPr>
        <p:txBody>
          <a:bodyPr/>
          <a:lstStyle/>
          <a:p>
            <a:pPr algn="ctr"/>
            <a:r>
              <a:rPr lang="pl-PL" sz="2000" dirty="0">
                <a:latin typeface="+mn-lt"/>
              </a:rPr>
              <a:t>(2,500 × 2 </a:t>
            </a:r>
            <a:r>
              <a:rPr lang="en-US" sz="2000" dirty="0">
                <a:latin typeface="+mn-lt"/>
              </a:rPr>
              <a:t>weeks</a:t>
            </a:r>
            <a:r>
              <a:rPr lang="pl-PL" sz="2000" dirty="0">
                <a:latin typeface="+mn-lt"/>
              </a:rPr>
              <a:t> × $600) </a:t>
            </a:r>
            <a:r>
              <a:rPr lang="en-US" sz="2000" dirty="0">
                <a:latin typeface="+mn-lt"/>
              </a:rPr>
              <a:t>+ </a:t>
            </a:r>
            <a:r>
              <a:rPr lang="pl-PL" sz="2000" dirty="0">
                <a:latin typeface="+mn-lt"/>
              </a:rPr>
              <a:t>(2,000 × 1 </a:t>
            </a:r>
            <a:r>
              <a:rPr lang="en-US" sz="2000" dirty="0" smtClean="0">
                <a:latin typeface="+mn-lt"/>
              </a:rPr>
              <a:t>week </a:t>
            </a:r>
            <a:r>
              <a:rPr lang="pl-PL" sz="2000" dirty="0" smtClean="0">
                <a:latin typeface="+mn-lt"/>
              </a:rPr>
              <a:t>× </a:t>
            </a:r>
            <a:r>
              <a:rPr lang="pl-PL" sz="2000" dirty="0">
                <a:latin typeface="+mn-lt"/>
              </a:rPr>
              <a:t>$600)</a:t>
            </a:r>
            <a:endParaRPr lang="en-IN" sz="2000" dirty="0">
              <a:latin typeface="+mn-lt"/>
            </a:endParaRPr>
          </a:p>
        </p:txBody>
      </p:sp>
      <p:sp>
        <p:nvSpPr>
          <p:cNvPr id="18" name="TextBox 17"/>
          <p:cNvSpPr txBox="1">
            <a:spLocks noChangeArrowheads="1"/>
          </p:cNvSpPr>
          <p:nvPr/>
        </p:nvSpPr>
        <p:spPr bwMode="auto">
          <a:xfrm>
            <a:off x="1855369" y="1840093"/>
            <a:ext cx="3143250" cy="404813"/>
          </a:xfrm>
          <a:prstGeom prst="rect">
            <a:avLst/>
          </a:prstGeom>
          <a:noFill/>
          <a:ln w="9525">
            <a:noFill/>
            <a:miter lim="800000"/>
            <a:headEnd/>
            <a:tailEnd/>
          </a:ln>
        </p:spPr>
        <p:txBody>
          <a:bodyPr/>
          <a:lstStyle/>
          <a:p>
            <a:r>
              <a:rPr lang="en-IN" sz="2400" dirty="0">
                <a:latin typeface="+mn-lt"/>
              </a:rPr>
              <a:t>(or wages payable)</a:t>
            </a:r>
          </a:p>
        </p:txBody>
      </p:sp>
      <p:sp>
        <p:nvSpPr>
          <p:cNvPr id="19" name="Rectangle 18"/>
          <p:cNvSpPr/>
          <p:nvPr/>
        </p:nvSpPr>
        <p:spPr>
          <a:xfrm>
            <a:off x="671202" y="2938625"/>
            <a:ext cx="8362950" cy="12715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24" name="TextBox 23"/>
          <p:cNvSpPr txBox="1">
            <a:spLocks noChangeArrowheads="1"/>
          </p:cNvSpPr>
          <p:nvPr/>
        </p:nvSpPr>
        <p:spPr bwMode="auto">
          <a:xfrm>
            <a:off x="704539" y="3299810"/>
            <a:ext cx="5153025" cy="404813"/>
          </a:xfrm>
          <a:prstGeom prst="rect">
            <a:avLst/>
          </a:prstGeom>
          <a:noFill/>
          <a:ln w="9525">
            <a:noFill/>
            <a:miter lim="800000"/>
            <a:headEnd/>
            <a:tailEnd/>
          </a:ln>
        </p:spPr>
        <p:txBody>
          <a:bodyPr/>
          <a:lstStyle/>
          <a:p>
            <a:r>
              <a:rPr lang="en-IN" sz="2400" dirty="0">
                <a:latin typeface="+mn-lt"/>
              </a:rPr>
              <a:t>Salaries and wages expense</a:t>
            </a:r>
          </a:p>
        </p:txBody>
      </p:sp>
      <p:sp>
        <p:nvSpPr>
          <p:cNvPr id="25" name="TextBox 24"/>
          <p:cNvSpPr txBox="1">
            <a:spLocks noChangeArrowheads="1"/>
          </p:cNvSpPr>
          <p:nvPr/>
        </p:nvSpPr>
        <p:spPr bwMode="auto">
          <a:xfrm>
            <a:off x="6186741" y="3299810"/>
            <a:ext cx="1563687" cy="404813"/>
          </a:xfrm>
          <a:prstGeom prst="rect">
            <a:avLst/>
          </a:prstGeom>
          <a:noFill/>
          <a:ln w="9525">
            <a:noFill/>
            <a:miter lim="800000"/>
            <a:headEnd/>
            <a:tailEnd/>
          </a:ln>
        </p:spPr>
        <p:txBody>
          <a:bodyPr/>
          <a:lstStyle/>
          <a:p>
            <a:pPr algn="r"/>
            <a:r>
              <a:rPr lang="en-IN" sz="2400" dirty="0">
                <a:latin typeface="+mn-lt"/>
              </a:rPr>
              <a:t>5,400,000</a:t>
            </a:r>
          </a:p>
        </p:txBody>
      </p:sp>
      <p:sp>
        <p:nvSpPr>
          <p:cNvPr id="26" name="TextBox 25"/>
          <p:cNvSpPr txBox="1">
            <a:spLocks noChangeArrowheads="1"/>
          </p:cNvSpPr>
          <p:nvPr/>
        </p:nvSpPr>
        <p:spPr bwMode="auto">
          <a:xfrm>
            <a:off x="7414770" y="3660995"/>
            <a:ext cx="1563687" cy="404812"/>
          </a:xfrm>
          <a:prstGeom prst="rect">
            <a:avLst/>
          </a:prstGeom>
          <a:noFill/>
          <a:ln w="9525">
            <a:noFill/>
            <a:miter lim="800000"/>
            <a:headEnd/>
            <a:tailEnd/>
          </a:ln>
        </p:spPr>
        <p:txBody>
          <a:bodyPr/>
          <a:lstStyle/>
          <a:p>
            <a:pPr algn="r"/>
            <a:r>
              <a:rPr lang="en-IN" sz="2400" dirty="0">
                <a:latin typeface="+mn-lt"/>
              </a:rPr>
              <a:t>5,400,000</a:t>
            </a:r>
          </a:p>
        </p:txBody>
      </p:sp>
      <p:sp>
        <p:nvSpPr>
          <p:cNvPr id="27" name="TextBox 26"/>
          <p:cNvSpPr txBox="1">
            <a:spLocks noChangeArrowheads="1"/>
          </p:cNvSpPr>
          <p:nvPr/>
        </p:nvSpPr>
        <p:spPr bwMode="auto">
          <a:xfrm>
            <a:off x="701364" y="3631667"/>
            <a:ext cx="5957888" cy="534987"/>
          </a:xfrm>
          <a:prstGeom prst="rect">
            <a:avLst/>
          </a:prstGeom>
          <a:noFill/>
          <a:ln w="9525">
            <a:noFill/>
            <a:miter lim="800000"/>
            <a:headEnd/>
            <a:tailEnd/>
          </a:ln>
        </p:spPr>
        <p:txBody>
          <a:bodyPr/>
          <a:lstStyle/>
          <a:p>
            <a:pPr lvl="1"/>
            <a:r>
              <a:rPr lang="en-IN" sz="2400" dirty="0">
                <a:latin typeface="+mn-lt"/>
              </a:rPr>
              <a:t>Liability—compensated future absences</a:t>
            </a:r>
          </a:p>
        </p:txBody>
      </p:sp>
      <p:sp>
        <p:nvSpPr>
          <p:cNvPr id="28" name="TextBox 27"/>
          <p:cNvSpPr txBox="1">
            <a:spLocks noChangeArrowheads="1"/>
          </p:cNvSpPr>
          <p:nvPr/>
        </p:nvSpPr>
        <p:spPr bwMode="auto">
          <a:xfrm>
            <a:off x="726999" y="2948087"/>
            <a:ext cx="4926014" cy="461665"/>
          </a:xfrm>
          <a:prstGeom prst="rect">
            <a:avLst/>
          </a:prstGeom>
          <a:noFill/>
          <a:ln w="9525">
            <a:noFill/>
            <a:miter lim="800000"/>
            <a:headEnd/>
            <a:tailEnd/>
          </a:ln>
        </p:spPr>
        <p:txBody>
          <a:bodyPr wrap="square">
            <a:spAutoFit/>
          </a:bodyPr>
          <a:lstStyle/>
          <a:p>
            <a:r>
              <a:rPr lang="en-US" sz="2400" b="1" dirty="0">
                <a:latin typeface="+mn-lt"/>
              </a:rPr>
              <a:t>December 31, 2018 (adjusting entry) </a:t>
            </a:r>
            <a:endParaRPr lang="en-IN" sz="2400" b="1" baseline="30000" dirty="0">
              <a:latin typeface="+mn-lt"/>
            </a:endParaRPr>
          </a:p>
        </p:txBody>
      </p:sp>
      <p:sp>
        <p:nvSpPr>
          <p:cNvPr id="31" name="TextBox 30"/>
          <p:cNvSpPr txBox="1">
            <a:spLocks noChangeArrowheads="1"/>
          </p:cNvSpPr>
          <p:nvPr/>
        </p:nvSpPr>
        <p:spPr bwMode="auto">
          <a:xfrm>
            <a:off x="5347860" y="4332130"/>
            <a:ext cx="3515582" cy="420252"/>
          </a:xfrm>
          <a:prstGeom prst="rect">
            <a:avLst/>
          </a:prstGeom>
          <a:solidFill>
            <a:srgbClr val="D1E8F0"/>
          </a:solidFill>
          <a:ln w="28575">
            <a:solidFill>
              <a:srgbClr val="376092"/>
            </a:solidFill>
            <a:miter lim="800000"/>
            <a:headEnd/>
            <a:tailEnd/>
          </a:ln>
        </p:spPr>
        <p:txBody>
          <a:bodyPr/>
          <a:lstStyle>
            <a:defPPr>
              <a:defRPr lang="en-US"/>
            </a:defPPr>
            <a:lvl1pPr algn="ctr">
              <a:defRPr sz="2000">
                <a:latin typeface="+mn-lt"/>
              </a:defRPr>
            </a:lvl1pPr>
          </a:lstStyle>
          <a:p>
            <a:r>
              <a:rPr lang="en-US" dirty="0"/>
              <a:t>9,000 carryover weeks </a:t>
            </a:r>
            <a:r>
              <a:rPr lang="pl-PL" dirty="0"/>
              <a:t>×</a:t>
            </a:r>
            <a:r>
              <a:rPr lang="en-US" dirty="0"/>
              <a:t> $600</a:t>
            </a:r>
            <a:endParaRPr lang="en-IN" dirty="0"/>
          </a:p>
        </p:txBody>
      </p:sp>
      <p:sp>
        <p:nvSpPr>
          <p:cNvPr id="32" name="TextBox 31"/>
          <p:cNvSpPr txBox="1">
            <a:spLocks noChangeArrowheads="1"/>
          </p:cNvSpPr>
          <p:nvPr/>
        </p:nvSpPr>
        <p:spPr bwMode="auto">
          <a:xfrm>
            <a:off x="671202" y="5207312"/>
            <a:ext cx="5889625" cy="412750"/>
          </a:xfrm>
          <a:prstGeom prst="rect">
            <a:avLst/>
          </a:prstGeom>
          <a:noFill/>
          <a:ln w="9525">
            <a:noFill/>
            <a:miter lim="800000"/>
            <a:headEnd/>
            <a:tailEnd/>
          </a:ln>
        </p:spPr>
        <p:txBody>
          <a:bodyPr/>
          <a:lstStyle/>
          <a:p>
            <a:r>
              <a:rPr lang="en-IN" sz="2400" dirty="0">
                <a:latin typeface="+mn-lt"/>
              </a:rPr>
              <a:t>Liability—compensated future absences</a:t>
            </a:r>
          </a:p>
        </p:txBody>
      </p:sp>
      <p:sp>
        <p:nvSpPr>
          <p:cNvPr id="33" name="TextBox 32"/>
          <p:cNvSpPr txBox="1">
            <a:spLocks noChangeArrowheads="1"/>
          </p:cNvSpPr>
          <p:nvPr/>
        </p:nvSpPr>
        <p:spPr bwMode="auto">
          <a:xfrm>
            <a:off x="6206815" y="5185087"/>
            <a:ext cx="1563687" cy="404812"/>
          </a:xfrm>
          <a:prstGeom prst="rect">
            <a:avLst/>
          </a:prstGeom>
          <a:noFill/>
          <a:ln w="9525">
            <a:noFill/>
            <a:miter lim="800000"/>
            <a:headEnd/>
            <a:tailEnd/>
          </a:ln>
        </p:spPr>
        <p:txBody>
          <a:bodyPr/>
          <a:lstStyle/>
          <a:p>
            <a:pPr algn="r"/>
            <a:r>
              <a:rPr lang="en-IN" sz="2400" dirty="0">
                <a:latin typeface="+mn-lt"/>
              </a:rPr>
              <a:t>5,400,000</a:t>
            </a:r>
          </a:p>
        </p:txBody>
      </p:sp>
      <p:sp>
        <p:nvSpPr>
          <p:cNvPr id="34" name="TextBox 33"/>
          <p:cNvSpPr txBox="1">
            <a:spLocks noChangeArrowheads="1"/>
          </p:cNvSpPr>
          <p:nvPr/>
        </p:nvSpPr>
        <p:spPr bwMode="auto">
          <a:xfrm>
            <a:off x="671202" y="5620062"/>
            <a:ext cx="5153025" cy="404812"/>
          </a:xfrm>
          <a:prstGeom prst="rect">
            <a:avLst/>
          </a:prstGeom>
          <a:noFill/>
          <a:ln w="9525">
            <a:noFill/>
            <a:miter lim="800000"/>
            <a:headEnd/>
            <a:tailEnd/>
          </a:ln>
        </p:spPr>
        <p:txBody>
          <a:bodyPr/>
          <a:lstStyle/>
          <a:p>
            <a:r>
              <a:rPr lang="en-IN" sz="2400" dirty="0">
                <a:latin typeface="+mn-lt"/>
              </a:rPr>
              <a:t>Salaries and wages expense</a:t>
            </a:r>
          </a:p>
        </p:txBody>
      </p:sp>
      <p:sp>
        <p:nvSpPr>
          <p:cNvPr id="35" name="TextBox 34"/>
          <p:cNvSpPr txBox="1">
            <a:spLocks noChangeArrowheads="1"/>
          </p:cNvSpPr>
          <p:nvPr/>
        </p:nvSpPr>
        <p:spPr bwMode="auto">
          <a:xfrm>
            <a:off x="6190940" y="5597837"/>
            <a:ext cx="1563687" cy="404812"/>
          </a:xfrm>
          <a:prstGeom prst="rect">
            <a:avLst/>
          </a:prstGeom>
          <a:noFill/>
          <a:ln w="9525">
            <a:noFill/>
            <a:miter lim="800000"/>
            <a:headEnd/>
            <a:tailEnd/>
          </a:ln>
        </p:spPr>
        <p:txBody>
          <a:bodyPr/>
          <a:lstStyle/>
          <a:p>
            <a:pPr algn="r"/>
            <a:r>
              <a:rPr lang="en-IN" sz="2400" dirty="0">
                <a:latin typeface="+mn-lt"/>
              </a:rPr>
              <a:t>300,000</a:t>
            </a:r>
          </a:p>
        </p:txBody>
      </p:sp>
      <p:sp>
        <p:nvSpPr>
          <p:cNvPr id="36" name="TextBox 35"/>
          <p:cNvSpPr txBox="1">
            <a:spLocks noChangeArrowheads="1"/>
          </p:cNvSpPr>
          <p:nvPr/>
        </p:nvSpPr>
        <p:spPr bwMode="auto">
          <a:xfrm>
            <a:off x="7470465" y="5988362"/>
            <a:ext cx="1563687" cy="404812"/>
          </a:xfrm>
          <a:prstGeom prst="rect">
            <a:avLst/>
          </a:prstGeom>
          <a:noFill/>
          <a:ln w="9525">
            <a:noFill/>
            <a:miter lim="800000"/>
            <a:headEnd/>
            <a:tailEnd/>
          </a:ln>
        </p:spPr>
        <p:txBody>
          <a:bodyPr/>
          <a:lstStyle/>
          <a:p>
            <a:pPr algn="r"/>
            <a:r>
              <a:rPr lang="en-IN" sz="2400" dirty="0">
                <a:latin typeface="+mn-lt"/>
              </a:rPr>
              <a:t>5,700,000</a:t>
            </a:r>
          </a:p>
        </p:txBody>
      </p:sp>
      <p:sp>
        <p:nvSpPr>
          <p:cNvPr id="37" name="TextBox 36"/>
          <p:cNvSpPr txBox="1">
            <a:spLocks noChangeArrowheads="1"/>
          </p:cNvSpPr>
          <p:nvPr/>
        </p:nvSpPr>
        <p:spPr bwMode="auto">
          <a:xfrm>
            <a:off x="1016000" y="6057297"/>
            <a:ext cx="5957888" cy="533400"/>
          </a:xfrm>
          <a:prstGeom prst="rect">
            <a:avLst/>
          </a:prstGeom>
          <a:noFill/>
          <a:ln w="9525">
            <a:noFill/>
            <a:miter lim="800000"/>
            <a:headEnd/>
            <a:tailEnd/>
          </a:ln>
        </p:spPr>
        <p:txBody>
          <a:bodyPr/>
          <a:lstStyle/>
          <a:p>
            <a:pPr lvl="1"/>
            <a:r>
              <a:rPr lang="en-IN" sz="2400" dirty="0">
                <a:latin typeface="+mn-lt"/>
              </a:rPr>
              <a:t>Cash</a:t>
            </a:r>
          </a:p>
        </p:txBody>
      </p:sp>
      <p:sp>
        <p:nvSpPr>
          <p:cNvPr id="38" name="TextBox 37"/>
          <p:cNvSpPr txBox="1"/>
          <p:nvPr/>
        </p:nvSpPr>
        <p:spPr>
          <a:xfrm>
            <a:off x="671202" y="4816787"/>
            <a:ext cx="7089775" cy="461665"/>
          </a:xfrm>
          <a:prstGeom prst="rect">
            <a:avLst/>
          </a:prstGeom>
          <a:noFill/>
        </p:spPr>
        <p:txBody>
          <a:bodyPr>
            <a:spAutoFit/>
          </a:bodyPr>
          <a:lstStyle/>
          <a:p>
            <a:pPr>
              <a:defRPr/>
            </a:pPr>
            <a:r>
              <a:rPr lang="en-US" sz="2400" b="1" dirty="0">
                <a:latin typeface="+mn-lt"/>
              </a:rPr>
              <a:t>When </a:t>
            </a:r>
            <a:r>
              <a:rPr lang="en-US" sz="2400" b="1" dirty="0" smtClean="0">
                <a:latin typeface="+mn-lt"/>
              </a:rPr>
              <a:t>year </a:t>
            </a:r>
            <a:r>
              <a:rPr lang="en-US" sz="2400" b="1" dirty="0">
                <a:latin typeface="+mn-lt"/>
              </a:rPr>
              <a:t>2018 </a:t>
            </a:r>
            <a:r>
              <a:rPr lang="en-US" sz="2400" b="1" dirty="0" smtClean="0">
                <a:latin typeface="+mn-lt"/>
              </a:rPr>
              <a:t>vacations </a:t>
            </a:r>
            <a:r>
              <a:rPr lang="en-US" sz="2400" b="1" dirty="0">
                <a:latin typeface="+mn-lt"/>
              </a:rPr>
              <a:t>a</a:t>
            </a:r>
            <a:r>
              <a:rPr lang="en-US" sz="2400" b="1" dirty="0" smtClean="0">
                <a:latin typeface="+mn-lt"/>
              </a:rPr>
              <a:t>re </a:t>
            </a:r>
            <a:r>
              <a:rPr lang="en-US" sz="2400" b="1" dirty="0">
                <a:latin typeface="+mn-lt"/>
              </a:rPr>
              <a:t>t</a:t>
            </a:r>
            <a:r>
              <a:rPr lang="en-US" sz="2400" b="1" dirty="0" smtClean="0">
                <a:latin typeface="+mn-lt"/>
              </a:rPr>
              <a:t>aken </a:t>
            </a:r>
            <a:r>
              <a:rPr lang="en-US" sz="2400" b="1" dirty="0">
                <a:latin typeface="+mn-lt"/>
              </a:rPr>
              <a:t>in 2019</a:t>
            </a:r>
          </a:p>
        </p:txBody>
      </p:sp>
      <p:cxnSp>
        <p:nvCxnSpPr>
          <p:cNvPr id="4" name="Straight Arrow Connector 3"/>
          <p:cNvCxnSpPr/>
          <p:nvPr/>
        </p:nvCxnSpPr>
        <p:spPr>
          <a:xfrm flipV="1">
            <a:off x="5290333" y="1832155"/>
            <a:ext cx="912827" cy="585369"/>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flipV="1">
            <a:off x="6749740" y="3754131"/>
            <a:ext cx="193675" cy="577999"/>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4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20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500"/>
                                        <p:tgtEl>
                                          <p:spTgt spid="45"/>
                                        </p:tgtEl>
                                      </p:cBhvr>
                                    </p:animEffect>
                                  </p:childTnLst>
                                </p:cTn>
                              </p:par>
                            </p:childTnLst>
                          </p:cTn>
                        </p:par>
                        <p:par>
                          <p:cTn id="70" fill="hold">
                            <p:stCondLst>
                              <p:cond delay="1000"/>
                            </p:stCondLst>
                            <p:childTnLst>
                              <p:par>
                                <p:cTn id="71" presetID="10"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1500"/>
                            </p:stCondLst>
                            <p:childTnLst>
                              <p:par>
                                <p:cTn id="75" presetID="10" presetClass="entr" presetSubtype="0"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childTnLst>
                                </p:cTn>
                              </p:par>
                            </p:childTnLst>
                          </p:cTn>
                        </p:par>
                        <p:par>
                          <p:cTn id="95" fill="hold">
                            <p:stCondLst>
                              <p:cond delay="500"/>
                            </p:stCondLst>
                            <p:childTnLst>
                              <p:par>
                                <p:cTn id="96" presetID="10" presetClass="entr" presetSubtype="0"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childTnLst>
                          </p:cTn>
                        </p:par>
                        <p:par>
                          <p:cTn id="99" fill="hold">
                            <p:stCondLst>
                              <p:cond delay="1000"/>
                            </p:stCondLst>
                            <p:childTnLst>
                              <p:par>
                                <p:cTn id="100" presetID="10" presetClass="entr" presetSubtype="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childTnLst>
                          </p:cTn>
                        </p:par>
                        <p:par>
                          <p:cTn id="103" fill="hold">
                            <p:stCondLst>
                              <p:cond delay="1500"/>
                            </p:stCondLst>
                            <p:childTnLst>
                              <p:par>
                                <p:cTn id="104" presetID="10" presetClass="entr" presetSubtype="0"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fade">
                                      <p:cBhvr>
                                        <p:cTn id="106" dur="500"/>
                                        <p:tgtEl>
                                          <p:spTgt spid="35"/>
                                        </p:tgtEl>
                                      </p:cBhvr>
                                    </p:animEffect>
                                  </p:childTnLst>
                                </p:cTn>
                              </p:par>
                            </p:childTnLst>
                          </p:cTn>
                        </p:par>
                        <p:par>
                          <p:cTn id="107" fill="hold">
                            <p:stCondLst>
                              <p:cond delay="2000"/>
                            </p:stCondLst>
                            <p:childTnLst>
                              <p:par>
                                <p:cTn id="108" presetID="10" presetClass="entr" presetSubtype="0" fill="hold" grpId="0" nodeType="after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fade">
                                      <p:cBhvr>
                                        <p:cTn id="110" dur="500"/>
                                        <p:tgtEl>
                                          <p:spTgt spid="37"/>
                                        </p:tgtEl>
                                      </p:cBhvr>
                                    </p:animEffect>
                                  </p:childTnLst>
                                </p:cTn>
                              </p:par>
                            </p:childTnLst>
                          </p:cTn>
                        </p:par>
                        <p:par>
                          <p:cTn id="111" fill="hold">
                            <p:stCondLst>
                              <p:cond delay="2500"/>
                            </p:stCondLst>
                            <p:childTnLst>
                              <p:par>
                                <p:cTn id="112" presetID="10" presetClass="entr" presetSubtype="0" fill="hold" grpId="0"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7" grpId="0" animBg="1"/>
      <p:bldP spid="8" grpId="0"/>
      <p:bldP spid="9" grpId="0"/>
      <p:bldP spid="10" grpId="0"/>
      <p:bldP spid="12" grpId="0"/>
      <p:bldP spid="13" grpId="0"/>
      <p:bldP spid="14" grpId="0"/>
      <p:bldP spid="15" grpId="0"/>
      <p:bldP spid="16" grpId="0"/>
      <p:bldP spid="17" grpId="0" animBg="1"/>
      <p:bldP spid="18" grpId="0"/>
      <p:bldP spid="19" grpId="0" animBg="1"/>
      <p:bldP spid="24" grpId="0"/>
      <p:bldP spid="25" grpId="0"/>
      <p:bldP spid="26" grpId="0"/>
      <p:bldP spid="27" grpId="0"/>
      <p:bldP spid="28" grpId="0"/>
      <p:bldP spid="31" grpId="0" animBg="1"/>
      <p:bldP spid="32" grpId="0"/>
      <p:bldP spid="33" grpId="0"/>
      <p:bldP spid="34" grpId="0"/>
      <p:bldP spid="35" grpId="0"/>
      <p:bldP spid="36" grpId="0"/>
      <p:bldP spid="3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Annual Bonuses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6" name="Freeform 5"/>
          <p:cNvSpPr/>
          <p:nvPr/>
        </p:nvSpPr>
        <p:spPr>
          <a:xfrm>
            <a:off x="4607164" y="4151370"/>
            <a:ext cx="4289084" cy="1805925"/>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200150">
              <a:lnSpc>
                <a:spcPct val="90000"/>
              </a:lnSpc>
              <a:spcAft>
                <a:spcPct val="15000"/>
              </a:spcAft>
              <a:defRPr/>
            </a:pPr>
            <a:r>
              <a:rPr lang="en-US" sz="2400" b="1" dirty="0">
                <a:solidFill>
                  <a:srgbClr val="C00000"/>
                </a:solidFill>
              </a:rPr>
              <a:t>Nonfinancial</a:t>
            </a:r>
          </a:p>
          <a:p>
            <a:pPr marL="228600" lvl="1" indent="-228600" defTabSz="1200150">
              <a:lnSpc>
                <a:spcPct val="90000"/>
              </a:lnSpc>
              <a:spcAft>
                <a:spcPct val="15000"/>
              </a:spcAft>
              <a:buFontTx/>
              <a:buChar char="••"/>
              <a:defRPr/>
            </a:pPr>
            <a:r>
              <a:rPr lang="en-US" sz="2400" dirty="0"/>
              <a:t>Customer satisfaction</a:t>
            </a:r>
          </a:p>
          <a:p>
            <a:pPr marL="228600" lvl="1" indent="-228600" defTabSz="1200150">
              <a:lnSpc>
                <a:spcPct val="90000"/>
              </a:lnSpc>
              <a:spcAft>
                <a:spcPct val="15000"/>
              </a:spcAft>
              <a:buFontTx/>
              <a:buChar char="••"/>
              <a:defRPr/>
            </a:pPr>
            <a:r>
              <a:rPr lang="en-US" sz="2400" dirty="0"/>
              <a:t>Product or service quality</a:t>
            </a:r>
          </a:p>
        </p:txBody>
      </p:sp>
      <p:sp>
        <p:nvSpPr>
          <p:cNvPr id="7" name="Freeform 6"/>
          <p:cNvSpPr/>
          <p:nvPr/>
        </p:nvSpPr>
        <p:spPr>
          <a:xfrm>
            <a:off x="815676" y="1695046"/>
            <a:ext cx="8025531" cy="1791860"/>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622870" tIns="274320" rIns="622870" bIns="192024"/>
          <a:lstStyle/>
          <a:p>
            <a:pPr marL="228600" lvl="1" indent="-228600" defTabSz="1200150">
              <a:lnSpc>
                <a:spcPct val="90000"/>
              </a:lnSpc>
              <a:spcAft>
                <a:spcPct val="15000"/>
              </a:spcAft>
              <a:buFontTx/>
              <a:buChar char="•"/>
            </a:pPr>
            <a:r>
              <a:rPr lang="en-US" sz="2400" dirty="0">
                <a:solidFill>
                  <a:srgbClr val="000000"/>
                </a:solidFill>
                <a:cs typeface="Arial" charset="0"/>
              </a:rPr>
              <a:t>Tied to performance objectives to provide incentive to executives</a:t>
            </a:r>
            <a:endParaRPr lang="en-US" sz="2400" dirty="0">
              <a:solidFill>
                <a:schemeClr val="tx2"/>
              </a:solidFill>
              <a:cs typeface="Arial" charset="0"/>
            </a:endParaRPr>
          </a:p>
          <a:p>
            <a:pPr marL="228600" lvl="1" indent="-228600" defTabSz="1200150">
              <a:lnSpc>
                <a:spcPct val="90000"/>
              </a:lnSpc>
              <a:spcAft>
                <a:spcPct val="15000"/>
              </a:spcAft>
              <a:buFontTx/>
              <a:buChar char="•"/>
            </a:pPr>
            <a:r>
              <a:rPr lang="en-IN" sz="2400" dirty="0">
                <a:solidFill>
                  <a:srgbClr val="000000"/>
                </a:solidFill>
                <a:cs typeface="Arial" charset="0"/>
              </a:rPr>
              <a:t>Are compensation expense of the period in which they are earned</a:t>
            </a:r>
            <a:endParaRPr lang="en-US" sz="2400" dirty="0">
              <a:solidFill>
                <a:schemeClr val="tx2"/>
              </a:solidFill>
              <a:cs typeface="Arial" charset="0"/>
            </a:endParaRPr>
          </a:p>
          <a:p>
            <a:pPr marL="228600" lvl="1" indent="-228600" defTabSz="1200150">
              <a:lnSpc>
                <a:spcPct val="90000"/>
              </a:lnSpc>
              <a:spcAft>
                <a:spcPct val="15000"/>
              </a:spcAft>
              <a:buFontTx/>
              <a:buChar char="•"/>
            </a:pPr>
            <a:endParaRPr lang="en-US" sz="2600" dirty="0">
              <a:solidFill>
                <a:srgbClr val="000000"/>
              </a:solidFill>
              <a:cs typeface="Arial" charset="0"/>
            </a:endParaRPr>
          </a:p>
          <a:p>
            <a:pPr marL="228600" lvl="1" indent="-228600" defTabSz="1200150">
              <a:lnSpc>
                <a:spcPct val="90000"/>
              </a:lnSpc>
              <a:spcAft>
                <a:spcPct val="15000"/>
              </a:spcAft>
              <a:buFontTx/>
              <a:buChar char="•"/>
            </a:pPr>
            <a:endParaRPr lang="en-US" sz="2600" dirty="0">
              <a:solidFill>
                <a:srgbClr val="000000"/>
              </a:solidFill>
              <a:cs typeface="Arial" charset="0"/>
            </a:endParaRPr>
          </a:p>
        </p:txBody>
      </p:sp>
      <p:sp>
        <p:nvSpPr>
          <p:cNvPr id="8" name="Freeform 7"/>
          <p:cNvSpPr/>
          <p:nvPr/>
        </p:nvSpPr>
        <p:spPr>
          <a:xfrm>
            <a:off x="1012509" y="1393761"/>
            <a:ext cx="2609871" cy="474606"/>
          </a:xfrm>
          <a:custGeom>
            <a:avLst/>
            <a:gdLst>
              <a:gd name="connsiteX0" fmla="*/ 0 w 2609871"/>
              <a:gd name="connsiteY0" fmla="*/ 79103 h 474606"/>
              <a:gd name="connsiteX1" fmla="*/ 79103 w 2609871"/>
              <a:gd name="connsiteY1" fmla="*/ 0 h 474606"/>
              <a:gd name="connsiteX2" fmla="*/ 2530768 w 2609871"/>
              <a:gd name="connsiteY2" fmla="*/ 0 h 474606"/>
              <a:gd name="connsiteX3" fmla="*/ 2609871 w 2609871"/>
              <a:gd name="connsiteY3" fmla="*/ 79103 h 474606"/>
              <a:gd name="connsiteX4" fmla="*/ 2609871 w 2609871"/>
              <a:gd name="connsiteY4" fmla="*/ 395503 h 474606"/>
              <a:gd name="connsiteX5" fmla="*/ 2530768 w 2609871"/>
              <a:gd name="connsiteY5" fmla="*/ 474606 h 474606"/>
              <a:gd name="connsiteX6" fmla="*/ 79103 w 2609871"/>
              <a:gd name="connsiteY6" fmla="*/ 474606 h 474606"/>
              <a:gd name="connsiteX7" fmla="*/ 0 w 2609871"/>
              <a:gd name="connsiteY7" fmla="*/ 395503 h 474606"/>
              <a:gd name="connsiteX8" fmla="*/ 0 w 2609871"/>
              <a:gd name="connsiteY8" fmla="*/ 79103 h 47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71" h="474606">
                <a:moveTo>
                  <a:pt x="0" y="79103"/>
                </a:moveTo>
                <a:cubicBezTo>
                  <a:pt x="0" y="35416"/>
                  <a:pt x="35416" y="0"/>
                  <a:pt x="79103" y="0"/>
                </a:cubicBezTo>
                <a:lnTo>
                  <a:pt x="2530768" y="0"/>
                </a:lnTo>
                <a:cubicBezTo>
                  <a:pt x="2574455" y="0"/>
                  <a:pt x="2609871" y="35416"/>
                  <a:pt x="2609871" y="79103"/>
                </a:cubicBezTo>
                <a:lnTo>
                  <a:pt x="2609871" y="395503"/>
                </a:lnTo>
                <a:cubicBezTo>
                  <a:pt x="2609871" y="439190"/>
                  <a:pt x="2574455" y="474606"/>
                  <a:pt x="2530768" y="474606"/>
                </a:cubicBezTo>
                <a:lnTo>
                  <a:pt x="79103" y="474606"/>
                </a:lnTo>
                <a:cubicBezTo>
                  <a:pt x="35416" y="474606"/>
                  <a:pt x="0" y="439190"/>
                  <a:pt x="0" y="395503"/>
                </a:cubicBezTo>
                <a:lnTo>
                  <a:pt x="0" y="79103"/>
                </a:lnTo>
                <a:close/>
              </a:path>
            </a:pathLst>
          </a:custGeom>
          <a:solidFill>
            <a:srgbClr val="376092"/>
          </a:solidFill>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lIns="235510" tIns="23168" rIns="235510" bIns="23168" spcCol="1270" anchor="ctr"/>
          <a:lstStyle/>
          <a:p>
            <a:pPr algn="ctr" defTabSz="1333500">
              <a:lnSpc>
                <a:spcPct val="90000"/>
              </a:lnSpc>
              <a:spcAft>
                <a:spcPct val="35000"/>
              </a:spcAft>
              <a:defRPr/>
            </a:pPr>
            <a:r>
              <a:rPr lang="en-IN" sz="2800" b="1" dirty="0">
                <a:solidFill>
                  <a:schemeClr val="bg2"/>
                </a:solidFill>
              </a:rPr>
              <a:t>Features</a:t>
            </a:r>
            <a:endParaRPr lang="en-US" sz="2800" b="1" dirty="0">
              <a:solidFill>
                <a:schemeClr val="bg2"/>
              </a:solidFill>
            </a:endParaRPr>
          </a:p>
        </p:txBody>
      </p:sp>
      <p:sp>
        <p:nvSpPr>
          <p:cNvPr id="9" name="Freeform 8"/>
          <p:cNvSpPr/>
          <p:nvPr/>
        </p:nvSpPr>
        <p:spPr>
          <a:xfrm>
            <a:off x="725382" y="4151370"/>
            <a:ext cx="3679417" cy="1805925"/>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200150">
              <a:lnSpc>
                <a:spcPct val="90000"/>
              </a:lnSpc>
              <a:spcAft>
                <a:spcPct val="15000"/>
              </a:spcAft>
              <a:defRPr/>
            </a:pPr>
            <a:r>
              <a:rPr lang="en-US" sz="2400" b="1" dirty="0">
                <a:solidFill>
                  <a:srgbClr val="C00000"/>
                </a:solidFill>
              </a:rPr>
              <a:t>Financial</a:t>
            </a:r>
          </a:p>
          <a:p>
            <a:pPr marL="228600" lvl="1" indent="-228600" defTabSz="1200150">
              <a:lnSpc>
                <a:spcPct val="90000"/>
              </a:lnSpc>
              <a:spcAft>
                <a:spcPct val="15000"/>
              </a:spcAft>
              <a:buFontTx/>
              <a:buChar char="••"/>
              <a:defRPr/>
            </a:pPr>
            <a:r>
              <a:rPr lang="en-US" sz="2400" dirty="0"/>
              <a:t>Earnings per share </a:t>
            </a:r>
          </a:p>
          <a:p>
            <a:pPr marL="228600" lvl="1" indent="-228600" defTabSz="1200150">
              <a:lnSpc>
                <a:spcPct val="90000"/>
              </a:lnSpc>
              <a:spcAft>
                <a:spcPct val="15000"/>
              </a:spcAft>
              <a:buFontTx/>
              <a:buChar char="••"/>
              <a:defRPr/>
            </a:pPr>
            <a:r>
              <a:rPr lang="en-US" sz="2400" dirty="0"/>
              <a:t>Net income</a:t>
            </a:r>
          </a:p>
          <a:p>
            <a:pPr marL="228600" lvl="1" indent="-228600" defTabSz="1200150">
              <a:lnSpc>
                <a:spcPct val="90000"/>
              </a:lnSpc>
              <a:spcAft>
                <a:spcPct val="15000"/>
              </a:spcAft>
              <a:buFontTx/>
              <a:buChar char="••"/>
              <a:defRPr/>
            </a:pPr>
            <a:r>
              <a:rPr lang="en-US" sz="2400" dirty="0"/>
              <a:t>Operating income</a:t>
            </a:r>
          </a:p>
        </p:txBody>
      </p:sp>
      <p:sp>
        <p:nvSpPr>
          <p:cNvPr id="10" name="Freeform 9"/>
          <p:cNvSpPr/>
          <p:nvPr/>
        </p:nvSpPr>
        <p:spPr>
          <a:xfrm>
            <a:off x="1034999" y="3640074"/>
            <a:ext cx="6799617" cy="666218"/>
          </a:xfrm>
          <a:custGeom>
            <a:avLst/>
            <a:gdLst>
              <a:gd name="connsiteX0" fmla="*/ 0 w 2609871"/>
              <a:gd name="connsiteY0" fmla="*/ 79103 h 474606"/>
              <a:gd name="connsiteX1" fmla="*/ 79103 w 2609871"/>
              <a:gd name="connsiteY1" fmla="*/ 0 h 474606"/>
              <a:gd name="connsiteX2" fmla="*/ 2530768 w 2609871"/>
              <a:gd name="connsiteY2" fmla="*/ 0 h 474606"/>
              <a:gd name="connsiteX3" fmla="*/ 2609871 w 2609871"/>
              <a:gd name="connsiteY3" fmla="*/ 79103 h 474606"/>
              <a:gd name="connsiteX4" fmla="*/ 2609871 w 2609871"/>
              <a:gd name="connsiteY4" fmla="*/ 395503 h 474606"/>
              <a:gd name="connsiteX5" fmla="*/ 2530768 w 2609871"/>
              <a:gd name="connsiteY5" fmla="*/ 474606 h 474606"/>
              <a:gd name="connsiteX6" fmla="*/ 79103 w 2609871"/>
              <a:gd name="connsiteY6" fmla="*/ 474606 h 474606"/>
              <a:gd name="connsiteX7" fmla="*/ 0 w 2609871"/>
              <a:gd name="connsiteY7" fmla="*/ 395503 h 474606"/>
              <a:gd name="connsiteX8" fmla="*/ 0 w 2609871"/>
              <a:gd name="connsiteY8" fmla="*/ 79103 h 47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71" h="474606">
                <a:moveTo>
                  <a:pt x="0" y="79103"/>
                </a:moveTo>
                <a:cubicBezTo>
                  <a:pt x="0" y="35416"/>
                  <a:pt x="35416" y="0"/>
                  <a:pt x="79103" y="0"/>
                </a:cubicBezTo>
                <a:lnTo>
                  <a:pt x="2530768" y="0"/>
                </a:lnTo>
                <a:cubicBezTo>
                  <a:pt x="2574455" y="0"/>
                  <a:pt x="2609871" y="35416"/>
                  <a:pt x="2609871" y="79103"/>
                </a:cubicBezTo>
                <a:lnTo>
                  <a:pt x="2609871" y="395503"/>
                </a:lnTo>
                <a:cubicBezTo>
                  <a:pt x="2609871" y="439190"/>
                  <a:pt x="2574455" y="474606"/>
                  <a:pt x="2530768" y="474606"/>
                </a:cubicBezTo>
                <a:lnTo>
                  <a:pt x="79103" y="474606"/>
                </a:lnTo>
                <a:cubicBezTo>
                  <a:pt x="35416" y="474606"/>
                  <a:pt x="0" y="439190"/>
                  <a:pt x="0" y="395503"/>
                </a:cubicBezTo>
                <a:lnTo>
                  <a:pt x="0" y="79103"/>
                </a:lnTo>
                <a:close/>
              </a:path>
            </a:pathLst>
          </a:custGeom>
          <a:solidFill>
            <a:srgbClr val="376092"/>
          </a:solidFill>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lIns="235510" tIns="23168" rIns="235510" bIns="23168" spcCol="1270" anchor="ctr"/>
          <a:lstStyle/>
          <a:p>
            <a:pPr>
              <a:defRPr/>
            </a:pPr>
            <a:r>
              <a:rPr lang="en-US" sz="2800" b="1" dirty="0"/>
              <a:t>Most common performance measures:</a:t>
            </a:r>
            <a:endParaRPr lang="en-US" sz="2800" b="1" dirty="0">
              <a:solidFill>
                <a:schemeClr val="bg2"/>
              </a:solidFill>
            </a:endParaRPr>
          </a:p>
        </p:txBody>
      </p:sp>
    </p:spTree>
    <p:extLst>
      <p:ext uri="{BB962C8B-B14F-4D97-AF65-F5344CB8AC3E}">
        <p14:creationId xmlns:p14="http://schemas.microsoft.com/office/powerpoint/2010/main" val="14586374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p:nvPr/>
        </p:nvCxnSpPr>
        <p:spPr>
          <a:xfrm>
            <a:off x="1249363" y="4333875"/>
            <a:ext cx="0" cy="1228725"/>
          </a:xfrm>
          <a:prstGeom prst="straightConnector1">
            <a:avLst/>
          </a:prstGeom>
          <a:ln w="38100">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Freeform 5"/>
          <p:cNvSpPr/>
          <p:nvPr/>
        </p:nvSpPr>
        <p:spPr>
          <a:xfrm>
            <a:off x="6451600" y="2882900"/>
            <a:ext cx="1371600" cy="404813"/>
          </a:xfrm>
          <a:custGeom>
            <a:avLst/>
            <a:gdLst/>
            <a:ahLst/>
            <a:cxnLst/>
            <a:rect l="0" t="0" r="0" b="0"/>
            <a:pathLst>
              <a:path>
                <a:moveTo>
                  <a:pt x="0" y="0"/>
                </a:moveTo>
                <a:lnTo>
                  <a:pt x="0" y="275790"/>
                </a:lnTo>
                <a:lnTo>
                  <a:pt x="1537724" y="275790"/>
                </a:lnTo>
                <a:lnTo>
                  <a:pt x="1537724" y="404699"/>
                </a:lnTo>
              </a:path>
            </a:pathLst>
          </a:custGeom>
          <a:noFill/>
          <a:ln w="38100">
            <a:solidFill>
              <a:srgbClr val="00206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flipH="1">
            <a:off x="2476500" y="2882900"/>
            <a:ext cx="1820863" cy="349250"/>
          </a:xfrm>
          <a:custGeom>
            <a:avLst/>
            <a:gdLst/>
            <a:ahLst/>
            <a:cxnLst/>
            <a:rect l="0" t="0" r="0" b="0"/>
            <a:pathLst>
              <a:path>
                <a:moveTo>
                  <a:pt x="0" y="0"/>
                </a:moveTo>
                <a:lnTo>
                  <a:pt x="0" y="275790"/>
                </a:lnTo>
                <a:lnTo>
                  <a:pt x="1537724" y="275790"/>
                </a:lnTo>
                <a:lnTo>
                  <a:pt x="1537724" y="404699"/>
                </a:lnTo>
              </a:path>
            </a:pathLst>
          </a:custGeom>
          <a:noFill/>
          <a:ln w="38100">
            <a:solidFill>
              <a:srgbClr val="002060"/>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 name="Title 1"/>
          <p:cNvSpPr>
            <a:spLocks noGrp="1"/>
          </p:cNvSpPr>
          <p:nvPr>
            <p:ph type="title"/>
          </p:nvPr>
        </p:nvSpPr>
        <p:spPr>
          <a:xfrm>
            <a:off x="762000" y="0"/>
            <a:ext cx="8382000" cy="1016000"/>
          </a:xfrm>
        </p:spPr>
        <p:txBody>
          <a:bodyPr/>
          <a:lstStyle/>
          <a:p>
            <a:pPr eaLnBrk="1" hangingPunct="1">
              <a:defRPr/>
            </a:pPr>
            <a:r>
              <a:rPr lang="en-US" dirty="0"/>
              <a:t>Liabilities from Advance Collections</a:t>
            </a:r>
          </a:p>
        </p:txBody>
      </p:sp>
      <p:sp>
        <p:nvSpPr>
          <p:cNvPr id="54277" name="Content Placeholder 2"/>
          <p:cNvSpPr>
            <a:spLocks noGrp="1"/>
          </p:cNvSpPr>
          <p:nvPr>
            <p:ph idx="1"/>
          </p:nvPr>
        </p:nvSpPr>
        <p:spPr>
          <a:xfrm>
            <a:off x="762000" y="1422400"/>
            <a:ext cx="8013700" cy="5057775"/>
          </a:xfrm>
        </p:spPr>
        <p:txBody>
          <a:bodyPr/>
          <a:lstStyle/>
          <a:p>
            <a:pPr marL="0" indent="0" eaLnBrk="1" hangingPunct="1">
              <a:buFont typeface="Arial" charset="0"/>
              <a:buNone/>
            </a:pPr>
            <a:r>
              <a:rPr lang="en-IN" dirty="0"/>
              <a:t> </a:t>
            </a:r>
          </a:p>
          <a:p>
            <a:pPr lvl="1" eaLnBrk="1" hangingPunct="1"/>
            <a:endParaRPr lang="en-US" dirty="0"/>
          </a:p>
        </p:txBody>
      </p:sp>
      <p:sp>
        <p:nvSpPr>
          <p:cNvPr id="54278" name="Title 2"/>
          <p:cNvSpPr txBox="1">
            <a:spLocks/>
          </p:cNvSpPr>
          <p:nvPr/>
        </p:nvSpPr>
        <p:spPr bwMode="auto">
          <a:xfrm>
            <a:off x="8111613" y="0"/>
            <a:ext cx="1016512"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LO13-2</a:t>
            </a:r>
          </a:p>
        </p:txBody>
      </p:sp>
      <p:sp>
        <p:nvSpPr>
          <p:cNvPr id="10" name="Freeform 9"/>
          <p:cNvSpPr/>
          <p:nvPr/>
        </p:nvSpPr>
        <p:spPr>
          <a:xfrm>
            <a:off x="3362325" y="2244725"/>
            <a:ext cx="3665538" cy="730250"/>
          </a:xfrm>
          <a:custGeom>
            <a:avLst/>
            <a:gdLst>
              <a:gd name="connsiteX0" fmla="*/ 0 w 3030040"/>
              <a:gd name="connsiteY0" fmla="*/ 88361 h 883612"/>
              <a:gd name="connsiteX1" fmla="*/ 88361 w 3030040"/>
              <a:gd name="connsiteY1" fmla="*/ 0 h 883612"/>
              <a:gd name="connsiteX2" fmla="*/ 2941679 w 3030040"/>
              <a:gd name="connsiteY2" fmla="*/ 0 h 883612"/>
              <a:gd name="connsiteX3" fmla="*/ 3030040 w 3030040"/>
              <a:gd name="connsiteY3" fmla="*/ 88361 h 883612"/>
              <a:gd name="connsiteX4" fmla="*/ 3030040 w 3030040"/>
              <a:gd name="connsiteY4" fmla="*/ 795251 h 883612"/>
              <a:gd name="connsiteX5" fmla="*/ 2941679 w 3030040"/>
              <a:gd name="connsiteY5" fmla="*/ 883612 h 883612"/>
              <a:gd name="connsiteX6" fmla="*/ 88361 w 3030040"/>
              <a:gd name="connsiteY6" fmla="*/ 883612 h 883612"/>
              <a:gd name="connsiteX7" fmla="*/ 0 w 3030040"/>
              <a:gd name="connsiteY7" fmla="*/ 795251 h 883612"/>
              <a:gd name="connsiteX8" fmla="*/ 0 w 303004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0040" h="883612">
                <a:moveTo>
                  <a:pt x="0" y="88361"/>
                </a:moveTo>
                <a:cubicBezTo>
                  <a:pt x="0" y="39561"/>
                  <a:pt x="39561" y="0"/>
                  <a:pt x="88361" y="0"/>
                </a:cubicBezTo>
                <a:lnTo>
                  <a:pt x="2941679" y="0"/>
                </a:lnTo>
                <a:cubicBezTo>
                  <a:pt x="2990479" y="0"/>
                  <a:pt x="3030040" y="39561"/>
                  <a:pt x="3030040" y="88361"/>
                </a:cubicBezTo>
                <a:lnTo>
                  <a:pt x="3030040" y="795251"/>
                </a:lnTo>
                <a:cubicBezTo>
                  <a:pt x="3030040" y="844051"/>
                  <a:pt x="2990479" y="883612"/>
                  <a:pt x="2941679" y="883612"/>
                </a:cubicBezTo>
                <a:lnTo>
                  <a:pt x="88361" y="883612"/>
                </a:lnTo>
                <a:cubicBezTo>
                  <a:pt x="39561" y="883612"/>
                  <a:pt x="0" y="844051"/>
                  <a:pt x="0" y="795251"/>
                </a:cubicBezTo>
                <a:lnTo>
                  <a:pt x="0" y="88361"/>
                </a:lnTo>
                <a:close/>
              </a:path>
            </a:pathLst>
          </a:custGeom>
          <a:solidFill>
            <a:schemeClr val="accent3">
              <a:lumMod val="20000"/>
              <a:lumOff val="80000"/>
            </a:schemeClr>
          </a:solidFill>
          <a:ln>
            <a:solidFill>
              <a:srgbClr val="00206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800" b="1" dirty="0">
                <a:solidFill>
                  <a:srgbClr val="C00000"/>
                </a:solidFill>
              </a:rPr>
              <a:t>Advance collections</a:t>
            </a:r>
          </a:p>
        </p:txBody>
      </p:sp>
      <p:sp>
        <p:nvSpPr>
          <p:cNvPr id="12" name="Freeform 11"/>
          <p:cNvSpPr/>
          <p:nvPr/>
        </p:nvSpPr>
        <p:spPr>
          <a:xfrm>
            <a:off x="631825" y="3335338"/>
            <a:ext cx="3495675" cy="1078135"/>
          </a:xfrm>
          <a:custGeom>
            <a:avLst/>
            <a:gdLst>
              <a:gd name="connsiteX0" fmla="*/ 0 w 2477260"/>
              <a:gd name="connsiteY0" fmla="*/ 88361 h 883612"/>
              <a:gd name="connsiteX1" fmla="*/ 88361 w 2477260"/>
              <a:gd name="connsiteY1" fmla="*/ 0 h 883612"/>
              <a:gd name="connsiteX2" fmla="*/ 2388899 w 2477260"/>
              <a:gd name="connsiteY2" fmla="*/ 0 h 883612"/>
              <a:gd name="connsiteX3" fmla="*/ 2477260 w 2477260"/>
              <a:gd name="connsiteY3" fmla="*/ 88361 h 883612"/>
              <a:gd name="connsiteX4" fmla="*/ 2477260 w 2477260"/>
              <a:gd name="connsiteY4" fmla="*/ 795251 h 883612"/>
              <a:gd name="connsiteX5" fmla="*/ 2388899 w 2477260"/>
              <a:gd name="connsiteY5" fmla="*/ 883612 h 883612"/>
              <a:gd name="connsiteX6" fmla="*/ 88361 w 2477260"/>
              <a:gd name="connsiteY6" fmla="*/ 883612 h 883612"/>
              <a:gd name="connsiteX7" fmla="*/ 0 w 2477260"/>
              <a:gd name="connsiteY7" fmla="*/ 795251 h 883612"/>
              <a:gd name="connsiteX8" fmla="*/ 0 w 247726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260" h="883612">
                <a:moveTo>
                  <a:pt x="0" y="88361"/>
                </a:moveTo>
                <a:cubicBezTo>
                  <a:pt x="0" y="39561"/>
                  <a:pt x="39561" y="0"/>
                  <a:pt x="88361" y="0"/>
                </a:cubicBezTo>
                <a:lnTo>
                  <a:pt x="2388899" y="0"/>
                </a:lnTo>
                <a:cubicBezTo>
                  <a:pt x="2437699" y="0"/>
                  <a:pt x="2477260" y="39561"/>
                  <a:pt x="2477260" y="88361"/>
                </a:cubicBezTo>
                <a:lnTo>
                  <a:pt x="2477260" y="795251"/>
                </a:lnTo>
                <a:cubicBezTo>
                  <a:pt x="2477260" y="844051"/>
                  <a:pt x="2437699" y="883612"/>
                  <a:pt x="2388899" y="883612"/>
                </a:cubicBezTo>
                <a:lnTo>
                  <a:pt x="88361" y="883612"/>
                </a:lnTo>
                <a:cubicBezTo>
                  <a:pt x="39561" y="883612"/>
                  <a:pt x="0" y="844051"/>
                  <a:pt x="0" y="795251"/>
                </a:cubicBezTo>
                <a:lnTo>
                  <a:pt x="0" y="88361"/>
                </a:lnTo>
                <a:close/>
              </a:path>
            </a:pathLst>
          </a:custGeom>
          <a:solidFill>
            <a:srgbClr val="376092"/>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US" sz="2600" b="1" dirty="0">
                <a:solidFill>
                  <a:schemeClr val="bg1"/>
                </a:solidFill>
                <a:latin typeface="+mj-lt"/>
              </a:rPr>
              <a:t>Deposits and advances from customers</a:t>
            </a:r>
          </a:p>
        </p:txBody>
      </p:sp>
      <p:sp>
        <p:nvSpPr>
          <p:cNvPr id="14" name="Freeform 13"/>
          <p:cNvSpPr/>
          <p:nvPr/>
        </p:nvSpPr>
        <p:spPr>
          <a:xfrm>
            <a:off x="4311650" y="3335338"/>
            <a:ext cx="1998663" cy="796925"/>
          </a:xfrm>
          <a:custGeom>
            <a:avLst/>
            <a:gdLst>
              <a:gd name="connsiteX0" fmla="*/ 0 w 2418483"/>
              <a:gd name="connsiteY0" fmla="*/ 88361 h 883612"/>
              <a:gd name="connsiteX1" fmla="*/ 88361 w 2418483"/>
              <a:gd name="connsiteY1" fmla="*/ 0 h 883612"/>
              <a:gd name="connsiteX2" fmla="*/ 2330122 w 2418483"/>
              <a:gd name="connsiteY2" fmla="*/ 0 h 883612"/>
              <a:gd name="connsiteX3" fmla="*/ 2418483 w 2418483"/>
              <a:gd name="connsiteY3" fmla="*/ 88361 h 883612"/>
              <a:gd name="connsiteX4" fmla="*/ 2418483 w 2418483"/>
              <a:gd name="connsiteY4" fmla="*/ 795251 h 883612"/>
              <a:gd name="connsiteX5" fmla="*/ 2330122 w 2418483"/>
              <a:gd name="connsiteY5" fmla="*/ 883612 h 883612"/>
              <a:gd name="connsiteX6" fmla="*/ 88361 w 2418483"/>
              <a:gd name="connsiteY6" fmla="*/ 883612 h 883612"/>
              <a:gd name="connsiteX7" fmla="*/ 0 w 2418483"/>
              <a:gd name="connsiteY7" fmla="*/ 795251 h 883612"/>
              <a:gd name="connsiteX8" fmla="*/ 0 w 2418483"/>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8483" h="883612">
                <a:moveTo>
                  <a:pt x="0" y="88361"/>
                </a:moveTo>
                <a:cubicBezTo>
                  <a:pt x="0" y="39561"/>
                  <a:pt x="39561" y="0"/>
                  <a:pt x="88361" y="0"/>
                </a:cubicBezTo>
                <a:lnTo>
                  <a:pt x="2330122" y="0"/>
                </a:lnTo>
                <a:cubicBezTo>
                  <a:pt x="2378922" y="0"/>
                  <a:pt x="2418483" y="39561"/>
                  <a:pt x="2418483" y="88361"/>
                </a:cubicBezTo>
                <a:lnTo>
                  <a:pt x="2418483" y="795251"/>
                </a:lnTo>
                <a:cubicBezTo>
                  <a:pt x="2418483" y="844051"/>
                  <a:pt x="2378922" y="883612"/>
                  <a:pt x="2330122" y="883612"/>
                </a:cubicBezTo>
                <a:lnTo>
                  <a:pt x="88361" y="883612"/>
                </a:lnTo>
                <a:cubicBezTo>
                  <a:pt x="39561" y="883612"/>
                  <a:pt x="0" y="844051"/>
                  <a:pt x="0" y="795251"/>
                </a:cubicBezTo>
                <a:lnTo>
                  <a:pt x="0" y="88361"/>
                </a:lnTo>
                <a:close/>
              </a:path>
            </a:pathLst>
          </a:custGeom>
          <a:solidFill>
            <a:srgbClr val="376092"/>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IN" sz="2600" b="1" dirty="0">
                <a:solidFill>
                  <a:schemeClr val="bg1"/>
                </a:solidFill>
                <a:latin typeface="+mj-lt"/>
              </a:rPr>
              <a:t>Gift cards</a:t>
            </a:r>
            <a:endParaRPr lang="en-US" sz="2600" dirty="0">
              <a:solidFill>
                <a:schemeClr val="bg1"/>
              </a:solidFill>
            </a:endParaRPr>
          </a:p>
        </p:txBody>
      </p:sp>
      <p:sp>
        <p:nvSpPr>
          <p:cNvPr id="16" name="Rounded Rectangle 15"/>
          <p:cNvSpPr/>
          <p:nvPr/>
        </p:nvSpPr>
        <p:spPr>
          <a:xfrm>
            <a:off x="1600200" y="4788103"/>
            <a:ext cx="3278628" cy="774497"/>
          </a:xfrm>
          <a:prstGeom prst="roundRect">
            <a:avLst/>
          </a:prstGeom>
          <a:solidFill>
            <a:schemeClr val="accent1"/>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600" b="1" dirty="0">
                <a:solidFill>
                  <a:srgbClr val="C00000"/>
                </a:solidFill>
              </a:rPr>
              <a:t>Refundable deposits</a:t>
            </a:r>
          </a:p>
        </p:txBody>
      </p:sp>
      <p:sp>
        <p:nvSpPr>
          <p:cNvPr id="17" name="Rounded Rectangle 16"/>
          <p:cNvSpPr/>
          <p:nvPr/>
        </p:nvSpPr>
        <p:spPr>
          <a:xfrm>
            <a:off x="671202" y="5687855"/>
            <a:ext cx="4250129" cy="865345"/>
          </a:xfrm>
          <a:prstGeom prst="roundRect">
            <a:avLst/>
          </a:prstGeom>
          <a:solidFill>
            <a:schemeClr val="accent1"/>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a:defRPr/>
            </a:pPr>
            <a:r>
              <a:rPr lang="en-IN" sz="2600" b="1" dirty="0">
                <a:solidFill>
                  <a:srgbClr val="C00000"/>
                </a:solidFill>
              </a:rPr>
              <a:t>Advances from customers</a:t>
            </a:r>
          </a:p>
        </p:txBody>
      </p:sp>
      <p:cxnSp>
        <p:nvCxnSpPr>
          <p:cNvPr id="24" name="Straight Arrow Connector 23"/>
          <p:cNvCxnSpPr/>
          <p:nvPr/>
        </p:nvCxnSpPr>
        <p:spPr>
          <a:xfrm>
            <a:off x="1908175" y="4425950"/>
            <a:ext cx="0" cy="298450"/>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438775" y="2984500"/>
            <a:ext cx="0" cy="300038"/>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624310" y="1117416"/>
            <a:ext cx="8447393" cy="951710"/>
          </a:xfrm>
          <a:prstGeom prst="roundRect">
            <a:avLst/>
          </a:prstGeom>
          <a:no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ts val="1000"/>
              </a:spcBef>
              <a:defRPr/>
            </a:pPr>
            <a:r>
              <a:rPr lang="en-IN" sz="2800" dirty="0">
                <a:solidFill>
                  <a:prstClr val="black"/>
                </a:solidFill>
              </a:rPr>
              <a:t>Liabilities are created when deposits and advances are received from customers</a:t>
            </a:r>
          </a:p>
        </p:txBody>
      </p:sp>
      <p:sp>
        <p:nvSpPr>
          <p:cNvPr id="27" name="Freeform 26"/>
          <p:cNvSpPr/>
          <p:nvPr/>
        </p:nvSpPr>
        <p:spPr>
          <a:xfrm>
            <a:off x="6462713" y="3375025"/>
            <a:ext cx="2627312" cy="796925"/>
          </a:xfrm>
          <a:custGeom>
            <a:avLst/>
            <a:gdLst>
              <a:gd name="connsiteX0" fmla="*/ 0 w 2477260"/>
              <a:gd name="connsiteY0" fmla="*/ 88361 h 883612"/>
              <a:gd name="connsiteX1" fmla="*/ 88361 w 2477260"/>
              <a:gd name="connsiteY1" fmla="*/ 0 h 883612"/>
              <a:gd name="connsiteX2" fmla="*/ 2388899 w 2477260"/>
              <a:gd name="connsiteY2" fmla="*/ 0 h 883612"/>
              <a:gd name="connsiteX3" fmla="*/ 2477260 w 2477260"/>
              <a:gd name="connsiteY3" fmla="*/ 88361 h 883612"/>
              <a:gd name="connsiteX4" fmla="*/ 2477260 w 2477260"/>
              <a:gd name="connsiteY4" fmla="*/ 795251 h 883612"/>
              <a:gd name="connsiteX5" fmla="*/ 2388899 w 2477260"/>
              <a:gd name="connsiteY5" fmla="*/ 883612 h 883612"/>
              <a:gd name="connsiteX6" fmla="*/ 88361 w 2477260"/>
              <a:gd name="connsiteY6" fmla="*/ 883612 h 883612"/>
              <a:gd name="connsiteX7" fmla="*/ 0 w 2477260"/>
              <a:gd name="connsiteY7" fmla="*/ 795251 h 883612"/>
              <a:gd name="connsiteX8" fmla="*/ 0 w 2477260"/>
              <a:gd name="connsiteY8" fmla="*/ 88361 h 883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260" h="883612">
                <a:moveTo>
                  <a:pt x="0" y="88361"/>
                </a:moveTo>
                <a:cubicBezTo>
                  <a:pt x="0" y="39561"/>
                  <a:pt x="39561" y="0"/>
                  <a:pt x="88361" y="0"/>
                </a:cubicBezTo>
                <a:lnTo>
                  <a:pt x="2388899" y="0"/>
                </a:lnTo>
                <a:cubicBezTo>
                  <a:pt x="2437699" y="0"/>
                  <a:pt x="2477260" y="39561"/>
                  <a:pt x="2477260" y="88361"/>
                </a:cubicBezTo>
                <a:lnTo>
                  <a:pt x="2477260" y="795251"/>
                </a:lnTo>
                <a:cubicBezTo>
                  <a:pt x="2477260" y="844051"/>
                  <a:pt x="2437699" y="883612"/>
                  <a:pt x="2388899" y="883612"/>
                </a:cubicBezTo>
                <a:lnTo>
                  <a:pt x="88361" y="883612"/>
                </a:lnTo>
                <a:cubicBezTo>
                  <a:pt x="39561" y="883612"/>
                  <a:pt x="0" y="844051"/>
                  <a:pt x="0" y="795251"/>
                </a:cubicBezTo>
                <a:lnTo>
                  <a:pt x="0" y="88361"/>
                </a:lnTo>
                <a:close/>
              </a:path>
            </a:pathLst>
          </a:custGeom>
          <a:solidFill>
            <a:srgbClr val="376092"/>
          </a:solidFill>
          <a:ln>
            <a:solidFill>
              <a:srgbClr val="FFFFFF"/>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132560" tIns="132560" rIns="132560" bIns="132560" spcCol="1270" anchor="ctr"/>
          <a:lstStyle/>
          <a:p>
            <a:pPr algn="ctr" defTabSz="1244600">
              <a:lnSpc>
                <a:spcPct val="90000"/>
              </a:lnSpc>
              <a:spcAft>
                <a:spcPct val="35000"/>
              </a:spcAft>
              <a:defRPr/>
            </a:pPr>
            <a:r>
              <a:rPr lang="en-US" sz="2600" b="1" dirty="0">
                <a:solidFill>
                  <a:schemeClr val="bg1"/>
                </a:solidFill>
                <a:latin typeface="+mj-lt"/>
              </a:rPr>
              <a:t>Collections for third parties</a:t>
            </a:r>
          </a:p>
        </p:txBody>
      </p:sp>
    </p:spTree>
    <p:extLst>
      <p:ext uri="{BB962C8B-B14F-4D97-AF65-F5344CB8AC3E}">
        <p14:creationId xmlns:p14="http://schemas.microsoft.com/office/powerpoint/2010/main" val="3141135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up)">
                                      <p:cBhvr>
                                        <p:cTn id="14" dur="1000"/>
                                        <p:tgtEl>
                                          <p:spTgt spid="22"/>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par>
                                <p:cTn id="18" presetID="22" presetClass="entr" presetSubtype="1"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10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1000"/>
                                        <p:tgtEl>
                                          <p:spTgt spid="24"/>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1000"/>
                                        <p:tgtEl>
                                          <p:spTgt spid="26"/>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887913" y="4469659"/>
            <a:ext cx="7921625" cy="184882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6" name="TextBox 15"/>
          <p:cNvSpPr txBox="1">
            <a:spLocks noChangeArrowheads="1"/>
          </p:cNvSpPr>
          <p:nvPr/>
        </p:nvSpPr>
        <p:spPr bwMode="auto">
          <a:xfrm>
            <a:off x="940301" y="4550621"/>
            <a:ext cx="4929187" cy="461665"/>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17" name="TextBox 16"/>
          <p:cNvSpPr txBox="1">
            <a:spLocks noChangeArrowheads="1"/>
          </p:cNvSpPr>
          <p:nvPr/>
        </p:nvSpPr>
        <p:spPr bwMode="auto">
          <a:xfrm>
            <a:off x="7541126" y="4550621"/>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18" name="TextBox 17"/>
          <p:cNvSpPr txBox="1">
            <a:spLocks noChangeArrowheads="1"/>
          </p:cNvSpPr>
          <p:nvPr/>
        </p:nvSpPr>
        <p:spPr bwMode="auto">
          <a:xfrm>
            <a:off x="6183813" y="4550621"/>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19" name="Straight Connector 18"/>
          <p:cNvCxnSpPr/>
          <p:nvPr/>
        </p:nvCxnSpPr>
        <p:spPr>
          <a:xfrm>
            <a:off x="887913" y="5057034"/>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908551" y="5408009"/>
            <a:ext cx="5153025" cy="404812"/>
          </a:xfrm>
          <a:prstGeom prst="rect">
            <a:avLst/>
          </a:prstGeom>
          <a:noFill/>
          <a:ln w="9525">
            <a:noFill/>
            <a:miter lim="800000"/>
            <a:headEnd/>
            <a:tailEnd/>
          </a:ln>
        </p:spPr>
        <p:txBody>
          <a:bodyPr/>
          <a:lstStyle/>
          <a:p>
            <a:r>
              <a:rPr lang="en-IN" sz="2400" dirty="0">
                <a:latin typeface="+mn-lt"/>
              </a:rPr>
              <a:t>Cash</a:t>
            </a:r>
          </a:p>
        </p:txBody>
      </p:sp>
      <p:sp>
        <p:nvSpPr>
          <p:cNvPr id="21" name="TextBox 20"/>
          <p:cNvSpPr txBox="1">
            <a:spLocks noChangeArrowheads="1"/>
          </p:cNvSpPr>
          <p:nvPr/>
        </p:nvSpPr>
        <p:spPr bwMode="auto">
          <a:xfrm>
            <a:off x="5966326" y="5408009"/>
            <a:ext cx="1563687" cy="404812"/>
          </a:xfrm>
          <a:prstGeom prst="rect">
            <a:avLst/>
          </a:prstGeom>
          <a:noFill/>
          <a:ln w="9525">
            <a:noFill/>
            <a:miter lim="800000"/>
            <a:headEnd/>
            <a:tailEnd/>
          </a:ln>
        </p:spPr>
        <p:txBody>
          <a:bodyPr/>
          <a:lstStyle/>
          <a:p>
            <a:pPr algn="r"/>
            <a:r>
              <a:rPr lang="en-IN" sz="2400" dirty="0">
                <a:latin typeface="+mn-lt"/>
              </a:rPr>
              <a:t>300,000</a:t>
            </a:r>
          </a:p>
        </p:txBody>
      </p:sp>
      <p:sp>
        <p:nvSpPr>
          <p:cNvPr id="22" name="TextBox 21"/>
          <p:cNvSpPr txBox="1">
            <a:spLocks noChangeArrowheads="1"/>
          </p:cNvSpPr>
          <p:nvPr/>
        </p:nvSpPr>
        <p:spPr bwMode="auto">
          <a:xfrm>
            <a:off x="7183756" y="5769193"/>
            <a:ext cx="1563687" cy="404813"/>
          </a:xfrm>
          <a:prstGeom prst="rect">
            <a:avLst/>
          </a:prstGeom>
          <a:noFill/>
          <a:ln w="9525">
            <a:noFill/>
            <a:miter lim="800000"/>
            <a:headEnd/>
            <a:tailEnd/>
          </a:ln>
        </p:spPr>
        <p:txBody>
          <a:bodyPr/>
          <a:lstStyle/>
          <a:p>
            <a:pPr algn="r"/>
            <a:r>
              <a:rPr lang="en-IN" sz="2400" dirty="0">
                <a:latin typeface="+mn-lt"/>
              </a:rPr>
              <a:t>300,000</a:t>
            </a:r>
          </a:p>
        </p:txBody>
      </p:sp>
      <p:sp>
        <p:nvSpPr>
          <p:cNvPr id="23" name="TextBox 22"/>
          <p:cNvSpPr txBox="1">
            <a:spLocks noChangeArrowheads="1"/>
          </p:cNvSpPr>
          <p:nvPr/>
        </p:nvSpPr>
        <p:spPr bwMode="auto">
          <a:xfrm>
            <a:off x="905376" y="5769194"/>
            <a:ext cx="5153025" cy="404812"/>
          </a:xfrm>
          <a:prstGeom prst="rect">
            <a:avLst/>
          </a:prstGeom>
          <a:noFill/>
          <a:ln w="9525">
            <a:noFill/>
            <a:miter lim="800000"/>
            <a:headEnd/>
            <a:tailEnd/>
          </a:ln>
        </p:spPr>
        <p:txBody>
          <a:bodyPr/>
          <a:lstStyle/>
          <a:p>
            <a:pPr lvl="1"/>
            <a:r>
              <a:rPr lang="en-US" sz="2400" dirty="0">
                <a:latin typeface="+mn-lt"/>
              </a:rPr>
              <a:t>Liability—refundable deposits</a:t>
            </a:r>
            <a:endParaRPr lang="en-IN" sz="2400" dirty="0">
              <a:latin typeface="+mn-lt"/>
            </a:endParaRPr>
          </a:p>
        </p:txBody>
      </p:sp>
      <p:sp>
        <p:nvSpPr>
          <p:cNvPr id="3" name="TextBox 2"/>
          <p:cNvSpPr txBox="1"/>
          <p:nvPr/>
        </p:nvSpPr>
        <p:spPr>
          <a:xfrm>
            <a:off x="940301" y="5057034"/>
            <a:ext cx="4422775" cy="461665"/>
          </a:xfrm>
          <a:prstGeom prst="rect">
            <a:avLst/>
          </a:prstGeom>
          <a:noFill/>
        </p:spPr>
        <p:txBody>
          <a:bodyPr>
            <a:spAutoFit/>
          </a:bodyPr>
          <a:lstStyle/>
          <a:p>
            <a:pPr>
              <a:defRPr/>
            </a:pPr>
            <a:r>
              <a:rPr lang="en-US" sz="2400" b="1" dirty="0">
                <a:latin typeface="+mn-lt"/>
              </a:rPr>
              <a:t>When </a:t>
            </a:r>
            <a:r>
              <a:rPr lang="en-US" sz="2400" b="1" dirty="0" smtClean="0">
                <a:latin typeface="+mn-lt"/>
              </a:rPr>
              <a:t>deposits </a:t>
            </a:r>
            <a:r>
              <a:rPr lang="en-US" sz="2400" b="1" dirty="0">
                <a:latin typeface="+mn-lt"/>
              </a:rPr>
              <a:t>a</a:t>
            </a:r>
            <a:r>
              <a:rPr lang="en-US" sz="2400" b="1" dirty="0" smtClean="0">
                <a:latin typeface="+mn-lt"/>
              </a:rPr>
              <a:t>re </a:t>
            </a:r>
            <a:r>
              <a:rPr lang="en-US" sz="2400" b="1" dirty="0">
                <a:latin typeface="+mn-lt"/>
              </a:rPr>
              <a:t>c</a:t>
            </a:r>
            <a:r>
              <a:rPr lang="en-US" sz="2400" b="1" dirty="0" smtClean="0">
                <a:latin typeface="+mn-lt"/>
              </a:rPr>
              <a:t>ollected</a:t>
            </a:r>
            <a:endParaRPr lang="en-US" sz="2400" b="1" dirty="0">
              <a:latin typeface="+mn-lt"/>
            </a:endParaRPr>
          </a:p>
        </p:txBody>
      </p:sp>
      <p:sp>
        <p:nvSpPr>
          <p:cNvPr id="5" name="Title 4"/>
          <p:cNvSpPr>
            <a:spLocks noGrp="1"/>
          </p:cNvSpPr>
          <p:nvPr>
            <p:ph type="title"/>
          </p:nvPr>
        </p:nvSpPr>
        <p:spPr/>
        <p:txBody>
          <a:bodyPr/>
          <a:lstStyle/>
          <a:p>
            <a:r>
              <a:rPr lang="en-IN" dirty="0">
                <a:latin typeface="Calibri" pitchFamily="34" charset="0"/>
                <a:ea typeface="Adobe Fan Heiti Std B"/>
                <a:cs typeface="Adobe Fan Heiti Std B"/>
              </a:rPr>
              <a:t>Refundable Deposits</a:t>
            </a:r>
            <a:endParaRPr lang="en-US" dirty="0"/>
          </a:p>
        </p:txBody>
      </p:sp>
      <p:sp>
        <p:nvSpPr>
          <p:cNvPr id="6" name="Content Placeholder 5"/>
          <p:cNvSpPr>
            <a:spLocks noGrp="1"/>
          </p:cNvSpPr>
          <p:nvPr>
            <p:ph idx="1"/>
          </p:nvPr>
        </p:nvSpPr>
        <p:spPr>
          <a:xfrm>
            <a:off x="761999" y="1444626"/>
            <a:ext cx="8013600" cy="2851218"/>
          </a:xfrm>
        </p:spPr>
        <p:txBody>
          <a:bodyPr>
            <a:normAutofit/>
          </a:bodyPr>
          <a:lstStyle/>
          <a:p>
            <a:pPr marL="0" indent="0">
              <a:buNone/>
            </a:pPr>
            <a:r>
              <a:rPr lang="en-IN" dirty="0"/>
              <a:t>Rancor Chemical Company sells combustible chemicals in expensive, reusable containers. Deposits collected on containers delivered during the year were $300,000. Deposits are forfeited if containers are not returned within one year. Ninety percent of the containers were returned within the allotted time. Deposits charged are twice the actual cost of containers. The inventory of containers remains on the company’s books until deposits are forfeited.</a:t>
            </a:r>
            <a:endParaRPr lang="en-US" dirty="0"/>
          </a:p>
        </p:txBody>
      </p:sp>
      <p:sp>
        <p:nvSpPr>
          <p:cNvPr id="2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P spid="20" grpId="0"/>
      <p:bldP spid="21" grpId="0"/>
      <p:bldP spid="22" grpId="0"/>
      <p:bldP spid="23" grpId="0"/>
      <p:bldP spid="3" grpId="0"/>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815975" y="1473025"/>
            <a:ext cx="7921625" cy="180275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58376" name="TextBox 26"/>
          <p:cNvSpPr txBox="1">
            <a:spLocks noChangeArrowheads="1"/>
          </p:cNvSpPr>
          <p:nvPr/>
        </p:nvSpPr>
        <p:spPr bwMode="auto">
          <a:xfrm>
            <a:off x="868363" y="1553987"/>
            <a:ext cx="4929187" cy="461665"/>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58377" name="TextBox 27"/>
          <p:cNvSpPr txBox="1">
            <a:spLocks noChangeArrowheads="1"/>
          </p:cNvSpPr>
          <p:nvPr/>
        </p:nvSpPr>
        <p:spPr bwMode="auto">
          <a:xfrm>
            <a:off x="7469188" y="1553987"/>
            <a:ext cx="1289050" cy="461665"/>
          </a:xfrm>
          <a:prstGeom prst="rect">
            <a:avLst/>
          </a:prstGeom>
          <a:noFill/>
          <a:ln w="9525">
            <a:noFill/>
            <a:miter lim="800000"/>
            <a:headEnd/>
            <a:tailEnd/>
          </a:ln>
        </p:spPr>
        <p:txBody>
          <a:bodyPr>
            <a:spAutoFit/>
          </a:bodyPr>
          <a:lstStyle/>
          <a:p>
            <a:pPr algn="ctr"/>
            <a:r>
              <a:rPr lang="en-US" sz="2400" b="1" dirty="0">
                <a:latin typeface="+mn-lt"/>
              </a:rPr>
              <a:t>Credit</a:t>
            </a:r>
            <a:endParaRPr lang="en-IN" sz="2400" b="1" baseline="30000" dirty="0">
              <a:latin typeface="+mn-lt"/>
            </a:endParaRPr>
          </a:p>
        </p:txBody>
      </p:sp>
      <p:sp>
        <p:nvSpPr>
          <p:cNvPr id="58378" name="TextBox 31"/>
          <p:cNvSpPr txBox="1">
            <a:spLocks noChangeArrowheads="1"/>
          </p:cNvSpPr>
          <p:nvPr/>
        </p:nvSpPr>
        <p:spPr bwMode="auto">
          <a:xfrm>
            <a:off x="6111875" y="1553987"/>
            <a:ext cx="1289050" cy="461665"/>
          </a:xfrm>
          <a:prstGeom prst="rect">
            <a:avLst/>
          </a:prstGeom>
          <a:noFill/>
          <a:ln w="9525">
            <a:noFill/>
            <a:miter lim="800000"/>
            <a:headEnd/>
            <a:tailEnd/>
          </a:ln>
        </p:spPr>
        <p:txBody>
          <a:bodyPr>
            <a:spAutoFit/>
          </a:bodyPr>
          <a:lstStyle/>
          <a:p>
            <a:pPr algn="ctr"/>
            <a:r>
              <a:rPr lang="en-US" sz="2400" b="1" dirty="0">
                <a:latin typeface="+mn-lt"/>
              </a:rPr>
              <a:t>Debit</a:t>
            </a:r>
            <a:endParaRPr lang="en-IN" sz="2400" b="1" baseline="30000" dirty="0">
              <a:latin typeface="+mn-lt"/>
            </a:endParaRPr>
          </a:p>
        </p:txBody>
      </p:sp>
      <p:cxnSp>
        <p:nvCxnSpPr>
          <p:cNvPr id="33" name="Straight Connector 32"/>
          <p:cNvCxnSpPr/>
          <p:nvPr/>
        </p:nvCxnSpPr>
        <p:spPr>
          <a:xfrm>
            <a:off x="815975" y="206040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68363" y="2060400"/>
            <a:ext cx="5040312" cy="461665"/>
          </a:xfrm>
          <a:prstGeom prst="rect">
            <a:avLst/>
          </a:prstGeom>
          <a:noFill/>
        </p:spPr>
        <p:txBody>
          <a:bodyPr>
            <a:spAutoFit/>
          </a:bodyPr>
          <a:lstStyle/>
          <a:p>
            <a:pPr>
              <a:defRPr/>
            </a:pPr>
            <a:r>
              <a:rPr lang="en-US" sz="2400" b="1" dirty="0">
                <a:latin typeface="+mn-lt"/>
              </a:rPr>
              <a:t>When </a:t>
            </a:r>
            <a:r>
              <a:rPr lang="en-US" sz="2400" b="1" dirty="0" smtClean="0">
                <a:latin typeface="+mn-lt"/>
              </a:rPr>
              <a:t>containers </a:t>
            </a:r>
            <a:r>
              <a:rPr lang="en-US" sz="2400" b="1" dirty="0">
                <a:latin typeface="+mn-lt"/>
              </a:rPr>
              <a:t>a</a:t>
            </a:r>
            <a:r>
              <a:rPr lang="en-US" sz="2400" b="1" dirty="0" smtClean="0">
                <a:latin typeface="+mn-lt"/>
              </a:rPr>
              <a:t>re </a:t>
            </a:r>
            <a:r>
              <a:rPr lang="en-US" sz="2400" b="1" dirty="0">
                <a:latin typeface="+mn-lt"/>
              </a:rPr>
              <a:t>r</a:t>
            </a:r>
            <a:r>
              <a:rPr lang="en-US" sz="2400" b="1" dirty="0" smtClean="0">
                <a:latin typeface="+mn-lt"/>
              </a:rPr>
              <a:t>eturned</a:t>
            </a:r>
            <a:endParaRPr lang="en-US" sz="2400" b="1" dirty="0">
              <a:latin typeface="+mn-lt"/>
            </a:endParaRPr>
          </a:p>
        </p:txBody>
      </p:sp>
      <p:sp>
        <p:nvSpPr>
          <p:cNvPr id="22" name="TextBox 21"/>
          <p:cNvSpPr txBox="1">
            <a:spLocks noChangeArrowheads="1"/>
          </p:cNvSpPr>
          <p:nvPr/>
        </p:nvSpPr>
        <p:spPr bwMode="auto">
          <a:xfrm>
            <a:off x="7172325" y="2773291"/>
            <a:ext cx="1563688" cy="404813"/>
          </a:xfrm>
          <a:prstGeom prst="rect">
            <a:avLst/>
          </a:prstGeom>
          <a:noFill/>
          <a:ln w="9525">
            <a:noFill/>
            <a:miter lim="800000"/>
            <a:headEnd/>
            <a:tailEnd/>
          </a:ln>
        </p:spPr>
        <p:txBody>
          <a:bodyPr/>
          <a:lstStyle/>
          <a:p>
            <a:pPr algn="r">
              <a:defRPr/>
            </a:pPr>
            <a:r>
              <a:rPr lang="en-IN" sz="2400" dirty="0">
                <a:latin typeface="+mn-lt"/>
              </a:rPr>
              <a:t>270,000</a:t>
            </a:r>
          </a:p>
        </p:txBody>
      </p:sp>
      <p:sp>
        <p:nvSpPr>
          <p:cNvPr id="23" name="TextBox 22"/>
          <p:cNvSpPr txBox="1">
            <a:spLocks noChangeArrowheads="1"/>
          </p:cNvSpPr>
          <p:nvPr/>
        </p:nvSpPr>
        <p:spPr bwMode="auto">
          <a:xfrm>
            <a:off x="981075" y="2773291"/>
            <a:ext cx="5153025" cy="404812"/>
          </a:xfrm>
          <a:prstGeom prst="rect">
            <a:avLst/>
          </a:prstGeom>
          <a:noFill/>
          <a:ln w="9525">
            <a:noFill/>
            <a:miter lim="800000"/>
            <a:headEnd/>
            <a:tailEnd/>
          </a:ln>
        </p:spPr>
        <p:txBody>
          <a:bodyPr/>
          <a:lstStyle/>
          <a:p>
            <a:pPr lvl="1">
              <a:defRPr/>
            </a:pPr>
            <a:r>
              <a:rPr lang="en-US" sz="2400" dirty="0">
                <a:latin typeface="+mn-lt"/>
              </a:rPr>
              <a:t>Cash</a:t>
            </a:r>
            <a:endParaRPr lang="en-IN" sz="2400" dirty="0">
              <a:latin typeface="+mn-lt"/>
            </a:endParaRPr>
          </a:p>
        </p:txBody>
      </p:sp>
      <p:sp>
        <p:nvSpPr>
          <p:cNvPr id="20" name="TextBox 19"/>
          <p:cNvSpPr txBox="1">
            <a:spLocks noChangeArrowheads="1"/>
          </p:cNvSpPr>
          <p:nvPr/>
        </p:nvSpPr>
        <p:spPr bwMode="auto">
          <a:xfrm>
            <a:off x="887413" y="2412106"/>
            <a:ext cx="5153025" cy="404812"/>
          </a:xfrm>
          <a:prstGeom prst="rect">
            <a:avLst/>
          </a:prstGeom>
          <a:noFill/>
          <a:ln w="9525">
            <a:noFill/>
            <a:miter lim="800000"/>
            <a:headEnd/>
            <a:tailEnd/>
          </a:ln>
        </p:spPr>
        <p:txBody>
          <a:bodyPr/>
          <a:lstStyle/>
          <a:p>
            <a:pPr>
              <a:defRPr/>
            </a:pPr>
            <a:r>
              <a:rPr lang="en-US" sz="2400" dirty="0">
                <a:latin typeface="+mn-lt"/>
              </a:rPr>
              <a:t>Liability—refundable deposits</a:t>
            </a:r>
            <a:endParaRPr lang="en-IN" sz="2400" dirty="0">
              <a:latin typeface="+mn-lt"/>
            </a:endParaRPr>
          </a:p>
        </p:txBody>
      </p:sp>
      <p:sp>
        <p:nvSpPr>
          <p:cNvPr id="21" name="TextBox 20"/>
          <p:cNvSpPr txBox="1">
            <a:spLocks noChangeArrowheads="1"/>
          </p:cNvSpPr>
          <p:nvPr/>
        </p:nvSpPr>
        <p:spPr bwMode="auto">
          <a:xfrm>
            <a:off x="5800725" y="2363612"/>
            <a:ext cx="1563688" cy="404813"/>
          </a:xfrm>
          <a:prstGeom prst="rect">
            <a:avLst/>
          </a:prstGeom>
          <a:noFill/>
          <a:ln w="28575">
            <a:noFill/>
            <a:miter lim="800000"/>
            <a:headEnd/>
            <a:tailEnd/>
          </a:ln>
        </p:spPr>
        <p:txBody>
          <a:bodyPr/>
          <a:lstStyle/>
          <a:p>
            <a:pPr algn="r">
              <a:defRPr/>
            </a:pPr>
            <a:r>
              <a:rPr lang="en-IN" sz="2400" dirty="0">
                <a:latin typeface="+mn-lt"/>
              </a:rPr>
              <a:t>270,000</a:t>
            </a:r>
          </a:p>
        </p:txBody>
      </p:sp>
      <p:sp>
        <p:nvSpPr>
          <p:cNvPr id="28" name="Rectangle 27"/>
          <p:cNvSpPr/>
          <p:nvPr/>
        </p:nvSpPr>
        <p:spPr>
          <a:xfrm>
            <a:off x="815975" y="3278950"/>
            <a:ext cx="7921625" cy="127590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39" name="TextBox 38"/>
          <p:cNvSpPr txBox="1"/>
          <p:nvPr/>
        </p:nvSpPr>
        <p:spPr>
          <a:xfrm>
            <a:off x="868363" y="3278950"/>
            <a:ext cx="5040312" cy="461665"/>
          </a:xfrm>
          <a:prstGeom prst="rect">
            <a:avLst/>
          </a:prstGeom>
          <a:noFill/>
        </p:spPr>
        <p:txBody>
          <a:bodyPr>
            <a:spAutoFit/>
          </a:bodyPr>
          <a:lstStyle/>
          <a:p>
            <a:pPr>
              <a:defRPr/>
            </a:pPr>
            <a:r>
              <a:rPr lang="en-US" sz="2400" b="1" dirty="0">
                <a:latin typeface="+mn-lt"/>
              </a:rPr>
              <a:t>When </a:t>
            </a:r>
            <a:r>
              <a:rPr lang="en-US" sz="2400" b="1" dirty="0" smtClean="0">
                <a:latin typeface="+mn-lt"/>
              </a:rPr>
              <a:t>deposits </a:t>
            </a:r>
            <a:r>
              <a:rPr lang="en-US" sz="2400" b="1" dirty="0">
                <a:latin typeface="+mn-lt"/>
              </a:rPr>
              <a:t>a</a:t>
            </a:r>
            <a:r>
              <a:rPr lang="en-US" sz="2400" b="1" dirty="0" smtClean="0">
                <a:latin typeface="+mn-lt"/>
              </a:rPr>
              <a:t>re </a:t>
            </a:r>
            <a:r>
              <a:rPr lang="en-US" sz="2400" b="1" dirty="0">
                <a:latin typeface="+mn-lt"/>
              </a:rPr>
              <a:t>f</a:t>
            </a:r>
            <a:r>
              <a:rPr lang="en-US" sz="2400" b="1" dirty="0" smtClean="0">
                <a:latin typeface="+mn-lt"/>
              </a:rPr>
              <a:t>orfeited</a:t>
            </a:r>
            <a:endParaRPr lang="en-US" sz="2400" b="1" dirty="0">
              <a:latin typeface="+mn-lt"/>
            </a:endParaRPr>
          </a:p>
        </p:txBody>
      </p:sp>
      <p:sp>
        <p:nvSpPr>
          <p:cNvPr id="40" name="TextBox 39"/>
          <p:cNvSpPr txBox="1">
            <a:spLocks noChangeArrowheads="1"/>
          </p:cNvSpPr>
          <p:nvPr/>
        </p:nvSpPr>
        <p:spPr bwMode="auto">
          <a:xfrm>
            <a:off x="890588" y="3678553"/>
            <a:ext cx="5153025" cy="404813"/>
          </a:xfrm>
          <a:prstGeom prst="rect">
            <a:avLst/>
          </a:prstGeom>
          <a:noFill/>
          <a:ln w="9525">
            <a:noFill/>
            <a:miter lim="800000"/>
            <a:headEnd/>
            <a:tailEnd/>
          </a:ln>
        </p:spPr>
        <p:txBody>
          <a:bodyPr/>
          <a:lstStyle/>
          <a:p>
            <a:r>
              <a:rPr lang="en-US" sz="2400" dirty="0">
                <a:latin typeface="+mn-lt"/>
              </a:rPr>
              <a:t>Liability—refundable deposits</a:t>
            </a:r>
            <a:endParaRPr lang="en-IN" sz="2400" dirty="0">
              <a:latin typeface="+mn-lt"/>
            </a:endParaRPr>
          </a:p>
        </p:txBody>
      </p:sp>
      <p:sp>
        <p:nvSpPr>
          <p:cNvPr id="41" name="TextBox 40"/>
          <p:cNvSpPr txBox="1">
            <a:spLocks noChangeArrowheads="1"/>
          </p:cNvSpPr>
          <p:nvPr/>
        </p:nvSpPr>
        <p:spPr bwMode="auto">
          <a:xfrm>
            <a:off x="5732463" y="3681728"/>
            <a:ext cx="1563687" cy="404813"/>
          </a:xfrm>
          <a:prstGeom prst="rect">
            <a:avLst/>
          </a:prstGeom>
          <a:noFill/>
          <a:ln w="28575">
            <a:noFill/>
            <a:miter lim="800000"/>
            <a:headEnd/>
            <a:tailEnd/>
          </a:ln>
        </p:spPr>
        <p:txBody>
          <a:bodyPr/>
          <a:lstStyle/>
          <a:p>
            <a:pPr algn="r"/>
            <a:r>
              <a:rPr lang="en-IN" sz="2400" dirty="0">
                <a:latin typeface="+mn-lt"/>
              </a:rPr>
              <a:t>30,000</a:t>
            </a:r>
          </a:p>
        </p:txBody>
      </p:sp>
      <p:sp>
        <p:nvSpPr>
          <p:cNvPr id="42" name="TextBox 41"/>
          <p:cNvSpPr txBox="1">
            <a:spLocks noChangeArrowheads="1"/>
          </p:cNvSpPr>
          <p:nvPr/>
        </p:nvSpPr>
        <p:spPr bwMode="auto">
          <a:xfrm>
            <a:off x="7151688" y="4029563"/>
            <a:ext cx="1563687" cy="404813"/>
          </a:xfrm>
          <a:prstGeom prst="rect">
            <a:avLst/>
          </a:prstGeom>
          <a:noFill/>
          <a:ln w="9525">
            <a:noFill/>
            <a:miter lim="800000"/>
            <a:headEnd/>
            <a:tailEnd/>
          </a:ln>
        </p:spPr>
        <p:txBody>
          <a:bodyPr/>
          <a:lstStyle/>
          <a:p>
            <a:pPr algn="r"/>
            <a:r>
              <a:rPr lang="en-IN" sz="2400" dirty="0">
                <a:latin typeface="+mn-lt"/>
              </a:rPr>
              <a:t>30,000</a:t>
            </a:r>
          </a:p>
        </p:txBody>
      </p:sp>
      <p:sp>
        <p:nvSpPr>
          <p:cNvPr id="43" name="TextBox 42"/>
          <p:cNvSpPr txBox="1">
            <a:spLocks noChangeArrowheads="1"/>
          </p:cNvSpPr>
          <p:nvPr/>
        </p:nvSpPr>
        <p:spPr bwMode="auto">
          <a:xfrm>
            <a:off x="887413" y="4029563"/>
            <a:ext cx="5153025" cy="404812"/>
          </a:xfrm>
          <a:prstGeom prst="rect">
            <a:avLst/>
          </a:prstGeom>
          <a:noFill/>
          <a:ln w="9525">
            <a:noFill/>
            <a:miter lim="800000"/>
            <a:headEnd/>
            <a:tailEnd/>
          </a:ln>
        </p:spPr>
        <p:txBody>
          <a:bodyPr/>
          <a:lstStyle/>
          <a:p>
            <a:pPr lvl="1"/>
            <a:r>
              <a:rPr lang="en-US" sz="2400" dirty="0">
                <a:latin typeface="+mn-lt"/>
              </a:rPr>
              <a:t>Revenue—sale of containers</a:t>
            </a:r>
            <a:endParaRPr lang="en-IN" sz="2400" dirty="0">
              <a:latin typeface="+mn-lt"/>
            </a:endParaRPr>
          </a:p>
        </p:txBody>
      </p:sp>
      <p:sp>
        <p:nvSpPr>
          <p:cNvPr id="44" name="Rectangle 43"/>
          <p:cNvSpPr/>
          <p:nvPr/>
        </p:nvSpPr>
        <p:spPr>
          <a:xfrm>
            <a:off x="815975" y="4506979"/>
            <a:ext cx="7921625" cy="130584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45" name="TextBox 44"/>
          <p:cNvSpPr txBox="1"/>
          <p:nvPr/>
        </p:nvSpPr>
        <p:spPr>
          <a:xfrm>
            <a:off x="868363" y="4512659"/>
            <a:ext cx="5040312" cy="461665"/>
          </a:xfrm>
          <a:prstGeom prst="rect">
            <a:avLst/>
          </a:prstGeom>
          <a:noFill/>
        </p:spPr>
        <p:txBody>
          <a:bodyPr>
            <a:spAutoFit/>
          </a:bodyPr>
          <a:lstStyle/>
          <a:p>
            <a:pPr>
              <a:defRPr/>
            </a:pPr>
            <a:r>
              <a:rPr lang="en-US" sz="2400" b="1" dirty="0">
                <a:latin typeface="+mn-lt"/>
              </a:rPr>
              <a:t>When </a:t>
            </a:r>
            <a:r>
              <a:rPr lang="en-US" sz="2400" b="1" dirty="0" smtClean="0">
                <a:latin typeface="+mn-lt"/>
              </a:rPr>
              <a:t>deposits </a:t>
            </a:r>
            <a:r>
              <a:rPr lang="en-US" sz="2400" b="1" dirty="0">
                <a:latin typeface="+mn-lt"/>
              </a:rPr>
              <a:t>a</a:t>
            </a:r>
            <a:r>
              <a:rPr lang="en-US" sz="2400" b="1" dirty="0" smtClean="0">
                <a:latin typeface="+mn-lt"/>
              </a:rPr>
              <a:t>re </a:t>
            </a:r>
            <a:r>
              <a:rPr lang="en-US" sz="2400" b="1" dirty="0">
                <a:latin typeface="+mn-lt"/>
              </a:rPr>
              <a:t>f</a:t>
            </a:r>
            <a:r>
              <a:rPr lang="en-US" sz="2400" b="1" dirty="0" smtClean="0">
                <a:latin typeface="+mn-lt"/>
              </a:rPr>
              <a:t>orfeited</a:t>
            </a:r>
            <a:endParaRPr lang="en-US" sz="2400" b="1" dirty="0">
              <a:latin typeface="+mn-lt"/>
            </a:endParaRPr>
          </a:p>
        </p:txBody>
      </p:sp>
      <p:sp>
        <p:nvSpPr>
          <p:cNvPr id="46" name="TextBox 45"/>
          <p:cNvSpPr txBox="1">
            <a:spLocks noChangeArrowheads="1"/>
          </p:cNvSpPr>
          <p:nvPr/>
        </p:nvSpPr>
        <p:spPr bwMode="auto">
          <a:xfrm>
            <a:off x="890588" y="4936521"/>
            <a:ext cx="5153025" cy="404813"/>
          </a:xfrm>
          <a:prstGeom prst="rect">
            <a:avLst/>
          </a:prstGeom>
          <a:noFill/>
          <a:ln w="9525">
            <a:noFill/>
            <a:miter lim="800000"/>
            <a:headEnd/>
            <a:tailEnd/>
          </a:ln>
        </p:spPr>
        <p:txBody>
          <a:bodyPr/>
          <a:lstStyle/>
          <a:p>
            <a:r>
              <a:rPr lang="en-US" sz="2400" dirty="0">
                <a:latin typeface="+mn-lt"/>
              </a:rPr>
              <a:t>Cost of goods sold</a:t>
            </a:r>
            <a:endParaRPr lang="en-IN" sz="2400" dirty="0">
              <a:latin typeface="+mn-lt"/>
            </a:endParaRPr>
          </a:p>
        </p:txBody>
      </p:sp>
      <p:sp>
        <p:nvSpPr>
          <p:cNvPr id="47" name="TextBox 46"/>
          <p:cNvSpPr txBox="1">
            <a:spLocks noChangeArrowheads="1"/>
          </p:cNvSpPr>
          <p:nvPr/>
        </p:nvSpPr>
        <p:spPr bwMode="auto">
          <a:xfrm>
            <a:off x="5732463" y="4939696"/>
            <a:ext cx="1563687" cy="404813"/>
          </a:xfrm>
          <a:prstGeom prst="rect">
            <a:avLst/>
          </a:prstGeom>
          <a:noFill/>
          <a:ln w="28575">
            <a:noFill/>
            <a:miter lim="800000"/>
            <a:headEnd/>
            <a:tailEnd/>
          </a:ln>
        </p:spPr>
        <p:txBody>
          <a:bodyPr/>
          <a:lstStyle/>
          <a:p>
            <a:pPr algn="r"/>
            <a:r>
              <a:rPr lang="en-IN" sz="2400" dirty="0">
                <a:latin typeface="+mn-lt"/>
              </a:rPr>
              <a:t>15,000</a:t>
            </a:r>
          </a:p>
        </p:txBody>
      </p:sp>
      <p:sp>
        <p:nvSpPr>
          <p:cNvPr id="48" name="TextBox 47"/>
          <p:cNvSpPr txBox="1">
            <a:spLocks noChangeArrowheads="1"/>
          </p:cNvSpPr>
          <p:nvPr/>
        </p:nvSpPr>
        <p:spPr bwMode="auto">
          <a:xfrm>
            <a:off x="7151688" y="5311171"/>
            <a:ext cx="1563687" cy="404813"/>
          </a:xfrm>
          <a:prstGeom prst="rect">
            <a:avLst/>
          </a:prstGeom>
          <a:noFill/>
          <a:ln w="9525">
            <a:noFill/>
            <a:miter lim="800000"/>
            <a:headEnd/>
            <a:tailEnd/>
          </a:ln>
        </p:spPr>
        <p:txBody>
          <a:bodyPr/>
          <a:lstStyle/>
          <a:p>
            <a:pPr algn="r"/>
            <a:r>
              <a:rPr lang="en-IN" sz="2400" dirty="0">
                <a:latin typeface="+mn-lt"/>
              </a:rPr>
              <a:t>15,000</a:t>
            </a:r>
          </a:p>
        </p:txBody>
      </p:sp>
      <p:sp>
        <p:nvSpPr>
          <p:cNvPr id="49" name="TextBox 48"/>
          <p:cNvSpPr txBox="1">
            <a:spLocks noChangeArrowheads="1"/>
          </p:cNvSpPr>
          <p:nvPr/>
        </p:nvSpPr>
        <p:spPr bwMode="auto">
          <a:xfrm>
            <a:off x="887413" y="5325459"/>
            <a:ext cx="5153025" cy="404812"/>
          </a:xfrm>
          <a:prstGeom prst="rect">
            <a:avLst/>
          </a:prstGeom>
          <a:noFill/>
          <a:ln w="9525">
            <a:noFill/>
            <a:miter lim="800000"/>
            <a:headEnd/>
            <a:tailEnd/>
          </a:ln>
        </p:spPr>
        <p:txBody>
          <a:bodyPr/>
          <a:lstStyle/>
          <a:p>
            <a:pPr lvl="1"/>
            <a:r>
              <a:rPr lang="en-US" sz="2400" dirty="0">
                <a:latin typeface="+mn-lt"/>
              </a:rPr>
              <a:t>Inventory of containers</a:t>
            </a:r>
            <a:endParaRPr lang="en-IN" sz="2400" dirty="0">
              <a:latin typeface="+mn-lt"/>
            </a:endParaRPr>
          </a:p>
        </p:txBody>
      </p:sp>
      <p:sp>
        <p:nvSpPr>
          <p:cNvPr id="50"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4" name="Title 3"/>
          <p:cNvSpPr>
            <a:spLocks noGrp="1"/>
          </p:cNvSpPr>
          <p:nvPr>
            <p:ph type="title"/>
          </p:nvPr>
        </p:nvSpPr>
        <p:spPr/>
        <p:txBody>
          <a:bodyPr/>
          <a:lstStyle/>
          <a:p>
            <a:r>
              <a:rPr lang="en-US" dirty="0"/>
              <a:t>Refundable Deposits </a:t>
            </a:r>
            <a:r>
              <a:rPr lang="en-US" sz="2600" dirty="0"/>
              <a:t>(continued)</a:t>
            </a:r>
          </a:p>
        </p:txBody>
      </p:sp>
      <p:sp>
        <p:nvSpPr>
          <p:cNvPr id="2" name="TextBox 1"/>
          <p:cNvSpPr txBox="1"/>
          <p:nvPr/>
        </p:nvSpPr>
        <p:spPr>
          <a:xfrm>
            <a:off x="3903436" y="1021143"/>
            <a:ext cx="2005240" cy="369332"/>
          </a:xfrm>
          <a:prstGeom prst="rect">
            <a:avLst/>
          </a:prstGeom>
          <a:solidFill>
            <a:srgbClr val="D1E8F0"/>
          </a:solidFill>
          <a:ln>
            <a:solidFill>
              <a:srgbClr val="99CCFF"/>
            </a:solidFill>
          </a:ln>
        </p:spPr>
        <p:txBody>
          <a:bodyPr wrap="square" rtlCol="0">
            <a:spAutoFit/>
          </a:bodyPr>
          <a:lstStyle/>
          <a:p>
            <a:r>
              <a:rPr lang="en-US" dirty="0"/>
              <a:t>90% </a:t>
            </a:r>
            <a:r>
              <a:rPr lang="en-US" dirty="0" smtClean="0"/>
              <a:t>× </a:t>
            </a:r>
            <a:r>
              <a:rPr lang="en-US" dirty="0"/>
              <a:t>$300,000</a:t>
            </a:r>
          </a:p>
        </p:txBody>
      </p:sp>
      <p:cxnSp>
        <p:nvCxnSpPr>
          <p:cNvPr id="5" name="Straight Arrow Connector 4"/>
          <p:cNvCxnSpPr/>
          <p:nvPr/>
        </p:nvCxnSpPr>
        <p:spPr>
          <a:xfrm>
            <a:off x="5438844" y="1426235"/>
            <a:ext cx="604769" cy="826395"/>
          </a:xfrm>
          <a:prstGeom prst="straightConnector1">
            <a:avLst/>
          </a:prstGeom>
          <a:ln>
            <a:solidFill>
              <a:srgbClr val="2444C7"/>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378456" y="6116034"/>
            <a:ext cx="2760122" cy="369332"/>
          </a:xfrm>
          <a:prstGeom prst="rect">
            <a:avLst/>
          </a:prstGeom>
          <a:solidFill>
            <a:srgbClr val="D1E8F0"/>
          </a:solidFill>
        </p:spPr>
        <p:txBody>
          <a:bodyPr wrap="square" rtlCol="0">
            <a:spAutoFit/>
          </a:bodyPr>
          <a:lstStyle/>
          <a:p>
            <a:r>
              <a:rPr lang="en-US" dirty="0"/>
              <a:t>$300,000 </a:t>
            </a:r>
            <a:r>
              <a:rPr lang="en-US" dirty="0" smtClean="0"/>
              <a:t>− </a:t>
            </a:r>
            <a:r>
              <a:rPr lang="en-US" dirty="0"/>
              <a:t>$</a:t>
            </a:r>
            <a:r>
              <a:rPr lang="en-US" dirty="0" smtClean="0"/>
              <a:t>270,000 </a:t>
            </a:r>
            <a:endParaRPr lang="en-US" dirty="0"/>
          </a:p>
        </p:txBody>
      </p:sp>
      <p:cxnSp>
        <p:nvCxnSpPr>
          <p:cNvPr id="12" name="Straight Arrow Connector 11"/>
          <p:cNvCxnSpPr/>
          <p:nvPr/>
        </p:nvCxnSpPr>
        <p:spPr>
          <a:xfrm flipV="1">
            <a:off x="3127260" y="4029564"/>
            <a:ext cx="3006840" cy="2086470"/>
          </a:xfrm>
          <a:prstGeom prst="straightConnector1">
            <a:avLst/>
          </a:prstGeom>
          <a:ln>
            <a:solidFill>
              <a:srgbClr val="2444C7"/>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088977" y="6165859"/>
            <a:ext cx="1511807" cy="369332"/>
          </a:xfrm>
          <a:prstGeom prst="rect">
            <a:avLst/>
          </a:prstGeom>
          <a:solidFill>
            <a:srgbClr val="D1E8F0"/>
          </a:solidFill>
        </p:spPr>
        <p:txBody>
          <a:bodyPr wrap="square" rtlCol="0">
            <a:spAutoFit/>
          </a:bodyPr>
          <a:lstStyle/>
          <a:p>
            <a:r>
              <a:rPr lang="en-US" dirty="0"/>
              <a:t>$30,000 </a:t>
            </a:r>
            <a:r>
              <a:rPr lang="en-US" dirty="0" smtClean="0"/>
              <a:t>/ </a:t>
            </a:r>
            <a:r>
              <a:rPr lang="en-US" dirty="0"/>
              <a:t>2 </a:t>
            </a:r>
          </a:p>
        </p:txBody>
      </p:sp>
      <p:cxnSp>
        <p:nvCxnSpPr>
          <p:cNvPr id="15" name="Straight Arrow Connector 14"/>
          <p:cNvCxnSpPr>
            <a:stCxn id="37" idx="0"/>
          </p:cNvCxnSpPr>
          <p:nvPr/>
        </p:nvCxnSpPr>
        <p:spPr>
          <a:xfrm flipV="1">
            <a:off x="6844881" y="5305468"/>
            <a:ext cx="110941" cy="860391"/>
          </a:xfrm>
          <a:prstGeom prst="straightConnector1">
            <a:avLst/>
          </a:prstGeom>
          <a:ln>
            <a:solidFill>
              <a:srgbClr val="2444C7"/>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376"/>
                                        </p:tgtEl>
                                        <p:attrNameLst>
                                          <p:attrName>style.visibility</p:attrName>
                                        </p:attrNameLst>
                                      </p:cBhvr>
                                      <p:to>
                                        <p:strVal val="visible"/>
                                      </p:to>
                                    </p:set>
                                    <p:animEffect transition="in" filter="fade">
                                      <p:cBhvr>
                                        <p:cTn id="10" dur="500"/>
                                        <p:tgtEl>
                                          <p:spTgt spid="5837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378"/>
                                        </p:tgtEl>
                                        <p:attrNameLst>
                                          <p:attrName>style.visibility</p:attrName>
                                        </p:attrNameLst>
                                      </p:cBhvr>
                                      <p:to>
                                        <p:strVal val="visible"/>
                                      </p:to>
                                    </p:set>
                                    <p:animEffect transition="in" filter="fade">
                                      <p:cBhvr>
                                        <p:cTn id="13" dur="500"/>
                                        <p:tgtEl>
                                          <p:spTgt spid="5837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8377"/>
                                        </p:tgtEl>
                                        <p:attrNameLst>
                                          <p:attrName>style.visibility</p:attrName>
                                        </p:attrNameLst>
                                      </p:cBhvr>
                                      <p:to>
                                        <p:strVal val="visible"/>
                                      </p:to>
                                    </p:set>
                                    <p:animEffect transition="in" filter="fade">
                                      <p:cBhvr>
                                        <p:cTn id="16" dur="500"/>
                                        <p:tgtEl>
                                          <p:spTgt spid="58377"/>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childTnLst>
                          </p:cTn>
                        </p:par>
                        <p:par>
                          <p:cTn id="73" fill="hold">
                            <p:stCondLst>
                              <p:cond delay="1500"/>
                            </p:stCondLst>
                            <p:childTnLst>
                              <p:par>
                                <p:cTn id="74" presetID="10" presetClass="entr" presetSubtype="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1000"/>
                            </p:stCondLst>
                            <p:childTnLst>
                              <p:par>
                                <p:cTn id="95" presetID="10"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childTnLst>
                          </p:cTn>
                        </p:par>
                        <p:par>
                          <p:cTn id="98" fill="hold">
                            <p:stCondLst>
                              <p:cond delay="1500"/>
                            </p:stCondLst>
                            <p:childTnLst>
                              <p:par>
                                <p:cTn id="99" presetID="10" presetClass="entr" presetSubtype="0"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500"/>
                                        <p:tgtEl>
                                          <p:spTgt spid="48"/>
                                        </p:tgtEl>
                                      </p:cBhvr>
                                    </p:animEffec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37"/>
                                        </p:tgtEl>
                                        <p:attrNameLst>
                                          <p:attrName>style.visibility</p:attrName>
                                        </p:attrNameLst>
                                      </p:cBhvr>
                                      <p:to>
                                        <p:strVal val="visible"/>
                                      </p:to>
                                    </p:set>
                                  </p:childTnLst>
                                </p:cTn>
                              </p:par>
                              <p:par>
                                <p:cTn id="106" presetID="1" presetClass="entr" presetSubtype="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8376" grpId="0"/>
      <p:bldP spid="58377" grpId="0"/>
      <p:bldP spid="58378" grpId="0"/>
      <p:bldP spid="34" grpId="0"/>
      <p:bldP spid="22" grpId="0"/>
      <p:bldP spid="23" grpId="0"/>
      <p:bldP spid="20" grpId="0"/>
      <p:bldP spid="21" grpId="0"/>
      <p:bldP spid="28" grpId="0" animBg="1"/>
      <p:bldP spid="39" grpId="0"/>
      <p:bldP spid="40" grpId="0"/>
      <p:bldP spid="41" grpId="0"/>
      <p:bldP spid="42" grpId="0"/>
      <p:bldP spid="43" grpId="0"/>
      <p:bldP spid="44" grpId="0" animBg="1"/>
      <p:bldP spid="45" grpId="0"/>
      <p:bldP spid="46" grpId="0"/>
      <p:bldP spid="47" grpId="0"/>
      <p:bldP spid="48" grpId="0"/>
      <p:bldP spid="49" grpId="0"/>
      <p:bldP spid="2" grpId="0" animBg="1"/>
      <p:bldP spid="10" grpId="0" animBg="1"/>
      <p:bldP spid="3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016000"/>
          </a:xfrm>
        </p:spPr>
        <p:txBody>
          <a:bodyPr/>
          <a:lstStyle/>
          <a:p>
            <a:pPr eaLnBrk="1" hangingPunct="1">
              <a:defRPr/>
            </a:pPr>
            <a:r>
              <a:rPr lang="en-US" dirty="0"/>
              <a:t>Advances from Customers</a:t>
            </a:r>
          </a:p>
        </p:txBody>
      </p:sp>
      <p:sp>
        <p:nvSpPr>
          <p:cNvPr id="64514" name="Title 2"/>
          <p:cNvSpPr txBox="1">
            <a:spLocks/>
          </p:cNvSpPr>
          <p:nvPr/>
        </p:nvSpPr>
        <p:spPr bwMode="auto">
          <a:xfrm>
            <a:off x="8111614" y="0"/>
            <a:ext cx="1016512"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LO13-2</a:t>
            </a:r>
          </a:p>
        </p:txBody>
      </p:sp>
      <p:sp>
        <p:nvSpPr>
          <p:cNvPr id="3" name="TextBox 2"/>
          <p:cNvSpPr txBox="1"/>
          <p:nvPr/>
        </p:nvSpPr>
        <p:spPr>
          <a:xfrm>
            <a:off x="762000" y="1309686"/>
            <a:ext cx="7927509" cy="4231928"/>
          </a:xfrm>
          <a:prstGeom prst="rect">
            <a:avLst/>
          </a:prstGeom>
          <a:noFill/>
        </p:spPr>
        <p:txBody>
          <a:bodyPr wrap="square" rtlCol="0">
            <a:spAutoFit/>
          </a:bodyPr>
          <a:lstStyle/>
          <a:p>
            <a:pPr marL="342900" indent="-342900">
              <a:spcAft>
                <a:spcPts val="1800"/>
              </a:spcAft>
              <a:buFont typeface="Arial"/>
              <a:buChar char="•"/>
            </a:pPr>
            <a:r>
              <a:rPr lang="en-US" sz="2800" dirty="0">
                <a:solidFill>
                  <a:prstClr val="black"/>
                </a:solidFill>
                <a:latin typeface="Calibri"/>
                <a:cs typeface="Calibri"/>
              </a:rPr>
              <a:t>Represent liabilities until the product or service is provided or the advance </a:t>
            </a:r>
            <a:r>
              <a:rPr lang="en-US" sz="2800" dirty="0" smtClean="0">
                <a:solidFill>
                  <a:prstClr val="black"/>
                </a:solidFill>
                <a:latin typeface="Calibri"/>
                <a:cs typeface="Calibri"/>
              </a:rPr>
              <a:t>collected</a:t>
            </a:r>
          </a:p>
          <a:p>
            <a:pPr>
              <a:spcAft>
                <a:spcPts val="600"/>
              </a:spcAft>
            </a:pPr>
            <a:r>
              <a:rPr lang="en-US" sz="2800" b="1" dirty="0" smtClean="0">
                <a:solidFill>
                  <a:srgbClr val="C00000"/>
                </a:solidFill>
                <a:latin typeface="Calibri"/>
                <a:cs typeface="Calibri"/>
              </a:rPr>
              <a:t>Examples</a:t>
            </a:r>
            <a:endParaRPr lang="en-IN" sz="2800" b="1" dirty="0">
              <a:solidFill>
                <a:srgbClr val="C00000"/>
              </a:solidFill>
              <a:latin typeface="Calibri"/>
              <a:cs typeface="Calibri"/>
            </a:endParaRP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Gift certificates </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Magazine subscriptions</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Layaway deposits </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Special order deposits </a:t>
            </a:r>
          </a:p>
          <a:p>
            <a:pPr lvl="1" indent="-457200" defTabSz="1200150">
              <a:lnSpc>
                <a:spcPct val="90000"/>
              </a:lnSpc>
              <a:spcAft>
                <a:spcPct val="15000"/>
              </a:spcAft>
              <a:buFont typeface="Arial" panose="020B0604020202020204" pitchFamily="34" charset="0"/>
              <a:buChar char="•"/>
              <a:defRPr/>
            </a:pPr>
            <a:r>
              <a:rPr lang="en-US" sz="2800" dirty="0">
                <a:latin typeface="Calibri"/>
                <a:cs typeface="Calibri"/>
              </a:rPr>
              <a:t>Airline tickets</a:t>
            </a:r>
          </a:p>
          <a:p>
            <a:endParaRPr lang="en-US" dirty="0"/>
          </a:p>
        </p:txBody>
      </p:sp>
    </p:spTree>
    <p:extLst>
      <p:ext uri="{BB962C8B-B14F-4D97-AF65-F5344CB8AC3E}">
        <p14:creationId xmlns:p14="http://schemas.microsoft.com/office/powerpoint/2010/main" val="10294587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Current Liabilities</a:t>
            </a:r>
          </a:p>
        </p:txBody>
      </p:sp>
      <p:sp>
        <p:nvSpPr>
          <p:cNvPr id="13" name="Rounded Rectangle 12"/>
          <p:cNvSpPr/>
          <p:nvPr/>
        </p:nvSpPr>
        <p:spPr>
          <a:xfrm>
            <a:off x="671201" y="2606541"/>
            <a:ext cx="2817243" cy="1412654"/>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100" b="1" dirty="0">
                <a:solidFill>
                  <a:schemeClr val="tx1"/>
                </a:solidFill>
              </a:rPr>
              <a:t>Characteristics</a:t>
            </a:r>
          </a:p>
        </p:txBody>
      </p:sp>
      <p:sp>
        <p:nvSpPr>
          <p:cNvPr id="14" name="Rounded Rectangle 13"/>
          <p:cNvSpPr/>
          <p:nvPr/>
        </p:nvSpPr>
        <p:spPr>
          <a:xfrm>
            <a:off x="4355289" y="1836430"/>
            <a:ext cx="4623168" cy="1347657"/>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Obligation payable within one year or firm’s operating cycle</a:t>
            </a:r>
            <a:endParaRPr lang="en-US" sz="2400" dirty="0">
              <a:solidFill>
                <a:schemeClr val="tx1"/>
              </a:solidFill>
            </a:endParaRPr>
          </a:p>
        </p:txBody>
      </p:sp>
      <p:sp>
        <p:nvSpPr>
          <p:cNvPr id="15" name="Rounded Rectangle 14"/>
          <p:cNvSpPr/>
          <p:nvPr/>
        </p:nvSpPr>
        <p:spPr>
          <a:xfrm>
            <a:off x="4355289" y="3312868"/>
            <a:ext cx="4623168" cy="694168"/>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Satisfied from current assets</a:t>
            </a:r>
            <a:endParaRPr lang="en-US" sz="2400" dirty="0">
              <a:solidFill>
                <a:schemeClr val="tx1"/>
              </a:solidFill>
            </a:endParaRPr>
          </a:p>
        </p:txBody>
      </p:sp>
      <p:sp>
        <p:nvSpPr>
          <p:cNvPr id="16" name="Rounded Rectangle 15"/>
          <p:cNvSpPr/>
          <p:nvPr/>
        </p:nvSpPr>
        <p:spPr>
          <a:xfrm>
            <a:off x="4364813" y="4123168"/>
            <a:ext cx="4613643" cy="1298525"/>
          </a:xfrm>
          <a:prstGeom prst="roundRect">
            <a:avLst/>
          </a:prstGeom>
          <a:solidFill>
            <a:srgbClr val="D1E8F0"/>
          </a:solidFill>
          <a:ln>
            <a:solidFill>
              <a:srgbClr val="0072A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N" sz="2400" dirty="0">
                <a:solidFill>
                  <a:schemeClr val="tx1"/>
                </a:solidFill>
              </a:rPr>
              <a:t>Satisfied by creation of other current liabilities </a:t>
            </a:r>
            <a:endParaRPr lang="en-US" sz="2400" dirty="0">
              <a:solidFill>
                <a:schemeClr val="tx1"/>
              </a:solidFill>
            </a:endParaRPr>
          </a:p>
        </p:txBody>
      </p:sp>
      <p:cxnSp>
        <p:nvCxnSpPr>
          <p:cNvPr id="18" name="Straight Arrow Connector 17"/>
          <p:cNvCxnSpPr/>
          <p:nvPr/>
        </p:nvCxnSpPr>
        <p:spPr>
          <a:xfrm flipV="1">
            <a:off x="3487738" y="2510268"/>
            <a:ext cx="866775" cy="803275"/>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488444" y="3313543"/>
            <a:ext cx="911870" cy="272801"/>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487738" y="3313543"/>
            <a:ext cx="876300" cy="1458913"/>
          </a:xfrm>
          <a:prstGeom prst="straightConnector1">
            <a:avLst/>
          </a:prstGeom>
          <a:ln w="28575">
            <a:solidFill>
              <a:srgbClr val="0072A2"/>
            </a:solidFill>
            <a:tailEnd type="triangle"/>
          </a:ln>
        </p:spPr>
        <p:style>
          <a:lnRef idx="1">
            <a:schemeClr val="accent1"/>
          </a:lnRef>
          <a:fillRef idx="0">
            <a:schemeClr val="accent1"/>
          </a:fillRef>
          <a:effectRef idx="0">
            <a:schemeClr val="accent1"/>
          </a:effectRef>
          <a:fontRef idx="minor">
            <a:schemeClr val="tx1"/>
          </a:fontRef>
        </p:style>
      </p:cxn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7293541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887413" y="3305122"/>
            <a:ext cx="7921625" cy="1915481"/>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66565" name="TextBox 17"/>
          <p:cNvSpPr txBox="1">
            <a:spLocks noChangeArrowheads="1"/>
          </p:cNvSpPr>
          <p:nvPr/>
        </p:nvSpPr>
        <p:spPr bwMode="auto">
          <a:xfrm>
            <a:off x="815975" y="3622663"/>
            <a:ext cx="5000625" cy="461665"/>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66566" name="TextBox 18"/>
          <p:cNvSpPr txBox="1">
            <a:spLocks noChangeArrowheads="1"/>
          </p:cNvSpPr>
          <p:nvPr/>
        </p:nvSpPr>
        <p:spPr bwMode="auto">
          <a:xfrm>
            <a:off x="7316788" y="3622663"/>
            <a:ext cx="1514475" cy="461665"/>
          </a:xfrm>
          <a:prstGeom prst="rect">
            <a:avLst/>
          </a:prstGeom>
          <a:noFill/>
          <a:ln w="9525">
            <a:noFill/>
            <a:miter lim="800000"/>
            <a:headEnd/>
            <a:tailEnd/>
          </a:ln>
        </p:spPr>
        <p:txBody>
          <a:bodyPr>
            <a:spAutoFit/>
          </a:bodyPr>
          <a:lstStyle/>
          <a:p>
            <a:pPr algn="ctr"/>
            <a:r>
              <a:rPr lang="en-US" sz="2400" b="1" dirty="0">
                <a:latin typeface="+mn-lt"/>
              </a:rPr>
              <a:t>Credit </a:t>
            </a:r>
          </a:p>
        </p:txBody>
      </p:sp>
      <p:sp>
        <p:nvSpPr>
          <p:cNvPr id="66567" name="TextBox 19"/>
          <p:cNvSpPr txBox="1">
            <a:spLocks noChangeArrowheads="1"/>
          </p:cNvSpPr>
          <p:nvPr/>
        </p:nvSpPr>
        <p:spPr bwMode="auto">
          <a:xfrm>
            <a:off x="5800725" y="3617901"/>
            <a:ext cx="1673225" cy="461665"/>
          </a:xfrm>
          <a:prstGeom prst="rect">
            <a:avLst/>
          </a:prstGeom>
          <a:noFill/>
          <a:ln w="9525">
            <a:noFill/>
            <a:miter lim="800000"/>
            <a:headEnd/>
            <a:tailEnd/>
          </a:ln>
        </p:spPr>
        <p:txBody>
          <a:bodyPr>
            <a:spAutoFit/>
          </a:bodyPr>
          <a:lstStyle/>
          <a:p>
            <a:pPr algn="ctr"/>
            <a:r>
              <a:rPr lang="en-US" sz="2400" b="1" dirty="0">
                <a:solidFill>
                  <a:schemeClr val="tx2"/>
                </a:solidFill>
                <a:latin typeface="+mn-lt"/>
              </a:rPr>
              <a:t>Debit</a:t>
            </a:r>
          </a:p>
        </p:txBody>
      </p:sp>
      <p:cxnSp>
        <p:nvCxnSpPr>
          <p:cNvPr id="21" name="Straight Connector 20"/>
          <p:cNvCxnSpPr/>
          <p:nvPr/>
        </p:nvCxnSpPr>
        <p:spPr>
          <a:xfrm>
            <a:off x="895350" y="4114788"/>
            <a:ext cx="7921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569" name="TextBox 21"/>
          <p:cNvSpPr txBox="1">
            <a:spLocks noChangeArrowheads="1"/>
          </p:cNvSpPr>
          <p:nvPr/>
        </p:nvSpPr>
        <p:spPr bwMode="auto">
          <a:xfrm>
            <a:off x="908050" y="4440318"/>
            <a:ext cx="5153025" cy="404812"/>
          </a:xfrm>
          <a:prstGeom prst="rect">
            <a:avLst/>
          </a:prstGeom>
          <a:noFill/>
          <a:ln w="9525">
            <a:noFill/>
            <a:miter lim="800000"/>
            <a:headEnd/>
            <a:tailEnd/>
          </a:ln>
        </p:spPr>
        <p:txBody>
          <a:bodyPr/>
          <a:lstStyle/>
          <a:p>
            <a:r>
              <a:rPr lang="en-IN" sz="2400" dirty="0">
                <a:latin typeface="+mn-lt"/>
              </a:rPr>
              <a:t>Cash</a:t>
            </a:r>
          </a:p>
        </p:txBody>
      </p:sp>
      <p:sp>
        <p:nvSpPr>
          <p:cNvPr id="66570" name="TextBox 22"/>
          <p:cNvSpPr txBox="1">
            <a:spLocks noChangeArrowheads="1"/>
          </p:cNvSpPr>
          <p:nvPr/>
        </p:nvSpPr>
        <p:spPr bwMode="auto">
          <a:xfrm>
            <a:off x="6221933" y="4426030"/>
            <a:ext cx="701675" cy="419100"/>
          </a:xfrm>
          <a:prstGeom prst="rect">
            <a:avLst/>
          </a:prstGeom>
          <a:noFill/>
          <a:ln w="9525">
            <a:noFill/>
            <a:miter lim="800000"/>
            <a:headEnd/>
            <a:tailEnd/>
          </a:ln>
        </p:spPr>
        <p:txBody>
          <a:bodyPr/>
          <a:lstStyle/>
          <a:p>
            <a:pPr algn="r"/>
            <a:r>
              <a:rPr lang="en-IN" sz="2400" dirty="0">
                <a:latin typeface="+mn-lt"/>
              </a:rPr>
              <a:t>20</a:t>
            </a:r>
          </a:p>
        </p:txBody>
      </p:sp>
      <p:sp>
        <p:nvSpPr>
          <p:cNvPr id="66571" name="TextBox 23"/>
          <p:cNvSpPr txBox="1">
            <a:spLocks noChangeArrowheads="1"/>
          </p:cNvSpPr>
          <p:nvPr/>
        </p:nvSpPr>
        <p:spPr bwMode="auto">
          <a:xfrm>
            <a:off x="7790412" y="4815791"/>
            <a:ext cx="649287" cy="404812"/>
          </a:xfrm>
          <a:prstGeom prst="rect">
            <a:avLst/>
          </a:prstGeom>
          <a:noFill/>
          <a:ln w="9525">
            <a:noFill/>
            <a:miter lim="800000"/>
            <a:headEnd/>
            <a:tailEnd/>
          </a:ln>
        </p:spPr>
        <p:txBody>
          <a:bodyPr/>
          <a:lstStyle/>
          <a:p>
            <a:pPr algn="r"/>
            <a:r>
              <a:rPr lang="en-IN" sz="2400" dirty="0">
                <a:latin typeface="+mn-lt"/>
              </a:rPr>
              <a:t>20</a:t>
            </a:r>
          </a:p>
        </p:txBody>
      </p:sp>
      <p:sp>
        <p:nvSpPr>
          <p:cNvPr id="66572" name="TextBox 24"/>
          <p:cNvSpPr txBox="1">
            <a:spLocks noChangeArrowheads="1"/>
          </p:cNvSpPr>
          <p:nvPr/>
        </p:nvSpPr>
        <p:spPr bwMode="auto">
          <a:xfrm>
            <a:off x="906463" y="4729266"/>
            <a:ext cx="5153025" cy="404813"/>
          </a:xfrm>
          <a:prstGeom prst="rect">
            <a:avLst/>
          </a:prstGeom>
          <a:noFill/>
          <a:ln w="9525">
            <a:noFill/>
            <a:miter lim="800000"/>
            <a:headEnd/>
            <a:tailEnd/>
          </a:ln>
        </p:spPr>
        <p:txBody>
          <a:bodyPr/>
          <a:lstStyle/>
          <a:p>
            <a:pPr lvl="1"/>
            <a:r>
              <a:rPr lang="en-IN" sz="2400" dirty="0">
                <a:latin typeface="+mn-lt"/>
              </a:rPr>
              <a:t>Deferred subscription revenue</a:t>
            </a:r>
          </a:p>
        </p:txBody>
      </p:sp>
      <p:sp>
        <p:nvSpPr>
          <p:cNvPr id="3" name="TextBox 2"/>
          <p:cNvSpPr txBox="1"/>
          <p:nvPr/>
        </p:nvSpPr>
        <p:spPr>
          <a:xfrm>
            <a:off x="6313488" y="3284526"/>
            <a:ext cx="2520950" cy="461665"/>
          </a:xfrm>
          <a:prstGeom prst="rect">
            <a:avLst/>
          </a:prstGeom>
          <a:noFill/>
        </p:spPr>
        <p:txBody>
          <a:bodyPr>
            <a:spAutoFit/>
          </a:bodyPr>
          <a:lstStyle/>
          <a:p>
            <a:pPr algn="r">
              <a:defRPr/>
            </a:pPr>
            <a:r>
              <a:rPr lang="en-US" sz="2400" dirty="0">
                <a:latin typeface="+mn-lt"/>
                <a:cs typeface="Arial" panose="020B0604020202020204" pitchFamily="34" charset="0"/>
              </a:rPr>
              <a:t>($ in millions)</a:t>
            </a:r>
          </a:p>
        </p:txBody>
      </p:sp>
      <p:sp>
        <p:nvSpPr>
          <p:cNvPr id="16" name="TextBox 15"/>
          <p:cNvSpPr txBox="1"/>
          <p:nvPr/>
        </p:nvSpPr>
        <p:spPr>
          <a:xfrm>
            <a:off x="868363" y="4079133"/>
            <a:ext cx="5040312" cy="461665"/>
          </a:xfrm>
          <a:prstGeom prst="rect">
            <a:avLst/>
          </a:prstGeom>
          <a:noFill/>
        </p:spPr>
        <p:txBody>
          <a:bodyPr>
            <a:spAutoFit/>
          </a:bodyPr>
          <a:lstStyle/>
          <a:p>
            <a:pPr>
              <a:defRPr/>
            </a:pPr>
            <a:r>
              <a:rPr lang="en-US" sz="2400" b="1" dirty="0">
                <a:latin typeface="+mn-lt"/>
              </a:rPr>
              <a:t>When advance is collected</a:t>
            </a:r>
          </a:p>
        </p:txBody>
      </p:sp>
      <p:sp>
        <p:nvSpPr>
          <p:cNvPr id="5" name="Title 4"/>
          <p:cNvSpPr>
            <a:spLocks noGrp="1"/>
          </p:cNvSpPr>
          <p:nvPr>
            <p:ph type="title"/>
          </p:nvPr>
        </p:nvSpPr>
        <p:spPr/>
        <p:txBody>
          <a:bodyPr/>
          <a:lstStyle/>
          <a:p>
            <a:pPr lvl="0">
              <a:defRPr/>
            </a:pPr>
            <a:r>
              <a:rPr lang="en-US" dirty="0"/>
              <a:t>Customer Advance</a:t>
            </a:r>
          </a:p>
        </p:txBody>
      </p:sp>
      <p:sp>
        <p:nvSpPr>
          <p:cNvPr id="6" name="Content Placeholder 5"/>
          <p:cNvSpPr>
            <a:spLocks noGrp="1"/>
          </p:cNvSpPr>
          <p:nvPr>
            <p:ph idx="1"/>
          </p:nvPr>
        </p:nvSpPr>
        <p:spPr>
          <a:xfrm>
            <a:off x="761999" y="1189653"/>
            <a:ext cx="8013600" cy="2211387"/>
          </a:xfrm>
        </p:spPr>
        <p:txBody>
          <a:bodyPr>
            <a:normAutofit/>
          </a:bodyPr>
          <a:lstStyle/>
          <a:p>
            <a:pPr marL="0" indent="0">
              <a:buNone/>
            </a:pPr>
            <a:r>
              <a:rPr lang="en-IN" dirty="0"/>
              <a:t>Tomorrow Publications collects magazine subscriptions from customers at the time subscriptions are sold. Subscription revenue is recognized over the term of the subscription. Tomorrow collected $20 million in subscription sales during its first year of operations. At December 31, the average subscription was one-fourth expired.</a:t>
            </a:r>
            <a:endParaRPr lang="en-US" dirty="0"/>
          </a:p>
          <a:p>
            <a:pPr marL="0" indent="0">
              <a:buNone/>
            </a:pPr>
            <a:endParaRPr lang="en-US" dirty="0"/>
          </a:p>
        </p:txBody>
      </p:sp>
      <p:sp>
        <p:nvSpPr>
          <p:cNvPr id="20" name="Rectangle 19"/>
          <p:cNvSpPr/>
          <p:nvPr/>
        </p:nvSpPr>
        <p:spPr>
          <a:xfrm>
            <a:off x="887412" y="5220604"/>
            <a:ext cx="7929563" cy="1314588"/>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2" name="TextBox 21"/>
          <p:cNvSpPr txBox="1"/>
          <p:nvPr/>
        </p:nvSpPr>
        <p:spPr>
          <a:xfrm>
            <a:off x="862013" y="5225444"/>
            <a:ext cx="5040312" cy="461665"/>
          </a:xfrm>
          <a:prstGeom prst="rect">
            <a:avLst/>
          </a:prstGeom>
          <a:noFill/>
          <a:ln w="28575">
            <a:noFill/>
          </a:ln>
        </p:spPr>
        <p:txBody>
          <a:bodyPr>
            <a:spAutoFit/>
          </a:bodyPr>
          <a:lstStyle/>
          <a:p>
            <a:pPr>
              <a:defRPr/>
            </a:pPr>
            <a:r>
              <a:rPr lang="en-US" sz="2400" b="1" dirty="0">
                <a:latin typeface="+mn-lt"/>
              </a:rPr>
              <a:t>When product is delivered</a:t>
            </a:r>
          </a:p>
        </p:txBody>
      </p:sp>
      <p:sp>
        <p:nvSpPr>
          <p:cNvPr id="23" name="TextBox 21"/>
          <p:cNvSpPr txBox="1">
            <a:spLocks noChangeArrowheads="1"/>
          </p:cNvSpPr>
          <p:nvPr/>
        </p:nvSpPr>
        <p:spPr bwMode="auto">
          <a:xfrm>
            <a:off x="908050" y="5666339"/>
            <a:ext cx="5153025" cy="295089"/>
          </a:xfrm>
          <a:prstGeom prst="rect">
            <a:avLst/>
          </a:prstGeom>
          <a:noFill/>
          <a:ln w="28575">
            <a:noFill/>
            <a:miter lim="800000"/>
            <a:headEnd/>
            <a:tailEnd/>
          </a:ln>
        </p:spPr>
        <p:txBody>
          <a:bodyPr/>
          <a:lstStyle/>
          <a:p>
            <a:r>
              <a:rPr lang="en-IN" sz="2400" dirty="0">
                <a:latin typeface="+mn-lt"/>
              </a:rPr>
              <a:t>Deferred subscription revenue</a:t>
            </a:r>
          </a:p>
        </p:txBody>
      </p:sp>
      <p:sp>
        <p:nvSpPr>
          <p:cNvPr id="24" name="TextBox 22"/>
          <p:cNvSpPr txBox="1">
            <a:spLocks noChangeArrowheads="1"/>
          </p:cNvSpPr>
          <p:nvPr/>
        </p:nvSpPr>
        <p:spPr bwMode="auto">
          <a:xfrm>
            <a:off x="6445771" y="5703426"/>
            <a:ext cx="477837" cy="305504"/>
          </a:xfrm>
          <a:prstGeom prst="rect">
            <a:avLst/>
          </a:prstGeom>
          <a:noFill/>
          <a:ln w="28575">
            <a:noFill/>
            <a:miter lim="800000"/>
            <a:headEnd/>
            <a:tailEnd/>
          </a:ln>
        </p:spPr>
        <p:txBody>
          <a:bodyPr/>
          <a:lstStyle/>
          <a:p>
            <a:pPr algn="r"/>
            <a:r>
              <a:rPr lang="en-IN" sz="2400" dirty="0">
                <a:latin typeface="+mn-lt"/>
              </a:rPr>
              <a:t>5</a:t>
            </a:r>
          </a:p>
        </p:txBody>
      </p:sp>
      <p:sp>
        <p:nvSpPr>
          <p:cNvPr id="25" name="TextBox 23"/>
          <p:cNvSpPr txBox="1">
            <a:spLocks noChangeArrowheads="1"/>
          </p:cNvSpPr>
          <p:nvPr/>
        </p:nvSpPr>
        <p:spPr bwMode="auto">
          <a:xfrm>
            <a:off x="8030872" y="6047529"/>
            <a:ext cx="303212" cy="278888"/>
          </a:xfrm>
          <a:prstGeom prst="rect">
            <a:avLst/>
          </a:prstGeom>
          <a:noFill/>
          <a:ln w="28575">
            <a:noFill/>
            <a:miter lim="800000"/>
            <a:headEnd/>
            <a:tailEnd/>
          </a:ln>
        </p:spPr>
        <p:txBody>
          <a:bodyPr/>
          <a:lstStyle/>
          <a:p>
            <a:pPr algn="r"/>
            <a:r>
              <a:rPr lang="en-IN" sz="2400" dirty="0">
                <a:latin typeface="+mn-lt"/>
              </a:rPr>
              <a:t>5</a:t>
            </a:r>
          </a:p>
        </p:txBody>
      </p:sp>
      <p:sp>
        <p:nvSpPr>
          <p:cNvPr id="26" name="TextBox 24"/>
          <p:cNvSpPr txBox="1">
            <a:spLocks noChangeArrowheads="1"/>
          </p:cNvSpPr>
          <p:nvPr/>
        </p:nvSpPr>
        <p:spPr bwMode="auto">
          <a:xfrm>
            <a:off x="940108" y="6031328"/>
            <a:ext cx="5153025" cy="295089"/>
          </a:xfrm>
          <a:prstGeom prst="rect">
            <a:avLst/>
          </a:prstGeom>
          <a:noFill/>
          <a:ln w="28575">
            <a:noFill/>
            <a:miter lim="800000"/>
            <a:headEnd/>
            <a:tailEnd/>
          </a:ln>
        </p:spPr>
        <p:txBody>
          <a:bodyPr/>
          <a:lstStyle/>
          <a:p>
            <a:pPr lvl="1"/>
            <a:r>
              <a:rPr lang="en-IN" sz="2400" dirty="0">
                <a:latin typeface="+mn-lt"/>
              </a:rPr>
              <a:t>Subscription revenue</a:t>
            </a:r>
          </a:p>
        </p:txBody>
      </p:sp>
      <p:sp>
        <p:nvSpPr>
          <p:cNvPr id="2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6565"/>
                                        </p:tgtEl>
                                        <p:attrNameLst>
                                          <p:attrName>style.visibility</p:attrName>
                                        </p:attrNameLst>
                                      </p:cBhvr>
                                      <p:to>
                                        <p:strVal val="visible"/>
                                      </p:to>
                                    </p:set>
                                    <p:animEffect transition="in" filter="fade">
                                      <p:cBhvr>
                                        <p:cTn id="15" dur="500"/>
                                        <p:tgtEl>
                                          <p:spTgt spid="6656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6567"/>
                                        </p:tgtEl>
                                        <p:attrNameLst>
                                          <p:attrName>style.visibility</p:attrName>
                                        </p:attrNameLst>
                                      </p:cBhvr>
                                      <p:to>
                                        <p:strVal val="visible"/>
                                      </p:to>
                                    </p:set>
                                    <p:animEffect transition="in" filter="fade">
                                      <p:cBhvr>
                                        <p:cTn id="18" dur="500"/>
                                        <p:tgtEl>
                                          <p:spTgt spid="6656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6566"/>
                                        </p:tgtEl>
                                        <p:attrNameLst>
                                          <p:attrName>style.visibility</p:attrName>
                                        </p:attrNameLst>
                                      </p:cBhvr>
                                      <p:to>
                                        <p:strVal val="visible"/>
                                      </p:to>
                                    </p:set>
                                    <p:animEffect transition="in" filter="fade">
                                      <p:cBhvr>
                                        <p:cTn id="24" dur="500"/>
                                        <p:tgtEl>
                                          <p:spTgt spid="66566"/>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6569"/>
                                        </p:tgtEl>
                                        <p:attrNameLst>
                                          <p:attrName>style.visibility</p:attrName>
                                        </p:attrNameLst>
                                      </p:cBhvr>
                                      <p:to>
                                        <p:strVal val="visible"/>
                                      </p:to>
                                    </p:set>
                                    <p:animEffect transition="in" filter="fade">
                                      <p:cBhvr>
                                        <p:cTn id="35" dur="500"/>
                                        <p:tgtEl>
                                          <p:spTgt spid="66569"/>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66570"/>
                                        </p:tgtEl>
                                        <p:attrNameLst>
                                          <p:attrName>style.visibility</p:attrName>
                                        </p:attrNameLst>
                                      </p:cBhvr>
                                      <p:to>
                                        <p:strVal val="visible"/>
                                      </p:to>
                                    </p:set>
                                    <p:animEffect transition="in" filter="fade">
                                      <p:cBhvr>
                                        <p:cTn id="39" dur="500"/>
                                        <p:tgtEl>
                                          <p:spTgt spid="66570"/>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66572"/>
                                        </p:tgtEl>
                                        <p:attrNameLst>
                                          <p:attrName>style.visibility</p:attrName>
                                        </p:attrNameLst>
                                      </p:cBhvr>
                                      <p:to>
                                        <p:strVal val="visible"/>
                                      </p:to>
                                    </p:set>
                                    <p:animEffect transition="in" filter="fade">
                                      <p:cBhvr>
                                        <p:cTn id="43" dur="500"/>
                                        <p:tgtEl>
                                          <p:spTgt spid="66572"/>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66571"/>
                                        </p:tgtEl>
                                        <p:attrNameLst>
                                          <p:attrName>style.visibility</p:attrName>
                                        </p:attrNameLst>
                                      </p:cBhvr>
                                      <p:to>
                                        <p:strVal val="visible"/>
                                      </p:to>
                                    </p:set>
                                    <p:animEffect transition="in" filter="fade">
                                      <p:cBhvr>
                                        <p:cTn id="47" dur="500"/>
                                        <p:tgtEl>
                                          <p:spTgt spid="6657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6565" grpId="0"/>
      <p:bldP spid="66566" grpId="0"/>
      <p:bldP spid="66567" grpId="0"/>
      <p:bldP spid="66569" grpId="0"/>
      <p:bldP spid="66570" grpId="0"/>
      <p:bldP spid="66571" grpId="0"/>
      <p:bldP spid="66572" grpId="0"/>
      <p:bldP spid="3" grpId="0"/>
      <p:bldP spid="16" grpId="0"/>
      <p:bldP spid="6" grpId="0" build="p"/>
      <p:bldP spid="20" grpId="0" animBg="1"/>
      <p:bldP spid="22" grpId="0"/>
      <p:bldP spid="23" grpId="0"/>
      <p:bldP spid="24" grpId="0"/>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Down Arrow 16"/>
          <p:cNvSpPr/>
          <p:nvPr/>
        </p:nvSpPr>
        <p:spPr>
          <a:xfrm>
            <a:off x="3971573" y="2855606"/>
            <a:ext cx="269121" cy="643254"/>
          </a:xfrm>
          <a:prstGeom prst="downArrow">
            <a:avLst/>
          </a:prstGeom>
          <a:solidFill>
            <a:srgbClr val="C00000"/>
          </a:solidFill>
          <a:ln>
            <a:noFill/>
          </a:ln>
          <a:effectLst>
            <a:glow rad="139700">
              <a:srgbClr val="FFE1F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2" name="Title 1"/>
          <p:cNvSpPr>
            <a:spLocks noGrp="1"/>
          </p:cNvSpPr>
          <p:nvPr>
            <p:ph type="title"/>
          </p:nvPr>
        </p:nvSpPr>
        <p:spPr/>
        <p:txBody>
          <a:bodyPr/>
          <a:lstStyle/>
          <a:p>
            <a:pPr eaLnBrk="1" hangingPunct="1">
              <a:defRPr/>
            </a:pPr>
            <a:r>
              <a:rPr lang="en-US" dirty="0"/>
              <a:t>Gift Cards (Gift </a:t>
            </a:r>
            <a:r>
              <a:rPr lang="en-US" dirty="0" smtClean="0"/>
              <a:t>Certificates</a:t>
            </a:r>
            <a:r>
              <a:rPr lang="en-US" dirty="0"/>
              <a:t>)</a:t>
            </a:r>
          </a:p>
        </p:txBody>
      </p:sp>
      <p:sp>
        <p:nvSpPr>
          <p:cNvPr id="70661" name="Title 2"/>
          <p:cNvSpPr txBox="1">
            <a:spLocks/>
          </p:cNvSpPr>
          <p:nvPr/>
        </p:nvSpPr>
        <p:spPr bwMode="auto">
          <a:xfrm>
            <a:off x="8183850" y="0"/>
            <a:ext cx="944275"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LO13-3</a:t>
            </a:r>
          </a:p>
        </p:txBody>
      </p:sp>
      <p:sp>
        <p:nvSpPr>
          <p:cNvPr id="12" name="TextBox 11"/>
          <p:cNvSpPr txBox="1"/>
          <p:nvPr/>
        </p:nvSpPr>
        <p:spPr>
          <a:xfrm>
            <a:off x="762000" y="2332038"/>
            <a:ext cx="5446713" cy="461665"/>
          </a:xfrm>
          <a:prstGeom prst="round1Rect">
            <a:avLst/>
          </a:prstGeom>
          <a:noFill/>
          <a:ln w="28575">
            <a:solidFill>
              <a:srgbClr val="376092"/>
            </a:solidFill>
          </a:ln>
          <a:effectLst/>
        </p:spPr>
        <p:txBody>
          <a:bodyPr>
            <a:spAutoFit/>
          </a:bodyPr>
          <a:lstStyle/>
          <a:p>
            <a:pPr algn="ctr">
              <a:defRPr/>
            </a:pPr>
            <a:r>
              <a:rPr lang="en-IN" sz="2400" dirty="0">
                <a:latin typeface="+mn-lt"/>
              </a:rPr>
              <a:t>Later recognition of revenue</a:t>
            </a:r>
            <a:endParaRPr lang="en-US" sz="2400" dirty="0">
              <a:latin typeface="+mn-lt"/>
            </a:endParaRPr>
          </a:p>
        </p:txBody>
      </p:sp>
      <p:sp>
        <p:nvSpPr>
          <p:cNvPr id="15" name="TextBox 14"/>
          <p:cNvSpPr txBox="1"/>
          <p:nvPr/>
        </p:nvSpPr>
        <p:spPr>
          <a:xfrm>
            <a:off x="652463" y="3536950"/>
            <a:ext cx="2519362" cy="461665"/>
          </a:xfrm>
          <a:prstGeom prst="round1Rect">
            <a:avLst/>
          </a:prstGeom>
          <a:noFill/>
          <a:ln w="28575">
            <a:solidFill>
              <a:srgbClr val="376092"/>
            </a:solidFill>
          </a:ln>
          <a:effectLst/>
        </p:spPr>
        <p:txBody>
          <a:bodyPr>
            <a:spAutoFit/>
          </a:bodyPr>
          <a:lstStyle>
            <a:defPPr>
              <a:defRPr lang="en-US"/>
            </a:defPPr>
            <a:lvl1pPr algn="ctr">
              <a:defRPr sz="2800">
                <a:latin typeface="+mn-lt"/>
              </a:defRPr>
            </a:lvl1pPr>
          </a:lstStyle>
          <a:p>
            <a:pPr>
              <a:defRPr/>
            </a:pPr>
            <a:r>
              <a:rPr lang="en-IN" sz="2400" dirty="0"/>
              <a:t>On redemption</a:t>
            </a:r>
            <a:endParaRPr lang="en-US" sz="2400" dirty="0"/>
          </a:p>
        </p:txBody>
      </p:sp>
      <p:sp>
        <p:nvSpPr>
          <p:cNvPr id="16" name="TextBox 15"/>
          <p:cNvSpPr txBox="1"/>
          <p:nvPr/>
        </p:nvSpPr>
        <p:spPr>
          <a:xfrm>
            <a:off x="3308350" y="3536950"/>
            <a:ext cx="5800725" cy="830997"/>
          </a:xfrm>
          <a:prstGeom prst="round1Rect">
            <a:avLst/>
          </a:prstGeom>
          <a:noFill/>
          <a:ln w="28575">
            <a:solidFill>
              <a:srgbClr val="376092"/>
            </a:solidFill>
          </a:ln>
          <a:effectLst/>
        </p:spPr>
        <p:txBody>
          <a:bodyPr>
            <a:spAutoFit/>
          </a:bodyPr>
          <a:lstStyle>
            <a:defPPr>
              <a:defRPr lang="en-US"/>
            </a:defPPr>
            <a:lvl1pPr algn="ctr">
              <a:defRPr sz="2800">
                <a:latin typeface="+mn-lt"/>
              </a:defRPr>
            </a:lvl1pPr>
          </a:lstStyle>
          <a:p>
            <a:pPr>
              <a:defRPr/>
            </a:pPr>
            <a:r>
              <a:rPr lang="en-IN" sz="2400" dirty="0"/>
              <a:t>On breakage </a:t>
            </a:r>
          </a:p>
          <a:p>
            <a:pPr>
              <a:defRPr/>
            </a:pPr>
            <a:r>
              <a:rPr lang="en-IN" sz="2400" dirty="0"/>
              <a:t>(“remote probability of redemption”)</a:t>
            </a:r>
            <a:endParaRPr lang="en-US" sz="2400" dirty="0"/>
          </a:p>
        </p:txBody>
      </p:sp>
      <p:sp>
        <p:nvSpPr>
          <p:cNvPr id="19" name="Down Arrow 18"/>
          <p:cNvSpPr/>
          <p:nvPr/>
        </p:nvSpPr>
        <p:spPr>
          <a:xfrm>
            <a:off x="1239674" y="2855606"/>
            <a:ext cx="269121" cy="643254"/>
          </a:xfrm>
          <a:prstGeom prst="downArrow">
            <a:avLst/>
          </a:prstGeom>
          <a:solidFill>
            <a:srgbClr val="C00000"/>
          </a:solidFill>
          <a:ln>
            <a:noFill/>
          </a:ln>
          <a:effectLst>
            <a:glow rad="139700">
              <a:srgbClr val="FFE1FF">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11" name="Rounded Rectangle 10"/>
          <p:cNvSpPr/>
          <p:nvPr/>
        </p:nvSpPr>
        <p:spPr>
          <a:xfrm>
            <a:off x="624310" y="1249261"/>
            <a:ext cx="8447393" cy="951710"/>
          </a:xfrm>
          <a:prstGeom prst="roundRect">
            <a:avLst/>
          </a:prstGeom>
          <a:noFill/>
          <a:ln w="28575" cmpd="sng">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90000"/>
              </a:lnSpc>
              <a:spcBef>
                <a:spcPts val="1000"/>
              </a:spcBef>
              <a:defRPr/>
            </a:pPr>
            <a:r>
              <a:rPr lang="en-US" sz="2400" dirty="0">
                <a:solidFill>
                  <a:prstClr val="black"/>
                </a:solidFill>
              </a:rPr>
              <a:t>Cash received on sale recorded as deferred revenue</a:t>
            </a:r>
          </a:p>
        </p:txBody>
      </p:sp>
    </p:spTree>
    <p:extLst>
      <p:ext uri="{BB962C8B-B14F-4D97-AF65-F5344CB8AC3E}">
        <p14:creationId xmlns:p14="http://schemas.microsoft.com/office/powerpoint/2010/main" val="3814338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1"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815975" y="5436652"/>
            <a:ext cx="7999413" cy="12430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4" name="TextBox 3"/>
          <p:cNvSpPr txBox="1"/>
          <p:nvPr/>
        </p:nvSpPr>
        <p:spPr>
          <a:xfrm>
            <a:off x="665163" y="787778"/>
            <a:ext cx="8366125" cy="1508105"/>
          </a:xfrm>
          <a:prstGeom prst="rect">
            <a:avLst/>
          </a:prstGeom>
          <a:noFill/>
        </p:spPr>
        <p:txBody>
          <a:bodyPr>
            <a:spAutoFit/>
          </a:bodyPr>
          <a:lstStyle/>
          <a:p>
            <a:pPr>
              <a:defRPr/>
            </a:pPr>
            <a:r>
              <a:rPr lang="en-IN" sz="2300" dirty="0">
                <a:latin typeface="+mn-lt"/>
              </a:rPr>
              <a:t>During May 2018, Great Buy, Inc., sold </a:t>
            </a:r>
            <a:r>
              <a:rPr lang="en-IN" sz="2300" b="1" dirty="0">
                <a:solidFill>
                  <a:srgbClr val="7030A0"/>
                </a:solidFill>
                <a:latin typeface="+mn-lt"/>
              </a:rPr>
              <a:t>$2 million </a:t>
            </a:r>
            <a:r>
              <a:rPr lang="en-IN" sz="2300" dirty="0">
                <a:latin typeface="+mn-lt"/>
              </a:rPr>
              <a:t>of gift cards. Also during May, </a:t>
            </a:r>
            <a:r>
              <a:rPr lang="en-IN" sz="2300" b="1" dirty="0">
                <a:solidFill>
                  <a:srgbClr val="C00000"/>
                </a:solidFill>
                <a:latin typeface="+mn-lt"/>
              </a:rPr>
              <a:t>$1.5 million</a:t>
            </a:r>
            <a:r>
              <a:rPr lang="en-IN" sz="2300" b="1" dirty="0">
                <a:solidFill>
                  <a:srgbClr val="00B050"/>
                </a:solidFill>
                <a:latin typeface="+mn-lt"/>
              </a:rPr>
              <a:t> </a:t>
            </a:r>
            <a:r>
              <a:rPr lang="en-IN" sz="2300" dirty="0">
                <a:latin typeface="+mn-lt"/>
              </a:rPr>
              <a:t>of gift cards sold in prior periods were redeemed by customers, and </a:t>
            </a:r>
            <a:r>
              <a:rPr lang="en-IN" sz="2300" b="1" dirty="0">
                <a:solidFill>
                  <a:srgbClr val="0072A2"/>
                </a:solidFill>
                <a:latin typeface="+mn-lt"/>
              </a:rPr>
              <a:t>$1 million</a:t>
            </a:r>
            <a:r>
              <a:rPr lang="en-IN" sz="2300" b="1" dirty="0">
                <a:solidFill>
                  <a:srgbClr val="0070C0"/>
                </a:solidFill>
                <a:latin typeface="+mn-lt"/>
              </a:rPr>
              <a:t> </a:t>
            </a:r>
            <a:r>
              <a:rPr lang="en-IN" sz="2300" dirty="0">
                <a:latin typeface="+mn-lt"/>
              </a:rPr>
              <a:t>of gift cards sold in prior periods expired unused. </a:t>
            </a:r>
            <a:endParaRPr lang="en-US" sz="2300" dirty="0">
              <a:latin typeface="+mn-lt"/>
            </a:endParaRPr>
          </a:p>
        </p:txBody>
      </p:sp>
      <p:sp>
        <p:nvSpPr>
          <p:cNvPr id="6" name="Rectangle 5"/>
          <p:cNvSpPr/>
          <p:nvPr/>
        </p:nvSpPr>
        <p:spPr>
          <a:xfrm>
            <a:off x="815975" y="2310865"/>
            <a:ext cx="7999413" cy="1819275"/>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8" name="TextBox 7"/>
          <p:cNvSpPr txBox="1">
            <a:spLocks noChangeArrowheads="1"/>
          </p:cNvSpPr>
          <p:nvPr/>
        </p:nvSpPr>
        <p:spPr bwMode="auto">
          <a:xfrm>
            <a:off x="815975" y="2325152"/>
            <a:ext cx="5000625" cy="492125"/>
          </a:xfrm>
          <a:prstGeom prst="rect">
            <a:avLst/>
          </a:prstGeom>
          <a:noFill/>
          <a:ln w="9525">
            <a:noFill/>
            <a:miter lim="800000"/>
            <a:headEnd/>
            <a:tailEnd/>
          </a:ln>
        </p:spPr>
        <p:txBody>
          <a:bodyPr>
            <a:spAutoFit/>
          </a:bodyPr>
          <a:lstStyle/>
          <a:p>
            <a:pPr algn="ctr"/>
            <a:r>
              <a:rPr lang="en-US" sz="2600" b="1" dirty="0">
                <a:latin typeface="Calibri" pitchFamily="34" charset="0"/>
              </a:rPr>
              <a:t>Journal Entry</a:t>
            </a:r>
            <a:endParaRPr lang="en-IN" sz="2600" b="1" baseline="30000" dirty="0">
              <a:latin typeface="Calibri" pitchFamily="34" charset="0"/>
            </a:endParaRPr>
          </a:p>
        </p:txBody>
      </p:sp>
      <p:sp>
        <p:nvSpPr>
          <p:cNvPr id="9" name="TextBox 8"/>
          <p:cNvSpPr txBox="1">
            <a:spLocks noChangeArrowheads="1"/>
          </p:cNvSpPr>
          <p:nvPr/>
        </p:nvSpPr>
        <p:spPr bwMode="auto">
          <a:xfrm>
            <a:off x="7245350" y="2329915"/>
            <a:ext cx="1512888" cy="492125"/>
          </a:xfrm>
          <a:prstGeom prst="rect">
            <a:avLst/>
          </a:prstGeom>
          <a:noFill/>
          <a:ln w="9525">
            <a:noFill/>
            <a:miter lim="800000"/>
            <a:headEnd/>
            <a:tailEnd/>
          </a:ln>
        </p:spPr>
        <p:txBody>
          <a:bodyPr>
            <a:spAutoFit/>
          </a:bodyPr>
          <a:lstStyle/>
          <a:p>
            <a:pPr algn="ctr"/>
            <a:r>
              <a:rPr lang="en-US" sz="2600" b="1" dirty="0">
                <a:latin typeface="Calibri" pitchFamily="34" charset="0"/>
              </a:rPr>
              <a:t>Credit </a:t>
            </a:r>
          </a:p>
        </p:txBody>
      </p:sp>
      <p:sp>
        <p:nvSpPr>
          <p:cNvPr id="10" name="TextBox 9"/>
          <p:cNvSpPr txBox="1">
            <a:spLocks noChangeArrowheads="1"/>
          </p:cNvSpPr>
          <p:nvPr/>
        </p:nvSpPr>
        <p:spPr bwMode="auto">
          <a:xfrm>
            <a:off x="5511800" y="2325152"/>
            <a:ext cx="1671638" cy="492125"/>
          </a:xfrm>
          <a:prstGeom prst="rect">
            <a:avLst/>
          </a:prstGeom>
          <a:noFill/>
          <a:ln w="9525">
            <a:noFill/>
            <a:miter lim="800000"/>
            <a:headEnd/>
            <a:tailEnd/>
          </a:ln>
        </p:spPr>
        <p:txBody>
          <a:bodyPr>
            <a:spAutoFit/>
          </a:bodyPr>
          <a:lstStyle/>
          <a:p>
            <a:pPr algn="ctr"/>
            <a:r>
              <a:rPr lang="en-US" sz="2600" b="1" dirty="0">
                <a:solidFill>
                  <a:schemeClr val="tx2"/>
                </a:solidFill>
                <a:latin typeface="Calibri" pitchFamily="34" charset="0"/>
              </a:rPr>
              <a:t>Debit</a:t>
            </a:r>
          </a:p>
        </p:txBody>
      </p:sp>
      <p:cxnSp>
        <p:nvCxnSpPr>
          <p:cNvPr id="11" name="Straight Connector 10"/>
          <p:cNvCxnSpPr/>
          <p:nvPr/>
        </p:nvCxnSpPr>
        <p:spPr>
          <a:xfrm>
            <a:off x="893763" y="2793465"/>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908050" y="3266540"/>
            <a:ext cx="5153025" cy="404812"/>
          </a:xfrm>
          <a:prstGeom prst="rect">
            <a:avLst/>
          </a:prstGeom>
          <a:noFill/>
          <a:ln w="9525">
            <a:noFill/>
            <a:miter lim="800000"/>
            <a:headEnd/>
            <a:tailEnd/>
          </a:ln>
        </p:spPr>
        <p:txBody>
          <a:bodyPr/>
          <a:lstStyle/>
          <a:p>
            <a:r>
              <a:rPr lang="en-IN" sz="2400" dirty="0">
                <a:latin typeface="Calibri" pitchFamily="34" charset="0"/>
              </a:rPr>
              <a:t>Cash</a:t>
            </a:r>
          </a:p>
        </p:txBody>
      </p:sp>
      <p:sp>
        <p:nvSpPr>
          <p:cNvPr id="13" name="TextBox 12"/>
          <p:cNvSpPr txBox="1">
            <a:spLocks noChangeArrowheads="1"/>
          </p:cNvSpPr>
          <p:nvPr/>
        </p:nvSpPr>
        <p:spPr bwMode="auto">
          <a:xfrm>
            <a:off x="5511800" y="3266540"/>
            <a:ext cx="1622425" cy="395287"/>
          </a:xfrm>
          <a:prstGeom prst="rect">
            <a:avLst/>
          </a:prstGeom>
          <a:noFill/>
          <a:ln w="9525">
            <a:noFill/>
            <a:miter lim="800000"/>
            <a:headEnd/>
            <a:tailEnd/>
          </a:ln>
        </p:spPr>
        <p:txBody>
          <a:bodyPr/>
          <a:lstStyle/>
          <a:p>
            <a:pPr algn="r"/>
            <a:r>
              <a:rPr lang="en-IN" sz="2400" dirty="0">
                <a:latin typeface="Calibri" pitchFamily="34" charset="0"/>
              </a:rPr>
              <a:t>2,000,000</a:t>
            </a:r>
          </a:p>
        </p:txBody>
      </p:sp>
      <p:sp>
        <p:nvSpPr>
          <p:cNvPr id="15" name="TextBox 14"/>
          <p:cNvSpPr txBox="1">
            <a:spLocks noChangeArrowheads="1"/>
          </p:cNvSpPr>
          <p:nvPr/>
        </p:nvSpPr>
        <p:spPr bwMode="auto">
          <a:xfrm>
            <a:off x="906463" y="3647540"/>
            <a:ext cx="5153025" cy="404812"/>
          </a:xfrm>
          <a:prstGeom prst="rect">
            <a:avLst/>
          </a:prstGeom>
          <a:noFill/>
          <a:ln w="9525">
            <a:noFill/>
            <a:miter lim="800000"/>
            <a:headEnd/>
            <a:tailEnd/>
          </a:ln>
        </p:spPr>
        <p:txBody>
          <a:bodyPr/>
          <a:lstStyle/>
          <a:p>
            <a:pPr lvl="1"/>
            <a:r>
              <a:rPr lang="en-IN" sz="2400" dirty="0">
                <a:latin typeface="Calibri" pitchFamily="34" charset="0"/>
              </a:rPr>
              <a:t>Deferred gift card revenue</a:t>
            </a:r>
          </a:p>
        </p:txBody>
      </p:sp>
      <p:sp>
        <p:nvSpPr>
          <p:cNvPr id="25" name="TextBox 24"/>
          <p:cNvSpPr txBox="1">
            <a:spLocks noChangeArrowheads="1"/>
          </p:cNvSpPr>
          <p:nvPr/>
        </p:nvSpPr>
        <p:spPr bwMode="auto">
          <a:xfrm>
            <a:off x="7278688" y="3625620"/>
            <a:ext cx="1627188" cy="428625"/>
          </a:xfrm>
          <a:prstGeom prst="rect">
            <a:avLst/>
          </a:prstGeom>
          <a:noFill/>
          <a:ln w="9525">
            <a:noFill/>
            <a:miter lim="800000"/>
            <a:headEnd/>
            <a:tailEnd/>
          </a:ln>
        </p:spPr>
        <p:txBody>
          <a:bodyPr/>
          <a:lstStyle/>
          <a:p>
            <a:pPr algn="ctr"/>
            <a:r>
              <a:rPr lang="en-IN" sz="2400" b="1" dirty="0">
                <a:solidFill>
                  <a:srgbClr val="7030A0"/>
                </a:solidFill>
                <a:latin typeface="Calibri" pitchFamily="34" charset="0"/>
              </a:rPr>
              <a:t>2,000,000</a:t>
            </a:r>
          </a:p>
        </p:txBody>
      </p:sp>
      <p:sp>
        <p:nvSpPr>
          <p:cNvPr id="16" name="TextBox 15"/>
          <p:cNvSpPr txBox="1">
            <a:spLocks noChangeArrowheads="1"/>
          </p:cNvSpPr>
          <p:nvPr/>
        </p:nvSpPr>
        <p:spPr bwMode="auto">
          <a:xfrm>
            <a:off x="833438" y="2831565"/>
            <a:ext cx="5000625" cy="461665"/>
          </a:xfrm>
          <a:prstGeom prst="rect">
            <a:avLst/>
          </a:prstGeom>
          <a:noFill/>
          <a:ln w="9525">
            <a:noFill/>
            <a:miter lim="800000"/>
            <a:headEnd/>
            <a:tailEnd/>
          </a:ln>
        </p:spPr>
        <p:txBody>
          <a:bodyPr>
            <a:spAutoFit/>
          </a:bodyPr>
          <a:lstStyle/>
          <a:p>
            <a:r>
              <a:rPr lang="en-US" sz="2400" b="1" dirty="0">
                <a:latin typeface="Calibri" pitchFamily="34" charset="0"/>
              </a:rPr>
              <a:t>To record sale of gift cards</a:t>
            </a:r>
            <a:endParaRPr lang="en-IN" sz="2400" b="1" baseline="30000" dirty="0">
              <a:latin typeface="Calibri" pitchFamily="34" charset="0"/>
            </a:endParaRPr>
          </a:p>
        </p:txBody>
      </p:sp>
      <p:sp>
        <p:nvSpPr>
          <p:cNvPr id="21" name="TextBox 20"/>
          <p:cNvSpPr txBox="1">
            <a:spLocks noChangeArrowheads="1"/>
          </p:cNvSpPr>
          <p:nvPr/>
        </p:nvSpPr>
        <p:spPr bwMode="auto">
          <a:xfrm>
            <a:off x="908050" y="5838290"/>
            <a:ext cx="5153025" cy="404812"/>
          </a:xfrm>
          <a:prstGeom prst="rect">
            <a:avLst/>
          </a:prstGeom>
          <a:noFill/>
          <a:ln w="9525">
            <a:noFill/>
            <a:miter lim="800000"/>
            <a:headEnd/>
            <a:tailEnd/>
          </a:ln>
        </p:spPr>
        <p:txBody>
          <a:bodyPr/>
          <a:lstStyle/>
          <a:p>
            <a:r>
              <a:rPr lang="en-IN" sz="2400" dirty="0">
                <a:latin typeface="Calibri" pitchFamily="34" charset="0"/>
              </a:rPr>
              <a:t>Deferred gift card revenue</a:t>
            </a:r>
          </a:p>
        </p:txBody>
      </p:sp>
      <p:sp>
        <p:nvSpPr>
          <p:cNvPr id="5" name="Rectangle 4"/>
          <p:cNvSpPr/>
          <p:nvPr/>
        </p:nvSpPr>
        <p:spPr>
          <a:xfrm>
            <a:off x="815975" y="4112677"/>
            <a:ext cx="7999413" cy="132556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 name="TextBox 21"/>
          <p:cNvSpPr txBox="1">
            <a:spLocks noChangeArrowheads="1"/>
          </p:cNvSpPr>
          <p:nvPr/>
        </p:nvSpPr>
        <p:spPr bwMode="auto">
          <a:xfrm>
            <a:off x="5511800" y="5838290"/>
            <a:ext cx="1622425" cy="419100"/>
          </a:xfrm>
          <a:prstGeom prst="rect">
            <a:avLst/>
          </a:prstGeom>
          <a:noFill/>
          <a:ln w="9525">
            <a:noFill/>
            <a:miter lim="800000"/>
            <a:headEnd/>
            <a:tailEnd/>
          </a:ln>
        </p:spPr>
        <p:txBody>
          <a:bodyPr/>
          <a:lstStyle/>
          <a:p>
            <a:pPr algn="r"/>
            <a:r>
              <a:rPr lang="en-IN" sz="2400" b="1" dirty="0">
                <a:solidFill>
                  <a:srgbClr val="0072A2"/>
                </a:solidFill>
                <a:latin typeface="Calibri" pitchFamily="34" charset="0"/>
              </a:rPr>
              <a:t>1,000,000</a:t>
            </a:r>
          </a:p>
        </p:txBody>
      </p:sp>
      <p:sp>
        <p:nvSpPr>
          <p:cNvPr id="23" name="TextBox 22"/>
          <p:cNvSpPr txBox="1">
            <a:spLocks noChangeArrowheads="1"/>
          </p:cNvSpPr>
          <p:nvPr/>
        </p:nvSpPr>
        <p:spPr bwMode="auto">
          <a:xfrm>
            <a:off x="904875" y="6222465"/>
            <a:ext cx="5153025" cy="404812"/>
          </a:xfrm>
          <a:prstGeom prst="rect">
            <a:avLst/>
          </a:prstGeom>
          <a:noFill/>
          <a:ln w="9525">
            <a:noFill/>
            <a:miter lim="800000"/>
            <a:headEnd/>
            <a:tailEnd/>
          </a:ln>
        </p:spPr>
        <p:txBody>
          <a:bodyPr/>
          <a:lstStyle/>
          <a:p>
            <a:pPr lvl="1"/>
            <a:r>
              <a:rPr lang="en-IN" sz="2400" dirty="0">
                <a:latin typeface="Calibri" pitchFamily="34" charset="0"/>
              </a:rPr>
              <a:t>Revenue—gift cards</a:t>
            </a:r>
          </a:p>
        </p:txBody>
      </p:sp>
      <p:sp>
        <p:nvSpPr>
          <p:cNvPr id="24" name="TextBox 23"/>
          <p:cNvSpPr txBox="1">
            <a:spLocks noChangeArrowheads="1"/>
          </p:cNvSpPr>
          <p:nvPr/>
        </p:nvSpPr>
        <p:spPr bwMode="auto">
          <a:xfrm>
            <a:off x="7138988" y="6198652"/>
            <a:ext cx="1622425" cy="420688"/>
          </a:xfrm>
          <a:prstGeom prst="rect">
            <a:avLst/>
          </a:prstGeom>
          <a:noFill/>
          <a:ln w="9525">
            <a:noFill/>
            <a:miter lim="800000"/>
            <a:headEnd/>
            <a:tailEnd/>
          </a:ln>
        </p:spPr>
        <p:txBody>
          <a:bodyPr/>
          <a:lstStyle/>
          <a:p>
            <a:pPr algn="r"/>
            <a:r>
              <a:rPr lang="en-IN" sz="2400" dirty="0">
                <a:latin typeface="Calibri" pitchFamily="34" charset="0"/>
              </a:rPr>
              <a:t>1,000,000</a:t>
            </a:r>
          </a:p>
        </p:txBody>
      </p:sp>
      <p:sp>
        <p:nvSpPr>
          <p:cNvPr id="27" name="TextBox 26"/>
          <p:cNvSpPr txBox="1">
            <a:spLocks noChangeArrowheads="1"/>
          </p:cNvSpPr>
          <p:nvPr/>
        </p:nvSpPr>
        <p:spPr bwMode="auto">
          <a:xfrm>
            <a:off x="815975" y="4130140"/>
            <a:ext cx="5000625" cy="461665"/>
          </a:xfrm>
          <a:prstGeom prst="rect">
            <a:avLst/>
          </a:prstGeom>
          <a:noFill/>
          <a:ln w="9525">
            <a:noFill/>
            <a:miter lim="800000"/>
            <a:headEnd/>
            <a:tailEnd/>
          </a:ln>
        </p:spPr>
        <p:txBody>
          <a:bodyPr>
            <a:spAutoFit/>
          </a:bodyPr>
          <a:lstStyle/>
          <a:p>
            <a:r>
              <a:rPr lang="en-US" sz="2400" b="1" dirty="0">
                <a:latin typeface="Calibri" pitchFamily="34" charset="0"/>
              </a:rPr>
              <a:t>To record redemption of gift cards</a:t>
            </a:r>
            <a:endParaRPr lang="en-IN" sz="2400" b="1" baseline="30000" dirty="0">
              <a:latin typeface="Calibri" pitchFamily="34" charset="0"/>
            </a:endParaRPr>
          </a:p>
        </p:txBody>
      </p:sp>
      <p:sp>
        <p:nvSpPr>
          <p:cNvPr id="28" name="TextBox 27"/>
          <p:cNvSpPr txBox="1">
            <a:spLocks noChangeArrowheads="1"/>
          </p:cNvSpPr>
          <p:nvPr/>
        </p:nvSpPr>
        <p:spPr bwMode="auto">
          <a:xfrm>
            <a:off x="815975" y="5411252"/>
            <a:ext cx="5000625" cy="461665"/>
          </a:xfrm>
          <a:prstGeom prst="rect">
            <a:avLst/>
          </a:prstGeom>
          <a:noFill/>
          <a:ln w="9525">
            <a:noFill/>
            <a:miter lim="800000"/>
            <a:headEnd/>
            <a:tailEnd/>
          </a:ln>
        </p:spPr>
        <p:txBody>
          <a:bodyPr>
            <a:spAutoFit/>
          </a:bodyPr>
          <a:lstStyle/>
          <a:p>
            <a:r>
              <a:rPr lang="en-US" sz="2400" b="1" dirty="0">
                <a:latin typeface="Calibri" pitchFamily="34" charset="0"/>
              </a:rPr>
              <a:t>To record expiration of gift cards</a:t>
            </a:r>
            <a:endParaRPr lang="en-IN" sz="2400" b="1" baseline="30000" dirty="0">
              <a:latin typeface="Calibri" pitchFamily="34" charset="0"/>
            </a:endParaRPr>
          </a:p>
        </p:txBody>
      </p:sp>
      <p:sp>
        <p:nvSpPr>
          <p:cNvPr id="17" name="TextBox 16"/>
          <p:cNvSpPr txBox="1">
            <a:spLocks noChangeArrowheads="1"/>
          </p:cNvSpPr>
          <p:nvPr/>
        </p:nvSpPr>
        <p:spPr bwMode="auto">
          <a:xfrm>
            <a:off x="908050" y="4522252"/>
            <a:ext cx="5153025" cy="404813"/>
          </a:xfrm>
          <a:prstGeom prst="rect">
            <a:avLst/>
          </a:prstGeom>
          <a:noFill/>
          <a:ln w="9525">
            <a:noFill/>
            <a:miter lim="800000"/>
            <a:headEnd/>
            <a:tailEnd/>
          </a:ln>
        </p:spPr>
        <p:txBody>
          <a:bodyPr/>
          <a:lstStyle/>
          <a:p>
            <a:r>
              <a:rPr lang="en-IN" sz="2400" dirty="0">
                <a:latin typeface="Calibri" pitchFamily="34" charset="0"/>
              </a:rPr>
              <a:t>Deferred gift card revenue</a:t>
            </a:r>
          </a:p>
        </p:txBody>
      </p:sp>
      <p:sp>
        <p:nvSpPr>
          <p:cNvPr id="18" name="TextBox 17"/>
          <p:cNvSpPr txBox="1">
            <a:spLocks noChangeArrowheads="1"/>
          </p:cNvSpPr>
          <p:nvPr/>
        </p:nvSpPr>
        <p:spPr bwMode="auto">
          <a:xfrm>
            <a:off x="5511800" y="4522252"/>
            <a:ext cx="1622425" cy="419100"/>
          </a:xfrm>
          <a:prstGeom prst="rect">
            <a:avLst/>
          </a:prstGeom>
          <a:noFill/>
          <a:ln w="9525">
            <a:noFill/>
            <a:miter lim="800000"/>
            <a:headEnd/>
            <a:tailEnd/>
          </a:ln>
        </p:spPr>
        <p:txBody>
          <a:bodyPr/>
          <a:lstStyle/>
          <a:p>
            <a:pPr algn="r"/>
            <a:r>
              <a:rPr lang="en-IN" sz="2400" b="1" dirty="0">
                <a:solidFill>
                  <a:srgbClr val="C00000"/>
                </a:solidFill>
                <a:latin typeface="Calibri" pitchFamily="34" charset="0"/>
              </a:rPr>
              <a:t>1,500,000</a:t>
            </a:r>
          </a:p>
        </p:txBody>
      </p:sp>
      <p:sp>
        <p:nvSpPr>
          <p:cNvPr id="19" name="TextBox 18"/>
          <p:cNvSpPr txBox="1">
            <a:spLocks noChangeArrowheads="1"/>
          </p:cNvSpPr>
          <p:nvPr/>
        </p:nvSpPr>
        <p:spPr bwMode="auto">
          <a:xfrm>
            <a:off x="906463" y="4941352"/>
            <a:ext cx="5153025" cy="404813"/>
          </a:xfrm>
          <a:prstGeom prst="rect">
            <a:avLst/>
          </a:prstGeom>
          <a:noFill/>
          <a:ln w="9525">
            <a:noFill/>
            <a:miter lim="800000"/>
            <a:headEnd/>
            <a:tailEnd/>
          </a:ln>
        </p:spPr>
        <p:txBody>
          <a:bodyPr/>
          <a:lstStyle/>
          <a:p>
            <a:pPr lvl="1"/>
            <a:r>
              <a:rPr lang="en-IN" sz="2400" dirty="0">
                <a:latin typeface="Calibri" pitchFamily="34" charset="0"/>
              </a:rPr>
              <a:t>Revenue—gift cards</a:t>
            </a:r>
          </a:p>
        </p:txBody>
      </p:sp>
      <p:sp>
        <p:nvSpPr>
          <p:cNvPr id="20" name="TextBox 19"/>
          <p:cNvSpPr txBox="1">
            <a:spLocks noChangeArrowheads="1"/>
          </p:cNvSpPr>
          <p:nvPr/>
        </p:nvSpPr>
        <p:spPr bwMode="auto">
          <a:xfrm>
            <a:off x="7138988" y="4919127"/>
            <a:ext cx="1622425" cy="419100"/>
          </a:xfrm>
          <a:prstGeom prst="rect">
            <a:avLst/>
          </a:prstGeom>
          <a:noFill/>
          <a:ln w="9525">
            <a:noFill/>
            <a:miter lim="800000"/>
            <a:headEnd/>
            <a:tailEnd/>
          </a:ln>
        </p:spPr>
        <p:txBody>
          <a:bodyPr/>
          <a:lstStyle/>
          <a:p>
            <a:pPr algn="r"/>
            <a:r>
              <a:rPr lang="en-IN" sz="2400" dirty="0">
                <a:latin typeface="Calibri" pitchFamily="34" charset="0"/>
              </a:rPr>
              <a:t>1,500,000</a:t>
            </a:r>
          </a:p>
        </p:txBody>
      </p:sp>
      <p:sp>
        <p:nvSpPr>
          <p:cNvPr id="35" name="Rectangle 34"/>
          <p:cNvSpPr/>
          <p:nvPr/>
        </p:nvSpPr>
        <p:spPr>
          <a:xfrm>
            <a:off x="592138" y="1892300"/>
            <a:ext cx="127000" cy="477838"/>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6" name="Title 35"/>
          <p:cNvSpPr>
            <a:spLocks noGrp="1"/>
          </p:cNvSpPr>
          <p:nvPr>
            <p:ph type="title"/>
          </p:nvPr>
        </p:nvSpPr>
        <p:spPr>
          <a:xfrm>
            <a:off x="761999" y="-301625"/>
            <a:ext cx="8382000" cy="1444625"/>
          </a:xfrm>
        </p:spPr>
        <p:txBody>
          <a:bodyPr/>
          <a:lstStyle/>
          <a:p>
            <a:r>
              <a:rPr lang="en-US" dirty="0"/>
              <a:t>Accounting for Gift Cards</a:t>
            </a:r>
          </a:p>
        </p:txBody>
      </p:sp>
      <p:sp>
        <p:nvSpPr>
          <p:cNvPr id="3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 grpId="0"/>
      <p:bldP spid="6" grpId="0" animBg="1"/>
      <p:bldP spid="8" grpId="0"/>
      <p:bldP spid="9" grpId="0"/>
      <p:bldP spid="10" grpId="0"/>
      <p:bldP spid="12" grpId="0"/>
      <p:bldP spid="13" grpId="0"/>
      <p:bldP spid="15" grpId="0"/>
      <p:bldP spid="25" grpId="0"/>
      <p:bldP spid="16" grpId="0"/>
      <p:bldP spid="21" grpId="0"/>
      <p:bldP spid="5" grpId="0" animBg="1"/>
      <p:bldP spid="22" grpId="0"/>
      <p:bldP spid="23" grpId="0"/>
      <p:bldP spid="24" grpId="0"/>
      <p:bldP spid="27" grpId="0"/>
      <p:bldP spid="28" grpId="0"/>
      <p:bldP spid="17" grpId="0"/>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Collections for Third Parties</a:t>
            </a:r>
          </a:p>
        </p:txBody>
      </p:sp>
      <p:sp>
        <p:nvSpPr>
          <p:cNvPr id="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
        <p:nvSpPr>
          <p:cNvPr id="3" name="TextBox 2"/>
          <p:cNvSpPr txBox="1"/>
          <p:nvPr/>
        </p:nvSpPr>
        <p:spPr>
          <a:xfrm>
            <a:off x="743439" y="1334127"/>
            <a:ext cx="8235018" cy="3667670"/>
          </a:xfrm>
          <a:prstGeom prst="rect">
            <a:avLst/>
          </a:prstGeom>
          <a:noFill/>
        </p:spPr>
        <p:txBody>
          <a:bodyPr wrap="square" rtlCol="0">
            <a:spAutoFit/>
          </a:bodyPr>
          <a:lstStyle/>
          <a:p>
            <a:pPr marL="457200" indent="-457200">
              <a:spcAft>
                <a:spcPts val="2400"/>
              </a:spcAft>
              <a:buFont typeface="Arial"/>
              <a:buChar char="•"/>
            </a:pPr>
            <a:r>
              <a:rPr lang="en-US" sz="2600" dirty="0">
                <a:solidFill>
                  <a:prstClr val="black"/>
                </a:solidFill>
                <a:latin typeface="Calibri"/>
                <a:cs typeface="Calibri"/>
              </a:rPr>
              <a:t>Collections made from customers or employees and remitted periodically to the appropriate third </a:t>
            </a:r>
            <a:r>
              <a:rPr lang="en-US" sz="2600" dirty="0" smtClean="0">
                <a:solidFill>
                  <a:prstClr val="black"/>
                </a:solidFill>
                <a:latin typeface="Calibri"/>
                <a:cs typeface="Calibri"/>
              </a:rPr>
              <a:t>parties</a:t>
            </a:r>
          </a:p>
          <a:p>
            <a:pPr marL="0" lvl="1" indent="109538" defTabSz="1200150">
              <a:lnSpc>
                <a:spcPct val="90000"/>
              </a:lnSpc>
              <a:spcAft>
                <a:spcPct val="15000"/>
              </a:spcAft>
              <a:defRPr/>
            </a:pPr>
            <a:r>
              <a:rPr lang="en-US" sz="2600" b="1" dirty="0" smtClean="0">
                <a:solidFill>
                  <a:srgbClr val="C00000"/>
                </a:solidFill>
                <a:latin typeface="Calibri"/>
                <a:cs typeface="Calibri"/>
              </a:rPr>
              <a:t>Most Common Examples</a:t>
            </a:r>
          </a:p>
          <a:p>
            <a:pPr marL="282575" lvl="1" defTabSz="1200150">
              <a:lnSpc>
                <a:spcPct val="90000"/>
              </a:lnSpc>
              <a:spcAft>
                <a:spcPct val="15000"/>
              </a:spcAft>
              <a:defRPr/>
            </a:pPr>
            <a:r>
              <a:rPr lang="en-US" sz="2600" dirty="0" smtClean="0">
                <a:latin typeface="Calibri"/>
                <a:cs typeface="Calibri"/>
              </a:rPr>
              <a:t>Payroll</a:t>
            </a:r>
            <a:r>
              <a:rPr lang="en-US" sz="2600" dirty="0">
                <a:latin typeface="Calibri"/>
                <a:cs typeface="Calibri"/>
              </a:rPr>
              <a:t>-related deductions such as:</a:t>
            </a:r>
          </a:p>
          <a:p>
            <a:pPr marL="1093788" lvl="3" indent="-458788" defTabSz="1200150">
              <a:lnSpc>
                <a:spcPct val="90000"/>
              </a:lnSpc>
              <a:spcAft>
                <a:spcPct val="15000"/>
              </a:spcAft>
              <a:buFont typeface="Lucida Grande"/>
              <a:buChar char="–"/>
              <a:defRPr/>
            </a:pPr>
            <a:r>
              <a:rPr lang="en-US" sz="2600" dirty="0">
                <a:latin typeface="Calibri"/>
                <a:cs typeface="Calibri"/>
              </a:rPr>
              <a:t>Withholding taxes</a:t>
            </a:r>
          </a:p>
          <a:p>
            <a:pPr marL="1093788" lvl="3" indent="-458788" defTabSz="1200150">
              <a:lnSpc>
                <a:spcPct val="90000"/>
              </a:lnSpc>
              <a:spcAft>
                <a:spcPct val="15000"/>
              </a:spcAft>
              <a:buFont typeface="Lucida Grande"/>
              <a:buChar char="–"/>
              <a:defRPr/>
            </a:pPr>
            <a:r>
              <a:rPr lang="en-US" sz="2600" dirty="0">
                <a:latin typeface="Calibri"/>
                <a:cs typeface="Calibri"/>
              </a:rPr>
              <a:t>Social Security taxes </a:t>
            </a:r>
          </a:p>
          <a:p>
            <a:pPr marL="1093788" lvl="3" indent="-458788" defTabSz="1200150">
              <a:lnSpc>
                <a:spcPct val="90000"/>
              </a:lnSpc>
              <a:spcAft>
                <a:spcPct val="15000"/>
              </a:spcAft>
              <a:buFont typeface="Lucida Grande"/>
              <a:buChar char="–"/>
              <a:defRPr/>
            </a:pPr>
            <a:r>
              <a:rPr lang="en-US" sz="2600" dirty="0">
                <a:latin typeface="Calibri"/>
                <a:cs typeface="Calibri"/>
              </a:rPr>
              <a:t>Employee insurance</a:t>
            </a:r>
          </a:p>
          <a:p>
            <a:pPr marL="1093788" lvl="3" indent="-458788" defTabSz="1200150">
              <a:lnSpc>
                <a:spcPct val="90000"/>
              </a:lnSpc>
              <a:spcAft>
                <a:spcPct val="15000"/>
              </a:spcAft>
              <a:buFont typeface="Lucida Grande"/>
              <a:buChar char="–"/>
              <a:defRPr/>
            </a:pPr>
            <a:r>
              <a:rPr lang="en-US" sz="2600" dirty="0">
                <a:latin typeface="Calibri"/>
                <a:cs typeface="Calibri"/>
              </a:rPr>
              <a:t>Employee contributions to retirement </a:t>
            </a:r>
            <a:r>
              <a:rPr lang="en-US" sz="2600" dirty="0" smtClean="0">
                <a:latin typeface="Calibri"/>
                <a:cs typeface="Calibri"/>
              </a:rPr>
              <a:t>plans</a:t>
            </a:r>
            <a:endParaRPr lang="en-US" sz="2600" dirty="0">
              <a:latin typeface="Calibri"/>
              <a:cs typeface="Calibri"/>
            </a:endParaRPr>
          </a:p>
        </p:txBody>
      </p:sp>
    </p:spTree>
    <p:extLst>
      <p:ext uri="{BB962C8B-B14F-4D97-AF65-F5344CB8AC3E}">
        <p14:creationId xmlns:p14="http://schemas.microsoft.com/office/powerpoint/2010/main" val="31719747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2"/>
          <p:cNvSpPr>
            <a:spLocks noGrp="1"/>
          </p:cNvSpPr>
          <p:nvPr>
            <p:ph idx="1"/>
          </p:nvPr>
        </p:nvSpPr>
        <p:spPr>
          <a:xfrm>
            <a:off x="50800" y="1444625"/>
            <a:ext cx="8013700" cy="5057775"/>
          </a:xfrm>
        </p:spPr>
        <p:txBody>
          <a:bodyPr/>
          <a:lstStyle/>
          <a:p>
            <a:pPr eaLnBrk="1" hangingPunct="1"/>
            <a:endParaRPr lang="en-IN" dirty="0">
              <a:solidFill>
                <a:srgbClr val="502385"/>
              </a:solidFill>
            </a:endParaRPr>
          </a:p>
          <a:p>
            <a:pPr eaLnBrk="1" hangingPunct="1"/>
            <a:endParaRPr lang="en-IN" dirty="0"/>
          </a:p>
          <a:p>
            <a:pPr eaLnBrk="1" hangingPunct="1"/>
            <a:endParaRPr lang="en-IN" dirty="0"/>
          </a:p>
          <a:p>
            <a:pPr eaLnBrk="1" hangingPunct="1"/>
            <a:endParaRPr lang="en-US" dirty="0"/>
          </a:p>
        </p:txBody>
      </p:sp>
      <p:sp>
        <p:nvSpPr>
          <p:cNvPr id="4" name="TextBox 3"/>
          <p:cNvSpPr txBox="1"/>
          <p:nvPr/>
        </p:nvSpPr>
        <p:spPr>
          <a:xfrm>
            <a:off x="762000" y="1262063"/>
            <a:ext cx="8216900" cy="830997"/>
          </a:xfrm>
          <a:prstGeom prst="rect">
            <a:avLst/>
          </a:prstGeom>
          <a:noFill/>
        </p:spPr>
        <p:txBody>
          <a:bodyPr>
            <a:spAutoFit/>
          </a:bodyPr>
          <a:lstStyle/>
          <a:p>
            <a:pPr>
              <a:defRPr/>
            </a:pPr>
            <a:r>
              <a:rPr lang="en-IN" sz="2400" dirty="0">
                <a:latin typeface="+mn-lt"/>
              </a:rPr>
              <a:t>Assume a state sales tax rate of 4% and local sales tax rate of 3%. A sale is made for $100. </a:t>
            </a:r>
            <a:endParaRPr lang="en-US" sz="2400" dirty="0">
              <a:latin typeface="+mn-lt"/>
            </a:endParaRPr>
          </a:p>
        </p:txBody>
      </p:sp>
      <p:sp>
        <p:nvSpPr>
          <p:cNvPr id="6" name="Rectangle 5"/>
          <p:cNvSpPr/>
          <p:nvPr/>
        </p:nvSpPr>
        <p:spPr>
          <a:xfrm>
            <a:off x="887413" y="2344738"/>
            <a:ext cx="7921625" cy="176500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8" name="TextBox 7"/>
          <p:cNvSpPr txBox="1">
            <a:spLocks noChangeArrowheads="1"/>
          </p:cNvSpPr>
          <p:nvPr/>
        </p:nvSpPr>
        <p:spPr bwMode="auto">
          <a:xfrm>
            <a:off x="815975" y="2382838"/>
            <a:ext cx="5000625" cy="461665"/>
          </a:xfrm>
          <a:prstGeom prst="rect">
            <a:avLst/>
          </a:prstGeom>
          <a:noFill/>
          <a:ln w="9525">
            <a:noFill/>
            <a:miter lim="800000"/>
            <a:headEnd/>
            <a:tailEnd/>
          </a:ln>
        </p:spPr>
        <p:txBody>
          <a:bodyPr>
            <a:spAutoFit/>
          </a:bodyPr>
          <a:lstStyle/>
          <a:p>
            <a:pPr algn="ctr"/>
            <a:r>
              <a:rPr lang="en-US" sz="2400" b="1" dirty="0">
                <a:latin typeface="+mn-lt"/>
              </a:rPr>
              <a:t>Journal Entry</a:t>
            </a:r>
            <a:endParaRPr lang="en-IN" sz="2400" b="1" baseline="30000" dirty="0">
              <a:latin typeface="+mn-lt"/>
            </a:endParaRPr>
          </a:p>
        </p:txBody>
      </p:sp>
      <p:sp>
        <p:nvSpPr>
          <p:cNvPr id="9" name="TextBox 8"/>
          <p:cNvSpPr txBox="1">
            <a:spLocks noChangeArrowheads="1"/>
          </p:cNvSpPr>
          <p:nvPr/>
        </p:nvSpPr>
        <p:spPr bwMode="auto">
          <a:xfrm>
            <a:off x="7245350" y="2395538"/>
            <a:ext cx="1512888" cy="461665"/>
          </a:xfrm>
          <a:prstGeom prst="rect">
            <a:avLst/>
          </a:prstGeom>
          <a:noFill/>
          <a:ln w="9525">
            <a:noFill/>
            <a:miter lim="800000"/>
            <a:headEnd/>
            <a:tailEnd/>
          </a:ln>
        </p:spPr>
        <p:txBody>
          <a:bodyPr>
            <a:spAutoFit/>
          </a:bodyPr>
          <a:lstStyle/>
          <a:p>
            <a:pPr algn="ctr"/>
            <a:r>
              <a:rPr lang="en-US" sz="2400" b="1" dirty="0">
                <a:latin typeface="+mn-lt"/>
              </a:rPr>
              <a:t>Credit </a:t>
            </a:r>
          </a:p>
        </p:txBody>
      </p:sp>
      <p:sp>
        <p:nvSpPr>
          <p:cNvPr id="10" name="TextBox 9"/>
          <p:cNvSpPr txBox="1">
            <a:spLocks noChangeArrowheads="1"/>
          </p:cNvSpPr>
          <p:nvPr/>
        </p:nvSpPr>
        <p:spPr bwMode="auto">
          <a:xfrm>
            <a:off x="5511800" y="2390775"/>
            <a:ext cx="1671638" cy="461665"/>
          </a:xfrm>
          <a:prstGeom prst="rect">
            <a:avLst/>
          </a:prstGeom>
          <a:noFill/>
          <a:ln w="9525">
            <a:noFill/>
            <a:miter lim="800000"/>
            <a:headEnd/>
            <a:tailEnd/>
          </a:ln>
        </p:spPr>
        <p:txBody>
          <a:bodyPr>
            <a:spAutoFit/>
          </a:bodyPr>
          <a:lstStyle/>
          <a:p>
            <a:pPr algn="ctr"/>
            <a:r>
              <a:rPr lang="en-US" sz="2400" b="1" dirty="0">
                <a:solidFill>
                  <a:schemeClr val="tx2"/>
                </a:solidFill>
                <a:latin typeface="+mn-lt"/>
              </a:rPr>
              <a:t>Debit</a:t>
            </a:r>
          </a:p>
        </p:txBody>
      </p:sp>
      <p:cxnSp>
        <p:nvCxnSpPr>
          <p:cNvPr id="11" name="Straight Connector 10"/>
          <p:cNvCxnSpPr/>
          <p:nvPr/>
        </p:nvCxnSpPr>
        <p:spPr>
          <a:xfrm>
            <a:off x="893763" y="2805113"/>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a:spLocks noChangeArrowheads="1"/>
          </p:cNvSpPr>
          <p:nvPr/>
        </p:nvSpPr>
        <p:spPr bwMode="auto">
          <a:xfrm>
            <a:off x="908050" y="2851150"/>
            <a:ext cx="5153025" cy="404813"/>
          </a:xfrm>
          <a:prstGeom prst="rect">
            <a:avLst/>
          </a:prstGeom>
          <a:noFill/>
          <a:ln w="9525">
            <a:noFill/>
            <a:miter lim="800000"/>
            <a:headEnd/>
            <a:tailEnd/>
          </a:ln>
        </p:spPr>
        <p:txBody>
          <a:bodyPr/>
          <a:lstStyle/>
          <a:p>
            <a:r>
              <a:rPr lang="en-IN" sz="2400" dirty="0">
                <a:latin typeface="+mn-lt"/>
              </a:rPr>
              <a:t>Cash</a:t>
            </a:r>
          </a:p>
        </p:txBody>
      </p:sp>
      <p:sp>
        <p:nvSpPr>
          <p:cNvPr id="13" name="TextBox 12"/>
          <p:cNvSpPr txBox="1">
            <a:spLocks noChangeArrowheads="1"/>
          </p:cNvSpPr>
          <p:nvPr/>
        </p:nvSpPr>
        <p:spPr bwMode="auto">
          <a:xfrm>
            <a:off x="5872163" y="2851150"/>
            <a:ext cx="795337" cy="404813"/>
          </a:xfrm>
          <a:prstGeom prst="rect">
            <a:avLst/>
          </a:prstGeom>
          <a:noFill/>
          <a:ln w="9525">
            <a:noFill/>
            <a:miter lim="800000"/>
            <a:headEnd/>
            <a:tailEnd/>
          </a:ln>
        </p:spPr>
        <p:txBody>
          <a:bodyPr/>
          <a:lstStyle/>
          <a:p>
            <a:pPr algn="r"/>
            <a:r>
              <a:rPr lang="en-IN" sz="2400" dirty="0">
                <a:latin typeface="+mn-lt"/>
              </a:rPr>
              <a:t>107</a:t>
            </a:r>
          </a:p>
        </p:txBody>
      </p:sp>
      <p:sp>
        <p:nvSpPr>
          <p:cNvPr id="14" name="TextBox 13"/>
          <p:cNvSpPr txBox="1">
            <a:spLocks noChangeArrowheads="1"/>
          </p:cNvSpPr>
          <p:nvPr/>
        </p:nvSpPr>
        <p:spPr bwMode="auto">
          <a:xfrm>
            <a:off x="906463" y="3251200"/>
            <a:ext cx="5153025" cy="404813"/>
          </a:xfrm>
          <a:prstGeom prst="rect">
            <a:avLst/>
          </a:prstGeom>
          <a:noFill/>
          <a:ln w="9525">
            <a:noFill/>
            <a:miter lim="800000"/>
            <a:headEnd/>
            <a:tailEnd/>
          </a:ln>
        </p:spPr>
        <p:txBody>
          <a:bodyPr/>
          <a:lstStyle/>
          <a:p>
            <a:pPr lvl="1"/>
            <a:r>
              <a:rPr lang="en-IN" sz="2400" dirty="0">
                <a:latin typeface="+mn-lt"/>
              </a:rPr>
              <a:t>Sales revenue</a:t>
            </a:r>
          </a:p>
        </p:txBody>
      </p:sp>
      <p:sp>
        <p:nvSpPr>
          <p:cNvPr id="15" name="TextBox 14"/>
          <p:cNvSpPr txBox="1">
            <a:spLocks noChangeArrowheads="1"/>
          </p:cNvSpPr>
          <p:nvPr/>
        </p:nvSpPr>
        <p:spPr bwMode="auto">
          <a:xfrm>
            <a:off x="7534275" y="3248025"/>
            <a:ext cx="866775" cy="403225"/>
          </a:xfrm>
          <a:prstGeom prst="rect">
            <a:avLst/>
          </a:prstGeom>
          <a:noFill/>
          <a:ln w="9525">
            <a:noFill/>
            <a:miter lim="800000"/>
            <a:headEnd/>
            <a:tailEnd/>
          </a:ln>
        </p:spPr>
        <p:txBody>
          <a:bodyPr/>
          <a:lstStyle/>
          <a:p>
            <a:pPr algn="r"/>
            <a:r>
              <a:rPr lang="en-IN" sz="2400" dirty="0">
                <a:latin typeface="+mn-lt"/>
              </a:rPr>
              <a:t>100</a:t>
            </a:r>
          </a:p>
        </p:txBody>
      </p:sp>
      <p:sp>
        <p:nvSpPr>
          <p:cNvPr id="16" name="TextBox 15"/>
          <p:cNvSpPr txBox="1">
            <a:spLocks noChangeArrowheads="1"/>
          </p:cNvSpPr>
          <p:nvPr/>
        </p:nvSpPr>
        <p:spPr bwMode="auto">
          <a:xfrm>
            <a:off x="887413" y="3671888"/>
            <a:ext cx="5153025" cy="404812"/>
          </a:xfrm>
          <a:prstGeom prst="rect">
            <a:avLst/>
          </a:prstGeom>
          <a:noFill/>
          <a:ln w="9525">
            <a:noFill/>
            <a:miter lim="800000"/>
            <a:headEnd/>
            <a:tailEnd/>
          </a:ln>
        </p:spPr>
        <p:txBody>
          <a:bodyPr/>
          <a:lstStyle/>
          <a:p>
            <a:pPr lvl="1"/>
            <a:r>
              <a:rPr lang="en-IN" sz="2400" dirty="0">
                <a:latin typeface="+mn-lt"/>
              </a:rPr>
              <a:t>Sales tax payable</a:t>
            </a:r>
          </a:p>
        </p:txBody>
      </p:sp>
      <p:sp>
        <p:nvSpPr>
          <p:cNvPr id="17" name="TextBox 16"/>
          <p:cNvSpPr txBox="1">
            <a:spLocks noChangeArrowheads="1"/>
          </p:cNvSpPr>
          <p:nvPr/>
        </p:nvSpPr>
        <p:spPr bwMode="auto">
          <a:xfrm>
            <a:off x="8039100" y="3671888"/>
            <a:ext cx="354013" cy="404812"/>
          </a:xfrm>
          <a:prstGeom prst="rect">
            <a:avLst/>
          </a:prstGeom>
          <a:noFill/>
          <a:ln w="9525">
            <a:noFill/>
            <a:miter lim="800000"/>
            <a:headEnd/>
            <a:tailEnd/>
          </a:ln>
        </p:spPr>
        <p:txBody>
          <a:bodyPr/>
          <a:lstStyle/>
          <a:p>
            <a:pPr algn="r"/>
            <a:r>
              <a:rPr lang="en-IN" sz="2400" b="1" dirty="0">
                <a:solidFill>
                  <a:srgbClr val="C00000"/>
                </a:solidFill>
                <a:latin typeface="+mn-lt"/>
              </a:rPr>
              <a:t>7</a:t>
            </a:r>
          </a:p>
        </p:txBody>
      </p:sp>
      <p:sp>
        <p:nvSpPr>
          <p:cNvPr id="18" name="Rounded Rectangle 17"/>
          <p:cNvSpPr/>
          <p:nvPr/>
        </p:nvSpPr>
        <p:spPr>
          <a:xfrm>
            <a:off x="2506663" y="4368800"/>
            <a:ext cx="4087812" cy="1227138"/>
          </a:xfrm>
          <a:prstGeom prst="roundRect">
            <a:avLst/>
          </a:prstGeom>
          <a:noFill/>
          <a:ln>
            <a:solidFill>
              <a:srgbClr val="37609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p>
        </p:txBody>
      </p:sp>
      <p:sp>
        <p:nvSpPr>
          <p:cNvPr id="19" name="TextBox 18"/>
          <p:cNvSpPr txBox="1"/>
          <p:nvPr/>
        </p:nvSpPr>
        <p:spPr>
          <a:xfrm>
            <a:off x="2579688" y="4441825"/>
            <a:ext cx="1652587" cy="461665"/>
          </a:xfrm>
          <a:prstGeom prst="rect">
            <a:avLst/>
          </a:prstGeom>
          <a:noFill/>
        </p:spPr>
        <p:txBody>
          <a:bodyPr>
            <a:spAutoFit/>
          </a:bodyPr>
          <a:lstStyle/>
          <a:p>
            <a:pPr algn="ctr">
              <a:defRPr/>
            </a:pPr>
            <a:r>
              <a:rPr lang="en-IN" sz="2400" dirty="0">
                <a:latin typeface="+mn-lt"/>
              </a:rPr>
              <a:t>(4% + 3%) </a:t>
            </a:r>
            <a:endParaRPr lang="en-US" sz="2400" dirty="0">
              <a:latin typeface="+mn-lt"/>
            </a:endParaRPr>
          </a:p>
        </p:txBody>
      </p:sp>
      <p:sp>
        <p:nvSpPr>
          <p:cNvPr id="20" name="TextBox 19"/>
          <p:cNvSpPr txBox="1"/>
          <p:nvPr/>
        </p:nvSpPr>
        <p:spPr>
          <a:xfrm>
            <a:off x="4232275" y="4440238"/>
            <a:ext cx="298450" cy="461665"/>
          </a:xfrm>
          <a:prstGeom prst="rect">
            <a:avLst/>
          </a:prstGeom>
          <a:noFill/>
        </p:spPr>
        <p:txBody>
          <a:bodyPr>
            <a:spAutoFit/>
          </a:bodyPr>
          <a:lstStyle/>
          <a:p>
            <a:pPr>
              <a:defRPr/>
            </a:pPr>
            <a:r>
              <a:rPr lang="en-IN" sz="2400" b="1" dirty="0">
                <a:latin typeface="+mn-lt"/>
              </a:rPr>
              <a:t>×</a:t>
            </a:r>
            <a:endParaRPr lang="en-US" sz="2400" b="1" dirty="0">
              <a:latin typeface="+mn-lt"/>
            </a:endParaRPr>
          </a:p>
        </p:txBody>
      </p:sp>
      <p:sp>
        <p:nvSpPr>
          <p:cNvPr id="21" name="TextBox 20"/>
          <p:cNvSpPr txBox="1"/>
          <p:nvPr/>
        </p:nvSpPr>
        <p:spPr>
          <a:xfrm>
            <a:off x="4610100" y="4440238"/>
            <a:ext cx="931863" cy="461665"/>
          </a:xfrm>
          <a:prstGeom prst="rect">
            <a:avLst/>
          </a:prstGeom>
          <a:noFill/>
        </p:spPr>
        <p:txBody>
          <a:bodyPr>
            <a:spAutoFit/>
          </a:bodyPr>
          <a:lstStyle/>
          <a:p>
            <a:pPr>
              <a:defRPr/>
            </a:pPr>
            <a:r>
              <a:rPr lang="en-IN" sz="2400" dirty="0">
                <a:latin typeface="+mn-lt"/>
              </a:rPr>
              <a:t>$100</a:t>
            </a:r>
            <a:endParaRPr lang="en-US" sz="2400" dirty="0">
              <a:latin typeface="+mn-lt"/>
            </a:endParaRPr>
          </a:p>
        </p:txBody>
      </p:sp>
      <p:sp>
        <p:nvSpPr>
          <p:cNvPr id="27" name="TextBox 26"/>
          <p:cNvSpPr txBox="1"/>
          <p:nvPr/>
        </p:nvSpPr>
        <p:spPr>
          <a:xfrm>
            <a:off x="2506663" y="5103813"/>
            <a:ext cx="1874837" cy="461665"/>
          </a:xfrm>
          <a:prstGeom prst="rect">
            <a:avLst/>
          </a:prstGeom>
          <a:noFill/>
        </p:spPr>
        <p:txBody>
          <a:bodyPr>
            <a:spAutoFit/>
          </a:bodyPr>
          <a:lstStyle/>
          <a:p>
            <a:pPr algn="ctr">
              <a:defRPr/>
            </a:pPr>
            <a:r>
              <a:rPr lang="en-IN" sz="2400" dirty="0">
                <a:latin typeface="+mn-lt"/>
              </a:rPr>
              <a:t>(7%) </a:t>
            </a:r>
            <a:endParaRPr lang="en-US" sz="2400" dirty="0">
              <a:latin typeface="+mn-lt"/>
            </a:endParaRPr>
          </a:p>
        </p:txBody>
      </p:sp>
      <p:cxnSp>
        <p:nvCxnSpPr>
          <p:cNvPr id="23" name="Straight Arrow Connector 22"/>
          <p:cNvCxnSpPr/>
          <p:nvPr/>
        </p:nvCxnSpPr>
        <p:spPr>
          <a:xfrm>
            <a:off x="3406775" y="4854575"/>
            <a:ext cx="0" cy="33020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21338" y="4440238"/>
            <a:ext cx="931862" cy="461665"/>
          </a:xfrm>
          <a:prstGeom prst="rect">
            <a:avLst/>
          </a:prstGeom>
          <a:noFill/>
        </p:spPr>
        <p:txBody>
          <a:bodyPr>
            <a:spAutoFit/>
          </a:bodyPr>
          <a:lstStyle/>
          <a:p>
            <a:pPr>
              <a:defRPr/>
            </a:pPr>
            <a:r>
              <a:rPr lang="en-IN" sz="2400" dirty="0" smtClean="0">
                <a:latin typeface="+mn-lt"/>
              </a:rPr>
              <a:t>= </a:t>
            </a:r>
            <a:r>
              <a:rPr lang="en-IN" sz="2400" b="1" dirty="0" smtClean="0">
                <a:solidFill>
                  <a:srgbClr val="C00000"/>
                </a:solidFill>
                <a:latin typeface="+mn-lt"/>
              </a:rPr>
              <a:t>$</a:t>
            </a:r>
            <a:r>
              <a:rPr lang="en-IN" sz="2400" b="1" dirty="0">
                <a:solidFill>
                  <a:srgbClr val="C00000"/>
                </a:solidFill>
                <a:latin typeface="+mn-lt"/>
              </a:rPr>
              <a:t>7</a:t>
            </a:r>
            <a:endParaRPr lang="en-US" sz="2400" b="1" dirty="0">
              <a:solidFill>
                <a:srgbClr val="C00000"/>
              </a:solidFill>
              <a:latin typeface="+mn-lt"/>
            </a:endParaRPr>
          </a:p>
        </p:txBody>
      </p:sp>
      <p:sp>
        <p:nvSpPr>
          <p:cNvPr id="26" name="Title 25"/>
          <p:cNvSpPr>
            <a:spLocks noGrp="1"/>
          </p:cNvSpPr>
          <p:nvPr>
            <p:ph type="title"/>
          </p:nvPr>
        </p:nvSpPr>
        <p:spPr/>
        <p:txBody>
          <a:bodyPr/>
          <a:lstStyle/>
          <a:p>
            <a:r>
              <a:rPr lang="en-US" dirty="0"/>
              <a:t>Collections for Third Parties </a:t>
            </a:r>
            <a:r>
              <a:rPr lang="en-US" sz="2600" dirty="0"/>
              <a:t>(continued)</a:t>
            </a:r>
          </a:p>
        </p:txBody>
      </p:sp>
      <p:sp>
        <p:nvSpPr>
          <p:cNvPr id="31"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cxnSp>
        <p:nvCxnSpPr>
          <p:cNvPr id="25" name="Straight Arrow Connector 24"/>
          <p:cNvCxnSpPr/>
          <p:nvPr/>
        </p:nvCxnSpPr>
        <p:spPr>
          <a:xfrm>
            <a:off x="8216900" y="4140200"/>
            <a:ext cx="0" cy="1603375"/>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2910682" y="5809457"/>
            <a:ext cx="5421312" cy="398462"/>
          </a:xfrm>
          <a:prstGeom prst="rect">
            <a:avLst/>
          </a:prstGeom>
          <a:noFill/>
          <a:ln w="9525">
            <a:noFill/>
            <a:miter lim="800000"/>
            <a:headEnd/>
            <a:tailEnd/>
          </a:ln>
        </p:spPr>
        <p:txBody>
          <a:bodyPr/>
          <a:lstStyle/>
          <a:p>
            <a:pPr algn="r"/>
            <a:r>
              <a:rPr lang="en-IN" sz="2600" b="1" dirty="0">
                <a:solidFill>
                  <a:srgbClr val="C00000"/>
                </a:solidFill>
                <a:latin typeface="Calibri" pitchFamily="34" charset="0"/>
              </a:rPr>
              <a:t>Represents a liability until remitted</a:t>
            </a:r>
          </a:p>
        </p:txBody>
      </p:sp>
    </p:spTree>
    <p:extLst>
      <p:ext uri="{BB962C8B-B14F-4D97-AF65-F5344CB8AC3E}">
        <p14:creationId xmlns:p14="http://schemas.microsoft.com/office/powerpoint/2010/main" val="4021935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childTnLst>
                                </p:cTn>
                              </p:par>
                              <p:par>
                                <p:cTn id="57" presetID="10"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par>
                          <p:cTn id="67" fill="hold">
                            <p:stCondLst>
                              <p:cond delay="1500"/>
                            </p:stCondLst>
                            <p:childTnLst>
                              <p:par>
                                <p:cTn id="68" presetID="22" presetClass="entr" presetSubtype="1"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up)">
                                      <p:cBhvr>
                                        <p:cTn id="70" dur="500"/>
                                        <p:tgtEl>
                                          <p:spTgt spid="25"/>
                                        </p:tgtEl>
                                      </p:cBhvr>
                                    </p:animEffect>
                                  </p:childTnLst>
                                </p:cTn>
                              </p:par>
                            </p:childTnLst>
                          </p:cTn>
                        </p:par>
                        <p:par>
                          <p:cTn id="71" fill="hold">
                            <p:stCondLst>
                              <p:cond delay="20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p:bldP spid="9" grpId="0"/>
      <p:bldP spid="10" grpId="0"/>
      <p:bldP spid="12" grpId="0"/>
      <p:bldP spid="13" grpId="0"/>
      <p:bldP spid="14" grpId="0"/>
      <p:bldP spid="15" grpId="0"/>
      <p:bldP spid="16" grpId="0"/>
      <p:bldP spid="17" grpId="0"/>
      <p:bldP spid="18" grpId="0" animBg="1"/>
      <p:bldP spid="19" grpId="0"/>
      <p:bldP spid="20" grpId="0"/>
      <p:bldP spid="21" grpId="0"/>
      <p:bldP spid="27" grpId="0"/>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algn="ctr" eaLnBrk="1" hangingPunct="1"/>
            <a:r>
              <a:rPr lang="en-US" altLang="en-US" b="1" dirty="0"/>
              <a:t>Concept Check: Advances from Customers</a:t>
            </a:r>
          </a:p>
        </p:txBody>
      </p:sp>
      <p:sp>
        <p:nvSpPr>
          <p:cNvPr id="414723" name="Rectangle 3"/>
          <p:cNvSpPr>
            <a:spLocks noGrp="1" noChangeArrowheads="1"/>
          </p:cNvSpPr>
          <p:nvPr>
            <p:ph idx="1"/>
          </p:nvPr>
        </p:nvSpPr>
        <p:spPr>
          <a:xfrm>
            <a:off x="761998" y="1444626"/>
            <a:ext cx="8216459" cy="5057775"/>
          </a:xfrm>
          <a:solidFill>
            <a:schemeClr val="bg1">
              <a:lumMod val="95000"/>
            </a:schemeClr>
          </a:solidFill>
        </p:spPr>
        <p:txBody>
          <a:bodyPr>
            <a:normAutofit/>
          </a:bodyPr>
          <a:lstStyle/>
          <a:p>
            <a:pPr marL="0" indent="0">
              <a:spcAft>
                <a:spcPts val="1200"/>
              </a:spcAft>
              <a:buNone/>
            </a:pPr>
            <a:r>
              <a:rPr lang="en-US" sz="2400" dirty="0"/>
              <a:t>Perkins Inc. accepted an advance of $2,400 on December 1, 2018, for providing IT helpdesk services for the following six months</a:t>
            </a:r>
            <a:r>
              <a:rPr lang="en-US" sz="2400" dirty="0" smtClean="0"/>
              <a:t>. Perkins estimates fulfillment of its performance obligation based on the passage of time. On </a:t>
            </a:r>
            <a:r>
              <a:rPr lang="en-US" sz="2400" dirty="0"/>
              <a:t>December 31, 2018, Perkins will make an adjusting entry that includes a credit to revenue of:</a:t>
            </a:r>
          </a:p>
          <a:p>
            <a:pPr marL="514350" indent="-514350">
              <a:buFont typeface="+mj-lt"/>
              <a:buAutoNum type="alphaLcPeriod"/>
              <a:tabLst>
                <a:tab pos="342900" algn="l"/>
              </a:tabLst>
            </a:pPr>
            <a:r>
              <a:rPr lang="en-US" sz="2400" dirty="0" smtClean="0"/>
              <a:t>$2,400</a:t>
            </a:r>
            <a:endParaRPr lang="en-US" sz="2400" dirty="0"/>
          </a:p>
          <a:p>
            <a:pPr marL="514350" indent="-514350">
              <a:buFont typeface="+mj-lt"/>
              <a:buAutoNum type="alphaLcPeriod"/>
              <a:tabLst>
                <a:tab pos="342900" algn="l"/>
              </a:tabLst>
            </a:pPr>
            <a:r>
              <a:rPr lang="en-US" sz="2400" dirty="0"/>
              <a:t>$</a:t>
            </a:r>
            <a:r>
              <a:rPr lang="en-US" sz="2400" dirty="0" smtClean="0"/>
              <a:t>2,000</a:t>
            </a:r>
          </a:p>
          <a:p>
            <a:pPr marL="514350" indent="-514350">
              <a:buFont typeface="+mj-lt"/>
              <a:buAutoNum type="alphaLcPeriod"/>
              <a:tabLst>
                <a:tab pos="342900" algn="l"/>
              </a:tabLst>
            </a:pPr>
            <a:r>
              <a:rPr lang="en-US" sz="2400" dirty="0" smtClean="0"/>
              <a:t>$800</a:t>
            </a:r>
          </a:p>
          <a:p>
            <a:pPr marL="514350" indent="-514350">
              <a:buFont typeface="+mj-lt"/>
              <a:buAutoNum type="alphaLcPeriod"/>
              <a:tabLst>
                <a:tab pos="342900" algn="l"/>
              </a:tabLst>
            </a:pPr>
            <a:r>
              <a:rPr lang="en-US" sz="2400" dirty="0" smtClean="0"/>
              <a:t>$400</a:t>
            </a:r>
            <a:endParaRPr lang="en-US" sz="2400" dirty="0"/>
          </a:p>
          <a:p>
            <a:pPr marL="0" indent="0">
              <a:buNone/>
              <a:tabLst>
                <a:tab pos="342900" algn="l"/>
              </a:tabLst>
            </a:pPr>
            <a:endParaRPr lang="en-US" dirty="0"/>
          </a:p>
          <a:p>
            <a:pPr marL="0" indent="0">
              <a:buNone/>
              <a:tabLst>
                <a:tab pos="7772400" algn="dec"/>
              </a:tabLst>
              <a:defRPr/>
            </a:pPr>
            <a:endParaRPr lang="en-US" dirty="0"/>
          </a:p>
          <a:p>
            <a:pPr marL="2286000" lvl="5" indent="0">
              <a:buNone/>
              <a:tabLst>
                <a:tab pos="7772400" algn="dec"/>
              </a:tabLst>
              <a:defRPr/>
            </a:pPr>
            <a:endParaRPr lang="en-US" sz="2400" dirty="0"/>
          </a:p>
        </p:txBody>
      </p:sp>
      <p:sp>
        <p:nvSpPr>
          <p:cNvPr id="2" name="Oval 1"/>
          <p:cNvSpPr/>
          <p:nvPr/>
        </p:nvSpPr>
        <p:spPr bwMode="auto">
          <a:xfrm>
            <a:off x="743437" y="5024284"/>
            <a:ext cx="487099" cy="499589"/>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621601" y="3800324"/>
            <a:ext cx="6248400" cy="1723549"/>
          </a:xfrm>
          <a:prstGeom prst="rect">
            <a:avLst/>
          </a:prstGeom>
          <a:solidFill>
            <a:srgbClr val="FDEADA"/>
          </a:solidFill>
          <a:ln w="6350">
            <a:solidFill>
              <a:schemeClr val="tx1"/>
            </a:solidFill>
          </a:ln>
        </p:spPr>
        <p:txBody>
          <a:bodyPr wrap="square" rtlCol="0">
            <a:spAutoFit/>
          </a:bodyPr>
          <a:lstStyle/>
          <a:p>
            <a:pPr>
              <a:spcAft>
                <a:spcPts val="1200"/>
              </a:spcAft>
            </a:pPr>
            <a:r>
              <a:rPr lang="en-US" sz="2400" dirty="0">
                <a:solidFill>
                  <a:prstClr val="black"/>
                </a:solidFill>
                <a:latin typeface="+mn-lt"/>
              </a:rPr>
              <a:t>The correct answer is </a:t>
            </a:r>
            <a:r>
              <a:rPr lang="en-US" sz="2400" i="1" dirty="0" smtClean="0">
                <a:solidFill>
                  <a:prstClr val="black"/>
                </a:solidFill>
                <a:latin typeface="+mn-lt"/>
              </a:rPr>
              <a:t>d</a:t>
            </a:r>
            <a:r>
              <a:rPr lang="en-US" sz="2400" dirty="0" smtClean="0">
                <a:solidFill>
                  <a:prstClr val="black"/>
                </a:solidFill>
                <a:latin typeface="+mn-lt"/>
              </a:rPr>
              <a:t>. The Perkins </a:t>
            </a:r>
            <a:r>
              <a:rPr lang="en-US" sz="2400" dirty="0">
                <a:solidFill>
                  <a:prstClr val="black"/>
                </a:solidFill>
                <a:latin typeface="+mn-lt"/>
              </a:rPr>
              <a:t>journal entry would be:</a:t>
            </a:r>
          </a:p>
          <a:p>
            <a:pPr indent="463550"/>
            <a:r>
              <a:rPr lang="en-US" sz="2400" dirty="0">
                <a:solidFill>
                  <a:prstClr val="black"/>
                </a:solidFill>
                <a:latin typeface="+mn-lt"/>
              </a:rPr>
              <a:t>Deferred revenue </a:t>
            </a:r>
            <a:r>
              <a:rPr lang="en-US" sz="2200" dirty="0">
                <a:solidFill>
                  <a:prstClr val="black"/>
                </a:solidFill>
                <a:latin typeface="+mn-lt"/>
              </a:rPr>
              <a:t>($2,400 </a:t>
            </a:r>
            <a:r>
              <a:rPr lang="en-US" sz="2200" dirty="0" smtClean="0">
                <a:solidFill>
                  <a:prstClr val="black"/>
                </a:solidFill>
                <a:latin typeface="+mn-lt"/>
              </a:rPr>
              <a:t>× </a:t>
            </a:r>
            <a:r>
              <a:rPr lang="en-US" sz="2200" dirty="0">
                <a:solidFill>
                  <a:prstClr val="black"/>
                </a:solidFill>
                <a:latin typeface="+mn-lt"/>
              </a:rPr>
              <a:t>1/6)</a:t>
            </a:r>
            <a:r>
              <a:rPr lang="en-US" sz="2400" dirty="0">
                <a:solidFill>
                  <a:prstClr val="black"/>
                </a:solidFill>
                <a:latin typeface="+mn-lt"/>
              </a:rPr>
              <a:t>	4</a:t>
            </a:r>
            <a:r>
              <a:rPr lang="en-US" sz="2400" dirty="0">
                <a:latin typeface="+mn-lt"/>
              </a:rPr>
              <a:t>00</a:t>
            </a:r>
          </a:p>
          <a:p>
            <a:pPr lvl="1" indent="463550"/>
            <a:r>
              <a:rPr lang="en-US" sz="2400" b="1" dirty="0">
                <a:solidFill>
                  <a:srgbClr val="C00000"/>
                </a:solidFill>
                <a:latin typeface="+mn-lt"/>
              </a:rPr>
              <a:t>Revenue				400</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extLst>
      <p:ext uri="{BB962C8B-B14F-4D97-AF65-F5344CB8AC3E}">
        <p14:creationId xmlns:p14="http://schemas.microsoft.com/office/powerpoint/2010/main" val="38227554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Gift Cards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Ling, Inc. sold $30,000 of gift cards during 2018</a:t>
            </a:r>
            <a:r>
              <a:rPr lang="en-US" sz="2400" dirty="0" smtClean="0"/>
              <a:t>. Also </a:t>
            </a:r>
            <a:r>
              <a:rPr lang="en-US" sz="2400" dirty="0"/>
              <a:t>during 2018, $25,000 of gift cards were redeemed, some of which were sold in 2018 and some of which were sold in the prior year</a:t>
            </a:r>
            <a:r>
              <a:rPr lang="en-US" sz="2400" dirty="0" smtClean="0"/>
              <a:t>. Ling </a:t>
            </a:r>
            <a:r>
              <a:rPr lang="en-US" sz="2400" dirty="0"/>
              <a:t>also concluded that $2,500 of gift cards sold in the prior year would never be redeemed, and Ling finished 2018 with a balance of $17,500 in </a:t>
            </a:r>
            <a:r>
              <a:rPr lang="en-US" sz="2400" dirty="0" smtClean="0"/>
              <a:t>deferred </a:t>
            </a:r>
            <a:r>
              <a:rPr lang="en-US" sz="2400" dirty="0"/>
              <a:t>revenue—gift cards</a:t>
            </a:r>
            <a:r>
              <a:rPr lang="en-US" sz="2400" dirty="0" smtClean="0"/>
              <a:t>. Ling </a:t>
            </a:r>
            <a:r>
              <a:rPr lang="en-US" sz="2400" dirty="0"/>
              <a:t>should recognize revenue in 2018 associated with gift cards of:</a:t>
            </a:r>
          </a:p>
          <a:p>
            <a:pPr marL="457200" indent="-457200">
              <a:buFont typeface="+mj-lt"/>
              <a:buAutoNum type="alphaLcPeriod"/>
              <a:tabLst>
                <a:tab pos="342900" algn="l"/>
              </a:tabLst>
            </a:pPr>
            <a:r>
              <a:rPr lang="en-US" sz="2400" dirty="0" smtClean="0"/>
              <a:t>$30,000</a:t>
            </a:r>
            <a:endParaRPr lang="en-US" sz="2400" dirty="0"/>
          </a:p>
          <a:p>
            <a:pPr marL="457200" indent="-457200">
              <a:buFont typeface="+mj-lt"/>
              <a:buAutoNum type="alphaLcPeriod"/>
              <a:tabLst>
                <a:tab pos="342900" algn="l"/>
              </a:tabLst>
            </a:pPr>
            <a:r>
              <a:rPr lang="en-US" sz="2400" dirty="0" smtClean="0"/>
              <a:t>$27,500</a:t>
            </a:r>
            <a:endParaRPr lang="en-US" sz="2400" dirty="0"/>
          </a:p>
          <a:p>
            <a:pPr marL="457200" indent="-457200">
              <a:buFont typeface="+mj-lt"/>
              <a:buAutoNum type="alphaLcPeriod"/>
              <a:tabLst>
                <a:tab pos="342900" algn="l"/>
              </a:tabLst>
            </a:pPr>
            <a:r>
              <a:rPr lang="en-US" sz="2400" dirty="0" smtClean="0"/>
              <a:t>$25,000</a:t>
            </a:r>
            <a:endParaRPr lang="en-US" sz="2400" dirty="0"/>
          </a:p>
          <a:p>
            <a:pPr marL="457200" indent="-457200">
              <a:buFont typeface="+mj-lt"/>
              <a:buAutoNum type="alphaLcPeriod"/>
              <a:tabLst>
                <a:tab pos="342900" algn="l"/>
              </a:tabLst>
            </a:pPr>
            <a:r>
              <a:rPr lang="en-US" sz="2400" dirty="0" smtClean="0"/>
              <a:t>$17,500</a:t>
            </a:r>
            <a:endParaRPr lang="en-US" sz="2400" dirty="0"/>
          </a:p>
          <a:p>
            <a:pPr marL="0" indent="0">
              <a:buNone/>
              <a:tabLst>
                <a:tab pos="7772400" algn="dec"/>
              </a:tabLst>
              <a:defRPr/>
            </a:pPr>
            <a:endParaRPr lang="en-US" sz="2400" dirty="0"/>
          </a:p>
          <a:p>
            <a:pPr marL="2286000" lvl="5" indent="0">
              <a:buNone/>
              <a:tabLst>
                <a:tab pos="7772400" algn="dec"/>
              </a:tabLst>
              <a:defRPr/>
            </a:pPr>
            <a:endParaRPr lang="en-US" sz="2400" dirty="0"/>
          </a:p>
        </p:txBody>
      </p:sp>
      <p:sp>
        <p:nvSpPr>
          <p:cNvPr id="2" name="Oval 1"/>
          <p:cNvSpPr/>
          <p:nvPr/>
        </p:nvSpPr>
        <p:spPr bwMode="auto">
          <a:xfrm>
            <a:off x="698503" y="4513395"/>
            <a:ext cx="515949" cy="529178"/>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766074" y="4603078"/>
            <a:ext cx="5923435" cy="1354217"/>
          </a:xfrm>
          <a:prstGeom prst="rect">
            <a:avLst/>
          </a:prstGeom>
          <a:solidFill>
            <a:srgbClr val="FDEADA"/>
          </a:solidFill>
          <a:ln w="6350">
            <a:solidFill>
              <a:schemeClr val="tx1"/>
            </a:solidFill>
          </a:ln>
        </p:spPr>
        <p:txBody>
          <a:bodyPr wrap="square" rtlCol="0">
            <a:spAutoFit/>
          </a:bodyPr>
          <a:lstStyle/>
          <a:p>
            <a:pPr>
              <a:spcAft>
                <a:spcPts val="1200"/>
              </a:spcAft>
            </a:pPr>
            <a:r>
              <a:rPr lang="en-US" sz="2400" dirty="0">
                <a:solidFill>
                  <a:prstClr val="black"/>
                </a:solidFill>
                <a:latin typeface="+mn-lt"/>
              </a:rPr>
              <a:t>The correct answer is </a:t>
            </a:r>
            <a:r>
              <a:rPr lang="en-US" sz="2400" i="1" dirty="0" smtClean="0">
                <a:solidFill>
                  <a:prstClr val="black"/>
                </a:solidFill>
                <a:latin typeface="+mn-lt"/>
              </a:rPr>
              <a:t>b</a:t>
            </a:r>
            <a:r>
              <a:rPr lang="en-US" sz="2400" dirty="0">
                <a:solidFill>
                  <a:prstClr val="black"/>
                </a:solidFill>
                <a:latin typeface="+mn-lt"/>
              </a:rPr>
              <a:t>:</a:t>
            </a:r>
          </a:p>
          <a:p>
            <a:r>
              <a:rPr lang="en-US" sz="2400" dirty="0">
                <a:solidFill>
                  <a:prstClr val="black"/>
                </a:solidFill>
                <a:latin typeface="+mn-lt"/>
              </a:rPr>
              <a:t>2018 revenue </a:t>
            </a:r>
            <a:r>
              <a:rPr lang="en-US" sz="2400" dirty="0" smtClean="0">
                <a:solidFill>
                  <a:prstClr val="black"/>
                </a:solidFill>
                <a:latin typeface="+mn-lt"/>
              </a:rPr>
              <a:t>= </a:t>
            </a:r>
            <a:r>
              <a:rPr lang="en-US" sz="2400" dirty="0">
                <a:solidFill>
                  <a:prstClr val="black"/>
                </a:solidFill>
                <a:latin typeface="+mn-lt"/>
              </a:rPr>
              <a:t>$25,000 redeemed + $2,500 broken </a:t>
            </a:r>
            <a:r>
              <a:rPr lang="en-US" sz="2400" dirty="0" smtClean="0">
                <a:solidFill>
                  <a:prstClr val="black"/>
                </a:solidFill>
                <a:latin typeface="+mn-lt"/>
              </a:rPr>
              <a:t>= </a:t>
            </a:r>
            <a:r>
              <a:rPr lang="en-US" sz="2400" b="1" dirty="0">
                <a:solidFill>
                  <a:srgbClr val="C00000"/>
                </a:solidFill>
                <a:latin typeface="+mn-lt"/>
              </a:rPr>
              <a:t>$27,500</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LO13-3</a:t>
            </a:r>
          </a:p>
        </p:txBody>
      </p:sp>
    </p:spTree>
    <p:extLst>
      <p:ext uri="{BB962C8B-B14F-4D97-AF65-F5344CB8AC3E}">
        <p14:creationId xmlns:p14="http://schemas.microsoft.com/office/powerpoint/2010/main" val="382275548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Current and Noncurrent Classification</a:t>
            </a:r>
          </a:p>
        </p:txBody>
      </p:sp>
      <p:sp>
        <p:nvSpPr>
          <p:cNvPr id="17" name="Content Placeholder 11"/>
          <p:cNvSpPr>
            <a:spLocks noGrp="1"/>
          </p:cNvSpPr>
          <p:nvPr>
            <p:ph idx="1"/>
          </p:nvPr>
        </p:nvSpPr>
        <p:spPr>
          <a:xfrm>
            <a:off x="762000" y="1117600"/>
            <a:ext cx="8013700" cy="5057775"/>
          </a:xfrm>
        </p:spPr>
        <p:txBody>
          <a:bodyPr>
            <a:normAutofit/>
          </a:bodyPr>
          <a:lstStyle/>
          <a:p>
            <a:pPr marL="228600" lvl="1" eaLnBrk="1" hangingPunct="1">
              <a:spcBef>
                <a:spcPts val="1000"/>
              </a:spcBef>
              <a:defRPr/>
            </a:pPr>
            <a:r>
              <a:rPr lang="en-US" dirty="0"/>
              <a:t>Companies typically prefer to report an obligation as noncurrent rather than current</a:t>
            </a:r>
          </a:p>
          <a:p>
            <a:pPr marL="742950" lvl="1" indent="-285750" eaLnBrk="1" hangingPunct="1">
              <a:lnSpc>
                <a:spcPct val="100000"/>
              </a:lnSpc>
              <a:spcBef>
                <a:spcPts val="600"/>
              </a:spcBef>
              <a:spcAft>
                <a:spcPts val="0"/>
              </a:spcAft>
              <a:buFont typeface="Arial" panose="020B0604020202020204" pitchFamily="34" charset="0"/>
              <a:buChar char="–"/>
              <a:defRPr/>
            </a:pPr>
            <a:r>
              <a:rPr lang="en-US" dirty="0"/>
              <a:t>Noncurrent classification results in </a:t>
            </a:r>
            <a:r>
              <a:rPr lang="en-US" b="1" dirty="0">
                <a:solidFill>
                  <a:srgbClr val="C00000"/>
                </a:solidFill>
              </a:rPr>
              <a:t>higher working capital </a:t>
            </a:r>
            <a:r>
              <a:rPr lang="en-US" dirty="0"/>
              <a:t>and a </a:t>
            </a:r>
            <a:r>
              <a:rPr lang="en-US" b="1" dirty="0">
                <a:solidFill>
                  <a:srgbClr val="C00000"/>
                </a:solidFill>
              </a:rPr>
              <a:t>higher current ratio</a:t>
            </a:r>
          </a:p>
        </p:txBody>
      </p:sp>
      <p:sp>
        <p:nvSpPr>
          <p:cNvPr id="18" name="Freeform 17"/>
          <p:cNvSpPr/>
          <p:nvPr/>
        </p:nvSpPr>
        <p:spPr>
          <a:xfrm>
            <a:off x="761999" y="3308272"/>
            <a:ext cx="8216458" cy="2411778"/>
          </a:xfrm>
          <a:custGeom>
            <a:avLst/>
            <a:gdLst>
              <a:gd name="connsiteX0" fmla="*/ 0 w 8025531"/>
              <a:gd name="connsiteY0" fmla="*/ 0 h 1667685"/>
              <a:gd name="connsiteX1" fmla="*/ 8025531 w 8025531"/>
              <a:gd name="connsiteY1" fmla="*/ 0 h 1667685"/>
              <a:gd name="connsiteX2" fmla="*/ 8025531 w 8025531"/>
              <a:gd name="connsiteY2" fmla="*/ 1667685 h 1667685"/>
              <a:gd name="connsiteX3" fmla="*/ 0 w 8025531"/>
              <a:gd name="connsiteY3" fmla="*/ 1667685 h 1667685"/>
              <a:gd name="connsiteX4" fmla="*/ 0 w 8025531"/>
              <a:gd name="connsiteY4" fmla="*/ 0 h 16676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531" h="1667685">
                <a:moveTo>
                  <a:pt x="0" y="0"/>
                </a:moveTo>
                <a:lnTo>
                  <a:pt x="8025531" y="0"/>
                </a:lnTo>
                <a:lnTo>
                  <a:pt x="8025531" y="1667685"/>
                </a:lnTo>
                <a:lnTo>
                  <a:pt x="0" y="1667685"/>
                </a:lnTo>
                <a:lnTo>
                  <a:pt x="0" y="0"/>
                </a:lnTo>
                <a:close/>
              </a:path>
            </a:pathLst>
          </a:custGeom>
          <a:noFill/>
          <a:ln>
            <a:solidFill>
              <a:srgbClr val="376092"/>
            </a:solidFill>
          </a:ln>
          <a:effectLst/>
        </p:spPr>
        <p: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p:style>
        <p:txBody>
          <a:bodyPr lIns="182880" tIns="274320" rIns="182880" bIns="91440" spcCol="1270"/>
          <a:lstStyle/>
          <a:p>
            <a:pPr marL="0" lvl="1" defTabSz="1200150">
              <a:lnSpc>
                <a:spcPct val="90000"/>
              </a:lnSpc>
              <a:spcAft>
                <a:spcPct val="15000"/>
              </a:spcAft>
              <a:defRPr/>
            </a:pPr>
            <a:endParaRPr lang="en-US" sz="2600" dirty="0"/>
          </a:p>
        </p:txBody>
      </p:sp>
      <p:sp>
        <p:nvSpPr>
          <p:cNvPr id="21" name="Freeform 20"/>
          <p:cNvSpPr/>
          <p:nvPr/>
        </p:nvSpPr>
        <p:spPr>
          <a:xfrm>
            <a:off x="950811" y="2851105"/>
            <a:ext cx="6799617" cy="666218"/>
          </a:xfrm>
          <a:custGeom>
            <a:avLst/>
            <a:gdLst>
              <a:gd name="connsiteX0" fmla="*/ 0 w 2609871"/>
              <a:gd name="connsiteY0" fmla="*/ 79103 h 474606"/>
              <a:gd name="connsiteX1" fmla="*/ 79103 w 2609871"/>
              <a:gd name="connsiteY1" fmla="*/ 0 h 474606"/>
              <a:gd name="connsiteX2" fmla="*/ 2530768 w 2609871"/>
              <a:gd name="connsiteY2" fmla="*/ 0 h 474606"/>
              <a:gd name="connsiteX3" fmla="*/ 2609871 w 2609871"/>
              <a:gd name="connsiteY3" fmla="*/ 79103 h 474606"/>
              <a:gd name="connsiteX4" fmla="*/ 2609871 w 2609871"/>
              <a:gd name="connsiteY4" fmla="*/ 395503 h 474606"/>
              <a:gd name="connsiteX5" fmla="*/ 2530768 w 2609871"/>
              <a:gd name="connsiteY5" fmla="*/ 474606 h 474606"/>
              <a:gd name="connsiteX6" fmla="*/ 79103 w 2609871"/>
              <a:gd name="connsiteY6" fmla="*/ 474606 h 474606"/>
              <a:gd name="connsiteX7" fmla="*/ 0 w 2609871"/>
              <a:gd name="connsiteY7" fmla="*/ 395503 h 474606"/>
              <a:gd name="connsiteX8" fmla="*/ 0 w 2609871"/>
              <a:gd name="connsiteY8" fmla="*/ 79103 h 47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71" h="474606">
                <a:moveTo>
                  <a:pt x="0" y="79103"/>
                </a:moveTo>
                <a:cubicBezTo>
                  <a:pt x="0" y="35416"/>
                  <a:pt x="35416" y="0"/>
                  <a:pt x="79103" y="0"/>
                </a:cubicBezTo>
                <a:lnTo>
                  <a:pt x="2530768" y="0"/>
                </a:lnTo>
                <a:cubicBezTo>
                  <a:pt x="2574455" y="0"/>
                  <a:pt x="2609871" y="35416"/>
                  <a:pt x="2609871" y="79103"/>
                </a:cubicBezTo>
                <a:lnTo>
                  <a:pt x="2609871" y="395503"/>
                </a:lnTo>
                <a:cubicBezTo>
                  <a:pt x="2609871" y="439190"/>
                  <a:pt x="2574455" y="474606"/>
                  <a:pt x="2530768" y="474606"/>
                </a:cubicBezTo>
                <a:lnTo>
                  <a:pt x="79103" y="474606"/>
                </a:lnTo>
                <a:cubicBezTo>
                  <a:pt x="35416" y="474606"/>
                  <a:pt x="0" y="439190"/>
                  <a:pt x="0" y="395503"/>
                </a:cubicBezTo>
                <a:lnTo>
                  <a:pt x="0" y="79103"/>
                </a:lnTo>
                <a:close/>
              </a:path>
            </a:pathLst>
          </a:custGeom>
          <a:solidFill>
            <a:srgbClr val="376092"/>
          </a:solidFill>
          <a:ln>
            <a:noFill/>
          </a:ln>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lIns="235510" tIns="23168" rIns="235510" bIns="23168" spcCol="1270" anchor="ctr"/>
          <a:lstStyle/>
          <a:p>
            <a:pPr>
              <a:defRPr/>
            </a:pPr>
            <a:r>
              <a:rPr lang="en-US" sz="2800" b="1" dirty="0"/>
              <a:t>Current Maturities of Long-Term Debt</a:t>
            </a:r>
            <a:endParaRPr lang="en-US" sz="2800" dirty="0">
              <a:solidFill>
                <a:schemeClr val="bg2"/>
              </a:solidFill>
            </a:endParaRPr>
          </a:p>
        </p:txBody>
      </p:sp>
      <p:sp>
        <p:nvSpPr>
          <p:cNvPr id="3" name="TextBox 2"/>
          <p:cNvSpPr txBox="1"/>
          <p:nvPr/>
        </p:nvSpPr>
        <p:spPr>
          <a:xfrm>
            <a:off x="798513" y="3627438"/>
            <a:ext cx="3700462" cy="1938992"/>
          </a:xfrm>
          <a:prstGeom prst="rect">
            <a:avLst/>
          </a:prstGeom>
          <a:noFill/>
        </p:spPr>
        <p:txBody>
          <a:bodyPr>
            <a:spAutoFit/>
          </a:bodyPr>
          <a:lstStyle/>
          <a:p>
            <a:pPr>
              <a:defRPr/>
            </a:pPr>
            <a:r>
              <a:rPr lang="en-US" sz="2400" b="1" u="sng" dirty="0">
                <a:solidFill>
                  <a:srgbClr val="C00000"/>
                </a:solidFill>
                <a:latin typeface="+mn-lt"/>
                <a:cs typeface="Arial" panose="020B0604020202020204" pitchFamily="34" charset="0"/>
              </a:rPr>
              <a:t>Long-term obligations </a:t>
            </a:r>
          </a:p>
          <a:p>
            <a:pPr marL="457200" indent="-457200">
              <a:buFont typeface="Arial"/>
              <a:buChar char="•"/>
              <a:defRPr/>
            </a:pPr>
            <a:r>
              <a:rPr lang="en-US" sz="2400" dirty="0">
                <a:latin typeface="+mn-lt"/>
                <a:cs typeface="Arial" panose="020B0604020202020204" pitchFamily="34" charset="0"/>
              </a:rPr>
              <a:t>Bonds </a:t>
            </a:r>
          </a:p>
          <a:p>
            <a:pPr marL="457200" indent="-457200">
              <a:buFont typeface="Arial"/>
              <a:buChar char="•"/>
              <a:defRPr/>
            </a:pPr>
            <a:r>
              <a:rPr lang="en-US" sz="2400" dirty="0">
                <a:latin typeface="+mn-lt"/>
                <a:cs typeface="Arial" panose="020B0604020202020204" pitchFamily="34" charset="0"/>
              </a:rPr>
              <a:t>Notes</a:t>
            </a:r>
          </a:p>
          <a:p>
            <a:pPr marL="457200" indent="-457200">
              <a:buFont typeface="Arial"/>
              <a:buChar char="•"/>
              <a:defRPr/>
            </a:pPr>
            <a:r>
              <a:rPr lang="en-US" sz="2400" dirty="0">
                <a:latin typeface="+mn-lt"/>
                <a:cs typeface="Arial" panose="020B0604020202020204" pitchFamily="34" charset="0"/>
              </a:rPr>
              <a:t>Lease liabilities</a:t>
            </a:r>
          </a:p>
          <a:p>
            <a:pPr marL="457200" indent="-457200">
              <a:buFont typeface="Arial"/>
              <a:buChar char="•"/>
              <a:defRPr/>
            </a:pPr>
            <a:r>
              <a:rPr lang="en-US" sz="2400" dirty="0">
                <a:latin typeface="+mn-lt"/>
                <a:cs typeface="Arial" panose="020B0604020202020204" pitchFamily="34" charset="0"/>
              </a:rPr>
              <a:t>Deferred tax liabilities</a:t>
            </a:r>
          </a:p>
        </p:txBody>
      </p:sp>
      <p:sp>
        <p:nvSpPr>
          <p:cNvPr id="22" name="TextBox 21"/>
          <p:cNvSpPr txBox="1"/>
          <p:nvPr/>
        </p:nvSpPr>
        <p:spPr>
          <a:xfrm>
            <a:off x="5511800" y="3648075"/>
            <a:ext cx="3394075" cy="1938992"/>
          </a:xfrm>
          <a:prstGeom prst="rect">
            <a:avLst/>
          </a:prstGeom>
          <a:noFill/>
        </p:spPr>
        <p:txBody>
          <a:bodyPr>
            <a:spAutoFit/>
          </a:bodyPr>
          <a:lstStyle/>
          <a:p>
            <a:pPr>
              <a:defRPr/>
            </a:pPr>
            <a:r>
              <a:rPr lang="en-US" sz="2400" b="1" dirty="0">
                <a:solidFill>
                  <a:srgbClr val="C00000"/>
                </a:solidFill>
                <a:latin typeface="+mn-lt"/>
              </a:rPr>
              <a:t>Current liabilities </a:t>
            </a:r>
            <a:r>
              <a:rPr lang="en-US" sz="2400" dirty="0">
                <a:latin typeface="+mn-lt"/>
              </a:rPr>
              <a:t>when they become payable within the upcoming </a:t>
            </a:r>
          </a:p>
          <a:p>
            <a:pPr>
              <a:defRPr/>
            </a:pPr>
            <a:r>
              <a:rPr lang="en-US" sz="2400" dirty="0">
                <a:latin typeface="+mn-lt"/>
              </a:rPr>
              <a:t>year or operating cycle, </a:t>
            </a:r>
          </a:p>
          <a:p>
            <a:pPr>
              <a:defRPr/>
            </a:pPr>
            <a:r>
              <a:rPr lang="en-US" sz="2400" dirty="0">
                <a:latin typeface="+mn-lt"/>
              </a:rPr>
              <a:t>if longer than a year</a:t>
            </a:r>
            <a:endParaRPr lang="en-US" sz="2400" dirty="0">
              <a:latin typeface="+mn-lt"/>
              <a:cs typeface="Arial" panose="020B0604020202020204" pitchFamily="34" charset="0"/>
            </a:endParaRPr>
          </a:p>
        </p:txBody>
      </p:sp>
      <p:cxnSp>
        <p:nvCxnSpPr>
          <p:cNvPr id="6" name="Straight Arrow Connector 5"/>
          <p:cNvCxnSpPr/>
          <p:nvPr/>
        </p:nvCxnSpPr>
        <p:spPr>
          <a:xfrm>
            <a:off x="4103688" y="3919538"/>
            <a:ext cx="1236662"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843338" y="3935413"/>
            <a:ext cx="1739900" cy="468312"/>
          </a:xfrm>
          <a:prstGeom prst="rect">
            <a:avLst/>
          </a:prstGeom>
          <a:noFill/>
        </p:spPr>
        <p:txBody>
          <a:bodyPr>
            <a:spAutoFit/>
          </a:bodyPr>
          <a:lstStyle/>
          <a:p>
            <a:pPr algn="ctr">
              <a:defRPr/>
            </a:pPr>
            <a:r>
              <a:rPr lang="en-US" sz="2400" b="1" dirty="0">
                <a:solidFill>
                  <a:srgbClr val="0072A2"/>
                </a:solidFill>
                <a:latin typeface="+mn-lt"/>
              </a:rPr>
              <a:t>Reclassified</a:t>
            </a:r>
          </a:p>
        </p:txBody>
      </p:sp>
      <p:sp>
        <p:nvSpPr>
          <p:cNvPr id="23" name="Content Placeholder 5"/>
          <p:cNvSpPr txBox="1">
            <a:spLocks/>
          </p:cNvSpPr>
          <p:nvPr/>
        </p:nvSpPr>
        <p:spPr bwMode="auto">
          <a:xfrm>
            <a:off x="4705350" y="5826125"/>
            <a:ext cx="4344988" cy="793750"/>
          </a:xfrm>
          <a:prstGeom prst="rect">
            <a:avLst/>
          </a:prstGeom>
          <a:noFill/>
          <a:ln w="9525">
            <a:noFill/>
            <a:miter lim="800000"/>
            <a:headEnd/>
            <a:tailEnd/>
          </a:ln>
        </p:spPr>
        <p:txBody>
          <a:bodyPr/>
          <a:lstStyle/>
          <a:p>
            <a:pPr lvl="1" algn="ctr">
              <a:lnSpc>
                <a:spcPct val="90000"/>
              </a:lnSpc>
              <a:spcBef>
                <a:spcPts val="500"/>
              </a:spcBef>
              <a:buFont typeface="Arial" charset="0"/>
              <a:buNone/>
            </a:pPr>
            <a:r>
              <a:rPr lang="en-IN" sz="2400" dirty="0">
                <a:latin typeface="Calibri" pitchFamily="34" charset="0"/>
              </a:rPr>
              <a:t>Current liability in the </a:t>
            </a:r>
          </a:p>
          <a:p>
            <a:pPr lvl="1" algn="ctr">
              <a:lnSpc>
                <a:spcPct val="90000"/>
              </a:lnSpc>
              <a:spcBef>
                <a:spcPts val="500"/>
              </a:spcBef>
              <a:buFont typeface="Arial" charset="0"/>
              <a:buNone/>
            </a:pPr>
            <a:r>
              <a:rPr lang="en-IN" sz="2400" b="1" dirty="0">
                <a:solidFill>
                  <a:srgbClr val="C00000"/>
                </a:solidFill>
                <a:latin typeface="Calibri" pitchFamily="34" charset="0"/>
              </a:rPr>
              <a:t>20</a:t>
            </a:r>
            <a:r>
              <a:rPr lang="en-IN" sz="2400" b="1" baseline="30000" dirty="0">
                <a:solidFill>
                  <a:srgbClr val="C00000"/>
                </a:solidFill>
                <a:latin typeface="Calibri" pitchFamily="34" charset="0"/>
              </a:rPr>
              <a:t>th</a:t>
            </a:r>
            <a:r>
              <a:rPr lang="en-IN" sz="2400" b="1" dirty="0">
                <a:solidFill>
                  <a:srgbClr val="C00000"/>
                </a:solidFill>
                <a:latin typeface="Calibri" pitchFamily="34" charset="0"/>
              </a:rPr>
              <a:t> year </a:t>
            </a:r>
            <a:r>
              <a:rPr lang="en-IN" sz="2400" dirty="0">
                <a:latin typeface="Calibri" pitchFamily="34" charset="0"/>
              </a:rPr>
              <a:t>of term to maturity</a:t>
            </a:r>
          </a:p>
          <a:p>
            <a:pPr algn="ctr">
              <a:lnSpc>
                <a:spcPct val="90000"/>
              </a:lnSpc>
              <a:spcBef>
                <a:spcPts val="1000"/>
              </a:spcBef>
              <a:buFont typeface="Arial" charset="0"/>
              <a:buNone/>
            </a:pPr>
            <a:endParaRPr lang="en-US" sz="2400" dirty="0">
              <a:latin typeface="Calibri" pitchFamily="34" charset="0"/>
            </a:endParaRPr>
          </a:p>
        </p:txBody>
      </p:sp>
      <p:sp>
        <p:nvSpPr>
          <p:cNvPr id="24" name="Content Placeholder 5"/>
          <p:cNvSpPr txBox="1">
            <a:spLocks/>
          </p:cNvSpPr>
          <p:nvPr/>
        </p:nvSpPr>
        <p:spPr bwMode="auto">
          <a:xfrm>
            <a:off x="1827213" y="5837238"/>
            <a:ext cx="2968625" cy="793750"/>
          </a:xfrm>
          <a:prstGeom prst="rect">
            <a:avLst/>
          </a:prstGeom>
          <a:noFill/>
          <a:ln w="9525">
            <a:noFill/>
            <a:miter lim="800000"/>
            <a:headEnd/>
            <a:tailEnd/>
          </a:ln>
        </p:spPr>
        <p:txBody>
          <a:bodyPr/>
          <a:lstStyle/>
          <a:p>
            <a:pPr lvl="1" algn="ctr">
              <a:lnSpc>
                <a:spcPct val="90000"/>
              </a:lnSpc>
              <a:spcBef>
                <a:spcPts val="500"/>
              </a:spcBef>
              <a:buFont typeface="Arial" charset="0"/>
              <a:buNone/>
            </a:pPr>
            <a:r>
              <a:rPr lang="en-IN" sz="2400" dirty="0">
                <a:latin typeface="Calibri" pitchFamily="34" charset="0"/>
              </a:rPr>
              <a:t>Long-term liability for </a:t>
            </a:r>
            <a:r>
              <a:rPr lang="en-IN" sz="2400" b="1" dirty="0">
                <a:solidFill>
                  <a:srgbClr val="C00000"/>
                </a:solidFill>
                <a:latin typeface="Calibri" pitchFamily="34" charset="0"/>
              </a:rPr>
              <a:t>19 years</a:t>
            </a:r>
          </a:p>
        </p:txBody>
      </p:sp>
      <p:cxnSp>
        <p:nvCxnSpPr>
          <p:cNvPr id="25" name="Straight Arrow Connector 24"/>
          <p:cNvCxnSpPr/>
          <p:nvPr/>
        </p:nvCxnSpPr>
        <p:spPr>
          <a:xfrm>
            <a:off x="4768850" y="6059488"/>
            <a:ext cx="6985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26" name="Content Placeholder 5"/>
          <p:cNvSpPr txBox="1">
            <a:spLocks/>
          </p:cNvSpPr>
          <p:nvPr/>
        </p:nvSpPr>
        <p:spPr bwMode="auto">
          <a:xfrm>
            <a:off x="382588" y="5813425"/>
            <a:ext cx="1555750" cy="793750"/>
          </a:xfrm>
          <a:prstGeom prst="rect">
            <a:avLst/>
          </a:prstGeom>
          <a:noFill/>
          <a:ln w="9525">
            <a:noFill/>
            <a:miter lim="800000"/>
            <a:headEnd/>
            <a:tailEnd/>
          </a:ln>
        </p:spPr>
        <p:txBody>
          <a:bodyPr lIns="0" rIns="0"/>
          <a:lstStyle/>
          <a:p>
            <a:pPr lvl="1">
              <a:lnSpc>
                <a:spcPct val="90000"/>
              </a:lnSpc>
              <a:spcBef>
                <a:spcPts val="500"/>
              </a:spcBef>
              <a:buFont typeface="Arial" charset="0"/>
              <a:buNone/>
            </a:pPr>
            <a:r>
              <a:rPr lang="en-IN" sz="2400" b="1" dirty="0">
                <a:solidFill>
                  <a:srgbClr val="C00000"/>
                </a:solidFill>
                <a:latin typeface="Calibri" pitchFamily="34" charset="0"/>
              </a:rPr>
              <a:t>20-year bond</a:t>
            </a:r>
          </a:p>
        </p:txBody>
      </p:sp>
      <p:cxnSp>
        <p:nvCxnSpPr>
          <p:cNvPr id="27" name="Straight Arrow Connector 26"/>
          <p:cNvCxnSpPr/>
          <p:nvPr/>
        </p:nvCxnSpPr>
        <p:spPr>
          <a:xfrm>
            <a:off x="1862138" y="6372225"/>
            <a:ext cx="698500"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extLst>
      <p:ext uri="{BB962C8B-B14F-4D97-AF65-F5344CB8AC3E}">
        <p14:creationId xmlns:p14="http://schemas.microsoft.com/office/powerpoint/2010/main" val="4197249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animEffect transition="in" filter="fade">
                                      <p:cBhvr>
                                        <p:cTn id="11" dur="500"/>
                                        <p:tgtEl>
                                          <p:spTgt spid="17">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500"/>
                                        <p:tgtEl>
                                          <p:spTgt spid="3">
                                            <p:txEl>
                                              <p:pRg st="1" end="1"/>
                                            </p:txEl>
                                          </p:spTgt>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500"/>
                                        <p:tgtEl>
                                          <p:spTgt spid="3">
                                            <p:txEl>
                                              <p:pRg st="3" end="3"/>
                                            </p:txEl>
                                          </p:spTgt>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500"/>
                                        <p:tgtEl>
                                          <p:spTgt spid="3">
                                            <p:txEl>
                                              <p:pRg st="4" end="4"/>
                                            </p:txEl>
                                          </p:spTgt>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6">
                                            <p:txEl>
                                              <p:pRg st="0" end="0"/>
                                            </p:txEl>
                                          </p:spTgt>
                                        </p:tgtEl>
                                        <p:attrNameLst>
                                          <p:attrName>style.visibility</p:attrName>
                                        </p:attrNameLst>
                                      </p:cBhvr>
                                      <p:to>
                                        <p:strVal val="visible"/>
                                      </p:to>
                                    </p:set>
                                    <p:animEffect transition="in" filter="fade">
                                      <p:cBhvr>
                                        <p:cTn id="56" dur="500"/>
                                        <p:tgtEl>
                                          <p:spTgt spid="26">
                                            <p:txEl>
                                              <p:pRg st="0" end="0"/>
                                            </p:txEl>
                                          </p:spTgt>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24">
                                            <p:txEl>
                                              <p:pRg st="0" end="0"/>
                                            </p:txEl>
                                          </p:spTgt>
                                        </p:tgtEl>
                                        <p:attrNameLst>
                                          <p:attrName>style.visibility</p:attrName>
                                        </p:attrNameLst>
                                      </p:cBhvr>
                                      <p:to>
                                        <p:strVal val="visible"/>
                                      </p:to>
                                    </p:set>
                                    <p:animEffect transition="in" filter="fade">
                                      <p:cBhvr>
                                        <p:cTn id="64" dur="500"/>
                                        <p:tgtEl>
                                          <p:spTgt spid="24">
                                            <p:txEl>
                                              <p:pRg st="0" end="0"/>
                                            </p:txEl>
                                          </p:spTgt>
                                        </p:tgtEl>
                                      </p:cBhvr>
                                    </p:animEffect>
                                  </p:childTnLst>
                                </p:cTn>
                              </p:par>
                            </p:childTnLst>
                          </p:cTn>
                        </p:par>
                        <p:par>
                          <p:cTn id="65" fill="hold">
                            <p:stCondLst>
                              <p:cond delay="1500"/>
                            </p:stCondLst>
                            <p:childTnLst>
                              <p:par>
                                <p:cTn id="66" presetID="22" presetClass="entr" presetSubtype="8"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2000"/>
                            </p:stCondLst>
                            <p:childTnLst>
                              <p:par>
                                <p:cTn id="70" presetID="10" presetClass="entr" presetSubtype="0" fill="hold" nodeType="afterEffect">
                                  <p:stCondLst>
                                    <p:cond delay="0"/>
                                  </p:stCondLst>
                                  <p:childTnLst>
                                    <p:set>
                                      <p:cBhvr>
                                        <p:cTn id="71" dur="1" fill="hold">
                                          <p:stCondLst>
                                            <p:cond delay="0"/>
                                          </p:stCondLst>
                                        </p:cTn>
                                        <p:tgtEl>
                                          <p:spTgt spid="23">
                                            <p:txEl>
                                              <p:pRg st="0" end="0"/>
                                            </p:txEl>
                                          </p:spTgt>
                                        </p:tgtEl>
                                        <p:attrNameLst>
                                          <p:attrName>style.visibility</p:attrName>
                                        </p:attrNameLst>
                                      </p:cBhvr>
                                      <p:to>
                                        <p:strVal val="visible"/>
                                      </p:to>
                                    </p:set>
                                    <p:animEffect transition="in" filter="fade">
                                      <p:cBhvr>
                                        <p:cTn id="72" dur="500"/>
                                        <p:tgtEl>
                                          <p:spTgt spid="23">
                                            <p:txEl>
                                              <p:pRg st="0" end="0"/>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xEl>
                                              <p:pRg st="1" end="1"/>
                                            </p:txEl>
                                          </p:spTgt>
                                        </p:tgtEl>
                                        <p:attrNameLst>
                                          <p:attrName>style.visibility</p:attrName>
                                        </p:attrNameLst>
                                      </p:cBhvr>
                                      <p:to>
                                        <p:strVal val="visible"/>
                                      </p:to>
                                    </p:set>
                                    <p:animEffect transition="in" filter="fade">
                                      <p:cBhvr>
                                        <p:cTn id="75" dur="500"/>
                                        <p:tgtEl>
                                          <p:spTgt spid="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175"/>
            <a:ext cx="8610600" cy="1444625"/>
          </a:xfrm>
        </p:spPr>
        <p:txBody>
          <a:bodyPr/>
          <a:lstStyle/>
          <a:p>
            <a:pPr eaLnBrk="1" hangingPunct="1">
              <a:defRPr/>
            </a:pPr>
            <a:r>
              <a:rPr lang="en-US" dirty="0"/>
              <a:t>Obligations Callable by the Creditor</a:t>
            </a:r>
          </a:p>
        </p:txBody>
      </p:sp>
      <p:sp>
        <p:nvSpPr>
          <p:cNvPr id="3" name="TextBox 2"/>
          <p:cNvSpPr txBox="1"/>
          <p:nvPr/>
        </p:nvSpPr>
        <p:spPr>
          <a:xfrm>
            <a:off x="730014" y="1261890"/>
            <a:ext cx="7959725" cy="447814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eaLnBrk="0" hangingPunct="0">
              <a:lnSpc>
                <a:spcPct val="100000"/>
              </a:lnSpc>
              <a:spcBef>
                <a:spcPts val="600"/>
              </a:spcBef>
              <a:spcAft>
                <a:spcPts val="0"/>
              </a:spcAft>
              <a:buFont typeface="Arial" charset="0"/>
              <a:buChar char="•"/>
              <a:defRPr sz="2400" b="1">
                <a:solidFill>
                  <a:srgbClr val="C00000"/>
                </a:solidFill>
                <a:latin typeface="+mn-lt"/>
                <a:cs typeface="+mn-cs"/>
              </a:defRPr>
            </a:lvl1pPr>
            <a:lvl2pPr marL="742950" lvl="1" indent="-285750" eaLnBrk="1" hangingPunct="1">
              <a:lnSpc>
                <a:spcPct val="100000"/>
              </a:lnSpc>
              <a:spcBef>
                <a:spcPts val="600"/>
              </a:spcBef>
              <a:spcAft>
                <a:spcPts val="0"/>
              </a:spcAft>
              <a:buFont typeface="Arial" panose="020B0604020202020204" pitchFamily="34" charset="0"/>
              <a:buChar char="–"/>
              <a:defRPr lang="en-US" sz="2400" dirty="0" smtClean="0">
                <a:latin typeface="+mn-lt"/>
                <a:cs typeface="+mn-cs"/>
              </a:defRPr>
            </a:lvl2pPr>
            <a:lvl3pPr marL="1143000" indent="-228600" eaLnBrk="0" hangingPunct="0">
              <a:lnSpc>
                <a:spcPct val="90000"/>
              </a:lnSpc>
              <a:spcBef>
                <a:spcPts val="500"/>
              </a:spcBef>
              <a:buFont typeface="Arial" charset="0"/>
              <a:buChar char="•"/>
              <a:defRPr sz="1800">
                <a:latin typeface="+mn-lt"/>
                <a:cs typeface="+mn-cs"/>
              </a:defRPr>
            </a:lvl3pPr>
            <a:lvl4pPr marL="1600200" indent="-228600" eaLnBrk="0" hangingPunct="0">
              <a:lnSpc>
                <a:spcPct val="90000"/>
              </a:lnSpc>
              <a:spcBef>
                <a:spcPts val="500"/>
              </a:spcBef>
              <a:buFont typeface="Arial" charset="0"/>
              <a:buChar char="•"/>
              <a:defRPr sz="1600">
                <a:latin typeface="+mn-lt"/>
                <a:cs typeface="+mn-cs"/>
              </a:defRPr>
            </a:lvl4pPr>
            <a:lvl5pPr marL="2057400" indent="-228600" eaLnBrk="0" hangingPunct="0">
              <a:lnSpc>
                <a:spcPct val="90000"/>
              </a:lnSpc>
              <a:spcBef>
                <a:spcPts val="500"/>
              </a:spcBef>
              <a:buFont typeface="Arial" charset="0"/>
              <a:buChar char="•"/>
              <a:defRPr sz="1600">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US" b="0" dirty="0">
                <a:solidFill>
                  <a:schemeClr val="tx1"/>
                </a:solidFill>
              </a:rPr>
              <a:t>The requirement to classify currently maturing debt as a current liability includes:</a:t>
            </a:r>
          </a:p>
          <a:p>
            <a:pPr lvl="1">
              <a:defRPr/>
            </a:pPr>
            <a:r>
              <a:rPr lang="en-US" dirty="0"/>
              <a:t>Debt that is </a:t>
            </a:r>
            <a:r>
              <a:rPr lang="en-US" b="1" dirty="0">
                <a:solidFill>
                  <a:srgbClr val="C00000"/>
                </a:solidFill>
              </a:rPr>
              <a:t>callable</a:t>
            </a:r>
            <a:r>
              <a:rPr lang="en-US" dirty="0">
                <a:solidFill>
                  <a:srgbClr val="C00000"/>
                </a:solidFill>
              </a:rPr>
              <a:t> </a:t>
            </a:r>
            <a:r>
              <a:rPr lang="en-US" dirty="0"/>
              <a:t>(due on demand) by the creditor in the upcoming year/operating cycle, even if the debt is not expected to be called</a:t>
            </a:r>
          </a:p>
          <a:p>
            <a:pPr lvl="1">
              <a:defRPr/>
            </a:pPr>
            <a:r>
              <a:rPr lang="en-US" dirty="0"/>
              <a:t>When the creditor has the right to demand payment because an existing violation of a provision of the debt agreement makes it callable</a:t>
            </a:r>
          </a:p>
          <a:p>
            <a:pPr lvl="1">
              <a:defRPr/>
            </a:pPr>
            <a:r>
              <a:rPr lang="en-US" dirty="0"/>
              <a:t>Debt is not yet callable but will be callable within the year if an existing violation is not corrected within a specified grace period</a:t>
            </a:r>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IN" sz="3000" dirty="0"/>
              <a:t>When Short-Term Obligations Are </a:t>
            </a:r>
            <a:br>
              <a:rPr lang="en-IN" sz="3000" dirty="0"/>
            </a:br>
            <a:r>
              <a:rPr lang="en-IN" sz="3000" dirty="0"/>
              <a:t>Expected to Be Refinanced</a:t>
            </a:r>
            <a:endParaRPr lang="en-US" sz="3000" dirty="0"/>
          </a:p>
        </p:txBody>
      </p:sp>
      <p:sp>
        <p:nvSpPr>
          <p:cNvPr id="3" name="Content Placeholder 2"/>
          <p:cNvSpPr>
            <a:spLocks noGrp="1"/>
          </p:cNvSpPr>
          <p:nvPr>
            <p:ph idx="1"/>
          </p:nvPr>
        </p:nvSpPr>
        <p:spPr/>
        <p:txBody>
          <a:bodyPr/>
          <a:lstStyle/>
          <a:p>
            <a:pPr eaLnBrk="1" hangingPunct="1">
              <a:lnSpc>
                <a:spcPct val="100000"/>
              </a:lnSpc>
              <a:spcBef>
                <a:spcPts val="0"/>
              </a:spcBef>
              <a:defRPr/>
            </a:pPr>
            <a:r>
              <a:rPr lang="en-US" sz="2400" dirty="0"/>
              <a:t>Short-term obligations </a:t>
            </a:r>
            <a:r>
              <a:rPr lang="en-US" dirty="0"/>
              <a:t>that are expected to be refinanced on a long-term basis </a:t>
            </a:r>
            <a:r>
              <a:rPr lang="en-US" sz="2400" dirty="0"/>
              <a:t>can be reported as noncurrent liabilities </a:t>
            </a:r>
            <a:r>
              <a:rPr lang="en-US" dirty="0"/>
              <a:t>if two conditions are met:</a:t>
            </a:r>
          </a:p>
          <a:p>
            <a:pPr marL="914400" lvl="1" indent="-457200" eaLnBrk="1" hangingPunct="1">
              <a:lnSpc>
                <a:spcPct val="100000"/>
              </a:lnSpc>
              <a:spcBef>
                <a:spcPts val="0"/>
              </a:spcBef>
              <a:buFont typeface="+mj-lt"/>
              <a:buAutoNum type="arabicPeriod"/>
              <a:defRPr/>
            </a:pPr>
            <a:r>
              <a:rPr lang="en-US" dirty="0"/>
              <a:t>The firm must </a:t>
            </a:r>
            <a:r>
              <a:rPr lang="en-US" b="1" dirty="0">
                <a:solidFill>
                  <a:srgbClr val="C00000"/>
                </a:solidFill>
              </a:rPr>
              <a:t>intend</a:t>
            </a:r>
            <a:r>
              <a:rPr lang="en-US" dirty="0"/>
              <a:t> to refinance on a long-term </a:t>
            </a:r>
            <a:r>
              <a:rPr lang="en-US" dirty="0" smtClean="0"/>
              <a:t>basis</a:t>
            </a:r>
            <a:endParaRPr lang="en-US" dirty="0"/>
          </a:p>
          <a:p>
            <a:pPr marL="914400" lvl="1" indent="-457200" eaLnBrk="1" hangingPunct="1">
              <a:lnSpc>
                <a:spcPct val="100000"/>
              </a:lnSpc>
              <a:spcBef>
                <a:spcPts val="0"/>
              </a:spcBef>
              <a:buFont typeface="+mj-lt"/>
              <a:buAutoNum type="arabicPeriod"/>
              <a:defRPr/>
            </a:pPr>
            <a:r>
              <a:rPr lang="en-US" dirty="0"/>
              <a:t>The firm must actually have demonstrated the </a:t>
            </a:r>
            <a:r>
              <a:rPr lang="en-US" b="1" dirty="0">
                <a:solidFill>
                  <a:srgbClr val="C00000"/>
                </a:solidFill>
              </a:rPr>
              <a:t>ability</a:t>
            </a:r>
            <a:r>
              <a:rPr lang="en-US" dirty="0">
                <a:solidFill>
                  <a:srgbClr val="C00000"/>
                </a:solidFill>
              </a:rPr>
              <a:t> </a:t>
            </a:r>
            <a:r>
              <a:rPr lang="en-US" dirty="0"/>
              <a:t>to refinance on a long-term </a:t>
            </a:r>
            <a:r>
              <a:rPr lang="en-US" dirty="0" smtClean="0"/>
              <a:t>basis</a:t>
            </a:r>
            <a:endParaRPr lang="en-US" dirty="0"/>
          </a:p>
          <a:p>
            <a:pPr eaLnBrk="1" hangingPunct="1">
              <a:lnSpc>
                <a:spcPct val="100000"/>
              </a:lnSpc>
              <a:spcBef>
                <a:spcPts val="0"/>
              </a:spcBef>
              <a:defRPr/>
            </a:pPr>
            <a:r>
              <a:rPr lang="en-US" dirty="0"/>
              <a:t>This is demonstrated by an existing refinancing agreement or actual financing prior to the issuance of financial statements</a:t>
            </a:r>
          </a:p>
          <a:p>
            <a:pPr marL="914400" lvl="1" indent="-457200" eaLnBrk="1" hangingPunct="1">
              <a:lnSpc>
                <a:spcPct val="100000"/>
              </a:lnSpc>
              <a:spcBef>
                <a:spcPts val="0"/>
              </a:spcBef>
              <a:buFont typeface="+mj-lt"/>
              <a:buAutoNum type="arabicPeriod"/>
              <a:defRPr/>
            </a:pPr>
            <a:endParaRPr lang="en-IN" dirty="0"/>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IN" dirty="0"/>
              <a:t>Recording Current Liabilities</a:t>
            </a:r>
            <a:endParaRPr lang="en-US" dirty="0"/>
          </a:p>
        </p:txBody>
      </p:sp>
      <p:sp>
        <p:nvSpPr>
          <p:cNvPr id="14" name="Content Placeholder 2"/>
          <p:cNvSpPr>
            <a:spLocks noGrp="1"/>
          </p:cNvSpPr>
          <p:nvPr>
            <p:ph idx="1"/>
          </p:nvPr>
        </p:nvSpPr>
        <p:spPr/>
        <p:txBody>
          <a:bodyPr/>
          <a:lstStyle/>
          <a:p>
            <a:pPr eaLnBrk="1" hangingPunct="1">
              <a:lnSpc>
                <a:spcPct val="100000"/>
              </a:lnSpc>
              <a:spcBef>
                <a:spcPts val="600"/>
              </a:spcBef>
            </a:pPr>
            <a:r>
              <a:rPr lang="en-US" dirty="0"/>
              <a:t>Liabilities should be recorded at their </a:t>
            </a:r>
            <a:r>
              <a:rPr lang="en-US" b="1" dirty="0">
                <a:solidFill>
                  <a:srgbClr val="C00000"/>
                </a:solidFill>
              </a:rPr>
              <a:t>present values</a:t>
            </a:r>
          </a:p>
          <a:p>
            <a:pPr marL="742950" lvl="1" indent="-285750" eaLnBrk="1" hangingPunct="1">
              <a:lnSpc>
                <a:spcPct val="100000"/>
              </a:lnSpc>
              <a:spcBef>
                <a:spcPts val="600"/>
              </a:spcBef>
              <a:buFont typeface="Arial" panose="020B0604020202020204" pitchFamily="34" charset="0"/>
              <a:buChar char="–"/>
            </a:pPr>
            <a:r>
              <a:rPr lang="en-US" dirty="0"/>
              <a:t>Except liabilities payable within one year which are ordinarily recorded at </a:t>
            </a:r>
            <a:r>
              <a:rPr lang="en-US" b="1" dirty="0">
                <a:solidFill>
                  <a:srgbClr val="C00000"/>
                </a:solidFill>
              </a:rPr>
              <a:t>maturity amounts</a:t>
            </a:r>
          </a:p>
          <a:p>
            <a:pPr marL="0" indent="0" eaLnBrk="1" hangingPunct="1">
              <a:lnSpc>
                <a:spcPct val="100000"/>
              </a:lnSpc>
              <a:spcBef>
                <a:spcPts val="600"/>
              </a:spcBef>
              <a:buNone/>
            </a:pPr>
            <a:endParaRPr lang="en-IN" b="1"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
        <p:nvSpPr>
          <p:cNvPr id="7" name="TextBox 6"/>
          <p:cNvSpPr txBox="1"/>
          <p:nvPr/>
        </p:nvSpPr>
        <p:spPr>
          <a:xfrm>
            <a:off x="814639" y="3003515"/>
            <a:ext cx="3973512" cy="1569660"/>
          </a:xfrm>
          <a:prstGeom prst="rect">
            <a:avLst/>
          </a:prstGeom>
          <a:noFill/>
        </p:spPr>
        <p:txBody>
          <a:bodyPr>
            <a:spAutoFit/>
          </a:bodyPr>
          <a:lstStyle/>
          <a:p>
            <a:pPr>
              <a:defRPr/>
            </a:pPr>
            <a:endParaRPr lang="en-US" sz="2400" dirty="0">
              <a:latin typeface="+mn-lt"/>
            </a:endParaRPr>
          </a:p>
          <a:p>
            <a:pPr marL="457200" indent="-457200">
              <a:buFont typeface="Arial" panose="020B0604020202020204" pitchFamily="34" charset="0"/>
              <a:buChar char="•"/>
              <a:defRPr/>
            </a:pPr>
            <a:r>
              <a:rPr lang="en-US" sz="2400" dirty="0">
                <a:latin typeface="+mn-lt"/>
              </a:rPr>
              <a:t>Accounts payable </a:t>
            </a:r>
          </a:p>
          <a:p>
            <a:pPr marL="457200" indent="-457200">
              <a:buFont typeface="Arial" panose="020B0604020202020204" pitchFamily="34" charset="0"/>
              <a:buChar char="•"/>
              <a:defRPr/>
            </a:pPr>
            <a:r>
              <a:rPr lang="en-US" sz="2400" dirty="0">
                <a:latin typeface="+mn-lt"/>
              </a:rPr>
              <a:t>Notes payable</a:t>
            </a:r>
          </a:p>
          <a:p>
            <a:pPr marL="457200" indent="-457200">
              <a:buFont typeface="Arial" panose="020B0604020202020204" pitchFamily="34" charset="0"/>
              <a:buChar char="•"/>
              <a:defRPr/>
            </a:pPr>
            <a:r>
              <a:rPr lang="en-US" sz="2400" dirty="0">
                <a:latin typeface="+mn-lt"/>
              </a:rPr>
              <a:t>Commercial paper</a:t>
            </a:r>
          </a:p>
        </p:txBody>
      </p:sp>
      <p:sp>
        <p:nvSpPr>
          <p:cNvPr id="8" name="TextBox 7"/>
          <p:cNvSpPr txBox="1"/>
          <p:nvPr/>
        </p:nvSpPr>
        <p:spPr>
          <a:xfrm>
            <a:off x="4643689" y="3433728"/>
            <a:ext cx="4043362" cy="1200329"/>
          </a:xfrm>
          <a:prstGeom prst="rect">
            <a:avLst/>
          </a:prstGeom>
          <a:noFill/>
        </p:spPr>
        <p:txBody>
          <a:bodyPr>
            <a:spAutoFit/>
          </a:bodyPr>
          <a:lstStyle/>
          <a:p>
            <a:pPr marL="457200" indent="-457200">
              <a:buFont typeface="Arial" panose="020B0604020202020204" pitchFamily="34" charset="0"/>
              <a:buChar char="•"/>
              <a:defRPr/>
            </a:pPr>
            <a:r>
              <a:rPr lang="en-US" sz="2400" dirty="0">
                <a:latin typeface="+mn-lt"/>
              </a:rPr>
              <a:t>Income tax liability </a:t>
            </a:r>
          </a:p>
          <a:p>
            <a:pPr marL="457200" indent="-457200">
              <a:buFont typeface="Arial" panose="020B0604020202020204" pitchFamily="34" charset="0"/>
              <a:buChar char="•"/>
              <a:defRPr/>
            </a:pPr>
            <a:r>
              <a:rPr lang="en-US" sz="2400" dirty="0">
                <a:latin typeface="+mn-lt"/>
              </a:rPr>
              <a:t>Dividends payable </a:t>
            </a:r>
          </a:p>
          <a:p>
            <a:pPr marL="457200" indent="-457200">
              <a:buFont typeface="Arial" panose="020B0604020202020204" pitchFamily="34" charset="0"/>
              <a:buChar char="•"/>
              <a:defRPr/>
            </a:pPr>
            <a:r>
              <a:rPr lang="en-US" sz="2400" dirty="0">
                <a:latin typeface="+mn-lt"/>
              </a:rPr>
              <a:t>Accrued liabilities</a:t>
            </a:r>
          </a:p>
        </p:txBody>
      </p:sp>
      <p:sp>
        <p:nvSpPr>
          <p:cNvPr id="9" name="TextBox 8"/>
          <p:cNvSpPr txBox="1"/>
          <p:nvPr/>
        </p:nvSpPr>
        <p:spPr>
          <a:xfrm>
            <a:off x="814639" y="2995578"/>
            <a:ext cx="7502525" cy="461665"/>
          </a:xfrm>
          <a:prstGeom prst="rect">
            <a:avLst/>
          </a:prstGeom>
          <a:noFill/>
        </p:spPr>
        <p:txBody>
          <a:bodyPr>
            <a:spAutoFit/>
          </a:bodyPr>
          <a:lstStyle/>
          <a:p>
            <a:pPr>
              <a:defRPr/>
            </a:pPr>
            <a:r>
              <a:rPr lang="en-US" sz="2400" b="1" dirty="0" smtClean="0">
                <a:solidFill>
                  <a:srgbClr val="C00000"/>
                </a:solidFill>
                <a:latin typeface="+mn-lt"/>
              </a:rPr>
              <a:t>Most common examples:</a:t>
            </a:r>
            <a:endParaRPr lang="en-US" sz="2400" b="1" dirty="0">
              <a:solidFill>
                <a:srgbClr val="C00000"/>
              </a:solidFill>
              <a:latin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683994"/>
          </a:xfrm>
        </p:spPr>
        <p:txBody>
          <a:bodyPr/>
          <a:lstStyle/>
          <a:p>
            <a:r>
              <a:rPr lang="en-US" dirty="0"/>
              <a:t>Refinancing Short-Term Obligations</a:t>
            </a:r>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
        <p:nvSpPr>
          <p:cNvPr id="5" name="TextBox 4"/>
          <p:cNvSpPr txBox="1"/>
          <p:nvPr/>
        </p:nvSpPr>
        <p:spPr>
          <a:xfrm>
            <a:off x="568159" y="664605"/>
            <a:ext cx="8559967" cy="3016210"/>
          </a:xfrm>
          <a:prstGeom prst="rect">
            <a:avLst/>
          </a:prstGeom>
          <a:solidFill>
            <a:schemeClr val="bg1"/>
          </a:solidFill>
          <a:ln w="28575">
            <a:noFill/>
          </a:ln>
        </p:spPr>
        <p:txBody>
          <a:bodyPr wrap="square" rtlCol="0">
            <a:spAutoFit/>
          </a:bodyPr>
          <a:lstStyle/>
          <a:p>
            <a:r>
              <a:rPr lang="en-US" sz="1900" dirty="0">
                <a:latin typeface="+mn-lt"/>
              </a:rPr>
              <a:t>Brahm Bros. Ice Cream had $12 million of notes that mature in May 2019 and also had $4 million of bonds issued in 1989 that mature in February 2019. On December 31, 2018, the company’s fiscal year-end, management intended to refinance both on a long-term basis.</a:t>
            </a:r>
          </a:p>
          <a:p>
            <a:r>
              <a:rPr lang="en-US" sz="1900" dirty="0" smtClean="0">
                <a:latin typeface="+mn-lt"/>
              </a:rPr>
              <a:t>  </a:t>
            </a:r>
            <a:r>
              <a:rPr lang="en-US" sz="1900" dirty="0">
                <a:latin typeface="+mn-lt"/>
              </a:rPr>
              <a:t>On February 7, 2019, the company issued $4 million of 20-year bonds, applying the proceeds to repay the bond issue that matured that month. In early March, prior to the actual issuance of the 2018 financial statements, Brahm Bros. negotiated a line of credit with a commercial bank for up to $7 million any time during 2019. Any borrowings will mature two years from the date of borrowing. Interest is at the prime London interbank borrowing rate</a:t>
            </a:r>
            <a:r>
              <a:rPr lang="en-US" sz="1900" dirty="0" smtClean="0">
                <a:latin typeface="+mn-lt"/>
              </a:rPr>
              <a:t>.</a:t>
            </a:r>
            <a:endParaRPr lang="en-US" sz="1900" dirty="0">
              <a:latin typeface="+mn-lt"/>
            </a:endParaRPr>
          </a:p>
        </p:txBody>
      </p:sp>
      <p:graphicFrame>
        <p:nvGraphicFramePr>
          <p:cNvPr id="6" name="Table 5"/>
          <p:cNvGraphicFramePr>
            <a:graphicFrameLocks noGrp="1"/>
          </p:cNvGraphicFramePr>
          <p:nvPr>
            <p:extLst>
              <p:ext uri="{D42A27DB-BD31-4B8C-83A1-F6EECF244321}">
                <p14:modId xmlns:p14="http://schemas.microsoft.com/office/powerpoint/2010/main" val="3618261820"/>
              </p:ext>
            </p:extLst>
          </p:nvPr>
        </p:nvGraphicFramePr>
        <p:xfrm>
          <a:off x="1321335" y="3680815"/>
          <a:ext cx="6049348" cy="3024874"/>
        </p:xfrm>
        <a:graphic>
          <a:graphicData uri="http://schemas.openxmlformats.org/drawingml/2006/table">
            <a:tbl>
              <a:tblPr firstRow="1" bandRow="1">
                <a:tableStyleId>{2D5ABB26-0587-4C30-8999-92F81FD0307C}</a:tableStyleId>
              </a:tblPr>
              <a:tblGrid>
                <a:gridCol w="3529950">
                  <a:extLst>
                    <a:ext uri="{9D8B030D-6E8A-4147-A177-3AD203B41FA5}">
                      <a16:colId xmlns="" xmlns:a16="http://schemas.microsoft.com/office/drawing/2014/main" val="20000"/>
                    </a:ext>
                  </a:extLst>
                </a:gridCol>
                <a:gridCol w="2519398">
                  <a:extLst>
                    <a:ext uri="{9D8B030D-6E8A-4147-A177-3AD203B41FA5}">
                      <a16:colId xmlns="" xmlns:a16="http://schemas.microsoft.com/office/drawing/2014/main" val="20001"/>
                    </a:ext>
                  </a:extLst>
                </a:gridCol>
              </a:tblGrid>
              <a:tr h="523903">
                <a:tc>
                  <a:txBody>
                    <a:bodyPr/>
                    <a:lstStyle/>
                    <a:p>
                      <a:r>
                        <a:rPr lang="en-US" sz="2000" b="1" dirty="0"/>
                        <a:t>($ in 000s)</a:t>
                      </a:r>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tc>
                  <a:txBody>
                    <a:bodyPr/>
                    <a:lstStyle/>
                    <a:p>
                      <a:r>
                        <a:rPr lang="en-US" sz="2000" b="1" dirty="0"/>
                        <a:t>December 31, 2018</a:t>
                      </a:r>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83913">
                <a:tc>
                  <a:txBody>
                    <a:bodyPr/>
                    <a:lstStyle/>
                    <a:p>
                      <a:r>
                        <a:rPr lang="en-US" sz="2000" b="1" dirty="0">
                          <a:solidFill>
                            <a:srgbClr val="C00000"/>
                          </a:solidFill>
                        </a:rPr>
                        <a:t>Classification</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AB0"/>
                    </a:solidFill>
                  </a:tcPr>
                </a:tc>
                <a:tc>
                  <a:txBody>
                    <a:bodyPr/>
                    <a:lstStyle/>
                    <a:p>
                      <a:pPr algn="ctr"/>
                      <a:endParaRPr lang="en-US" sz="2000" dirty="0"/>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AB0"/>
                    </a:solidFill>
                  </a:tcPr>
                </a:tc>
                <a:extLst>
                  <a:ext uri="{0D108BD9-81ED-4DB2-BD59-A6C34878D82A}">
                    <a16:rowId xmlns="" xmlns:a16="http://schemas.microsoft.com/office/drawing/2014/main" val="10001"/>
                  </a:ext>
                </a:extLst>
              </a:tr>
              <a:tr h="383913">
                <a:tc>
                  <a:txBody>
                    <a:bodyPr/>
                    <a:lstStyle/>
                    <a:p>
                      <a:r>
                        <a:rPr lang="en-US" sz="2000" b="1" dirty="0"/>
                        <a:t>Current Liabilities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endParaRPr lang="en-US" sz="20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2"/>
                  </a:ext>
                </a:extLst>
              </a:tr>
              <a:tr h="519771">
                <a:tc>
                  <a:txBody>
                    <a:bodyPr/>
                    <a:lstStyle/>
                    <a:p>
                      <a:r>
                        <a:rPr lang="en-US" sz="2000" dirty="0"/>
                        <a:t>Notes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sz="2000" dirty="0"/>
                        <a:t>$5,000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3"/>
                  </a:ext>
                </a:extLst>
              </a:tr>
              <a:tr h="383913">
                <a:tc>
                  <a:txBody>
                    <a:bodyPr/>
                    <a:lstStyle/>
                    <a:p>
                      <a:r>
                        <a:rPr lang="en-US" sz="2000" b="1" dirty="0"/>
                        <a:t>Long-Term Liabilities</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endParaRPr lang="en-US" sz="2000" dirty="0"/>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4"/>
                  </a:ext>
                </a:extLst>
              </a:tr>
              <a:tr h="383913">
                <a:tc>
                  <a:txBody>
                    <a:bodyPr/>
                    <a:lstStyle/>
                    <a:p>
                      <a:r>
                        <a:rPr lang="en-US" sz="2000" dirty="0"/>
                        <a:t>Notes Payable</a:t>
                      </a:r>
                    </a:p>
                  </a:txBody>
                  <a:tcPr>
                    <a:lnL w="12700" cap="flat" cmpd="sng" algn="ctr">
                      <a:solidFill>
                        <a:srgbClr val="F79646"/>
                      </a:solidFill>
                      <a:prstDash val="solid"/>
                      <a:round/>
                      <a:headEnd type="none" w="med" len="med"/>
                      <a:tailEnd type="none" w="med" len="med"/>
                    </a:lnL>
                    <a:solidFill>
                      <a:srgbClr val="FFFAB0"/>
                    </a:solidFill>
                  </a:tcPr>
                </a:tc>
                <a:tc>
                  <a:txBody>
                    <a:bodyPr/>
                    <a:lstStyle/>
                    <a:p>
                      <a:pPr algn="ctr"/>
                      <a:r>
                        <a:rPr lang="en-US" sz="2000" dirty="0"/>
                        <a:t>$7,000</a:t>
                      </a:r>
                    </a:p>
                  </a:txBody>
                  <a:tcPr>
                    <a:lnR w="12700" cap="flat" cmpd="sng" algn="ctr">
                      <a:solidFill>
                        <a:srgbClr val="F79646"/>
                      </a:solidFill>
                      <a:prstDash val="solid"/>
                      <a:round/>
                      <a:headEnd type="none" w="med" len="med"/>
                      <a:tailEnd type="none" w="med" len="med"/>
                    </a:lnR>
                    <a:solidFill>
                      <a:srgbClr val="FFFAB0"/>
                    </a:solidFill>
                  </a:tcPr>
                </a:tc>
                <a:extLst>
                  <a:ext uri="{0D108BD9-81ED-4DB2-BD59-A6C34878D82A}">
                    <a16:rowId xmlns="" xmlns:a16="http://schemas.microsoft.com/office/drawing/2014/main" val="10005"/>
                  </a:ext>
                </a:extLst>
              </a:tr>
              <a:tr h="383913">
                <a:tc>
                  <a:txBody>
                    <a:bodyPr/>
                    <a:lstStyle/>
                    <a:p>
                      <a:r>
                        <a:rPr lang="en-US" sz="2000" dirty="0"/>
                        <a:t>Bonds Payable</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AB0"/>
                    </a:solidFill>
                  </a:tcPr>
                </a:tc>
                <a:tc>
                  <a:txBody>
                    <a:bodyPr/>
                    <a:lstStyle/>
                    <a:p>
                      <a:pPr algn="ctr"/>
                      <a:r>
                        <a:rPr lang="en-US" sz="2000" dirty="0"/>
                        <a:t>  4,000</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AB0"/>
                    </a:solidFill>
                  </a:tcPr>
                </a:tc>
                <a:extLst>
                  <a:ext uri="{0D108BD9-81ED-4DB2-BD59-A6C34878D82A}">
                    <a16:rowId xmlns="" xmlns:a16="http://schemas.microsoft.com/office/drawing/2014/main" val="10006"/>
                  </a:ext>
                </a:extLst>
              </a:tr>
            </a:tbl>
          </a:graphicData>
        </a:graphic>
      </p:graphicFrame>
      <p:sp>
        <p:nvSpPr>
          <p:cNvPr id="3" name="TextBox 2"/>
          <p:cNvSpPr txBox="1"/>
          <p:nvPr/>
        </p:nvSpPr>
        <p:spPr>
          <a:xfrm>
            <a:off x="6811347" y="5018214"/>
            <a:ext cx="2239347" cy="369332"/>
          </a:xfrm>
          <a:prstGeom prst="rect">
            <a:avLst/>
          </a:prstGeom>
          <a:solidFill>
            <a:srgbClr val="D1E8F0"/>
          </a:solidFill>
        </p:spPr>
        <p:txBody>
          <a:bodyPr wrap="square" rtlCol="0">
            <a:spAutoFit/>
          </a:bodyPr>
          <a:lstStyle/>
          <a:p>
            <a:r>
              <a:rPr lang="en-US" dirty="0"/>
              <a:t>($</a:t>
            </a:r>
            <a:r>
              <a:rPr lang="en-US" dirty="0" smtClean="0"/>
              <a:t>12,000 − $</a:t>
            </a:r>
            <a:r>
              <a:rPr lang="en-US" dirty="0"/>
              <a:t>7,000)</a:t>
            </a:r>
          </a:p>
        </p:txBody>
      </p:sp>
    </p:spTree>
    <p:extLst>
      <p:ext uri="{BB962C8B-B14F-4D97-AF65-F5344CB8AC3E}">
        <p14:creationId xmlns:p14="http://schemas.microsoft.com/office/powerpoint/2010/main" val="9678343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International Financial Reporting </a:t>
            </a:r>
            <a:r>
              <a:rPr lang="en-IN" dirty="0" smtClean="0"/>
              <a:t>Standards—Classification </a:t>
            </a:r>
            <a:r>
              <a:rPr lang="en-IN" dirty="0"/>
              <a:t>of Liabilities to </a:t>
            </a:r>
            <a:r>
              <a:rPr lang="en-IN" dirty="0" smtClean="0"/>
              <a:t>Be </a:t>
            </a:r>
            <a:r>
              <a:rPr lang="en-IN" dirty="0"/>
              <a:t>Refinanced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1797886"/>
              </p:ext>
            </p:extLst>
          </p:nvPr>
        </p:nvGraphicFramePr>
        <p:xfrm>
          <a:off x="684211" y="1984260"/>
          <a:ext cx="8373524" cy="2743200"/>
        </p:xfrm>
        <a:graphic>
          <a:graphicData uri="http://schemas.openxmlformats.org/drawingml/2006/table">
            <a:tbl>
              <a:tblPr firstRow="1" bandRow="1"/>
              <a:tblGrid>
                <a:gridCol w="4186762">
                  <a:extLst>
                    <a:ext uri="{9D8B030D-6E8A-4147-A177-3AD203B41FA5}">
                      <a16:colId xmlns="" xmlns:a16="http://schemas.microsoft.com/office/drawing/2014/main" val="20000"/>
                    </a:ext>
                  </a:extLst>
                </a:gridCol>
                <a:gridCol w="4186762">
                  <a:extLst>
                    <a:ext uri="{9D8B030D-6E8A-4147-A177-3AD203B41FA5}">
                      <a16:colId xmlns="" xmlns:a16="http://schemas.microsoft.com/office/drawing/2014/main" val="20001"/>
                    </a:ext>
                  </a:extLst>
                </a:gridCol>
              </a:tblGrid>
              <a:tr h="247063">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latin typeface="+mn-lt"/>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latin typeface="+mn-lt"/>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 xmlns:a16="http://schemas.microsoft.com/office/drawing/2014/main" val="10000"/>
                  </a:ext>
                </a:extLst>
              </a:tr>
              <a:tr h="883237">
                <a:tc>
                  <a:txBody>
                    <a:bodyPr/>
                    <a:lstStyle/>
                    <a:p>
                      <a:r>
                        <a:rPr lang="en-IN" sz="2400" dirty="0">
                          <a:latin typeface="+mn-lt"/>
                        </a:rPr>
                        <a:t>Liabilities payable within the coming year are classified as long-term liabilities if refinancing</a:t>
                      </a:r>
                      <a:r>
                        <a:rPr lang="en-IN" sz="2400" baseline="0" dirty="0">
                          <a:latin typeface="+mn-lt"/>
                        </a:rPr>
                        <a:t> is completed before the date of issuance of the financial statements.</a:t>
                      </a:r>
                      <a:endParaRPr lang="en-IN" sz="2400" dirty="0">
                        <a:latin typeface="+mn-lt"/>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r>
                        <a:rPr lang="en-IN" sz="2400" b="0" i="0" u="none" strike="noStrike" kern="1200" baseline="0" dirty="0">
                          <a:solidFill>
                            <a:schemeClr val="tx1"/>
                          </a:solidFill>
                          <a:latin typeface="+mn-lt"/>
                          <a:ea typeface="+mn-ea"/>
                          <a:cs typeface="+mn-cs"/>
                        </a:rPr>
                        <a:t>To be classified as long-term, liabilities must be refinanced before the balance sheet date.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1"/>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LO13-7</a:t>
            </a:r>
          </a:p>
        </p:txBody>
      </p:sp>
    </p:spTree>
    <p:extLst>
      <p:ext uri="{BB962C8B-B14F-4D97-AF65-F5344CB8AC3E}">
        <p14:creationId xmlns:p14="http://schemas.microsoft.com/office/powerpoint/2010/main" val="8171169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Noncurrent Bonds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000" dirty="0"/>
              <a:t>Kim’s </a:t>
            </a:r>
            <a:r>
              <a:rPr lang="en-US" sz="2000" dirty="0" smtClean="0"/>
              <a:t>Academy had </a:t>
            </a:r>
            <a:r>
              <a:rPr lang="en-US" sz="2000" dirty="0"/>
              <a:t>$10,000,000 of X bonds payable due in 2019</a:t>
            </a:r>
            <a:r>
              <a:rPr lang="en-US" sz="2000" dirty="0" smtClean="0"/>
              <a:t>. Prior </a:t>
            </a:r>
            <a:r>
              <a:rPr lang="en-US" sz="2000" dirty="0"/>
              <a:t>to 12/31/2018, </a:t>
            </a:r>
            <a:r>
              <a:rPr lang="en-US" sz="2000" dirty="0" smtClean="0"/>
              <a:t>Kim’s </a:t>
            </a:r>
            <a:r>
              <a:rPr lang="en-US" sz="2000" dirty="0"/>
              <a:t>refinanced $3,000,000 of the X bonds with other bonds that mature in 2029</a:t>
            </a:r>
            <a:r>
              <a:rPr lang="en-US" sz="2000" dirty="0" smtClean="0"/>
              <a:t>. On </a:t>
            </a:r>
            <a:r>
              <a:rPr lang="en-US" sz="2000" dirty="0"/>
              <a:t>January 15, 2019, </a:t>
            </a:r>
            <a:r>
              <a:rPr lang="en-US" sz="2000" dirty="0" smtClean="0"/>
              <a:t>Kim’s </a:t>
            </a:r>
            <a:r>
              <a:rPr lang="en-US" sz="2000" dirty="0"/>
              <a:t>refinanced another $2,000,000 of the X bonds with others that mature in 2026</a:t>
            </a:r>
            <a:r>
              <a:rPr lang="en-US" sz="2000" dirty="0" smtClean="0"/>
              <a:t>. Kim’s </a:t>
            </a:r>
            <a:r>
              <a:rPr lang="en-US" sz="2000" dirty="0"/>
              <a:t>issued its financial statements on February 1, 2019</a:t>
            </a:r>
            <a:r>
              <a:rPr lang="en-US" sz="2000" dirty="0" smtClean="0"/>
              <a:t>. On </a:t>
            </a:r>
            <a:r>
              <a:rPr lang="en-US" sz="2000" dirty="0"/>
              <a:t>February 15, 2019, </a:t>
            </a:r>
            <a:r>
              <a:rPr lang="en-US" sz="2000" dirty="0" smtClean="0"/>
              <a:t>Kim’s </a:t>
            </a:r>
            <a:r>
              <a:rPr lang="en-US" sz="2000" dirty="0"/>
              <a:t>refinanced another $4,000,000 of the X bonds with others that mature in 2027</a:t>
            </a:r>
            <a:r>
              <a:rPr lang="en-US" sz="2000" dirty="0" smtClean="0"/>
              <a:t>. In </a:t>
            </a:r>
            <a:r>
              <a:rPr lang="en-US" sz="2000" dirty="0"/>
              <a:t>its 2018 financial statements, </a:t>
            </a:r>
            <a:r>
              <a:rPr lang="en-US" sz="2000" dirty="0" smtClean="0"/>
              <a:t>Kim’s </a:t>
            </a:r>
            <a:r>
              <a:rPr lang="en-US" sz="2000" dirty="0"/>
              <a:t>should show noncurrent bonds payable of:</a:t>
            </a:r>
          </a:p>
          <a:p>
            <a:pPr marL="457200" indent="-457200">
              <a:buFont typeface="+mj-lt"/>
              <a:buAutoNum type="alphaLcPeriod"/>
              <a:tabLst>
                <a:tab pos="342900" algn="l"/>
              </a:tabLst>
            </a:pPr>
            <a:r>
              <a:rPr lang="en-US" sz="2000" dirty="0" smtClean="0"/>
              <a:t>$2,000,000</a:t>
            </a:r>
            <a:endParaRPr lang="en-US" sz="2000" dirty="0"/>
          </a:p>
          <a:p>
            <a:pPr marL="457200" indent="-457200">
              <a:buFont typeface="+mj-lt"/>
              <a:buAutoNum type="alphaLcPeriod"/>
              <a:tabLst>
                <a:tab pos="342900" algn="l"/>
              </a:tabLst>
            </a:pPr>
            <a:r>
              <a:rPr lang="en-US" sz="2000" dirty="0" smtClean="0"/>
              <a:t>$3,000,000</a:t>
            </a:r>
            <a:endParaRPr lang="en-US" sz="2000" dirty="0"/>
          </a:p>
          <a:p>
            <a:pPr marL="457200" indent="-457200">
              <a:buFont typeface="+mj-lt"/>
              <a:buAutoNum type="alphaLcPeriod"/>
              <a:tabLst>
                <a:tab pos="342900" algn="l"/>
              </a:tabLst>
            </a:pPr>
            <a:r>
              <a:rPr lang="en-US" sz="2000" dirty="0" smtClean="0"/>
              <a:t>$5,000,000</a:t>
            </a:r>
            <a:endParaRPr lang="en-US" sz="2000" dirty="0"/>
          </a:p>
          <a:p>
            <a:pPr marL="457200" indent="-457200">
              <a:buFont typeface="+mj-lt"/>
              <a:buAutoNum type="alphaLcPeriod"/>
              <a:tabLst>
                <a:tab pos="342900" algn="l"/>
              </a:tabLst>
            </a:pPr>
            <a:r>
              <a:rPr lang="en-US" sz="2000" dirty="0" smtClean="0"/>
              <a:t>$9,000,000</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761999" y="478168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910549" y="3850835"/>
            <a:ext cx="4334220" cy="1785104"/>
          </a:xfrm>
          <a:prstGeom prst="rect">
            <a:avLst/>
          </a:prstGeom>
          <a:solidFill>
            <a:srgbClr val="FDEADA"/>
          </a:solidFill>
          <a:ln w="6350">
            <a:solidFill>
              <a:schemeClr val="tx1"/>
            </a:solidFill>
          </a:ln>
        </p:spPr>
        <p:txBody>
          <a:bodyPr wrap="square" rtlCol="0">
            <a:spAutoFit/>
          </a:bodyPr>
          <a:lstStyle/>
          <a:p>
            <a:pPr>
              <a:spcAft>
                <a:spcPts val="1200"/>
              </a:spcAft>
            </a:pPr>
            <a:r>
              <a:rPr lang="en-US" sz="2000" dirty="0">
                <a:solidFill>
                  <a:prstClr val="black"/>
                </a:solidFill>
                <a:latin typeface="+mn-lt"/>
              </a:rPr>
              <a:t>The correct answer is </a:t>
            </a:r>
            <a:r>
              <a:rPr lang="en-US" sz="2000" i="1" dirty="0" smtClean="0">
                <a:solidFill>
                  <a:prstClr val="black"/>
                </a:solidFill>
                <a:latin typeface="+mn-lt"/>
              </a:rPr>
              <a:t>c</a:t>
            </a:r>
            <a:r>
              <a:rPr lang="en-US" sz="2000" dirty="0">
                <a:solidFill>
                  <a:prstClr val="black"/>
                </a:solidFill>
                <a:latin typeface="+mn-lt"/>
              </a:rPr>
              <a:t>:</a:t>
            </a:r>
            <a:r>
              <a:rPr lang="en-US" sz="2000" dirty="0" smtClean="0">
                <a:solidFill>
                  <a:prstClr val="black"/>
                </a:solidFill>
                <a:latin typeface="+mn-lt"/>
              </a:rPr>
              <a:t> </a:t>
            </a:r>
          </a:p>
          <a:p>
            <a:r>
              <a:rPr lang="en-US" sz="2000" dirty="0" smtClean="0">
                <a:solidFill>
                  <a:prstClr val="black"/>
                </a:solidFill>
                <a:latin typeface="+mn-lt"/>
              </a:rPr>
              <a:t>$</a:t>
            </a:r>
            <a:r>
              <a:rPr lang="en-US" sz="2000" dirty="0">
                <a:solidFill>
                  <a:prstClr val="black"/>
                </a:solidFill>
                <a:latin typeface="+mn-lt"/>
              </a:rPr>
              <a:t>3,000,000 refinanced prior to </a:t>
            </a:r>
            <a:r>
              <a:rPr lang="en-US" sz="2000" dirty="0" smtClean="0">
                <a:solidFill>
                  <a:prstClr val="black"/>
                </a:solidFill>
                <a:latin typeface="+mn-lt"/>
              </a:rPr>
              <a:t>year-end </a:t>
            </a:r>
            <a:r>
              <a:rPr lang="en-US" sz="2000" dirty="0">
                <a:solidFill>
                  <a:prstClr val="black"/>
                </a:solidFill>
                <a:latin typeface="+mn-lt"/>
              </a:rPr>
              <a:t>+ $2,000,000 refinanced prior to issuance of the financial statements </a:t>
            </a:r>
            <a:endParaRPr lang="en-US" sz="2000" dirty="0" smtClean="0">
              <a:solidFill>
                <a:prstClr val="black"/>
              </a:solidFill>
              <a:latin typeface="+mn-lt"/>
            </a:endParaRPr>
          </a:p>
          <a:p>
            <a:r>
              <a:rPr lang="en-US" sz="2000" dirty="0" smtClean="0">
                <a:solidFill>
                  <a:prstClr val="black"/>
                </a:solidFill>
                <a:latin typeface="+mn-lt"/>
              </a:rPr>
              <a:t>= </a:t>
            </a:r>
            <a:r>
              <a:rPr lang="en-US" sz="2000" b="1" dirty="0">
                <a:solidFill>
                  <a:srgbClr val="C00000"/>
                </a:solidFill>
                <a:latin typeface="+mn-lt"/>
              </a:rPr>
              <a:t>$5,000,000 </a:t>
            </a:r>
            <a:r>
              <a:rPr lang="en-US" sz="2000" dirty="0">
                <a:latin typeface="+mn-lt"/>
              </a:rPr>
              <a:t>classified as </a:t>
            </a:r>
            <a:r>
              <a:rPr lang="en-US" sz="2000" dirty="0" smtClean="0">
                <a:latin typeface="+mn-lt"/>
              </a:rPr>
              <a:t>noncurrent</a:t>
            </a: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LO13-4</a:t>
            </a:r>
          </a:p>
        </p:txBody>
      </p:sp>
    </p:spTree>
    <p:extLst>
      <p:ext uri="{BB962C8B-B14F-4D97-AF65-F5344CB8AC3E}">
        <p14:creationId xmlns:p14="http://schemas.microsoft.com/office/powerpoint/2010/main" val="22324274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Loss Contingencies</a:t>
            </a:r>
          </a:p>
        </p:txBody>
      </p:sp>
      <p:sp>
        <p:nvSpPr>
          <p:cNvPr id="3" name="Content Placeholder 2"/>
          <p:cNvSpPr>
            <a:spLocks noGrp="1"/>
          </p:cNvSpPr>
          <p:nvPr>
            <p:ph idx="1"/>
          </p:nvPr>
        </p:nvSpPr>
        <p:spPr>
          <a:xfrm>
            <a:off x="745432" y="1255804"/>
            <a:ext cx="8013600" cy="5057775"/>
          </a:xfrm>
        </p:spPr>
        <p:txBody>
          <a:bodyPr/>
          <a:lstStyle/>
          <a:p>
            <a:r>
              <a:rPr lang="en-US" dirty="0"/>
              <a:t>A </a:t>
            </a:r>
            <a:r>
              <a:rPr lang="en-US" b="1" dirty="0">
                <a:solidFill>
                  <a:srgbClr val="C00000"/>
                </a:solidFill>
              </a:rPr>
              <a:t>loss contingency </a:t>
            </a:r>
            <a:r>
              <a:rPr lang="en-US" dirty="0"/>
              <a:t>is an existing, uncertain situation involving potential loss depending on a future </a:t>
            </a:r>
            <a:r>
              <a:rPr lang="en-US" dirty="0" smtClean="0"/>
              <a:t>event </a:t>
            </a:r>
            <a:endParaRPr lang="en-US" dirty="0"/>
          </a:p>
          <a:p>
            <a:r>
              <a:rPr lang="en-US" dirty="0"/>
              <a:t>Whether a contingency is accrued and reported as a liability depends on </a:t>
            </a:r>
          </a:p>
          <a:p>
            <a:pPr marL="914400" lvl="1" indent="-457200">
              <a:buFont typeface="+mj-lt"/>
              <a:buAutoNum type="arabicPeriod"/>
            </a:pPr>
            <a:r>
              <a:rPr lang="en-US" dirty="0"/>
              <a:t>T</a:t>
            </a:r>
            <a:r>
              <a:rPr lang="en-US" dirty="0" smtClean="0"/>
              <a:t>he </a:t>
            </a:r>
            <a:r>
              <a:rPr lang="en-US" dirty="0"/>
              <a:t>likelihood that the confirming event will </a:t>
            </a:r>
            <a:r>
              <a:rPr lang="en-US" dirty="0" smtClean="0"/>
              <a:t>occur</a:t>
            </a:r>
            <a:endParaRPr lang="en-US" dirty="0"/>
          </a:p>
          <a:p>
            <a:pPr marL="914400" lvl="1" indent="-457200">
              <a:buFont typeface="+mj-lt"/>
              <a:buAutoNum type="arabicPeriod"/>
            </a:pPr>
            <a:r>
              <a:rPr lang="en-US" dirty="0"/>
              <a:t>W</a:t>
            </a:r>
            <a:r>
              <a:rPr lang="en-US" dirty="0" smtClean="0"/>
              <a:t>hat </a:t>
            </a:r>
            <a:r>
              <a:rPr lang="en-US" dirty="0"/>
              <a:t>can be determined about the amount of loss</a:t>
            </a:r>
          </a:p>
          <a:p>
            <a:r>
              <a:rPr lang="en-US" dirty="0"/>
              <a:t>U.S. GAAP requires that the likelihood that the future event be categorized as probable, reasonably possible, or </a:t>
            </a:r>
            <a:r>
              <a:rPr lang="en-US" dirty="0" smtClean="0"/>
              <a:t>remote</a:t>
            </a:r>
            <a:endParaRPr lang="en-US" dirty="0"/>
          </a:p>
        </p:txBody>
      </p:sp>
      <p:sp>
        <p:nvSpPr>
          <p:cNvPr id="4"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LO13-5</a:t>
            </a:r>
          </a:p>
        </p:txBody>
      </p:sp>
      <p:graphicFrame>
        <p:nvGraphicFramePr>
          <p:cNvPr id="5" name="Table 4"/>
          <p:cNvGraphicFramePr>
            <a:graphicFrameLocks noGrp="1"/>
          </p:cNvGraphicFramePr>
          <p:nvPr>
            <p:extLst>
              <p:ext uri="{D42A27DB-BD31-4B8C-83A1-F6EECF244321}">
                <p14:modId xmlns:p14="http://schemas.microsoft.com/office/powerpoint/2010/main" val="2790334887"/>
              </p:ext>
            </p:extLst>
          </p:nvPr>
        </p:nvGraphicFramePr>
        <p:xfrm>
          <a:off x="964168" y="4512555"/>
          <a:ext cx="7743594" cy="1615440"/>
        </p:xfrm>
        <a:graphic>
          <a:graphicData uri="http://schemas.openxmlformats.org/drawingml/2006/table">
            <a:tbl>
              <a:tblPr firstRow="1" bandRow="1">
                <a:tableStyleId>{2D5ABB26-0587-4C30-8999-92F81FD0307C}</a:tableStyleId>
              </a:tblPr>
              <a:tblGrid>
                <a:gridCol w="2705994">
                  <a:extLst>
                    <a:ext uri="{9D8B030D-6E8A-4147-A177-3AD203B41FA5}">
                      <a16:colId xmlns="" xmlns:a16="http://schemas.microsoft.com/office/drawing/2014/main" val="20000"/>
                    </a:ext>
                  </a:extLst>
                </a:gridCol>
                <a:gridCol w="5037600">
                  <a:extLst>
                    <a:ext uri="{9D8B030D-6E8A-4147-A177-3AD203B41FA5}">
                      <a16:colId xmlns="" xmlns:a16="http://schemas.microsoft.com/office/drawing/2014/main" val="20001"/>
                    </a:ext>
                  </a:extLst>
                </a:gridCol>
              </a:tblGrid>
              <a:tr h="370840">
                <a:tc>
                  <a:txBody>
                    <a:bodyPr/>
                    <a:lstStyle/>
                    <a:p>
                      <a:r>
                        <a:rPr lang="en-US" sz="2200" b="1" dirty="0">
                          <a:solidFill>
                            <a:srgbClr val="C00000"/>
                          </a:solidFill>
                        </a:rPr>
                        <a:t>Probable</a:t>
                      </a:r>
                    </a:p>
                  </a:txBody>
                  <a:tcP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US" sz="2200" baseline="0" dirty="0"/>
                        <a:t>Event is likely to occur</a:t>
                      </a:r>
                      <a:endParaRPr lang="en-US" sz="2200" dirty="0"/>
                    </a:p>
                  </a:txBody>
                  <a:tcP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370840">
                <a:tc>
                  <a:txBody>
                    <a:bodyPr/>
                    <a:lstStyle/>
                    <a:p>
                      <a:r>
                        <a:rPr lang="en-US" sz="2200" b="1" dirty="0">
                          <a:solidFill>
                            <a:srgbClr val="C00000"/>
                          </a:solidFill>
                        </a:rPr>
                        <a:t>Reasonably possible</a:t>
                      </a:r>
                    </a:p>
                  </a:txBody>
                  <a:tcP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r>
                        <a:rPr lang="en-US" sz="2200" dirty="0"/>
                        <a:t>The chance the</a:t>
                      </a:r>
                      <a:r>
                        <a:rPr lang="en-US" sz="2200" baseline="0" dirty="0"/>
                        <a:t> event will occur is more than remote but less than likely</a:t>
                      </a:r>
                      <a:endParaRPr lang="en-US" sz="2200" dirty="0"/>
                    </a:p>
                  </a:txBody>
                  <a:tcP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70840">
                <a:tc>
                  <a:txBody>
                    <a:bodyPr/>
                    <a:lstStyle/>
                    <a:p>
                      <a:r>
                        <a:rPr lang="en-US" sz="2200" b="1" dirty="0">
                          <a:solidFill>
                            <a:srgbClr val="C00000"/>
                          </a:solidFill>
                        </a:rPr>
                        <a:t>Remote</a:t>
                      </a:r>
                    </a:p>
                  </a:txBody>
                  <a:tcP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200" dirty="0"/>
                        <a:t>The chance</a:t>
                      </a:r>
                      <a:r>
                        <a:rPr lang="en-US" sz="2200" baseline="0" dirty="0"/>
                        <a:t> the event will occur is slight</a:t>
                      </a:r>
                      <a:endParaRPr lang="en-US" sz="2200" dirty="0"/>
                    </a:p>
                  </a:txBody>
                  <a:tcP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6303079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Loss Contingencies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tabLst>
                <a:tab pos="342900" algn="l"/>
              </a:tabLst>
            </a:pPr>
            <a:r>
              <a:rPr lang="en-US" sz="2000" dirty="0"/>
              <a:t>Which of the following is </a:t>
            </a:r>
            <a:r>
              <a:rPr lang="en-US" sz="2000" b="1" dirty="0"/>
              <a:t>not</a:t>
            </a:r>
            <a:r>
              <a:rPr lang="en-US" sz="2000" dirty="0"/>
              <a:t> true regarding loss contingencies and their disclosure?</a:t>
            </a:r>
          </a:p>
          <a:p>
            <a:pPr marL="457200" indent="-457200">
              <a:buFont typeface="+mj-lt"/>
              <a:buAutoNum type="alphaLcPeriod"/>
              <a:tabLst>
                <a:tab pos="342900" algn="l"/>
              </a:tabLst>
            </a:pPr>
            <a:r>
              <a:rPr lang="en-US" sz="2000" dirty="0"/>
              <a:t>A loss contingency arises when there is uncertainty about whether a past event will result in future </a:t>
            </a:r>
            <a:r>
              <a:rPr lang="en-US" sz="2000" dirty="0" smtClean="0"/>
              <a:t>loss</a:t>
            </a:r>
            <a:endParaRPr lang="en-US" sz="2000" dirty="0"/>
          </a:p>
          <a:p>
            <a:pPr marL="457200" indent="-457200">
              <a:buFont typeface="+mj-lt"/>
              <a:buAutoNum type="alphaLcPeriod"/>
              <a:tabLst>
                <a:tab pos="342900" algn="l"/>
              </a:tabLst>
            </a:pPr>
            <a:r>
              <a:rPr lang="en-US" sz="2000" dirty="0"/>
              <a:t>U.S. GAAP requires the likelihood of the future event be categorized as “probable,” “reasonably possible,” or “</a:t>
            </a:r>
            <a:r>
              <a:rPr lang="en-US" sz="2000" dirty="0" smtClean="0"/>
              <a:t>remote”</a:t>
            </a:r>
            <a:endParaRPr lang="en-US" sz="2000" dirty="0"/>
          </a:p>
          <a:p>
            <a:pPr marL="457200" indent="-457200">
              <a:buFont typeface="+mj-lt"/>
              <a:buAutoNum type="alphaLcPeriod"/>
              <a:tabLst>
                <a:tab pos="342900" algn="l"/>
              </a:tabLst>
            </a:pPr>
            <a:r>
              <a:rPr lang="en-US" sz="2000" dirty="0"/>
              <a:t>Companies are required to account for a loss contingency when the event that gave rise to it occurred before the end of the fiscal </a:t>
            </a:r>
            <a:r>
              <a:rPr lang="en-US" sz="2000" dirty="0" smtClean="0"/>
              <a:t>year</a:t>
            </a:r>
            <a:endParaRPr lang="en-US" sz="2000" dirty="0"/>
          </a:p>
          <a:p>
            <a:pPr marL="457200" indent="-457200">
              <a:buFont typeface="+mj-lt"/>
              <a:buAutoNum type="alphaLcPeriod"/>
              <a:tabLst>
                <a:tab pos="342900" algn="l"/>
              </a:tabLst>
            </a:pPr>
            <a:r>
              <a:rPr lang="en-US" sz="2000" dirty="0"/>
              <a:t>To be accrued and reported, the company must be able to estimate amount of </a:t>
            </a:r>
            <a:r>
              <a:rPr lang="en-US" sz="2000" dirty="0" smtClean="0"/>
              <a:t>loss</a:t>
            </a:r>
            <a:endParaRPr lang="en-US" sz="2000" dirty="0"/>
          </a:p>
          <a:p>
            <a:pPr marL="457200" indent="-457200">
              <a:buFont typeface="+mj-lt"/>
              <a:buAutoNum type="alphaLcPeriod"/>
              <a:tabLst>
                <a:tab pos="342900" algn="l"/>
              </a:tabLst>
            </a:pP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671202" y="3579543"/>
            <a:ext cx="487100" cy="49959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1219358" y="5211752"/>
            <a:ext cx="7108966" cy="1323439"/>
          </a:xfrm>
          <a:prstGeom prst="rect">
            <a:avLst/>
          </a:prstGeom>
          <a:solidFill>
            <a:srgbClr val="FDEADA"/>
          </a:solidFill>
          <a:ln w="6350">
            <a:solidFill>
              <a:schemeClr val="tx1"/>
            </a:solidFill>
          </a:ln>
        </p:spPr>
        <p:txBody>
          <a:bodyPr wrap="square" rtlCol="0">
            <a:spAutoFit/>
          </a:bodyPr>
          <a:lstStyle/>
          <a:p>
            <a:r>
              <a:rPr lang="en-US" sz="2000" dirty="0">
                <a:latin typeface="+mn-lt"/>
              </a:rPr>
              <a:t>The correct answer is </a:t>
            </a:r>
            <a:r>
              <a:rPr lang="en-US" sz="2000" i="1" dirty="0">
                <a:latin typeface="+mn-lt"/>
              </a:rPr>
              <a:t>c</a:t>
            </a:r>
            <a:r>
              <a:rPr lang="en-US" sz="2000" dirty="0">
                <a:latin typeface="+mn-lt"/>
              </a:rPr>
              <a:t>. Companies are required to account for a loss contingency when the event that gave rise to it occurred before the financial statement date, which will be after the end of the fiscal year.</a:t>
            </a:r>
            <a:endParaRPr lang="en-US" sz="2000" b="1" dirty="0">
              <a:solidFill>
                <a:srgbClr val="C00000"/>
              </a:solidFill>
              <a:latin typeface="+mn-lt"/>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LO13-5</a:t>
            </a:r>
          </a:p>
        </p:txBody>
      </p:sp>
    </p:spTree>
    <p:extLst>
      <p:ext uri="{BB962C8B-B14F-4D97-AF65-F5344CB8AC3E}">
        <p14:creationId xmlns:p14="http://schemas.microsoft.com/office/powerpoint/2010/main" val="3955055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2"/>
          <p:cNvSpPr txBox="1">
            <a:spLocks/>
          </p:cNvSpPr>
          <p:nvPr/>
        </p:nvSpPr>
        <p:spPr bwMode="auto">
          <a:xfrm>
            <a:off x="8395367" y="0"/>
            <a:ext cx="727564"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7" name="Title 1"/>
          <p:cNvSpPr>
            <a:spLocks noGrp="1"/>
          </p:cNvSpPr>
          <p:nvPr>
            <p:ph type="title"/>
          </p:nvPr>
        </p:nvSpPr>
        <p:spPr>
          <a:xfrm>
            <a:off x="727518" y="123826"/>
            <a:ext cx="8382000" cy="776880"/>
          </a:xfrm>
        </p:spPr>
        <p:txBody>
          <a:bodyPr>
            <a:noAutofit/>
          </a:bodyPr>
          <a:lstStyle/>
          <a:p>
            <a:pPr eaLnBrk="1" hangingPunct="1">
              <a:defRPr/>
            </a:pPr>
            <a:r>
              <a:rPr lang="en-IN" sz="2800" dirty="0"/>
              <a:t>Accounting Treatment of Loss Contingencies</a:t>
            </a:r>
            <a:endParaRPr lang="en-US" sz="2800" dirty="0"/>
          </a:p>
        </p:txBody>
      </p:sp>
      <p:pic>
        <p:nvPicPr>
          <p:cNvPr id="2050" name="Picture 2"/>
          <p:cNvPicPr>
            <a:picLocks noChangeAspect="1" noChangeArrowheads="1"/>
          </p:cNvPicPr>
          <p:nvPr/>
        </p:nvPicPr>
        <p:blipFill>
          <a:blip r:embed="rId3"/>
          <a:srcRect/>
          <a:stretch>
            <a:fillRect/>
          </a:stretch>
        </p:blipFill>
        <p:spPr bwMode="auto">
          <a:xfrm>
            <a:off x="663575" y="900705"/>
            <a:ext cx="8386763" cy="3284538"/>
          </a:xfrm>
          <a:prstGeom prst="rect">
            <a:avLst/>
          </a:prstGeom>
          <a:noFill/>
          <a:ln w="9525">
            <a:noFill/>
            <a:miter lim="800000"/>
            <a:headEnd/>
            <a:tailEnd/>
          </a:ln>
        </p:spPr>
      </p:pic>
      <p:sp>
        <p:nvSpPr>
          <p:cNvPr id="9" name="Rectangle 8"/>
          <p:cNvSpPr/>
          <p:nvPr/>
        </p:nvSpPr>
        <p:spPr>
          <a:xfrm>
            <a:off x="1178169" y="4705942"/>
            <a:ext cx="7512050" cy="7588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extBox 9"/>
          <p:cNvSpPr txBox="1"/>
          <p:nvPr/>
        </p:nvSpPr>
        <p:spPr>
          <a:xfrm>
            <a:off x="1104900" y="4683718"/>
            <a:ext cx="2311400" cy="431800"/>
          </a:xfrm>
          <a:prstGeom prst="rect">
            <a:avLst/>
          </a:prstGeom>
          <a:noFill/>
        </p:spPr>
        <p:txBody>
          <a:bodyPr>
            <a:spAutoFit/>
          </a:bodyPr>
          <a:lstStyle/>
          <a:p>
            <a:pPr>
              <a:defRPr/>
            </a:pPr>
            <a:r>
              <a:rPr lang="en-IN" sz="2200" dirty="0">
                <a:latin typeface="+mn-lt"/>
              </a:rPr>
              <a:t>Loss (or expense)</a:t>
            </a:r>
            <a:endParaRPr lang="en-US" sz="2200" dirty="0">
              <a:latin typeface="+mn-lt"/>
            </a:endParaRPr>
          </a:p>
        </p:txBody>
      </p:sp>
      <p:sp>
        <p:nvSpPr>
          <p:cNvPr id="11" name="TextBox 10"/>
          <p:cNvSpPr txBox="1"/>
          <p:nvPr/>
        </p:nvSpPr>
        <p:spPr>
          <a:xfrm>
            <a:off x="1393825" y="5013918"/>
            <a:ext cx="2022475" cy="430212"/>
          </a:xfrm>
          <a:prstGeom prst="rect">
            <a:avLst/>
          </a:prstGeom>
          <a:noFill/>
        </p:spPr>
        <p:txBody>
          <a:bodyPr>
            <a:spAutoFit/>
          </a:bodyPr>
          <a:lstStyle/>
          <a:p>
            <a:pPr>
              <a:defRPr/>
            </a:pPr>
            <a:r>
              <a:rPr lang="en-IN" sz="2200" dirty="0">
                <a:latin typeface="+mn-lt"/>
              </a:rPr>
              <a:t>Liability</a:t>
            </a:r>
            <a:endParaRPr lang="en-US" sz="2200" dirty="0">
              <a:latin typeface="+mn-lt"/>
            </a:endParaRPr>
          </a:p>
        </p:txBody>
      </p:sp>
      <p:sp>
        <p:nvSpPr>
          <p:cNvPr id="12" name="TextBox 11"/>
          <p:cNvSpPr txBox="1">
            <a:spLocks noChangeArrowheads="1"/>
          </p:cNvSpPr>
          <p:nvPr/>
        </p:nvSpPr>
        <p:spPr bwMode="auto">
          <a:xfrm>
            <a:off x="3198813" y="4753568"/>
            <a:ext cx="3395662" cy="369887"/>
          </a:xfrm>
          <a:prstGeom prst="rect">
            <a:avLst/>
          </a:prstGeom>
          <a:noFill/>
          <a:ln w="9525">
            <a:noFill/>
            <a:miter lim="800000"/>
            <a:headEnd/>
            <a:tailEnd/>
          </a:ln>
        </p:spPr>
        <p:txBody>
          <a:bodyPr>
            <a:spAutoFit/>
          </a:bodyPr>
          <a:lstStyle/>
          <a:p>
            <a:r>
              <a:rPr lang="en-IN" dirty="0"/>
              <a:t>……………………………….….</a:t>
            </a:r>
            <a:endParaRPr lang="en-US" dirty="0"/>
          </a:p>
        </p:txBody>
      </p:sp>
      <p:sp>
        <p:nvSpPr>
          <p:cNvPr id="13" name="TextBox 12"/>
          <p:cNvSpPr txBox="1">
            <a:spLocks noChangeArrowheads="1"/>
          </p:cNvSpPr>
          <p:nvPr/>
        </p:nvSpPr>
        <p:spPr bwMode="auto">
          <a:xfrm>
            <a:off x="2476500" y="5077418"/>
            <a:ext cx="3973513" cy="369887"/>
          </a:xfrm>
          <a:prstGeom prst="rect">
            <a:avLst/>
          </a:prstGeom>
          <a:noFill/>
          <a:ln w="9525">
            <a:noFill/>
            <a:miter lim="800000"/>
            <a:headEnd/>
            <a:tailEnd/>
          </a:ln>
        </p:spPr>
        <p:txBody>
          <a:bodyPr>
            <a:spAutoFit/>
          </a:bodyPr>
          <a:lstStyle/>
          <a:p>
            <a:r>
              <a:rPr lang="en-IN" dirty="0"/>
              <a:t>…………………………………………..</a:t>
            </a:r>
            <a:endParaRPr lang="en-US" dirty="0"/>
          </a:p>
        </p:txBody>
      </p:sp>
      <p:sp>
        <p:nvSpPr>
          <p:cNvPr id="14" name="TextBox 13"/>
          <p:cNvSpPr txBox="1"/>
          <p:nvPr/>
        </p:nvSpPr>
        <p:spPr>
          <a:xfrm>
            <a:off x="6594475" y="4753568"/>
            <a:ext cx="1444625" cy="369887"/>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15" name="TextBox 14"/>
          <p:cNvSpPr txBox="1"/>
          <p:nvPr/>
        </p:nvSpPr>
        <p:spPr>
          <a:xfrm>
            <a:off x="7461250" y="5085355"/>
            <a:ext cx="1155700" cy="369888"/>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16" name="Rectangle 15"/>
          <p:cNvSpPr/>
          <p:nvPr/>
        </p:nvSpPr>
        <p:spPr>
          <a:xfrm>
            <a:off x="1104900" y="5866865"/>
            <a:ext cx="7512050" cy="75882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7" name="TextBox 16"/>
          <p:cNvSpPr txBox="1"/>
          <p:nvPr/>
        </p:nvSpPr>
        <p:spPr>
          <a:xfrm>
            <a:off x="1104900" y="5903378"/>
            <a:ext cx="2311400" cy="430212"/>
          </a:xfrm>
          <a:prstGeom prst="rect">
            <a:avLst/>
          </a:prstGeom>
          <a:noFill/>
        </p:spPr>
        <p:txBody>
          <a:bodyPr>
            <a:spAutoFit/>
          </a:bodyPr>
          <a:lstStyle/>
          <a:p>
            <a:pPr>
              <a:defRPr/>
            </a:pPr>
            <a:r>
              <a:rPr lang="en-IN" sz="2200" dirty="0">
                <a:latin typeface="+mn-lt"/>
              </a:rPr>
              <a:t>Loss (or expense)</a:t>
            </a:r>
            <a:endParaRPr lang="en-US" sz="2200" dirty="0">
              <a:latin typeface="+mn-lt"/>
            </a:endParaRPr>
          </a:p>
        </p:txBody>
      </p:sp>
      <p:sp>
        <p:nvSpPr>
          <p:cNvPr id="18" name="TextBox 17"/>
          <p:cNvSpPr txBox="1"/>
          <p:nvPr/>
        </p:nvSpPr>
        <p:spPr>
          <a:xfrm>
            <a:off x="1465263" y="6249453"/>
            <a:ext cx="3665537" cy="430212"/>
          </a:xfrm>
          <a:prstGeom prst="rect">
            <a:avLst/>
          </a:prstGeom>
          <a:noFill/>
        </p:spPr>
        <p:txBody>
          <a:bodyPr>
            <a:spAutoFit/>
          </a:bodyPr>
          <a:lstStyle/>
          <a:p>
            <a:pPr>
              <a:defRPr/>
            </a:pPr>
            <a:r>
              <a:rPr lang="en-IN" sz="2200" dirty="0">
                <a:latin typeface="+mn-lt"/>
              </a:rPr>
              <a:t>Asset (or valuation account)</a:t>
            </a:r>
            <a:endParaRPr lang="en-US" sz="2200" dirty="0">
              <a:latin typeface="+mn-lt"/>
            </a:endParaRPr>
          </a:p>
        </p:txBody>
      </p:sp>
      <p:sp>
        <p:nvSpPr>
          <p:cNvPr id="19" name="TextBox 18"/>
          <p:cNvSpPr txBox="1">
            <a:spLocks noChangeArrowheads="1"/>
          </p:cNvSpPr>
          <p:nvPr/>
        </p:nvSpPr>
        <p:spPr bwMode="auto">
          <a:xfrm>
            <a:off x="3198813" y="5966878"/>
            <a:ext cx="3395662" cy="369887"/>
          </a:xfrm>
          <a:prstGeom prst="rect">
            <a:avLst/>
          </a:prstGeom>
          <a:noFill/>
          <a:ln w="9525">
            <a:noFill/>
            <a:miter lim="800000"/>
            <a:headEnd/>
            <a:tailEnd/>
          </a:ln>
        </p:spPr>
        <p:txBody>
          <a:bodyPr>
            <a:spAutoFit/>
          </a:bodyPr>
          <a:lstStyle/>
          <a:p>
            <a:r>
              <a:rPr lang="en-IN" dirty="0"/>
              <a:t>……………………………….….</a:t>
            </a:r>
            <a:endParaRPr lang="en-US" dirty="0"/>
          </a:p>
        </p:txBody>
      </p:sp>
      <p:sp>
        <p:nvSpPr>
          <p:cNvPr id="20" name="TextBox 19"/>
          <p:cNvSpPr txBox="1">
            <a:spLocks noChangeArrowheads="1"/>
          </p:cNvSpPr>
          <p:nvPr/>
        </p:nvSpPr>
        <p:spPr bwMode="auto">
          <a:xfrm>
            <a:off x="2476500" y="6309778"/>
            <a:ext cx="4406900" cy="369887"/>
          </a:xfrm>
          <a:prstGeom prst="rect">
            <a:avLst/>
          </a:prstGeom>
          <a:noFill/>
          <a:ln w="9525">
            <a:noFill/>
            <a:miter lim="800000"/>
            <a:headEnd/>
            <a:tailEnd/>
          </a:ln>
        </p:spPr>
        <p:txBody>
          <a:bodyPr>
            <a:spAutoFit/>
          </a:bodyPr>
          <a:lstStyle/>
          <a:p>
            <a:r>
              <a:rPr lang="en-IN" dirty="0"/>
              <a:t>		</a:t>
            </a:r>
            <a:r>
              <a:rPr lang="en-IN" dirty="0" smtClean="0"/>
              <a:t>       </a:t>
            </a:r>
            <a:r>
              <a:rPr lang="en-IN" dirty="0"/>
              <a:t>………………..</a:t>
            </a:r>
            <a:endParaRPr lang="en-US" dirty="0"/>
          </a:p>
        </p:txBody>
      </p:sp>
      <p:sp>
        <p:nvSpPr>
          <p:cNvPr id="21" name="TextBox 20"/>
          <p:cNvSpPr txBox="1"/>
          <p:nvPr/>
        </p:nvSpPr>
        <p:spPr>
          <a:xfrm>
            <a:off x="6594475" y="5966878"/>
            <a:ext cx="1444625" cy="369887"/>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22" name="TextBox 21"/>
          <p:cNvSpPr txBox="1"/>
          <p:nvPr/>
        </p:nvSpPr>
        <p:spPr>
          <a:xfrm>
            <a:off x="7461250" y="6309778"/>
            <a:ext cx="1155700" cy="369887"/>
          </a:xfrm>
          <a:prstGeom prst="rect">
            <a:avLst/>
          </a:prstGeom>
          <a:noFill/>
        </p:spPr>
        <p:txBody>
          <a:bodyPr>
            <a:spAutoFit/>
          </a:bodyPr>
          <a:lstStyle/>
          <a:p>
            <a:pPr>
              <a:defRPr/>
            </a:pPr>
            <a:r>
              <a:rPr lang="en-IN" dirty="0">
                <a:latin typeface="+mn-lt"/>
              </a:rPr>
              <a:t>X,XXX</a:t>
            </a:r>
            <a:endParaRPr lang="en-US" dirty="0">
              <a:latin typeface="+mn-lt"/>
            </a:endParaRPr>
          </a:p>
        </p:txBody>
      </p:sp>
      <p:sp>
        <p:nvSpPr>
          <p:cNvPr id="23" name="Rounded Rectangle 22"/>
          <p:cNvSpPr/>
          <p:nvPr/>
        </p:nvSpPr>
        <p:spPr>
          <a:xfrm>
            <a:off x="603301" y="4190208"/>
            <a:ext cx="8447393" cy="478327"/>
          </a:xfrm>
          <a:prstGeom prst="roundRect">
            <a:avLst/>
          </a:prstGeom>
          <a:noFill/>
          <a:ln>
            <a:noFill/>
          </a:ln>
          <a:effectLst>
            <a:glow rad="63500">
              <a:schemeClr val="accent3">
                <a:satMod val="175000"/>
                <a:alpha val="40000"/>
              </a:schemeClr>
            </a:glow>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90000"/>
              </a:lnSpc>
              <a:spcBef>
                <a:spcPts val="1000"/>
              </a:spcBef>
              <a:defRPr/>
            </a:pPr>
            <a:r>
              <a:rPr lang="en-US" sz="2200" b="1" dirty="0">
                <a:solidFill>
                  <a:prstClr val="black"/>
                </a:solidFill>
              </a:rPr>
              <a:t>When loss contingency is accrued as a liability:</a:t>
            </a:r>
            <a:endParaRPr lang="en-IN" sz="2200" b="1" dirty="0">
              <a:solidFill>
                <a:prstClr val="black"/>
              </a:solidFill>
            </a:endParaRPr>
          </a:p>
        </p:txBody>
      </p:sp>
      <p:sp>
        <p:nvSpPr>
          <p:cNvPr id="24" name="Rounded Rectangle 23"/>
          <p:cNvSpPr/>
          <p:nvPr/>
        </p:nvSpPr>
        <p:spPr>
          <a:xfrm>
            <a:off x="598965" y="5441932"/>
            <a:ext cx="8447393" cy="478327"/>
          </a:xfrm>
          <a:prstGeom prst="roundRect">
            <a:avLst/>
          </a:prstGeom>
          <a:noFill/>
          <a:ln>
            <a:noFill/>
          </a:ln>
          <a:effectLst>
            <a:glow rad="63500">
              <a:schemeClr val="accent3">
                <a:satMod val="175000"/>
                <a:alpha val="40000"/>
              </a:schemeClr>
            </a:glow>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90000"/>
              </a:lnSpc>
              <a:spcBef>
                <a:spcPts val="1000"/>
              </a:spcBef>
              <a:defRPr/>
            </a:pPr>
            <a:r>
              <a:rPr lang="en-US" sz="2200" b="1" dirty="0">
                <a:solidFill>
                  <a:prstClr val="black"/>
                </a:solidFill>
              </a:rPr>
              <a:t>When loss contingency is resolved using a noncash asset:</a:t>
            </a:r>
            <a:endParaRPr lang="en-IN" sz="2200" b="1" dirty="0">
              <a:solidFill>
                <a:prstClr val="black"/>
              </a:solidFill>
            </a:endParaRPr>
          </a:p>
        </p:txBody>
      </p:sp>
    </p:spTree>
    <p:extLst>
      <p:ext uri="{BB962C8B-B14F-4D97-AF65-F5344CB8AC3E}">
        <p14:creationId xmlns:p14="http://schemas.microsoft.com/office/powerpoint/2010/main" val="5960443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5" grpId="0"/>
      <p:bldP spid="16" grpId="0" animBg="1"/>
      <p:bldP spid="17" grpId="0"/>
      <p:bldP spid="18" grpId="0"/>
      <p:bldP spid="19" grpId="0"/>
      <p:bldP spid="20" grpId="0"/>
      <p:bldP spid="21" grpId="0"/>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Product Warranties and Guarantees</a:t>
            </a:r>
          </a:p>
        </p:txBody>
      </p:sp>
      <p:sp>
        <p:nvSpPr>
          <p:cNvPr id="3" name="Content Placeholder 2"/>
          <p:cNvSpPr>
            <a:spLocks noGrp="1"/>
          </p:cNvSpPr>
          <p:nvPr>
            <p:ph idx="1"/>
          </p:nvPr>
        </p:nvSpPr>
        <p:spPr>
          <a:xfrm>
            <a:off x="761999" y="1261890"/>
            <a:ext cx="8013600" cy="5057775"/>
          </a:xfrm>
        </p:spPr>
        <p:txBody>
          <a:bodyPr bIns="0">
            <a:normAutofit/>
          </a:bodyPr>
          <a:lstStyle/>
          <a:p>
            <a:pPr>
              <a:lnSpc>
                <a:spcPct val="100000"/>
              </a:lnSpc>
              <a:spcBef>
                <a:spcPts val="600"/>
              </a:spcBef>
              <a:spcAft>
                <a:spcPts val="0"/>
              </a:spcAft>
            </a:pPr>
            <a:r>
              <a:rPr lang="en-US" dirty="0"/>
              <a:t>Most consumer products are accompanied by a </a:t>
            </a:r>
            <a:r>
              <a:rPr lang="en-US" b="1" dirty="0" smtClean="0">
                <a:solidFill>
                  <a:srgbClr val="C00000"/>
                </a:solidFill>
              </a:rPr>
              <a:t>guarantee</a:t>
            </a:r>
            <a:r>
              <a:rPr lang="en-US" dirty="0" smtClean="0"/>
              <a:t>, such as a quality-assurance warranty</a:t>
            </a:r>
            <a:endParaRPr lang="en-US" dirty="0"/>
          </a:p>
          <a:p>
            <a:pPr>
              <a:lnSpc>
                <a:spcPct val="100000"/>
              </a:lnSpc>
              <a:spcBef>
                <a:spcPts val="600"/>
              </a:spcBef>
              <a:spcAft>
                <a:spcPts val="0"/>
              </a:spcAft>
            </a:pPr>
            <a:r>
              <a:rPr lang="en-US" dirty="0"/>
              <a:t>Costs of satisfying guarantees should be estimated and recorded as expenses in the same accounting period the products are sold </a:t>
            </a:r>
          </a:p>
          <a:p>
            <a:pPr marL="742950" lvl="1" indent="-285750" eaLnBrk="1" hangingPunct="1">
              <a:lnSpc>
                <a:spcPct val="100000"/>
              </a:lnSpc>
              <a:spcBef>
                <a:spcPts val="600"/>
              </a:spcBef>
              <a:spcAft>
                <a:spcPts val="0"/>
              </a:spcAft>
              <a:buFont typeface="Arial" panose="020B0604020202020204" pitchFamily="34" charset="0"/>
              <a:buChar char="–"/>
              <a:defRPr/>
            </a:pPr>
            <a:r>
              <a:rPr lang="en-US" dirty="0"/>
              <a:t>This is a </a:t>
            </a:r>
            <a:r>
              <a:rPr lang="en-US" b="1" dirty="0">
                <a:solidFill>
                  <a:srgbClr val="C00000"/>
                </a:solidFill>
              </a:rPr>
              <a:t>loss contingency </a:t>
            </a:r>
          </a:p>
          <a:p>
            <a:pPr>
              <a:lnSpc>
                <a:spcPct val="100000"/>
              </a:lnSpc>
              <a:spcBef>
                <a:spcPts val="600"/>
              </a:spcBef>
              <a:spcAft>
                <a:spcPts val="0"/>
              </a:spcAft>
            </a:pPr>
            <a:r>
              <a:rPr lang="en-US" dirty="0"/>
              <a:t>The criteria for accruing a contingent loss almost always are met for product warranties or guarantees</a:t>
            </a:r>
          </a:p>
          <a:p>
            <a:pPr marL="742950" lvl="1" indent="-285750" eaLnBrk="1" hangingPunct="1">
              <a:lnSpc>
                <a:spcPct val="100000"/>
              </a:lnSpc>
              <a:spcBef>
                <a:spcPts val="600"/>
              </a:spcBef>
              <a:spcAft>
                <a:spcPts val="0"/>
              </a:spcAft>
              <a:buFont typeface="Arial" panose="020B0604020202020204" pitchFamily="34" charset="0"/>
              <a:buChar char="–"/>
              <a:defRPr/>
            </a:pPr>
            <a:r>
              <a:rPr lang="en-US" dirty="0"/>
              <a:t>While we usually can’t predict the liability associated with an individual sale, prior experience makes it possible to predict reasonably accurate estimates of the </a:t>
            </a:r>
            <a:r>
              <a:rPr lang="en-US" b="1" dirty="0">
                <a:solidFill>
                  <a:srgbClr val="C00000"/>
                </a:solidFill>
              </a:rPr>
              <a:t>total</a:t>
            </a:r>
            <a:r>
              <a:rPr lang="en-US" dirty="0"/>
              <a:t> liability for a period</a:t>
            </a:r>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7412" y="1205369"/>
            <a:ext cx="7929099" cy="2677656"/>
          </a:xfrm>
          <a:prstGeom prst="rect">
            <a:avLst/>
          </a:prstGeom>
          <a:noFill/>
        </p:spPr>
        <p:txBody>
          <a:bodyPr wrap="square">
            <a:spAutoFit/>
          </a:bodyPr>
          <a:lstStyle/>
          <a:p>
            <a:r>
              <a:rPr lang="en-US" sz="2400" dirty="0">
                <a:latin typeface="+mn-lt"/>
              </a:rPr>
              <a:t>Caldor Health, a supplier of in-home health care products, introduced a new therapeutic chair carrying a two-year warranty against defects. Estimates based on industry experience indicate warranty costs of </a:t>
            </a:r>
            <a:r>
              <a:rPr lang="en-US" sz="2400" b="1" dirty="0">
                <a:solidFill>
                  <a:srgbClr val="C00000"/>
                </a:solidFill>
                <a:latin typeface="+mn-lt"/>
              </a:rPr>
              <a:t>3%</a:t>
            </a:r>
            <a:r>
              <a:rPr lang="en-US" sz="2400" b="1" dirty="0">
                <a:solidFill>
                  <a:srgbClr val="FF0066"/>
                </a:solidFill>
                <a:latin typeface="+mn-lt"/>
              </a:rPr>
              <a:t> </a:t>
            </a:r>
            <a:r>
              <a:rPr lang="en-US" sz="2400" dirty="0">
                <a:latin typeface="+mn-lt"/>
              </a:rPr>
              <a:t>of sales during the first 12 months following the sale and </a:t>
            </a:r>
            <a:r>
              <a:rPr lang="en-US" sz="2400" b="1" dirty="0">
                <a:solidFill>
                  <a:srgbClr val="C00000"/>
                </a:solidFill>
                <a:latin typeface="+mn-lt"/>
              </a:rPr>
              <a:t>4% </a:t>
            </a:r>
            <a:r>
              <a:rPr lang="en-US" sz="2400" dirty="0">
                <a:latin typeface="+mn-lt"/>
              </a:rPr>
              <a:t>the next 12 months. During December 2018, its first month of availability, Caldor sold $2 million of chairs.</a:t>
            </a:r>
          </a:p>
        </p:txBody>
      </p:sp>
      <p:sp>
        <p:nvSpPr>
          <p:cNvPr id="5" name="Rectangle 4"/>
          <p:cNvSpPr/>
          <p:nvPr/>
        </p:nvSpPr>
        <p:spPr>
          <a:xfrm>
            <a:off x="887413" y="4006850"/>
            <a:ext cx="7921625" cy="18780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6" name="TextBox 5"/>
          <p:cNvSpPr txBox="1">
            <a:spLocks noChangeArrowheads="1"/>
          </p:cNvSpPr>
          <p:nvPr/>
        </p:nvSpPr>
        <p:spPr bwMode="auto">
          <a:xfrm>
            <a:off x="815975" y="4006850"/>
            <a:ext cx="4984750" cy="461665"/>
          </a:xfrm>
          <a:prstGeom prst="rect">
            <a:avLst/>
          </a:prstGeom>
          <a:noFill/>
          <a:ln w="9525">
            <a:noFill/>
            <a:miter lim="800000"/>
            <a:headEnd/>
            <a:tailEnd/>
          </a:ln>
        </p:spPr>
        <p:txBody>
          <a:bodyPr>
            <a:spAutoFit/>
          </a:bodyPr>
          <a:lstStyle/>
          <a:p>
            <a:pPr algn="ctr">
              <a:defRPr/>
            </a:pPr>
            <a:r>
              <a:rPr lang="en-US" sz="2400" b="1" dirty="0">
                <a:latin typeface="+mn-lt"/>
              </a:rPr>
              <a:t>Journal Entry</a:t>
            </a:r>
          </a:p>
        </p:txBody>
      </p:sp>
      <p:sp>
        <p:nvSpPr>
          <p:cNvPr id="7" name="TextBox 6"/>
          <p:cNvSpPr txBox="1">
            <a:spLocks noChangeArrowheads="1"/>
          </p:cNvSpPr>
          <p:nvPr/>
        </p:nvSpPr>
        <p:spPr bwMode="auto">
          <a:xfrm>
            <a:off x="7245350" y="4011613"/>
            <a:ext cx="1512888" cy="461665"/>
          </a:xfrm>
          <a:prstGeom prst="rect">
            <a:avLst/>
          </a:prstGeom>
          <a:noFill/>
          <a:ln w="9525">
            <a:noFill/>
            <a:miter lim="800000"/>
            <a:headEnd/>
            <a:tailEnd/>
          </a:ln>
        </p:spPr>
        <p:txBody>
          <a:bodyPr>
            <a:spAutoFit/>
          </a:bodyPr>
          <a:lstStyle/>
          <a:p>
            <a:pPr algn="ctr">
              <a:defRPr/>
            </a:pPr>
            <a:r>
              <a:rPr lang="en-US" sz="2400" b="1" dirty="0">
                <a:latin typeface="+mn-lt"/>
              </a:rPr>
              <a:t>Credit </a:t>
            </a:r>
          </a:p>
        </p:txBody>
      </p:sp>
      <p:sp>
        <p:nvSpPr>
          <p:cNvPr id="8" name="TextBox 7"/>
          <p:cNvSpPr txBox="1">
            <a:spLocks noChangeArrowheads="1"/>
          </p:cNvSpPr>
          <p:nvPr/>
        </p:nvSpPr>
        <p:spPr bwMode="auto">
          <a:xfrm>
            <a:off x="5530850" y="4008438"/>
            <a:ext cx="1671638" cy="461665"/>
          </a:xfrm>
          <a:prstGeom prst="rect">
            <a:avLst/>
          </a:prstGeom>
          <a:noFill/>
          <a:ln w="9525">
            <a:noFill/>
            <a:miter lim="800000"/>
            <a:headEnd/>
            <a:tailEnd/>
          </a:ln>
        </p:spPr>
        <p:txBody>
          <a:bodyPr>
            <a:spAutoFit/>
          </a:bodyPr>
          <a:lstStyle/>
          <a:p>
            <a:pPr algn="ctr">
              <a:defRPr/>
            </a:pPr>
            <a:r>
              <a:rPr lang="en-US" sz="2400" b="1" dirty="0">
                <a:latin typeface="+mn-lt"/>
              </a:rPr>
              <a:t>Debit</a:t>
            </a:r>
          </a:p>
        </p:txBody>
      </p:sp>
      <p:cxnSp>
        <p:nvCxnSpPr>
          <p:cNvPr id="9" name="Straight Connector 8"/>
          <p:cNvCxnSpPr/>
          <p:nvPr/>
        </p:nvCxnSpPr>
        <p:spPr>
          <a:xfrm>
            <a:off x="893763" y="447675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908050" y="4873740"/>
            <a:ext cx="5153025" cy="404813"/>
          </a:xfrm>
          <a:prstGeom prst="rect">
            <a:avLst/>
          </a:prstGeom>
          <a:noFill/>
          <a:ln w="9525">
            <a:noFill/>
            <a:miter lim="800000"/>
            <a:headEnd/>
            <a:tailEnd/>
          </a:ln>
        </p:spPr>
        <p:txBody>
          <a:bodyPr/>
          <a:lstStyle/>
          <a:p>
            <a:pPr>
              <a:defRPr/>
            </a:pPr>
            <a:r>
              <a:rPr lang="en-IN" sz="2400" dirty="0">
                <a:latin typeface="+mn-lt"/>
              </a:rPr>
              <a:t>Cash (and accounts receivable)</a:t>
            </a:r>
          </a:p>
        </p:txBody>
      </p:sp>
      <p:sp>
        <p:nvSpPr>
          <p:cNvPr id="11" name="TextBox 10"/>
          <p:cNvSpPr txBox="1">
            <a:spLocks noChangeArrowheads="1"/>
          </p:cNvSpPr>
          <p:nvPr/>
        </p:nvSpPr>
        <p:spPr bwMode="auto">
          <a:xfrm>
            <a:off x="5489575" y="4873740"/>
            <a:ext cx="1611313" cy="395288"/>
          </a:xfrm>
          <a:prstGeom prst="rect">
            <a:avLst/>
          </a:prstGeom>
          <a:noFill/>
          <a:ln w="9525">
            <a:noFill/>
            <a:miter lim="800000"/>
            <a:headEnd/>
            <a:tailEnd/>
          </a:ln>
        </p:spPr>
        <p:txBody>
          <a:bodyPr/>
          <a:lstStyle/>
          <a:p>
            <a:pPr algn="r">
              <a:defRPr/>
            </a:pPr>
            <a:r>
              <a:rPr lang="en-IN" sz="2400" dirty="0">
                <a:latin typeface="+mn-lt"/>
              </a:rPr>
              <a:t>2,000,000</a:t>
            </a:r>
          </a:p>
        </p:txBody>
      </p:sp>
      <p:sp>
        <p:nvSpPr>
          <p:cNvPr id="12" name="TextBox 11"/>
          <p:cNvSpPr txBox="1">
            <a:spLocks noChangeArrowheads="1"/>
          </p:cNvSpPr>
          <p:nvPr/>
        </p:nvSpPr>
        <p:spPr bwMode="auto">
          <a:xfrm>
            <a:off x="936625" y="5282584"/>
            <a:ext cx="5297488" cy="385763"/>
          </a:xfrm>
          <a:prstGeom prst="rect">
            <a:avLst/>
          </a:prstGeom>
          <a:noFill/>
          <a:ln w="9525">
            <a:noFill/>
            <a:miter lim="800000"/>
            <a:headEnd/>
            <a:tailEnd/>
          </a:ln>
        </p:spPr>
        <p:txBody>
          <a:bodyPr/>
          <a:lstStyle/>
          <a:p>
            <a:pPr lvl="1">
              <a:defRPr/>
            </a:pPr>
            <a:r>
              <a:rPr lang="en-IN" sz="2400" dirty="0">
                <a:latin typeface="+mn-lt"/>
              </a:rPr>
              <a:t>Sales revenue</a:t>
            </a:r>
          </a:p>
        </p:txBody>
      </p:sp>
      <p:sp>
        <p:nvSpPr>
          <p:cNvPr id="13" name="TextBox 12"/>
          <p:cNvSpPr txBox="1">
            <a:spLocks noChangeArrowheads="1"/>
          </p:cNvSpPr>
          <p:nvPr/>
        </p:nvSpPr>
        <p:spPr bwMode="auto">
          <a:xfrm>
            <a:off x="7145969" y="5278673"/>
            <a:ext cx="1609725" cy="395288"/>
          </a:xfrm>
          <a:prstGeom prst="rect">
            <a:avLst/>
          </a:prstGeom>
          <a:noFill/>
          <a:ln w="9525">
            <a:noFill/>
            <a:miter lim="800000"/>
            <a:headEnd/>
            <a:tailEnd/>
          </a:ln>
        </p:spPr>
        <p:txBody>
          <a:bodyPr/>
          <a:lstStyle/>
          <a:p>
            <a:pPr algn="r">
              <a:defRPr/>
            </a:pPr>
            <a:r>
              <a:rPr lang="en-IN" sz="2400" dirty="0">
                <a:latin typeface="+mn-lt"/>
              </a:rPr>
              <a:t>2,000,000</a:t>
            </a:r>
          </a:p>
        </p:txBody>
      </p:sp>
      <p:sp>
        <p:nvSpPr>
          <p:cNvPr id="16" name="TextBox 15"/>
          <p:cNvSpPr txBox="1">
            <a:spLocks noChangeArrowheads="1"/>
          </p:cNvSpPr>
          <p:nvPr/>
        </p:nvSpPr>
        <p:spPr bwMode="auto">
          <a:xfrm>
            <a:off x="908050" y="4481513"/>
            <a:ext cx="4984750" cy="461665"/>
          </a:xfrm>
          <a:prstGeom prst="rect">
            <a:avLst/>
          </a:prstGeom>
          <a:noFill/>
          <a:ln w="9525">
            <a:noFill/>
            <a:miter lim="800000"/>
            <a:headEnd/>
            <a:tailEnd/>
          </a:ln>
        </p:spPr>
        <p:txBody>
          <a:bodyPr>
            <a:spAutoFit/>
          </a:bodyPr>
          <a:lstStyle/>
          <a:p>
            <a:pPr>
              <a:defRPr/>
            </a:pPr>
            <a:r>
              <a:rPr lang="en-US" sz="2400" b="1" dirty="0">
                <a:latin typeface="+mn-lt"/>
              </a:rPr>
              <a:t>During December</a:t>
            </a:r>
            <a:endParaRPr lang="en-IN" sz="2400" baseline="30000" dirty="0">
              <a:latin typeface="+mn-lt"/>
            </a:endParaRPr>
          </a:p>
        </p:txBody>
      </p:sp>
      <p:sp>
        <p:nvSpPr>
          <p:cNvPr id="15" name="Title 14"/>
          <p:cNvSpPr>
            <a:spLocks noGrp="1"/>
          </p:cNvSpPr>
          <p:nvPr>
            <p:ph type="title"/>
          </p:nvPr>
        </p:nvSpPr>
        <p:spPr/>
        <p:txBody>
          <a:bodyPr/>
          <a:lstStyle/>
          <a:p>
            <a:r>
              <a:rPr lang="en-US" dirty="0"/>
              <a:t>Product Warranty</a:t>
            </a:r>
          </a:p>
        </p:txBody>
      </p:sp>
      <p:sp>
        <p:nvSpPr>
          <p:cNvPr id="17"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10" grpId="0"/>
      <p:bldP spid="11" grpId="0"/>
      <p:bldP spid="12" grpId="0"/>
      <p:bldP spid="13" grpId="0"/>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7413" y="1406364"/>
            <a:ext cx="7921625" cy="1878013"/>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6" name="TextBox 5"/>
          <p:cNvSpPr txBox="1">
            <a:spLocks noChangeArrowheads="1"/>
          </p:cNvSpPr>
          <p:nvPr/>
        </p:nvSpPr>
        <p:spPr bwMode="auto">
          <a:xfrm>
            <a:off x="815975" y="1406364"/>
            <a:ext cx="4984750" cy="461665"/>
          </a:xfrm>
          <a:prstGeom prst="rect">
            <a:avLst/>
          </a:prstGeom>
          <a:noFill/>
          <a:ln w="9525">
            <a:noFill/>
            <a:miter lim="800000"/>
            <a:headEnd/>
            <a:tailEnd/>
          </a:ln>
        </p:spPr>
        <p:txBody>
          <a:bodyPr>
            <a:spAutoFit/>
          </a:bodyPr>
          <a:lstStyle/>
          <a:p>
            <a:pPr algn="ctr">
              <a:defRPr/>
            </a:pPr>
            <a:r>
              <a:rPr lang="en-US" sz="2400" b="1" dirty="0">
                <a:latin typeface="+mn-lt"/>
              </a:rPr>
              <a:t>Journal Entry </a:t>
            </a:r>
          </a:p>
        </p:txBody>
      </p:sp>
      <p:sp>
        <p:nvSpPr>
          <p:cNvPr id="7" name="TextBox 6"/>
          <p:cNvSpPr txBox="1">
            <a:spLocks noChangeArrowheads="1"/>
          </p:cNvSpPr>
          <p:nvPr/>
        </p:nvSpPr>
        <p:spPr bwMode="auto">
          <a:xfrm>
            <a:off x="7245350" y="1411127"/>
            <a:ext cx="1512888" cy="461665"/>
          </a:xfrm>
          <a:prstGeom prst="rect">
            <a:avLst/>
          </a:prstGeom>
          <a:noFill/>
          <a:ln w="9525">
            <a:noFill/>
            <a:miter lim="800000"/>
            <a:headEnd/>
            <a:tailEnd/>
          </a:ln>
        </p:spPr>
        <p:txBody>
          <a:bodyPr>
            <a:spAutoFit/>
          </a:bodyPr>
          <a:lstStyle/>
          <a:p>
            <a:pPr algn="ctr">
              <a:defRPr/>
            </a:pPr>
            <a:r>
              <a:rPr lang="en-US" sz="2400" b="1" dirty="0">
                <a:latin typeface="+mn-lt"/>
              </a:rPr>
              <a:t>Credit </a:t>
            </a:r>
          </a:p>
        </p:txBody>
      </p:sp>
      <p:sp>
        <p:nvSpPr>
          <p:cNvPr id="8" name="TextBox 7"/>
          <p:cNvSpPr txBox="1">
            <a:spLocks noChangeArrowheads="1"/>
          </p:cNvSpPr>
          <p:nvPr/>
        </p:nvSpPr>
        <p:spPr bwMode="auto">
          <a:xfrm>
            <a:off x="5530850" y="1407952"/>
            <a:ext cx="1671638" cy="461665"/>
          </a:xfrm>
          <a:prstGeom prst="rect">
            <a:avLst/>
          </a:prstGeom>
          <a:noFill/>
          <a:ln w="9525">
            <a:noFill/>
            <a:miter lim="800000"/>
            <a:headEnd/>
            <a:tailEnd/>
          </a:ln>
        </p:spPr>
        <p:txBody>
          <a:bodyPr>
            <a:spAutoFit/>
          </a:bodyPr>
          <a:lstStyle/>
          <a:p>
            <a:pPr algn="ctr">
              <a:defRPr/>
            </a:pPr>
            <a:r>
              <a:rPr lang="en-US" sz="2400" b="1" dirty="0">
                <a:latin typeface="+mn-lt"/>
              </a:rPr>
              <a:t>Debit</a:t>
            </a:r>
          </a:p>
        </p:txBody>
      </p:sp>
      <p:cxnSp>
        <p:nvCxnSpPr>
          <p:cNvPr id="9" name="Straight Connector 8"/>
          <p:cNvCxnSpPr/>
          <p:nvPr/>
        </p:nvCxnSpPr>
        <p:spPr>
          <a:xfrm>
            <a:off x="893763" y="1876264"/>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Box 15"/>
          <p:cNvSpPr txBox="1">
            <a:spLocks noChangeArrowheads="1"/>
          </p:cNvSpPr>
          <p:nvPr/>
        </p:nvSpPr>
        <p:spPr bwMode="auto">
          <a:xfrm>
            <a:off x="836613" y="1881027"/>
            <a:ext cx="5830887" cy="461665"/>
          </a:xfrm>
          <a:prstGeom prst="rect">
            <a:avLst/>
          </a:prstGeom>
          <a:noFill/>
          <a:ln w="9525">
            <a:noFill/>
            <a:miter lim="800000"/>
            <a:headEnd/>
            <a:tailEnd/>
          </a:ln>
        </p:spPr>
        <p:txBody>
          <a:bodyPr>
            <a:spAutoFit/>
          </a:bodyPr>
          <a:lstStyle/>
          <a:p>
            <a:pPr>
              <a:defRPr/>
            </a:pPr>
            <a:r>
              <a:rPr lang="en-US" sz="2400" b="1" dirty="0">
                <a:latin typeface="+mn-lt"/>
              </a:rPr>
              <a:t>December 31, 2018 (adjusting entry)</a:t>
            </a:r>
            <a:endParaRPr lang="en-IN" sz="2400" baseline="30000" dirty="0">
              <a:latin typeface="+mn-lt"/>
            </a:endParaRPr>
          </a:p>
        </p:txBody>
      </p:sp>
      <p:sp>
        <p:nvSpPr>
          <p:cNvPr id="15" name="TextBox 14"/>
          <p:cNvSpPr txBox="1">
            <a:spLocks noChangeArrowheads="1"/>
          </p:cNvSpPr>
          <p:nvPr/>
        </p:nvSpPr>
        <p:spPr bwMode="auto">
          <a:xfrm>
            <a:off x="908050" y="2336639"/>
            <a:ext cx="4622800" cy="496888"/>
          </a:xfrm>
          <a:prstGeom prst="rect">
            <a:avLst/>
          </a:prstGeom>
          <a:noFill/>
          <a:ln w="9525">
            <a:noFill/>
            <a:miter lim="800000"/>
            <a:headEnd/>
            <a:tailEnd/>
          </a:ln>
        </p:spPr>
        <p:txBody>
          <a:bodyPr/>
          <a:lstStyle/>
          <a:p>
            <a:r>
              <a:rPr lang="en-IN" sz="2400" dirty="0">
                <a:latin typeface="+mn-lt"/>
              </a:rPr>
              <a:t>Warranty expense</a:t>
            </a:r>
          </a:p>
        </p:txBody>
      </p:sp>
      <p:sp>
        <p:nvSpPr>
          <p:cNvPr id="17" name="TextBox 16"/>
          <p:cNvSpPr txBox="1">
            <a:spLocks noChangeArrowheads="1"/>
          </p:cNvSpPr>
          <p:nvPr/>
        </p:nvSpPr>
        <p:spPr bwMode="auto">
          <a:xfrm>
            <a:off x="5489575" y="2346164"/>
            <a:ext cx="1611313" cy="395288"/>
          </a:xfrm>
          <a:prstGeom prst="rect">
            <a:avLst/>
          </a:prstGeom>
          <a:noFill/>
          <a:ln w="9525">
            <a:noFill/>
            <a:miter lim="800000"/>
            <a:headEnd/>
            <a:tailEnd/>
          </a:ln>
        </p:spPr>
        <p:txBody>
          <a:bodyPr/>
          <a:lstStyle/>
          <a:p>
            <a:pPr algn="r"/>
            <a:r>
              <a:rPr lang="en-IN" sz="2400" dirty="0">
                <a:latin typeface="+mn-lt"/>
              </a:rPr>
              <a:t>140,000</a:t>
            </a:r>
          </a:p>
        </p:txBody>
      </p:sp>
      <p:sp>
        <p:nvSpPr>
          <p:cNvPr id="18" name="TextBox 17"/>
          <p:cNvSpPr txBox="1">
            <a:spLocks noChangeArrowheads="1"/>
          </p:cNvSpPr>
          <p:nvPr/>
        </p:nvSpPr>
        <p:spPr bwMode="auto">
          <a:xfrm>
            <a:off x="921100" y="2775887"/>
            <a:ext cx="5297488" cy="466725"/>
          </a:xfrm>
          <a:prstGeom prst="rect">
            <a:avLst/>
          </a:prstGeom>
          <a:noFill/>
          <a:ln w="9525">
            <a:noFill/>
            <a:miter lim="800000"/>
            <a:headEnd/>
            <a:tailEnd/>
          </a:ln>
        </p:spPr>
        <p:txBody>
          <a:bodyPr/>
          <a:lstStyle/>
          <a:p>
            <a:pPr lvl="1"/>
            <a:r>
              <a:rPr lang="en-IN" sz="2400" dirty="0">
                <a:latin typeface="+mn-lt"/>
              </a:rPr>
              <a:t>Estimated warranty liability</a:t>
            </a:r>
          </a:p>
        </p:txBody>
      </p:sp>
      <p:sp>
        <p:nvSpPr>
          <p:cNvPr id="19" name="TextBox 18"/>
          <p:cNvSpPr txBox="1">
            <a:spLocks noChangeArrowheads="1"/>
          </p:cNvSpPr>
          <p:nvPr/>
        </p:nvSpPr>
        <p:spPr bwMode="auto">
          <a:xfrm>
            <a:off x="7044839" y="2779950"/>
            <a:ext cx="1611312" cy="395287"/>
          </a:xfrm>
          <a:prstGeom prst="rect">
            <a:avLst/>
          </a:prstGeom>
          <a:noFill/>
          <a:ln w="9525">
            <a:noFill/>
            <a:miter lim="800000"/>
            <a:headEnd/>
            <a:tailEnd/>
          </a:ln>
        </p:spPr>
        <p:txBody>
          <a:bodyPr/>
          <a:lstStyle/>
          <a:p>
            <a:pPr algn="r">
              <a:defRPr/>
            </a:pPr>
            <a:r>
              <a:rPr lang="en-IN" sz="2400" dirty="0">
                <a:latin typeface="+mn-lt"/>
              </a:rPr>
              <a:t>140,000</a:t>
            </a:r>
          </a:p>
        </p:txBody>
      </p:sp>
      <p:sp>
        <p:nvSpPr>
          <p:cNvPr id="20" name="Title 19"/>
          <p:cNvSpPr>
            <a:spLocks noGrp="1"/>
          </p:cNvSpPr>
          <p:nvPr>
            <p:ph type="title"/>
          </p:nvPr>
        </p:nvSpPr>
        <p:spPr/>
        <p:txBody>
          <a:bodyPr/>
          <a:lstStyle/>
          <a:p>
            <a:r>
              <a:rPr lang="en-US" dirty="0"/>
              <a:t>Product Warranty </a:t>
            </a:r>
            <a:r>
              <a:rPr lang="en-US" sz="2600" dirty="0"/>
              <a:t>(continued)</a:t>
            </a:r>
          </a:p>
        </p:txBody>
      </p:sp>
      <p:sp>
        <p:nvSpPr>
          <p:cNvPr id="2" name="TextBox 1"/>
          <p:cNvSpPr txBox="1"/>
          <p:nvPr/>
        </p:nvSpPr>
        <p:spPr>
          <a:xfrm>
            <a:off x="3268987" y="3475752"/>
            <a:ext cx="3158475" cy="400110"/>
          </a:xfrm>
          <a:prstGeom prst="rect">
            <a:avLst/>
          </a:prstGeom>
          <a:solidFill>
            <a:srgbClr val="D1E8F0"/>
          </a:solidFill>
          <a:ln w="28575">
            <a:solidFill>
              <a:srgbClr val="376092"/>
            </a:solidFill>
          </a:ln>
        </p:spPr>
        <p:txBody>
          <a:bodyPr wrap="square" rtlCol="0">
            <a:spAutoFit/>
          </a:bodyPr>
          <a:lstStyle/>
          <a:p>
            <a:pPr algn="ctr"/>
            <a:r>
              <a:rPr lang="en-US" sz="2000" dirty="0">
                <a:latin typeface="+mn-lt"/>
              </a:rPr>
              <a:t>[(3% + 4%) </a:t>
            </a:r>
            <a:r>
              <a:rPr lang="en-US" sz="2000" dirty="0" smtClean="0">
                <a:latin typeface="+mn-lt"/>
              </a:rPr>
              <a:t>× </a:t>
            </a:r>
            <a:r>
              <a:rPr lang="en-US" sz="2000" dirty="0">
                <a:latin typeface="+mn-lt"/>
              </a:rPr>
              <a:t>$2,000,000]</a:t>
            </a:r>
          </a:p>
        </p:txBody>
      </p:sp>
      <p:cxnSp>
        <p:nvCxnSpPr>
          <p:cNvPr id="10" name="Straight Arrow Connector 9"/>
          <p:cNvCxnSpPr>
            <a:stCxn id="2" idx="0"/>
          </p:cNvCxnSpPr>
          <p:nvPr/>
        </p:nvCxnSpPr>
        <p:spPr>
          <a:xfrm flipV="1">
            <a:off x="4848225" y="2741452"/>
            <a:ext cx="1098307" cy="734300"/>
          </a:xfrm>
          <a:prstGeom prst="straightConnector1">
            <a:avLst/>
          </a:prstGeom>
          <a:ln w="28575">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887411" y="4933877"/>
            <a:ext cx="7921625" cy="1421820"/>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600" dirty="0"/>
          </a:p>
        </p:txBody>
      </p:sp>
      <p:sp>
        <p:nvSpPr>
          <p:cNvPr id="23" name="TextBox 22"/>
          <p:cNvSpPr txBox="1">
            <a:spLocks noChangeArrowheads="1"/>
          </p:cNvSpPr>
          <p:nvPr/>
        </p:nvSpPr>
        <p:spPr bwMode="auto">
          <a:xfrm>
            <a:off x="783363" y="4951246"/>
            <a:ext cx="4984750" cy="461665"/>
          </a:xfrm>
          <a:prstGeom prst="rect">
            <a:avLst/>
          </a:prstGeom>
          <a:noFill/>
          <a:ln w="9525">
            <a:noFill/>
            <a:miter lim="800000"/>
            <a:headEnd/>
            <a:tailEnd/>
          </a:ln>
        </p:spPr>
        <p:txBody>
          <a:bodyPr>
            <a:spAutoFit/>
          </a:bodyPr>
          <a:lstStyle/>
          <a:p>
            <a:pPr algn="ctr">
              <a:defRPr/>
            </a:pPr>
            <a:r>
              <a:rPr lang="en-US" sz="2400" b="1" dirty="0">
                <a:latin typeface="+mn-lt"/>
              </a:rPr>
              <a:t>Journal Entry</a:t>
            </a:r>
          </a:p>
        </p:txBody>
      </p:sp>
      <p:sp>
        <p:nvSpPr>
          <p:cNvPr id="24" name="TextBox 23"/>
          <p:cNvSpPr txBox="1">
            <a:spLocks noChangeArrowheads="1"/>
          </p:cNvSpPr>
          <p:nvPr/>
        </p:nvSpPr>
        <p:spPr bwMode="auto">
          <a:xfrm>
            <a:off x="7245350" y="4973059"/>
            <a:ext cx="1512888" cy="461665"/>
          </a:xfrm>
          <a:prstGeom prst="rect">
            <a:avLst/>
          </a:prstGeom>
          <a:noFill/>
          <a:ln w="9525">
            <a:noFill/>
            <a:miter lim="800000"/>
            <a:headEnd/>
            <a:tailEnd/>
          </a:ln>
        </p:spPr>
        <p:txBody>
          <a:bodyPr>
            <a:spAutoFit/>
          </a:bodyPr>
          <a:lstStyle/>
          <a:p>
            <a:pPr algn="ctr">
              <a:defRPr/>
            </a:pPr>
            <a:r>
              <a:rPr lang="en-US" sz="2400" b="1" dirty="0">
                <a:latin typeface="+mn-lt"/>
              </a:rPr>
              <a:t>Credit </a:t>
            </a:r>
          </a:p>
        </p:txBody>
      </p:sp>
      <p:sp>
        <p:nvSpPr>
          <p:cNvPr id="25" name="TextBox 24"/>
          <p:cNvSpPr txBox="1">
            <a:spLocks noChangeArrowheads="1"/>
          </p:cNvSpPr>
          <p:nvPr/>
        </p:nvSpPr>
        <p:spPr bwMode="auto">
          <a:xfrm>
            <a:off x="5530850" y="4933877"/>
            <a:ext cx="1671638" cy="461665"/>
          </a:xfrm>
          <a:prstGeom prst="rect">
            <a:avLst/>
          </a:prstGeom>
          <a:noFill/>
          <a:ln w="9525">
            <a:noFill/>
            <a:miter lim="800000"/>
            <a:headEnd/>
            <a:tailEnd/>
          </a:ln>
        </p:spPr>
        <p:txBody>
          <a:bodyPr>
            <a:spAutoFit/>
          </a:bodyPr>
          <a:lstStyle/>
          <a:p>
            <a:pPr algn="ctr">
              <a:defRPr/>
            </a:pPr>
            <a:r>
              <a:rPr lang="en-US" sz="2400" b="1" dirty="0">
                <a:latin typeface="+mn-lt"/>
              </a:rPr>
              <a:t>Debit</a:t>
            </a:r>
          </a:p>
        </p:txBody>
      </p:sp>
      <p:sp>
        <p:nvSpPr>
          <p:cNvPr id="27" name="TextBox 26"/>
          <p:cNvSpPr txBox="1">
            <a:spLocks noChangeArrowheads="1"/>
          </p:cNvSpPr>
          <p:nvPr/>
        </p:nvSpPr>
        <p:spPr bwMode="auto">
          <a:xfrm>
            <a:off x="925513" y="5468072"/>
            <a:ext cx="5153025" cy="404812"/>
          </a:xfrm>
          <a:prstGeom prst="rect">
            <a:avLst/>
          </a:prstGeom>
          <a:noFill/>
          <a:ln w="9525">
            <a:noFill/>
            <a:miter lim="800000"/>
            <a:headEnd/>
            <a:tailEnd/>
          </a:ln>
        </p:spPr>
        <p:txBody>
          <a:bodyPr/>
          <a:lstStyle/>
          <a:p>
            <a:r>
              <a:rPr lang="en-IN" sz="2400" dirty="0">
                <a:latin typeface="+mn-lt"/>
              </a:rPr>
              <a:t>Estimated warranty liability</a:t>
            </a:r>
          </a:p>
        </p:txBody>
      </p:sp>
      <p:sp>
        <p:nvSpPr>
          <p:cNvPr id="28" name="TextBox 27"/>
          <p:cNvSpPr txBox="1">
            <a:spLocks noChangeArrowheads="1"/>
          </p:cNvSpPr>
          <p:nvPr/>
        </p:nvSpPr>
        <p:spPr bwMode="auto">
          <a:xfrm>
            <a:off x="5489574" y="5475629"/>
            <a:ext cx="1611313" cy="396875"/>
          </a:xfrm>
          <a:prstGeom prst="rect">
            <a:avLst/>
          </a:prstGeom>
          <a:noFill/>
          <a:ln w="9525">
            <a:noFill/>
            <a:miter lim="800000"/>
            <a:headEnd/>
            <a:tailEnd/>
          </a:ln>
        </p:spPr>
        <p:txBody>
          <a:bodyPr/>
          <a:lstStyle/>
          <a:p>
            <a:pPr algn="r"/>
            <a:r>
              <a:rPr lang="en-IN" sz="2400" dirty="0">
                <a:latin typeface="+mn-lt"/>
              </a:rPr>
              <a:t>61,000</a:t>
            </a:r>
          </a:p>
        </p:txBody>
      </p:sp>
      <p:sp>
        <p:nvSpPr>
          <p:cNvPr id="29" name="TextBox 28"/>
          <p:cNvSpPr txBox="1">
            <a:spLocks noChangeArrowheads="1"/>
          </p:cNvSpPr>
          <p:nvPr/>
        </p:nvSpPr>
        <p:spPr bwMode="auto">
          <a:xfrm>
            <a:off x="936314" y="5873794"/>
            <a:ext cx="6524625" cy="387350"/>
          </a:xfrm>
          <a:prstGeom prst="rect">
            <a:avLst/>
          </a:prstGeom>
          <a:noFill/>
          <a:ln w="9525">
            <a:noFill/>
            <a:miter lim="800000"/>
            <a:headEnd/>
            <a:tailEnd/>
          </a:ln>
        </p:spPr>
        <p:txBody>
          <a:bodyPr/>
          <a:lstStyle/>
          <a:p>
            <a:pPr lvl="1"/>
            <a:r>
              <a:rPr lang="en-IN" sz="2400" dirty="0">
                <a:latin typeface="+mn-lt"/>
              </a:rPr>
              <a:t>Cash, parts and supplies, etc.</a:t>
            </a:r>
          </a:p>
        </p:txBody>
      </p:sp>
      <p:sp>
        <p:nvSpPr>
          <p:cNvPr id="30" name="TextBox 29"/>
          <p:cNvSpPr txBox="1">
            <a:spLocks noChangeArrowheads="1"/>
          </p:cNvSpPr>
          <p:nvPr/>
        </p:nvSpPr>
        <p:spPr bwMode="auto">
          <a:xfrm>
            <a:off x="7041453" y="5876520"/>
            <a:ext cx="1611312" cy="396875"/>
          </a:xfrm>
          <a:prstGeom prst="rect">
            <a:avLst/>
          </a:prstGeom>
          <a:noFill/>
          <a:ln w="9525">
            <a:noFill/>
            <a:miter lim="800000"/>
            <a:headEnd/>
            <a:tailEnd/>
          </a:ln>
        </p:spPr>
        <p:txBody>
          <a:bodyPr/>
          <a:lstStyle/>
          <a:p>
            <a:pPr algn="r"/>
            <a:r>
              <a:rPr lang="en-IN" sz="2400" dirty="0">
                <a:latin typeface="+mn-lt"/>
              </a:rPr>
              <a:t>61,000</a:t>
            </a:r>
          </a:p>
        </p:txBody>
      </p:sp>
      <p:cxnSp>
        <p:nvCxnSpPr>
          <p:cNvPr id="31" name="Straight Connector 30"/>
          <p:cNvCxnSpPr/>
          <p:nvPr/>
        </p:nvCxnSpPr>
        <p:spPr>
          <a:xfrm>
            <a:off x="887913" y="541669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936314" y="4079133"/>
            <a:ext cx="7907215" cy="830997"/>
          </a:xfrm>
          <a:prstGeom prst="rect">
            <a:avLst/>
          </a:prstGeom>
          <a:noFill/>
        </p:spPr>
        <p:txBody>
          <a:bodyPr wrap="square" rtlCol="0">
            <a:spAutoFit/>
          </a:bodyPr>
          <a:lstStyle/>
          <a:p>
            <a:r>
              <a:rPr lang="en-US" sz="2400" dirty="0">
                <a:latin typeface="+mn-lt"/>
              </a:rPr>
              <a:t>When customer claims are made and costs are incurred to satisfy those claims, the liability is reduced ($61,000 in 2019):</a:t>
            </a:r>
          </a:p>
        </p:txBody>
      </p:sp>
      <p:sp>
        <p:nvSpPr>
          <p:cNvPr id="32"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0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1000"/>
                            </p:stCondLst>
                            <p:childTnLst>
                              <p:par>
                                <p:cTn id="74" presetID="10" presetClass="entr" presetSubtype="0"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fade">
                                      <p:cBhvr>
                                        <p:cTn id="76" dur="500"/>
                                        <p:tgtEl>
                                          <p:spTgt spid="28"/>
                                        </p:tgtEl>
                                      </p:cBhvr>
                                    </p:animEffect>
                                  </p:childTnLst>
                                </p:cTn>
                              </p:par>
                            </p:childTnLst>
                          </p:cTn>
                        </p:par>
                        <p:par>
                          <p:cTn id="77" fill="hold">
                            <p:stCondLst>
                              <p:cond delay="15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par>
                          <p:cTn id="81" fill="hold">
                            <p:stCondLst>
                              <p:cond delay="2000"/>
                            </p:stCondLst>
                            <p:childTnLst>
                              <p:par>
                                <p:cTn id="82" presetID="10"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16" grpId="0"/>
      <p:bldP spid="15" grpId="0"/>
      <p:bldP spid="17" grpId="0"/>
      <p:bldP spid="18" grpId="0"/>
      <p:bldP spid="19" grpId="0"/>
      <p:bldP spid="2" grpId="0" animBg="1"/>
      <p:bldP spid="22" grpId="0" animBg="1"/>
      <p:bldP spid="23" grpId="0"/>
      <p:bldP spid="24" grpId="0"/>
      <p:bldP spid="25" grpId="0"/>
      <p:bldP spid="27" grpId="0"/>
      <p:bldP spid="28" grpId="0"/>
      <p:bldP spid="29" grpId="0"/>
      <p:bldP spid="30"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t>Expected Cash Flow Approach</a:t>
            </a:r>
          </a:p>
        </p:txBody>
      </p:sp>
      <p:sp>
        <p:nvSpPr>
          <p:cNvPr id="3" name="Content Placeholder 2"/>
          <p:cNvSpPr>
            <a:spLocks noGrp="1"/>
          </p:cNvSpPr>
          <p:nvPr>
            <p:ph idx="1"/>
          </p:nvPr>
        </p:nvSpPr>
        <p:spPr>
          <a:xfrm>
            <a:off x="761999" y="1189653"/>
            <a:ext cx="8013600" cy="5057775"/>
          </a:xfrm>
        </p:spPr>
        <p:txBody>
          <a:bodyPr>
            <a:normAutofit/>
          </a:bodyPr>
          <a:lstStyle/>
          <a:p>
            <a:r>
              <a:rPr lang="en-US" dirty="0"/>
              <a:t>The traditional way of measuring a warranty obligation is to report the “</a:t>
            </a:r>
            <a:r>
              <a:rPr lang="en-US" b="1" dirty="0">
                <a:solidFill>
                  <a:srgbClr val="C00000"/>
                </a:solidFill>
              </a:rPr>
              <a:t>best estimate</a:t>
            </a:r>
            <a:r>
              <a:rPr lang="en-US" dirty="0"/>
              <a:t>” of future cash </a:t>
            </a:r>
            <a:r>
              <a:rPr lang="en-US" dirty="0" smtClean="0"/>
              <a:t>flows </a:t>
            </a:r>
            <a:endParaRPr lang="en-US" dirty="0"/>
          </a:p>
          <a:p>
            <a:pPr lvl="1" eaLnBrk="1" hangingPunct="1">
              <a:lnSpc>
                <a:spcPct val="100000"/>
              </a:lnSpc>
              <a:spcBef>
                <a:spcPts val="600"/>
              </a:spcBef>
              <a:spcAft>
                <a:spcPts val="0"/>
              </a:spcAft>
              <a:buFont typeface="Arial"/>
              <a:buChar char="–"/>
              <a:defRPr/>
            </a:pPr>
            <a:r>
              <a:rPr lang="en-US" dirty="0"/>
              <a:t>The method ignores the time value of money </a:t>
            </a:r>
          </a:p>
          <a:p>
            <a:pPr eaLnBrk="1" hangingPunct="1">
              <a:defRPr/>
            </a:pPr>
            <a:r>
              <a:rPr lang="en-US" dirty="0"/>
              <a:t>An alternative </a:t>
            </a:r>
            <a:r>
              <a:rPr lang="en-US" b="1" dirty="0">
                <a:solidFill>
                  <a:srgbClr val="C00000"/>
                </a:solidFill>
              </a:rPr>
              <a:t>expected cash flow approach </a:t>
            </a:r>
            <a:r>
              <a:rPr lang="en-US" dirty="0"/>
              <a:t>is described by </a:t>
            </a:r>
            <a:r>
              <a:rPr lang="en-US" i="1" dirty="0"/>
              <a:t>SFAC No. 7</a:t>
            </a:r>
          </a:p>
          <a:p>
            <a:pPr lvl="1" eaLnBrk="1" hangingPunct="1">
              <a:buFont typeface="Lucida Grande"/>
              <a:buChar char="–"/>
              <a:defRPr/>
            </a:pPr>
            <a:r>
              <a:rPr lang="en-US" sz="2600" dirty="0"/>
              <a:t>Incorporates specific probabilities of cash flows into the analysis</a:t>
            </a:r>
          </a:p>
          <a:p>
            <a:pPr eaLnBrk="1" hangingPunct="1">
              <a:defRPr/>
            </a:pPr>
            <a:r>
              <a:rPr lang="en-US" dirty="0"/>
              <a:t>Required conditions: </a:t>
            </a:r>
          </a:p>
          <a:p>
            <a:pPr lvl="1" eaLnBrk="1" hangingPunct="1">
              <a:buFont typeface="Lucida Grande"/>
              <a:buChar char="–"/>
              <a:defRPr/>
            </a:pPr>
            <a:r>
              <a:rPr lang="en-US" sz="2600" dirty="0"/>
              <a:t>When the warranty obligation spans more than one year and</a:t>
            </a:r>
          </a:p>
          <a:p>
            <a:pPr lvl="1" eaLnBrk="1" hangingPunct="1">
              <a:buFont typeface="Lucida Grande"/>
              <a:buChar char="–"/>
              <a:defRPr/>
            </a:pPr>
            <a:r>
              <a:rPr lang="en-US" sz="2600" dirty="0"/>
              <a:t>We can associate probabilities with possible cash flow outcomes</a:t>
            </a:r>
          </a:p>
          <a:p>
            <a:pPr marL="742950" lvl="1" indent="-285750" eaLnBrk="1" hangingPunct="1">
              <a:lnSpc>
                <a:spcPct val="100000"/>
              </a:lnSpc>
              <a:spcBef>
                <a:spcPts val="600"/>
              </a:spcBef>
              <a:spcAft>
                <a:spcPts val="0"/>
              </a:spcAft>
              <a:buFont typeface="Arial" panose="020B0604020202020204" pitchFamily="34" charset="0"/>
              <a:buChar char="–"/>
              <a:defRPr/>
            </a:pPr>
            <a:endParaRPr lang="en-US" dirty="0"/>
          </a:p>
        </p:txBody>
      </p:sp>
      <p:sp>
        <p:nvSpPr>
          <p:cNvPr id="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779152" y="1189038"/>
            <a:ext cx="8013700" cy="5057775"/>
          </a:xfrm>
        </p:spPr>
        <p:txBody>
          <a:bodyPr>
            <a:normAutofit/>
          </a:bodyPr>
          <a:lstStyle/>
          <a:p>
            <a:pPr marL="342900" lvl="1" indent="-342900" eaLnBrk="1" hangingPunct="1">
              <a:spcBef>
                <a:spcPts val="1000"/>
              </a:spcBef>
              <a:defRPr/>
            </a:pPr>
            <a:r>
              <a:rPr lang="en-IN" dirty="0"/>
              <a:t>Obligations to suppliers of merchandise or of services</a:t>
            </a:r>
          </a:p>
          <a:p>
            <a:pPr marL="342900" lvl="1" indent="-342900" eaLnBrk="1" hangingPunct="1">
              <a:spcBef>
                <a:spcPts val="1000"/>
              </a:spcBef>
              <a:defRPr/>
            </a:pPr>
            <a:r>
              <a:rPr lang="en-US" dirty="0"/>
              <a:t>Key accounting considerations are:</a:t>
            </a:r>
          </a:p>
          <a:p>
            <a:pPr marL="742950" lvl="1" indent="-285750" eaLnBrk="1" hangingPunct="1">
              <a:lnSpc>
                <a:spcPct val="100000"/>
              </a:lnSpc>
              <a:spcBef>
                <a:spcPts val="600"/>
              </a:spcBef>
              <a:buFont typeface="Arial" panose="020B0604020202020204" pitchFamily="34" charset="0"/>
              <a:buChar char="–"/>
              <a:defRPr/>
            </a:pPr>
            <a:r>
              <a:rPr lang="en-US" dirty="0"/>
              <a:t>Determining existence</a:t>
            </a:r>
          </a:p>
          <a:p>
            <a:pPr marL="742950" lvl="1" indent="-285750" eaLnBrk="1" hangingPunct="1">
              <a:lnSpc>
                <a:spcPct val="100000"/>
              </a:lnSpc>
              <a:spcBef>
                <a:spcPts val="600"/>
              </a:spcBef>
              <a:buFont typeface="Arial" panose="020B0604020202020204" pitchFamily="34" charset="0"/>
              <a:buChar char="–"/>
              <a:defRPr/>
            </a:pPr>
            <a:r>
              <a:rPr lang="en-US" dirty="0"/>
              <a:t>Recording in the appropriate accounting period</a:t>
            </a:r>
          </a:p>
        </p:txBody>
      </p:sp>
      <p:sp>
        <p:nvSpPr>
          <p:cNvPr id="2" name="Title 1"/>
          <p:cNvSpPr>
            <a:spLocks noGrp="1"/>
          </p:cNvSpPr>
          <p:nvPr>
            <p:ph type="title"/>
          </p:nvPr>
        </p:nvSpPr>
        <p:spPr>
          <a:xfrm>
            <a:off x="762000" y="34925"/>
            <a:ext cx="8382000" cy="1444625"/>
          </a:xfrm>
        </p:spPr>
        <p:txBody>
          <a:bodyPr/>
          <a:lstStyle/>
          <a:p>
            <a:pPr eaLnBrk="1" hangingPunct="1">
              <a:defRPr/>
            </a:pPr>
            <a:r>
              <a:rPr lang="en-US" dirty="0"/>
              <a:t>Accounts Payable and Trade Notes Payable</a:t>
            </a:r>
          </a:p>
        </p:txBody>
      </p:sp>
      <p:sp>
        <p:nvSpPr>
          <p:cNvPr id="5" name="Freeform 4"/>
          <p:cNvSpPr/>
          <p:nvPr/>
        </p:nvSpPr>
        <p:spPr>
          <a:xfrm>
            <a:off x="671202" y="3738563"/>
            <a:ext cx="4114800" cy="2508250"/>
          </a:xfrm>
          <a:custGeom>
            <a:avLst/>
            <a:gdLst>
              <a:gd name="connsiteX0" fmla="*/ 0 w 8013599"/>
              <a:gd name="connsiteY0" fmla="*/ 0 h 2992500"/>
              <a:gd name="connsiteX1" fmla="*/ 8013599 w 8013599"/>
              <a:gd name="connsiteY1" fmla="*/ 0 h 2992500"/>
              <a:gd name="connsiteX2" fmla="*/ 8013599 w 8013599"/>
              <a:gd name="connsiteY2" fmla="*/ 2992500 h 2992500"/>
              <a:gd name="connsiteX3" fmla="*/ 0 w 8013599"/>
              <a:gd name="connsiteY3" fmla="*/ 2992500 h 2992500"/>
              <a:gd name="connsiteX4" fmla="*/ 0 w 8013599"/>
              <a:gd name="connsiteY4" fmla="*/ 0 h 29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599" h="2992500">
                <a:moveTo>
                  <a:pt x="0" y="0"/>
                </a:moveTo>
                <a:lnTo>
                  <a:pt x="8013599" y="0"/>
                </a:lnTo>
                <a:lnTo>
                  <a:pt x="8013599" y="2992500"/>
                </a:lnTo>
                <a:lnTo>
                  <a:pt x="0" y="2992500"/>
                </a:lnTo>
                <a:lnTo>
                  <a:pt x="0" y="0"/>
                </a:lnTo>
                <a:close/>
              </a:path>
            </a:pathLst>
          </a:custGeom>
          <a:ln w="28575">
            <a:solidFill>
              <a:srgbClr val="3760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365760" rIns="274320" bIns="91440" spcCol="1270"/>
          <a:lstStyle/>
          <a:p>
            <a:pPr marL="282575" lvl="1" indent="-282575" defTabSz="844550">
              <a:lnSpc>
                <a:spcPct val="90000"/>
              </a:lnSpc>
              <a:spcAft>
                <a:spcPct val="15000"/>
              </a:spcAft>
              <a:buFontTx/>
              <a:buChar char="••"/>
              <a:defRPr/>
            </a:pPr>
            <a:r>
              <a:rPr lang="en-IN" sz="2400" dirty="0"/>
              <a:t>Payable on open account</a:t>
            </a:r>
          </a:p>
          <a:p>
            <a:pPr marL="282575" lvl="1" indent="-282575" defTabSz="844550">
              <a:lnSpc>
                <a:spcPct val="90000"/>
              </a:lnSpc>
              <a:spcAft>
                <a:spcPct val="15000"/>
              </a:spcAft>
              <a:buFontTx/>
              <a:buChar char="••"/>
              <a:defRPr/>
            </a:pPr>
            <a:r>
              <a:rPr lang="en-IN" sz="2400" dirty="0"/>
              <a:t>Credit instrument: </a:t>
            </a:r>
            <a:r>
              <a:rPr lang="en-IN" sz="2400" b="1" dirty="0">
                <a:solidFill>
                  <a:srgbClr val="C00000"/>
                </a:solidFill>
              </a:rPr>
              <a:t>i</a:t>
            </a:r>
            <a:r>
              <a:rPr lang="en-IN" sz="2400" b="1" dirty="0" smtClean="0">
                <a:solidFill>
                  <a:srgbClr val="C00000"/>
                </a:solidFill>
              </a:rPr>
              <a:t>nvoice</a:t>
            </a:r>
            <a:endParaRPr lang="en-IN" sz="2400" b="1" dirty="0">
              <a:solidFill>
                <a:srgbClr val="C00000"/>
              </a:solidFill>
            </a:endParaRPr>
          </a:p>
          <a:p>
            <a:pPr marL="282575" lvl="1" indent="-282575" defTabSz="844550">
              <a:lnSpc>
                <a:spcPct val="90000"/>
              </a:lnSpc>
              <a:spcAft>
                <a:spcPct val="15000"/>
              </a:spcAft>
              <a:buClr>
                <a:schemeClr val="tx1"/>
              </a:buClr>
              <a:buFontTx/>
              <a:buChar char="••"/>
              <a:defRPr/>
            </a:pPr>
            <a:r>
              <a:rPr lang="en-IN" sz="2400" b="1" dirty="0">
                <a:solidFill>
                  <a:srgbClr val="C00000"/>
                </a:solidFill>
              </a:rPr>
              <a:t>Short</a:t>
            </a:r>
            <a:r>
              <a:rPr lang="en-IN" sz="2400" b="1" dirty="0">
                <a:solidFill>
                  <a:srgbClr val="0066FF"/>
                </a:solidFill>
              </a:rPr>
              <a:t> </a:t>
            </a:r>
            <a:r>
              <a:rPr lang="en-IN" sz="2400" dirty="0"/>
              <a:t>duration</a:t>
            </a:r>
          </a:p>
          <a:p>
            <a:pPr marL="282575" lvl="1" indent="-282575" defTabSz="844550">
              <a:lnSpc>
                <a:spcPct val="90000"/>
              </a:lnSpc>
              <a:spcAft>
                <a:spcPct val="15000"/>
              </a:spcAft>
              <a:buClr>
                <a:schemeClr val="tx1"/>
              </a:buClr>
              <a:buFontTx/>
              <a:buChar char="••"/>
              <a:defRPr/>
            </a:pPr>
            <a:r>
              <a:rPr lang="en-IN" sz="2400" b="1" dirty="0">
                <a:solidFill>
                  <a:srgbClr val="C00000"/>
                </a:solidFill>
              </a:rPr>
              <a:t>Noninterest-bearing </a:t>
            </a:r>
            <a:r>
              <a:rPr lang="en-IN" sz="2400" dirty="0"/>
              <a:t>and reported at face amounts</a:t>
            </a:r>
          </a:p>
        </p:txBody>
      </p:sp>
      <p:sp>
        <p:nvSpPr>
          <p:cNvPr id="6" name="Freeform 5"/>
          <p:cNvSpPr/>
          <p:nvPr/>
        </p:nvSpPr>
        <p:spPr>
          <a:xfrm>
            <a:off x="699777" y="3429000"/>
            <a:ext cx="4070350" cy="504825"/>
          </a:xfrm>
          <a:custGeom>
            <a:avLst/>
            <a:gdLst>
              <a:gd name="connsiteX0" fmla="*/ 0 w 4071669"/>
              <a:gd name="connsiteY0" fmla="*/ 84212 h 505263"/>
              <a:gd name="connsiteX1" fmla="*/ 84212 w 4071669"/>
              <a:gd name="connsiteY1" fmla="*/ 0 h 505263"/>
              <a:gd name="connsiteX2" fmla="*/ 3987457 w 4071669"/>
              <a:gd name="connsiteY2" fmla="*/ 0 h 505263"/>
              <a:gd name="connsiteX3" fmla="*/ 4071669 w 4071669"/>
              <a:gd name="connsiteY3" fmla="*/ 84212 h 505263"/>
              <a:gd name="connsiteX4" fmla="*/ 4071669 w 4071669"/>
              <a:gd name="connsiteY4" fmla="*/ 421051 h 505263"/>
              <a:gd name="connsiteX5" fmla="*/ 3987457 w 4071669"/>
              <a:gd name="connsiteY5" fmla="*/ 505263 h 505263"/>
              <a:gd name="connsiteX6" fmla="*/ 84212 w 4071669"/>
              <a:gd name="connsiteY6" fmla="*/ 505263 h 505263"/>
              <a:gd name="connsiteX7" fmla="*/ 0 w 4071669"/>
              <a:gd name="connsiteY7" fmla="*/ 421051 h 505263"/>
              <a:gd name="connsiteX8" fmla="*/ 0 w 4071669"/>
              <a:gd name="connsiteY8" fmla="*/ 84212 h 505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669" h="505263">
                <a:moveTo>
                  <a:pt x="0" y="84212"/>
                </a:moveTo>
                <a:cubicBezTo>
                  <a:pt x="0" y="37703"/>
                  <a:pt x="37703" y="0"/>
                  <a:pt x="84212" y="0"/>
                </a:cubicBezTo>
                <a:lnTo>
                  <a:pt x="3987457" y="0"/>
                </a:lnTo>
                <a:cubicBezTo>
                  <a:pt x="4033966" y="0"/>
                  <a:pt x="4071669" y="37703"/>
                  <a:pt x="4071669" y="84212"/>
                </a:cubicBezTo>
                <a:lnTo>
                  <a:pt x="4071669" y="421051"/>
                </a:lnTo>
                <a:cubicBezTo>
                  <a:pt x="4071669" y="467560"/>
                  <a:pt x="4033966" y="505263"/>
                  <a:pt x="3987457" y="505263"/>
                </a:cubicBezTo>
                <a:lnTo>
                  <a:pt x="84212" y="505263"/>
                </a:lnTo>
                <a:cubicBezTo>
                  <a:pt x="37703" y="505263"/>
                  <a:pt x="0" y="467560"/>
                  <a:pt x="0" y="421051"/>
                </a:cubicBezTo>
                <a:lnTo>
                  <a:pt x="0" y="8421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36691" tIns="24665" rIns="236691" bIns="24665" spcCol="1270" anchor="ctr"/>
          <a:lstStyle/>
          <a:p>
            <a:pPr algn="ctr" defTabSz="844550">
              <a:lnSpc>
                <a:spcPct val="90000"/>
              </a:lnSpc>
              <a:spcAft>
                <a:spcPct val="35000"/>
              </a:spcAft>
              <a:defRPr/>
            </a:pPr>
            <a:r>
              <a:rPr lang="en-IN" sz="2400" b="1" dirty="0">
                <a:solidFill>
                  <a:schemeClr val="bg2"/>
                </a:solidFill>
              </a:rPr>
              <a:t>Accounts Payable</a:t>
            </a:r>
            <a:endParaRPr lang="en-US" sz="2400" b="1" dirty="0">
              <a:solidFill>
                <a:schemeClr val="bg2"/>
              </a:solidFill>
            </a:endParaRPr>
          </a:p>
        </p:txBody>
      </p:sp>
      <p:sp>
        <p:nvSpPr>
          <p:cNvPr id="7" name="Freeform 6"/>
          <p:cNvSpPr/>
          <p:nvPr/>
        </p:nvSpPr>
        <p:spPr>
          <a:xfrm>
            <a:off x="4930465" y="3700463"/>
            <a:ext cx="4068762" cy="2546350"/>
          </a:xfrm>
          <a:custGeom>
            <a:avLst/>
            <a:gdLst>
              <a:gd name="connsiteX0" fmla="*/ 0 w 8013599"/>
              <a:gd name="connsiteY0" fmla="*/ 0 h 1436400"/>
              <a:gd name="connsiteX1" fmla="*/ 8013599 w 8013599"/>
              <a:gd name="connsiteY1" fmla="*/ 0 h 1436400"/>
              <a:gd name="connsiteX2" fmla="*/ 8013599 w 8013599"/>
              <a:gd name="connsiteY2" fmla="*/ 1436400 h 1436400"/>
              <a:gd name="connsiteX3" fmla="*/ 0 w 8013599"/>
              <a:gd name="connsiteY3" fmla="*/ 1436400 h 1436400"/>
              <a:gd name="connsiteX4" fmla="*/ 0 w 8013599"/>
              <a:gd name="connsiteY4" fmla="*/ 0 h 143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3599" h="1436400">
                <a:moveTo>
                  <a:pt x="0" y="0"/>
                </a:moveTo>
                <a:lnTo>
                  <a:pt x="8013599" y="0"/>
                </a:lnTo>
                <a:lnTo>
                  <a:pt x="8013599" y="1436400"/>
                </a:lnTo>
                <a:lnTo>
                  <a:pt x="0" y="1436400"/>
                </a:lnTo>
                <a:lnTo>
                  <a:pt x="0" y="0"/>
                </a:lnTo>
                <a:close/>
              </a:path>
            </a:pathLst>
          </a:custGeom>
          <a:ln w="28575">
            <a:solidFill>
              <a:srgbClr val="376092"/>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365760" rIns="274320" bIns="91440" spcCol="1270"/>
          <a:lstStyle/>
          <a:p>
            <a:pPr marL="282575" lvl="1" indent="-282575" defTabSz="844550">
              <a:lnSpc>
                <a:spcPct val="90000"/>
              </a:lnSpc>
              <a:spcAft>
                <a:spcPct val="15000"/>
              </a:spcAft>
              <a:buClr>
                <a:schemeClr val="tx1"/>
              </a:buClr>
              <a:buFontTx/>
              <a:buChar char="••"/>
              <a:defRPr/>
            </a:pPr>
            <a:r>
              <a:rPr lang="en-IN" sz="2400" dirty="0"/>
              <a:t>Credit instrument: </a:t>
            </a:r>
            <a:r>
              <a:rPr lang="en-IN" sz="2400" b="1" dirty="0">
                <a:solidFill>
                  <a:srgbClr val="C00000"/>
                </a:solidFill>
              </a:rPr>
              <a:t>w</a:t>
            </a:r>
            <a:r>
              <a:rPr lang="en-IN" sz="2400" b="1" dirty="0" smtClean="0">
                <a:solidFill>
                  <a:srgbClr val="C00000"/>
                </a:solidFill>
              </a:rPr>
              <a:t>ritten </a:t>
            </a:r>
            <a:r>
              <a:rPr lang="en-IN" sz="2400" b="1" dirty="0">
                <a:solidFill>
                  <a:srgbClr val="C00000"/>
                </a:solidFill>
              </a:rPr>
              <a:t>promissory note</a:t>
            </a:r>
            <a:endParaRPr lang="en-US" sz="2400" b="1" dirty="0">
              <a:solidFill>
                <a:srgbClr val="C00000"/>
              </a:solidFill>
            </a:endParaRPr>
          </a:p>
          <a:p>
            <a:pPr marL="282575" lvl="1" indent="-282575" defTabSz="844550">
              <a:lnSpc>
                <a:spcPct val="90000"/>
              </a:lnSpc>
              <a:spcAft>
                <a:spcPct val="15000"/>
              </a:spcAft>
              <a:buClr>
                <a:schemeClr val="tx1"/>
              </a:buClr>
              <a:buFontTx/>
              <a:buChar char="••"/>
              <a:defRPr/>
            </a:pPr>
            <a:r>
              <a:rPr lang="en-IN" sz="2400" b="1" dirty="0">
                <a:solidFill>
                  <a:srgbClr val="C00000"/>
                </a:solidFill>
              </a:rPr>
              <a:t>Longer</a:t>
            </a:r>
            <a:r>
              <a:rPr lang="en-IN" sz="2400" dirty="0"/>
              <a:t> duration</a:t>
            </a:r>
          </a:p>
          <a:p>
            <a:pPr marL="282575" lvl="1" indent="-282575" defTabSz="844550">
              <a:lnSpc>
                <a:spcPct val="90000"/>
              </a:lnSpc>
              <a:spcAft>
                <a:spcPct val="15000"/>
              </a:spcAft>
              <a:buClr>
                <a:schemeClr val="tx1"/>
              </a:buClr>
              <a:buFontTx/>
              <a:buChar char="••"/>
              <a:defRPr/>
            </a:pPr>
            <a:r>
              <a:rPr lang="en-IN" sz="2400" b="1" dirty="0">
                <a:solidFill>
                  <a:srgbClr val="C00000"/>
                </a:solidFill>
              </a:rPr>
              <a:t>Bear interest</a:t>
            </a:r>
          </a:p>
        </p:txBody>
      </p:sp>
      <p:sp>
        <p:nvSpPr>
          <p:cNvPr id="8" name="Freeform 7"/>
          <p:cNvSpPr/>
          <p:nvPr/>
        </p:nvSpPr>
        <p:spPr>
          <a:xfrm>
            <a:off x="4982852" y="3429000"/>
            <a:ext cx="3932238" cy="504825"/>
          </a:xfrm>
          <a:custGeom>
            <a:avLst/>
            <a:gdLst>
              <a:gd name="connsiteX0" fmla="*/ 0 w 5609519"/>
              <a:gd name="connsiteY0" fmla="*/ 93482 h 560880"/>
              <a:gd name="connsiteX1" fmla="*/ 93482 w 5609519"/>
              <a:gd name="connsiteY1" fmla="*/ 0 h 560880"/>
              <a:gd name="connsiteX2" fmla="*/ 5516037 w 5609519"/>
              <a:gd name="connsiteY2" fmla="*/ 0 h 560880"/>
              <a:gd name="connsiteX3" fmla="*/ 5609519 w 5609519"/>
              <a:gd name="connsiteY3" fmla="*/ 93482 h 560880"/>
              <a:gd name="connsiteX4" fmla="*/ 5609519 w 5609519"/>
              <a:gd name="connsiteY4" fmla="*/ 467398 h 560880"/>
              <a:gd name="connsiteX5" fmla="*/ 5516037 w 5609519"/>
              <a:gd name="connsiteY5" fmla="*/ 560880 h 560880"/>
              <a:gd name="connsiteX6" fmla="*/ 93482 w 5609519"/>
              <a:gd name="connsiteY6" fmla="*/ 560880 h 560880"/>
              <a:gd name="connsiteX7" fmla="*/ 0 w 5609519"/>
              <a:gd name="connsiteY7" fmla="*/ 467398 h 560880"/>
              <a:gd name="connsiteX8" fmla="*/ 0 w 5609519"/>
              <a:gd name="connsiteY8" fmla="*/ 93482 h 5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9519" h="560880">
                <a:moveTo>
                  <a:pt x="0" y="93482"/>
                </a:moveTo>
                <a:cubicBezTo>
                  <a:pt x="0" y="41853"/>
                  <a:pt x="41853" y="0"/>
                  <a:pt x="93482" y="0"/>
                </a:cubicBezTo>
                <a:lnTo>
                  <a:pt x="5516037" y="0"/>
                </a:lnTo>
                <a:cubicBezTo>
                  <a:pt x="5567666" y="0"/>
                  <a:pt x="5609519" y="41853"/>
                  <a:pt x="5609519" y="93482"/>
                </a:cubicBezTo>
                <a:lnTo>
                  <a:pt x="5609519" y="467398"/>
                </a:lnTo>
                <a:cubicBezTo>
                  <a:pt x="5609519" y="519027"/>
                  <a:pt x="5567666" y="560880"/>
                  <a:pt x="5516037" y="560880"/>
                </a:cubicBezTo>
                <a:lnTo>
                  <a:pt x="93482" y="560880"/>
                </a:lnTo>
                <a:cubicBezTo>
                  <a:pt x="41853" y="560880"/>
                  <a:pt x="0" y="519027"/>
                  <a:pt x="0" y="467398"/>
                </a:cubicBezTo>
                <a:lnTo>
                  <a:pt x="0" y="9348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39406" tIns="27380" rIns="239406" bIns="27380" spcCol="1270" anchor="ctr"/>
          <a:lstStyle/>
          <a:p>
            <a:pPr algn="ctr" defTabSz="844550">
              <a:lnSpc>
                <a:spcPct val="90000"/>
              </a:lnSpc>
              <a:spcAft>
                <a:spcPct val="35000"/>
              </a:spcAft>
              <a:defRPr/>
            </a:pPr>
            <a:r>
              <a:rPr lang="en-IN" sz="2400" b="1" dirty="0">
                <a:solidFill>
                  <a:schemeClr val="bg2"/>
                </a:solidFill>
              </a:rPr>
              <a:t>Trade Notes Payable</a:t>
            </a:r>
            <a:endParaRPr lang="en-US" sz="2400" b="1" dirty="0">
              <a:solidFill>
                <a:schemeClr val="bg2"/>
              </a:solidFill>
            </a:endParaRPr>
          </a:p>
        </p:txBody>
      </p:sp>
      <p:sp>
        <p:nvSpPr>
          <p:cNvPr id="9"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33614560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fade">
                                      <p:cBhvr>
                                        <p:cTn id="20" dur="500"/>
                                        <p:tgtEl>
                                          <p:spTgt spid="1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8965" y="0"/>
            <a:ext cx="8545034" cy="1444625"/>
          </a:xfrm>
        </p:spPr>
        <p:txBody>
          <a:bodyPr>
            <a:normAutofit/>
          </a:bodyPr>
          <a:lstStyle/>
          <a:p>
            <a:r>
              <a:rPr lang="en-US" sz="2800" dirty="0"/>
              <a:t>Product </a:t>
            </a:r>
            <a:r>
              <a:rPr lang="en-US" sz="2800" dirty="0" smtClean="0"/>
              <a:t>Warranty—Expected Cash Flow Approach</a:t>
            </a:r>
            <a:endParaRPr lang="en-US" sz="2800" dirty="0"/>
          </a:p>
        </p:txBody>
      </p:sp>
      <p:sp>
        <p:nvSpPr>
          <p:cNvPr id="4" name="TextBox 3"/>
          <p:cNvSpPr txBox="1"/>
          <p:nvPr/>
        </p:nvSpPr>
        <p:spPr>
          <a:xfrm>
            <a:off x="892621" y="1117416"/>
            <a:ext cx="8013599" cy="5324535"/>
          </a:xfrm>
          <a:prstGeom prst="rect">
            <a:avLst/>
          </a:prstGeom>
          <a:solidFill>
            <a:srgbClr val="FFFAB0"/>
          </a:solidFill>
          <a:ln w="28575">
            <a:solidFill>
              <a:srgbClr val="F79646"/>
            </a:solidFill>
          </a:ln>
        </p:spPr>
        <p:txBody>
          <a:bodyPr wrap="square" rtlCol="0">
            <a:spAutoFit/>
          </a:bodyPr>
          <a:lstStyle/>
          <a:p>
            <a:r>
              <a:rPr lang="en-US" sz="2000" dirty="0">
                <a:latin typeface="+mn-lt"/>
              </a:rPr>
              <a:t>Caldor Health, a supplier of in-home health care products, introduced a new therapeutic chair carrying a two-year warranty against defects. During December of 2018, its first month of availability, Caldor sold $2 million of the chairs. Industry experience indicates the following probability distribution for the potential warranty costs:</a:t>
            </a: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p:txBody>
      </p:sp>
      <p:graphicFrame>
        <p:nvGraphicFramePr>
          <p:cNvPr id="5" name="Table 4"/>
          <p:cNvGraphicFramePr>
            <a:graphicFrameLocks noGrp="1"/>
          </p:cNvGraphicFramePr>
          <p:nvPr>
            <p:extLst>
              <p:ext uri="{D42A27DB-BD31-4B8C-83A1-F6EECF244321}">
                <p14:modId xmlns:p14="http://schemas.microsoft.com/office/powerpoint/2010/main" val="4002482729"/>
              </p:ext>
            </p:extLst>
          </p:nvPr>
        </p:nvGraphicFramePr>
        <p:xfrm>
          <a:off x="2752223" y="2740606"/>
          <a:ext cx="4605640" cy="3566160"/>
        </p:xfrm>
        <a:graphic>
          <a:graphicData uri="http://schemas.openxmlformats.org/drawingml/2006/table">
            <a:tbl>
              <a:tblPr firstRow="1" bandRow="1">
                <a:tableStyleId>{2D5ABB26-0587-4C30-8999-92F81FD0307C}</a:tableStyleId>
              </a:tblPr>
              <a:tblGrid>
                <a:gridCol w="2302820">
                  <a:extLst>
                    <a:ext uri="{9D8B030D-6E8A-4147-A177-3AD203B41FA5}">
                      <a16:colId xmlns="" xmlns:a16="http://schemas.microsoft.com/office/drawing/2014/main" val="20000"/>
                    </a:ext>
                  </a:extLst>
                </a:gridCol>
                <a:gridCol w="2302820">
                  <a:extLst>
                    <a:ext uri="{9D8B030D-6E8A-4147-A177-3AD203B41FA5}">
                      <a16:colId xmlns="" xmlns:a16="http://schemas.microsoft.com/office/drawing/2014/main" val="20001"/>
                    </a:ext>
                  </a:extLst>
                </a:gridCol>
              </a:tblGrid>
              <a:tr h="370840">
                <a:tc>
                  <a:txBody>
                    <a:bodyPr/>
                    <a:lstStyle/>
                    <a:p>
                      <a:r>
                        <a:rPr lang="en-US" sz="2000" b="1" dirty="0"/>
                        <a:t>Warranty Costs</a:t>
                      </a:r>
                    </a:p>
                  </a:txBody>
                  <a:tcPr>
                    <a:lnB w="12700" cap="flat" cmpd="sng" algn="ctr">
                      <a:solidFill>
                        <a:schemeClr val="tx1"/>
                      </a:solidFill>
                      <a:prstDash val="solid"/>
                      <a:round/>
                      <a:headEnd type="none" w="med" len="med"/>
                      <a:tailEnd type="none" w="med" len="med"/>
                    </a:lnB>
                    <a:solidFill>
                      <a:srgbClr val="FFFAB0"/>
                    </a:solidFill>
                  </a:tcPr>
                </a:tc>
                <a:tc>
                  <a:txBody>
                    <a:bodyPr/>
                    <a:lstStyle/>
                    <a:p>
                      <a:pPr algn="ctr"/>
                      <a:r>
                        <a:rPr lang="en-US" sz="2000" b="1" dirty="0"/>
                        <a:t>Probability</a:t>
                      </a:r>
                    </a:p>
                  </a:txBody>
                  <a:tcPr>
                    <a:lnB w="12700" cap="flat" cmpd="sng" algn="ctr">
                      <a:solidFill>
                        <a:schemeClr val="tx1"/>
                      </a:solidFill>
                      <a:prstDash val="solid"/>
                      <a:round/>
                      <a:headEnd type="none" w="med" len="med"/>
                      <a:tailEnd type="none" w="med" len="med"/>
                    </a:lnB>
                    <a:solidFill>
                      <a:srgbClr val="FFFAB0"/>
                    </a:solidFill>
                  </a:tcPr>
                </a:tc>
                <a:extLst>
                  <a:ext uri="{0D108BD9-81ED-4DB2-BD59-A6C34878D82A}">
                    <a16:rowId xmlns="" xmlns:a16="http://schemas.microsoft.com/office/drawing/2014/main" val="10000"/>
                  </a:ext>
                </a:extLst>
              </a:tr>
              <a:tr h="370840">
                <a:tc gridSpan="2">
                  <a:txBody>
                    <a:bodyPr/>
                    <a:lstStyle/>
                    <a:p>
                      <a:pPr algn="ctr"/>
                      <a:r>
                        <a:rPr lang="en-US" sz="2000" b="1" dirty="0"/>
                        <a:t>2019</a:t>
                      </a:r>
                    </a:p>
                  </a:txBody>
                  <a:tcPr>
                    <a:lnT w="12700" cap="flat" cmpd="sng" algn="ctr">
                      <a:solidFill>
                        <a:schemeClr val="tx1"/>
                      </a:solidFill>
                      <a:prstDash val="solid"/>
                      <a:round/>
                      <a:headEnd type="none" w="med" len="med"/>
                      <a:tailEnd type="none" w="med" len="med"/>
                    </a:lnT>
                    <a:solidFill>
                      <a:srgbClr val="FFFAB0"/>
                    </a:solidFill>
                  </a:tcPr>
                </a:tc>
                <a:tc hMerge="1">
                  <a:txBody>
                    <a:bodyPr/>
                    <a:lstStyle/>
                    <a:p>
                      <a:endParaRPr lang="en-US" sz="2000" dirty="0"/>
                    </a:p>
                  </a:txBody>
                  <a:tcP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1"/>
                  </a:ext>
                </a:extLst>
              </a:tr>
              <a:tr h="370840">
                <a:tc>
                  <a:txBody>
                    <a:bodyPr/>
                    <a:lstStyle/>
                    <a:p>
                      <a:r>
                        <a:rPr lang="en-US" sz="2000" dirty="0"/>
                        <a:t>$50,000</a:t>
                      </a:r>
                    </a:p>
                  </a:txBody>
                  <a:tcPr>
                    <a:solidFill>
                      <a:srgbClr val="FFFAB0"/>
                    </a:solidFill>
                  </a:tcPr>
                </a:tc>
                <a:tc>
                  <a:txBody>
                    <a:bodyPr/>
                    <a:lstStyle/>
                    <a:p>
                      <a:pPr algn="ctr"/>
                      <a:r>
                        <a:rPr lang="en-US" sz="2000" dirty="0"/>
                        <a:t>20%</a:t>
                      </a:r>
                    </a:p>
                  </a:txBody>
                  <a:tcPr>
                    <a:solidFill>
                      <a:srgbClr val="FFFAB0"/>
                    </a:solidFill>
                  </a:tcPr>
                </a:tc>
                <a:extLst>
                  <a:ext uri="{0D108BD9-81ED-4DB2-BD59-A6C34878D82A}">
                    <a16:rowId xmlns="" xmlns:a16="http://schemas.microsoft.com/office/drawing/2014/main" val="10002"/>
                  </a:ext>
                </a:extLst>
              </a:tr>
              <a:tr h="370840">
                <a:tc>
                  <a:txBody>
                    <a:bodyPr/>
                    <a:lstStyle/>
                    <a:p>
                      <a:r>
                        <a:rPr lang="en-US" sz="2000" dirty="0"/>
                        <a:t>$60,000</a:t>
                      </a:r>
                    </a:p>
                  </a:txBody>
                  <a:tcPr>
                    <a:solidFill>
                      <a:srgbClr val="FFFAB0"/>
                    </a:solidFill>
                  </a:tcPr>
                </a:tc>
                <a:tc>
                  <a:txBody>
                    <a:bodyPr/>
                    <a:lstStyle/>
                    <a:p>
                      <a:pPr algn="ctr"/>
                      <a:r>
                        <a:rPr lang="en-US" sz="2000" dirty="0"/>
                        <a:t>50%</a:t>
                      </a:r>
                    </a:p>
                  </a:txBody>
                  <a:tcPr>
                    <a:solidFill>
                      <a:srgbClr val="FFFAB0"/>
                    </a:solidFill>
                  </a:tcPr>
                </a:tc>
                <a:extLst>
                  <a:ext uri="{0D108BD9-81ED-4DB2-BD59-A6C34878D82A}">
                    <a16:rowId xmlns="" xmlns:a16="http://schemas.microsoft.com/office/drawing/2014/main" val="10003"/>
                  </a:ext>
                </a:extLst>
              </a:tr>
              <a:tr h="370840">
                <a:tc>
                  <a:txBody>
                    <a:bodyPr/>
                    <a:lstStyle/>
                    <a:p>
                      <a:r>
                        <a:rPr lang="en-US" sz="2000" dirty="0"/>
                        <a:t>$70,000</a:t>
                      </a:r>
                    </a:p>
                  </a:txBody>
                  <a:tcPr>
                    <a:solidFill>
                      <a:srgbClr val="FFFAB0"/>
                    </a:solidFill>
                  </a:tcPr>
                </a:tc>
                <a:tc>
                  <a:txBody>
                    <a:bodyPr/>
                    <a:lstStyle/>
                    <a:p>
                      <a:pPr algn="ctr"/>
                      <a:r>
                        <a:rPr lang="en-US" sz="2000" dirty="0"/>
                        <a:t>30%</a:t>
                      </a:r>
                    </a:p>
                  </a:txBody>
                  <a:tcPr>
                    <a:solidFill>
                      <a:srgbClr val="FFFAB0"/>
                    </a:solidFill>
                  </a:tcPr>
                </a:tc>
                <a:extLst>
                  <a:ext uri="{0D108BD9-81ED-4DB2-BD59-A6C34878D82A}">
                    <a16:rowId xmlns="" xmlns:a16="http://schemas.microsoft.com/office/drawing/2014/main" val="10004"/>
                  </a:ext>
                </a:extLst>
              </a:tr>
              <a:tr h="370840">
                <a:tc gridSpan="2">
                  <a:txBody>
                    <a:bodyPr/>
                    <a:lstStyle/>
                    <a:p>
                      <a:pPr algn="ctr"/>
                      <a:r>
                        <a:rPr lang="en-US" sz="2000" b="1" dirty="0"/>
                        <a:t>2020</a:t>
                      </a:r>
                    </a:p>
                  </a:txBody>
                  <a:tcPr>
                    <a:solidFill>
                      <a:srgbClr val="FFFAB0"/>
                    </a:solidFill>
                  </a:tcPr>
                </a:tc>
                <a:tc hMerge="1">
                  <a:txBody>
                    <a:bodyPr/>
                    <a:lstStyle/>
                    <a:p>
                      <a:pPr algn="ctr"/>
                      <a:endParaRPr lang="en-US" sz="2000" dirty="0"/>
                    </a:p>
                  </a:txBody>
                  <a:tcPr/>
                </a:tc>
                <a:extLst>
                  <a:ext uri="{0D108BD9-81ED-4DB2-BD59-A6C34878D82A}">
                    <a16:rowId xmlns="" xmlns:a16="http://schemas.microsoft.com/office/drawing/2014/main" val="10005"/>
                  </a:ext>
                </a:extLst>
              </a:tr>
              <a:tr h="370840">
                <a:tc>
                  <a:txBody>
                    <a:bodyPr/>
                    <a:lstStyle/>
                    <a:p>
                      <a:r>
                        <a:rPr lang="en-US" sz="2000" dirty="0"/>
                        <a:t>$70,000</a:t>
                      </a:r>
                    </a:p>
                  </a:txBody>
                  <a:tcPr>
                    <a:solidFill>
                      <a:srgbClr val="FFFAB0"/>
                    </a:solidFill>
                  </a:tcPr>
                </a:tc>
                <a:tc>
                  <a:txBody>
                    <a:bodyPr/>
                    <a:lstStyle/>
                    <a:p>
                      <a:pPr algn="ctr"/>
                      <a:r>
                        <a:rPr lang="en-US" sz="2000" dirty="0"/>
                        <a:t>20%</a:t>
                      </a:r>
                    </a:p>
                  </a:txBody>
                  <a:tcPr>
                    <a:solidFill>
                      <a:srgbClr val="FFFAB0"/>
                    </a:solidFill>
                  </a:tcPr>
                </a:tc>
                <a:extLst>
                  <a:ext uri="{0D108BD9-81ED-4DB2-BD59-A6C34878D82A}">
                    <a16:rowId xmlns="" xmlns:a16="http://schemas.microsoft.com/office/drawing/2014/main" val="10006"/>
                  </a:ext>
                </a:extLst>
              </a:tr>
              <a:tr h="370840">
                <a:tc>
                  <a:txBody>
                    <a:bodyPr/>
                    <a:lstStyle/>
                    <a:p>
                      <a:r>
                        <a:rPr lang="en-US" sz="2000" dirty="0"/>
                        <a:t>$80,000</a:t>
                      </a:r>
                    </a:p>
                  </a:txBody>
                  <a:tcPr/>
                </a:tc>
                <a:tc>
                  <a:txBody>
                    <a:bodyPr/>
                    <a:lstStyle/>
                    <a:p>
                      <a:pPr algn="ctr"/>
                      <a:r>
                        <a:rPr lang="en-US" sz="2000" dirty="0"/>
                        <a:t>50%</a:t>
                      </a:r>
                    </a:p>
                  </a:txBody>
                  <a:tcPr/>
                </a:tc>
                <a:extLst>
                  <a:ext uri="{0D108BD9-81ED-4DB2-BD59-A6C34878D82A}">
                    <a16:rowId xmlns="" xmlns:a16="http://schemas.microsoft.com/office/drawing/2014/main" val="10007"/>
                  </a:ext>
                </a:extLst>
              </a:tr>
              <a:tr h="370840">
                <a:tc>
                  <a:txBody>
                    <a:bodyPr/>
                    <a:lstStyle/>
                    <a:p>
                      <a:r>
                        <a:rPr lang="en-US" sz="2000" dirty="0"/>
                        <a:t>$90,000</a:t>
                      </a:r>
                    </a:p>
                  </a:txBody>
                  <a:tcPr/>
                </a:tc>
                <a:tc>
                  <a:txBody>
                    <a:bodyPr/>
                    <a:lstStyle/>
                    <a:p>
                      <a:pPr algn="ctr"/>
                      <a:r>
                        <a:rPr lang="en-US" sz="2000" dirty="0"/>
                        <a:t>30%</a:t>
                      </a:r>
                    </a:p>
                  </a:txBody>
                  <a:tcPr/>
                </a:tc>
                <a:extLst>
                  <a:ext uri="{0D108BD9-81ED-4DB2-BD59-A6C34878D82A}">
                    <a16:rowId xmlns="" xmlns:a16="http://schemas.microsoft.com/office/drawing/2014/main" val="10008"/>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Tree>
    <p:extLst>
      <p:ext uri="{BB962C8B-B14F-4D97-AF65-F5344CB8AC3E}">
        <p14:creationId xmlns:p14="http://schemas.microsoft.com/office/powerpoint/2010/main" val="23969121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Warranty </a:t>
            </a:r>
            <a:r>
              <a:rPr lang="en-US" sz="2600" dirty="0"/>
              <a:t>(</a:t>
            </a:r>
            <a:r>
              <a:rPr lang="en-US" sz="2600" dirty="0" smtClean="0"/>
              <a:t>cont. 2)</a:t>
            </a:r>
            <a:endParaRPr lang="en-US" sz="2600" dirty="0"/>
          </a:p>
        </p:txBody>
      </p:sp>
      <p:sp>
        <p:nvSpPr>
          <p:cNvPr id="4" name="TextBox 3"/>
          <p:cNvSpPr txBox="1"/>
          <p:nvPr/>
        </p:nvSpPr>
        <p:spPr>
          <a:xfrm>
            <a:off x="892621" y="1045179"/>
            <a:ext cx="8013599" cy="5570756"/>
          </a:xfrm>
          <a:prstGeom prst="rect">
            <a:avLst/>
          </a:prstGeom>
          <a:solidFill>
            <a:srgbClr val="FFFAB0"/>
          </a:solidFill>
          <a:ln w="28575">
            <a:solidFill>
              <a:srgbClr val="F79646"/>
            </a:solidFill>
          </a:ln>
        </p:spPr>
        <p:txBody>
          <a:bodyPr wrap="square" rtlCol="0">
            <a:spAutoFit/>
          </a:bodyPr>
          <a:lstStyle/>
          <a:p>
            <a:r>
              <a:rPr lang="en-US" sz="2000" dirty="0">
                <a:latin typeface="+mn-lt"/>
              </a:rPr>
              <a:t>An arrangement with a service firm requires that costs for the two-year warranty period be settled at the end of 2019 and 2020. The risk-free rate of interest is 5%. Applying the expected cash flow approach, at the end of the 2018 fiscal year, Caldor would record a warranty liability (and expense) of $131,564, calculated as follows:</a:t>
            </a:r>
          </a:p>
          <a:p>
            <a:endParaRPr lang="en-US" sz="2000" dirty="0">
              <a:latin typeface="+mn-lt"/>
            </a:endParaRPr>
          </a:p>
          <a:p>
            <a:endParaRPr lang="en-US" sz="20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a:p>
            <a:endParaRPr lang="en-US" sz="2400" dirty="0">
              <a:latin typeface="+mn-lt"/>
            </a:endParaRPr>
          </a:p>
        </p:txBody>
      </p:sp>
      <p:graphicFrame>
        <p:nvGraphicFramePr>
          <p:cNvPr id="5" name="Table 4"/>
          <p:cNvGraphicFramePr>
            <a:graphicFrameLocks noGrp="1"/>
          </p:cNvGraphicFramePr>
          <p:nvPr>
            <p:extLst>
              <p:ext uri="{D42A27DB-BD31-4B8C-83A1-F6EECF244321}">
                <p14:modId xmlns:p14="http://schemas.microsoft.com/office/powerpoint/2010/main" val="1500959587"/>
              </p:ext>
            </p:extLst>
          </p:nvPr>
        </p:nvGraphicFramePr>
        <p:xfrm>
          <a:off x="1173801" y="2778867"/>
          <a:ext cx="7443471" cy="3661384"/>
        </p:xfrm>
        <a:graphic>
          <a:graphicData uri="http://schemas.openxmlformats.org/drawingml/2006/table">
            <a:tbl>
              <a:tblPr firstRow="1" bandRow="1">
                <a:tableStyleId>{2D5ABB26-0587-4C30-8999-92F81FD0307C}</a:tableStyleId>
              </a:tblPr>
              <a:tblGrid>
                <a:gridCol w="1688617">
                  <a:extLst>
                    <a:ext uri="{9D8B030D-6E8A-4147-A177-3AD203B41FA5}">
                      <a16:colId xmlns="" xmlns:a16="http://schemas.microsoft.com/office/drawing/2014/main" val="20000"/>
                    </a:ext>
                  </a:extLst>
                </a:gridCol>
                <a:gridCol w="2231387">
                  <a:extLst>
                    <a:ext uri="{9D8B030D-6E8A-4147-A177-3AD203B41FA5}">
                      <a16:colId xmlns="" xmlns:a16="http://schemas.microsoft.com/office/drawing/2014/main" val="20001"/>
                    </a:ext>
                  </a:extLst>
                </a:gridCol>
                <a:gridCol w="1145849">
                  <a:extLst>
                    <a:ext uri="{9D8B030D-6E8A-4147-A177-3AD203B41FA5}">
                      <a16:colId xmlns="" xmlns:a16="http://schemas.microsoft.com/office/drawing/2014/main" val="20002"/>
                    </a:ext>
                  </a:extLst>
                </a:gridCol>
                <a:gridCol w="1145849">
                  <a:extLst>
                    <a:ext uri="{9D8B030D-6E8A-4147-A177-3AD203B41FA5}">
                      <a16:colId xmlns="" xmlns:a16="http://schemas.microsoft.com/office/drawing/2014/main" val="20003"/>
                    </a:ext>
                  </a:extLst>
                </a:gridCol>
                <a:gridCol w="1231769">
                  <a:extLst>
                    <a:ext uri="{9D8B030D-6E8A-4147-A177-3AD203B41FA5}">
                      <a16:colId xmlns="" xmlns:a16="http://schemas.microsoft.com/office/drawing/2014/main" val="20004"/>
                    </a:ext>
                  </a:extLst>
                </a:gridCol>
              </a:tblGrid>
              <a:tr h="377663">
                <a:tc>
                  <a:txBody>
                    <a:bodyPr/>
                    <a:lstStyle/>
                    <a:p>
                      <a:endParaRPr lang="en-US" sz="1800" dirty="0"/>
                    </a:p>
                  </a:txBody>
                  <a:tcPr>
                    <a:lnT w="12700" cap="flat" cmpd="sng" algn="ctr">
                      <a:noFill/>
                      <a:prstDash val="solid"/>
                      <a:round/>
                      <a:headEnd type="none" w="med" len="med"/>
                      <a:tailEnd type="none" w="med" len="med"/>
                    </a:lnT>
                  </a:tcPr>
                </a:tc>
                <a:tc>
                  <a:txBody>
                    <a:bodyPr/>
                    <a:lstStyle/>
                    <a:p>
                      <a:r>
                        <a:rPr lang="en-US" sz="1800" dirty="0"/>
                        <a:t>$50,000 </a:t>
                      </a:r>
                      <a:r>
                        <a:rPr lang="en-US" sz="1800" dirty="0" smtClean="0"/>
                        <a:t>× </a:t>
                      </a:r>
                      <a:r>
                        <a:rPr lang="en-US" sz="1800" dirty="0"/>
                        <a:t>20% =</a:t>
                      </a:r>
                    </a:p>
                  </a:txBody>
                  <a:tcPr>
                    <a:lnT w="12700" cap="flat" cmpd="sng" algn="ctr">
                      <a:noFill/>
                      <a:prstDash val="solid"/>
                      <a:round/>
                      <a:headEnd type="none" w="med" len="med"/>
                      <a:tailEnd type="none" w="med" len="med"/>
                    </a:lnT>
                  </a:tcPr>
                </a:tc>
                <a:tc>
                  <a:txBody>
                    <a:bodyPr/>
                    <a:lstStyle/>
                    <a:p>
                      <a:pPr algn="r"/>
                      <a:r>
                        <a:rPr lang="en-US" sz="1800" dirty="0"/>
                        <a:t>$10,000</a:t>
                      </a:r>
                    </a:p>
                  </a:txBody>
                  <a:tcPr>
                    <a:lnT w="12700" cap="flat" cmpd="sng" algn="ctr">
                      <a:noFill/>
                      <a:prstDash val="solid"/>
                      <a:round/>
                      <a:headEnd type="none" w="med" len="med"/>
                      <a:tailEnd type="none" w="med" len="med"/>
                    </a:lnT>
                  </a:tcPr>
                </a:tc>
                <a:tc>
                  <a:txBody>
                    <a:bodyPr/>
                    <a:lstStyle/>
                    <a:p>
                      <a:pPr algn="r"/>
                      <a:endParaRPr lang="en-US" sz="1800" dirty="0"/>
                    </a:p>
                  </a:txBody>
                  <a:tcPr>
                    <a:lnT w="12700" cap="flat" cmpd="sng" algn="ctr">
                      <a:noFill/>
                      <a:prstDash val="solid"/>
                      <a:round/>
                      <a:headEnd type="none" w="med" len="med"/>
                      <a:tailEnd type="none" w="med" len="med"/>
                    </a:lnT>
                  </a:tcPr>
                </a:tc>
                <a:tc>
                  <a:txBody>
                    <a:bodyPr/>
                    <a:lstStyle/>
                    <a:p>
                      <a:pPr algn="r"/>
                      <a:endParaRPr lang="en-US" sz="1800" dirty="0"/>
                    </a:p>
                  </a:txBody>
                  <a:tcPr>
                    <a:lnT w="12700" cap="flat" cmpd="sng" algn="ctr">
                      <a:noFill/>
                      <a:prstDash val="solid"/>
                      <a:round/>
                      <a:headEnd type="none" w="med" len="med"/>
                      <a:tailEnd type="none" w="med" len="med"/>
                    </a:lnT>
                  </a:tcPr>
                </a:tc>
                <a:extLst>
                  <a:ext uri="{0D108BD9-81ED-4DB2-BD59-A6C34878D82A}">
                    <a16:rowId xmlns="" xmlns:a16="http://schemas.microsoft.com/office/drawing/2014/main" val="10000"/>
                  </a:ext>
                </a:extLst>
              </a:tr>
              <a:tr h="377663">
                <a:tc>
                  <a:txBody>
                    <a:bodyPr/>
                    <a:lstStyle/>
                    <a:p>
                      <a:pPr algn="ctr"/>
                      <a:r>
                        <a:rPr lang="en-US" sz="1800" dirty="0"/>
                        <a:t>2019</a:t>
                      </a:r>
                    </a:p>
                  </a:txBody>
                  <a:tcPr/>
                </a:tc>
                <a:tc>
                  <a:txBody>
                    <a:bodyPr/>
                    <a:lstStyle/>
                    <a:p>
                      <a:r>
                        <a:rPr lang="en-US" sz="1800" dirty="0"/>
                        <a:t>$60,000 </a:t>
                      </a:r>
                      <a:r>
                        <a:rPr lang="en-US" sz="1800" dirty="0" smtClean="0"/>
                        <a:t>× </a:t>
                      </a:r>
                      <a:r>
                        <a:rPr lang="en-US" sz="1800" dirty="0"/>
                        <a:t>50% =</a:t>
                      </a:r>
                    </a:p>
                  </a:txBody>
                  <a:tcPr/>
                </a:tc>
                <a:tc>
                  <a:txBody>
                    <a:bodyPr/>
                    <a:lstStyle/>
                    <a:p>
                      <a:pPr algn="r"/>
                      <a:r>
                        <a:rPr lang="en-US" sz="1800" dirty="0"/>
                        <a:t>30,000</a:t>
                      </a:r>
                    </a:p>
                  </a:txBody>
                  <a:tcPr/>
                </a:tc>
                <a:tc>
                  <a:txBody>
                    <a:bodyPr/>
                    <a:lstStyle/>
                    <a:p>
                      <a:pPr algn="r"/>
                      <a:endParaRPr lang="en-US" sz="1800" dirty="0"/>
                    </a:p>
                  </a:txBody>
                  <a:tcPr>
                    <a:lnB>
                      <a:noFill/>
                    </a:lnB>
                  </a:tcPr>
                </a:tc>
                <a:tc>
                  <a:txBody>
                    <a:bodyPr/>
                    <a:lstStyle/>
                    <a:p>
                      <a:pPr algn="r"/>
                      <a:endParaRPr lang="en-US" sz="1800" dirty="0"/>
                    </a:p>
                  </a:txBody>
                  <a:tcPr>
                    <a:lnB>
                      <a:noFill/>
                    </a:lnB>
                  </a:tcPr>
                </a:tc>
                <a:extLst>
                  <a:ext uri="{0D108BD9-81ED-4DB2-BD59-A6C34878D82A}">
                    <a16:rowId xmlns="" xmlns:a16="http://schemas.microsoft.com/office/drawing/2014/main" val="10001"/>
                  </a:ext>
                </a:extLst>
              </a:tr>
              <a:tr h="377663">
                <a:tc>
                  <a:txBody>
                    <a:bodyPr/>
                    <a:lstStyle/>
                    <a:p>
                      <a:endParaRPr lang="en-US" sz="1800" dirty="0"/>
                    </a:p>
                  </a:txBody>
                  <a:tcPr/>
                </a:tc>
                <a:tc>
                  <a:txBody>
                    <a:bodyPr/>
                    <a:lstStyle/>
                    <a:p>
                      <a:r>
                        <a:rPr lang="en-US" sz="1800" dirty="0"/>
                        <a:t>$70,000 </a:t>
                      </a:r>
                      <a:r>
                        <a:rPr lang="en-US" sz="1800" dirty="0" smtClean="0"/>
                        <a:t>× </a:t>
                      </a:r>
                      <a:r>
                        <a:rPr lang="en-US" sz="1800" dirty="0"/>
                        <a:t>30% =</a:t>
                      </a:r>
                    </a:p>
                  </a:txBody>
                  <a:tcPr/>
                </a:tc>
                <a:tc>
                  <a:txBody>
                    <a:bodyPr/>
                    <a:lstStyle/>
                    <a:p>
                      <a:pPr algn="r"/>
                      <a:r>
                        <a:rPr lang="en-US" sz="1800" dirty="0"/>
                        <a:t>21,000</a:t>
                      </a:r>
                    </a:p>
                  </a:txBody>
                  <a:tcPr>
                    <a:lnR>
                      <a:noFill/>
                    </a:lnR>
                    <a:lnB w="12700" cap="flat" cmpd="sng" algn="ctr">
                      <a:solidFill>
                        <a:schemeClr val="tx1"/>
                      </a:solidFill>
                      <a:prstDash val="solid"/>
                      <a:round/>
                      <a:headEnd type="none" w="med" len="med"/>
                      <a:tailEnd type="none" w="med" len="med"/>
                    </a:lnB>
                  </a:tcPr>
                </a:tc>
                <a:tc>
                  <a:txBody>
                    <a:bodyPr/>
                    <a:lstStyle/>
                    <a:p>
                      <a:pPr algn="r"/>
                      <a:endParaRPr lang="en-US" sz="18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sz="18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77663">
                <a:tc>
                  <a:txBody>
                    <a:bodyPr/>
                    <a:lstStyle/>
                    <a:p>
                      <a:endParaRPr lang="en-US" sz="1800" dirty="0"/>
                    </a:p>
                  </a:txBody>
                  <a:tcPr/>
                </a:tc>
                <a:tc>
                  <a:txBody>
                    <a:bodyPr/>
                    <a:lstStyle/>
                    <a:p>
                      <a:endParaRPr lang="en-US" sz="1800" dirty="0"/>
                    </a:p>
                  </a:txBody>
                  <a:tcPr/>
                </a:tc>
                <a:tc>
                  <a:txBody>
                    <a:bodyPr/>
                    <a:lstStyle/>
                    <a:p>
                      <a:pPr algn="r"/>
                      <a:r>
                        <a:rPr lang="en-US" sz="1800" dirty="0"/>
                        <a:t>$61,000</a:t>
                      </a:r>
                    </a:p>
                  </a:txBody>
                  <a:tcPr>
                    <a:lnT w="12700" cap="flat" cmpd="sng" algn="ctr">
                      <a:solidFill>
                        <a:schemeClr val="tx1"/>
                      </a:solidFill>
                      <a:prstDash val="solid"/>
                      <a:round/>
                      <a:headEnd type="none" w="med" len="med"/>
                      <a:tailEnd type="none" w="med" len="med"/>
                    </a:lnT>
                  </a:tcPr>
                </a:tc>
                <a:tc>
                  <a:txBody>
                    <a:bodyPr/>
                    <a:lstStyle/>
                    <a:p>
                      <a:pPr algn="r"/>
                      <a:r>
                        <a:rPr lang="en-US" sz="1800" baseline="0" dirty="0" smtClean="0"/>
                        <a:t>× </a:t>
                      </a:r>
                      <a:r>
                        <a:rPr lang="en-US" sz="1800" baseline="0" dirty="0"/>
                        <a:t>.</a:t>
                      </a:r>
                      <a:r>
                        <a:rPr lang="en-US" sz="1800" baseline="0" dirty="0" smtClean="0"/>
                        <a:t>95238</a:t>
                      </a:r>
                      <a:endParaRPr lang="en-US" sz="1800" dirty="0"/>
                    </a:p>
                  </a:txBody>
                  <a:tcPr>
                    <a:lnT w="12700" cap="flat" cmpd="sng" algn="ctr">
                      <a:noFill/>
                      <a:prstDash val="solid"/>
                      <a:round/>
                      <a:headEnd type="none" w="med" len="med"/>
                      <a:tailEnd type="none" w="med" len="med"/>
                    </a:lnT>
                  </a:tcPr>
                </a:tc>
                <a:tc>
                  <a:txBody>
                    <a:bodyPr/>
                    <a:lstStyle/>
                    <a:p>
                      <a:pPr algn="r"/>
                      <a:r>
                        <a:rPr lang="en-US" sz="1800" baseline="0" dirty="0" smtClean="0"/>
                        <a:t>=   </a:t>
                      </a:r>
                      <a:r>
                        <a:rPr lang="en-US" sz="1800" dirty="0" smtClean="0"/>
                        <a:t>$58,095</a:t>
                      </a:r>
                    </a:p>
                    <a:p>
                      <a:pPr algn="r"/>
                      <a:endParaRPr lang="en-US" sz="1800" dirty="0"/>
                    </a:p>
                  </a:txBody>
                  <a:tcPr>
                    <a:lnT w="12700" cap="flat" cmpd="sng" algn="ctr">
                      <a:noFill/>
                      <a:prstDash val="solid"/>
                      <a:round/>
                      <a:headEnd type="none" w="med" len="med"/>
                      <a:tailEnd type="none" w="med" len="med"/>
                    </a:lnT>
                  </a:tcPr>
                </a:tc>
                <a:extLst>
                  <a:ext uri="{0D108BD9-81ED-4DB2-BD59-A6C34878D82A}">
                    <a16:rowId xmlns="" xmlns:a16="http://schemas.microsoft.com/office/drawing/2014/main" val="10003"/>
                  </a:ext>
                </a:extLst>
              </a:tr>
              <a:tr h="377663">
                <a:tc>
                  <a:txBody>
                    <a:bodyPr/>
                    <a:lstStyle/>
                    <a:p>
                      <a:endParaRPr lang="en-US" sz="1800" dirty="0"/>
                    </a:p>
                  </a:txBody>
                  <a:tcPr/>
                </a:tc>
                <a:tc>
                  <a:txBody>
                    <a:bodyPr/>
                    <a:lstStyle/>
                    <a:p>
                      <a:r>
                        <a:rPr lang="en-US" sz="1800" dirty="0"/>
                        <a:t>$70,000 </a:t>
                      </a:r>
                      <a:r>
                        <a:rPr lang="en-US" sz="1800" dirty="0" smtClean="0"/>
                        <a:t>× </a:t>
                      </a:r>
                      <a:r>
                        <a:rPr lang="en-US" sz="1800" dirty="0"/>
                        <a:t>20% =</a:t>
                      </a:r>
                    </a:p>
                  </a:txBody>
                  <a:tcPr/>
                </a:tc>
                <a:tc>
                  <a:txBody>
                    <a:bodyPr/>
                    <a:lstStyle/>
                    <a:p>
                      <a:pPr algn="r"/>
                      <a:r>
                        <a:rPr lang="en-US" sz="1800" dirty="0"/>
                        <a:t>$14,000</a:t>
                      </a:r>
                    </a:p>
                  </a:txBody>
                  <a:tcPr/>
                </a:tc>
                <a:tc>
                  <a:txBody>
                    <a:bodyPr/>
                    <a:lstStyle/>
                    <a:p>
                      <a:pPr algn="r"/>
                      <a:endParaRPr lang="en-US" sz="1800" dirty="0"/>
                    </a:p>
                  </a:txBody>
                  <a:tcPr/>
                </a:tc>
                <a:tc>
                  <a:txBody>
                    <a:bodyPr/>
                    <a:lstStyle/>
                    <a:p>
                      <a:pPr algn="r"/>
                      <a:endParaRPr lang="en-US" sz="1800" dirty="0"/>
                    </a:p>
                  </a:txBody>
                  <a:tcPr/>
                </a:tc>
                <a:extLst>
                  <a:ext uri="{0D108BD9-81ED-4DB2-BD59-A6C34878D82A}">
                    <a16:rowId xmlns="" xmlns:a16="http://schemas.microsoft.com/office/drawing/2014/main" val="10005"/>
                  </a:ext>
                </a:extLst>
              </a:tr>
              <a:tr h="377663">
                <a:tc>
                  <a:txBody>
                    <a:bodyPr/>
                    <a:lstStyle/>
                    <a:p>
                      <a:pPr algn="ctr"/>
                      <a:r>
                        <a:rPr lang="en-US" sz="1800" dirty="0"/>
                        <a:t>2020</a:t>
                      </a:r>
                    </a:p>
                  </a:txBody>
                  <a:tcPr/>
                </a:tc>
                <a:tc>
                  <a:txBody>
                    <a:bodyPr/>
                    <a:lstStyle/>
                    <a:p>
                      <a:r>
                        <a:rPr lang="en-US" sz="1800" dirty="0"/>
                        <a:t>$80,000 </a:t>
                      </a:r>
                      <a:r>
                        <a:rPr lang="en-US" sz="1800" dirty="0" smtClean="0"/>
                        <a:t>× </a:t>
                      </a:r>
                      <a:r>
                        <a:rPr lang="en-US" sz="1800" dirty="0"/>
                        <a:t>50%</a:t>
                      </a:r>
                      <a:r>
                        <a:rPr lang="en-US" sz="1800" baseline="0" dirty="0"/>
                        <a:t> =</a:t>
                      </a:r>
                      <a:endParaRPr lang="en-US" sz="1800" dirty="0"/>
                    </a:p>
                  </a:txBody>
                  <a:tcPr/>
                </a:tc>
                <a:tc>
                  <a:txBody>
                    <a:bodyPr/>
                    <a:lstStyle/>
                    <a:p>
                      <a:pPr algn="r"/>
                      <a:r>
                        <a:rPr lang="en-US" sz="1800" dirty="0"/>
                        <a:t>40,000</a:t>
                      </a:r>
                    </a:p>
                  </a:txBody>
                  <a:tcPr/>
                </a:tc>
                <a:tc>
                  <a:txBody>
                    <a:bodyPr/>
                    <a:lstStyle/>
                    <a:p>
                      <a:pPr algn="r"/>
                      <a:endParaRPr lang="en-US" sz="1800" dirty="0"/>
                    </a:p>
                  </a:txBody>
                  <a:tcPr/>
                </a:tc>
                <a:tc>
                  <a:txBody>
                    <a:bodyPr/>
                    <a:lstStyle/>
                    <a:p>
                      <a:pPr algn="r"/>
                      <a:endParaRPr lang="en-US" sz="1800" dirty="0"/>
                    </a:p>
                  </a:txBody>
                  <a:tcPr>
                    <a:lnB>
                      <a:noFill/>
                    </a:lnB>
                  </a:tcPr>
                </a:tc>
                <a:extLst>
                  <a:ext uri="{0D108BD9-81ED-4DB2-BD59-A6C34878D82A}">
                    <a16:rowId xmlns="" xmlns:a16="http://schemas.microsoft.com/office/drawing/2014/main" val="10006"/>
                  </a:ext>
                </a:extLst>
              </a:tr>
              <a:tr h="377663">
                <a:tc>
                  <a:txBody>
                    <a:bodyPr/>
                    <a:lstStyle/>
                    <a:p>
                      <a:endParaRPr lang="en-US" sz="1800" dirty="0"/>
                    </a:p>
                  </a:txBody>
                  <a:tcPr/>
                </a:tc>
                <a:tc>
                  <a:txBody>
                    <a:bodyPr/>
                    <a:lstStyle/>
                    <a:p>
                      <a:r>
                        <a:rPr lang="en-US" sz="1800" dirty="0"/>
                        <a:t>$90,000 </a:t>
                      </a:r>
                      <a:r>
                        <a:rPr lang="en-US" sz="1800" dirty="0" smtClean="0"/>
                        <a:t>× </a:t>
                      </a:r>
                      <a:r>
                        <a:rPr lang="en-US" sz="1800" dirty="0"/>
                        <a:t>30% =</a:t>
                      </a:r>
                    </a:p>
                  </a:txBody>
                  <a:tcPr/>
                </a:tc>
                <a:tc>
                  <a:txBody>
                    <a:bodyPr/>
                    <a:lstStyle/>
                    <a:p>
                      <a:pPr algn="r"/>
                      <a:r>
                        <a:rPr lang="en-US" sz="1800" dirty="0"/>
                        <a:t>27,000</a:t>
                      </a:r>
                    </a:p>
                  </a:txBody>
                  <a:tcPr>
                    <a:lnB w="12700" cap="flat" cmpd="sng" algn="ctr">
                      <a:solidFill>
                        <a:scrgbClr r="0" g="0" b="0"/>
                      </a:solidFill>
                      <a:prstDash val="solid"/>
                      <a:round/>
                      <a:headEnd type="none" w="med" len="med"/>
                      <a:tailEnd type="none" w="med" len="med"/>
                    </a:lnB>
                  </a:tcPr>
                </a:tc>
                <a:tc>
                  <a:txBody>
                    <a:bodyPr/>
                    <a:lstStyle/>
                    <a:p>
                      <a:pPr algn="r"/>
                      <a:endParaRPr lang="en-US" sz="1800" dirty="0"/>
                    </a:p>
                  </a:txBody>
                  <a:tcPr>
                    <a:lnR>
                      <a:noFill/>
                    </a:lnR>
                  </a:tcPr>
                </a:tc>
                <a:tc>
                  <a:txBody>
                    <a:bodyPr/>
                    <a:lstStyle/>
                    <a:p>
                      <a:pPr algn="r"/>
                      <a:endParaRPr lang="en-US" sz="1800"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377663">
                <a:tc>
                  <a:txBody>
                    <a:bodyPr/>
                    <a:lstStyle/>
                    <a:p>
                      <a:endParaRPr lang="en-US" sz="1800" dirty="0"/>
                    </a:p>
                  </a:txBody>
                  <a:tcPr/>
                </a:tc>
                <a:tc>
                  <a:txBody>
                    <a:bodyPr/>
                    <a:lstStyle/>
                    <a:p>
                      <a:endParaRPr lang="en-US" sz="1800" dirty="0"/>
                    </a:p>
                  </a:txBody>
                  <a:tcPr/>
                </a:tc>
                <a:tc>
                  <a:txBody>
                    <a:bodyPr/>
                    <a:lstStyle/>
                    <a:p>
                      <a:pPr algn="r"/>
                      <a:r>
                        <a:rPr lang="en-US" sz="1800" dirty="0" smtClean="0"/>
                        <a:t>$81,000</a:t>
                      </a:r>
                      <a:endParaRPr lang="en-US" sz="1800" dirty="0"/>
                    </a:p>
                  </a:txBody>
                  <a:tcPr>
                    <a:lnT w="12700" cap="flat" cmpd="sng" algn="ctr">
                      <a:solidFill>
                        <a:scrgbClr r="0" g="0" b="0"/>
                      </a:solidFill>
                      <a:prstDash val="solid"/>
                      <a:round/>
                      <a:headEnd type="none" w="med" len="med"/>
                      <a:tailEnd type="none" w="med" len="med"/>
                    </a:lnT>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aseline="0" dirty="0" smtClean="0"/>
                        <a:t>× .90703</a:t>
                      </a:r>
                      <a:endParaRPr lang="en-US" sz="1800" dirty="0" smtClean="0"/>
                    </a:p>
                  </a:txBody>
                  <a:tcPr>
                    <a:lnR>
                      <a:noFill/>
                    </a:ln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aseline="0" dirty="0" smtClean="0"/>
                        <a:t>=   </a:t>
                      </a:r>
                      <a:r>
                        <a:rPr lang="en-US" sz="1800" dirty="0" smtClean="0"/>
                        <a:t>$73,469</a:t>
                      </a:r>
                    </a:p>
                  </a:txBody>
                  <a:tcP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377663">
                <a:tc>
                  <a:txBody>
                    <a:bodyPr/>
                    <a:lstStyle/>
                    <a:p>
                      <a:endParaRPr lang="en-US" sz="1800" dirty="0"/>
                    </a:p>
                  </a:txBody>
                  <a:tcPr/>
                </a:tc>
                <a:tc>
                  <a:txBody>
                    <a:bodyPr/>
                    <a:lstStyle/>
                    <a:p>
                      <a:endParaRPr lang="en-US" sz="1800" dirty="0"/>
                    </a:p>
                  </a:txBody>
                  <a:tcPr/>
                </a:tc>
                <a:tc>
                  <a:txBody>
                    <a:bodyPr/>
                    <a:lstStyle/>
                    <a:p>
                      <a:pPr algn="r"/>
                      <a:endParaRPr lang="en-US" sz="1800" dirty="0"/>
                    </a:p>
                  </a:txBody>
                  <a:tcPr/>
                </a:tc>
                <a:tc>
                  <a:txBody>
                    <a:bodyPr/>
                    <a:lstStyle/>
                    <a:p>
                      <a:pPr algn="r"/>
                      <a:endParaRPr lang="en-US" sz="1800" dirty="0"/>
                    </a:p>
                  </a:txBody>
                  <a:tcPr>
                    <a:lnR>
                      <a:noFill/>
                    </a:lnR>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t>$131,564</a:t>
                      </a:r>
                    </a:p>
                  </a:txBody>
                  <a:tcPr>
                    <a:lnL>
                      <a:noFill/>
                    </a:lnL>
                    <a:lnR>
                      <a:noFill/>
                    </a:lnR>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LO13-6</a:t>
            </a:r>
          </a:p>
        </p:txBody>
      </p:sp>
      <p:sp>
        <p:nvSpPr>
          <p:cNvPr id="3" name="Left Brace 2"/>
          <p:cNvSpPr/>
          <p:nvPr/>
        </p:nvSpPr>
        <p:spPr>
          <a:xfrm>
            <a:off x="2484132" y="2813601"/>
            <a:ext cx="288948" cy="10524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Left Brace 6"/>
          <p:cNvSpPr/>
          <p:nvPr/>
        </p:nvSpPr>
        <p:spPr>
          <a:xfrm>
            <a:off x="2499810" y="4584792"/>
            <a:ext cx="288948" cy="105240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8" name="Straight Connector 7"/>
          <p:cNvCxnSpPr/>
          <p:nvPr/>
        </p:nvCxnSpPr>
        <p:spPr>
          <a:xfrm>
            <a:off x="7390413" y="6390717"/>
            <a:ext cx="12472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0198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513" y="0"/>
            <a:ext cx="8472487" cy="1444625"/>
          </a:xfrm>
        </p:spPr>
        <p:txBody>
          <a:bodyPr/>
          <a:lstStyle/>
          <a:p>
            <a:pPr eaLnBrk="1" hangingPunct="1">
              <a:defRPr/>
            </a:pPr>
            <a:r>
              <a:rPr lang="en-US" dirty="0"/>
              <a:t>Product Warranty </a:t>
            </a:r>
            <a:r>
              <a:rPr lang="en-US" sz="2600" dirty="0"/>
              <a:t>(</a:t>
            </a:r>
            <a:r>
              <a:rPr lang="en-US" sz="2600" dirty="0" smtClean="0"/>
              <a:t>concluded</a:t>
            </a:r>
            <a:r>
              <a:rPr lang="en-US" sz="2600" dirty="0"/>
              <a:t>)</a:t>
            </a:r>
          </a:p>
        </p:txBody>
      </p:sp>
      <p:sp>
        <p:nvSpPr>
          <p:cNvPr id="10342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32" name="Rectangle 31"/>
          <p:cNvSpPr/>
          <p:nvPr/>
        </p:nvSpPr>
        <p:spPr>
          <a:xfrm>
            <a:off x="887413" y="1984261"/>
            <a:ext cx="7921625" cy="187816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solidFill>
                <a:schemeClr val="tx1"/>
              </a:solidFill>
            </a:endParaRPr>
          </a:p>
        </p:txBody>
      </p:sp>
      <p:sp>
        <p:nvSpPr>
          <p:cNvPr id="33" name="TextBox 32"/>
          <p:cNvSpPr txBox="1">
            <a:spLocks noChangeArrowheads="1"/>
          </p:cNvSpPr>
          <p:nvPr/>
        </p:nvSpPr>
        <p:spPr bwMode="auto">
          <a:xfrm>
            <a:off x="815975" y="2071573"/>
            <a:ext cx="5245100" cy="476250"/>
          </a:xfrm>
          <a:prstGeom prst="rect">
            <a:avLst/>
          </a:prstGeom>
          <a:noFill/>
          <a:ln w="9525">
            <a:noFill/>
            <a:miter lim="800000"/>
            <a:headEnd/>
            <a:tailEnd/>
          </a:ln>
        </p:spPr>
        <p:txBody>
          <a:bodyPr>
            <a:spAutoFit/>
          </a:bodyPr>
          <a:lstStyle/>
          <a:p>
            <a:pPr algn="ctr"/>
            <a:r>
              <a:rPr lang="en-US" sz="2400" b="1" dirty="0">
                <a:latin typeface="+mn-lt"/>
              </a:rPr>
              <a:t>Journal Entry</a:t>
            </a:r>
          </a:p>
        </p:txBody>
      </p:sp>
      <p:sp>
        <p:nvSpPr>
          <p:cNvPr id="34" name="TextBox 33"/>
          <p:cNvSpPr txBox="1">
            <a:spLocks noChangeArrowheads="1"/>
          </p:cNvSpPr>
          <p:nvPr/>
        </p:nvSpPr>
        <p:spPr bwMode="auto">
          <a:xfrm>
            <a:off x="7245350" y="2077923"/>
            <a:ext cx="1512888" cy="476250"/>
          </a:xfrm>
          <a:prstGeom prst="rect">
            <a:avLst/>
          </a:prstGeom>
          <a:noFill/>
          <a:ln w="9525">
            <a:noFill/>
            <a:miter lim="800000"/>
            <a:headEnd/>
            <a:tailEnd/>
          </a:ln>
        </p:spPr>
        <p:txBody>
          <a:bodyPr>
            <a:spAutoFit/>
          </a:bodyPr>
          <a:lstStyle/>
          <a:p>
            <a:pPr algn="ctr"/>
            <a:r>
              <a:rPr lang="en-US" sz="2400" b="1" dirty="0">
                <a:latin typeface="+mn-lt"/>
              </a:rPr>
              <a:t>Credit </a:t>
            </a:r>
          </a:p>
        </p:txBody>
      </p:sp>
      <p:sp>
        <p:nvSpPr>
          <p:cNvPr id="35" name="TextBox 34"/>
          <p:cNvSpPr txBox="1">
            <a:spLocks noChangeArrowheads="1"/>
          </p:cNvSpPr>
          <p:nvPr/>
        </p:nvSpPr>
        <p:spPr bwMode="auto">
          <a:xfrm>
            <a:off x="5511800" y="2073160"/>
            <a:ext cx="1671638" cy="477838"/>
          </a:xfrm>
          <a:prstGeom prst="rect">
            <a:avLst/>
          </a:prstGeom>
          <a:noFill/>
          <a:ln w="9525">
            <a:noFill/>
            <a:miter lim="800000"/>
            <a:headEnd/>
            <a:tailEnd/>
          </a:ln>
        </p:spPr>
        <p:txBody>
          <a:bodyPr>
            <a:spAutoFit/>
          </a:bodyPr>
          <a:lstStyle/>
          <a:p>
            <a:pPr algn="ctr"/>
            <a:r>
              <a:rPr lang="en-US" sz="2400" b="1" dirty="0">
                <a:latin typeface="+mn-lt"/>
              </a:rPr>
              <a:t>Debit</a:t>
            </a:r>
          </a:p>
        </p:txBody>
      </p:sp>
      <p:cxnSp>
        <p:nvCxnSpPr>
          <p:cNvPr id="36" name="Straight Connector 35"/>
          <p:cNvCxnSpPr/>
          <p:nvPr/>
        </p:nvCxnSpPr>
        <p:spPr>
          <a:xfrm>
            <a:off x="893763" y="256211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7" name="TextBox 36"/>
          <p:cNvSpPr txBox="1">
            <a:spLocks noChangeArrowheads="1"/>
          </p:cNvSpPr>
          <p:nvPr/>
        </p:nvSpPr>
        <p:spPr bwMode="auto">
          <a:xfrm>
            <a:off x="908050" y="2923341"/>
            <a:ext cx="5153025" cy="404812"/>
          </a:xfrm>
          <a:prstGeom prst="rect">
            <a:avLst/>
          </a:prstGeom>
          <a:noFill/>
          <a:ln w="9525">
            <a:noFill/>
            <a:miter lim="800000"/>
            <a:headEnd/>
            <a:tailEnd/>
          </a:ln>
        </p:spPr>
        <p:txBody>
          <a:bodyPr/>
          <a:lstStyle/>
          <a:p>
            <a:r>
              <a:rPr lang="en-IN" sz="2400" dirty="0">
                <a:latin typeface="+mn-lt"/>
              </a:rPr>
              <a:t>Warranty expense</a:t>
            </a:r>
          </a:p>
        </p:txBody>
      </p:sp>
      <p:sp>
        <p:nvSpPr>
          <p:cNvPr id="38" name="TextBox 37"/>
          <p:cNvSpPr txBox="1">
            <a:spLocks noChangeArrowheads="1"/>
          </p:cNvSpPr>
          <p:nvPr/>
        </p:nvSpPr>
        <p:spPr bwMode="auto">
          <a:xfrm>
            <a:off x="5399882" y="2909008"/>
            <a:ext cx="1611312" cy="396875"/>
          </a:xfrm>
          <a:prstGeom prst="rect">
            <a:avLst/>
          </a:prstGeom>
          <a:noFill/>
          <a:ln w="9525">
            <a:noFill/>
            <a:miter lim="800000"/>
            <a:headEnd/>
            <a:tailEnd/>
          </a:ln>
        </p:spPr>
        <p:txBody>
          <a:bodyPr/>
          <a:lstStyle/>
          <a:p>
            <a:pPr algn="r"/>
            <a:r>
              <a:rPr lang="en-IN" sz="2400" dirty="0">
                <a:latin typeface="+mn-lt"/>
              </a:rPr>
              <a:t>131,564</a:t>
            </a:r>
          </a:p>
        </p:txBody>
      </p:sp>
      <p:sp>
        <p:nvSpPr>
          <p:cNvPr id="39" name="TextBox 38"/>
          <p:cNvSpPr txBox="1">
            <a:spLocks noChangeArrowheads="1"/>
          </p:cNvSpPr>
          <p:nvPr/>
        </p:nvSpPr>
        <p:spPr bwMode="auto">
          <a:xfrm>
            <a:off x="936625" y="3305221"/>
            <a:ext cx="5297488" cy="701675"/>
          </a:xfrm>
          <a:prstGeom prst="rect">
            <a:avLst/>
          </a:prstGeom>
          <a:noFill/>
          <a:ln w="9525">
            <a:noFill/>
            <a:miter lim="800000"/>
            <a:headEnd/>
            <a:tailEnd/>
          </a:ln>
        </p:spPr>
        <p:txBody>
          <a:bodyPr/>
          <a:lstStyle/>
          <a:p>
            <a:pPr lvl="1"/>
            <a:r>
              <a:rPr lang="en-IN" sz="2400" dirty="0">
                <a:latin typeface="+mn-lt"/>
              </a:rPr>
              <a:t>Estimated warranty liability</a:t>
            </a:r>
          </a:p>
        </p:txBody>
      </p:sp>
      <p:sp>
        <p:nvSpPr>
          <p:cNvPr id="40" name="TextBox 39"/>
          <p:cNvSpPr txBox="1">
            <a:spLocks noChangeArrowheads="1"/>
          </p:cNvSpPr>
          <p:nvPr/>
        </p:nvSpPr>
        <p:spPr bwMode="auto">
          <a:xfrm>
            <a:off x="6988175" y="3328153"/>
            <a:ext cx="1609725" cy="395287"/>
          </a:xfrm>
          <a:prstGeom prst="rect">
            <a:avLst/>
          </a:prstGeom>
          <a:noFill/>
          <a:ln w="9525">
            <a:noFill/>
            <a:miter lim="800000"/>
            <a:headEnd/>
            <a:tailEnd/>
          </a:ln>
        </p:spPr>
        <p:txBody>
          <a:bodyPr/>
          <a:lstStyle/>
          <a:p>
            <a:pPr algn="r"/>
            <a:r>
              <a:rPr lang="en-IN" sz="2400" dirty="0">
                <a:latin typeface="+mn-lt"/>
              </a:rPr>
              <a:t>131,564</a:t>
            </a:r>
          </a:p>
        </p:txBody>
      </p:sp>
      <p:sp>
        <p:nvSpPr>
          <p:cNvPr id="41" name="TextBox 40"/>
          <p:cNvSpPr txBox="1">
            <a:spLocks noChangeArrowheads="1"/>
          </p:cNvSpPr>
          <p:nvPr/>
        </p:nvSpPr>
        <p:spPr bwMode="auto">
          <a:xfrm>
            <a:off x="887413" y="2562156"/>
            <a:ext cx="5246687" cy="477838"/>
          </a:xfrm>
          <a:prstGeom prst="rect">
            <a:avLst/>
          </a:prstGeom>
          <a:noFill/>
          <a:ln w="9525">
            <a:noFill/>
            <a:miter lim="800000"/>
            <a:headEnd/>
            <a:tailEnd/>
          </a:ln>
        </p:spPr>
        <p:txBody>
          <a:bodyPr>
            <a:spAutoFit/>
          </a:bodyPr>
          <a:lstStyle/>
          <a:p>
            <a:r>
              <a:rPr lang="en-US" sz="2400" b="1" dirty="0">
                <a:latin typeface="+mn-lt"/>
              </a:rPr>
              <a:t>December 31, 2018 (adjusting entry)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p:bldP spid="37" grpId="0"/>
      <p:bldP spid="38" grpId="0"/>
      <p:bldP spid="39" grpId="0"/>
      <p:bldP spid="40" grpId="0"/>
      <p:bldP spid="4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Extended Warranty Contracts</a:t>
            </a:r>
          </a:p>
        </p:txBody>
      </p:sp>
      <p:sp>
        <p:nvSpPr>
          <p:cNvPr id="3" name="Content Placeholder 2"/>
          <p:cNvSpPr>
            <a:spLocks noGrp="1"/>
          </p:cNvSpPr>
          <p:nvPr>
            <p:ph idx="1"/>
          </p:nvPr>
        </p:nvSpPr>
        <p:spPr>
          <a:xfrm>
            <a:off x="762000" y="1444625"/>
            <a:ext cx="8216900" cy="5057775"/>
          </a:xfrm>
        </p:spPr>
        <p:txBody>
          <a:bodyPr/>
          <a:lstStyle/>
          <a:p>
            <a:pPr marL="0" indent="0" eaLnBrk="1" hangingPunct="1">
              <a:buNone/>
            </a:pPr>
            <a:r>
              <a:rPr lang="en-IN" dirty="0"/>
              <a:t>An </a:t>
            </a:r>
            <a:r>
              <a:rPr lang="en-IN" b="1" dirty="0">
                <a:solidFill>
                  <a:srgbClr val="C00000"/>
                </a:solidFill>
              </a:rPr>
              <a:t>extended warranty </a:t>
            </a:r>
            <a:r>
              <a:rPr lang="en-IN" dirty="0"/>
              <a:t>provides warranty protection beyond </a:t>
            </a:r>
            <a:r>
              <a:rPr lang="en-US" dirty="0"/>
              <a:t>manufacturer’s original warranty</a:t>
            </a:r>
          </a:p>
        </p:txBody>
      </p:sp>
      <p:sp>
        <p:nvSpPr>
          <p:cNvPr id="5" name="Content Placeholder 2"/>
          <p:cNvSpPr txBox="1">
            <a:spLocks/>
          </p:cNvSpPr>
          <p:nvPr/>
        </p:nvSpPr>
        <p:spPr bwMode="auto">
          <a:xfrm>
            <a:off x="5436299" y="2387600"/>
            <a:ext cx="3484562" cy="466725"/>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charset="0"/>
              <a:buNone/>
              <a:defRPr/>
            </a:pPr>
            <a:r>
              <a:rPr lang="en-US" sz="2400" b="1" dirty="0">
                <a:solidFill>
                  <a:srgbClr val="C00000"/>
                </a:solidFill>
              </a:rPr>
              <a:t>Revenue recognition</a:t>
            </a:r>
          </a:p>
          <a:p>
            <a:pPr marL="0" indent="0" algn="ctr">
              <a:buFont typeface="Arial" charset="0"/>
              <a:buNone/>
              <a:defRPr/>
            </a:pPr>
            <a:endParaRPr lang="en-US" sz="2400" b="1" dirty="0">
              <a:solidFill>
                <a:srgbClr val="C00000"/>
              </a:solidFill>
            </a:endParaRPr>
          </a:p>
        </p:txBody>
      </p:sp>
      <p:sp>
        <p:nvSpPr>
          <p:cNvPr id="6" name="Content Placeholder 2"/>
          <p:cNvSpPr txBox="1">
            <a:spLocks/>
          </p:cNvSpPr>
          <p:nvPr/>
        </p:nvSpPr>
        <p:spPr bwMode="auto">
          <a:xfrm>
            <a:off x="3314452" y="2822574"/>
            <a:ext cx="2088229" cy="1331913"/>
          </a:xfrm>
          <a:prstGeom prst="rect">
            <a:avLst/>
          </a:prstGeom>
          <a:noFill/>
          <a:ln w="9525">
            <a:noFill/>
            <a:miter lim="800000"/>
            <a:headEnd/>
            <a:tailEnd/>
          </a:ln>
        </p:spPr>
        <p:txBody>
          <a:bodyPr/>
          <a:lstStyle/>
          <a:p>
            <a:pPr>
              <a:lnSpc>
                <a:spcPct val="90000"/>
              </a:lnSpc>
              <a:spcBef>
                <a:spcPts val="1000"/>
              </a:spcBef>
              <a:buFont typeface="Arial" charset="0"/>
              <a:buNone/>
            </a:pPr>
            <a:r>
              <a:rPr lang="en-US" sz="2400" dirty="0">
                <a:latin typeface="+mn-lt"/>
              </a:rPr>
              <a:t>A separate performance obligation</a:t>
            </a:r>
          </a:p>
        </p:txBody>
      </p:sp>
      <p:sp>
        <p:nvSpPr>
          <p:cNvPr id="7" name="Content Placeholder 2"/>
          <p:cNvSpPr txBox="1">
            <a:spLocks/>
          </p:cNvSpPr>
          <p:nvPr/>
        </p:nvSpPr>
        <p:spPr bwMode="auto">
          <a:xfrm>
            <a:off x="5604573" y="2822574"/>
            <a:ext cx="3484562" cy="2854325"/>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400" dirty="0"/>
              <a:t>Recorded as a deferred revenue liability at the time of sale and</a:t>
            </a:r>
          </a:p>
          <a:p>
            <a:pPr>
              <a:defRPr/>
            </a:pPr>
            <a:r>
              <a:rPr lang="en-US" sz="2400" dirty="0"/>
              <a:t>Recognized as revenue over the contract period</a:t>
            </a:r>
          </a:p>
        </p:txBody>
      </p:sp>
      <p:sp>
        <p:nvSpPr>
          <p:cNvPr id="8" name="Content Placeholder 2"/>
          <p:cNvSpPr txBox="1">
            <a:spLocks/>
          </p:cNvSpPr>
          <p:nvPr/>
        </p:nvSpPr>
        <p:spPr bwMode="auto">
          <a:xfrm>
            <a:off x="5878446" y="5384789"/>
            <a:ext cx="2879725" cy="466725"/>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dirty="0"/>
              <a:t>Straight-line basis</a:t>
            </a:r>
            <a:endParaRPr lang="en-IN" sz="2400" dirty="0"/>
          </a:p>
        </p:txBody>
      </p:sp>
      <p:sp>
        <p:nvSpPr>
          <p:cNvPr id="9" name="Content Placeholder 2"/>
          <p:cNvSpPr txBox="1">
            <a:spLocks/>
          </p:cNvSpPr>
          <p:nvPr/>
        </p:nvSpPr>
        <p:spPr bwMode="auto">
          <a:xfrm>
            <a:off x="671202" y="2822574"/>
            <a:ext cx="2387600" cy="1441519"/>
          </a:xfrm>
          <a:prstGeom prst="rect">
            <a:avLst/>
          </a:prstGeom>
          <a:noFill/>
          <a:ln w="9525">
            <a:noFill/>
            <a:miter lim="800000"/>
            <a:headEnd/>
            <a:tailEnd/>
          </a:ln>
        </p:spPr>
        <p:txBody>
          <a:bodyPr>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charset="0"/>
              <a:buNone/>
              <a:defRPr/>
            </a:pPr>
            <a:r>
              <a:rPr lang="en-US" sz="2400" dirty="0"/>
              <a:t>Priced and sold separately from the warranteed product</a:t>
            </a:r>
          </a:p>
        </p:txBody>
      </p:sp>
      <p:cxnSp>
        <p:nvCxnSpPr>
          <p:cNvPr id="11" name="Straight Arrow Connector 10"/>
          <p:cNvCxnSpPr/>
          <p:nvPr/>
        </p:nvCxnSpPr>
        <p:spPr>
          <a:xfrm>
            <a:off x="2824503" y="3429000"/>
            <a:ext cx="452785"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159342" y="3429000"/>
            <a:ext cx="469032" cy="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318309" y="4729266"/>
            <a:ext cx="0" cy="501650"/>
          </a:xfrm>
          <a:prstGeom prst="straightConnector1">
            <a:avLst/>
          </a:prstGeom>
          <a:ln w="38100">
            <a:solidFill>
              <a:srgbClr val="376092"/>
            </a:solidFill>
            <a:tailEnd type="arrow"/>
          </a:ln>
        </p:spPr>
        <p:style>
          <a:lnRef idx="1">
            <a:schemeClr val="accent1"/>
          </a:lnRef>
          <a:fillRef idx="0">
            <a:schemeClr val="accent1"/>
          </a:fillRef>
          <a:effectRef idx="0">
            <a:schemeClr val="accent1"/>
          </a:effectRef>
          <a:fontRef idx="minor">
            <a:schemeClr val="tx1"/>
          </a:fontRef>
        </p:style>
      </p:cxnSp>
      <p:sp>
        <p:nvSpPr>
          <p:cNvPr id="1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16442426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t>Extended Warranty</a:t>
            </a:r>
          </a:p>
        </p:txBody>
      </p:sp>
      <p:sp>
        <p:nvSpPr>
          <p:cNvPr id="8" name="TextBox 7"/>
          <p:cNvSpPr txBox="1"/>
          <p:nvPr/>
        </p:nvSpPr>
        <p:spPr>
          <a:xfrm>
            <a:off x="815975" y="1189038"/>
            <a:ext cx="8018463" cy="2308324"/>
          </a:xfrm>
          <a:prstGeom prst="rect">
            <a:avLst/>
          </a:prstGeom>
          <a:noFill/>
        </p:spPr>
        <p:txBody>
          <a:bodyPr>
            <a:spAutoFit/>
          </a:bodyPr>
          <a:lstStyle/>
          <a:p>
            <a:r>
              <a:rPr lang="en-US" sz="2400" dirty="0">
                <a:latin typeface="+mn-lt"/>
              </a:rPr>
              <a:t>Brand Name Appliances sells major appliances that carry a one-year manufacturer’s warranty. Customers are offered the opportunity at the time of purchase to also buy a three-year</a:t>
            </a:r>
          </a:p>
          <a:p>
            <a:r>
              <a:rPr lang="en-US" sz="2400" dirty="0">
                <a:latin typeface="+mn-lt"/>
              </a:rPr>
              <a:t>extended warranty for an additional charge. On January 3, 2018, Brand Name sold a $60 extended warranty, covering years 2019, 2020, and 2021.</a:t>
            </a:r>
          </a:p>
        </p:txBody>
      </p:sp>
      <p:sp>
        <p:nvSpPr>
          <p:cNvPr id="9" name="Rectangle 8"/>
          <p:cNvSpPr/>
          <p:nvPr/>
        </p:nvSpPr>
        <p:spPr>
          <a:xfrm>
            <a:off x="815975" y="3569599"/>
            <a:ext cx="8162482" cy="2965592"/>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500" dirty="0"/>
          </a:p>
        </p:txBody>
      </p:sp>
      <p:sp>
        <p:nvSpPr>
          <p:cNvPr id="107526" name="TextBox 9"/>
          <p:cNvSpPr txBox="1">
            <a:spLocks noChangeArrowheads="1"/>
          </p:cNvSpPr>
          <p:nvPr/>
        </p:nvSpPr>
        <p:spPr bwMode="auto">
          <a:xfrm>
            <a:off x="853973" y="3585474"/>
            <a:ext cx="5000625" cy="477054"/>
          </a:xfrm>
          <a:prstGeom prst="rect">
            <a:avLst/>
          </a:prstGeom>
          <a:noFill/>
          <a:ln w="9525">
            <a:noFill/>
            <a:miter lim="800000"/>
            <a:headEnd/>
            <a:tailEnd/>
          </a:ln>
        </p:spPr>
        <p:txBody>
          <a:bodyPr>
            <a:spAutoFit/>
          </a:bodyPr>
          <a:lstStyle/>
          <a:p>
            <a:pPr algn="ctr"/>
            <a:r>
              <a:rPr lang="en-US" sz="2500" b="1" dirty="0">
                <a:latin typeface="Calibri" pitchFamily="34" charset="0"/>
              </a:rPr>
              <a:t>Journal Entry</a:t>
            </a:r>
          </a:p>
        </p:txBody>
      </p:sp>
      <p:sp>
        <p:nvSpPr>
          <p:cNvPr id="107527" name="TextBox 10"/>
          <p:cNvSpPr txBox="1">
            <a:spLocks noChangeArrowheads="1"/>
          </p:cNvSpPr>
          <p:nvPr/>
        </p:nvSpPr>
        <p:spPr bwMode="auto">
          <a:xfrm>
            <a:off x="7682280" y="3576649"/>
            <a:ext cx="1512888" cy="477837"/>
          </a:xfrm>
          <a:prstGeom prst="rect">
            <a:avLst/>
          </a:prstGeom>
          <a:noFill/>
          <a:ln w="9525">
            <a:noFill/>
            <a:miter lim="800000"/>
            <a:headEnd/>
            <a:tailEnd/>
          </a:ln>
        </p:spPr>
        <p:txBody>
          <a:bodyPr>
            <a:spAutoFit/>
          </a:bodyPr>
          <a:lstStyle/>
          <a:p>
            <a:pPr algn="ctr"/>
            <a:r>
              <a:rPr lang="en-US" sz="2500" b="1" dirty="0">
                <a:latin typeface="Calibri" pitchFamily="34" charset="0"/>
              </a:rPr>
              <a:t>Credit </a:t>
            </a:r>
          </a:p>
        </p:txBody>
      </p:sp>
      <p:sp>
        <p:nvSpPr>
          <p:cNvPr id="107528" name="TextBox 11"/>
          <p:cNvSpPr txBox="1">
            <a:spLocks noChangeArrowheads="1"/>
          </p:cNvSpPr>
          <p:nvPr/>
        </p:nvSpPr>
        <p:spPr bwMode="auto">
          <a:xfrm>
            <a:off x="6423393" y="3573474"/>
            <a:ext cx="1673225" cy="476250"/>
          </a:xfrm>
          <a:prstGeom prst="rect">
            <a:avLst/>
          </a:prstGeom>
          <a:noFill/>
          <a:ln w="9525">
            <a:noFill/>
            <a:miter lim="800000"/>
            <a:headEnd/>
            <a:tailEnd/>
          </a:ln>
        </p:spPr>
        <p:txBody>
          <a:bodyPr>
            <a:spAutoFit/>
          </a:bodyPr>
          <a:lstStyle/>
          <a:p>
            <a:pPr algn="ctr"/>
            <a:r>
              <a:rPr lang="en-US" sz="2500" b="1" dirty="0">
                <a:solidFill>
                  <a:schemeClr val="tx2"/>
                </a:solidFill>
                <a:latin typeface="Calibri" pitchFamily="34" charset="0"/>
              </a:rPr>
              <a:t>Debit</a:t>
            </a:r>
          </a:p>
        </p:txBody>
      </p:sp>
      <p:cxnSp>
        <p:nvCxnSpPr>
          <p:cNvPr id="13" name="Straight Connector 12"/>
          <p:cNvCxnSpPr/>
          <p:nvPr/>
        </p:nvCxnSpPr>
        <p:spPr>
          <a:xfrm>
            <a:off x="887913" y="4006896"/>
            <a:ext cx="8065644"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07530" name="TextBox 13"/>
          <p:cNvSpPr txBox="1">
            <a:spLocks noChangeArrowheads="1"/>
          </p:cNvSpPr>
          <p:nvPr/>
        </p:nvSpPr>
        <p:spPr bwMode="auto">
          <a:xfrm>
            <a:off x="927100" y="4376019"/>
            <a:ext cx="5153025" cy="404812"/>
          </a:xfrm>
          <a:prstGeom prst="rect">
            <a:avLst/>
          </a:prstGeom>
          <a:noFill/>
          <a:ln w="9525">
            <a:noFill/>
            <a:miter lim="800000"/>
            <a:headEnd/>
            <a:tailEnd/>
          </a:ln>
        </p:spPr>
        <p:txBody>
          <a:bodyPr/>
          <a:lstStyle/>
          <a:p>
            <a:r>
              <a:rPr lang="en-IN" sz="2400" dirty="0">
                <a:latin typeface="Calibri" pitchFamily="34" charset="0"/>
              </a:rPr>
              <a:t>Cash (or accounts receivable)</a:t>
            </a:r>
          </a:p>
        </p:txBody>
      </p:sp>
      <p:sp>
        <p:nvSpPr>
          <p:cNvPr id="107531" name="TextBox 14"/>
          <p:cNvSpPr txBox="1">
            <a:spLocks noChangeArrowheads="1"/>
          </p:cNvSpPr>
          <p:nvPr/>
        </p:nvSpPr>
        <p:spPr bwMode="auto">
          <a:xfrm>
            <a:off x="6764705" y="4368081"/>
            <a:ext cx="795338" cy="366713"/>
          </a:xfrm>
          <a:prstGeom prst="rect">
            <a:avLst/>
          </a:prstGeom>
          <a:noFill/>
          <a:ln w="9525">
            <a:noFill/>
            <a:miter lim="800000"/>
            <a:headEnd/>
            <a:tailEnd/>
          </a:ln>
        </p:spPr>
        <p:txBody>
          <a:bodyPr/>
          <a:lstStyle/>
          <a:p>
            <a:pPr algn="r"/>
            <a:r>
              <a:rPr lang="en-IN" sz="2400" dirty="0">
                <a:latin typeface="Calibri" pitchFamily="34" charset="0"/>
              </a:rPr>
              <a:t>60</a:t>
            </a:r>
          </a:p>
        </p:txBody>
      </p:sp>
      <p:sp>
        <p:nvSpPr>
          <p:cNvPr id="107532" name="TextBox 15"/>
          <p:cNvSpPr txBox="1">
            <a:spLocks noChangeArrowheads="1"/>
          </p:cNvSpPr>
          <p:nvPr/>
        </p:nvSpPr>
        <p:spPr bwMode="auto">
          <a:xfrm>
            <a:off x="925513" y="4777656"/>
            <a:ext cx="6030308" cy="400050"/>
          </a:xfrm>
          <a:prstGeom prst="rect">
            <a:avLst/>
          </a:prstGeom>
          <a:noFill/>
          <a:ln w="9525">
            <a:noFill/>
            <a:miter lim="800000"/>
            <a:headEnd/>
            <a:tailEnd/>
          </a:ln>
        </p:spPr>
        <p:txBody>
          <a:bodyPr/>
          <a:lstStyle/>
          <a:p>
            <a:pPr lvl="1"/>
            <a:r>
              <a:rPr lang="en-IN" sz="2400" dirty="0">
                <a:latin typeface="Calibri" pitchFamily="34" charset="0"/>
              </a:rPr>
              <a:t>Deferred revenue—extended warranties</a:t>
            </a:r>
          </a:p>
        </p:txBody>
      </p:sp>
      <p:sp>
        <p:nvSpPr>
          <p:cNvPr id="107533" name="TextBox 16"/>
          <p:cNvSpPr txBox="1">
            <a:spLocks noChangeArrowheads="1"/>
          </p:cNvSpPr>
          <p:nvPr/>
        </p:nvSpPr>
        <p:spPr bwMode="auto">
          <a:xfrm>
            <a:off x="7971205" y="4772894"/>
            <a:ext cx="866775" cy="404812"/>
          </a:xfrm>
          <a:prstGeom prst="rect">
            <a:avLst/>
          </a:prstGeom>
          <a:noFill/>
          <a:ln w="9525">
            <a:noFill/>
            <a:miter lim="800000"/>
            <a:headEnd/>
            <a:tailEnd/>
          </a:ln>
        </p:spPr>
        <p:txBody>
          <a:bodyPr/>
          <a:lstStyle/>
          <a:p>
            <a:pPr algn="r"/>
            <a:r>
              <a:rPr lang="en-IN" sz="2400" dirty="0">
                <a:latin typeface="Calibri" pitchFamily="34" charset="0"/>
              </a:rPr>
              <a:t>60</a:t>
            </a:r>
          </a:p>
        </p:txBody>
      </p:sp>
      <p:sp>
        <p:nvSpPr>
          <p:cNvPr id="17" name="TextBox 13"/>
          <p:cNvSpPr txBox="1">
            <a:spLocks noChangeArrowheads="1"/>
          </p:cNvSpPr>
          <p:nvPr/>
        </p:nvSpPr>
        <p:spPr bwMode="auto">
          <a:xfrm>
            <a:off x="863715" y="3994162"/>
            <a:ext cx="5153025" cy="404812"/>
          </a:xfrm>
          <a:prstGeom prst="rect">
            <a:avLst/>
          </a:prstGeom>
          <a:noFill/>
          <a:ln w="9525">
            <a:noFill/>
            <a:miter lim="800000"/>
            <a:headEnd/>
            <a:tailEnd/>
          </a:ln>
        </p:spPr>
        <p:txBody>
          <a:bodyPr/>
          <a:lstStyle/>
          <a:p>
            <a:r>
              <a:rPr lang="en-IN" sz="2400" b="1" dirty="0">
                <a:latin typeface="Calibri" pitchFamily="34" charset="0"/>
              </a:rPr>
              <a:t>January 3, 2018</a:t>
            </a:r>
          </a:p>
        </p:txBody>
      </p:sp>
      <p:sp>
        <p:nvSpPr>
          <p:cNvPr id="18" name="TextBox 13"/>
          <p:cNvSpPr txBox="1">
            <a:spLocks noChangeArrowheads="1"/>
          </p:cNvSpPr>
          <p:nvPr/>
        </p:nvSpPr>
        <p:spPr bwMode="auto">
          <a:xfrm>
            <a:off x="1395160" y="5985905"/>
            <a:ext cx="5560661" cy="386463"/>
          </a:xfrm>
          <a:prstGeom prst="rect">
            <a:avLst/>
          </a:prstGeom>
          <a:noFill/>
          <a:ln w="9525">
            <a:noFill/>
            <a:miter lim="800000"/>
            <a:headEnd/>
            <a:tailEnd/>
          </a:ln>
        </p:spPr>
        <p:txBody>
          <a:bodyPr/>
          <a:lstStyle/>
          <a:p>
            <a:r>
              <a:rPr lang="en-IN" sz="2400" dirty="0">
                <a:latin typeface="Calibri" pitchFamily="34" charset="0"/>
              </a:rPr>
              <a:t>Revenue–extended warranties ($60 ÷ 3)</a:t>
            </a:r>
          </a:p>
        </p:txBody>
      </p:sp>
      <p:sp>
        <p:nvSpPr>
          <p:cNvPr id="19" name="TextBox 14"/>
          <p:cNvSpPr txBox="1">
            <a:spLocks noChangeArrowheads="1"/>
          </p:cNvSpPr>
          <p:nvPr/>
        </p:nvSpPr>
        <p:spPr bwMode="auto">
          <a:xfrm>
            <a:off x="6767635" y="5561203"/>
            <a:ext cx="795338" cy="366713"/>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0" name="TextBox 15"/>
          <p:cNvSpPr txBox="1">
            <a:spLocks noChangeArrowheads="1"/>
          </p:cNvSpPr>
          <p:nvPr/>
        </p:nvSpPr>
        <p:spPr bwMode="auto">
          <a:xfrm>
            <a:off x="488458" y="5593465"/>
            <a:ext cx="6030308" cy="400050"/>
          </a:xfrm>
          <a:prstGeom prst="rect">
            <a:avLst/>
          </a:prstGeom>
          <a:noFill/>
          <a:ln w="9525">
            <a:noFill/>
            <a:miter lim="800000"/>
            <a:headEnd/>
            <a:tailEnd/>
          </a:ln>
        </p:spPr>
        <p:txBody>
          <a:bodyPr/>
          <a:lstStyle/>
          <a:p>
            <a:pPr lvl="1"/>
            <a:r>
              <a:rPr lang="en-IN" sz="2400" dirty="0">
                <a:latin typeface="Calibri" pitchFamily="34" charset="0"/>
              </a:rPr>
              <a:t>Deferred revenue—extended warranties</a:t>
            </a:r>
          </a:p>
        </p:txBody>
      </p:sp>
      <p:sp>
        <p:nvSpPr>
          <p:cNvPr id="21" name="TextBox 16"/>
          <p:cNvSpPr txBox="1">
            <a:spLocks noChangeArrowheads="1"/>
          </p:cNvSpPr>
          <p:nvPr/>
        </p:nvSpPr>
        <p:spPr bwMode="auto">
          <a:xfrm>
            <a:off x="7967173" y="5985905"/>
            <a:ext cx="866775" cy="404812"/>
          </a:xfrm>
          <a:prstGeom prst="rect">
            <a:avLst/>
          </a:prstGeom>
          <a:noFill/>
          <a:ln w="9525">
            <a:noFill/>
            <a:miter lim="800000"/>
            <a:headEnd/>
            <a:tailEnd/>
          </a:ln>
        </p:spPr>
        <p:txBody>
          <a:bodyPr/>
          <a:lstStyle/>
          <a:p>
            <a:pPr algn="r"/>
            <a:r>
              <a:rPr lang="en-IN" sz="2400" dirty="0">
                <a:latin typeface="Calibri" pitchFamily="34" charset="0"/>
              </a:rPr>
              <a:t>20</a:t>
            </a:r>
          </a:p>
        </p:txBody>
      </p:sp>
      <p:sp>
        <p:nvSpPr>
          <p:cNvPr id="22" name="TextBox 13"/>
          <p:cNvSpPr txBox="1">
            <a:spLocks noChangeArrowheads="1"/>
          </p:cNvSpPr>
          <p:nvPr/>
        </p:nvSpPr>
        <p:spPr bwMode="auto">
          <a:xfrm>
            <a:off x="844176" y="5207173"/>
            <a:ext cx="7556385" cy="276830"/>
          </a:xfrm>
          <a:prstGeom prst="rect">
            <a:avLst/>
          </a:prstGeom>
          <a:noFill/>
          <a:ln w="9525">
            <a:noFill/>
            <a:miter lim="800000"/>
            <a:headEnd/>
            <a:tailEnd/>
          </a:ln>
        </p:spPr>
        <p:txBody>
          <a:bodyPr/>
          <a:lstStyle/>
          <a:p>
            <a:r>
              <a:rPr lang="en-IN" sz="2400" b="1" dirty="0">
                <a:latin typeface="Calibri" pitchFamily="34" charset="0"/>
              </a:rPr>
              <a:t>December 31, 2019, 2020, 2021 (adjusting entries)</a:t>
            </a:r>
          </a:p>
        </p:txBody>
      </p:sp>
      <p:sp>
        <p:nvSpPr>
          <p:cNvPr id="2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7526"/>
                                        </p:tgtEl>
                                        <p:attrNameLst>
                                          <p:attrName>style.visibility</p:attrName>
                                        </p:attrNameLst>
                                      </p:cBhvr>
                                      <p:to>
                                        <p:strVal val="visible"/>
                                      </p:to>
                                    </p:set>
                                    <p:animEffect transition="in" filter="fade">
                                      <p:cBhvr>
                                        <p:cTn id="18" dur="500"/>
                                        <p:tgtEl>
                                          <p:spTgt spid="1075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7528"/>
                                        </p:tgtEl>
                                        <p:attrNameLst>
                                          <p:attrName>style.visibility</p:attrName>
                                        </p:attrNameLst>
                                      </p:cBhvr>
                                      <p:to>
                                        <p:strVal val="visible"/>
                                      </p:to>
                                    </p:set>
                                    <p:animEffect transition="in" filter="fade">
                                      <p:cBhvr>
                                        <p:cTn id="21" dur="500"/>
                                        <p:tgtEl>
                                          <p:spTgt spid="1075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7527"/>
                                        </p:tgtEl>
                                        <p:attrNameLst>
                                          <p:attrName>style.visibility</p:attrName>
                                        </p:attrNameLst>
                                      </p:cBhvr>
                                      <p:to>
                                        <p:strVal val="visible"/>
                                      </p:to>
                                    </p:set>
                                    <p:animEffect transition="in" filter="fade">
                                      <p:cBhvr>
                                        <p:cTn id="24" dur="500"/>
                                        <p:tgtEl>
                                          <p:spTgt spid="1075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7530"/>
                                        </p:tgtEl>
                                        <p:attrNameLst>
                                          <p:attrName>style.visibility</p:attrName>
                                        </p:attrNameLst>
                                      </p:cBhvr>
                                      <p:to>
                                        <p:strVal val="visible"/>
                                      </p:to>
                                    </p:set>
                                    <p:animEffect transition="in" filter="fade">
                                      <p:cBhvr>
                                        <p:cTn id="32" dur="500"/>
                                        <p:tgtEl>
                                          <p:spTgt spid="10753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07531"/>
                                        </p:tgtEl>
                                        <p:attrNameLst>
                                          <p:attrName>style.visibility</p:attrName>
                                        </p:attrNameLst>
                                      </p:cBhvr>
                                      <p:to>
                                        <p:strVal val="visible"/>
                                      </p:to>
                                    </p:set>
                                    <p:animEffect transition="in" filter="fade">
                                      <p:cBhvr>
                                        <p:cTn id="36" dur="500"/>
                                        <p:tgtEl>
                                          <p:spTgt spid="107531"/>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07532"/>
                                        </p:tgtEl>
                                        <p:attrNameLst>
                                          <p:attrName>style.visibility</p:attrName>
                                        </p:attrNameLst>
                                      </p:cBhvr>
                                      <p:to>
                                        <p:strVal val="visible"/>
                                      </p:to>
                                    </p:set>
                                    <p:animEffect transition="in" filter="fade">
                                      <p:cBhvr>
                                        <p:cTn id="40" dur="500"/>
                                        <p:tgtEl>
                                          <p:spTgt spid="107532"/>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107533"/>
                                        </p:tgtEl>
                                        <p:attrNameLst>
                                          <p:attrName>style.visibility</p:attrName>
                                        </p:attrNameLst>
                                      </p:cBhvr>
                                      <p:to>
                                        <p:strVal val="visible"/>
                                      </p:to>
                                    </p:set>
                                    <p:animEffect transition="in" filter="fade">
                                      <p:cBhvr>
                                        <p:cTn id="44" dur="500"/>
                                        <p:tgtEl>
                                          <p:spTgt spid="1075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par>
                          <p:cTn id="63" fill="hold">
                            <p:stCondLst>
                              <p:cond delay="1500"/>
                            </p:stCondLst>
                            <p:childTnLst>
                              <p:par>
                                <p:cTn id="64" presetID="10"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7526" grpId="0"/>
      <p:bldP spid="107527" grpId="0"/>
      <p:bldP spid="107528" grpId="0"/>
      <p:bldP spid="107530" grpId="0"/>
      <p:bldP spid="107531" grpId="0"/>
      <p:bldP spid="107532" grpId="0"/>
      <p:bldP spid="107533" grpId="0"/>
      <p:bldP spid="17" grpId="0"/>
      <p:bldP spid="18" grpId="0"/>
      <p:bldP spid="19" grpId="0"/>
      <p:bldP spid="20" grpId="0"/>
      <p:bldP spid="21" grpId="0"/>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Disclosure of Litigation Contingencies</a:t>
            </a:r>
          </a:p>
        </p:txBody>
      </p:sp>
      <p:sp>
        <p:nvSpPr>
          <p:cNvPr id="3" name="Content Placeholder 2"/>
          <p:cNvSpPr>
            <a:spLocks noGrp="1"/>
          </p:cNvSpPr>
          <p:nvPr>
            <p:ph idx="1"/>
          </p:nvPr>
        </p:nvSpPr>
        <p:spPr>
          <a:xfrm>
            <a:off x="761999" y="1261297"/>
            <a:ext cx="8013600" cy="5057775"/>
          </a:xfrm>
        </p:spPr>
        <p:txBody>
          <a:bodyPr>
            <a:normAutofit/>
          </a:bodyPr>
          <a:lstStyle/>
          <a:p>
            <a:pPr>
              <a:buClr>
                <a:schemeClr val="tx1"/>
              </a:buClr>
            </a:pPr>
            <a:r>
              <a:rPr lang="en-US" sz="2100" b="1" dirty="0">
                <a:solidFill>
                  <a:srgbClr val="C00000"/>
                </a:solidFill>
              </a:rPr>
              <a:t>Pending litigation </a:t>
            </a:r>
            <a:r>
              <a:rPr lang="en-US" sz="2100" dirty="0"/>
              <a:t>is not unusual</a:t>
            </a:r>
          </a:p>
          <a:p>
            <a:r>
              <a:rPr lang="en-US" sz="2100" dirty="0"/>
              <a:t>Accrual of a loss from pending or ongoing litigation is </a:t>
            </a:r>
            <a:r>
              <a:rPr lang="en-US" sz="2100" b="1" dirty="0"/>
              <a:t>rare </a:t>
            </a:r>
          </a:p>
          <a:p>
            <a:pPr marL="742950" lvl="1" indent="-285750" eaLnBrk="1" hangingPunct="1">
              <a:lnSpc>
                <a:spcPct val="100000"/>
              </a:lnSpc>
              <a:spcBef>
                <a:spcPts val="600"/>
              </a:spcBef>
              <a:spcAft>
                <a:spcPts val="0"/>
              </a:spcAft>
              <a:buFont typeface="Arial" panose="020B0604020202020204" pitchFamily="34" charset="0"/>
              <a:buChar char="–"/>
              <a:defRPr/>
            </a:pPr>
            <a:r>
              <a:rPr lang="en-US" sz="2100" dirty="0"/>
              <a:t>Outcome of litigation is highly uncertain</a:t>
            </a:r>
          </a:p>
          <a:p>
            <a:pPr marL="742950" lvl="1" indent="-285750" eaLnBrk="1" hangingPunct="1">
              <a:lnSpc>
                <a:spcPct val="100000"/>
              </a:lnSpc>
              <a:spcBef>
                <a:spcPts val="600"/>
              </a:spcBef>
              <a:spcAft>
                <a:spcPts val="0"/>
              </a:spcAft>
              <a:buFont typeface="Arial" panose="020B0604020202020204" pitchFamily="34" charset="0"/>
              <a:buChar char="–"/>
              <a:defRPr/>
            </a:pPr>
            <a:r>
              <a:rPr lang="en-US" sz="2100" dirty="0"/>
              <a:t>Loss is usually not recorded until after ultimate settlement</a:t>
            </a:r>
          </a:p>
          <a:p>
            <a:r>
              <a:rPr lang="en-US" sz="2100" dirty="0"/>
              <a:t>While companies should provide extensive disclosure of these contingent liabilities, they do not always do so</a:t>
            </a:r>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5" name="TextBox 4"/>
          <p:cNvSpPr txBox="1"/>
          <p:nvPr/>
        </p:nvSpPr>
        <p:spPr>
          <a:xfrm>
            <a:off x="882718" y="3645711"/>
            <a:ext cx="7951265" cy="2862322"/>
          </a:xfrm>
          <a:prstGeom prst="rect">
            <a:avLst/>
          </a:prstGeom>
          <a:solidFill>
            <a:srgbClr val="D1E8F0"/>
          </a:solidFill>
          <a:ln w="28575">
            <a:solidFill>
              <a:srgbClr val="376092"/>
            </a:solidFill>
          </a:ln>
        </p:spPr>
        <p:txBody>
          <a:bodyPr wrap="square" rtlCol="0">
            <a:spAutoFit/>
          </a:bodyPr>
          <a:lstStyle/>
          <a:p>
            <a:r>
              <a:rPr lang="en-US" b="1" dirty="0">
                <a:latin typeface="+mn-lt"/>
              </a:rPr>
              <a:t>Note 31: Litigation (in part)</a:t>
            </a:r>
          </a:p>
          <a:p>
            <a:r>
              <a:rPr lang="en-US" dirty="0">
                <a:latin typeface="+mn-lt"/>
              </a:rPr>
              <a:t>As of December 31, 2015, the Firm and its subsidiaries are defendants or putative defendants in numerous legal proceedings, including private, civil litigations and regulatory</a:t>
            </a:r>
            <a:r>
              <a:rPr lang="en-US" dirty="0" smtClean="0">
                <a:latin typeface="+mn-lt"/>
              </a:rPr>
              <a:t>/government </a:t>
            </a:r>
            <a:r>
              <a:rPr lang="en-US" dirty="0">
                <a:latin typeface="+mn-lt"/>
              </a:rPr>
              <a:t>investigations. . . . The Firm believes the estimate of the aggregate range of reasonably possible losses, in excess of reserves established, for its legal proceedings is from $0 to approximately $3.6 billion at December 31, 2015. This estimated aggregate range of reasonably possible losses is based upon currently available information for those proceedings in which the Firm believes that an estimate of reasonably possible loss can be made. For certain matters, the Firm does not believe that such an estimate can be made.</a:t>
            </a:r>
          </a:p>
        </p:txBody>
      </p:sp>
    </p:spTree>
    <p:extLst>
      <p:ext uri="{BB962C8B-B14F-4D97-AF65-F5344CB8AC3E}">
        <p14:creationId xmlns:p14="http://schemas.microsoft.com/office/powerpoint/2010/main" val="336643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 Disclosure of a </a:t>
            </a:r>
            <a:r>
              <a:rPr lang="en-IN" dirty="0" smtClean="0"/>
              <a:t>Lawsuit—</a:t>
            </a:r>
            <a:br>
              <a:rPr lang="en-IN" dirty="0" smtClean="0"/>
            </a:br>
            <a:r>
              <a:rPr lang="en-IN" dirty="0" smtClean="0"/>
              <a:t>Las </a:t>
            </a:r>
            <a:r>
              <a:rPr lang="en-IN" dirty="0"/>
              <a:t>Vegas Sands Corporation</a:t>
            </a:r>
            <a:endParaRPr lang="en-US" dirty="0"/>
          </a:p>
        </p:txBody>
      </p:sp>
      <p:sp>
        <p:nvSpPr>
          <p:cNvPr id="3" name="Content Placeholder 2"/>
          <p:cNvSpPr>
            <a:spLocks noGrp="1"/>
          </p:cNvSpPr>
          <p:nvPr>
            <p:ph idx="1"/>
          </p:nvPr>
        </p:nvSpPr>
        <p:spPr>
          <a:xfrm>
            <a:off x="762000" y="1477963"/>
            <a:ext cx="8013700" cy="5057775"/>
          </a:xfrm>
        </p:spPr>
        <p:txBody>
          <a:bodyPr>
            <a:normAutofit/>
          </a:bodyPr>
          <a:lstStyle/>
          <a:p>
            <a:pPr eaLnBrk="1" hangingPunct="1"/>
            <a:r>
              <a:rPr lang="en-US" dirty="0"/>
              <a:t>Even after a firm loses in court, it may not make an accrual</a:t>
            </a:r>
          </a:p>
        </p:txBody>
      </p:sp>
      <p:sp>
        <p:nvSpPr>
          <p:cNvPr id="9"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4" name="TextBox 3"/>
          <p:cNvSpPr txBox="1"/>
          <p:nvPr/>
        </p:nvSpPr>
        <p:spPr>
          <a:xfrm>
            <a:off x="1092807" y="2056497"/>
            <a:ext cx="7234282" cy="2554545"/>
          </a:xfrm>
          <a:prstGeom prst="rect">
            <a:avLst/>
          </a:prstGeom>
          <a:solidFill>
            <a:srgbClr val="D1E8F0"/>
          </a:solidFill>
          <a:ln w="28575">
            <a:solidFill>
              <a:srgbClr val="376092"/>
            </a:solidFill>
          </a:ln>
        </p:spPr>
        <p:txBody>
          <a:bodyPr wrap="square" rtlCol="0">
            <a:spAutoFit/>
          </a:bodyPr>
          <a:lstStyle/>
          <a:p>
            <a:r>
              <a:rPr lang="en-US" sz="2000" b="1" dirty="0">
                <a:latin typeface="+mn-lt"/>
              </a:rPr>
              <a:t>Note 13: Commitments and Contingencies (in part)</a:t>
            </a:r>
            <a:r>
              <a:rPr lang="en-US" sz="2000" b="1" dirty="0" smtClean="0">
                <a:latin typeface="+mn-lt"/>
              </a:rPr>
              <a:t>: Litigation</a:t>
            </a:r>
            <a:endParaRPr lang="en-US" sz="2000" b="1" dirty="0">
              <a:latin typeface="+mn-lt"/>
            </a:endParaRPr>
          </a:p>
          <a:p>
            <a:r>
              <a:rPr lang="en-US" sz="2000" dirty="0">
                <a:latin typeface="+mn-lt"/>
              </a:rPr>
              <a:t>The Company believes that it has valid bases in law and fact to appeal these verdicts. As a result, the Company believes that the likelihood that the amount of the judgments will be affirmed is not probable, and, accordingly, that the amount of any loss cannot be reasonably estimated at this time. Because the Company believes that this potential loss is not probable or estimable, it has not recorded any reserves or contingencies related to this legal matter.</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Accrual of Litigation Contingencies</a:t>
            </a:r>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cxnSp>
        <p:nvCxnSpPr>
          <p:cNvPr id="6" name="Straight Connector 5"/>
          <p:cNvCxnSpPr/>
          <p:nvPr/>
        </p:nvCxnSpPr>
        <p:spPr>
          <a:xfrm flipV="1">
            <a:off x="1393573" y="1839786"/>
            <a:ext cx="6862515" cy="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176861" y="1097934"/>
            <a:ext cx="3033953" cy="400110"/>
          </a:xfrm>
          <a:prstGeom prst="rect">
            <a:avLst/>
          </a:prstGeom>
          <a:noFill/>
        </p:spPr>
        <p:txBody>
          <a:bodyPr wrap="square" rtlCol="0">
            <a:spAutoFit/>
          </a:bodyPr>
          <a:lstStyle/>
          <a:p>
            <a:pPr algn="ctr"/>
            <a:r>
              <a:rPr lang="en-US" sz="2000" dirty="0">
                <a:latin typeface="+mn-lt"/>
              </a:rPr>
              <a:t>Cause of Loss Contingency</a:t>
            </a:r>
          </a:p>
        </p:txBody>
      </p:sp>
      <p:sp>
        <p:nvSpPr>
          <p:cNvPr id="9" name="TextBox 8"/>
          <p:cNvSpPr txBox="1"/>
          <p:nvPr/>
        </p:nvSpPr>
        <p:spPr>
          <a:xfrm>
            <a:off x="4926603" y="1097934"/>
            <a:ext cx="1733688" cy="400110"/>
          </a:xfrm>
          <a:prstGeom prst="rect">
            <a:avLst/>
          </a:prstGeom>
          <a:noFill/>
        </p:spPr>
        <p:txBody>
          <a:bodyPr wrap="square" rtlCol="0">
            <a:spAutoFit/>
          </a:bodyPr>
          <a:lstStyle/>
          <a:p>
            <a:pPr algn="ctr"/>
            <a:r>
              <a:rPr lang="en-US" sz="2000" dirty="0">
                <a:latin typeface="+mn-lt"/>
              </a:rPr>
              <a:t>Clarification</a:t>
            </a:r>
          </a:p>
        </p:txBody>
      </p:sp>
      <p:sp>
        <p:nvSpPr>
          <p:cNvPr id="10" name="TextBox 9"/>
          <p:cNvSpPr txBox="1"/>
          <p:nvPr/>
        </p:nvSpPr>
        <p:spPr>
          <a:xfrm>
            <a:off x="2693838" y="2162072"/>
            <a:ext cx="2327701" cy="400110"/>
          </a:xfrm>
          <a:prstGeom prst="rect">
            <a:avLst/>
          </a:prstGeom>
          <a:noFill/>
        </p:spPr>
        <p:txBody>
          <a:bodyPr wrap="square" rtlCol="0">
            <a:spAutoFit/>
          </a:bodyPr>
          <a:lstStyle/>
          <a:p>
            <a:pPr algn="ctr"/>
            <a:r>
              <a:rPr lang="en-US" sz="2000" dirty="0">
                <a:latin typeface="+mn-lt"/>
              </a:rPr>
              <a:t>Fiscal Year Ends</a:t>
            </a:r>
          </a:p>
        </p:txBody>
      </p:sp>
      <p:sp>
        <p:nvSpPr>
          <p:cNvPr id="11" name="TextBox 10"/>
          <p:cNvSpPr txBox="1"/>
          <p:nvPr/>
        </p:nvSpPr>
        <p:spPr>
          <a:xfrm>
            <a:off x="6016740" y="2162072"/>
            <a:ext cx="2377239" cy="400110"/>
          </a:xfrm>
          <a:prstGeom prst="rect">
            <a:avLst/>
          </a:prstGeom>
          <a:noFill/>
        </p:spPr>
        <p:txBody>
          <a:bodyPr wrap="square" rtlCol="0">
            <a:spAutoFit/>
          </a:bodyPr>
          <a:lstStyle/>
          <a:p>
            <a:pPr algn="ctr"/>
            <a:r>
              <a:rPr lang="en-US" sz="2000" dirty="0">
                <a:latin typeface="+mn-lt"/>
              </a:rPr>
              <a:t>Financial Statements</a:t>
            </a:r>
          </a:p>
        </p:txBody>
      </p:sp>
      <p:cxnSp>
        <p:nvCxnSpPr>
          <p:cNvPr id="13" name="Straight Arrow Connector 12"/>
          <p:cNvCxnSpPr>
            <a:stCxn id="8" idx="2"/>
          </p:cNvCxnSpPr>
          <p:nvPr/>
        </p:nvCxnSpPr>
        <p:spPr>
          <a:xfrm>
            <a:off x="2693838" y="1498044"/>
            <a:ext cx="0" cy="25502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800029" y="1498044"/>
            <a:ext cx="0" cy="25502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921867" y="1912024"/>
            <a:ext cx="0" cy="26003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7100295" y="1912025"/>
            <a:ext cx="0" cy="26003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26729" y="2562156"/>
            <a:ext cx="7999747" cy="1169551"/>
          </a:xfrm>
          <a:prstGeom prst="rect">
            <a:avLst/>
          </a:prstGeom>
          <a:noFill/>
        </p:spPr>
        <p:txBody>
          <a:bodyPr wrap="square" rtlCol="0">
            <a:spAutoFit/>
          </a:bodyPr>
          <a:lstStyle/>
          <a:p>
            <a:pPr marL="342900" indent="-342900" eaLnBrk="1" hangingPunct="1">
              <a:buFont typeface="Arial" panose="020B0604020202020204" pitchFamily="34" charset="0"/>
              <a:buChar char="•"/>
            </a:pPr>
            <a:r>
              <a:rPr lang="en-IN" sz="2000" dirty="0">
                <a:latin typeface="+mn-lt"/>
                <a:cs typeface="+mn-cs"/>
              </a:rPr>
              <a:t>Subsequent events can clarify a pre-existing claim’s</a:t>
            </a:r>
          </a:p>
          <a:p>
            <a:pPr marL="742950" lvl="1" indent="-285750">
              <a:spcBef>
                <a:spcPts val="600"/>
              </a:spcBef>
              <a:spcAft>
                <a:spcPts val="0"/>
              </a:spcAft>
              <a:buFont typeface="Arial" panose="020B0604020202020204" pitchFamily="34" charset="0"/>
              <a:buChar char="–"/>
              <a:defRPr/>
            </a:pPr>
            <a:r>
              <a:rPr lang="en-IN" sz="2000" dirty="0">
                <a:latin typeface="+mn-lt"/>
                <a:cs typeface="+mn-cs"/>
              </a:rPr>
              <a:t>Probability that a loss will occur</a:t>
            </a:r>
          </a:p>
          <a:p>
            <a:pPr marL="742950" lvl="1" indent="-285750">
              <a:spcBef>
                <a:spcPts val="600"/>
              </a:spcBef>
              <a:spcAft>
                <a:spcPts val="0"/>
              </a:spcAft>
              <a:buFont typeface="Arial" panose="020B0604020202020204" pitchFamily="34" charset="0"/>
              <a:buChar char="–"/>
              <a:defRPr/>
            </a:pPr>
            <a:r>
              <a:rPr lang="en-IN" sz="2000" dirty="0">
                <a:latin typeface="+mn-lt"/>
                <a:cs typeface="+mn-cs"/>
              </a:rPr>
              <a:t>Estimated amount of loss</a:t>
            </a:r>
          </a:p>
        </p:txBody>
      </p:sp>
      <p:sp>
        <p:nvSpPr>
          <p:cNvPr id="20" name="TextBox 19"/>
          <p:cNvSpPr txBox="1"/>
          <p:nvPr/>
        </p:nvSpPr>
        <p:spPr>
          <a:xfrm>
            <a:off x="834236" y="3790185"/>
            <a:ext cx="7999747" cy="2862322"/>
          </a:xfrm>
          <a:prstGeom prst="rect">
            <a:avLst/>
          </a:prstGeom>
          <a:solidFill>
            <a:srgbClr val="D1E8F0"/>
          </a:solidFill>
          <a:ln w="28575">
            <a:solidFill>
              <a:srgbClr val="376092"/>
            </a:solidFill>
          </a:ln>
        </p:spPr>
        <p:txBody>
          <a:bodyPr wrap="square" rtlCol="0">
            <a:spAutoFit/>
          </a:bodyPr>
          <a:lstStyle/>
          <a:p>
            <a:r>
              <a:rPr lang="en-US" b="1" dirty="0">
                <a:latin typeface="+mn-lt"/>
              </a:rPr>
              <a:t>Note 15: Commitments and Contingencies (in part)</a:t>
            </a:r>
          </a:p>
          <a:p>
            <a:r>
              <a:rPr lang="en-US" b="1" i="1" dirty="0">
                <a:latin typeface="+mn-lt"/>
              </a:rPr>
              <a:t>Legal Proceedings</a:t>
            </a:r>
          </a:p>
          <a:p>
            <a:r>
              <a:rPr lang="en-US" dirty="0">
                <a:latin typeface="+mn-lt"/>
              </a:rPr>
              <a:t>On December 6, 2010, Kraft commenced a federal court action against Starbucks, entitled Kraft Foods Global, Inc. v. Starbucks Corporation, in the U.S. District Court for the Southern District of New York. On November 12, 2013, the arbitrator ordered Starbucks to pay Kraft $2,227.5 million in damages plus prejudgment interest and attorney’s fees. We have estimated prejudgment interest, which includes an accrual through the estimated payment date, and attorneys’ fees to be approximately $556.6 million. As a result, we recorded a litigation charge of $2,784.1 million in our fiscal 2013 operating results.</a:t>
            </a:r>
          </a:p>
        </p:txBody>
      </p:sp>
    </p:spTree>
    <p:extLst>
      <p:ext uri="{BB962C8B-B14F-4D97-AF65-F5344CB8AC3E}">
        <p14:creationId xmlns:p14="http://schemas.microsoft.com/office/powerpoint/2010/main" val="4437248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8" grpId="0"/>
      <p:bldP spid="2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Accrual of Litigation Contingencies </a:t>
            </a:r>
            <a:r>
              <a:rPr lang="en-US" sz="2600" dirty="0"/>
              <a:t>(continued)</a:t>
            </a:r>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cxnSp>
        <p:nvCxnSpPr>
          <p:cNvPr id="6" name="Straight Connector 5"/>
          <p:cNvCxnSpPr/>
          <p:nvPr/>
        </p:nvCxnSpPr>
        <p:spPr>
          <a:xfrm flipV="1">
            <a:off x="1241856" y="2209961"/>
            <a:ext cx="6862515" cy="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469884" y="1117416"/>
            <a:ext cx="1733688" cy="707886"/>
          </a:xfrm>
          <a:prstGeom prst="rect">
            <a:avLst/>
          </a:prstGeom>
          <a:noFill/>
        </p:spPr>
        <p:txBody>
          <a:bodyPr wrap="square" rtlCol="0">
            <a:spAutoFit/>
          </a:bodyPr>
          <a:lstStyle/>
          <a:p>
            <a:pPr algn="ctr"/>
            <a:r>
              <a:rPr lang="en-US" sz="2000" dirty="0">
                <a:latin typeface="+mn-lt"/>
              </a:rPr>
              <a:t>Cause of Loss Contingency</a:t>
            </a:r>
          </a:p>
        </p:txBody>
      </p:sp>
      <p:sp>
        <p:nvSpPr>
          <p:cNvPr id="9" name="TextBox 8"/>
          <p:cNvSpPr txBox="1"/>
          <p:nvPr/>
        </p:nvSpPr>
        <p:spPr>
          <a:xfrm>
            <a:off x="4774886" y="1271304"/>
            <a:ext cx="1733688" cy="400110"/>
          </a:xfrm>
          <a:prstGeom prst="rect">
            <a:avLst/>
          </a:prstGeom>
          <a:noFill/>
        </p:spPr>
        <p:txBody>
          <a:bodyPr wrap="square" rtlCol="0">
            <a:spAutoFit/>
          </a:bodyPr>
          <a:lstStyle/>
          <a:p>
            <a:pPr algn="ctr"/>
            <a:r>
              <a:rPr lang="en-US" sz="2000" dirty="0">
                <a:latin typeface="+mn-lt"/>
              </a:rPr>
              <a:t>Clarification</a:t>
            </a:r>
          </a:p>
        </p:txBody>
      </p:sp>
      <p:sp>
        <p:nvSpPr>
          <p:cNvPr id="10" name="TextBox 9"/>
          <p:cNvSpPr txBox="1"/>
          <p:nvPr/>
        </p:nvSpPr>
        <p:spPr>
          <a:xfrm>
            <a:off x="1169618" y="2580190"/>
            <a:ext cx="1733688" cy="707886"/>
          </a:xfrm>
          <a:prstGeom prst="rect">
            <a:avLst/>
          </a:prstGeom>
          <a:noFill/>
        </p:spPr>
        <p:txBody>
          <a:bodyPr wrap="square" rtlCol="0">
            <a:spAutoFit/>
          </a:bodyPr>
          <a:lstStyle/>
          <a:p>
            <a:pPr algn="ctr"/>
            <a:r>
              <a:rPr lang="en-US" sz="2000" dirty="0">
                <a:latin typeface="+mn-lt"/>
              </a:rPr>
              <a:t>Fiscal Year Ends</a:t>
            </a:r>
          </a:p>
        </p:txBody>
      </p:sp>
      <p:sp>
        <p:nvSpPr>
          <p:cNvPr id="11" name="TextBox 10"/>
          <p:cNvSpPr txBox="1"/>
          <p:nvPr/>
        </p:nvSpPr>
        <p:spPr>
          <a:xfrm>
            <a:off x="5648312" y="2699746"/>
            <a:ext cx="1733688" cy="707886"/>
          </a:xfrm>
          <a:prstGeom prst="rect">
            <a:avLst/>
          </a:prstGeom>
          <a:noFill/>
        </p:spPr>
        <p:txBody>
          <a:bodyPr wrap="square" rtlCol="0">
            <a:spAutoFit/>
          </a:bodyPr>
          <a:lstStyle/>
          <a:p>
            <a:pPr algn="ctr"/>
            <a:r>
              <a:rPr lang="en-US" sz="2000" dirty="0">
                <a:latin typeface="+mn-lt"/>
              </a:rPr>
              <a:t>Financial Statements</a:t>
            </a:r>
          </a:p>
        </p:txBody>
      </p:sp>
      <p:cxnSp>
        <p:nvCxnSpPr>
          <p:cNvPr id="13" name="Straight Arrow Connector 12"/>
          <p:cNvCxnSpPr>
            <a:stCxn id="8" idx="2"/>
          </p:cNvCxnSpPr>
          <p:nvPr/>
        </p:nvCxnSpPr>
        <p:spPr>
          <a:xfrm>
            <a:off x="3336728" y="1825302"/>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648312" y="1825302"/>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2084698" y="2244293"/>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6521738" y="2314016"/>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87913" y="3501237"/>
            <a:ext cx="7999747" cy="907941"/>
          </a:xfrm>
          <a:prstGeom prst="rect">
            <a:avLst/>
          </a:prstGeom>
          <a:noFill/>
        </p:spPr>
        <p:txBody>
          <a:bodyPr wrap="square" rtlCol="0">
            <a:spAutoFit/>
          </a:bodyPr>
          <a:lstStyle/>
          <a:p>
            <a:pPr marL="342900" indent="-342900" eaLnBrk="1" hangingPunct="1">
              <a:buFont typeface="Arial" panose="020B0604020202020204" pitchFamily="34" charset="0"/>
              <a:buChar char="•"/>
            </a:pPr>
            <a:r>
              <a:rPr lang="en-IN" sz="2400" dirty="0">
                <a:latin typeface="+mn-lt"/>
              </a:rPr>
              <a:t>If contingency comes into existence after fiscal year-end</a:t>
            </a:r>
          </a:p>
          <a:p>
            <a:pPr marL="742950" lvl="1" indent="-285750" eaLnBrk="1" hangingPunct="1">
              <a:spcBef>
                <a:spcPts val="600"/>
              </a:spcBef>
              <a:spcAft>
                <a:spcPts val="0"/>
              </a:spcAft>
              <a:buFont typeface="Arial" panose="020B0604020202020204" pitchFamily="34" charset="0"/>
              <a:buChar char="–"/>
              <a:defRPr/>
            </a:pPr>
            <a:r>
              <a:rPr lang="en-IN" sz="2400" dirty="0">
                <a:latin typeface="+mn-lt"/>
                <a:cs typeface="+mn-cs"/>
              </a:rPr>
              <a:t>No liability accrues, but description provided in notes</a:t>
            </a:r>
          </a:p>
        </p:txBody>
      </p:sp>
      <p:sp>
        <p:nvSpPr>
          <p:cNvPr id="14" name="TextBox 13"/>
          <p:cNvSpPr txBox="1"/>
          <p:nvPr/>
        </p:nvSpPr>
        <p:spPr>
          <a:xfrm>
            <a:off x="6883584" y="1271304"/>
            <a:ext cx="1733688" cy="400110"/>
          </a:xfrm>
          <a:prstGeom prst="rect">
            <a:avLst/>
          </a:prstGeom>
          <a:noFill/>
        </p:spPr>
        <p:txBody>
          <a:bodyPr wrap="square" rtlCol="0">
            <a:spAutoFit/>
          </a:bodyPr>
          <a:lstStyle/>
          <a:p>
            <a:pPr algn="ctr"/>
            <a:r>
              <a:rPr lang="en-US" sz="2000" dirty="0">
                <a:latin typeface="+mn-lt"/>
              </a:rPr>
              <a:t>Clarification</a:t>
            </a:r>
          </a:p>
        </p:txBody>
      </p:sp>
      <p:cxnSp>
        <p:nvCxnSpPr>
          <p:cNvPr id="19" name="Straight Arrow Connector 18"/>
          <p:cNvCxnSpPr/>
          <p:nvPr/>
        </p:nvCxnSpPr>
        <p:spPr>
          <a:xfrm>
            <a:off x="7757010" y="1825302"/>
            <a:ext cx="0" cy="3358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407803" y="1303122"/>
            <a:ext cx="576552" cy="400110"/>
          </a:xfrm>
          <a:prstGeom prst="rect">
            <a:avLst/>
          </a:prstGeom>
          <a:noFill/>
        </p:spPr>
        <p:txBody>
          <a:bodyPr wrap="square" rtlCol="0">
            <a:spAutoFit/>
          </a:bodyPr>
          <a:lstStyle/>
          <a:p>
            <a:pPr algn="ctr"/>
            <a:r>
              <a:rPr lang="en-US" sz="2000" i="1" dirty="0">
                <a:latin typeface="+mn-lt"/>
              </a:rPr>
              <a:t>or</a:t>
            </a:r>
          </a:p>
        </p:txBody>
      </p:sp>
      <p:sp>
        <p:nvSpPr>
          <p:cNvPr id="21" name="TextBox 20"/>
          <p:cNvSpPr txBox="1"/>
          <p:nvPr/>
        </p:nvSpPr>
        <p:spPr>
          <a:xfrm>
            <a:off x="914309" y="4540234"/>
            <a:ext cx="7999747" cy="1938992"/>
          </a:xfrm>
          <a:prstGeom prst="rect">
            <a:avLst/>
          </a:prstGeom>
          <a:solidFill>
            <a:srgbClr val="D1E8F0"/>
          </a:solidFill>
          <a:ln w="28575">
            <a:solidFill>
              <a:srgbClr val="376092"/>
            </a:solidFill>
          </a:ln>
        </p:spPr>
        <p:txBody>
          <a:bodyPr wrap="square" rtlCol="0">
            <a:spAutoFit/>
          </a:bodyPr>
          <a:lstStyle/>
          <a:p>
            <a:r>
              <a:rPr lang="en-US" sz="2000" b="1" dirty="0">
                <a:latin typeface="+mn-lt"/>
              </a:rPr>
              <a:t>Note 21: Subsequent events (in part)</a:t>
            </a:r>
          </a:p>
          <a:p>
            <a:r>
              <a:rPr lang="en-US" sz="2000" dirty="0">
                <a:latin typeface="+mn-lt"/>
              </a:rPr>
              <a:t>In February 2016, additional territories in North America met the criteria to be classified as held for sale. Therefore, we are required to record the related assets and liabilities at the lower of carrying value or fair value less any costs to sell based on the estimated sale price, which will result in a noncash loss of $296 million in 2016.</a:t>
            </a:r>
          </a:p>
        </p:txBody>
      </p:sp>
    </p:spTree>
    <p:extLst>
      <p:ext uri="{BB962C8B-B14F-4D97-AF65-F5344CB8AC3E}">
        <p14:creationId xmlns:p14="http://schemas.microsoft.com/office/powerpoint/2010/main" val="1291492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8" grpId="0"/>
      <p:bldP spid="14" grpId="0"/>
      <p:bldP spid="20" grpId="0"/>
      <p:bldP spid="2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Unasserted Claims and Assessments</a:t>
            </a:r>
          </a:p>
        </p:txBody>
      </p:sp>
      <p:sp>
        <p:nvSpPr>
          <p:cNvPr id="3" name="Content Placeholder 2"/>
          <p:cNvSpPr>
            <a:spLocks noGrp="1"/>
          </p:cNvSpPr>
          <p:nvPr>
            <p:ph idx="1"/>
          </p:nvPr>
        </p:nvSpPr>
        <p:spPr>
          <a:xfrm>
            <a:off x="785972" y="1189653"/>
            <a:ext cx="8013600" cy="5057775"/>
          </a:xfrm>
        </p:spPr>
        <p:txBody>
          <a:bodyPr>
            <a:normAutofit/>
          </a:bodyPr>
          <a:lstStyle/>
          <a:p>
            <a:pPr marL="282575" indent="-282575"/>
            <a:r>
              <a:rPr lang="en-US" dirty="0"/>
              <a:t>Even if a claim has yet to be made when the financial statements are issued, a contingency may warrant accrual or disclosure</a:t>
            </a:r>
          </a:p>
          <a:p>
            <a:pPr marL="282575" indent="-282575"/>
            <a:r>
              <a:rPr lang="en-US" dirty="0"/>
              <a:t>A </a:t>
            </a:r>
            <a:r>
              <a:rPr lang="en-US" b="1" dirty="0">
                <a:solidFill>
                  <a:srgbClr val="C00000"/>
                </a:solidFill>
              </a:rPr>
              <a:t>two-step process</a:t>
            </a:r>
            <a:r>
              <a:rPr lang="en-US" dirty="0"/>
              <a:t> is involved:</a:t>
            </a:r>
          </a:p>
          <a:p>
            <a:pPr marL="914400" lvl="1" indent="-457200">
              <a:buFont typeface="+mj-lt"/>
              <a:buAutoNum type="arabicPeriod"/>
            </a:pPr>
            <a:r>
              <a:rPr lang="en-US" dirty="0"/>
              <a:t> Is it </a:t>
            </a:r>
            <a:r>
              <a:rPr lang="en-US" b="1" dirty="0">
                <a:solidFill>
                  <a:srgbClr val="C00000"/>
                </a:solidFill>
              </a:rPr>
              <a:t>probable</a:t>
            </a:r>
            <a:r>
              <a:rPr lang="en-US" dirty="0"/>
              <a:t> that a claim will be asserted? If the answer is “no,” stop. If “yes,” go on to step </a:t>
            </a:r>
            <a:r>
              <a:rPr lang="en-US" dirty="0" smtClean="0"/>
              <a:t>2.</a:t>
            </a:r>
            <a:endParaRPr lang="en-US" dirty="0"/>
          </a:p>
          <a:p>
            <a:pPr marL="914400" lvl="1" indent="-457200">
              <a:buFont typeface="+mj-lt"/>
              <a:buAutoNum type="arabicPeriod"/>
            </a:pPr>
            <a:r>
              <a:rPr lang="en-US" dirty="0"/>
              <a:t>Treat the claim </a:t>
            </a:r>
            <a:r>
              <a:rPr lang="en-US" b="1" dirty="0">
                <a:solidFill>
                  <a:srgbClr val="C00000"/>
                </a:solidFill>
              </a:rPr>
              <a:t>as if the claim has been </a:t>
            </a:r>
            <a:r>
              <a:rPr lang="en-US" b="1" dirty="0" smtClean="0">
                <a:solidFill>
                  <a:srgbClr val="C00000"/>
                </a:solidFill>
              </a:rPr>
              <a:t>asserted</a:t>
            </a:r>
            <a:r>
              <a:rPr lang="en-US" dirty="0" smtClean="0"/>
              <a:t>.</a:t>
            </a:r>
            <a:endParaRPr lang="en-US" dirty="0"/>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
        <p:nvSpPr>
          <p:cNvPr id="5" name="TextBox 4"/>
          <p:cNvSpPr txBox="1"/>
          <p:nvPr/>
        </p:nvSpPr>
        <p:spPr>
          <a:xfrm>
            <a:off x="834236" y="4079133"/>
            <a:ext cx="7999747" cy="2246769"/>
          </a:xfrm>
          <a:prstGeom prst="rect">
            <a:avLst/>
          </a:prstGeom>
          <a:solidFill>
            <a:srgbClr val="D1E8F0"/>
          </a:solidFill>
          <a:ln w="28575">
            <a:solidFill>
              <a:srgbClr val="376092"/>
            </a:solidFill>
          </a:ln>
        </p:spPr>
        <p:txBody>
          <a:bodyPr wrap="square" rtlCol="0">
            <a:spAutoFit/>
          </a:bodyPr>
          <a:lstStyle/>
          <a:p>
            <a:r>
              <a:rPr lang="en-US" sz="2000" b="1" dirty="0">
                <a:latin typeface="+mn-lt"/>
              </a:rPr>
              <a:t>15. Commitments and Contingencies (in part)</a:t>
            </a:r>
          </a:p>
          <a:p>
            <a:r>
              <a:rPr lang="en-US" sz="2000" b="1" dirty="0">
                <a:latin typeface="+mn-lt"/>
              </a:rPr>
              <a:t>Asserted and Unasserted Claims</a:t>
            </a:r>
            <a:r>
              <a:rPr lang="en-US" sz="2000" b="1" dirty="0" smtClean="0">
                <a:latin typeface="+mn-lt"/>
              </a:rPr>
              <a:t>—</a:t>
            </a:r>
            <a:r>
              <a:rPr lang="en-US" sz="2000" dirty="0" smtClean="0">
                <a:latin typeface="+mn-lt"/>
              </a:rPr>
              <a:t>Various </a:t>
            </a:r>
            <a:r>
              <a:rPr lang="en-US" sz="2000" dirty="0">
                <a:latin typeface="+mn-lt"/>
              </a:rPr>
              <a:t>claims and lawsuits are pending against us and certain of our subsidiaries. We cannot fully determine the effect of all asserted and unasserted claims on our consolidated results of operations, financial condition, or liquidity. To the extent possible, we have recorded a liability where asserted and unasserted claims are considered probable and where such claims can be reasonably estimated.</a:t>
            </a:r>
          </a:p>
        </p:txBody>
      </p:sp>
    </p:spTree>
    <p:extLst>
      <p:ext uri="{BB962C8B-B14F-4D97-AF65-F5344CB8AC3E}">
        <p14:creationId xmlns:p14="http://schemas.microsoft.com/office/powerpoint/2010/main" val="3345486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a:t>
            </a:r>
            <a:r>
              <a:rPr lang="en-US" dirty="0" smtClean="0"/>
              <a:t>Liabilities—General </a:t>
            </a:r>
            <a:r>
              <a:rPr lang="en-US" dirty="0"/>
              <a:t>Mills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64463596"/>
              </p:ext>
            </p:extLst>
          </p:nvPr>
        </p:nvGraphicFramePr>
        <p:xfrm>
          <a:off x="762000" y="1444625"/>
          <a:ext cx="8013699" cy="3962400"/>
        </p:xfrm>
        <a:graphic>
          <a:graphicData uri="http://schemas.openxmlformats.org/drawingml/2006/table">
            <a:tbl>
              <a:tblPr firstRow="1" bandRow="1">
                <a:tableStyleId>{2D5ABB26-0587-4C30-8999-92F81FD0307C}</a:tableStyleId>
              </a:tblPr>
              <a:tblGrid>
                <a:gridCol w="4893555">
                  <a:extLst>
                    <a:ext uri="{9D8B030D-6E8A-4147-A177-3AD203B41FA5}">
                      <a16:colId xmlns="" xmlns:a16="http://schemas.microsoft.com/office/drawing/2014/main" val="20000"/>
                    </a:ext>
                  </a:extLst>
                </a:gridCol>
                <a:gridCol w="1589214">
                  <a:extLst>
                    <a:ext uri="{9D8B030D-6E8A-4147-A177-3AD203B41FA5}">
                      <a16:colId xmlns="" xmlns:a16="http://schemas.microsoft.com/office/drawing/2014/main" val="20001"/>
                    </a:ext>
                  </a:extLst>
                </a:gridCol>
                <a:gridCol w="1530930">
                  <a:extLst>
                    <a:ext uri="{9D8B030D-6E8A-4147-A177-3AD203B41FA5}">
                      <a16:colId xmlns="" xmlns:a16="http://schemas.microsoft.com/office/drawing/2014/main" val="20002"/>
                    </a:ext>
                  </a:extLst>
                </a:gridCol>
              </a:tblGrid>
              <a:tr h="370840">
                <a:tc gridSpan="3">
                  <a:txBody>
                    <a:bodyPr/>
                    <a:lstStyle/>
                    <a:p>
                      <a:pPr algn="ctr"/>
                      <a:r>
                        <a:rPr lang="en-US" sz="2000" b="1" dirty="0"/>
                        <a:t>GENERAL MILLS, INC</a:t>
                      </a:r>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lnT w="28575" cap="flat" cmpd="sng" algn="ctr">
                      <a:solidFill>
                        <a:srgbClr val="376092"/>
                      </a:solidFill>
                      <a:prstDash val="solid"/>
                      <a:round/>
                      <a:headEnd type="none" w="med" len="med"/>
                      <a:tailEnd type="none" w="med" len="med"/>
                    </a:lnT>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 xmlns:a16="http://schemas.microsoft.com/office/drawing/2014/main" val="10000"/>
                  </a:ext>
                </a:extLst>
              </a:tr>
              <a:tr h="370840">
                <a:tc gridSpan="3">
                  <a:txBody>
                    <a:bodyPr/>
                    <a:lstStyle/>
                    <a:p>
                      <a:pPr algn="ctr"/>
                      <a:r>
                        <a:rPr lang="en-US" sz="2000" b="1" dirty="0"/>
                        <a:t>Excerpt</a:t>
                      </a:r>
                      <a:r>
                        <a:rPr lang="en-US" sz="2000" b="1" baseline="0" dirty="0"/>
                        <a:t> from Consolidated Balance Sheets ($ in millions)</a:t>
                      </a:r>
                      <a:endParaRPr lang="en-US" sz="2000" b="1" dirty="0"/>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 xmlns:a16="http://schemas.microsoft.com/office/drawing/2014/main" val="10001"/>
                  </a:ext>
                </a:extLst>
              </a:tr>
              <a:tr h="370840">
                <a:tc gridSpan="3">
                  <a:txBody>
                    <a:bodyPr/>
                    <a:lstStyle/>
                    <a:p>
                      <a:pPr algn="ctr"/>
                      <a:r>
                        <a:rPr lang="en-US" sz="2000" b="1" dirty="0"/>
                        <a:t>May 31, 2015 and</a:t>
                      </a:r>
                      <a:r>
                        <a:rPr lang="en-US" sz="2000" b="1" baseline="0" dirty="0"/>
                        <a:t> May 27, 2014</a:t>
                      </a:r>
                      <a:endParaRPr lang="en-US" sz="2000" b="1" dirty="0"/>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 xmlns:a16="http://schemas.microsoft.com/office/drawing/2014/main" val="10002"/>
                  </a:ext>
                </a:extLst>
              </a:tr>
              <a:tr h="370840">
                <a:tc gridSpan="3">
                  <a:txBody>
                    <a:bodyPr/>
                    <a:lstStyle/>
                    <a:p>
                      <a:pPr algn="ctr"/>
                      <a:r>
                        <a:rPr lang="en-US" sz="2000" b="1" dirty="0"/>
                        <a:t>Liabilities</a:t>
                      </a:r>
                    </a:p>
                  </a:txBody>
                  <a:tcPr>
                    <a:lnL w="28575" cap="flat" cmpd="sng" algn="ctr">
                      <a:solidFill>
                        <a:srgbClr val="376092"/>
                      </a:solidFill>
                      <a:prstDash val="solid"/>
                      <a:round/>
                      <a:headEnd type="none" w="med" len="med"/>
                      <a:tailEnd type="none" w="med" len="med"/>
                    </a:lnL>
                    <a:lnR w="28575" cap="flat" cmpd="sng" algn="ctr">
                      <a:solidFill>
                        <a:srgbClr val="376092"/>
                      </a:solidFill>
                      <a:prstDash val="solid"/>
                      <a:round/>
                      <a:headEnd type="none" w="med" len="med"/>
                      <a:tailEnd type="none" w="med" len="med"/>
                    </a:lnR>
                    <a:solidFill>
                      <a:srgbClr val="D1E8F0"/>
                    </a:solidFill>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 xmlns:a16="http://schemas.microsoft.com/office/drawing/2014/main" val="10003"/>
                  </a:ext>
                </a:extLst>
              </a:tr>
              <a:tr h="370840">
                <a:tc>
                  <a:txBody>
                    <a:bodyPr/>
                    <a:lstStyle/>
                    <a:p>
                      <a:r>
                        <a:rPr lang="en-US" sz="2000" b="1" dirty="0"/>
                        <a:t>Current Liabilities</a:t>
                      </a:r>
                    </a:p>
                  </a:txBody>
                  <a:tcPr>
                    <a:lnL w="28575" cap="flat" cmpd="sng" algn="ctr">
                      <a:solidFill>
                        <a:srgbClr val="376092"/>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1E8F0"/>
                    </a:solidFill>
                  </a:tcPr>
                </a:tc>
                <a:tc>
                  <a:txBody>
                    <a:bodyPr/>
                    <a:lstStyle/>
                    <a:p>
                      <a:pPr algn="r"/>
                      <a:r>
                        <a:rPr lang="en-US" sz="2000" b="1" dirty="0"/>
                        <a:t>2015</a:t>
                      </a:r>
                    </a:p>
                  </a:txBody>
                  <a:tcPr>
                    <a:lnB w="12700" cap="flat" cmpd="sng" algn="ctr">
                      <a:solidFill>
                        <a:schemeClr val="tx1"/>
                      </a:solidFill>
                      <a:prstDash val="solid"/>
                      <a:round/>
                      <a:headEnd type="none" w="med" len="med"/>
                      <a:tailEnd type="none" w="med" len="med"/>
                    </a:lnB>
                    <a:solidFill>
                      <a:srgbClr val="D1E8F0"/>
                    </a:solidFill>
                  </a:tcPr>
                </a:tc>
                <a:tc>
                  <a:txBody>
                    <a:bodyPr/>
                    <a:lstStyle/>
                    <a:p>
                      <a:pPr algn="r"/>
                      <a:r>
                        <a:rPr lang="en-US" sz="2000" b="1" dirty="0"/>
                        <a:t>2014</a:t>
                      </a:r>
                    </a:p>
                  </a:txBody>
                  <a:tcPr>
                    <a:lnR w="28575" cap="flat" cmpd="sng" algn="ctr">
                      <a:solidFill>
                        <a:srgbClr val="376092"/>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1E8F0"/>
                    </a:solidFill>
                  </a:tcPr>
                </a:tc>
                <a:extLst>
                  <a:ext uri="{0D108BD9-81ED-4DB2-BD59-A6C34878D82A}">
                    <a16:rowId xmlns="" xmlns:a16="http://schemas.microsoft.com/office/drawing/2014/main" val="10004"/>
                  </a:ext>
                </a:extLst>
              </a:tr>
              <a:tr h="370840">
                <a:tc>
                  <a:txBody>
                    <a:bodyPr/>
                    <a:lstStyle/>
                    <a:p>
                      <a:r>
                        <a:rPr lang="en-US" sz="2000" dirty="0"/>
                        <a:t>Accounts payable</a:t>
                      </a:r>
                    </a:p>
                  </a:txBody>
                  <a:tcPr>
                    <a:lnL w="28575" cap="flat" cmpd="sng" algn="ctr">
                      <a:solidFill>
                        <a:srgbClr val="376092"/>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D1E8F0"/>
                    </a:solidFill>
                  </a:tcPr>
                </a:tc>
                <a:tc>
                  <a:txBody>
                    <a:bodyPr/>
                    <a:lstStyle/>
                    <a:p>
                      <a:pPr algn="r"/>
                      <a:r>
                        <a:rPr lang="en-US" sz="2000" dirty="0"/>
                        <a:t>$1,684.0</a:t>
                      </a:r>
                    </a:p>
                  </a:txBody>
                  <a:tcPr>
                    <a:lnT w="12700" cap="flat" cmpd="sng" algn="ctr">
                      <a:solidFill>
                        <a:schemeClr val="tx1"/>
                      </a:solidFill>
                      <a:prstDash val="solid"/>
                      <a:round/>
                      <a:headEnd type="none" w="med" len="med"/>
                      <a:tailEnd type="none" w="med" len="med"/>
                    </a:lnT>
                    <a:solidFill>
                      <a:srgbClr val="D1E8F0"/>
                    </a:solidFill>
                  </a:tcPr>
                </a:tc>
                <a:tc>
                  <a:txBody>
                    <a:bodyPr/>
                    <a:lstStyle/>
                    <a:p>
                      <a:pPr algn="r"/>
                      <a:r>
                        <a:rPr lang="en-US" sz="2000" dirty="0"/>
                        <a:t>$1,611.3</a:t>
                      </a:r>
                    </a:p>
                  </a:txBody>
                  <a:tcPr>
                    <a:lnR w="28575" cap="flat" cmpd="sng" algn="ctr">
                      <a:solidFill>
                        <a:srgbClr val="376092"/>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D1E8F0"/>
                    </a:solidFill>
                  </a:tcPr>
                </a:tc>
                <a:extLst>
                  <a:ext uri="{0D108BD9-81ED-4DB2-BD59-A6C34878D82A}">
                    <a16:rowId xmlns="" xmlns:a16="http://schemas.microsoft.com/office/drawing/2014/main" val="10005"/>
                  </a:ext>
                </a:extLst>
              </a:tr>
              <a:tr h="370840">
                <a:tc>
                  <a:txBody>
                    <a:bodyPr/>
                    <a:lstStyle/>
                    <a:p>
                      <a:r>
                        <a:rPr lang="en-US" sz="2000" dirty="0"/>
                        <a:t>Current portion of long-term</a:t>
                      </a:r>
                      <a:r>
                        <a:rPr lang="en-US" sz="2000" baseline="0" dirty="0"/>
                        <a:t> debt</a:t>
                      </a:r>
                      <a:endParaRPr lang="en-US" sz="2000" dirty="0"/>
                    </a:p>
                  </a:txBody>
                  <a:tcPr>
                    <a:lnL w="28575" cap="flat" cmpd="sng" algn="ctr">
                      <a:solidFill>
                        <a:srgbClr val="376092"/>
                      </a:solidFill>
                      <a:prstDash val="solid"/>
                      <a:round/>
                      <a:headEnd type="none" w="med" len="med"/>
                      <a:tailEnd type="none" w="med" len="med"/>
                    </a:lnL>
                    <a:solidFill>
                      <a:srgbClr val="D1E8F0"/>
                    </a:solidFill>
                  </a:tcPr>
                </a:tc>
                <a:tc>
                  <a:txBody>
                    <a:bodyPr/>
                    <a:lstStyle/>
                    <a:p>
                      <a:pPr algn="r"/>
                      <a:r>
                        <a:rPr lang="en-US" sz="2000" dirty="0"/>
                        <a:t>1,000.4</a:t>
                      </a:r>
                    </a:p>
                  </a:txBody>
                  <a:tcPr>
                    <a:solidFill>
                      <a:srgbClr val="D1E8F0"/>
                    </a:solidFill>
                  </a:tcPr>
                </a:tc>
                <a:tc>
                  <a:txBody>
                    <a:bodyPr/>
                    <a:lstStyle/>
                    <a:p>
                      <a:pPr algn="r"/>
                      <a:r>
                        <a:rPr lang="en-US" sz="2000" dirty="0"/>
                        <a:t>1,250.6</a:t>
                      </a:r>
                    </a:p>
                  </a:txBody>
                  <a:tcPr>
                    <a:lnR w="28575" cap="flat" cmpd="sng" algn="ctr">
                      <a:solidFill>
                        <a:srgbClr val="376092"/>
                      </a:solidFill>
                      <a:prstDash val="solid"/>
                      <a:round/>
                      <a:headEnd type="none" w="med" len="med"/>
                      <a:tailEnd type="none" w="med" len="med"/>
                    </a:lnR>
                    <a:solidFill>
                      <a:srgbClr val="D1E8F0"/>
                    </a:solidFill>
                  </a:tcPr>
                </a:tc>
                <a:extLst>
                  <a:ext uri="{0D108BD9-81ED-4DB2-BD59-A6C34878D82A}">
                    <a16:rowId xmlns="" xmlns:a16="http://schemas.microsoft.com/office/drawing/2014/main" val="10006"/>
                  </a:ext>
                </a:extLst>
              </a:tr>
              <a:tr h="370840">
                <a:tc>
                  <a:txBody>
                    <a:bodyPr/>
                    <a:lstStyle/>
                    <a:p>
                      <a:r>
                        <a:rPr lang="en-US" sz="2000" dirty="0"/>
                        <a:t>Notes payable</a:t>
                      </a:r>
                    </a:p>
                  </a:txBody>
                  <a:tcPr>
                    <a:lnL w="28575" cap="flat" cmpd="sng" algn="ctr">
                      <a:solidFill>
                        <a:srgbClr val="376092"/>
                      </a:solidFill>
                      <a:prstDash val="solid"/>
                      <a:round/>
                      <a:headEnd type="none" w="med" len="med"/>
                      <a:tailEnd type="none" w="med" len="med"/>
                    </a:lnL>
                    <a:solidFill>
                      <a:srgbClr val="D1E8F0"/>
                    </a:solidFill>
                  </a:tcPr>
                </a:tc>
                <a:tc>
                  <a:txBody>
                    <a:bodyPr/>
                    <a:lstStyle/>
                    <a:p>
                      <a:pPr algn="r"/>
                      <a:r>
                        <a:rPr lang="en-US" sz="2000" dirty="0"/>
                        <a:t>615.8</a:t>
                      </a:r>
                    </a:p>
                  </a:txBody>
                  <a:tcPr>
                    <a:solidFill>
                      <a:srgbClr val="D1E8F0"/>
                    </a:solidFill>
                  </a:tcPr>
                </a:tc>
                <a:tc>
                  <a:txBody>
                    <a:bodyPr/>
                    <a:lstStyle/>
                    <a:p>
                      <a:pPr algn="r"/>
                      <a:r>
                        <a:rPr lang="en-US" sz="2000" dirty="0"/>
                        <a:t>111.7</a:t>
                      </a:r>
                    </a:p>
                  </a:txBody>
                  <a:tcPr>
                    <a:lnR w="28575" cap="flat" cmpd="sng" algn="ctr">
                      <a:solidFill>
                        <a:srgbClr val="376092"/>
                      </a:solidFill>
                      <a:prstDash val="solid"/>
                      <a:round/>
                      <a:headEnd type="none" w="med" len="med"/>
                      <a:tailEnd type="none" w="med" len="med"/>
                    </a:lnR>
                    <a:solidFill>
                      <a:srgbClr val="D1E8F0"/>
                    </a:solidFill>
                  </a:tcPr>
                </a:tc>
                <a:extLst>
                  <a:ext uri="{0D108BD9-81ED-4DB2-BD59-A6C34878D82A}">
                    <a16:rowId xmlns="" xmlns:a16="http://schemas.microsoft.com/office/drawing/2014/main" val="10007"/>
                  </a:ext>
                </a:extLst>
              </a:tr>
              <a:tr h="370840">
                <a:tc>
                  <a:txBody>
                    <a:bodyPr/>
                    <a:lstStyle/>
                    <a:p>
                      <a:r>
                        <a:rPr lang="en-US" sz="2000" dirty="0"/>
                        <a:t>Other current liabilities</a:t>
                      </a:r>
                    </a:p>
                  </a:txBody>
                  <a:tcPr>
                    <a:lnL w="28575" cap="flat" cmpd="sng" algn="ctr">
                      <a:solidFill>
                        <a:srgbClr val="376092"/>
                      </a:solidFill>
                      <a:prstDash val="solid"/>
                      <a:round/>
                      <a:headEnd type="none" w="med" len="med"/>
                      <a:tailEnd type="none" w="med" len="med"/>
                    </a:lnL>
                    <a:solidFill>
                      <a:srgbClr val="D1E8F0"/>
                    </a:solidFill>
                  </a:tcPr>
                </a:tc>
                <a:tc>
                  <a:txBody>
                    <a:bodyPr/>
                    <a:lstStyle/>
                    <a:p>
                      <a:pPr algn="r"/>
                      <a:r>
                        <a:rPr lang="en-US" sz="2000" u="sng" dirty="0"/>
                        <a:t>1,589.9</a:t>
                      </a:r>
                    </a:p>
                  </a:txBody>
                  <a:tcPr>
                    <a:solidFill>
                      <a:srgbClr val="D1E8F0"/>
                    </a:solidFill>
                  </a:tcPr>
                </a:tc>
                <a:tc>
                  <a:txBody>
                    <a:bodyPr/>
                    <a:lstStyle/>
                    <a:p>
                      <a:pPr algn="r"/>
                      <a:r>
                        <a:rPr lang="en-US" sz="2000" u="sng" dirty="0"/>
                        <a:t>1,449.9</a:t>
                      </a:r>
                    </a:p>
                  </a:txBody>
                  <a:tcPr>
                    <a:lnR w="28575" cap="flat" cmpd="sng" algn="ctr">
                      <a:solidFill>
                        <a:srgbClr val="376092"/>
                      </a:solidFill>
                      <a:prstDash val="solid"/>
                      <a:round/>
                      <a:headEnd type="none" w="med" len="med"/>
                      <a:tailEnd type="none" w="med" len="med"/>
                    </a:lnR>
                    <a:solidFill>
                      <a:srgbClr val="D1E8F0"/>
                    </a:solidFill>
                  </a:tcPr>
                </a:tc>
                <a:extLst>
                  <a:ext uri="{0D108BD9-81ED-4DB2-BD59-A6C34878D82A}">
                    <a16:rowId xmlns="" xmlns:a16="http://schemas.microsoft.com/office/drawing/2014/main" val="10008"/>
                  </a:ext>
                </a:extLst>
              </a:tr>
              <a:tr h="370840">
                <a:tc>
                  <a:txBody>
                    <a:bodyPr/>
                    <a:lstStyle/>
                    <a:p>
                      <a:pPr lvl="1"/>
                      <a:r>
                        <a:rPr lang="en-US" sz="2000" dirty="0"/>
                        <a:t>Total</a:t>
                      </a:r>
                      <a:r>
                        <a:rPr lang="en-US" sz="2000" baseline="0" dirty="0"/>
                        <a:t> current liabilities</a:t>
                      </a:r>
                      <a:endParaRPr lang="en-US" sz="2000" dirty="0"/>
                    </a:p>
                  </a:txBody>
                  <a:tcPr>
                    <a:lnL w="28575" cap="flat" cmpd="sng" algn="ctr">
                      <a:solidFill>
                        <a:srgbClr val="376092"/>
                      </a:solidFill>
                      <a:prstDash val="solid"/>
                      <a:round/>
                      <a:headEnd type="none" w="med" len="med"/>
                      <a:tailEnd type="none" w="med" len="med"/>
                    </a:lnL>
                    <a:lnB w="28575" cap="flat" cmpd="sng" algn="ctr">
                      <a:solidFill>
                        <a:srgbClr val="376092"/>
                      </a:solidFill>
                      <a:prstDash val="solid"/>
                      <a:round/>
                      <a:headEnd type="none" w="med" len="med"/>
                      <a:tailEnd type="none" w="med" len="med"/>
                    </a:lnB>
                    <a:solidFill>
                      <a:srgbClr val="D1E8F0"/>
                    </a:solidFill>
                  </a:tcPr>
                </a:tc>
                <a:tc>
                  <a:txBody>
                    <a:bodyPr/>
                    <a:lstStyle/>
                    <a:p>
                      <a:pPr algn="r"/>
                      <a:r>
                        <a:rPr lang="en-US" sz="2000" dirty="0"/>
                        <a:t>$4,890.1</a:t>
                      </a:r>
                    </a:p>
                  </a:txBody>
                  <a:tcPr>
                    <a:lnB w="28575" cap="flat" cmpd="sng" algn="ctr">
                      <a:solidFill>
                        <a:srgbClr val="376092"/>
                      </a:solidFill>
                      <a:prstDash val="solid"/>
                      <a:round/>
                      <a:headEnd type="none" w="med" len="med"/>
                      <a:tailEnd type="none" w="med" len="med"/>
                    </a:lnB>
                    <a:solidFill>
                      <a:srgbClr val="D1E8F0"/>
                    </a:solidFill>
                  </a:tcPr>
                </a:tc>
                <a:tc>
                  <a:txBody>
                    <a:bodyPr/>
                    <a:lstStyle/>
                    <a:p>
                      <a:pPr algn="r"/>
                      <a:r>
                        <a:rPr lang="en-US" sz="2000" dirty="0"/>
                        <a:t>$4,423.5</a:t>
                      </a:r>
                    </a:p>
                  </a:txBody>
                  <a:tcPr>
                    <a:lnR w="28575" cap="flat" cmpd="sng" algn="ctr">
                      <a:solidFill>
                        <a:srgbClr val="376092"/>
                      </a:solidFill>
                      <a:prstDash val="solid"/>
                      <a:round/>
                      <a:headEnd type="none" w="med" len="med"/>
                      <a:tailEnd type="none" w="med" len="med"/>
                    </a:lnR>
                    <a:lnB w="28575" cap="flat" cmpd="sng" algn="ctr">
                      <a:solidFill>
                        <a:srgbClr val="376092"/>
                      </a:solidFill>
                      <a:prstDash val="solid"/>
                      <a:round/>
                      <a:headEnd type="none" w="med" len="med"/>
                      <a:tailEnd type="none" w="med" len="med"/>
                    </a:lnB>
                    <a:solidFill>
                      <a:srgbClr val="D1E8F0"/>
                    </a:solidFill>
                  </a:tcPr>
                </a:tc>
                <a:extLst>
                  <a:ext uri="{0D108BD9-81ED-4DB2-BD59-A6C34878D82A}">
                    <a16:rowId xmlns="" xmlns:a16="http://schemas.microsoft.com/office/drawing/2014/main" val="10009"/>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14276690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International Financial Reporting </a:t>
            </a:r>
            <a:r>
              <a:rPr lang="en-IN" dirty="0" smtClean="0"/>
              <a:t>Standards—Loss </a:t>
            </a:r>
            <a:r>
              <a:rPr lang="en-IN" dirty="0"/>
              <a:t>Contingencies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2883244"/>
              </p:ext>
            </p:extLst>
          </p:nvPr>
        </p:nvGraphicFramePr>
        <p:xfrm>
          <a:off x="684213" y="1670050"/>
          <a:ext cx="8352928" cy="4572000"/>
        </p:xfrm>
        <a:graphic>
          <a:graphicData uri="http://schemas.openxmlformats.org/drawingml/2006/table">
            <a:tbl>
              <a:tblPr firstRow="1" bandRow="1"/>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247063">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 xmlns:a16="http://schemas.microsoft.com/office/drawing/2014/main" val="10000"/>
                  </a:ext>
                </a:extLst>
              </a:tr>
              <a:tr h="363321">
                <a:tc>
                  <a:txBody>
                    <a:bodyPr/>
                    <a:lstStyle/>
                    <a:p>
                      <a:r>
                        <a:rPr lang="en-IN" sz="2000" dirty="0">
                          <a:latin typeface="+mn-lt"/>
                        </a:rPr>
                        <a:t>All accrued and possible obligations are referred to as “contingent liabilities”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r>
                        <a:rPr lang="en-IN" sz="2000" b="0" i="0" u="none" strike="noStrike" kern="1200" baseline="0" dirty="0">
                          <a:solidFill>
                            <a:schemeClr val="tx1"/>
                          </a:solidFill>
                          <a:latin typeface="+mn-lt"/>
                          <a:ea typeface="+mn-ea"/>
                          <a:cs typeface="+mn-cs"/>
                        </a:rPr>
                        <a:t>All accrued liabilities are referred to as “provisions” and possible obligations are referred to as “contingent liabilities”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1"/>
                  </a:ext>
                </a:extLst>
              </a:tr>
              <a:tr h="36332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latin typeface="+mn-lt"/>
                        </a:rPr>
                        <a:t>Higher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Lower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2"/>
                  </a:ext>
                </a:extLst>
              </a:tr>
              <a:tr h="13585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Uses the low end of the range to estimate the expenditure required to settle present obligation</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Uses the midpoint of the range to estimate the expenditure required to settle present obligation</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3"/>
                  </a:ext>
                </a:extLst>
              </a:tr>
              <a:tr h="135857">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latin typeface="+mn-lt"/>
                        </a:rPr>
                        <a:t>Loss contingencies are not typically discounted for time value of money</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i="0" u="none" strike="noStrike" kern="1200" baseline="0" dirty="0">
                          <a:solidFill>
                            <a:schemeClr val="tx1"/>
                          </a:solidFill>
                          <a:latin typeface="+mn-lt"/>
                          <a:ea typeface="+mn-ea"/>
                          <a:cs typeface="+mn-cs"/>
                        </a:rPr>
                        <a:t>If material, liabilities to be stated at present value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4"/>
                  </a:ext>
                </a:extLst>
              </a:tr>
              <a:tr h="135857">
                <a:tc>
                  <a:txBody>
                    <a:bodyPr/>
                    <a:lstStyle/>
                    <a:p>
                      <a:r>
                        <a:rPr lang="en-IN" sz="2000" dirty="0">
                          <a:latin typeface="+mn-lt"/>
                        </a:rPr>
                        <a:t>Generally no disclosure or loss recognition on “onerous contracts”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i="0" u="none" strike="noStrike" kern="1200" baseline="0" dirty="0">
                          <a:solidFill>
                            <a:schemeClr val="tx1"/>
                          </a:solidFill>
                          <a:latin typeface="+mn-lt"/>
                          <a:ea typeface="+mn-ea"/>
                          <a:cs typeface="+mn-cs"/>
                        </a:rPr>
                        <a:t>Recognizes provisions and contingencies for “onerous contracts”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5"/>
                  </a:ext>
                </a:extLst>
              </a:tr>
            </a:tbl>
          </a:graphicData>
        </a:graphic>
      </p:graphicFrame>
      <p:sp>
        <p:nvSpPr>
          <p:cNvPr id="7"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LO13-7</a:t>
            </a:r>
          </a:p>
        </p:txBody>
      </p:sp>
    </p:spTree>
    <p:extLst>
      <p:ext uri="{BB962C8B-B14F-4D97-AF65-F5344CB8AC3E}">
        <p14:creationId xmlns:p14="http://schemas.microsoft.com/office/powerpoint/2010/main" val="30936916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Gain Contingencies</a:t>
            </a:r>
          </a:p>
        </p:txBody>
      </p:sp>
      <p:sp>
        <p:nvSpPr>
          <p:cNvPr id="3" name="Content Placeholder 2"/>
          <p:cNvSpPr>
            <a:spLocks noGrp="1"/>
          </p:cNvSpPr>
          <p:nvPr>
            <p:ph idx="1"/>
          </p:nvPr>
        </p:nvSpPr>
        <p:spPr>
          <a:xfrm>
            <a:off x="761999" y="1189653"/>
            <a:ext cx="8013600" cy="5057775"/>
          </a:xfrm>
        </p:spPr>
        <p:txBody>
          <a:bodyPr>
            <a:normAutofit/>
          </a:bodyPr>
          <a:lstStyle/>
          <a:p>
            <a:r>
              <a:rPr lang="en-US" dirty="0"/>
              <a:t>A </a:t>
            </a:r>
            <a:r>
              <a:rPr lang="en-US" b="1" dirty="0">
                <a:solidFill>
                  <a:srgbClr val="C00000"/>
                </a:solidFill>
              </a:rPr>
              <a:t>gain contingency </a:t>
            </a:r>
            <a:r>
              <a:rPr lang="en-US" dirty="0"/>
              <a:t>is an uncertain situation that might result in a gain</a:t>
            </a:r>
          </a:p>
          <a:p>
            <a:r>
              <a:rPr lang="en-US" dirty="0"/>
              <a:t>Gain contingencies are not accrued</a:t>
            </a:r>
          </a:p>
          <a:p>
            <a:pPr lvl="1" eaLnBrk="1" hangingPunct="1">
              <a:buFont typeface="Lucida Grande"/>
              <a:buChar char="–"/>
            </a:pPr>
            <a:r>
              <a:rPr lang="en-US" dirty="0"/>
              <a:t>This is an example of </a:t>
            </a:r>
            <a:r>
              <a:rPr lang="en-US" b="1" dirty="0" smtClean="0">
                <a:solidFill>
                  <a:srgbClr val="C00000"/>
                </a:solidFill>
              </a:rPr>
              <a:t>conservatism</a:t>
            </a:r>
            <a:r>
              <a:rPr lang="en-US" dirty="0"/>
              <a:t>—</a:t>
            </a:r>
            <a:r>
              <a:rPr lang="en-IN" dirty="0" smtClean="0"/>
              <a:t>we </a:t>
            </a:r>
            <a:r>
              <a:rPr lang="en-IN" dirty="0"/>
              <a:t>record uncertain losses but not uncertain gains</a:t>
            </a:r>
          </a:p>
          <a:p>
            <a:pPr eaLnBrk="1" hangingPunct="1">
              <a:lnSpc>
                <a:spcPct val="100000"/>
              </a:lnSpc>
              <a:spcBef>
                <a:spcPts val="600"/>
              </a:spcBef>
              <a:spcAft>
                <a:spcPts val="0"/>
              </a:spcAft>
              <a:buClr>
                <a:schemeClr val="tx1"/>
              </a:buClr>
              <a:defRPr/>
            </a:pPr>
            <a:r>
              <a:rPr lang="en-IN" b="1" i="1" dirty="0">
                <a:solidFill>
                  <a:srgbClr val="C00000"/>
                </a:solidFill>
              </a:rPr>
              <a:t>Material</a:t>
            </a:r>
            <a:r>
              <a:rPr lang="en-IN" dirty="0">
                <a:solidFill>
                  <a:srgbClr val="C00000"/>
                </a:solidFill>
              </a:rPr>
              <a:t> </a:t>
            </a:r>
            <a:r>
              <a:rPr lang="en-IN" dirty="0"/>
              <a:t>gain contingencies are </a:t>
            </a:r>
            <a:r>
              <a:rPr lang="en-IN" b="1" i="1" dirty="0">
                <a:solidFill>
                  <a:srgbClr val="C00000"/>
                </a:solidFill>
              </a:rPr>
              <a:t>disclosed</a:t>
            </a:r>
            <a:r>
              <a:rPr lang="en-IN" dirty="0">
                <a:solidFill>
                  <a:srgbClr val="00B0F0"/>
                </a:solidFill>
              </a:rPr>
              <a:t> </a:t>
            </a:r>
            <a:r>
              <a:rPr lang="en-IN" dirty="0"/>
              <a:t>in the notes to the financial statements</a:t>
            </a:r>
          </a:p>
          <a:p>
            <a:pPr marL="742950" lvl="1" indent="-285750" eaLnBrk="1" hangingPunct="1">
              <a:lnSpc>
                <a:spcPct val="100000"/>
              </a:lnSpc>
              <a:spcBef>
                <a:spcPts val="600"/>
              </a:spcBef>
              <a:spcAft>
                <a:spcPts val="0"/>
              </a:spcAft>
              <a:buFont typeface="Arial" panose="020B0604020202020204" pitchFamily="34" charset="0"/>
              <a:buChar char="–"/>
              <a:defRPr/>
            </a:pPr>
            <a:endParaRPr lang="en-US" dirty="0"/>
          </a:p>
        </p:txBody>
      </p:sp>
      <p:sp>
        <p:nvSpPr>
          <p:cNvPr id="4"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3765876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IN" dirty="0"/>
              <a:t>International Financial Reporting </a:t>
            </a:r>
            <a:r>
              <a:rPr lang="en-IN" dirty="0" smtClean="0"/>
              <a:t>Standards—Gain </a:t>
            </a:r>
            <a:r>
              <a:rPr lang="en-IN" dirty="0"/>
              <a:t>Contingencies</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912413008"/>
              </p:ext>
            </p:extLst>
          </p:nvPr>
        </p:nvGraphicFramePr>
        <p:xfrm>
          <a:off x="684213" y="1670050"/>
          <a:ext cx="8352928" cy="2468880"/>
        </p:xfrm>
        <a:graphic>
          <a:graphicData uri="http://schemas.openxmlformats.org/drawingml/2006/table">
            <a:tbl>
              <a:tblPr firstRow="1" bandRow="1"/>
              <a:tblGrid>
                <a:gridCol w="4176464">
                  <a:extLst>
                    <a:ext uri="{9D8B030D-6E8A-4147-A177-3AD203B41FA5}">
                      <a16:colId xmlns="" xmlns:a16="http://schemas.microsoft.com/office/drawing/2014/main" val="20000"/>
                    </a:ext>
                  </a:extLst>
                </a:gridCol>
                <a:gridCol w="4176464">
                  <a:extLst>
                    <a:ext uri="{9D8B030D-6E8A-4147-A177-3AD203B41FA5}">
                      <a16:colId xmlns="" xmlns:a16="http://schemas.microsoft.com/office/drawing/2014/main" val="20001"/>
                    </a:ext>
                  </a:extLst>
                </a:gridCol>
              </a:tblGrid>
              <a:tr h="247063">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U.S. GAAP</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sz="2400" dirty="0">
                          <a:solidFill>
                            <a:sysClr val="windowText" lastClr="000000"/>
                          </a:solidFill>
                        </a:rPr>
                        <a:t>IFRS</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60000"/>
                        <a:lumOff val="40000"/>
                      </a:srgbClr>
                    </a:solidFill>
                  </a:tcPr>
                </a:tc>
                <a:extLst>
                  <a:ext uri="{0D108BD9-81ED-4DB2-BD59-A6C34878D82A}">
                    <a16:rowId xmlns="" xmlns:a16="http://schemas.microsoft.com/office/drawing/2014/main" val="10000"/>
                  </a:ext>
                </a:extLst>
              </a:tr>
              <a:tr h="135857">
                <a:tc>
                  <a:txBody>
                    <a:bodyPr/>
                    <a:lstStyle/>
                    <a:p>
                      <a:r>
                        <a:rPr lang="en-IN" sz="2000" dirty="0"/>
                        <a:t>Gain contingencies are never accrued</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000" b="0" i="0" u="none" strike="noStrike" kern="1200" baseline="0" dirty="0">
                          <a:solidFill>
                            <a:schemeClr val="tx1"/>
                          </a:solidFill>
                          <a:latin typeface="+mn-lt"/>
                          <a:ea typeface="+mn-ea"/>
                          <a:cs typeface="+mn-cs"/>
                        </a:rPr>
                        <a:t>Gain contingencies are accrued if future realization is “virtually certain” to </a:t>
                      </a:r>
                      <a:r>
                        <a:rPr lang="en-IN" sz="2000" b="0" i="0" u="none" strike="noStrike" kern="1200" baseline="0" dirty="0" smtClean="0">
                          <a:solidFill>
                            <a:schemeClr val="tx1"/>
                          </a:solidFill>
                          <a:latin typeface="+mn-lt"/>
                          <a:ea typeface="+mn-ea"/>
                          <a:cs typeface="+mn-cs"/>
                        </a:rPr>
                        <a:t>occur</a:t>
                      </a:r>
                      <a:endParaRPr lang="en-IN" sz="2000" b="0" i="0" u="none" strike="noStrike" kern="1200" baseline="0" dirty="0">
                        <a:solidFill>
                          <a:schemeClr val="tx1"/>
                        </a:solidFill>
                        <a:latin typeface="+mn-lt"/>
                        <a:ea typeface="+mn-ea"/>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1"/>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dirty="0">
                          <a:latin typeface="+mn-lt"/>
                        </a:rPr>
                        <a:t>Disclose when gain realization is “probable” but uses a higher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IN" sz="2000" b="0" i="0" u="none" strike="noStrike" kern="1200" baseline="0" dirty="0">
                          <a:solidFill>
                            <a:schemeClr val="tx1"/>
                          </a:solidFill>
                          <a:latin typeface="+mn-lt"/>
                          <a:ea typeface="+mn-ea"/>
                          <a:cs typeface="+mn-cs"/>
                        </a:rPr>
                        <a:t>Disclose when gain realization is “probable” but uses a lower threshold for “probable”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extLst>
                  <a:ext uri="{0D108BD9-81ED-4DB2-BD59-A6C34878D82A}">
                    <a16:rowId xmlns="" xmlns:a16="http://schemas.microsoft.com/office/drawing/2014/main" val="10002"/>
                  </a:ext>
                </a:extLst>
              </a:tr>
            </a:tbl>
          </a:graphicData>
        </a:graphic>
      </p:graphicFrame>
      <p:sp>
        <p:nvSpPr>
          <p:cNvPr id="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LO13-7</a:t>
            </a:r>
          </a:p>
        </p:txBody>
      </p:sp>
    </p:spTree>
    <p:extLst>
      <p:ext uri="{BB962C8B-B14F-4D97-AF65-F5344CB8AC3E}">
        <p14:creationId xmlns:p14="http://schemas.microsoft.com/office/powerpoint/2010/main" val="18225426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Extended Warranty</a:t>
            </a:r>
          </a:p>
        </p:txBody>
      </p:sp>
      <p:sp>
        <p:nvSpPr>
          <p:cNvPr id="414723" name="Rectangle 3"/>
          <p:cNvSpPr>
            <a:spLocks noGrp="1" noChangeArrowheads="1"/>
          </p:cNvSpPr>
          <p:nvPr>
            <p:ph idx="1"/>
          </p:nvPr>
        </p:nvSpPr>
        <p:spPr>
          <a:xfrm>
            <a:off x="761999" y="1444626"/>
            <a:ext cx="8216458" cy="5057775"/>
          </a:xfrm>
          <a:solidFill>
            <a:schemeClr val="bg1">
              <a:lumMod val="95000"/>
            </a:schemeClr>
          </a:solidFill>
        </p:spPr>
        <p:txBody>
          <a:bodyPr>
            <a:normAutofit/>
          </a:bodyPr>
          <a:lstStyle/>
          <a:p>
            <a:pPr marL="0" indent="0">
              <a:spcAft>
                <a:spcPts val="1200"/>
              </a:spcAft>
              <a:buNone/>
            </a:pPr>
            <a:r>
              <a:rPr lang="en-US" sz="2400" dirty="0"/>
              <a:t>On October 1, 2018, Majoor, Inc. sold a $480 snow blower with a $120 extended warranty</a:t>
            </a:r>
            <a:r>
              <a:rPr lang="en-US" sz="2400" dirty="0" smtClean="0"/>
              <a:t>. The </a:t>
            </a:r>
            <a:r>
              <a:rPr lang="en-US" sz="2400" dirty="0"/>
              <a:t>warranty covers three years of repairs</a:t>
            </a:r>
            <a:r>
              <a:rPr lang="en-US" sz="2400" dirty="0" smtClean="0"/>
              <a:t>. During </a:t>
            </a:r>
            <a:r>
              <a:rPr lang="en-US" sz="2400" dirty="0"/>
              <a:t>2018, Majoor would recognize warranty revenue </a:t>
            </a:r>
            <a:r>
              <a:rPr lang="en-US" sz="2400" dirty="0" smtClean="0"/>
              <a:t>of:</a:t>
            </a:r>
            <a:endParaRPr lang="en-US" sz="2400" dirty="0"/>
          </a:p>
          <a:p>
            <a:pPr marL="457200" indent="-457200">
              <a:buFont typeface="+mj-lt"/>
              <a:buAutoNum type="alphaLcPeriod"/>
              <a:tabLst>
                <a:tab pos="342900" algn="l"/>
              </a:tabLst>
            </a:pPr>
            <a:r>
              <a:rPr lang="en-US" sz="2400" dirty="0" smtClean="0"/>
              <a:t>$120</a:t>
            </a:r>
            <a:endParaRPr lang="en-US" sz="2400" dirty="0"/>
          </a:p>
          <a:p>
            <a:pPr marL="457200" indent="-457200">
              <a:buFont typeface="+mj-lt"/>
              <a:buAutoNum type="alphaLcPeriod"/>
              <a:tabLst>
                <a:tab pos="342900" algn="l"/>
              </a:tabLst>
            </a:pPr>
            <a:r>
              <a:rPr lang="en-US" sz="2400" dirty="0" smtClean="0"/>
              <a:t>$40</a:t>
            </a:r>
            <a:endParaRPr lang="en-US" sz="2400" dirty="0"/>
          </a:p>
          <a:p>
            <a:pPr marL="457200" indent="-457200">
              <a:buFont typeface="+mj-lt"/>
              <a:buAutoNum type="alphaLcPeriod"/>
              <a:tabLst>
                <a:tab pos="342900" algn="l"/>
              </a:tabLst>
            </a:pPr>
            <a:r>
              <a:rPr lang="en-US" sz="2400" dirty="0" smtClean="0"/>
              <a:t>$10</a:t>
            </a:r>
            <a:endParaRPr lang="en-US" sz="2400" dirty="0"/>
          </a:p>
          <a:p>
            <a:pPr marL="457200" indent="-457200">
              <a:buFont typeface="+mj-lt"/>
              <a:buAutoNum type="alphaLcPeriod"/>
              <a:tabLst>
                <a:tab pos="342900" algn="l"/>
              </a:tabLst>
            </a:pPr>
            <a:r>
              <a:rPr lang="en-US" sz="2400" dirty="0" smtClean="0"/>
              <a:t>$3.33</a:t>
            </a:r>
            <a:endParaRPr lang="en-US" sz="2400" dirty="0"/>
          </a:p>
          <a:p>
            <a:pPr marL="0" indent="0">
              <a:buNone/>
              <a:tabLst>
                <a:tab pos="7772400" algn="dec"/>
              </a:tabLst>
              <a:defRPr/>
            </a:pPr>
            <a:endParaRPr lang="en-US" sz="2400" dirty="0"/>
          </a:p>
          <a:p>
            <a:pPr marL="2286000" lvl="5" indent="0">
              <a:buNone/>
              <a:tabLst>
                <a:tab pos="7772400" algn="dec"/>
              </a:tabLst>
              <a:defRPr/>
            </a:pPr>
            <a:endParaRPr lang="en-US" sz="2400" dirty="0"/>
          </a:p>
        </p:txBody>
      </p:sp>
      <p:sp>
        <p:nvSpPr>
          <p:cNvPr id="2" name="Oval 1"/>
          <p:cNvSpPr/>
          <p:nvPr/>
        </p:nvSpPr>
        <p:spPr bwMode="auto">
          <a:xfrm>
            <a:off x="671202" y="3940728"/>
            <a:ext cx="487100" cy="49959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693839" y="3501237"/>
            <a:ext cx="5128826" cy="984885"/>
          </a:xfrm>
          <a:prstGeom prst="rect">
            <a:avLst/>
          </a:prstGeom>
          <a:solidFill>
            <a:srgbClr val="FDEADA"/>
          </a:solidFill>
          <a:ln w="6350">
            <a:solidFill>
              <a:schemeClr val="tx1"/>
            </a:solidFill>
          </a:ln>
        </p:spPr>
        <p:txBody>
          <a:bodyPr wrap="square" rtlCol="0">
            <a:spAutoFit/>
          </a:bodyPr>
          <a:lstStyle/>
          <a:p>
            <a:pPr>
              <a:spcAft>
                <a:spcPts val="1200"/>
              </a:spcAft>
            </a:pPr>
            <a:r>
              <a:rPr lang="en-US" sz="2400" dirty="0">
                <a:solidFill>
                  <a:prstClr val="black"/>
                </a:solidFill>
                <a:latin typeface="+mn-lt"/>
              </a:rPr>
              <a:t>The correct answer is </a:t>
            </a:r>
            <a:r>
              <a:rPr lang="en-US" sz="2400" i="1" dirty="0" smtClean="0">
                <a:solidFill>
                  <a:prstClr val="black"/>
                </a:solidFill>
                <a:latin typeface="+mn-lt"/>
              </a:rPr>
              <a:t>c</a:t>
            </a:r>
            <a:r>
              <a:rPr lang="en-US" sz="2400" dirty="0">
                <a:solidFill>
                  <a:prstClr val="black"/>
                </a:solidFill>
                <a:latin typeface="+mn-lt"/>
              </a:rPr>
              <a:t>:</a:t>
            </a:r>
            <a:r>
              <a:rPr lang="en-US" sz="2400" dirty="0" smtClean="0">
                <a:solidFill>
                  <a:prstClr val="black"/>
                </a:solidFill>
                <a:latin typeface="+mn-lt"/>
              </a:rPr>
              <a:t> </a:t>
            </a:r>
          </a:p>
          <a:p>
            <a:r>
              <a:rPr lang="en-US" sz="2400" dirty="0" smtClean="0">
                <a:solidFill>
                  <a:prstClr val="black"/>
                </a:solidFill>
                <a:latin typeface="+mn-lt"/>
              </a:rPr>
              <a:t>$</a:t>
            </a:r>
            <a:r>
              <a:rPr lang="en-US" sz="2400" dirty="0">
                <a:solidFill>
                  <a:prstClr val="black"/>
                </a:solidFill>
                <a:latin typeface="+mn-lt"/>
              </a:rPr>
              <a:t>120 </a:t>
            </a:r>
            <a:r>
              <a:rPr lang="en-US" sz="2400" dirty="0" smtClean="0">
                <a:solidFill>
                  <a:prstClr val="black"/>
                </a:solidFill>
                <a:latin typeface="+mn-lt"/>
              </a:rPr>
              <a:t>× </a:t>
            </a:r>
            <a:r>
              <a:rPr lang="en-US" sz="2400" dirty="0">
                <a:solidFill>
                  <a:prstClr val="black"/>
                </a:solidFill>
                <a:latin typeface="+mn-lt"/>
              </a:rPr>
              <a:t>(</a:t>
            </a:r>
            <a:r>
              <a:rPr lang="en-US" sz="2400" dirty="0" smtClean="0">
                <a:solidFill>
                  <a:prstClr val="black"/>
                </a:solidFill>
                <a:latin typeface="+mn-lt"/>
              </a:rPr>
              <a:t>3 ÷ 36</a:t>
            </a:r>
            <a:r>
              <a:rPr lang="en-US" sz="2400" dirty="0">
                <a:solidFill>
                  <a:prstClr val="black"/>
                </a:solidFill>
                <a:latin typeface="+mn-lt"/>
              </a:rPr>
              <a:t>) = </a:t>
            </a:r>
            <a:r>
              <a:rPr lang="en-US" sz="2400" b="1" dirty="0">
                <a:solidFill>
                  <a:srgbClr val="C00000"/>
                </a:solidFill>
                <a:latin typeface="+mn-lt"/>
              </a:rPr>
              <a:t>$</a:t>
            </a:r>
            <a:r>
              <a:rPr lang="en-US" sz="2400" b="1" dirty="0" smtClean="0">
                <a:solidFill>
                  <a:srgbClr val="C00000"/>
                </a:solidFill>
                <a:latin typeface="+mn-lt"/>
              </a:rPr>
              <a:t>10</a:t>
            </a:r>
            <a:endParaRPr lang="en-US" sz="2400" b="1" dirty="0">
              <a:solidFill>
                <a:srgbClr val="C00000"/>
              </a:solidFill>
              <a:latin typeface="+mn-lt"/>
            </a:endParaRPr>
          </a:p>
        </p:txBody>
      </p:sp>
      <p:sp>
        <p:nvSpPr>
          <p:cNvPr id="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22324274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Litigation Claims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100" dirty="0"/>
              <a:t>GK, Inc. has the following outstanding litigation claims against it:</a:t>
            </a:r>
          </a:p>
          <a:p>
            <a:r>
              <a:rPr lang="en-US" sz="2100" dirty="0"/>
              <a:t>A claim of $100,000</a:t>
            </a:r>
            <a:r>
              <a:rPr lang="en-US" sz="2100" dirty="0" smtClean="0"/>
              <a:t>. GK </a:t>
            </a:r>
            <a:r>
              <a:rPr lang="en-US" sz="2100" dirty="0"/>
              <a:t>thinks it is probable it will lose the claim, and estimates the loss at $75,000 if it </a:t>
            </a:r>
            <a:r>
              <a:rPr lang="en-US" sz="2100" dirty="0" smtClean="0"/>
              <a:t>occurs.</a:t>
            </a:r>
            <a:endParaRPr lang="en-US" sz="2100" dirty="0"/>
          </a:p>
          <a:p>
            <a:r>
              <a:rPr lang="en-US" sz="2100" dirty="0"/>
              <a:t>A claim of $50,000</a:t>
            </a:r>
            <a:r>
              <a:rPr lang="en-US" sz="2100" dirty="0" smtClean="0"/>
              <a:t>. GK </a:t>
            </a:r>
            <a:r>
              <a:rPr lang="en-US" sz="2100" dirty="0"/>
              <a:t>thinks it is probable it will lose the claim, but cannot estimate the amount of </a:t>
            </a:r>
            <a:r>
              <a:rPr lang="en-US" sz="2100" dirty="0" smtClean="0"/>
              <a:t>loss.</a:t>
            </a:r>
            <a:endParaRPr lang="en-US" sz="2100" dirty="0"/>
          </a:p>
          <a:p>
            <a:r>
              <a:rPr lang="en-US" sz="2100" dirty="0"/>
              <a:t>A claim of $10,000</a:t>
            </a:r>
            <a:r>
              <a:rPr lang="en-US" sz="2100" dirty="0" smtClean="0"/>
              <a:t>. GK </a:t>
            </a:r>
            <a:r>
              <a:rPr lang="en-US" sz="2100" dirty="0"/>
              <a:t>thinks it is reasonably possible it will lose the claim, and estimates the loss at $8,000 if it </a:t>
            </a:r>
            <a:r>
              <a:rPr lang="en-US" sz="2100" dirty="0" smtClean="0"/>
              <a:t>occurs.</a:t>
            </a:r>
            <a:endParaRPr lang="en-US" sz="2100" dirty="0"/>
          </a:p>
          <a:p>
            <a:pPr marL="0" indent="0">
              <a:spcAft>
                <a:spcPts val="1200"/>
              </a:spcAft>
              <a:buNone/>
            </a:pPr>
            <a:r>
              <a:rPr lang="en-US" sz="2100" dirty="0"/>
              <a:t>GK should accrue a contingent liability of:</a:t>
            </a:r>
          </a:p>
          <a:p>
            <a:pPr marL="457200" indent="-457200">
              <a:buAutoNum type="alphaLcPeriod"/>
              <a:tabLst>
                <a:tab pos="342900" algn="l"/>
              </a:tabLst>
            </a:pPr>
            <a:r>
              <a:rPr lang="en-US" sz="2000" dirty="0" smtClean="0"/>
              <a:t>$160,000</a:t>
            </a:r>
            <a:endParaRPr lang="en-US" sz="2000" dirty="0"/>
          </a:p>
          <a:p>
            <a:pPr marL="457200" indent="-457200">
              <a:buAutoNum type="alphaLcPeriod"/>
              <a:tabLst>
                <a:tab pos="342900" algn="l"/>
              </a:tabLst>
            </a:pPr>
            <a:r>
              <a:rPr lang="en-US" sz="2000" dirty="0" smtClean="0"/>
              <a:t>$100,000  </a:t>
            </a:r>
            <a:endParaRPr lang="en-US" sz="2000" dirty="0"/>
          </a:p>
          <a:p>
            <a:pPr marL="457200" indent="-457200">
              <a:buAutoNum type="alphaLcPeriod" startAt="3"/>
              <a:tabLst>
                <a:tab pos="342900" algn="l"/>
              </a:tabLst>
            </a:pPr>
            <a:r>
              <a:rPr lang="en-US" sz="2000" dirty="0" smtClean="0"/>
              <a:t>$83,000</a:t>
            </a:r>
            <a:endParaRPr lang="en-US" sz="2000" dirty="0"/>
          </a:p>
          <a:p>
            <a:pPr marL="457200" indent="-457200">
              <a:buAutoNum type="alphaLcPeriod" startAt="3"/>
              <a:tabLst>
                <a:tab pos="342900" algn="l"/>
              </a:tabLst>
            </a:pPr>
            <a:r>
              <a:rPr lang="en-US" sz="2000" dirty="0" smtClean="0"/>
              <a:t>$75,000</a:t>
            </a:r>
            <a:endParaRPr lang="en-US" sz="2000" dirty="0"/>
          </a:p>
          <a:p>
            <a:pPr marL="0" indent="0">
              <a:buNone/>
              <a:tabLst>
                <a:tab pos="7772400" algn="dec"/>
              </a:tabLst>
              <a:defRPr/>
            </a:pPr>
            <a:endParaRPr lang="en-US" sz="1600" dirty="0"/>
          </a:p>
          <a:p>
            <a:pPr marL="2286000" lvl="5" indent="0">
              <a:buNone/>
              <a:tabLst>
                <a:tab pos="7772400" algn="dec"/>
              </a:tabLst>
              <a:defRPr/>
            </a:pPr>
            <a:endParaRPr lang="en-US" sz="1600" dirty="0"/>
          </a:p>
        </p:txBody>
      </p:sp>
      <p:sp>
        <p:nvSpPr>
          <p:cNvPr id="2" name="Oval 1"/>
          <p:cNvSpPr/>
          <p:nvPr/>
        </p:nvSpPr>
        <p:spPr bwMode="auto">
          <a:xfrm>
            <a:off x="671202" y="5727259"/>
            <a:ext cx="487100" cy="49959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707486" y="5032698"/>
            <a:ext cx="5765312" cy="707886"/>
          </a:xfrm>
          <a:prstGeom prst="rect">
            <a:avLst/>
          </a:prstGeom>
          <a:solidFill>
            <a:srgbClr val="FDEADA"/>
          </a:solidFill>
          <a:ln w="6350">
            <a:solidFill>
              <a:schemeClr val="tx1"/>
            </a:solidFill>
          </a:ln>
        </p:spPr>
        <p:txBody>
          <a:bodyPr wrap="square" rtlCol="0">
            <a:spAutoFit/>
          </a:bodyPr>
          <a:lstStyle/>
          <a:p>
            <a:r>
              <a:rPr lang="en-US" sz="2000" dirty="0">
                <a:solidFill>
                  <a:prstClr val="black"/>
                </a:solidFill>
                <a:latin typeface="+mn-lt"/>
              </a:rPr>
              <a:t>The correct answer is </a:t>
            </a:r>
            <a:r>
              <a:rPr lang="en-US" sz="2000" i="1" dirty="0">
                <a:solidFill>
                  <a:prstClr val="black"/>
                </a:solidFill>
                <a:latin typeface="+mn-lt"/>
              </a:rPr>
              <a:t>d</a:t>
            </a:r>
            <a:r>
              <a:rPr lang="en-US" sz="2000" dirty="0">
                <a:solidFill>
                  <a:prstClr val="black"/>
                </a:solidFill>
                <a:latin typeface="+mn-lt"/>
              </a:rPr>
              <a:t>. The only amount that is both probable and reasonably </a:t>
            </a:r>
            <a:r>
              <a:rPr lang="en-US" sz="2000" dirty="0" smtClean="0">
                <a:solidFill>
                  <a:prstClr val="black"/>
                </a:solidFill>
                <a:latin typeface="+mn-lt"/>
              </a:rPr>
              <a:t>estimable </a:t>
            </a:r>
            <a:r>
              <a:rPr lang="en-US" sz="2000" dirty="0">
                <a:solidFill>
                  <a:prstClr val="black"/>
                </a:solidFill>
                <a:latin typeface="+mn-lt"/>
              </a:rPr>
              <a:t>is </a:t>
            </a:r>
            <a:r>
              <a:rPr lang="en-US" sz="2000" b="1" dirty="0">
                <a:solidFill>
                  <a:srgbClr val="C00000"/>
                </a:solidFill>
                <a:latin typeface="+mn-lt"/>
              </a:rPr>
              <a:t>$75,000</a:t>
            </a:r>
            <a:r>
              <a:rPr lang="en-US" sz="2000" dirty="0" smtClean="0">
                <a:solidFill>
                  <a:prstClr val="black"/>
                </a:solidFill>
                <a:latin typeface="+mn-lt"/>
              </a:rPr>
              <a:t>.   </a:t>
            </a:r>
            <a:endParaRPr lang="en-US" sz="2000" b="1" dirty="0">
              <a:solidFill>
                <a:srgbClr val="C00000"/>
              </a:solidFill>
              <a:latin typeface="+mn-lt"/>
            </a:endParaRPr>
          </a:p>
        </p:txBody>
      </p:sp>
      <p:sp>
        <p:nvSpPr>
          <p:cNvPr id="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13288795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Subsequent Events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smtClean="0"/>
              <a:t>Portland’s Best Coffee has a litigation claim of $100,000 against it. As of 12/31/2018, Portland considered it probable that it would lose $75,000 on the claim. After the 2018 year-end, but before issuance of the financial statements, Portland settled the litigation for $60,000. How much of a litigation liability should Portland show in its 12/31/2018 financial statements?</a:t>
            </a:r>
          </a:p>
          <a:p>
            <a:pPr marL="514350" indent="-514350">
              <a:buFont typeface="+mj-lt"/>
              <a:buAutoNum type="alphaLcPeriod"/>
              <a:tabLst>
                <a:tab pos="342900" algn="l"/>
              </a:tabLst>
            </a:pPr>
            <a:r>
              <a:rPr lang="en-US" sz="2400" dirty="0" smtClean="0"/>
              <a:t>$100,000</a:t>
            </a:r>
            <a:endParaRPr lang="en-US" sz="2400" dirty="0"/>
          </a:p>
          <a:p>
            <a:pPr marL="514350" indent="-514350">
              <a:buFont typeface="+mj-lt"/>
              <a:buAutoNum type="alphaLcPeriod"/>
              <a:tabLst>
                <a:tab pos="342900" algn="l"/>
              </a:tabLst>
            </a:pPr>
            <a:r>
              <a:rPr lang="en-US" sz="2400" dirty="0" smtClean="0"/>
              <a:t>$75,000</a:t>
            </a:r>
            <a:endParaRPr lang="en-US" sz="2400" dirty="0"/>
          </a:p>
          <a:p>
            <a:pPr marL="514350" indent="-514350">
              <a:buFont typeface="+mj-lt"/>
              <a:buAutoNum type="alphaLcPeriod"/>
              <a:tabLst>
                <a:tab pos="342900" algn="l"/>
              </a:tabLst>
            </a:pPr>
            <a:r>
              <a:rPr lang="en-US" sz="2400" dirty="0" smtClean="0"/>
              <a:t>$60,000</a:t>
            </a:r>
          </a:p>
          <a:p>
            <a:pPr marL="514350" indent="-514350">
              <a:buFont typeface="+mj-lt"/>
              <a:buAutoNum type="alphaLcPeriod"/>
              <a:tabLst>
                <a:tab pos="342900" algn="l"/>
              </a:tabLst>
            </a:pPr>
            <a:r>
              <a:rPr lang="en-US" sz="2400" dirty="0" smtClean="0"/>
              <a:t>$0</a:t>
            </a:r>
            <a:endParaRPr lang="en-US" sz="2400" dirty="0"/>
          </a:p>
          <a:p>
            <a:pPr marL="0" indent="0">
              <a:buNone/>
              <a:tabLst>
                <a:tab pos="7772400" algn="dec"/>
              </a:tabLst>
              <a:defRPr/>
            </a:pPr>
            <a:endParaRPr lang="en-US" dirty="0"/>
          </a:p>
          <a:p>
            <a:pPr marL="2286000" lvl="5" indent="0">
              <a:buNone/>
              <a:tabLst>
                <a:tab pos="7772400" algn="dec"/>
              </a:tabLst>
              <a:defRPr/>
            </a:pPr>
            <a:endParaRPr lang="en-US" sz="2400" dirty="0"/>
          </a:p>
        </p:txBody>
      </p:sp>
      <p:sp>
        <p:nvSpPr>
          <p:cNvPr id="2" name="Oval 1"/>
          <p:cNvSpPr/>
          <p:nvPr/>
        </p:nvSpPr>
        <p:spPr bwMode="auto">
          <a:xfrm>
            <a:off x="725568" y="4945737"/>
            <a:ext cx="487049" cy="499537"/>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2982786" y="3717948"/>
            <a:ext cx="5381556" cy="2308324"/>
          </a:xfrm>
          <a:prstGeom prst="rect">
            <a:avLst/>
          </a:prstGeom>
          <a:solidFill>
            <a:srgbClr val="FDEADA"/>
          </a:solidFill>
          <a:ln w="6350">
            <a:solidFill>
              <a:schemeClr val="tx1"/>
            </a:solidFill>
          </a:ln>
        </p:spPr>
        <p:txBody>
          <a:bodyPr wrap="square" rtlCol="0">
            <a:spAutoFit/>
          </a:bodyPr>
          <a:lstStyle/>
          <a:p>
            <a:r>
              <a:rPr lang="en-US" sz="2400" dirty="0">
                <a:solidFill>
                  <a:prstClr val="black"/>
                </a:solidFill>
                <a:latin typeface="+mn-lt"/>
              </a:rPr>
              <a:t>The correct answer is </a:t>
            </a:r>
            <a:r>
              <a:rPr lang="en-US" sz="2400" i="1" dirty="0">
                <a:solidFill>
                  <a:prstClr val="black"/>
                </a:solidFill>
                <a:latin typeface="+mn-lt"/>
              </a:rPr>
              <a:t>c</a:t>
            </a:r>
            <a:r>
              <a:rPr lang="en-US" sz="2400" dirty="0">
                <a:solidFill>
                  <a:prstClr val="black"/>
                </a:solidFill>
                <a:latin typeface="+mn-lt"/>
              </a:rPr>
              <a:t>. Portland should use information from the subsequent event of settlement of the litigation to help it estimate the amount of liability that should be included in its 12/31/2018 financial statements.</a:t>
            </a:r>
            <a:endParaRPr lang="en-US" sz="2400" b="1" dirty="0">
              <a:solidFill>
                <a:srgbClr val="C00000"/>
              </a:solidFill>
              <a:latin typeface="+mn-lt"/>
            </a:endParaRPr>
          </a:p>
        </p:txBody>
      </p:sp>
      <p:sp>
        <p:nvSpPr>
          <p:cNvPr id="6" name="Title 2"/>
          <p:cNvSpPr txBox="1">
            <a:spLocks/>
          </p:cNvSpPr>
          <p:nvPr/>
        </p:nvSpPr>
        <p:spPr bwMode="auto">
          <a:xfrm>
            <a:off x="8256088" y="0"/>
            <a:ext cx="872038" cy="363538"/>
          </a:xfrm>
          <a:prstGeom prst="rect">
            <a:avLst/>
          </a:prstGeom>
          <a:noFill/>
          <a:ln w="9525">
            <a:noFill/>
            <a:miter lim="800000"/>
            <a:headEnd/>
            <a:tailEnd/>
          </a:ln>
        </p:spPr>
        <p:txBody>
          <a:bodyPr anchor="ctr"/>
          <a:lstStyle/>
          <a:p>
            <a:pPr>
              <a:lnSpc>
                <a:spcPct val="90000"/>
              </a:lnSpc>
            </a:pPr>
            <a:r>
              <a:rPr lang="en-IN" sz="1500" dirty="0">
                <a:solidFill>
                  <a:srgbClr val="0072A2"/>
                </a:solidFill>
                <a:latin typeface="Calibri Light" pitchFamily="34" charset="0"/>
                <a:ea typeface="Adobe Fan Heiti Std B"/>
                <a:cs typeface="Adobe Fan Heiti Std B"/>
              </a:rPr>
              <a:t>LO13-6</a:t>
            </a:r>
          </a:p>
        </p:txBody>
      </p:sp>
    </p:spTree>
    <p:extLst>
      <p:ext uri="{BB962C8B-B14F-4D97-AF65-F5344CB8AC3E}">
        <p14:creationId xmlns:p14="http://schemas.microsoft.com/office/powerpoint/2010/main" val="22324274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382000" cy="1444625"/>
          </a:xfrm>
        </p:spPr>
        <p:txBody>
          <a:bodyPr/>
          <a:lstStyle/>
          <a:p>
            <a:pPr eaLnBrk="1" hangingPunct="1">
              <a:defRPr/>
            </a:pPr>
            <a:r>
              <a:rPr lang="en-US" dirty="0"/>
              <a:t>Payroll-Related Liabilities</a:t>
            </a:r>
          </a:p>
        </p:txBody>
      </p:sp>
      <p:sp>
        <p:nvSpPr>
          <p:cNvPr id="3" name="Content Placeholder 2"/>
          <p:cNvSpPr>
            <a:spLocks noGrp="1"/>
          </p:cNvSpPr>
          <p:nvPr>
            <p:ph idx="1"/>
          </p:nvPr>
        </p:nvSpPr>
        <p:spPr>
          <a:xfrm>
            <a:off x="762000" y="1444625"/>
            <a:ext cx="8013700" cy="5057775"/>
          </a:xfrm>
        </p:spPr>
        <p:txBody>
          <a:bodyPr/>
          <a:lstStyle/>
          <a:p>
            <a:pPr eaLnBrk="1" hangingPunct="1"/>
            <a:r>
              <a:rPr lang="en-US" dirty="0"/>
              <a:t>Legal </a:t>
            </a:r>
            <a:r>
              <a:rPr lang="en-IN" dirty="0"/>
              <a:t>requirements to withhold taxes from employees’ paychecks</a:t>
            </a:r>
          </a:p>
          <a:p>
            <a:pPr eaLnBrk="1" hangingPunct="1"/>
            <a:r>
              <a:rPr lang="en-US" dirty="0"/>
              <a:t>Legal </a:t>
            </a:r>
            <a:r>
              <a:rPr lang="en-IN" dirty="0"/>
              <a:t>requirements of the payroll taxes on firms</a:t>
            </a:r>
          </a:p>
          <a:p>
            <a:pPr eaLnBrk="1" hangingPunct="1"/>
            <a:r>
              <a:rPr lang="en-US" dirty="0"/>
              <a:t>Voluntary payroll deductions </a:t>
            </a:r>
            <a:r>
              <a:rPr lang="en-IN" dirty="0"/>
              <a:t>of amounts payable to third parties</a:t>
            </a:r>
          </a:p>
          <a:p>
            <a:pPr eaLnBrk="1" hangingPunct="1"/>
            <a:endParaRPr lang="en-US" dirty="0"/>
          </a:p>
        </p:txBody>
      </p:sp>
      <p:grpSp>
        <p:nvGrpSpPr>
          <p:cNvPr id="9" name="Group 8"/>
          <p:cNvGrpSpPr>
            <a:grpSpLocks/>
          </p:cNvGrpSpPr>
          <p:nvPr/>
        </p:nvGrpSpPr>
        <p:grpSpPr bwMode="auto">
          <a:xfrm>
            <a:off x="1393572" y="3212289"/>
            <a:ext cx="7104752" cy="3289507"/>
            <a:chOff x="1249645" y="3438387"/>
            <a:chExt cx="7103577" cy="3289443"/>
          </a:xfrm>
        </p:grpSpPr>
        <p:sp>
          <p:nvSpPr>
            <p:cNvPr id="10" name="Freeform 9"/>
            <p:cNvSpPr/>
            <p:nvPr/>
          </p:nvSpPr>
          <p:spPr>
            <a:xfrm>
              <a:off x="3402204" y="4440080"/>
              <a:ext cx="2404664" cy="1295374"/>
            </a:xfrm>
            <a:custGeom>
              <a:avLst/>
              <a:gdLst>
                <a:gd name="connsiteX0" fmla="*/ 0 w 1589214"/>
                <a:gd name="connsiteY0" fmla="*/ 215826 h 1294931"/>
                <a:gd name="connsiteX1" fmla="*/ 215826 w 1589214"/>
                <a:gd name="connsiteY1" fmla="*/ 0 h 1294931"/>
                <a:gd name="connsiteX2" fmla="*/ 1373388 w 1589214"/>
                <a:gd name="connsiteY2" fmla="*/ 0 h 1294931"/>
                <a:gd name="connsiteX3" fmla="*/ 1589214 w 1589214"/>
                <a:gd name="connsiteY3" fmla="*/ 215826 h 1294931"/>
                <a:gd name="connsiteX4" fmla="*/ 1589214 w 1589214"/>
                <a:gd name="connsiteY4" fmla="*/ 1079105 h 1294931"/>
                <a:gd name="connsiteX5" fmla="*/ 1373388 w 1589214"/>
                <a:gd name="connsiteY5" fmla="*/ 1294931 h 1294931"/>
                <a:gd name="connsiteX6" fmla="*/ 215826 w 1589214"/>
                <a:gd name="connsiteY6" fmla="*/ 1294931 h 1294931"/>
                <a:gd name="connsiteX7" fmla="*/ 0 w 1589214"/>
                <a:gd name="connsiteY7" fmla="*/ 1079105 h 1294931"/>
                <a:gd name="connsiteX8" fmla="*/ 0 w 1589214"/>
                <a:gd name="connsiteY8" fmla="*/ 215826 h 129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214" h="1294931">
                  <a:moveTo>
                    <a:pt x="0" y="215826"/>
                  </a:moveTo>
                  <a:cubicBezTo>
                    <a:pt x="0" y="96629"/>
                    <a:pt x="96629" y="0"/>
                    <a:pt x="215826" y="0"/>
                  </a:cubicBezTo>
                  <a:lnTo>
                    <a:pt x="1373388" y="0"/>
                  </a:lnTo>
                  <a:cubicBezTo>
                    <a:pt x="1492585" y="0"/>
                    <a:pt x="1589214" y="96629"/>
                    <a:pt x="1589214" y="215826"/>
                  </a:cubicBezTo>
                  <a:lnTo>
                    <a:pt x="1589214" y="1079105"/>
                  </a:lnTo>
                  <a:cubicBezTo>
                    <a:pt x="1589214" y="1198302"/>
                    <a:pt x="1492585" y="1294931"/>
                    <a:pt x="1373388" y="1294931"/>
                  </a:cubicBezTo>
                  <a:lnTo>
                    <a:pt x="215826" y="1294931"/>
                  </a:lnTo>
                  <a:cubicBezTo>
                    <a:pt x="96629" y="1294931"/>
                    <a:pt x="0" y="1198302"/>
                    <a:pt x="0" y="1079105"/>
                  </a:cubicBezTo>
                  <a:lnTo>
                    <a:pt x="0" y="215826"/>
                  </a:lnTo>
                  <a:close/>
                </a:path>
              </a:pathLst>
            </a:custGeom>
            <a:solidFill>
              <a:srgbClr val="37609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4173" tIns="124173" rIns="124173" bIns="124173" spcCol="1270" anchor="ctr"/>
            <a:lstStyle/>
            <a:p>
              <a:pPr algn="ctr" defTabSz="1066800">
                <a:lnSpc>
                  <a:spcPct val="90000"/>
                </a:lnSpc>
                <a:spcAft>
                  <a:spcPct val="35000"/>
                </a:spcAft>
                <a:defRPr/>
              </a:pPr>
              <a:r>
                <a:rPr lang="en-IN" sz="2400" b="1" dirty="0">
                  <a:solidFill>
                    <a:schemeClr val="bg1"/>
                  </a:solidFill>
                </a:rPr>
                <a:t>Payroll-related liabilities</a:t>
              </a:r>
              <a:endParaRPr lang="en-US" sz="2400" b="1" dirty="0">
                <a:solidFill>
                  <a:schemeClr val="bg1"/>
                </a:solidFill>
              </a:endParaRPr>
            </a:p>
          </p:txBody>
        </p:sp>
        <p:sp>
          <p:nvSpPr>
            <p:cNvPr id="11" name="Freeform 10"/>
            <p:cNvSpPr/>
            <p:nvPr/>
          </p:nvSpPr>
          <p:spPr>
            <a:xfrm rot="16200000">
              <a:off x="4844206" y="4640895"/>
              <a:ext cx="33336" cy="0"/>
            </a:xfrm>
            <a:custGeom>
              <a:avLst/>
              <a:gdLst/>
              <a:ahLst/>
              <a:cxnLst/>
              <a:rect l="0" t="0" r="0" b="0"/>
              <a:pathLst>
                <a:path>
                  <a:moveTo>
                    <a:pt x="0" y="0"/>
                  </a:moveTo>
                  <a:lnTo>
                    <a:pt x="32302" y="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Rounded Rectangle 11"/>
            <p:cNvSpPr/>
            <p:nvPr/>
          </p:nvSpPr>
          <p:spPr>
            <a:xfrm>
              <a:off x="3127611" y="3438387"/>
              <a:ext cx="3104636" cy="712774"/>
            </a:xfrm>
            <a:prstGeom prst="roundRect">
              <a:avLst/>
            </a:prstGeom>
            <a:solidFill>
              <a:srgbClr val="D1E8F0"/>
            </a:solidFill>
            <a:ln>
              <a:solidFill>
                <a:srgbClr val="37609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1093" tIns="101093" rIns="101093" bIns="101093" spcCol="1270" anchor="ctr"/>
            <a:lstStyle/>
            <a:p>
              <a:pPr algn="ctr" defTabSz="755650">
                <a:lnSpc>
                  <a:spcPct val="90000"/>
                </a:lnSpc>
                <a:spcAft>
                  <a:spcPct val="35000"/>
                </a:spcAft>
                <a:defRPr/>
              </a:pPr>
              <a:r>
                <a:rPr lang="en-IN" sz="2400" dirty="0">
                  <a:solidFill>
                    <a:schemeClr val="tx1"/>
                  </a:solidFill>
                </a:rPr>
                <a:t>Employees’ withholding taxes</a:t>
              </a:r>
              <a:endParaRPr lang="en-US" sz="2400" dirty="0">
                <a:solidFill>
                  <a:schemeClr val="tx1"/>
                </a:solidFill>
              </a:endParaRPr>
            </a:p>
          </p:txBody>
        </p:sp>
        <p:sp>
          <p:nvSpPr>
            <p:cNvPr id="14" name="Rounded Rectangle 13"/>
            <p:cNvSpPr/>
            <p:nvPr/>
          </p:nvSpPr>
          <p:spPr>
            <a:xfrm>
              <a:off x="6305399" y="6038869"/>
              <a:ext cx="2047823" cy="688961"/>
            </a:xfrm>
            <a:prstGeom prst="roundRect">
              <a:avLst/>
            </a:prstGeom>
            <a:solidFill>
              <a:srgbClr val="D1E8F0"/>
            </a:solidFill>
            <a:ln>
              <a:solidFill>
                <a:srgbClr val="37609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4044" tIns="54044" rIns="54044" bIns="54044" spcCol="1270" anchor="ctr"/>
            <a:lstStyle/>
            <a:p>
              <a:pPr algn="ctr" defTabSz="400050">
                <a:lnSpc>
                  <a:spcPct val="90000"/>
                </a:lnSpc>
                <a:spcAft>
                  <a:spcPct val="35000"/>
                </a:spcAft>
                <a:defRPr/>
              </a:pPr>
              <a:r>
                <a:rPr lang="en-IN" sz="2400" dirty="0">
                  <a:solidFill>
                    <a:schemeClr val="tx1"/>
                  </a:solidFill>
                </a:rPr>
                <a:t>Employers’ payroll taxes</a:t>
              </a:r>
              <a:endParaRPr lang="en-US" sz="2400" dirty="0">
                <a:solidFill>
                  <a:schemeClr val="tx1"/>
                </a:solidFill>
              </a:endParaRPr>
            </a:p>
          </p:txBody>
        </p:sp>
        <p:sp>
          <p:nvSpPr>
            <p:cNvPr id="16" name="Freeform 15"/>
            <p:cNvSpPr/>
            <p:nvPr/>
          </p:nvSpPr>
          <p:spPr>
            <a:xfrm>
              <a:off x="1249645" y="5996852"/>
              <a:ext cx="1712630" cy="682612"/>
            </a:xfrm>
            <a:custGeom>
              <a:avLst/>
              <a:gdLst>
                <a:gd name="connsiteX0" fmla="*/ 0 w 1507918"/>
                <a:gd name="connsiteY0" fmla="*/ 122940 h 737624"/>
                <a:gd name="connsiteX1" fmla="*/ 122940 w 1507918"/>
                <a:gd name="connsiteY1" fmla="*/ 0 h 737624"/>
                <a:gd name="connsiteX2" fmla="*/ 1384978 w 1507918"/>
                <a:gd name="connsiteY2" fmla="*/ 0 h 737624"/>
                <a:gd name="connsiteX3" fmla="*/ 1507918 w 1507918"/>
                <a:gd name="connsiteY3" fmla="*/ 122940 h 737624"/>
                <a:gd name="connsiteX4" fmla="*/ 1507918 w 1507918"/>
                <a:gd name="connsiteY4" fmla="*/ 614684 h 737624"/>
                <a:gd name="connsiteX5" fmla="*/ 1384978 w 1507918"/>
                <a:gd name="connsiteY5" fmla="*/ 737624 h 737624"/>
                <a:gd name="connsiteX6" fmla="*/ 122940 w 1507918"/>
                <a:gd name="connsiteY6" fmla="*/ 737624 h 737624"/>
                <a:gd name="connsiteX7" fmla="*/ 0 w 1507918"/>
                <a:gd name="connsiteY7" fmla="*/ 614684 h 737624"/>
                <a:gd name="connsiteX8" fmla="*/ 0 w 1507918"/>
                <a:gd name="connsiteY8" fmla="*/ 122940 h 73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7918" h="737624">
                  <a:moveTo>
                    <a:pt x="0" y="122940"/>
                  </a:moveTo>
                  <a:cubicBezTo>
                    <a:pt x="0" y="55042"/>
                    <a:pt x="55042" y="0"/>
                    <a:pt x="122940" y="0"/>
                  </a:cubicBezTo>
                  <a:lnTo>
                    <a:pt x="1384978" y="0"/>
                  </a:lnTo>
                  <a:cubicBezTo>
                    <a:pt x="1452876" y="0"/>
                    <a:pt x="1507918" y="55042"/>
                    <a:pt x="1507918" y="122940"/>
                  </a:cubicBezTo>
                  <a:lnTo>
                    <a:pt x="1507918" y="614684"/>
                  </a:lnTo>
                  <a:cubicBezTo>
                    <a:pt x="1507918" y="682582"/>
                    <a:pt x="1452876" y="737624"/>
                    <a:pt x="1384978" y="737624"/>
                  </a:cubicBezTo>
                  <a:lnTo>
                    <a:pt x="122940" y="737624"/>
                  </a:lnTo>
                  <a:cubicBezTo>
                    <a:pt x="55042" y="737624"/>
                    <a:pt x="0" y="682582"/>
                    <a:pt x="0" y="614684"/>
                  </a:cubicBezTo>
                  <a:lnTo>
                    <a:pt x="0" y="122940"/>
                  </a:lnTo>
                  <a:close/>
                </a:path>
              </a:pathLst>
            </a:custGeom>
            <a:solidFill>
              <a:srgbClr val="D1E8F0"/>
            </a:solidFill>
            <a:ln>
              <a:solidFill>
                <a:srgbClr val="37609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86808" tIns="86808" rIns="86808" bIns="86808" spcCol="1270" anchor="ctr"/>
            <a:lstStyle/>
            <a:p>
              <a:pPr algn="ctr" defTabSz="889000">
                <a:lnSpc>
                  <a:spcPct val="90000"/>
                </a:lnSpc>
                <a:spcAft>
                  <a:spcPct val="35000"/>
                </a:spcAft>
                <a:defRPr/>
              </a:pPr>
              <a:r>
                <a:rPr lang="en-IN" sz="2400" dirty="0">
                  <a:solidFill>
                    <a:schemeClr val="tx1"/>
                  </a:solidFill>
                </a:rPr>
                <a:t>Voluntary deductions</a:t>
              </a:r>
              <a:endParaRPr lang="en-US" sz="2400" dirty="0">
                <a:solidFill>
                  <a:schemeClr val="tx1"/>
                </a:solidFill>
              </a:endParaRPr>
            </a:p>
          </p:txBody>
        </p:sp>
      </p:grpSp>
      <p:cxnSp>
        <p:nvCxnSpPr>
          <p:cNvPr id="18" name="Straight Arrow Connector 17"/>
          <p:cNvCxnSpPr/>
          <p:nvPr/>
        </p:nvCxnSpPr>
        <p:spPr>
          <a:xfrm flipH="1">
            <a:off x="2620974" y="5293502"/>
            <a:ext cx="919163" cy="365125"/>
          </a:xfrm>
          <a:prstGeom prst="straightConnector1">
            <a:avLst/>
          </a:prstGeom>
          <a:ln w="5715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888049" y="5309377"/>
            <a:ext cx="946150" cy="354012"/>
          </a:xfrm>
          <a:prstGeom prst="straightConnector1">
            <a:avLst/>
          </a:prstGeom>
          <a:ln w="57150">
            <a:solidFill>
              <a:srgbClr val="37609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759337" y="3910789"/>
            <a:ext cx="0" cy="303213"/>
          </a:xfrm>
          <a:prstGeom prst="straightConnector1">
            <a:avLst/>
          </a:prstGeom>
          <a:ln w="57150">
            <a:solidFill>
              <a:srgbClr val="376092"/>
            </a:solidFill>
            <a:tailEnd type="triangle"/>
          </a:ln>
        </p:spPr>
        <p:style>
          <a:lnRef idx="1">
            <a:schemeClr val="accent1"/>
          </a:lnRef>
          <a:fillRef idx="0">
            <a:schemeClr val="accent1"/>
          </a:fillRef>
          <a:effectRef idx="0">
            <a:schemeClr val="accent1"/>
          </a:effectRef>
          <a:fontRef idx="minor">
            <a:schemeClr val="tx1"/>
          </a:fontRef>
        </p:style>
      </p:cxnSp>
      <p:sp>
        <p:nvSpPr>
          <p:cNvPr id="138247"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Tree>
    <p:extLst>
      <p:ext uri="{BB962C8B-B14F-4D97-AF65-F5344CB8AC3E}">
        <p14:creationId xmlns:p14="http://schemas.microsoft.com/office/powerpoint/2010/main" val="42321044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1"/>
            <a:ext cx="8382000" cy="972942"/>
          </a:xfrm>
        </p:spPr>
        <p:txBody>
          <a:bodyPr/>
          <a:lstStyle/>
          <a:p>
            <a:pPr eaLnBrk="1" hangingPunct="1">
              <a:defRPr/>
            </a:pPr>
            <a:r>
              <a:rPr lang="en-US" dirty="0"/>
              <a:t>Employees’ Withholding Taxes</a:t>
            </a:r>
          </a:p>
        </p:txBody>
      </p:sp>
      <p:sp>
        <p:nvSpPr>
          <p:cNvPr id="3" name="Content Placeholder 2"/>
          <p:cNvSpPr>
            <a:spLocks noGrp="1"/>
          </p:cNvSpPr>
          <p:nvPr>
            <p:ph idx="1"/>
          </p:nvPr>
        </p:nvSpPr>
        <p:spPr>
          <a:xfrm>
            <a:off x="761999" y="900705"/>
            <a:ext cx="8013600" cy="5634486"/>
          </a:xfrm>
        </p:spPr>
        <p:txBody>
          <a:bodyPr>
            <a:normAutofit lnSpcReduction="10000"/>
          </a:bodyPr>
          <a:lstStyle/>
          <a:p>
            <a:pPr eaLnBrk="1" hangingPunct="1"/>
            <a:r>
              <a:rPr lang="en-IN" dirty="0"/>
              <a:t>Employers are legally required to withhold </a:t>
            </a:r>
          </a:p>
          <a:p>
            <a:pPr marL="741363" lvl="1" indent="-284163" eaLnBrk="1" hangingPunct="1">
              <a:buFont typeface="Lucida Grande"/>
              <a:buChar char="–"/>
            </a:pPr>
            <a:r>
              <a:rPr lang="en-IN" dirty="0"/>
              <a:t>Federal and state income taxes </a:t>
            </a:r>
          </a:p>
          <a:p>
            <a:pPr marL="741363" lvl="1" indent="-284163" eaLnBrk="1" hangingPunct="1">
              <a:buFont typeface="Lucida Grande"/>
              <a:buChar char="–"/>
            </a:pPr>
            <a:r>
              <a:rPr lang="en-IN" dirty="0"/>
              <a:t>Social </a:t>
            </a:r>
            <a:r>
              <a:rPr lang="en-IN" dirty="0" smtClean="0"/>
              <a:t>Security </a:t>
            </a:r>
            <a:r>
              <a:rPr lang="en-IN" dirty="0"/>
              <a:t>taxes</a:t>
            </a:r>
          </a:p>
          <a:p>
            <a:pPr marL="741363" lvl="1" indent="-284163" eaLnBrk="1" hangingPunct="1">
              <a:buFont typeface="Lucida Grande"/>
              <a:buChar char="–"/>
            </a:pPr>
            <a:r>
              <a:rPr lang="en-IN" dirty="0"/>
              <a:t>Withholdings from </a:t>
            </a:r>
            <a:r>
              <a:rPr lang="en-IN" dirty="0" smtClean="0"/>
              <a:t>employees’ </a:t>
            </a:r>
            <a:r>
              <a:rPr lang="en-IN" dirty="0"/>
              <a:t>paychecks</a:t>
            </a:r>
          </a:p>
          <a:p>
            <a:pPr eaLnBrk="1" hangingPunct="1"/>
            <a:r>
              <a:rPr lang="en-IN" dirty="0"/>
              <a:t>Remitted to taxing authorities</a:t>
            </a:r>
            <a:endParaRPr lang="en-IN" dirty="0">
              <a:solidFill>
                <a:srgbClr val="003399"/>
              </a:solidFill>
            </a:endParaRPr>
          </a:p>
          <a:p>
            <a:pPr eaLnBrk="1" hangingPunct="1"/>
            <a:r>
              <a:rPr lang="en-IN" dirty="0"/>
              <a:t>Amount withheld varies with:</a:t>
            </a:r>
          </a:p>
          <a:p>
            <a:pPr marL="741363" lvl="1" indent="-284163" eaLnBrk="1" hangingPunct="1">
              <a:buFont typeface="Lucida Grande"/>
              <a:buChar char="–"/>
            </a:pPr>
            <a:r>
              <a:rPr lang="en-IN" dirty="0"/>
              <a:t>Amount of earnings</a:t>
            </a:r>
          </a:p>
          <a:p>
            <a:pPr marL="741363" lvl="1" indent="-284163" eaLnBrk="1" hangingPunct="1">
              <a:buFont typeface="Lucida Grande"/>
              <a:buChar char="–"/>
            </a:pPr>
            <a:r>
              <a:rPr lang="en-IN" dirty="0"/>
              <a:t>Amount of exemptions claimed by employee</a:t>
            </a:r>
          </a:p>
          <a:p>
            <a:pPr eaLnBrk="1" hangingPunct="1">
              <a:lnSpc>
                <a:spcPct val="100000"/>
              </a:lnSpc>
              <a:spcBef>
                <a:spcPts val="600"/>
              </a:spcBef>
              <a:buClr>
                <a:schemeClr val="tx1"/>
              </a:buClr>
            </a:pPr>
            <a:r>
              <a:rPr lang="en-US" b="1" dirty="0">
                <a:solidFill>
                  <a:srgbClr val="C00000"/>
                </a:solidFill>
              </a:rPr>
              <a:t>Federal Insurance Contributions Act (FICA) </a:t>
            </a:r>
            <a:r>
              <a:rPr lang="en-US" dirty="0"/>
              <a:t>requires employers to withhold a percentage of each employee’s earnings up to a specified maximum</a:t>
            </a:r>
            <a:endParaRPr lang="en-IN" dirty="0"/>
          </a:p>
          <a:p>
            <a:pPr marL="793750" lvl="1" indent="-336550" eaLnBrk="1" hangingPunct="1">
              <a:lnSpc>
                <a:spcPct val="100000"/>
              </a:lnSpc>
              <a:spcBef>
                <a:spcPts val="600"/>
              </a:spcBef>
              <a:spcAft>
                <a:spcPts val="0"/>
              </a:spcAft>
              <a:buFont typeface="Arial"/>
              <a:buChar char="–"/>
              <a:defRPr/>
            </a:pPr>
            <a:r>
              <a:rPr lang="en-IN" dirty="0"/>
              <a:t>Employer pays matching amount on behalf of employee</a:t>
            </a:r>
          </a:p>
          <a:p>
            <a:pPr marL="793750" lvl="1" indent="-336550" eaLnBrk="1" hangingPunct="1">
              <a:lnSpc>
                <a:spcPct val="100000"/>
              </a:lnSpc>
              <a:spcBef>
                <a:spcPts val="600"/>
              </a:spcBef>
              <a:spcAft>
                <a:spcPts val="0"/>
              </a:spcAft>
              <a:buFont typeface="Arial"/>
              <a:buChar char="–"/>
              <a:defRPr/>
            </a:pPr>
            <a:r>
              <a:rPr lang="en-IN" dirty="0"/>
              <a:t>Self-employed persons pay both the employer and employee portions</a:t>
            </a:r>
          </a:p>
          <a:p>
            <a:pPr eaLnBrk="1" hangingPunct="1"/>
            <a:endParaRPr lang="en-IN" dirty="0"/>
          </a:p>
          <a:p>
            <a:pPr eaLnBrk="1" hangingPunct="1"/>
            <a:endParaRPr lang="en-US" dirty="0"/>
          </a:p>
        </p:txBody>
      </p:sp>
      <p:sp>
        <p:nvSpPr>
          <p:cNvPr id="140291"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500"/>
                                        <p:tgtEl>
                                          <p:spTgt spid="3">
                                            <p:txEl>
                                              <p:pRg st="9" end="9"/>
                                            </p:txEl>
                                          </p:spTgt>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202" y="1"/>
            <a:ext cx="8382000" cy="1444625"/>
          </a:xfrm>
        </p:spPr>
        <p:txBody>
          <a:bodyPr/>
          <a:lstStyle/>
          <a:p>
            <a:r>
              <a:rPr lang="en-US" dirty="0"/>
              <a:t>Voluntary Deductions, Employers’ Payroll Taxes, </a:t>
            </a:r>
            <a:br>
              <a:rPr lang="en-US" dirty="0"/>
            </a:br>
            <a:r>
              <a:rPr lang="en-US" dirty="0"/>
              <a:t>and Fringe Benefits</a:t>
            </a:r>
          </a:p>
        </p:txBody>
      </p:sp>
      <p:sp>
        <p:nvSpPr>
          <p:cNvPr id="3" name="Content Placeholder 2"/>
          <p:cNvSpPr>
            <a:spLocks noGrp="1"/>
          </p:cNvSpPr>
          <p:nvPr>
            <p:ph idx="1"/>
          </p:nvPr>
        </p:nvSpPr>
        <p:spPr/>
        <p:txBody>
          <a:bodyPr/>
          <a:lstStyle/>
          <a:p>
            <a:pPr>
              <a:buClr>
                <a:schemeClr val="tx1"/>
              </a:buClr>
            </a:pPr>
            <a:r>
              <a:rPr lang="en-US" b="1" dirty="0">
                <a:solidFill>
                  <a:srgbClr val="C00000"/>
                </a:solidFill>
              </a:rPr>
              <a:t>Voluntary deductions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Include union dues, contributions to savings or retirement plans, and insurance premiums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Represent liabilities until paid to appropriate organizations</a:t>
            </a:r>
          </a:p>
          <a:p>
            <a:pPr>
              <a:buClr>
                <a:schemeClr val="tx1"/>
              </a:buClr>
            </a:pPr>
            <a:r>
              <a:rPr lang="en-US" b="1" dirty="0">
                <a:solidFill>
                  <a:srgbClr val="C00000"/>
                </a:solidFill>
              </a:rPr>
              <a:t>Employers’ payroll taxes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Employer’s matching amount of FICA </a:t>
            </a:r>
            <a:r>
              <a:rPr lang="en-US" dirty="0"/>
              <a:t>taxes</a:t>
            </a:r>
          </a:p>
          <a:p>
            <a:pPr marL="742950" lvl="1" indent="-285750" eaLnBrk="1" hangingPunct="1">
              <a:lnSpc>
                <a:spcPct val="100000"/>
              </a:lnSpc>
              <a:spcBef>
                <a:spcPts val="600"/>
              </a:spcBef>
              <a:spcAft>
                <a:spcPts val="0"/>
              </a:spcAft>
              <a:buClr>
                <a:schemeClr val="tx1"/>
              </a:buClr>
              <a:buFont typeface="Arial" panose="020B0604020202020204" pitchFamily="34" charset="0"/>
              <a:buChar char="–"/>
              <a:defRPr/>
            </a:pPr>
            <a:r>
              <a:rPr lang="en-IN" dirty="0"/>
              <a:t>Employer pays federal and state unemployment taxes on behalf of employees</a:t>
            </a:r>
          </a:p>
          <a:p>
            <a:pPr>
              <a:buClr>
                <a:schemeClr val="tx1"/>
              </a:buClr>
            </a:pPr>
            <a:r>
              <a:rPr lang="en-IN" b="1" dirty="0">
                <a:solidFill>
                  <a:srgbClr val="C00000"/>
                </a:solidFill>
              </a:rPr>
              <a:t>Fringe benefits</a:t>
            </a:r>
          </a:p>
          <a:p>
            <a:pPr marL="742950" lvl="1" indent="-285750" eaLnBrk="1" hangingPunct="1">
              <a:lnSpc>
                <a:spcPct val="100000"/>
              </a:lnSpc>
              <a:spcBef>
                <a:spcPts val="600"/>
              </a:spcBef>
              <a:spcAft>
                <a:spcPts val="0"/>
              </a:spcAft>
              <a:buFont typeface="Arial" panose="020B0604020202020204" pitchFamily="34" charset="0"/>
              <a:buChar char="–"/>
              <a:defRPr/>
            </a:pPr>
            <a:r>
              <a:rPr lang="en-IN" dirty="0"/>
              <a:t>Payment of employees’ insurance premiums and/or contributions to retirement income plans by employer</a:t>
            </a:r>
            <a:endParaRPr lang="en-US" dirty="0"/>
          </a:p>
        </p:txBody>
      </p:sp>
      <p:sp>
        <p:nvSpPr>
          <p:cNvPr id="142339"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90512"/>
            <a:ext cx="8382000" cy="776288"/>
          </a:xfrm>
        </p:spPr>
        <p:txBody>
          <a:bodyPr>
            <a:noAutofit/>
          </a:bodyPr>
          <a:lstStyle/>
          <a:p>
            <a:pPr eaLnBrk="1" hangingPunct="1">
              <a:defRPr/>
            </a:pPr>
            <a:r>
              <a:rPr lang="en-US" dirty="0"/>
              <a:t/>
            </a:r>
            <a:br>
              <a:rPr lang="en-US" dirty="0"/>
            </a:br>
            <a:r>
              <a:rPr lang="en-IN" dirty="0"/>
              <a:t>Payroll-Related Liabilities</a:t>
            </a:r>
            <a:r>
              <a:rPr lang="en-US" dirty="0"/>
              <a:t/>
            </a:r>
            <a:br>
              <a:rPr lang="en-US" dirty="0"/>
            </a:br>
            <a:endParaRPr lang="en-US" dirty="0"/>
          </a:p>
        </p:txBody>
      </p:sp>
      <p:sp>
        <p:nvSpPr>
          <p:cNvPr id="146437"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
        <p:nvSpPr>
          <p:cNvPr id="5" name="TextBox 4"/>
          <p:cNvSpPr txBox="1"/>
          <p:nvPr/>
        </p:nvSpPr>
        <p:spPr>
          <a:xfrm>
            <a:off x="671202" y="1066182"/>
            <a:ext cx="8412495" cy="5324535"/>
          </a:xfrm>
          <a:prstGeom prst="rect">
            <a:avLst/>
          </a:prstGeom>
          <a:solidFill>
            <a:srgbClr val="FFFAB0"/>
          </a:solidFill>
          <a:ln w="28575">
            <a:solidFill>
              <a:srgbClr val="F79646"/>
            </a:solidFill>
          </a:ln>
        </p:spPr>
        <p:txBody>
          <a:bodyPr wrap="square" rtlCol="0">
            <a:spAutoFit/>
          </a:bodyPr>
          <a:lstStyle/>
          <a:p>
            <a:r>
              <a:rPr lang="en-US" sz="2000" dirty="0">
                <a:latin typeface="+mn-lt"/>
              </a:rPr>
              <a:t>Crescent Lighting and Fixtures’ payroll for the second week in January was $100,000. The following deductions, fringe benefits, and taxes apply:</a:t>
            </a: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a:p>
            <a:endParaRPr lang="en-US" sz="2000" dirty="0">
              <a:latin typeface="+mn-lt"/>
            </a:endParaRPr>
          </a:p>
        </p:txBody>
      </p:sp>
      <p:graphicFrame>
        <p:nvGraphicFramePr>
          <p:cNvPr id="9" name="Table 8"/>
          <p:cNvGraphicFramePr>
            <a:graphicFrameLocks noGrp="1"/>
          </p:cNvGraphicFramePr>
          <p:nvPr>
            <p:extLst>
              <p:ext uri="{D42A27DB-BD31-4B8C-83A1-F6EECF244321}">
                <p14:modId xmlns:p14="http://schemas.microsoft.com/office/powerpoint/2010/main" val="3670230469"/>
              </p:ext>
            </p:extLst>
          </p:nvPr>
        </p:nvGraphicFramePr>
        <p:xfrm>
          <a:off x="834237" y="2140772"/>
          <a:ext cx="7875086" cy="4246880"/>
        </p:xfrm>
        <a:graphic>
          <a:graphicData uri="http://schemas.openxmlformats.org/drawingml/2006/table">
            <a:tbl>
              <a:tblPr firstRow="1" bandRow="1">
                <a:tableStyleId>{2D5ABB26-0587-4C30-8999-92F81FD0307C}</a:tableStyleId>
              </a:tblPr>
              <a:tblGrid>
                <a:gridCol w="6330951">
                  <a:extLst>
                    <a:ext uri="{9D8B030D-6E8A-4147-A177-3AD203B41FA5}">
                      <a16:colId xmlns="" xmlns:a16="http://schemas.microsoft.com/office/drawing/2014/main" val="20000"/>
                    </a:ext>
                  </a:extLst>
                </a:gridCol>
                <a:gridCol w="1544135">
                  <a:extLst>
                    <a:ext uri="{9D8B030D-6E8A-4147-A177-3AD203B41FA5}">
                      <a16:colId xmlns="" xmlns:a16="http://schemas.microsoft.com/office/drawing/2014/main" val="20001"/>
                    </a:ext>
                  </a:extLst>
                </a:gridCol>
              </a:tblGrid>
              <a:tr h="370840">
                <a:tc>
                  <a:txBody>
                    <a:bodyPr/>
                    <a:lstStyle/>
                    <a:p>
                      <a:r>
                        <a:rPr lang="en-US" sz="1800" dirty="0"/>
                        <a:t>Federal income taxes to be withheld</a:t>
                      </a:r>
                    </a:p>
                  </a:txBody>
                  <a:tcPr/>
                </a:tc>
                <a:tc>
                  <a:txBody>
                    <a:bodyPr/>
                    <a:lstStyle/>
                    <a:p>
                      <a:pPr algn="r"/>
                      <a:r>
                        <a:rPr lang="en-US" sz="1800" dirty="0"/>
                        <a:t>$20,000</a:t>
                      </a:r>
                    </a:p>
                  </a:txBody>
                  <a:tcPr/>
                </a:tc>
                <a:extLst>
                  <a:ext uri="{0D108BD9-81ED-4DB2-BD59-A6C34878D82A}">
                    <a16:rowId xmlns="" xmlns:a16="http://schemas.microsoft.com/office/drawing/2014/main" val="10000"/>
                  </a:ext>
                </a:extLst>
              </a:tr>
              <a:tr h="370840">
                <a:tc>
                  <a:txBody>
                    <a:bodyPr/>
                    <a:lstStyle/>
                    <a:p>
                      <a:r>
                        <a:rPr lang="en-US" sz="1800" dirty="0"/>
                        <a:t>State</a:t>
                      </a:r>
                      <a:r>
                        <a:rPr lang="en-US" sz="1800" baseline="0" dirty="0"/>
                        <a:t> income taxes to be withheld</a:t>
                      </a:r>
                      <a:endParaRPr lang="en-US" sz="1800" dirty="0"/>
                    </a:p>
                  </a:txBody>
                  <a:tcPr/>
                </a:tc>
                <a:tc>
                  <a:txBody>
                    <a:bodyPr/>
                    <a:lstStyle/>
                    <a:p>
                      <a:pPr algn="r"/>
                      <a:r>
                        <a:rPr lang="en-US" sz="1800" dirty="0"/>
                        <a:t>3,000</a:t>
                      </a:r>
                    </a:p>
                  </a:txBody>
                  <a:tcPr/>
                </a:tc>
                <a:extLst>
                  <a:ext uri="{0D108BD9-81ED-4DB2-BD59-A6C34878D82A}">
                    <a16:rowId xmlns="" xmlns:a16="http://schemas.microsoft.com/office/drawing/2014/main" val="10001"/>
                  </a:ext>
                </a:extLst>
              </a:tr>
              <a:tr h="370840">
                <a:tc>
                  <a:txBody>
                    <a:bodyPr/>
                    <a:lstStyle/>
                    <a:p>
                      <a:r>
                        <a:rPr lang="en-US" sz="1800" dirty="0"/>
                        <a:t>Medical insurance premiums (Blue Cross</a:t>
                      </a:r>
                      <a:r>
                        <a:rPr lang="en-US" sz="1800" dirty="0" smtClean="0"/>
                        <a:t>)—70</a:t>
                      </a:r>
                      <a:r>
                        <a:rPr lang="en-US" sz="1800" dirty="0"/>
                        <a:t>% paid by employer</a:t>
                      </a:r>
                    </a:p>
                  </a:txBody>
                  <a:tcPr/>
                </a:tc>
                <a:tc>
                  <a:txBody>
                    <a:bodyPr/>
                    <a:lstStyle/>
                    <a:p>
                      <a:pPr algn="r"/>
                      <a:r>
                        <a:rPr lang="en-US" sz="1800" dirty="0"/>
                        <a:t>1,000</a:t>
                      </a:r>
                    </a:p>
                  </a:txBody>
                  <a:tcPr/>
                </a:tc>
                <a:extLst>
                  <a:ext uri="{0D108BD9-81ED-4DB2-BD59-A6C34878D82A}">
                    <a16:rowId xmlns="" xmlns:a16="http://schemas.microsoft.com/office/drawing/2014/main" val="10002"/>
                  </a:ext>
                </a:extLst>
              </a:tr>
              <a:tr h="370840">
                <a:tc>
                  <a:txBody>
                    <a:bodyPr/>
                    <a:lstStyle/>
                    <a:p>
                      <a:r>
                        <a:rPr lang="en-US" sz="1800" dirty="0"/>
                        <a:t>Employee contribution to voluntary retirement plan (Fidelity</a:t>
                      </a:r>
                      <a:r>
                        <a:rPr lang="en-US" sz="1800" baseline="0" dirty="0"/>
                        <a:t> </a:t>
                      </a:r>
                      <a:r>
                        <a:rPr lang="en-US" sz="1800" baseline="0" dirty="0" smtClean="0"/>
                        <a:t>Investments)—contributions </a:t>
                      </a:r>
                      <a:r>
                        <a:rPr lang="en-US" sz="1800" baseline="0" dirty="0"/>
                        <a:t>matched by employer</a:t>
                      </a:r>
                      <a:endParaRPr lang="en-US" sz="1800" dirty="0"/>
                    </a:p>
                  </a:txBody>
                  <a:tcPr/>
                </a:tc>
                <a:tc>
                  <a:txBody>
                    <a:bodyPr/>
                    <a:lstStyle/>
                    <a:p>
                      <a:pPr algn="r"/>
                      <a:r>
                        <a:rPr lang="en-US" sz="1800" dirty="0"/>
                        <a:t>4,000</a:t>
                      </a:r>
                    </a:p>
                  </a:txBody>
                  <a:tcPr/>
                </a:tc>
                <a:extLst>
                  <a:ext uri="{0D108BD9-81ED-4DB2-BD59-A6C34878D82A}">
                    <a16:rowId xmlns="" xmlns:a16="http://schemas.microsoft.com/office/drawing/2014/main" val="10003"/>
                  </a:ext>
                </a:extLst>
              </a:tr>
              <a:tr h="370840">
                <a:tc>
                  <a:txBody>
                    <a:bodyPr/>
                    <a:lstStyle/>
                    <a:p>
                      <a:r>
                        <a:rPr lang="en-US" sz="1800" dirty="0"/>
                        <a:t>Union dues (Local</a:t>
                      </a:r>
                      <a:r>
                        <a:rPr lang="en-US" sz="1800" baseline="0" dirty="0"/>
                        <a:t> No. 222</a:t>
                      </a:r>
                      <a:r>
                        <a:rPr lang="en-US" sz="1800" baseline="0" dirty="0" smtClean="0"/>
                        <a:t>)—paid </a:t>
                      </a:r>
                      <a:r>
                        <a:rPr lang="en-US" sz="1800" baseline="0" dirty="0"/>
                        <a:t>by employees</a:t>
                      </a:r>
                      <a:endParaRPr lang="en-US" sz="1800" dirty="0"/>
                    </a:p>
                  </a:txBody>
                  <a:tcPr/>
                </a:tc>
                <a:tc>
                  <a:txBody>
                    <a:bodyPr/>
                    <a:lstStyle/>
                    <a:p>
                      <a:pPr algn="r"/>
                      <a:r>
                        <a:rPr lang="en-US" sz="1800" dirty="0"/>
                        <a:t>100</a:t>
                      </a:r>
                    </a:p>
                  </a:txBody>
                  <a:tcPr/>
                </a:tc>
                <a:extLst>
                  <a:ext uri="{0D108BD9-81ED-4DB2-BD59-A6C34878D82A}">
                    <a16:rowId xmlns="" xmlns:a16="http://schemas.microsoft.com/office/drawing/2014/main" val="10004"/>
                  </a:ext>
                </a:extLst>
              </a:tr>
              <a:tr h="370840">
                <a:tc>
                  <a:txBody>
                    <a:bodyPr/>
                    <a:lstStyle/>
                    <a:p>
                      <a:r>
                        <a:rPr lang="en-US" sz="1800" dirty="0"/>
                        <a:t>Life insurance premiums (Prudential</a:t>
                      </a:r>
                      <a:r>
                        <a:rPr lang="en-US" sz="1800" baseline="0" dirty="0"/>
                        <a:t> Life</a:t>
                      </a:r>
                      <a:r>
                        <a:rPr lang="en-US" sz="1800" baseline="0" dirty="0" smtClean="0"/>
                        <a:t>)—100</a:t>
                      </a:r>
                      <a:r>
                        <a:rPr lang="en-US" sz="1800" baseline="0" dirty="0"/>
                        <a:t>% paid by employer</a:t>
                      </a:r>
                      <a:endParaRPr lang="en-US" sz="1800" dirty="0"/>
                    </a:p>
                  </a:txBody>
                  <a:tcPr/>
                </a:tc>
                <a:tc>
                  <a:txBody>
                    <a:bodyPr/>
                    <a:lstStyle/>
                    <a:p>
                      <a:pPr algn="r"/>
                      <a:r>
                        <a:rPr lang="en-US" sz="1800" dirty="0"/>
                        <a:t>200</a:t>
                      </a:r>
                    </a:p>
                  </a:txBody>
                  <a:tcPr/>
                </a:tc>
                <a:extLst>
                  <a:ext uri="{0D108BD9-81ED-4DB2-BD59-A6C34878D82A}">
                    <a16:rowId xmlns="" xmlns:a16="http://schemas.microsoft.com/office/drawing/2014/main" val="10005"/>
                  </a:ext>
                </a:extLst>
              </a:tr>
              <a:tr h="370840">
                <a:tc>
                  <a:txBody>
                    <a:bodyPr/>
                    <a:lstStyle/>
                    <a:p>
                      <a:r>
                        <a:rPr lang="en-US" sz="1800" dirty="0"/>
                        <a:t>Social Security</a:t>
                      </a:r>
                      <a:r>
                        <a:rPr lang="en-US" sz="1800" baseline="0" dirty="0"/>
                        <a:t> tax rate</a:t>
                      </a:r>
                      <a:endParaRPr lang="en-US" sz="1800" dirty="0"/>
                    </a:p>
                  </a:txBody>
                  <a:tcPr/>
                </a:tc>
                <a:tc>
                  <a:txBody>
                    <a:bodyPr/>
                    <a:lstStyle/>
                    <a:p>
                      <a:pPr algn="r"/>
                      <a:r>
                        <a:rPr lang="en-US" sz="1800" dirty="0"/>
                        <a:t>6.2%</a:t>
                      </a:r>
                    </a:p>
                  </a:txBody>
                  <a:tcPr/>
                </a:tc>
                <a:extLst>
                  <a:ext uri="{0D108BD9-81ED-4DB2-BD59-A6C34878D82A}">
                    <a16:rowId xmlns="" xmlns:a16="http://schemas.microsoft.com/office/drawing/2014/main" val="10006"/>
                  </a:ext>
                </a:extLst>
              </a:tr>
              <a:tr h="370840">
                <a:tc>
                  <a:txBody>
                    <a:bodyPr/>
                    <a:lstStyle/>
                    <a:p>
                      <a:r>
                        <a:rPr lang="en-US" sz="1800" dirty="0"/>
                        <a:t>Medicare tax rate</a:t>
                      </a:r>
                    </a:p>
                  </a:txBody>
                  <a:tcPr/>
                </a:tc>
                <a:tc>
                  <a:txBody>
                    <a:bodyPr/>
                    <a:lstStyle/>
                    <a:p>
                      <a:pPr algn="r"/>
                      <a:r>
                        <a:rPr lang="en-US" sz="1800" dirty="0"/>
                        <a:t>1.45%</a:t>
                      </a:r>
                    </a:p>
                  </a:txBody>
                  <a:tcPr/>
                </a:tc>
                <a:extLst>
                  <a:ext uri="{0D108BD9-81ED-4DB2-BD59-A6C34878D82A}">
                    <a16:rowId xmlns="" xmlns:a16="http://schemas.microsoft.com/office/drawing/2014/main" val="10007"/>
                  </a:ext>
                </a:extLst>
              </a:tr>
              <a:tr h="370840">
                <a:tc>
                  <a:txBody>
                    <a:bodyPr/>
                    <a:lstStyle/>
                    <a:p>
                      <a:r>
                        <a:rPr lang="en-US" sz="1800" dirty="0"/>
                        <a:t>Federal unemployment tax</a:t>
                      </a:r>
                      <a:r>
                        <a:rPr lang="en-US" sz="1800" baseline="0" dirty="0"/>
                        <a:t> rate (after state deduction)</a:t>
                      </a:r>
                      <a:endParaRPr lang="en-US" sz="1800" dirty="0"/>
                    </a:p>
                  </a:txBody>
                  <a:tcPr/>
                </a:tc>
                <a:tc>
                  <a:txBody>
                    <a:bodyPr/>
                    <a:lstStyle/>
                    <a:p>
                      <a:pPr algn="r"/>
                      <a:r>
                        <a:rPr lang="en-US" sz="1800" dirty="0"/>
                        <a:t>0.60%</a:t>
                      </a:r>
                    </a:p>
                  </a:txBody>
                  <a:tcPr/>
                </a:tc>
                <a:extLst>
                  <a:ext uri="{0D108BD9-81ED-4DB2-BD59-A6C34878D82A}">
                    <a16:rowId xmlns="" xmlns:a16="http://schemas.microsoft.com/office/drawing/2014/main" val="10008"/>
                  </a:ext>
                </a:extLst>
              </a:tr>
              <a:tr h="370840">
                <a:tc>
                  <a:txBody>
                    <a:bodyPr/>
                    <a:lstStyle/>
                    <a:p>
                      <a:r>
                        <a:rPr lang="en-US" sz="1800" dirty="0"/>
                        <a:t>State unemployment tax rate</a:t>
                      </a:r>
                    </a:p>
                  </a:txBody>
                  <a:tcPr/>
                </a:tc>
                <a:tc>
                  <a:txBody>
                    <a:bodyPr/>
                    <a:lstStyle/>
                    <a:p>
                      <a:pPr algn="r"/>
                      <a:r>
                        <a:rPr lang="en-US" sz="1800" dirty="0"/>
                        <a:t>5.40%</a:t>
                      </a:r>
                    </a:p>
                  </a:txBody>
                  <a:tcPr/>
                </a:tc>
                <a:extLst>
                  <a:ext uri="{0D108BD9-81ED-4DB2-BD59-A6C34878D82A}">
                    <a16:rowId xmlns="" xmlns:a16="http://schemas.microsoft.com/office/drawing/2014/main" val="10009"/>
                  </a:ext>
                </a:extLst>
              </a:tr>
            </a:tbl>
          </a:graphicData>
        </a:graphic>
      </p:graphicFrame>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a:t>
            </a:r>
            <a:r>
              <a:rPr lang="en-US" dirty="0" smtClean="0"/>
              <a:t>Liabilities—General </a:t>
            </a:r>
            <a:r>
              <a:rPr lang="en-US" dirty="0"/>
              <a:t>Mills </a:t>
            </a:r>
            <a:r>
              <a:rPr lang="en-US" sz="2600" dirty="0" smtClean="0"/>
              <a:t>(continued)</a:t>
            </a:r>
            <a:endParaRPr lang="en-US" sz="2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618638387"/>
              </p:ext>
            </p:extLst>
          </p:nvPr>
        </p:nvGraphicFramePr>
        <p:xfrm>
          <a:off x="762000" y="1444625"/>
          <a:ext cx="8144220" cy="3992880"/>
        </p:xfrm>
        <a:graphic>
          <a:graphicData uri="http://schemas.openxmlformats.org/drawingml/2006/table">
            <a:tbl>
              <a:tblPr firstRow="1" bandRow="1">
                <a:tableStyleId>{2D5ABB26-0587-4C30-8999-92F81FD0307C}</a:tableStyleId>
              </a:tblPr>
              <a:tblGrid>
                <a:gridCol w="2991092">
                  <a:extLst>
                    <a:ext uri="{9D8B030D-6E8A-4147-A177-3AD203B41FA5}">
                      <a16:colId xmlns="" xmlns:a16="http://schemas.microsoft.com/office/drawing/2014/main" val="20000"/>
                    </a:ext>
                  </a:extLst>
                </a:gridCol>
                <a:gridCol w="1248030">
                  <a:extLst>
                    <a:ext uri="{9D8B030D-6E8A-4147-A177-3AD203B41FA5}">
                      <a16:colId xmlns="" xmlns:a16="http://schemas.microsoft.com/office/drawing/2014/main" val="20001"/>
                    </a:ext>
                  </a:extLst>
                </a:gridCol>
                <a:gridCol w="1321444">
                  <a:extLst>
                    <a:ext uri="{9D8B030D-6E8A-4147-A177-3AD203B41FA5}">
                      <a16:colId xmlns="" xmlns:a16="http://schemas.microsoft.com/office/drawing/2014/main" val="20002"/>
                    </a:ext>
                  </a:extLst>
                </a:gridCol>
                <a:gridCol w="1321444">
                  <a:extLst>
                    <a:ext uri="{9D8B030D-6E8A-4147-A177-3AD203B41FA5}">
                      <a16:colId xmlns="" xmlns:a16="http://schemas.microsoft.com/office/drawing/2014/main" val="20003"/>
                    </a:ext>
                  </a:extLst>
                </a:gridCol>
                <a:gridCol w="1262210">
                  <a:extLst>
                    <a:ext uri="{9D8B030D-6E8A-4147-A177-3AD203B41FA5}">
                      <a16:colId xmlns="" xmlns:a16="http://schemas.microsoft.com/office/drawing/2014/main" val="20004"/>
                    </a:ext>
                  </a:extLst>
                </a:gridCol>
              </a:tblGrid>
              <a:tr h="370840">
                <a:tc gridSpan="5">
                  <a:txBody>
                    <a:bodyPr/>
                    <a:lstStyle/>
                    <a:p>
                      <a:pPr algn="l"/>
                      <a:r>
                        <a:rPr lang="en-US" sz="2000" b="1" dirty="0"/>
                        <a:t>Note 8. Debt</a:t>
                      </a:r>
                    </a:p>
                  </a:txBody>
                  <a:tcPr>
                    <a:lnL w="28575" cap="flat" cmpd="sng" algn="ctr">
                      <a:solidFill>
                        <a:srgbClr val="245C89"/>
                      </a:solidFill>
                      <a:prstDash val="solid"/>
                      <a:round/>
                      <a:headEnd type="none" w="med" len="med"/>
                      <a:tailEnd type="none" w="med" len="med"/>
                    </a:lnL>
                    <a:lnR w="28575" cap="flat" cmpd="sng" algn="ctr">
                      <a:solidFill>
                        <a:srgbClr val="245C89"/>
                      </a:solidFill>
                      <a:prstDash val="solid"/>
                      <a:round/>
                      <a:headEnd type="none" w="med" len="med"/>
                      <a:tailEnd type="none" w="med" len="med"/>
                    </a:lnR>
                    <a:lnT w="28575" cap="flat" cmpd="sng" algn="ctr">
                      <a:solidFill>
                        <a:srgbClr val="245C89"/>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hMerge="1">
                  <a:txBody>
                    <a:bodyPr/>
                    <a:lstStyle/>
                    <a:p>
                      <a:endParaRPr lang="en-US"/>
                    </a:p>
                  </a:txBody>
                  <a:tcPr/>
                </a:tc>
                <a:tc hMerge="1">
                  <a:txBody>
                    <a:bodyPr/>
                    <a:lstStyle/>
                    <a:p>
                      <a:endParaRPr lang="en-US"/>
                    </a:p>
                  </a:txBody>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 xmlns:a16="http://schemas.microsoft.com/office/drawing/2014/main" val="10000"/>
                  </a:ext>
                </a:extLst>
              </a:tr>
              <a:tr h="370840">
                <a:tc gridSpan="5">
                  <a:txBody>
                    <a:bodyPr/>
                    <a:lstStyle/>
                    <a:p>
                      <a:pPr algn="l"/>
                      <a:r>
                        <a:rPr lang="en-US" sz="2000" b="0" i="1" dirty="0"/>
                        <a:t>Notes</a:t>
                      </a:r>
                      <a:r>
                        <a:rPr lang="en-US" sz="2000" b="0" i="1" baseline="0" dirty="0"/>
                        <a:t> Payable </a:t>
                      </a:r>
                      <a:r>
                        <a:rPr lang="en-US" sz="2000" b="0" baseline="0" dirty="0"/>
                        <a:t>The components of notes payable and their respective weighted-average interest rates at the end of the periods were as follows:</a:t>
                      </a:r>
                      <a:endParaRPr lang="en-US" sz="2000" b="0" dirty="0"/>
                    </a:p>
                  </a:txBody>
                  <a:tcPr>
                    <a:lnL w="28575" cap="flat" cmpd="sng" algn="ctr">
                      <a:solidFill>
                        <a:srgbClr val="245C89"/>
                      </a:solidFill>
                      <a:prstDash val="solid"/>
                      <a:round/>
                      <a:headEnd type="none" w="med" len="med"/>
                      <a:tailEnd type="none" w="med" len="med"/>
                    </a:lnL>
                    <a:lnR w="28575" cap="flat" cmpd="sng" algn="ctr">
                      <a:solidFill>
                        <a:srgbClr val="245C89"/>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D1E8F0"/>
                    </a:solidFill>
                  </a:tcPr>
                </a:tc>
                <a:tc hMerge="1">
                  <a:txBody>
                    <a:bodyPr/>
                    <a:lstStyle/>
                    <a:p>
                      <a:endParaRPr lang="en-US"/>
                    </a:p>
                  </a:txBody>
                  <a:tcPr/>
                </a:tc>
                <a:tc hMerge="1">
                  <a:txBody>
                    <a:bodyPr/>
                    <a:lstStyle/>
                    <a:p>
                      <a:endParaRPr lang="en-US"/>
                    </a:p>
                  </a:txBody>
                  <a:tcPr/>
                </a:tc>
                <a:tc hMerge="1">
                  <a:txBody>
                    <a:bodyPr/>
                    <a:lstStyle/>
                    <a:p>
                      <a:endParaRPr lang="en-US" dirty="0"/>
                    </a:p>
                  </a:txBody>
                  <a:tcPr>
                    <a:solidFill>
                      <a:srgbClr val="D1E8F0"/>
                    </a:solidFill>
                  </a:tcPr>
                </a:tc>
                <a:tc hMerge="1">
                  <a:txBody>
                    <a:bodyPr/>
                    <a:lstStyle/>
                    <a:p>
                      <a:endParaRPr lang="en-US" dirty="0"/>
                    </a:p>
                  </a:txBody>
                  <a:tcPr>
                    <a:solidFill>
                      <a:srgbClr val="D1E8F0"/>
                    </a:solidFill>
                  </a:tcPr>
                </a:tc>
                <a:extLst>
                  <a:ext uri="{0D108BD9-81ED-4DB2-BD59-A6C34878D82A}">
                    <a16:rowId xmlns="" xmlns:a16="http://schemas.microsoft.com/office/drawing/2014/main" val="10001"/>
                  </a:ext>
                </a:extLst>
              </a:tr>
              <a:tr h="370840">
                <a:tc>
                  <a:txBody>
                    <a:bodyPr/>
                    <a:lstStyle/>
                    <a:p>
                      <a:endParaRPr lang="en-US" sz="2000" b="1" dirty="0"/>
                    </a:p>
                  </a:txBody>
                  <a:tcPr>
                    <a:lnL w="28575" cap="flat" cmpd="sng" algn="ctr">
                      <a:solidFill>
                        <a:srgbClr val="245C89"/>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1E8F0"/>
                    </a:solidFill>
                  </a:tcPr>
                </a:tc>
                <a:tc gridSpan="2">
                  <a:txBody>
                    <a:bodyPr/>
                    <a:lstStyle/>
                    <a:p>
                      <a:pPr algn="ctr"/>
                      <a:r>
                        <a:rPr lang="en-US" sz="2000" b="1" dirty="0"/>
                        <a:t>2015</a:t>
                      </a:r>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hMerge="1">
                  <a:txBody>
                    <a:bodyPr/>
                    <a:lstStyle/>
                    <a:p>
                      <a:pPr algn="r"/>
                      <a:endParaRPr lang="en-US" sz="2000" b="1" dirty="0"/>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1E8F0"/>
                    </a:solidFill>
                  </a:tcPr>
                </a:tc>
                <a:tc gridSpan="2">
                  <a:txBody>
                    <a:bodyPr/>
                    <a:lstStyle/>
                    <a:p>
                      <a:pPr algn="ctr"/>
                      <a:r>
                        <a:rPr lang="en-US" sz="2000" b="1" dirty="0"/>
                        <a:t>2014</a:t>
                      </a:r>
                    </a:p>
                  </a:txBody>
                  <a:tcPr>
                    <a:lnL>
                      <a:noFill/>
                    </a:lnL>
                    <a:lnR w="28575" cap="flat" cmpd="sng" algn="ctr">
                      <a:solidFill>
                        <a:srgbClr val="245C89"/>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hMerge="1">
                  <a:txBody>
                    <a:bodyPr/>
                    <a:lstStyle/>
                    <a:p>
                      <a:pPr algn="r"/>
                      <a:endParaRPr lang="en-US" sz="2000" b="1" dirty="0"/>
                    </a:p>
                  </a:txBody>
                  <a:tcPr>
                    <a:lnL>
                      <a:noFill/>
                    </a:lnL>
                    <a:lnR w="28575" cap="flat" cmpd="sng" algn="ctr">
                      <a:solidFill>
                        <a:srgbClr val="37609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D1E8F0"/>
                    </a:solidFill>
                  </a:tcPr>
                </a:tc>
                <a:extLst>
                  <a:ext uri="{0D108BD9-81ED-4DB2-BD59-A6C34878D82A}">
                    <a16:rowId xmlns="" xmlns:a16="http://schemas.microsoft.com/office/drawing/2014/main" val="10002"/>
                  </a:ext>
                </a:extLst>
              </a:tr>
              <a:tr h="370840">
                <a:tc>
                  <a:txBody>
                    <a:bodyPr/>
                    <a:lstStyle/>
                    <a:p>
                      <a:r>
                        <a:rPr lang="en-US" sz="2000" b="1" dirty="0"/>
                        <a:t>Dollars</a:t>
                      </a:r>
                      <a:r>
                        <a:rPr lang="en-US" sz="2000" b="1" baseline="0" dirty="0"/>
                        <a:t> in Millions:</a:t>
                      </a:r>
                      <a:endParaRPr lang="en-US" sz="2000" b="1" dirty="0"/>
                    </a:p>
                  </a:txBody>
                  <a:tcPr anchor="b">
                    <a:lnL w="28575" cap="flat" cmpd="sng" algn="ctr">
                      <a:solidFill>
                        <a:srgbClr val="245C89"/>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Note Payable</a:t>
                      </a:r>
                    </a:p>
                  </a:txBody>
                  <a:tcPr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Weighted</a:t>
                      </a:r>
                      <a:r>
                        <a:rPr lang="en-US" sz="2000" b="1" baseline="0" dirty="0"/>
                        <a:t> Average Interest Rate</a:t>
                      </a:r>
                      <a:endParaRPr lang="en-US" sz="2000" b="1" dirty="0"/>
                    </a:p>
                  </a:txBody>
                  <a:tcPr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Note Payable</a:t>
                      </a:r>
                    </a:p>
                  </a:txBody>
                  <a:tcPr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ctr"/>
                      <a:r>
                        <a:rPr lang="en-US" sz="2000" b="1" dirty="0"/>
                        <a:t>Weighted</a:t>
                      </a:r>
                      <a:r>
                        <a:rPr lang="en-US" sz="2000" b="1" baseline="0" dirty="0"/>
                        <a:t> Average Interest Rate</a:t>
                      </a:r>
                      <a:endParaRPr lang="en-US" sz="2000" b="1" dirty="0"/>
                    </a:p>
                  </a:txBody>
                  <a:tcPr anchor="b">
                    <a:lnL>
                      <a:noFill/>
                    </a:lnL>
                    <a:lnR w="28575" cap="flat" cmpd="sng" algn="ctr">
                      <a:solidFill>
                        <a:srgbClr val="245C8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1E8F0"/>
                    </a:solidFill>
                  </a:tcPr>
                </a:tc>
                <a:extLst>
                  <a:ext uri="{0D108BD9-81ED-4DB2-BD59-A6C34878D82A}">
                    <a16:rowId xmlns="" xmlns:a16="http://schemas.microsoft.com/office/drawing/2014/main" val="10003"/>
                  </a:ext>
                </a:extLst>
              </a:tr>
              <a:tr h="370840">
                <a:tc>
                  <a:txBody>
                    <a:bodyPr/>
                    <a:lstStyle/>
                    <a:p>
                      <a:r>
                        <a:rPr lang="en-US" sz="2000" dirty="0"/>
                        <a:t>U.S. commercial paper</a:t>
                      </a:r>
                    </a:p>
                  </a:txBody>
                  <a:tcPr>
                    <a:lnL w="28575" cap="flat" cmpd="sng" algn="ctr">
                      <a:solidFill>
                        <a:srgbClr val="245C89"/>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$432.0</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0.3%</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$1,007.6</a:t>
                      </a:r>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tc>
                  <a:txBody>
                    <a:bodyPr/>
                    <a:lstStyle/>
                    <a:p>
                      <a:pPr algn="r"/>
                      <a:r>
                        <a:rPr lang="en-US" sz="2000" dirty="0"/>
                        <a:t>0.2%</a:t>
                      </a:r>
                    </a:p>
                  </a:txBody>
                  <a:tcPr>
                    <a:lnL>
                      <a:noFill/>
                    </a:lnL>
                    <a:lnR w="28575" cap="flat" cmpd="sng" algn="ctr">
                      <a:solidFill>
                        <a:srgbClr val="245C89"/>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D1E8F0"/>
                    </a:solidFill>
                  </a:tcPr>
                </a:tc>
                <a:extLst>
                  <a:ext uri="{0D108BD9-81ED-4DB2-BD59-A6C34878D82A}">
                    <a16:rowId xmlns="" xmlns:a16="http://schemas.microsoft.com/office/drawing/2014/main" val="10004"/>
                  </a:ext>
                </a:extLst>
              </a:tr>
              <a:tr h="370840">
                <a:tc>
                  <a:txBody>
                    <a:bodyPr/>
                    <a:lstStyle/>
                    <a:p>
                      <a:r>
                        <a:rPr lang="en-US" sz="2000" dirty="0"/>
                        <a:t>Financial</a:t>
                      </a:r>
                      <a:r>
                        <a:rPr lang="en-US" sz="2000" baseline="0" dirty="0"/>
                        <a:t> institutions</a:t>
                      </a:r>
                      <a:endParaRPr lang="en-US" sz="2000" dirty="0"/>
                    </a:p>
                  </a:txBody>
                  <a:tcPr>
                    <a:lnL w="28575" cap="flat" cmpd="sng" algn="ctr">
                      <a:solidFill>
                        <a:srgbClr val="245C89"/>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183.8</a:t>
                      </a:r>
                    </a:p>
                  </a:txBody>
                  <a:tcPr>
                    <a:lnL>
                      <a:noFill/>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9.5  </a:t>
                      </a:r>
                    </a:p>
                  </a:txBody>
                  <a:tcPr>
                    <a:lnL>
                      <a:noFill/>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104.1</a:t>
                      </a:r>
                    </a:p>
                  </a:txBody>
                  <a:tcPr>
                    <a:lnL>
                      <a:noFill/>
                    </a:lnL>
                    <a:lnR>
                      <a:noFill/>
                    </a:lnR>
                    <a:lnT>
                      <a:noFill/>
                    </a:lnT>
                    <a:lnB>
                      <a:noFill/>
                    </a:lnB>
                    <a:lnTlToBr w="12700" cmpd="sng">
                      <a:noFill/>
                      <a:prstDash val="solid"/>
                    </a:lnTlToBr>
                    <a:lnBlToTr w="12700" cmpd="sng">
                      <a:noFill/>
                      <a:prstDash val="solid"/>
                    </a:lnBlToTr>
                    <a:solidFill>
                      <a:srgbClr val="D1E8F0"/>
                    </a:solidFill>
                  </a:tcPr>
                </a:tc>
                <a:tc>
                  <a:txBody>
                    <a:bodyPr/>
                    <a:lstStyle/>
                    <a:p>
                      <a:pPr algn="r"/>
                      <a:r>
                        <a:rPr lang="en-US" sz="2000" u="sng" dirty="0"/>
                        <a:t>12.1</a:t>
                      </a:r>
                    </a:p>
                  </a:txBody>
                  <a:tcPr>
                    <a:lnL>
                      <a:noFill/>
                    </a:lnL>
                    <a:lnR w="28575" cap="flat" cmpd="sng" algn="ctr">
                      <a:solidFill>
                        <a:srgbClr val="245C89"/>
                      </a:solidFill>
                      <a:prstDash val="solid"/>
                      <a:round/>
                      <a:headEnd type="none" w="med" len="med"/>
                      <a:tailEnd type="none" w="med" len="med"/>
                    </a:lnR>
                    <a:lnT>
                      <a:noFill/>
                    </a:lnT>
                    <a:lnB>
                      <a:noFill/>
                    </a:lnB>
                    <a:lnTlToBr w="12700" cmpd="sng">
                      <a:noFill/>
                      <a:prstDash val="solid"/>
                    </a:lnTlToBr>
                    <a:lnBlToTr w="12700" cmpd="sng">
                      <a:noFill/>
                      <a:prstDash val="solid"/>
                    </a:lnBlToTr>
                    <a:solidFill>
                      <a:srgbClr val="D1E8F0"/>
                    </a:solidFill>
                  </a:tcPr>
                </a:tc>
                <a:extLst>
                  <a:ext uri="{0D108BD9-81ED-4DB2-BD59-A6C34878D82A}">
                    <a16:rowId xmlns="" xmlns:a16="http://schemas.microsoft.com/office/drawing/2014/main" val="10005"/>
                  </a:ext>
                </a:extLst>
              </a:tr>
              <a:tr h="370840">
                <a:tc>
                  <a:txBody>
                    <a:bodyPr/>
                    <a:lstStyle/>
                    <a:p>
                      <a:pPr lvl="1"/>
                      <a:r>
                        <a:rPr lang="en-US" sz="2000" dirty="0"/>
                        <a:t>Total notes payable</a:t>
                      </a:r>
                    </a:p>
                  </a:txBody>
                  <a:tcPr>
                    <a:lnL w="28575" cap="flat" cmpd="sng" algn="ctr">
                      <a:solidFill>
                        <a:srgbClr val="245C89"/>
                      </a:solidFill>
                      <a:prstDash val="solid"/>
                      <a:round/>
                      <a:headEnd type="none" w="med" len="med"/>
                      <a:tailEnd type="none" w="med" len="med"/>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$615.8</a:t>
                      </a:r>
                    </a:p>
                  </a:txBody>
                  <a:tcPr>
                    <a:lnL>
                      <a:noFill/>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3.0%</a:t>
                      </a:r>
                    </a:p>
                  </a:txBody>
                  <a:tcPr>
                    <a:lnL>
                      <a:noFill/>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$1,111.7</a:t>
                      </a:r>
                    </a:p>
                  </a:txBody>
                  <a:tcPr>
                    <a:lnL>
                      <a:noFill/>
                    </a:lnL>
                    <a:lnR>
                      <a:noFill/>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tc>
                  <a:txBody>
                    <a:bodyPr/>
                    <a:lstStyle/>
                    <a:p>
                      <a:pPr algn="r"/>
                      <a:r>
                        <a:rPr lang="en-US" sz="2000" dirty="0"/>
                        <a:t>1.3%</a:t>
                      </a:r>
                    </a:p>
                  </a:txBody>
                  <a:tcPr>
                    <a:lnL>
                      <a:noFill/>
                    </a:lnL>
                    <a:lnR w="28575" cap="flat" cmpd="sng" algn="ctr">
                      <a:solidFill>
                        <a:srgbClr val="245C89"/>
                      </a:solidFill>
                      <a:prstDash val="solid"/>
                      <a:round/>
                      <a:headEnd type="none" w="med" len="med"/>
                      <a:tailEnd type="none" w="med" len="med"/>
                    </a:lnR>
                    <a:lnT>
                      <a:noFill/>
                    </a:lnT>
                    <a:lnB w="28575" cap="flat" cmpd="sng" algn="ctr">
                      <a:solidFill>
                        <a:srgbClr val="245C89"/>
                      </a:solidFill>
                      <a:prstDash val="solid"/>
                      <a:round/>
                      <a:headEnd type="none" w="med" len="med"/>
                      <a:tailEnd type="none" w="med" len="med"/>
                    </a:lnB>
                    <a:lnTlToBr w="12700" cmpd="sng">
                      <a:noFill/>
                      <a:prstDash val="solid"/>
                    </a:lnTlToBr>
                    <a:lnBlToTr w="12700" cmpd="sng">
                      <a:noFill/>
                      <a:prstDash val="solid"/>
                    </a:lnBlToTr>
                    <a:solidFill>
                      <a:srgbClr val="D1E8F0"/>
                    </a:solidFill>
                  </a:tcPr>
                </a:tc>
                <a:extLst>
                  <a:ext uri="{0D108BD9-81ED-4DB2-BD59-A6C34878D82A}">
                    <a16:rowId xmlns="" xmlns:a16="http://schemas.microsoft.com/office/drawing/2014/main" val="10006"/>
                  </a:ext>
                </a:extLst>
              </a:tr>
            </a:tbl>
          </a:graphicData>
        </a:graphic>
      </p:graphicFrame>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2428089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90512"/>
            <a:ext cx="8382000" cy="776288"/>
          </a:xfrm>
        </p:spPr>
        <p:txBody>
          <a:bodyPr>
            <a:noAutofit/>
          </a:bodyPr>
          <a:lstStyle/>
          <a:p>
            <a:pPr eaLnBrk="1" hangingPunct="1">
              <a:defRPr/>
            </a:pPr>
            <a:r>
              <a:rPr lang="en-US" dirty="0"/>
              <a:t/>
            </a:r>
            <a:br>
              <a:rPr lang="en-US" dirty="0"/>
            </a:br>
            <a:r>
              <a:rPr lang="en-IN" dirty="0"/>
              <a:t>Payroll-Related Liabilities </a:t>
            </a:r>
            <a:r>
              <a:rPr lang="en-IN" sz="2600" dirty="0"/>
              <a:t>(continued)</a:t>
            </a:r>
            <a:r>
              <a:rPr lang="en-US" sz="2600" dirty="0"/>
              <a:t/>
            </a:r>
            <a:br>
              <a:rPr lang="en-US" sz="2600" dirty="0"/>
            </a:br>
            <a:endParaRPr lang="en-US" sz="2600" dirty="0"/>
          </a:p>
        </p:txBody>
      </p:sp>
      <p:sp>
        <p:nvSpPr>
          <p:cNvPr id="6" name="TextBox 5"/>
          <p:cNvSpPr txBox="1"/>
          <p:nvPr/>
        </p:nvSpPr>
        <p:spPr>
          <a:xfrm>
            <a:off x="6956425" y="1882775"/>
            <a:ext cx="1541463" cy="415925"/>
          </a:xfrm>
          <a:prstGeom prst="rect">
            <a:avLst/>
          </a:prstGeom>
          <a:noFill/>
        </p:spPr>
        <p:txBody>
          <a:bodyPr>
            <a:spAutoFit/>
          </a:bodyPr>
          <a:lstStyle/>
          <a:p>
            <a:pPr algn="r">
              <a:defRPr/>
            </a:pPr>
            <a:r>
              <a:rPr lang="en-IN" sz="2000" dirty="0">
                <a:latin typeface="+mn-lt"/>
              </a:rPr>
              <a:t>3,000</a:t>
            </a:r>
            <a:endParaRPr lang="en-US" sz="2000" dirty="0">
              <a:latin typeface="+mn-lt"/>
            </a:endParaRPr>
          </a:p>
        </p:txBody>
      </p:sp>
      <p:sp>
        <p:nvSpPr>
          <p:cNvPr id="7" name="TextBox 6"/>
          <p:cNvSpPr txBox="1"/>
          <p:nvPr/>
        </p:nvSpPr>
        <p:spPr>
          <a:xfrm>
            <a:off x="6956425" y="2665413"/>
            <a:ext cx="1541463" cy="415925"/>
          </a:xfrm>
          <a:prstGeom prst="rect">
            <a:avLst/>
          </a:prstGeom>
          <a:noFill/>
        </p:spPr>
        <p:txBody>
          <a:bodyPr>
            <a:spAutoFit/>
          </a:bodyPr>
          <a:lstStyle/>
          <a:p>
            <a:pPr algn="r">
              <a:defRPr/>
            </a:pPr>
            <a:r>
              <a:rPr lang="en-IN" sz="2000" dirty="0">
                <a:latin typeface="+mn-lt"/>
              </a:rPr>
              <a:t>1,000</a:t>
            </a:r>
            <a:endParaRPr lang="en-US" sz="2000" dirty="0">
              <a:latin typeface="+mn-lt"/>
            </a:endParaRPr>
          </a:p>
        </p:txBody>
      </p:sp>
      <p:sp>
        <p:nvSpPr>
          <p:cNvPr id="8" name="TextBox 7"/>
          <p:cNvSpPr txBox="1"/>
          <p:nvPr/>
        </p:nvSpPr>
        <p:spPr>
          <a:xfrm>
            <a:off x="6956425" y="3505200"/>
            <a:ext cx="1541463" cy="415925"/>
          </a:xfrm>
          <a:prstGeom prst="rect">
            <a:avLst/>
          </a:prstGeom>
          <a:noFill/>
        </p:spPr>
        <p:txBody>
          <a:bodyPr>
            <a:spAutoFit/>
          </a:bodyPr>
          <a:lstStyle/>
          <a:p>
            <a:pPr algn="r">
              <a:defRPr/>
            </a:pPr>
            <a:r>
              <a:rPr lang="en-IN" sz="2100" dirty="0">
                <a:latin typeface="+mn-lt"/>
              </a:rPr>
              <a:t>4,000</a:t>
            </a:r>
            <a:endParaRPr lang="en-US" sz="2100" dirty="0">
              <a:latin typeface="+mn-lt"/>
            </a:endParaRPr>
          </a:p>
        </p:txBody>
      </p:sp>
      <p:sp>
        <p:nvSpPr>
          <p:cNvPr id="146437" name="Title 2"/>
          <p:cNvSpPr txBox="1">
            <a:spLocks/>
          </p:cNvSpPr>
          <p:nvPr/>
        </p:nvSpPr>
        <p:spPr bwMode="auto">
          <a:xfrm>
            <a:off x="7534275" y="0"/>
            <a:ext cx="1593850" cy="363538"/>
          </a:xfrm>
          <a:prstGeom prst="rect">
            <a:avLst/>
          </a:prstGeom>
          <a:noFill/>
          <a:ln w="9525">
            <a:noFill/>
            <a:miter lim="800000"/>
            <a:headEnd/>
            <a:tailEnd/>
          </a:ln>
        </p:spPr>
        <p:txBody>
          <a:bodyPr anchor="ctr"/>
          <a:lstStyle/>
          <a:p>
            <a:pPr algn="r">
              <a:lnSpc>
                <a:spcPct val="90000"/>
              </a:lnSpc>
            </a:pPr>
            <a:r>
              <a:rPr lang="en-IN" sz="1500" dirty="0">
                <a:solidFill>
                  <a:srgbClr val="0072A2"/>
                </a:solidFill>
                <a:latin typeface="Calibri Light" pitchFamily="34" charset="0"/>
                <a:ea typeface="Adobe Fan Heiti Std B"/>
                <a:cs typeface="Adobe Fan Heiti Std B"/>
              </a:rPr>
              <a:t>Appendix 13</a:t>
            </a:r>
          </a:p>
        </p:txBody>
      </p:sp>
      <p:sp>
        <p:nvSpPr>
          <p:cNvPr id="19" name="Rectangle 18"/>
          <p:cNvSpPr/>
          <p:nvPr/>
        </p:nvSpPr>
        <p:spPr>
          <a:xfrm>
            <a:off x="815975" y="1720850"/>
            <a:ext cx="7921625" cy="498475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500" dirty="0"/>
          </a:p>
        </p:txBody>
      </p:sp>
      <p:sp>
        <p:nvSpPr>
          <p:cNvPr id="146439" name="TextBox 21"/>
          <p:cNvSpPr txBox="1">
            <a:spLocks noChangeArrowheads="1"/>
          </p:cNvSpPr>
          <p:nvPr/>
        </p:nvSpPr>
        <p:spPr bwMode="auto">
          <a:xfrm>
            <a:off x="7172325" y="1654175"/>
            <a:ext cx="1514475" cy="400050"/>
          </a:xfrm>
          <a:prstGeom prst="rect">
            <a:avLst/>
          </a:prstGeom>
          <a:noFill/>
          <a:ln w="9525">
            <a:noFill/>
            <a:miter lim="800000"/>
            <a:headEnd/>
            <a:tailEnd/>
          </a:ln>
        </p:spPr>
        <p:txBody>
          <a:bodyPr>
            <a:spAutoFit/>
          </a:bodyPr>
          <a:lstStyle/>
          <a:p>
            <a:pPr algn="ctr"/>
            <a:r>
              <a:rPr lang="en-US" sz="2000" b="1" dirty="0">
                <a:latin typeface="Calibri" pitchFamily="34" charset="0"/>
              </a:rPr>
              <a:t>Credit </a:t>
            </a:r>
          </a:p>
        </p:txBody>
      </p:sp>
      <p:sp>
        <p:nvSpPr>
          <p:cNvPr id="146440" name="TextBox 22"/>
          <p:cNvSpPr txBox="1">
            <a:spLocks noChangeArrowheads="1"/>
          </p:cNvSpPr>
          <p:nvPr/>
        </p:nvSpPr>
        <p:spPr bwMode="auto">
          <a:xfrm>
            <a:off x="6070600" y="1649413"/>
            <a:ext cx="1671638" cy="400050"/>
          </a:xfrm>
          <a:prstGeom prst="rect">
            <a:avLst/>
          </a:prstGeom>
          <a:noFill/>
          <a:ln w="9525">
            <a:noFill/>
            <a:miter lim="800000"/>
            <a:headEnd/>
            <a:tailEnd/>
          </a:ln>
        </p:spPr>
        <p:txBody>
          <a:bodyPr>
            <a:spAutoFit/>
          </a:bodyPr>
          <a:lstStyle/>
          <a:p>
            <a:pPr algn="ctr"/>
            <a:r>
              <a:rPr lang="en-US" sz="2000" b="1" dirty="0">
                <a:solidFill>
                  <a:schemeClr val="tx2"/>
                </a:solidFill>
                <a:latin typeface="Calibri" pitchFamily="34" charset="0"/>
              </a:rPr>
              <a:t>Debit</a:t>
            </a:r>
          </a:p>
        </p:txBody>
      </p:sp>
      <p:cxnSp>
        <p:nvCxnSpPr>
          <p:cNvPr id="24" name="Straight Connector 23"/>
          <p:cNvCxnSpPr/>
          <p:nvPr/>
        </p:nvCxnSpPr>
        <p:spPr>
          <a:xfrm>
            <a:off x="820738" y="2063750"/>
            <a:ext cx="79216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6442" name="TextBox 24"/>
          <p:cNvSpPr txBox="1">
            <a:spLocks noChangeArrowheads="1"/>
          </p:cNvSpPr>
          <p:nvPr/>
        </p:nvSpPr>
        <p:spPr bwMode="auto">
          <a:xfrm>
            <a:off x="836613" y="2082800"/>
            <a:ext cx="5394325" cy="347663"/>
          </a:xfrm>
          <a:prstGeom prst="rect">
            <a:avLst/>
          </a:prstGeom>
          <a:noFill/>
          <a:ln w="9525">
            <a:noFill/>
            <a:miter lim="800000"/>
            <a:headEnd/>
            <a:tailEnd/>
          </a:ln>
        </p:spPr>
        <p:txBody>
          <a:bodyPr/>
          <a:lstStyle/>
          <a:p>
            <a:r>
              <a:rPr lang="en-IN" sz="2000" dirty="0">
                <a:latin typeface="Calibri" pitchFamily="34" charset="0"/>
              </a:rPr>
              <a:t>Salaries and wages expense</a:t>
            </a:r>
          </a:p>
        </p:txBody>
      </p:sp>
      <p:sp>
        <p:nvSpPr>
          <p:cNvPr id="146443" name="TextBox 25"/>
          <p:cNvSpPr txBox="1">
            <a:spLocks noChangeArrowheads="1"/>
          </p:cNvSpPr>
          <p:nvPr/>
        </p:nvSpPr>
        <p:spPr bwMode="auto">
          <a:xfrm>
            <a:off x="6302375" y="2074863"/>
            <a:ext cx="1174750" cy="387350"/>
          </a:xfrm>
          <a:prstGeom prst="rect">
            <a:avLst/>
          </a:prstGeom>
          <a:noFill/>
          <a:ln w="9525">
            <a:noFill/>
            <a:miter lim="800000"/>
            <a:headEnd/>
            <a:tailEnd/>
          </a:ln>
        </p:spPr>
        <p:txBody>
          <a:bodyPr/>
          <a:lstStyle/>
          <a:p>
            <a:pPr algn="r"/>
            <a:r>
              <a:rPr lang="en-IN" sz="2000" dirty="0">
                <a:latin typeface="Calibri" pitchFamily="34" charset="0"/>
              </a:rPr>
              <a:t>100,000</a:t>
            </a:r>
          </a:p>
        </p:txBody>
      </p:sp>
      <p:sp>
        <p:nvSpPr>
          <p:cNvPr id="146444" name="TextBox 26"/>
          <p:cNvSpPr txBox="1">
            <a:spLocks noChangeArrowheads="1"/>
          </p:cNvSpPr>
          <p:nvPr/>
        </p:nvSpPr>
        <p:spPr bwMode="auto">
          <a:xfrm>
            <a:off x="833438" y="2327275"/>
            <a:ext cx="5622925" cy="338138"/>
          </a:xfrm>
          <a:prstGeom prst="rect">
            <a:avLst/>
          </a:prstGeom>
          <a:noFill/>
          <a:ln w="9525">
            <a:noFill/>
            <a:miter lim="800000"/>
            <a:headEnd/>
            <a:tailEnd/>
          </a:ln>
        </p:spPr>
        <p:txBody>
          <a:bodyPr/>
          <a:lstStyle/>
          <a:p>
            <a:pPr lvl="1"/>
            <a:r>
              <a:rPr lang="en-IN" sz="2000" dirty="0">
                <a:latin typeface="Calibri" pitchFamily="34" charset="0"/>
              </a:rPr>
              <a:t>Withholding taxes payable (federal income tax)</a:t>
            </a:r>
          </a:p>
        </p:txBody>
      </p:sp>
      <p:sp>
        <p:nvSpPr>
          <p:cNvPr id="146445" name="TextBox 27"/>
          <p:cNvSpPr txBox="1">
            <a:spLocks noChangeArrowheads="1"/>
          </p:cNvSpPr>
          <p:nvPr/>
        </p:nvSpPr>
        <p:spPr bwMode="auto">
          <a:xfrm>
            <a:off x="7369175" y="2308225"/>
            <a:ext cx="1103313" cy="404813"/>
          </a:xfrm>
          <a:prstGeom prst="rect">
            <a:avLst/>
          </a:prstGeom>
          <a:noFill/>
          <a:ln w="9525">
            <a:noFill/>
            <a:miter lim="800000"/>
            <a:headEnd/>
            <a:tailEnd/>
          </a:ln>
        </p:spPr>
        <p:txBody>
          <a:bodyPr/>
          <a:lstStyle/>
          <a:p>
            <a:pPr algn="r"/>
            <a:r>
              <a:rPr lang="en-IN" sz="2000" dirty="0">
                <a:latin typeface="Calibri" pitchFamily="34" charset="0"/>
              </a:rPr>
              <a:t>20,000</a:t>
            </a:r>
          </a:p>
        </p:txBody>
      </p:sp>
      <p:sp>
        <p:nvSpPr>
          <p:cNvPr id="30" name="TextBox 29"/>
          <p:cNvSpPr txBox="1">
            <a:spLocks noChangeArrowheads="1"/>
          </p:cNvSpPr>
          <p:nvPr/>
        </p:nvSpPr>
        <p:spPr bwMode="auto">
          <a:xfrm>
            <a:off x="835025" y="2587625"/>
            <a:ext cx="5773738" cy="274638"/>
          </a:xfrm>
          <a:prstGeom prst="rect">
            <a:avLst/>
          </a:prstGeom>
          <a:noFill/>
          <a:ln w="9525">
            <a:noFill/>
            <a:miter lim="800000"/>
            <a:headEnd/>
            <a:tailEnd/>
          </a:ln>
        </p:spPr>
        <p:txBody>
          <a:bodyPr/>
          <a:lstStyle/>
          <a:p>
            <a:pPr lvl="1">
              <a:defRPr/>
            </a:pPr>
            <a:r>
              <a:rPr lang="en-IN" sz="2000" dirty="0">
                <a:latin typeface="+mn-lt"/>
              </a:rPr>
              <a:t>Withholding taxes payable (state income tax)</a:t>
            </a:r>
          </a:p>
        </p:txBody>
      </p:sp>
      <p:sp>
        <p:nvSpPr>
          <p:cNvPr id="146447" name="TextBox 30"/>
          <p:cNvSpPr txBox="1">
            <a:spLocks noChangeArrowheads="1"/>
          </p:cNvSpPr>
          <p:nvPr/>
        </p:nvSpPr>
        <p:spPr bwMode="auto">
          <a:xfrm>
            <a:off x="815975" y="2828925"/>
            <a:ext cx="5621338" cy="338138"/>
          </a:xfrm>
          <a:prstGeom prst="rect">
            <a:avLst/>
          </a:prstGeom>
          <a:noFill/>
          <a:ln w="9525">
            <a:noFill/>
            <a:miter lim="800000"/>
            <a:headEnd/>
            <a:tailEnd/>
          </a:ln>
        </p:spPr>
        <p:txBody>
          <a:bodyPr/>
          <a:lstStyle/>
          <a:p>
            <a:pPr lvl="1"/>
            <a:r>
              <a:rPr lang="en-IN" sz="2000" dirty="0">
                <a:latin typeface="Calibri" pitchFamily="34" charset="0"/>
              </a:rPr>
              <a:t>Social Security taxes payable (6.2% × $100,000)</a:t>
            </a:r>
          </a:p>
        </p:txBody>
      </p:sp>
      <p:sp>
        <p:nvSpPr>
          <p:cNvPr id="146448" name="TextBox 31"/>
          <p:cNvSpPr txBox="1">
            <a:spLocks noChangeArrowheads="1"/>
          </p:cNvSpPr>
          <p:nvPr/>
        </p:nvSpPr>
        <p:spPr bwMode="auto">
          <a:xfrm>
            <a:off x="815975" y="3084513"/>
            <a:ext cx="5621338" cy="338137"/>
          </a:xfrm>
          <a:prstGeom prst="rect">
            <a:avLst/>
          </a:prstGeom>
          <a:noFill/>
          <a:ln w="9525">
            <a:noFill/>
            <a:miter lim="800000"/>
            <a:headEnd/>
            <a:tailEnd/>
          </a:ln>
        </p:spPr>
        <p:txBody>
          <a:bodyPr/>
          <a:lstStyle/>
          <a:p>
            <a:pPr lvl="1"/>
            <a:r>
              <a:rPr lang="en-IN" sz="2000" dirty="0">
                <a:latin typeface="Calibri" pitchFamily="34" charset="0"/>
              </a:rPr>
              <a:t>Medicare taxes payable (1.45% × $100,000)</a:t>
            </a:r>
          </a:p>
        </p:txBody>
      </p:sp>
      <p:sp>
        <p:nvSpPr>
          <p:cNvPr id="146449" name="TextBox 32"/>
          <p:cNvSpPr txBox="1">
            <a:spLocks noChangeArrowheads="1"/>
          </p:cNvSpPr>
          <p:nvPr/>
        </p:nvSpPr>
        <p:spPr bwMode="auto">
          <a:xfrm>
            <a:off x="815975" y="3335338"/>
            <a:ext cx="5621338" cy="338137"/>
          </a:xfrm>
          <a:prstGeom prst="rect">
            <a:avLst/>
          </a:prstGeom>
          <a:noFill/>
          <a:ln w="9525">
            <a:noFill/>
            <a:miter lim="800000"/>
            <a:headEnd/>
            <a:tailEnd/>
          </a:ln>
        </p:spPr>
        <p:txBody>
          <a:bodyPr/>
          <a:lstStyle/>
          <a:p>
            <a:pPr lvl="1"/>
            <a:r>
              <a:rPr lang="en-IN" sz="2000" dirty="0">
                <a:latin typeface="Calibri" pitchFamily="34" charset="0"/>
              </a:rPr>
              <a:t>Payable to Blue Cross (</a:t>
            </a:r>
            <a:r>
              <a:rPr lang="en-IN" sz="2000" b="1" dirty="0">
                <a:solidFill>
                  <a:srgbClr val="00B0F0"/>
                </a:solidFill>
                <a:latin typeface="Calibri" pitchFamily="34" charset="0"/>
              </a:rPr>
              <a:t>30% </a:t>
            </a:r>
            <a:r>
              <a:rPr lang="en-IN" sz="2000" dirty="0">
                <a:latin typeface="Calibri" pitchFamily="34" charset="0"/>
              </a:rPr>
              <a:t>× $1,000)</a:t>
            </a:r>
          </a:p>
        </p:txBody>
      </p:sp>
      <p:sp>
        <p:nvSpPr>
          <p:cNvPr id="146450" name="TextBox 33"/>
          <p:cNvSpPr txBox="1">
            <a:spLocks noChangeArrowheads="1"/>
          </p:cNvSpPr>
          <p:nvPr/>
        </p:nvSpPr>
        <p:spPr bwMode="auto">
          <a:xfrm>
            <a:off x="815975" y="3541713"/>
            <a:ext cx="5621338" cy="338137"/>
          </a:xfrm>
          <a:prstGeom prst="rect">
            <a:avLst/>
          </a:prstGeom>
          <a:noFill/>
          <a:ln w="9525">
            <a:noFill/>
            <a:miter lim="800000"/>
            <a:headEnd/>
            <a:tailEnd/>
          </a:ln>
        </p:spPr>
        <p:txBody>
          <a:bodyPr/>
          <a:lstStyle/>
          <a:p>
            <a:pPr lvl="1"/>
            <a:r>
              <a:rPr lang="en-IN" sz="2000" dirty="0">
                <a:latin typeface="Calibri" pitchFamily="34" charset="0"/>
              </a:rPr>
              <a:t>Payable to Fidelity Investments</a:t>
            </a:r>
          </a:p>
        </p:txBody>
      </p:sp>
      <p:sp>
        <p:nvSpPr>
          <p:cNvPr id="146451" name="TextBox 34"/>
          <p:cNvSpPr txBox="1">
            <a:spLocks noChangeArrowheads="1"/>
          </p:cNvSpPr>
          <p:nvPr/>
        </p:nvSpPr>
        <p:spPr bwMode="auto">
          <a:xfrm>
            <a:off x="815975" y="3773488"/>
            <a:ext cx="5621338" cy="338137"/>
          </a:xfrm>
          <a:prstGeom prst="rect">
            <a:avLst/>
          </a:prstGeom>
          <a:noFill/>
          <a:ln w="9525">
            <a:noFill/>
            <a:miter lim="800000"/>
            <a:headEnd/>
            <a:tailEnd/>
          </a:ln>
        </p:spPr>
        <p:txBody>
          <a:bodyPr/>
          <a:lstStyle/>
          <a:p>
            <a:pPr lvl="1"/>
            <a:r>
              <a:rPr lang="en-IN" sz="2000" dirty="0">
                <a:latin typeface="Calibri" pitchFamily="34" charset="0"/>
              </a:rPr>
              <a:t>Payable to Local No. 222</a:t>
            </a:r>
          </a:p>
        </p:txBody>
      </p:sp>
      <p:sp>
        <p:nvSpPr>
          <p:cNvPr id="146452" name="TextBox 35"/>
          <p:cNvSpPr txBox="1">
            <a:spLocks noChangeArrowheads="1"/>
          </p:cNvSpPr>
          <p:nvPr/>
        </p:nvSpPr>
        <p:spPr bwMode="auto">
          <a:xfrm>
            <a:off x="814388" y="4017963"/>
            <a:ext cx="5622925" cy="338137"/>
          </a:xfrm>
          <a:prstGeom prst="rect">
            <a:avLst/>
          </a:prstGeom>
          <a:noFill/>
          <a:ln w="9525">
            <a:noFill/>
            <a:miter lim="800000"/>
            <a:headEnd/>
            <a:tailEnd/>
          </a:ln>
        </p:spPr>
        <p:txBody>
          <a:bodyPr/>
          <a:lstStyle/>
          <a:p>
            <a:pPr lvl="1"/>
            <a:r>
              <a:rPr lang="en-IN" sz="2000" dirty="0">
                <a:latin typeface="Calibri" pitchFamily="34" charset="0"/>
              </a:rPr>
              <a:t>Salaries and wages payable</a:t>
            </a:r>
          </a:p>
        </p:txBody>
      </p:sp>
      <p:sp>
        <p:nvSpPr>
          <p:cNvPr id="146453" name="TextBox 36"/>
          <p:cNvSpPr txBox="1">
            <a:spLocks noChangeArrowheads="1"/>
          </p:cNvSpPr>
          <p:nvPr/>
        </p:nvSpPr>
        <p:spPr bwMode="auto">
          <a:xfrm>
            <a:off x="811213" y="4268788"/>
            <a:ext cx="5622925" cy="338137"/>
          </a:xfrm>
          <a:prstGeom prst="rect">
            <a:avLst/>
          </a:prstGeom>
          <a:noFill/>
          <a:ln w="9525">
            <a:noFill/>
            <a:miter lim="800000"/>
            <a:headEnd/>
            <a:tailEnd/>
          </a:ln>
        </p:spPr>
        <p:txBody>
          <a:bodyPr/>
          <a:lstStyle/>
          <a:p>
            <a:r>
              <a:rPr lang="en-IN" sz="2000" dirty="0">
                <a:latin typeface="Calibri" pitchFamily="34" charset="0"/>
              </a:rPr>
              <a:t>Payroll tax expense (total)</a:t>
            </a:r>
          </a:p>
        </p:txBody>
      </p:sp>
      <p:sp>
        <p:nvSpPr>
          <p:cNvPr id="146454" name="TextBox 37"/>
          <p:cNvSpPr txBox="1">
            <a:spLocks noChangeArrowheads="1"/>
          </p:cNvSpPr>
          <p:nvPr/>
        </p:nvSpPr>
        <p:spPr bwMode="auto">
          <a:xfrm>
            <a:off x="833438" y="4486275"/>
            <a:ext cx="5622925" cy="336550"/>
          </a:xfrm>
          <a:prstGeom prst="rect">
            <a:avLst/>
          </a:prstGeom>
          <a:noFill/>
          <a:ln w="9525">
            <a:noFill/>
            <a:miter lim="800000"/>
            <a:headEnd/>
            <a:tailEnd/>
          </a:ln>
        </p:spPr>
        <p:txBody>
          <a:bodyPr/>
          <a:lstStyle/>
          <a:p>
            <a:pPr lvl="1"/>
            <a:r>
              <a:rPr lang="en-IN" sz="2000" dirty="0">
                <a:latin typeface="Calibri" pitchFamily="34" charset="0"/>
              </a:rPr>
              <a:t>Social Security taxes payable</a:t>
            </a:r>
          </a:p>
        </p:txBody>
      </p:sp>
      <p:sp>
        <p:nvSpPr>
          <p:cNvPr id="146455" name="TextBox 38"/>
          <p:cNvSpPr txBox="1">
            <a:spLocks noChangeArrowheads="1"/>
          </p:cNvSpPr>
          <p:nvPr/>
        </p:nvSpPr>
        <p:spPr bwMode="auto">
          <a:xfrm>
            <a:off x="831850" y="4724400"/>
            <a:ext cx="5622925" cy="336550"/>
          </a:xfrm>
          <a:prstGeom prst="rect">
            <a:avLst/>
          </a:prstGeom>
          <a:noFill/>
          <a:ln w="9525">
            <a:noFill/>
            <a:miter lim="800000"/>
            <a:headEnd/>
            <a:tailEnd/>
          </a:ln>
        </p:spPr>
        <p:txBody>
          <a:bodyPr/>
          <a:lstStyle/>
          <a:p>
            <a:pPr lvl="1"/>
            <a:r>
              <a:rPr lang="en-IN" sz="2000" dirty="0">
                <a:latin typeface="Calibri" pitchFamily="34" charset="0"/>
              </a:rPr>
              <a:t>Medicare taxes payable</a:t>
            </a:r>
          </a:p>
        </p:txBody>
      </p:sp>
      <p:sp>
        <p:nvSpPr>
          <p:cNvPr id="146456" name="TextBox 39"/>
          <p:cNvSpPr txBox="1">
            <a:spLocks noChangeArrowheads="1"/>
          </p:cNvSpPr>
          <p:nvPr/>
        </p:nvSpPr>
        <p:spPr bwMode="auto">
          <a:xfrm>
            <a:off x="819150" y="4976813"/>
            <a:ext cx="5622925" cy="338137"/>
          </a:xfrm>
          <a:prstGeom prst="rect">
            <a:avLst/>
          </a:prstGeom>
          <a:noFill/>
          <a:ln w="9525">
            <a:noFill/>
            <a:miter lim="800000"/>
            <a:headEnd/>
            <a:tailEnd/>
          </a:ln>
        </p:spPr>
        <p:txBody>
          <a:bodyPr/>
          <a:lstStyle/>
          <a:p>
            <a:pPr lvl="1"/>
            <a:r>
              <a:rPr lang="en-IN" sz="2000" dirty="0">
                <a:latin typeface="Calibri" pitchFamily="34" charset="0"/>
              </a:rPr>
              <a:t>FUTA payable (0.6% × $100,000)</a:t>
            </a:r>
          </a:p>
        </p:txBody>
      </p:sp>
      <p:sp>
        <p:nvSpPr>
          <p:cNvPr id="146457" name="TextBox 40"/>
          <p:cNvSpPr txBox="1">
            <a:spLocks noChangeArrowheads="1"/>
          </p:cNvSpPr>
          <p:nvPr/>
        </p:nvSpPr>
        <p:spPr bwMode="auto">
          <a:xfrm>
            <a:off x="815975" y="5203825"/>
            <a:ext cx="6140450" cy="273050"/>
          </a:xfrm>
          <a:prstGeom prst="rect">
            <a:avLst/>
          </a:prstGeom>
          <a:noFill/>
          <a:ln w="9525">
            <a:noFill/>
            <a:miter lim="800000"/>
            <a:headEnd/>
            <a:tailEnd/>
          </a:ln>
        </p:spPr>
        <p:txBody>
          <a:bodyPr/>
          <a:lstStyle/>
          <a:p>
            <a:pPr lvl="1"/>
            <a:r>
              <a:rPr lang="en-IN" sz="2000" dirty="0">
                <a:latin typeface="Calibri" pitchFamily="34" charset="0"/>
              </a:rPr>
              <a:t>State unemployment tax payable (5.4% × $100,000)</a:t>
            </a:r>
          </a:p>
        </p:txBody>
      </p:sp>
      <p:sp>
        <p:nvSpPr>
          <p:cNvPr id="146458" name="TextBox 41"/>
          <p:cNvSpPr txBox="1">
            <a:spLocks noChangeArrowheads="1"/>
          </p:cNvSpPr>
          <p:nvPr/>
        </p:nvSpPr>
        <p:spPr bwMode="auto">
          <a:xfrm>
            <a:off x="815975" y="5429250"/>
            <a:ext cx="5621338" cy="338138"/>
          </a:xfrm>
          <a:prstGeom prst="rect">
            <a:avLst/>
          </a:prstGeom>
          <a:noFill/>
          <a:ln w="9525">
            <a:noFill/>
            <a:miter lim="800000"/>
            <a:headEnd/>
            <a:tailEnd/>
          </a:ln>
        </p:spPr>
        <p:txBody>
          <a:bodyPr/>
          <a:lstStyle/>
          <a:p>
            <a:r>
              <a:rPr lang="en-IN" sz="2000" dirty="0">
                <a:latin typeface="Calibri" pitchFamily="34" charset="0"/>
              </a:rPr>
              <a:t>Salaries and wages expense (fringe benefits)</a:t>
            </a:r>
          </a:p>
        </p:txBody>
      </p:sp>
      <p:sp>
        <p:nvSpPr>
          <p:cNvPr id="146459" name="TextBox 42"/>
          <p:cNvSpPr txBox="1">
            <a:spLocks noChangeArrowheads="1"/>
          </p:cNvSpPr>
          <p:nvPr/>
        </p:nvSpPr>
        <p:spPr bwMode="auto">
          <a:xfrm>
            <a:off x="815975" y="5680075"/>
            <a:ext cx="5621338" cy="338138"/>
          </a:xfrm>
          <a:prstGeom prst="rect">
            <a:avLst/>
          </a:prstGeom>
          <a:noFill/>
          <a:ln w="9525">
            <a:noFill/>
            <a:miter lim="800000"/>
            <a:headEnd/>
            <a:tailEnd/>
          </a:ln>
        </p:spPr>
        <p:txBody>
          <a:bodyPr/>
          <a:lstStyle/>
          <a:p>
            <a:pPr lvl="1"/>
            <a:r>
              <a:rPr lang="en-IN" sz="2000" dirty="0">
                <a:latin typeface="Calibri" pitchFamily="34" charset="0"/>
              </a:rPr>
              <a:t>Payable to Blue Cross (</a:t>
            </a:r>
            <a:r>
              <a:rPr lang="en-IN" sz="2000" b="1" dirty="0">
                <a:solidFill>
                  <a:srgbClr val="00B0F0"/>
                </a:solidFill>
                <a:latin typeface="Calibri" pitchFamily="34" charset="0"/>
              </a:rPr>
              <a:t>70% </a:t>
            </a:r>
            <a:r>
              <a:rPr lang="en-IN" sz="2000" dirty="0">
                <a:latin typeface="Calibri" pitchFamily="34" charset="0"/>
              </a:rPr>
              <a:t>× $1,000)</a:t>
            </a:r>
          </a:p>
        </p:txBody>
      </p:sp>
      <p:sp>
        <p:nvSpPr>
          <p:cNvPr id="146460" name="TextBox 43"/>
          <p:cNvSpPr txBox="1">
            <a:spLocks noChangeArrowheads="1"/>
          </p:cNvSpPr>
          <p:nvPr/>
        </p:nvSpPr>
        <p:spPr bwMode="auto">
          <a:xfrm>
            <a:off x="815975" y="5934075"/>
            <a:ext cx="5621338" cy="338138"/>
          </a:xfrm>
          <a:prstGeom prst="rect">
            <a:avLst/>
          </a:prstGeom>
          <a:noFill/>
          <a:ln w="9525">
            <a:noFill/>
            <a:miter lim="800000"/>
            <a:headEnd/>
            <a:tailEnd/>
          </a:ln>
        </p:spPr>
        <p:txBody>
          <a:bodyPr/>
          <a:lstStyle/>
          <a:p>
            <a:pPr lvl="1"/>
            <a:r>
              <a:rPr lang="en-IN" sz="2000" dirty="0">
                <a:latin typeface="Calibri" pitchFamily="34" charset="0"/>
              </a:rPr>
              <a:t>Payable to Fidelity Investments</a:t>
            </a:r>
          </a:p>
        </p:txBody>
      </p:sp>
      <p:sp>
        <p:nvSpPr>
          <p:cNvPr id="146461" name="TextBox 44"/>
          <p:cNvSpPr txBox="1">
            <a:spLocks noChangeArrowheads="1"/>
          </p:cNvSpPr>
          <p:nvPr/>
        </p:nvSpPr>
        <p:spPr bwMode="auto">
          <a:xfrm>
            <a:off x="815975" y="6151563"/>
            <a:ext cx="5621338" cy="338137"/>
          </a:xfrm>
          <a:prstGeom prst="rect">
            <a:avLst/>
          </a:prstGeom>
          <a:noFill/>
          <a:ln w="9525">
            <a:noFill/>
            <a:miter lim="800000"/>
            <a:headEnd/>
            <a:tailEnd/>
          </a:ln>
        </p:spPr>
        <p:txBody>
          <a:bodyPr/>
          <a:lstStyle/>
          <a:p>
            <a:pPr lvl="1"/>
            <a:r>
              <a:rPr lang="en-IN" sz="2000" dirty="0">
                <a:latin typeface="Calibri" pitchFamily="34" charset="0"/>
              </a:rPr>
              <a:t>Payable to Prudential </a:t>
            </a:r>
            <a:r>
              <a:rPr lang="en-IN" sz="2000" dirty="0" smtClean="0">
                <a:latin typeface="Calibri" pitchFamily="34" charset="0"/>
              </a:rPr>
              <a:t>Life</a:t>
            </a:r>
            <a:endParaRPr lang="en-IN" sz="2000" dirty="0">
              <a:latin typeface="Calibri" pitchFamily="34" charset="0"/>
            </a:endParaRPr>
          </a:p>
        </p:txBody>
      </p:sp>
      <p:sp>
        <p:nvSpPr>
          <p:cNvPr id="146462" name="TextBox 46"/>
          <p:cNvSpPr txBox="1">
            <a:spLocks noChangeArrowheads="1"/>
          </p:cNvSpPr>
          <p:nvPr/>
        </p:nvSpPr>
        <p:spPr bwMode="auto">
          <a:xfrm>
            <a:off x="7370763" y="2587625"/>
            <a:ext cx="1101725" cy="404813"/>
          </a:xfrm>
          <a:prstGeom prst="rect">
            <a:avLst/>
          </a:prstGeom>
          <a:noFill/>
          <a:ln w="9525">
            <a:noFill/>
            <a:miter lim="800000"/>
            <a:headEnd/>
            <a:tailEnd/>
          </a:ln>
        </p:spPr>
        <p:txBody>
          <a:bodyPr/>
          <a:lstStyle/>
          <a:p>
            <a:pPr algn="r"/>
            <a:r>
              <a:rPr lang="en-IN" sz="2000" dirty="0">
                <a:latin typeface="Calibri" pitchFamily="34" charset="0"/>
              </a:rPr>
              <a:t>3,000</a:t>
            </a:r>
          </a:p>
        </p:txBody>
      </p:sp>
      <p:sp>
        <p:nvSpPr>
          <p:cNvPr id="146463" name="TextBox 47"/>
          <p:cNvSpPr txBox="1">
            <a:spLocks noChangeArrowheads="1"/>
          </p:cNvSpPr>
          <p:nvPr/>
        </p:nvSpPr>
        <p:spPr bwMode="auto">
          <a:xfrm>
            <a:off x="7370763" y="2824163"/>
            <a:ext cx="1101725" cy="404812"/>
          </a:xfrm>
          <a:prstGeom prst="rect">
            <a:avLst/>
          </a:prstGeom>
          <a:noFill/>
          <a:ln w="9525">
            <a:noFill/>
            <a:miter lim="800000"/>
            <a:headEnd/>
            <a:tailEnd/>
          </a:ln>
        </p:spPr>
        <p:txBody>
          <a:bodyPr/>
          <a:lstStyle/>
          <a:p>
            <a:pPr algn="r"/>
            <a:r>
              <a:rPr lang="en-IN" sz="2000" b="1" dirty="0">
                <a:solidFill>
                  <a:srgbClr val="CC0099"/>
                </a:solidFill>
                <a:latin typeface="Calibri" pitchFamily="34" charset="0"/>
              </a:rPr>
              <a:t>6,200</a:t>
            </a:r>
            <a:r>
              <a:rPr lang="en-IN" sz="2000" b="1" dirty="0">
                <a:latin typeface="Calibri" pitchFamily="34" charset="0"/>
              </a:rPr>
              <a:t> </a:t>
            </a:r>
          </a:p>
        </p:txBody>
      </p:sp>
      <p:sp>
        <p:nvSpPr>
          <p:cNvPr id="146464" name="TextBox 48"/>
          <p:cNvSpPr txBox="1">
            <a:spLocks noChangeArrowheads="1"/>
          </p:cNvSpPr>
          <p:nvPr/>
        </p:nvSpPr>
        <p:spPr bwMode="auto">
          <a:xfrm>
            <a:off x="7370763" y="3084513"/>
            <a:ext cx="1101725" cy="404812"/>
          </a:xfrm>
          <a:prstGeom prst="rect">
            <a:avLst/>
          </a:prstGeom>
          <a:noFill/>
          <a:ln w="9525">
            <a:noFill/>
            <a:miter lim="800000"/>
            <a:headEnd/>
            <a:tailEnd/>
          </a:ln>
        </p:spPr>
        <p:txBody>
          <a:bodyPr/>
          <a:lstStyle/>
          <a:p>
            <a:pPr algn="r"/>
            <a:r>
              <a:rPr lang="en-IN" sz="2000" b="1" dirty="0">
                <a:latin typeface="Calibri" pitchFamily="34" charset="0"/>
              </a:rPr>
              <a:t>1,450</a:t>
            </a:r>
          </a:p>
        </p:txBody>
      </p:sp>
      <p:sp>
        <p:nvSpPr>
          <p:cNvPr id="146465" name="TextBox 49"/>
          <p:cNvSpPr txBox="1">
            <a:spLocks noChangeArrowheads="1"/>
          </p:cNvSpPr>
          <p:nvPr/>
        </p:nvSpPr>
        <p:spPr bwMode="auto">
          <a:xfrm>
            <a:off x="7370763" y="3325813"/>
            <a:ext cx="1101725" cy="404812"/>
          </a:xfrm>
          <a:prstGeom prst="rect">
            <a:avLst/>
          </a:prstGeom>
          <a:noFill/>
          <a:ln w="9525">
            <a:noFill/>
            <a:miter lim="800000"/>
            <a:headEnd/>
            <a:tailEnd/>
          </a:ln>
        </p:spPr>
        <p:txBody>
          <a:bodyPr/>
          <a:lstStyle/>
          <a:p>
            <a:pPr algn="r"/>
            <a:r>
              <a:rPr lang="en-IN" sz="2000" b="1" dirty="0">
                <a:solidFill>
                  <a:srgbClr val="00B0F0"/>
                </a:solidFill>
                <a:latin typeface="Calibri" pitchFamily="34" charset="0"/>
              </a:rPr>
              <a:t>300</a:t>
            </a:r>
            <a:r>
              <a:rPr lang="en-IN" sz="2000" b="1" dirty="0">
                <a:latin typeface="Calibri" pitchFamily="34" charset="0"/>
              </a:rPr>
              <a:t> </a:t>
            </a:r>
          </a:p>
        </p:txBody>
      </p:sp>
      <p:sp>
        <p:nvSpPr>
          <p:cNvPr id="146466" name="TextBox 50"/>
          <p:cNvSpPr txBox="1">
            <a:spLocks noChangeArrowheads="1"/>
          </p:cNvSpPr>
          <p:nvPr/>
        </p:nvSpPr>
        <p:spPr bwMode="auto">
          <a:xfrm>
            <a:off x="7370763" y="3768725"/>
            <a:ext cx="1101725" cy="404813"/>
          </a:xfrm>
          <a:prstGeom prst="rect">
            <a:avLst/>
          </a:prstGeom>
          <a:noFill/>
          <a:ln w="9525">
            <a:noFill/>
            <a:miter lim="800000"/>
            <a:headEnd/>
            <a:tailEnd/>
          </a:ln>
        </p:spPr>
        <p:txBody>
          <a:bodyPr/>
          <a:lstStyle/>
          <a:p>
            <a:pPr algn="r"/>
            <a:r>
              <a:rPr lang="en-IN" sz="2000" dirty="0">
                <a:latin typeface="Calibri" pitchFamily="34" charset="0"/>
              </a:rPr>
              <a:t>100 </a:t>
            </a:r>
          </a:p>
        </p:txBody>
      </p:sp>
      <p:sp>
        <p:nvSpPr>
          <p:cNvPr id="146467" name="TextBox 51"/>
          <p:cNvSpPr txBox="1">
            <a:spLocks noChangeArrowheads="1"/>
          </p:cNvSpPr>
          <p:nvPr/>
        </p:nvSpPr>
        <p:spPr bwMode="auto">
          <a:xfrm>
            <a:off x="7370763" y="3541713"/>
            <a:ext cx="1101725" cy="404812"/>
          </a:xfrm>
          <a:prstGeom prst="rect">
            <a:avLst/>
          </a:prstGeom>
          <a:noFill/>
          <a:ln w="9525">
            <a:noFill/>
            <a:miter lim="800000"/>
            <a:headEnd/>
            <a:tailEnd/>
          </a:ln>
        </p:spPr>
        <p:txBody>
          <a:bodyPr/>
          <a:lstStyle/>
          <a:p>
            <a:pPr algn="r"/>
            <a:r>
              <a:rPr lang="en-IN" sz="2000" b="1" dirty="0">
                <a:latin typeface="Calibri" pitchFamily="34" charset="0"/>
              </a:rPr>
              <a:t>4,000 </a:t>
            </a:r>
          </a:p>
        </p:txBody>
      </p:sp>
      <p:sp>
        <p:nvSpPr>
          <p:cNvPr id="146468" name="TextBox 52"/>
          <p:cNvSpPr txBox="1">
            <a:spLocks noChangeArrowheads="1"/>
          </p:cNvSpPr>
          <p:nvPr/>
        </p:nvSpPr>
        <p:spPr bwMode="auto">
          <a:xfrm>
            <a:off x="7370763" y="4032250"/>
            <a:ext cx="1101725" cy="404813"/>
          </a:xfrm>
          <a:prstGeom prst="rect">
            <a:avLst/>
          </a:prstGeom>
          <a:noFill/>
          <a:ln w="9525">
            <a:noFill/>
            <a:miter lim="800000"/>
            <a:headEnd/>
            <a:tailEnd/>
          </a:ln>
        </p:spPr>
        <p:txBody>
          <a:bodyPr/>
          <a:lstStyle/>
          <a:p>
            <a:pPr algn="r"/>
            <a:r>
              <a:rPr lang="en-IN" sz="2000" dirty="0">
                <a:latin typeface="Calibri" pitchFamily="34" charset="0"/>
              </a:rPr>
              <a:t>64,950 </a:t>
            </a:r>
          </a:p>
        </p:txBody>
      </p:sp>
      <p:sp>
        <p:nvSpPr>
          <p:cNvPr id="146469" name="TextBox 53"/>
          <p:cNvSpPr txBox="1">
            <a:spLocks noChangeArrowheads="1"/>
          </p:cNvSpPr>
          <p:nvPr/>
        </p:nvSpPr>
        <p:spPr bwMode="auto">
          <a:xfrm>
            <a:off x="7366000" y="4486275"/>
            <a:ext cx="1103313" cy="403225"/>
          </a:xfrm>
          <a:prstGeom prst="rect">
            <a:avLst/>
          </a:prstGeom>
          <a:noFill/>
          <a:ln w="9525">
            <a:noFill/>
            <a:miter lim="800000"/>
            <a:headEnd/>
            <a:tailEnd/>
          </a:ln>
        </p:spPr>
        <p:txBody>
          <a:bodyPr/>
          <a:lstStyle/>
          <a:p>
            <a:pPr algn="r"/>
            <a:r>
              <a:rPr lang="en-IN" sz="2000" b="1" dirty="0">
                <a:solidFill>
                  <a:srgbClr val="CC0099"/>
                </a:solidFill>
                <a:latin typeface="Calibri" pitchFamily="34" charset="0"/>
              </a:rPr>
              <a:t>6,200</a:t>
            </a:r>
            <a:r>
              <a:rPr lang="en-IN" sz="2000" b="1" dirty="0">
                <a:latin typeface="Calibri" pitchFamily="34" charset="0"/>
              </a:rPr>
              <a:t> </a:t>
            </a:r>
          </a:p>
        </p:txBody>
      </p:sp>
      <p:sp>
        <p:nvSpPr>
          <p:cNvPr id="146470" name="TextBox 54"/>
          <p:cNvSpPr txBox="1">
            <a:spLocks noChangeArrowheads="1"/>
          </p:cNvSpPr>
          <p:nvPr/>
        </p:nvSpPr>
        <p:spPr bwMode="auto">
          <a:xfrm>
            <a:off x="7370763" y="4727575"/>
            <a:ext cx="1101725" cy="403225"/>
          </a:xfrm>
          <a:prstGeom prst="rect">
            <a:avLst/>
          </a:prstGeom>
          <a:noFill/>
          <a:ln w="9525">
            <a:noFill/>
            <a:miter lim="800000"/>
            <a:headEnd/>
            <a:tailEnd/>
          </a:ln>
        </p:spPr>
        <p:txBody>
          <a:bodyPr/>
          <a:lstStyle/>
          <a:p>
            <a:pPr algn="r"/>
            <a:r>
              <a:rPr lang="en-IN" sz="2000" b="1" dirty="0">
                <a:latin typeface="Calibri" pitchFamily="34" charset="0"/>
              </a:rPr>
              <a:t>1,450</a:t>
            </a:r>
          </a:p>
        </p:txBody>
      </p:sp>
      <p:sp>
        <p:nvSpPr>
          <p:cNvPr id="146471" name="TextBox 55"/>
          <p:cNvSpPr txBox="1">
            <a:spLocks noChangeArrowheads="1"/>
          </p:cNvSpPr>
          <p:nvPr/>
        </p:nvSpPr>
        <p:spPr bwMode="auto">
          <a:xfrm>
            <a:off x="7377113" y="4972050"/>
            <a:ext cx="1101725" cy="404813"/>
          </a:xfrm>
          <a:prstGeom prst="rect">
            <a:avLst/>
          </a:prstGeom>
          <a:noFill/>
          <a:ln w="9525">
            <a:noFill/>
            <a:miter lim="800000"/>
            <a:headEnd/>
            <a:tailEnd/>
          </a:ln>
        </p:spPr>
        <p:txBody>
          <a:bodyPr/>
          <a:lstStyle/>
          <a:p>
            <a:pPr algn="r"/>
            <a:r>
              <a:rPr lang="en-IN" sz="2000" dirty="0">
                <a:latin typeface="Calibri" pitchFamily="34" charset="0"/>
              </a:rPr>
              <a:t>600 </a:t>
            </a:r>
          </a:p>
        </p:txBody>
      </p:sp>
      <p:sp>
        <p:nvSpPr>
          <p:cNvPr id="146472" name="TextBox 56"/>
          <p:cNvSpPr txBox="1">
            <a:spLocks noChangeArrowheads="1"/>
          </p:cNvSpPr>
          <p:nvPr/>
        </p:nvSpPr>
        <p:spPr bwMode="auto">
          <a:xfrm>
            <a:off x="7370763" y="5194300"/>
            <a:ext cx="1101725" cy="404813"/>
          </a:xfrm>
          <a:prstGeom prst="rect">
            <a:avLst/>
          </a:prstGeom>
          <a:noFill/>
          <a:ln w="9525">
            <a:noFill/>
            <a:miter lim="800000"/>
            <a:headEnd/>
            <a:tailEnd/>
          </a:ln>
        </p:spPr>
        <p:txBody>
          <a:bodyPr/>
          <a:lstStyle/>
          <a:p>
            <a:pPr algn="r"/>
            <a:r>
              <a:rPr lang="en-IN" sz="2000" dirty="0">
                <a:latin typeface="Calibri" pitchFamily="34" charset="0"/>
              </a:rPr>
              <a:t>5,400</a:t>
            </a:r>
          </a:p>
        </p:txBody>
      </p:sp>
      <p:sp>
        <p:nvSpPr>
          <p:cNvPr id="146473" name="TextBox 57"/>
          <p:cNvSpPr txBox="1">
            <a:spLocks noChangeArrowheads="1"/>
          </p:cNvSpPr>
          <p:nvPr/>
        </p:nvSpPr>
        <p:spPr bwMode="auto">
          <a:xfrm>
            <a:off x="6305550" y="4267200"/>
            <a:ext cx="1174750" cy="387350"/>
          </a:xfrm>
          <a:prstGeom prst="rect">
            <a:avLst/>
          </a:prstGeom>
          <a:noFill/>
          <a:ln w="9525">
            <a:noFill/>
            <a:miter lim="800000"/>
            <a:headEnd/>
            <a:tailEnd/>
          </a:ln>
        </p:spPr>
        <p:txBody>
          <a:bodyPr/>
          <a:lstStyle/>
          <a:p>
            <a:pPr algn="r"/>
            <a:r>
              <a:rPr lang="en-IN" sz="2000" dirty="0">
                <a:latin typeface="Calibri" pitchFamily="34" charset="0"/>
              </a:rPr>
              <a:t>13,650</a:t>
            </a:r>
          </a:p>
        </p:txBody>
      </p:sp>
      <p:sp>
        <p:nvSpPr>
          <p:cNvPr id="146474" name="TextBox 58"/>
          <p:cNvSpPr txBox="1">
            <a:spLocks noChangeArrowheads="1"/>
          </p:cNvSpPr>
          <p:nvPr/>
        </p:nvSpPr>
        <p:spPr bwMode="auto">
          <a:xfrm>
            <a:off x="6305550" y="5418138"/>
            <a:ext cx="1174750" cy="387350"/>
          </a:xfrm>
          <a:prstGeom prst="rect">
            <a:avLst/>
          </a:prstGeom>
          <a:noFill/>
          <a:ln w="9525">
            <a:noFill/>
            <a:miter lim="800000"/>
            <a:headEnd/>
            <a:tailEnd/>
          </a:ln>
        </p:spPr>
        <p:txBody>
          <a:bodyPr/>
          <a:lstStyle/>
          <a:p>
            <a:pPr algn="r"/>
            <a:r>
              <a:rPr lang="en-IN" sz="2000" dirty="0">
                <a:latin typeface="Calibri" pitchFamily="34" charset="0"/>
              </a:rPr>
              <a:t>4,900</a:t>
            </a:r>
          </a:p>
        </p:txBody>
      </p:sp>
      <p:sp>
        <p:nvSpPr>
          <p:cNvPr id="146475" name="TextBox 59"/>
          <p:cNvSpPr txBox="1">
            <a:spLocks noChangeArrowheads="1"/>
          </p:cNvSpPr>
          <p:nvPr/>
        </p:nvSpPr>
        <p:spPr bwMode="auto">
          <a:xfrm>
            <a:off x="7354888" y="5670550"/>
            <a:ext cx="1103312" cy="404813"/>
          </a:xfrm>
          <a:prstGeom prst="rect">
            <a:avLst/>
          </a:prstGeom>
          <a:noFill/>
          <a:ln w="9525">
            <a:noFill/>
            <a:miter lim="800000"/>
            <a:headEnd/>
            <a:tailEnd/>
          </a:ln>
        </p:spPr>
        <p:txBody>
          <a:bodyPr/>
          <a:lstStyle/>
          <a:p>
            <a:pPr algn="r"/>
            <a:r>
              <a:rPr lang="en-IN" sz="2000" b="1" dirty="0">
                <a:solidFill>
                  <a:srgbClr val="00B0F0"/>
                </a:solidFill>
                <a:latin typeface="Calibri" pitchFamily="34" charset="0"/>
              </a:rPr>
              <a:t>700</a:t>
            </a:r>
          </a:p>
        </p:txBody>
      </p:sp>
      <p:sp>
        <p:nvSpPr>
          <p:cNvPr id="146476" name="TextBox 60"/>
          <p:cNvSpPr txBox="1">
            <a:spLocks noChangeArrowheads="1"/>
          </p:cNvSpPr>
          <p:nvPr/>
        </p:nvSpPr>
        <p:spPr bwMode="auto">
          <a:xfrm>
            <a:off x="7351713" y="5940425"/>
            <a:ext cx="1101725" cy="404813"/>
          </a:xfrm>
          <a:prstGeom prst="rect">
            <a:avLst/>
          </a:prstGeom>
          <a:noFill/>
          <a:ln w="9525">
            <a:noFill/>
            <a:miter lim="800000"/>
            <a:headEnd/>
            <a:tailEnd/>
          </a:ln>
        </p:spPr>
        <p:txBody>
          <a:bodyPr/>
          <a:lstStyle/>
          <a:p>
            <a:pPr algn="r"/>
            <a:r>
              <a:rPr lang="en-IN" sz="2000" b="1" dirty="0">
                <a:latin typeface="Calibri" pitchFamily="34" charset="0"/>
              </a:rPr>
              <a:t>4,000</a:t>
            </a:r>
          </a:p>
        </p:txBody>
      </p:sp>
      <p:sp>
        <p:nvSpPr>
          <p:cNvPr id="146477" name="TextBox 61"/>
          <p:cNvSpPr txBox="1">
            <a:spLocks noChangeArrowheads="1"/>
          </p:cNvSpPr>
          <p:nvPr/>
        </p:nvSpPr>
        <p:spPr bwMode="auto">
          <a:xfrm>
            <a:off x="7354888" y="6156325"/>
            <a:ext cx="1103312" cy="404813"/>
          </a:xfrm>
          <a:prstGeom prst="rect">
            <a:avLst/>
          </a:prstGeom>
          <a:noFill/>
          <a:ln w="9525">
            <a:noFill/>
            <a:miter lim="800000"/>
            <a:headEnd/>
            <a:tailEnd/>
          </a:ln>
        </p:spPr>
        <p:txBody>
          <a:bodyPr/>
          <a:lstStyle/>
          <a:p>
            <a:pPr algn="r"/>
            <a:r>
              <a:rPr lang="en-IN" sz="2000" dirty="0">
                <a:latin typeface="Calibri" pitchFamily="34" charset="0"/>
              </a:rPr>
              <a:t>200</a:t>
            </a:r>
          </a:p>
        </p:txBody>
      </p:sp>
      <p:sp>
        <p:nvSpPr>
          <p:cNvPr id="47" name="TextBox 46"/>
          <p:cNvSpPr txBox="1"/>
          <p:nvPr/>
        </p:nvSpPr>
        <p:spPr>
          <a:xfrm>
            <a:off x="811213" y="1214735"/>
            <a:ext cx="7931150" cy="461665"/>
          </a:xfrm>
          <a:prstGeom prst="rect">
            <a:avLst/>
          </a:prstGeom>
          <a:noFill/>
        </p:spPr>
        <p:txBody>
          <a:bodyPr wrap="square" rtlCol="0">
            <a:spAutoFit/>
          </a:bodyPr>
          <a:lstStyle/>
          <a:p>
            <a:r>
              <a:rPr lang="en-US" sz="2400" dirty="0">
                <a:latin typeface="Calibri"/>
                <a:cs typeface="Calibri"/>
              </a:rPr>
              <a:t>Crescent’s journal entries to record payroll:</a:t>
            </a:r>
          </a:p>
        </p:txBody>
      </p:sp>
      <p:cxnSp>
        <p:nvCxnSpPr>
          <p:cNvPr id="4" name="Elbow Connector 3"/>
          <p:cNvCxnSpPr/>
          <p:nvPr/>
        </p:nvCxnSpPr>
        <p:spPr>
          <a:xfrm flipH="1">
            <a:off x="8400561" y="3026569"/>
            <a:ext cx="19050" cy="1697831"/>
          </a:xfrm>
          <a:prstGeom prst="bentConnector4">
            <a:avLst>
              <a:gd name="adj1" fmla="val -1200000"/>
              <a:gd name="adj2" fmla="val 100673"/>
            </a:avLst>
          </a:prstGeom>
          <a:ln w="28575">
            <a:solidFill>
              <a:srgbClr val="FF006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Elbow Connector 52"/>
          <p:cNvCxnSpPr>
            <a:endCxn id="146475" idx="3"/>
          </p:cNvCxnSpPr>
          <p:nvPr/>
        </p:nvCxnSpPr>
        <p:spPr>
          <a:xfrm rot="16200000" flipH="1">
            <a:off x="7289151" y="4703908"/>
            <a:ext cx="2331244" cy="6854"/>
          </a:xfrm>
          <a:prstGeom prst="bentConnector4">
            <a:avLst>
              <a:gd name="adj1" fmla="val -225"/>
              <a:gd name="adj2" fmla="val 6455909"/>
            </a:avLst>
          </a:prstGeom>
          <a:ln w="28575">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Elbow Connector 58"/>
          <p:cNvCxnSpPr>
            <a:endCxn id="146470" idx="3"/>
          </p:cNvCxnSpPr>
          <p:nvPr/>
        </p:nvCxnSpPr>
        <p:spPr>
          <a:xfrm rot="16200000" flipH="1">
            <a:off x="7601518" y="4058218"/>
            <a:ext cx="1684338" cy="57602"/>
          </a:xfrm>
          <a:prstGeom prst="bentConnector4">
            <a:avLst>
              <a:gd name="adj1" fmla="val -30"/>
              <a:gd name="adj2" fmla="val 676572"/>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146467" idx="3"/>
            <a:endCxn id="146476" idx="3"/>
          </p:cNvCxnSpPr>
          <p:nvPr/>
        </p:nvCxnSpPr>
        <p:spPr>
          <a:xfrm flipH="1">
            <a:off x="8453438" y="3744119"/>
            <a:ext cx="19050" cy="2398713"/>
          </a:xfrm>
          <a:prstGeom prst="bentConnector3">
            <a:avLst>
              <a:gd name="adj1" fmla="val -2920756"/>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74909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288" y="1647825"/>
            <a:ext cx="4630737" cy="3562350"/>
          </a:xfrm>
        </p:spPr>
        <p:txBody>
          <a:bodyPr/>
          <a:lstStyle/>
          <a:p>
            <a:pPr eaLnBrk="1" hangingPunct="1">
              <a:defRPr/>
            </a:pPr>
            <a:r>
              <a:rPr lang="en-US" b="1" dirty="0"/>
              <a:t>End of Chapter 13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ctr" eaLnBrk="1" hangingPunct="1"/>
            <a:r>
              <a:rPr lang="en-US" altLang="en-US" b="1" dirty="0"/>
              <a:t>Concept Check: Current Liabilities</a:t>
            </a:r>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Which of the following statements is true about current liabilities?</a:t>
            </a:r>
          </a:p>
          <a:p>
            <a:pPr marL="457200" indent="-457200">
              <a:buFont typeface="+mj-lt"/>
              <a:buAutoNum type="alphaLcPeriod"/>
              <a:tabLst>
                <a:tab pos="342900" algn="l"/>
              </a:tabLst>
            </a:pPr>
            <a:r>
              <a:rPr lang="en-US" sz="2400" dirty="0"/>
              <a:t>Current liabilities are obligations payable within one year or within the firm’s operating cycle, whichever is </a:t>
            </a:r>
            <a:r>
              <a:rPr lang="en-US" sz="2400" dirty="0" smtClean="0"/>
              <a:t>longer</a:t>
            </a:r>
            <a:endParaRPr lang="en-US" sz="2400" dirty="0"/>
          </a:p>
          <a:p>
            <a:pPr marL="457200" indent="-457200">
              <a:buFont typeface="+mj-lt"/>
              <a:buAutoNum type="alphaLcPeriod"/>
              <a:tabLst>
                <a:tab pos="342900" algn="l"/>
              </a:tabLst>
            </a:pPr>
            <a:r>
              <a:rPr lang="en-US" sz="2400" dirty="0"/>
              <a:t>Current liabilities are ordinarily recorded at maturity amounts rather than present </a:t>
            </a:r>
            <a:r>
              <a:rPr lang="en-US" sz="2400" dirty="0" smtClean="0"/>
              <a:t>value</a:t>
            </a:r>
            <a:endParaRPr lang="en-US" sz="2400" dirty="0"/>
          </a:p>
          <a:p>
            <a:pPr marL="457200" indent="-457200">
              <a:buFont typeface="+mj-lt"/>
              <a:buAutoNum type="alphaLcPeriod"/>
              <a:tabLst>
                <a:tab pos="342900" algn="l"/>
              </a:tabLst>
            </a:pPr>
            <a:r>
              <a:rPr lang="en-US" sz="2400" dirty="0"/>
              <a:t>Current liabilities as those expected to be satisfied with current assets or by the creation of other current </a:t>
            </a:r>
            <a:r>
              <a:rPr lang="en-US" sz="2400" dirty="0" smtClean="0"/>
              <a:t>liabilities</a:t>
            </a:r>
            <a:endParaRPr lang="en-US" sz="2400" dirty="0"/>
          </a:p>
          <a:p>
            <a:pPr marL="457200" indent="-457200">
              <a:buFont typeface="+mj-lt"/>
              <a:buAutoNum type="alphaLcPeriod"/>
              <a:tabLst>
                <a:tab pos="342900" algn="l"/>
              </a:tabLst>
            </a:pPr>
            <a:r>
              <a:rPr lang="en-US" sz="2400" dirty="0"/>
              <a:t>All of the </a:t>
            </a:r>
            <a:r>
              <a:rPr lang="en-US" sz="2400" dirty="0" smtClean="0"/>
              <a:t>above</a:t>
            </a:r>
            <a:endParaRPr lang="en-US" sz="2400" dirty="0"/>
          </a:p>
          <a:p>
            <a:pPr marL="0" indent="0">
              <a:buNone/>
              <a:tabLst>
                <a:tab pos="7772400" algn="dec"/>
              </a:tabLst>
              <a:defRPr/>
            </a:pPr>
            <a:endParaRPr lang="en-US" sz="2400" dirty="0"/>
          </a:p>
          <a:p>
            <a:pPr marL="2286000" lvl="5" indent="0">
              <a:buNone/>
              <a:tabLst>
                <a:tab pos="7772400" algn="dec"/>
              </a:tabLst>
              <a:defRPr/>
            </a:pPr>
            <a:endParaRPr lang="en-US" sz="2400" dirty="0"/>
          </a:p>
        </p:txBody>
      </p:sp>
      <p:sp>
        <p:nvSpPr>
          <p:cNvPr id="2" name="Oval 1"/>
          <p:cNvSpPr/>
          <p:nvPr/>
        </p:nvSpPr>
        <p:spPr bwMode="auto">
          <a:xfrm>
            <a:off x="762049" y="4781688"/>
            <a:ext cx="371475" cy="3810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eaLnBrk="0" hangingPunct="0"/>
            <a:endParaRPr lang="en-US" dirty="0">
              <a:solidFill>
                <a:prstClr val="black"/>
              </a:solidFill>
              <a:latin typeface="Tahoma" pitchFamily="34" charset="0"/>
            </a:endParaRPr>
          </a:p>
        </p:txBody>
      </p:sp>
      <p:sp>
        <p:nvSpPr>
          <p:cNvPr id="4" name="TextBox 3"/>
          <p:cNvSpPr txBox="1"/>
          <p:nvPr/>
        </p:nvSpPr>
        <p:spPr>
          <a:xfrm>
            <a:off x="960150" y="5487483"/>
            <a:ext cx="7815449" cy="830997"/>
          </a:xfrm>
          <a:prstGeom prst="rect">
            <a:avLst/>
          </a:prstGeom>
          <a:solidFill>
            <a:srgbClr val="FDEADA"/>
          </a:solidFill>
          <a:ln w="6350">
            <a:solidFill>
              <a:schemeClr val="tx1"/>
            </a:solidFill>
          </a:ln>
        </p:spPr>
        <p:txBody>
          <a:bodyPr wrap="square" rtlCol="0">
            <a:spAutoFit/>
          </a:bodyPr>
          <a:lstStyle/>
          <a:p>
            <a:r>
              <a:rPr lang="en-US" sz="2400" dirty="0">
                <a:solidFill>
                  <a:prstClr val="black"/>
                </a:solidFill>
                <a:latin typeface="+mn-lt"/>
              </a:rPr>
              <a:t>The correct answer is </a:t>
            </a:r>
            <a:r>
              <a:rPr lang="en-US" sz="2400" i="1" dirty="0">
                <a:solidFill>
                  <a:prstClr val="black"/>
                </a:solidFill>
                <a:latin typeface="+mn-lt"/>
              </a:rPr>
              <a:t>d</a:t>
            </a:r>
            <a:r>
              <a:rPr lang="en-US" sz="2400" dirty="0">
                <a:solidFill>
                  <a:prstClr val="black"/>
                </a:solidFill>
                <a:latin typeface="+mn-lt"/>
              </a:rPr>
              <a:t>. </a:t>
            </a:r>
            <a:r>
              <a:rPr lang="en-US" sz="2400" dirty="0" smtClean="0">
                <a:solidFill>
                  <a:prstClr val="black"/>
                </a:solidFill>
                <a:latin typeface="+mn-lt"/>
              </a:rPr>
              <a:t>All </a:t>
            </a:r>
            <a:r>
              <a:rPr lang="en-US" sz="2400" dirty="0">
                <a:solidFill>
                  <a:prstClr val="black"/>
                </a:solidFill>
                <a:latin typeface="+mn-lt"/>
              </a:rPr>
              <a:t>of the above statements are true concerning current liabilities.</a:t>
            </a:r>
            <a:endParaRPr lang="en-US" sz="2400" b="1" dirty="0">
              <a:solidFill>
                <a:srgbClr val="C00000"/>
              </a:solidFill>
              <a:latin typeface="+mn-lt"/>
            </a:endParaRPr>
          </a:p>
        </p:txBody>
      </p:sp>
      <p:sp>
        <p:nvSpPr>
          <p:cNvPr id="6"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LO13-1</a:t>
            </a:r>
          </a:p>
        </p:txBody>
      </p:sp>
    </p:spTree>
    <p:extLst>
      <p:ext uri="{BB962C8B-B14F-4D97-AF65-F5344CB8AC3E}">
        <p14:creationId xmlns:p14="http://schemas.microsoft.com/office/powerpoint/2010/main" val="268806280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598965" y="1743075"/>
            <a:ext cx="5073173" cy="2841717"/>
          </a:xfrm>
          <a:custGeom>
            <a:avLst/>
            <a:gdLst>
              <a:gd name="connsiteX0" fmla="*/ 0 w 8307255"/>
              <a:gd name="connsiteY0" fmla="*/ 0 h 2522762"/>
              <a:gd name="connsiteX1" fmla="*/ 8307255 w 8307255"/>
              <a:gd name="connsiteY1" fmla="*/ 0 h 2522762"/>
              <a:gd name="connsiteX2" fmla="*/ 8307255 w 8307255"/>
              <a:gd name="connsiteY2" fmla="*/ 2522762 h 2522762"/>
              <a:gd name="connsiteX3" fmla="*/ 0 w 8307255"/>
              <a:gd name="connsiteY3" fmla="*/ 2522762 h 2522762"/>
              <a:gd name="connsiteX4" fmla="*/ 0 w 8307255"/>
              <a:gd name="connsiteY4" fmla="*/ 0 h 2522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7255" h="2522762">
                <a:moveTo>
                  <a:pt x="0" y="0"/>
                </a:moveTo>
                <a:lnTo>
                  <a:pt x="8307255" y="0"/>
                </a:lnTo>
                <a:lnTo>
                  <a:pt x="8307255" y="2522762"/>
                </a:lnTo>
                <a:lnTo>
                  <a:pt x="0" y="2522762"/>
                </a:lnTo>
                <a:lnTo>
                  <a:pt x="0" y="0"/>
                </a:lnTo>
                <a:close/>
              </a:path>
            </a:pathLst>
          </a:custGeom>
          <a:noFill/>
          <a:ln w="38100">
            <a:solidFill>
              <a:srgbClr val="37609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457200" rIns="274320" bIns="199136" spcCol="1270"/>
          <a:lstStyle/>
          <a:p>
            <a:pPr marL="285750" lvl="1" indent="-285750" defTabSz="1244600">
              <a:lnSpc>
                <a:spcPct val="90000"/>
              </a:lnSpc>
              <a:spcAft>
                <a:spcPct val="15000"/>
              </a:spcAft>
              <a:buFontTx/>
              <a:buChar char="••"/>
              <a:defRPr/>
            </a:pPr>
            <a:r>
              <a:rPr lang="en-IN" sz="2400" dirty="0"/>
              <a:t>Temporary financing from bank </a:t>
            </a:r>
          </a:p>
          <a:p>
            <a:pPr marL="285750" lvl="1" indent="-285750" defTabSz="1244600">
              <a:lnSpc>
                <a:spcPct val="90000"/>
              </a:lnSpc>
              <a:spcAft>
                <a:spcPct val="15000"/>
              </a:spcAft>
              <a:buFontTx/>
              <a:buChar char="••"/>
              <a:defRPr/>
            </a:pPr>
            <a:r>
              <a:rPr lang="en-IN" sz="2400" dirty="0"/>
              <a:t>Promissory note is signed</a:t>
            </a:r>
            <a:endParaRPr lang="en-US" sz="2400" dirty="0"/>
          </a:p>
          <a:p>
            <a:pPr marL="285750" lvl="1" indent="-285750" defTabSz="1244600">
              <a:lnSpc>
                <a:spcPct val="90000"/>
              </a:lnSpc>
              <a:spcAft>
                <a:spcPct val="15000"/>
              </a:spcAft>
              <a:buFontTx/>
              <a:buChar char="••"/>
              <a:defRPr/>
            </a:pPr>
            <a:r>
              <a:rPr lang="en-IN" sz="2400" dirty="0"/>
              <a:t>Lower interest rates than long-term debt</a:t>
            </a:r>
          </a:p>
          <a:p>
            <a:pPr marL="285750" lvl="1" indent="-285750" defTabSz="1244600">
              <a:lnSpc>
                <a:spcPct val="90000"/>
              </a:lnSpc>
              <a:spcAft>
                <a:spcPct val="15000"/>
              </a:spcAft>
              <a:buFontTx/>
              <a:buChar char="••"/>
              <a:defRPr/>
            </a:pPr>
            <a:r>
              <a:rPr lang="en-IN" sz="2400" dirty="0"/>
              <a:t>Companies have flexibility while selecting financial alternatives</a:t>
            </a:r>
          </a:p>
        </p:txBody>
      </p:sp>
      <p:sp>
        <p:nvSpPr>
          <p:cNvPr id="9" name="Freeform 8"/>
          <p:cNvSpPr/>
          <p:nvPr/>
        </p:nvSpPr>
        <p:spPr>
          <a:xfrm>
            <a:off x="1085850" y="1281113"/>
            <a:ext cx="4344988" cy="874712"/>
          </a:xfrm>
          <a:custGeom>
            <a:avLst/>
            <a:gdLst>
              <a:gd name="connsiteX0" fmla="*/ 0 w 4344677"/>
              <a:gd name="connsiteY0" fmla="*/ 145902 h 875394"/>
              <a:gd name="connsiteX1" fmla="*/ 145902 w 4344677"/>
              <a:gd name="connsiteY1" fmla="*/ 0 h 875394"/>
              <a:gd name="connsiteX2" fmla="*/ 4198775 w 4344677"/>
              <a:gd name="connsiteY2" fmla="*/ 0 h 875394"/>
              <a:gd name="connsiteX3" fmla="*/ 4344677 w 4344677"/>
              <a:gd name="connsiteY3" fmla="*/ 145902 h 875394"/>
              <a:gd name="connsiteX4" fmla="*/ 4344677 w 4344677"/>
              <a:gd name="connsiteY4" fmla="*/ 729492 h 875394"/>
              <a:gd name="connsiteX5" fmla="*/ 4198775 w 4344677"/>
              <a:gd name="connsiteY5" fmla="*/ 875394 h 875394"/>
              <a:gd name="connsiteX6" fmla="*/ 145902 w 4344677"/>
              <a:gd name="connsiteY6" fmla="*/ 875394 h 875394"/>
              <a:gd name="connsiteX7" fmla="*/ 0 w 4344677"/>
              <a:gd name="connsiteY7" fmla="*/ 729492 h 875394"/>
              <a:gd name="connsiteX8" fmla="*/ 0 w 4344677"/>
              <a:gd name="connsiteY8" fmla="*/ 145902 h 87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4677" h="875394">
                <a:moveTo>
                  <a:pt x="0" y="145902"/>
                </a:moveTo>
                <a:cubicBezTo>
                  <a:pt x="0" y="65323"/>
                  <a:pt x="65323" y="0"/>
                  <a:pt x="145902" y="0"/>
                </a:cubicBezTo>
                <a:lnTo>
                  <a:pt x="4198775" y="0"/>
                </a:lnTo>
                <a:cubicBezTo>
                  <a:pt x="4279354" y="0"/>
                  <a:pt x="4344677" y="65323"/>
                  <a:pt x="4344677" y="145902"/>
                </a:cubicBezTo>
                <a:lnTo>
                  <a:pt x="4344677" y="729492"/>
                </a:lnTo>
                <a:cubicBezTo>
                  <a:pt x="4344677" y="810071"/>
                  <a:pt x="4279354" y="875394"/>
                  <a:pt x="4198775" y="875394"/>
                </a:cubicBezTo>
                <a:lnTo>
                  <a:pt x="145902" y="875394"/>
                </a:lnTo>
                <a:cubicBezTo>
                  <a:pt x="65323" y="875394"/>
                  <a:pt x="0" y="810071"/>
                  <a:pt x="0" y="729492"/>
                </a:cubicBezTo>
                <a:lnTo>
                  <a:pt x="0" y="145902"/>
                </a:lnTo>
                <a:close/>
              </a:path>
            </a:pathLst>
          </a:custGeom>
          <a:solidFill>
            <a:srgbClr val="37609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62529" tIns="42733" rIns="262529" bIns="42733" spcCol="1270" anchor="ctr"/>
          <a:lstStyle/>
          <a:p>
            <a:pPr algn="ctr" defTabSz="1333500">
              <a:lnSpc>
                <a:spcPct val="90000"/>
              </a:lnSpc>
              <a:spcAft>
                <a:spcPct val="35000"/>
              </a:spcAft>
              <a:defRPr/>
            </a:pPr>
            <a:r>
              <a:rPr lang="en-IN" sz="2400" b="1" dirty="0">
                <a:solidFill>
                  <a:schemeClr val="bg2"/>
                </a:solidFill>
              </a:rPr>
              <a:t>Characteristics</a:t>
            </a:r>
            <a:endParaRPr lang="en-US" sz="2400" b="1" dirty="0">
              <a:solidFill>
                <a:schemeClr val="bg2"/>
              </a:solidFill>
            </a:endParaRPr>
          </a:p>
        </p:txBody>
      </p:sp>
      <p:sp>
        <p:nvSpPr>
          <p:cNvPr id="2" name="Title 1"/>
          <p:cNvSpPr>
            <a:spLocks noGrp="1"/>
          </p:cNvSpPr>
          <p:nvPr>
            <p:ph type="title"/>
          </p:nvPr>
        </p:nvSpPr>
        <p:spPr>
          <a:xfrm>
            <a:off x="762000" y="0"/>
            <a:ext cx="8382000" cy="1444625"/>
          </a:xfrm>
        </p:spPr>
        <p:txBody>
          <a:bodyPr/>
          <a:lstStyle/>
          <a:p>
            <a:pPr eaLnBrk="1" hangingPunct="1">
              <a:defRPr/>
            </a:pPr>
            <a:r>
              <a:rPr lang="en-US" dirty="0"/>
              <a:t>Short-Term Notes Payable</a:t>
            </a:r>
          </a:p>
        </p:txBody>
      </p:sp>
      <p:sp>
        <p:nvSpPr>
          <p:cNvPr id="6" name="Freeform 5"/>
          <p:cNvSpPr/>
          <p:nvPr/>
        </p:nvSpPr>
        <p:spPr>
          <a:xfrm>
            <a:off x="671513" y="3211513"/>
            <a:ext cx="8307387" cy="3341687"/>
          </a:xfrm>
          <a:custGeom>
            <a:avLst/>
            <a:gdLst>
              <a:gd name="connsiteX0" fmla="*/ 0 w 8307255"/>
              <a:gd name="connsiteY0" fmla="*/ 0 h 4534823"/>
              <a:gd name="connsiteX1" fmla="*/ 8307255 w 8307255"/>
              <a:gd name="connsiteY1" fmla="*/ 0 h 4534823"/>
              <a:gd name="connsiteX2" fmla="*/ 8307255 w 8307255"/>
              <a:gd name="connsiteY2" fmla="*/ 4534823 h 4534823"/>
              <a:gd name="connsiteX3" fmla="*/ 0 w 8307255"/>
              <a:gd name="connsiteY3" fmla="*/ 4534823 h 4534823"/>
              <a:gd name="connsiteX4" fmla="*/ 0 w 8307255"/>
              <a:gd name="connsiteY4" fmla="*/ 0 h 4534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7255" h="4534823">
                <a:moveTo>
                  <a:pt x="0" y="0"/>
                </a:moveTo>
                <a:lnTo>
                  <a:pt x="8307255" y="0"/>
                </a:lnTo>
                <a:lnTo>
                  <a:pt x="8307255" y="4534823"/>
                </a:lnTo>
                <a:lnTo>
                  <a:pt x="0" y="4534823"/>
                </a:lnTo>
                <a:lnTo>
                  <a:pt x="0" y="0"/>
                </a:lnTo>
                <a:close/>
              </a:path>
            </a:pathLst>
          </a:cu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lIns="274320" tIns="274320" rIns="274320" bIns="177800" spcCol="1270"/>
          <a:lstStyle/>
          <a:p>
            <a:pPr marL="285750" lvl="1" indent="-285750" defTabSz="1111250">
              <a:lnSpc>
                <a:spcPct val="90000"/>
              </a:lnSpc>
              <a:spcAft>
                <a:spcPct val="15000"/>
              </a:spcAft>
              <a:defRPr/>
            </a:pPr>
            <a:endParaRPr lang="en-US" sz="2500" dirty="0"/>
          </a:p>
        </p:txBody>
      </p:sp>
      <p:sp>
        <p:nvSpPr>
          <p:cNvPr id="17" name="Down Arrow 16"/>
          <p:cNvSpPr/>
          <p:nvPr/>
        </p:nvSpPr>
        <p:spPr>
          <a:xfrm>
            <a:off x="6954838" y="5111750"/>
            <a:ext cx="635000" cy="595313"/>
          </a:xfrm>
          <a:prstGeom prst="downArrow">
            <a:avLst/>
          </a:prstGeom>
          <a:solidFill>
            <a:schemeClr val="bg2">
              <a:lumMod val="25000"/>
            </a:schemeClr>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20" name="Freeform 19"/>
          <p:cNvSpPr/>
          <p:nvPr/>
        </p:nvSpPr>
        <p:spPr>
          <a:xfrm>
            <a:off x="5683250" y="2659063"/>
            <a:ext cx="1673225" cy="12573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66003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Unsecured loans</a:t>
            </a:r>
          </a:p>
        </p:txBody>
      </p:sp>
      <p:sp>
        <p:nvSpPr>
          <p:cNvPr id="21" name="Freeform 20"/>
          <p:cNvSpPr/>
          <p:nvPr/>
        </p:nvSpPr>
        <p:spPr>
          <a:xfrm>
            <a:off x="7221538" y="2659063"/>
            <a:ext cx="1520825" cy="12573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Credit lines</a:t>
            </a:r>
          </a:p>
        </p:txBody>
      </p:sp>
      <p:sp>
        <p:nvSpPr>
          <p:cNvPr id="22" name="Shape 21"/>
          <p:cNvSpPr/>
          <p:nvPr/>
        </p:nvSpPr>
        <p:spPr>
          <a:xfrm>
            <a:off x="5494338" y="2203450"/>
            <a:ext cx="3556000" cy="2844800"/>
          </a:xfrm>
          <a:prstGeom prst="funnel">
            <a:avLst/>
          </a:prstGeom>
          <a:ln>
            <a:solidFill>
              <a:srgbClr val="4D4D4D"/>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sp>
        <p:nvSpPr>
          <p:cNvPr id="23" name="Freeform 22"/>
          <p:cNvSpPr/>
          <p:nvPr/>
        </p:nvSpPr>
        <p:spPr>
          <a:xfrm>
            <a:off x="6443663" y="1622425"/>
            <a:ext cx="1839912" cy="1257300"/>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663300"/>
          </a:solidFill>
          <a:ln>
            <a:solidFill>
              <a:srgbClr val="C3D69B"/>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Commercial paper</a:t>
            </a:r>
          </a:p>
        </p:txBody>
      </p:sp>
      <p:sp>
        <p:nvSpPr>
          <p:cNvPr id="19" name="Freeform 18"/>
          <p:cNvSpPr/>
          <p:nvPr/>
        </p:nvSpPr>
        <p:spPr>
          <a:xfrm>
            <a:off x="6588125" y="3567113"/>
            <a:ext cx="1382713" cy="1382712"/>
          </a:xfrm>
          <a:custGeom>
            <a:avLst/>
            <a:gdLst>
              <a:gd name="connsiteX0" fmla="*/ 0 w 1143000"/>
              <a:gd name="connsiteY0" fmla="*/ 571500 h 1143000"/>
              <a:gd name="connsiteX1" fmla="*/ 571500 w 1143000"/>
              <a:gd name="connsiteY1" fmla="*/ 0 h 1143000"/>
              <a:gd name="connsiteX2" fmla="*/ 1143000 w 1143000"/>
              <a:gd name="connsiteY2" fmla="*/ 571500 h 1143000"/>
              <a:gd name="connsiteX3" fmla="*/ 571500 w 1143000"/>
              <a:gd name="connsiteY3" fmla="*/ 1143000 h 1143000"/>
              <a:gd name="connsiteX4" fmla="*/ 0 w 1143000"/>
              <a:gd name="connsiteY4" fmla="*/ 57150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1143000">
                <a:moveTo>
                  <a:pt x="0" y="571500"/>
                </a:moveTo>
                <a:cubicBezTo>
                  <a:pt x="0" y="255869"/>
                  <a:pt x="255869" y="0"/>
                  <a:pt x="571500" y="0"/>
                </a:cubicBezTo>
                <a:cubicBezTo>
                  <a:pt x="887131" y="0"/>
                  <a:pt x="1143000" y="255869"/>
                  <a:pt x="1143000" y="571500"/>
                </a:cubicBezTo>
                <a:cubicBezTo>
                  <a:pt x="1143000" y="887131"/>
                  <a:pt x="887131" y="1143000"/>
                  <a:pt x="571500" y="1143000"/>
                </a:cubicBezTo>
                <a:cubicBezTo>
                  <a:pt x="255869" y="1143000"/>
                  <a:pt x="0" y="887131"/>
                  <a:pt x="0" y="571500"/>
                </a:cubicBezTo>
                <a:close/>
              </a:path>
            </a:pathLst>
          </a:custGeom>
          <a:solidFill>
            <a:srgbClr val="00336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90248" tIns="190248" rIns="190248" bIns="190248" spcCol="1270" anchor="ctr"/>
          <a:lstStyle/>
          <a:p>
            <a:pPr algn="ctr" defTabSz="800100">
              <a:lnSpc>
                <a:spcPct val="90000"/>
              </a:lnSpc>
              <a:spcAft>
                <a:spcPct val="35000"/>
              </a:spcAft>
              <a:defRPr/>
            </a:pPr>
            <a:r>
              <a:rPr lang="en-US" sz="2200" b="1" dirty="0"/>
              <a:t>Secured loans</a:t>
            </a:r>
          </a:p>
        </p:txBody>
      </p:sp>
      <p:sp>
        <p:nvSpPr>
          <p:cNvPr id="26" name="Freeform 25"/>
          <p:cNvSpPr/>
          <p:nvPr/>
        </p:nvSpPr>
        <p:spPr>
          <a:xfrm>
            <a:off x="5538787" y="5727792"/>
            <a:ext cx="3365501" cy="650875"/>
          </a:xfrm>
          <a:custGeom>
            <a:avLst/>
            <a:gdLst>
              <a:gd name="connsiteX0" fmla="*/ 0 w 4344677"/>
              <a:gd name="connsiteY0" fmla="*/ 145902 h 875394"/>
              <a:gd name="connsiteX1" fmla="*/ 145902 w 4344677"/>
              <a:gd name="connsiteY1" fmla="*/ 0 h 875394"/>
              <a:gd name="connsiteX2" fmla="*/ 4198775 w 4344677"/>
              <a:gd name="connsiteY2" fmla="*/ 0 h 875394"/>
              <a:gd name="connsiteX3" fmla="*/ 4344677 w 4344677"/>
              <a:gd name="connsiteY3" fmla="*/ 145902 h 875394"/>
              <a:gd name="connsiteX4" fmla="*/ 4344677 w 4344677"/>
              <a:gd name="connsiteY4" fmla="*/ 729492 h 875394"/>
              <a:gd name="connsiteX5" fmla="*/ 4198775 w 4344677"/>
              <a:gd name="connsiteY5" fmla="*/ 875394 h 875394"/>
              <a:gd name="connsiteX6" fmla="*/ 145902 w 4344677"/>
              <a:gd name="connsiteY6" fmla="*/ 875394 h 875394"/>
              <a:gd name="connsiteX7" fmla="*/ 0 w 4344677"/>
              <a:gd name="connsiteY7" fmla="*/ 729492 h 875394"/>
              <a:gd name="connsiteX8" fmla="*/ 0 w 4344677"/>
              <a:gd name="connsiteY8" fmla="*/ 145902 h 875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4677" h="875394">
                <a:moveTo>
                  <a:pt x="0" y="145902"/>
                </a:moveTo>
                <a:cubicBezTo>
                  <a:pt x="0" y="65323"/>
                  <a:pt x="65323" y="0"/>
                  <a:pt x="145902" y="0"/>
                </a:cubicBezTo>
                <a:lnTo>
                  <a:pt x="4198775" y="0"/>
                </a:lnTo>
                <a:cubicBezTo>
                  <a:pt x="4279354" y="0"/>
                  <a:pt x="4344677" y="65323"/>
                  <a:pt x="4344677" y="145902"/>
                </a:cubicBezTo>
                <a:lnTo>
                  <a:pt x="4344677" y="729492"/>
                </a:lnTo>
                <a:cubicBezTo>
                  <a:pt x="4344677" y="810071"/>
                  <a:pt x="4279354" y="875394"/>
                  <a:pt x="4198775" y="875394"/>
                </a:cubicBezTo>
                <a:lnTo>
                  <a:pt x="145902" y="875394"/>
                </a:lnTo>
                <a:cubicBezTo>
                  <a:pt x="65323" y="875394"/>
                  <a:pt x="0" y="810071"/>
                  <a:pt x="0" y="729492"/>
                </a:cubicBezTo>
                <a:lnTo>
                  <a:pt x="0" y="145902"/>
                </a:lnTo>
                <a:close/>
              </a:path>
            </a:pathLst>
          </a:custGeom>
          <a:no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262529" tIns="42733" rIns="262529" bIns="42733" spcCol="1270" anchor="ctr"/>
          <a:lstStyle/>
          <a:p>
            <a:pPr defTabSz="1333500">
              <a:lnSpc>
                <a:spcPct val="90000"/>
              </a:lnSpc>
              <a:spcAft>
                <a:spcPct val="35000"/>
              </a:spcAft>
              <a:defRPr/>
            </a:pPr>
            <a:r>
              <a:rPr lang="en-US" sz="2400" b="1" dirty="0">
                <a:solidFill>
                  <a:srgbClr val="C00000"/>
                </a:solidFill>
              </a:rPr>
              <a:t>Financing alternatives</a:t>
            </a:r>
          </a:p>
        </p:txBody>
      </p:sp>
      <p:sp>
        <p:nvSpPr>
          <p:cNvPr id="15" name="Title 2"/>
          <p:cNvSpPr txBox="1">
            <a:spLocks/>
          </p:cNvSpPr>
          <p:nvPr/>
        </p:nvSpPr>
        <p:spPr bwMode="auto">
          <a:xfrm>
            <a:off x="8389939" y="0"/>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LO13-2</a:t>
            </a:r>
          </a:p>
        </p:txBody>
      </p:sp>
    </p:spTree>
    <p:extLst>
      <p:ext uri="{BB962C8B-B14F-4D97-AF65-F5344CB8AC3E}">
        <p14:creationId xmlns:p14="http://schemas.microsoft.com/office/powerpoint/2010/main" val="12020949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7"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0" grpId="0" animBg="1"/>
      <p:bldP spid="21" grpId="0" animBg="1"/>
      <p:bldP spid="23" grpId="0" animBg="1"/>
      <p:bldP spid="19" grpId="0" animBg="1"/>
      <p:bldP spid="26" grpId="0" animBg="1"/>
    </p:bld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rgbClr val="00B0F0"/>
          </a:solidFill>
        </a:ln>
        <a:effectLst/>
        <a:scene3d>
          <a:camera prst="orthographicFront"/>
          <a:lightRig rig="threePt" dir="t"/>
        </a:scene3d>
        <a:sp3d>
          <a:bevelT w="101600" prst="riblet"/>
        </a:sp3d>
      </a:spPr>
      <a:bodyPr lIns="182880" tIns="274320" rIns="182880" bIns="91440" spcCol="1270"/>
      <a:lstStyle>
        <a:defPPr indent="-457200" defTabSz="1200150">
          <a:lnSpc>
            <a:spcPct val="90000"/>
          </a:lnSpc>
          <a:spcAft>
            <a:spcPct val="15000"/>
          </a:spcAft>
          <a:buFont typeface="Arial" panose="020B0604020202020204" pitchFamily="34" charset="0"/>
          <a:buChar char="•"/>
          <a:defRPr sz="2400" dirty="0"/>
        </a:defPPr>
      </a:lstStyle>
      <a:style>
        <a:lnRef idx="2">
          <a:scrgbClr r="0" g="0" b="0"/>
        </a:lnRef>
        <a:fillRef idx="1">
          <a:schemeClr val="lt1">
            <a:alpha val="90000"/>
            <a:hueOff val="0"/>
            <a:satOff val="0"/>
            <a:lumOff val="0"/>
            <a:alphaOff val="0"/>
          </a:schemeClr>
        </a:fillRef>
        <a:effectRef idx="0">
          <a:scrgbClr r="0" g="0" b="0"/>
        </a:effectRef>
        <a:fontRef idx="minor">
          <a:schemeClr val="dk1">
            <a:hueOff val="0"/>
            <a:satOff val="0"/>
            <a:lumOff val="0"/>
            <a:alphaOff val="0"/>
          </a:schemeClr>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docProps/app.xml><?xml version="1.0" encoding="utf-8"?>
<Properties xmlns="http://schemas.openxmlformats.org/officeDocument/2006/extended-properties" xmlns:vt="http://schemas.openxmlformats.org/officeDocument/2006/docPropsVTypes">
  <Template/>
  <TotalTime>31540</TotalTime>
  <Words>14232</Words>
  <Application>Microsoft Macintosh PowerPoint</Application>
  <PresentationFormat>On-screen Show (4:3)</PresentationFormat>
  <Paragraphs>1277</Paragraphs>
  <Slides>71</Slides>
  <Notes>71</Notes>
  <HiddenSlides>0</HiddenSlides>
  <MMClips>0</MMClips>
  <ScaleCrop>false</ScaleCrop>
  <HeadingPairs>
    <vt:vector size="4" baseType="variant">
      <vt:variant>
        <vt:lpstr>Theme</vt:lpstr>
      </vt:variant>
      <vt:variant>
        <vt:i4>1</vt:i4>
      </vt:variant>
      <vt:variant>
        <vt:lpstr>Slide Titles</vt:lpstr>
      </vt:variant>
      <vt:variant>
        <vt:i4>71</vt:i4>
      </vt:variant>
    </vt:vector>
  </HeadingPairs>
  <TitlesOfParts>
    <vt:vector size="72" baseType="lpstr">
      <vt:lpstr>Office Theme</vt:lpstr>
      <vt:lpstr>Chapter 13</vt:lpstr>
      <vt:lpstr>Characteristics of Liabilities</vt:lpstr>
      <vt:lpstr>Current Liabilities</vt:lpstr>
      <vt:lpstr>Recording Current Liabilities</vt:lpstr>
      <vt:lpstr>Accounts Payable and Trade Notes Payable</vt:lpstr>
      <vt:lpstr>Current Liabilities—General Mills</vt:lpstr>
      <vt:lpstr>Current Liabilities—General Mills (continued)</vt:lpstr>
      <vt:lpstr>Concept Check: Current Liabilities</vt:lpstr>
      <vt:lpstr>Short-Term Notes Payable</vt:lpstr>
      <vt:lpstr>Credit Lines</vt:lpstr>
      <vt:lpstr>Disclosure of Credit Lines—IBM Corporation</vt:lpstr>
      <vt:lpstr>Interest</vt:lpstr>
      <vt:lpstr>Note Issued for Cash</vt:lpstr>
      <vt:lpstr>Noninterest-Bearing Note</vt:lpstr>
      <vt:lpstr>Noninterest-Bearing Note (continued)</vt:lpstr>
      <vt:lpstr>Secured Loans</vt:lpstr>
      <vt:lpstr>Commercial Paper</vt:lpstr>
      <vt:lpstr>Concept Check: Interest</vt:lpstr>
      <vt:lpstr>Accrued Liabilities</vt:lpstr>
      <vt:lpstr>Note with Accrued Interest</vt:lpstr>
      <vt:lpstr>Note with Accrued Interest (continued)</vt:lpstr>
      <vt:lpstr>Salaries, Commissions, and Bonuses</vt:lpstr>
      <vt:lpstr>Paid Future Absences </vt:lpstr>
      <vt:lpstr>Paid Future Absences (continued)</vt:lpstr>
      <vt:lpstr>Annual Bonuses</vt:lpstr>
      <vt:lpstr>Liabilities from Advance Collections</vt:lpstr>
      <vt:lpstr>Refundable Deposits</vt:lpstr>
      <vt:lpstr>Refundable Deposits (continued)</vt:lpstr>
      <vt:lpstr>Advances from Customers</vt:lpstr>
      <vt:lpstr>Customer Advance</vt:lpstr>
      <vt:lpstr>Gift Cards (Gift Certificates)</vt:lpstr>
      <vt:lpstr>Accounting for Gift Cards</vt:lpstr>
      <vt:lpstr>Collections for Third Parties</vt:lpstr>
      <vt:lpstr>Collections for Third Parties (continued)</vt:lpstr>
      <vt:lpstr>Concept Check: Advances from Customers</vt:lpstr>
      <vt:lpstr>Concept Check: Gift Cards</vt:lpstr>
      <vt:lpstr>Current and Noncurrent Classification</vt:lpstr>
      <vt:lpstr>Obligations Callable by the Creditor</vt:lpstr>
      <vt:lpstr>When Short-Term Obligations Are  Expected to Be Refinanced</vt:lpstr>
      <vt:lpstr>Refinancing Short-Term Obligations</vt:lpstr>
      <vt:lpstr>International Financial Reporting Standards—Classification of Liabilities to Be Refinanced</vt:lpstr>
      <vt:lpstr>Concept Check: Noncurrent Bonds</vt:lpstr>
      <vt:lpstr>Loss Contingencies</vt:lpstr>
      <vt:lpstr>Concept Check: Loss Contingencies</vt:lpstr>
      <vt:lpstr>Accounting Treatment of Loss Contingencies</vt:lpstr>
      <vt:lpstr>Product Warranties and Guarantees</vt:lpstr>
      <vt:lpstr>Product Warranty</vt:lpstr>
      <vt:lpstr>Product Warranty (continued)</vt:lpstr>
      <vt:lpstr>Expected Cash Flow Approach</vt:lpstr>
      <vt:lpstr>Product Warranty—Expected Cash Flow Approach</vt:lpstr>
      <vt:lpstr>Product Warranty (cont. 2)</vt:lpstr>
      <vt:lpstr>Product Warranty (concluded)</vt:lpstr>
      <vt:lpstr>Extended Warranty Contracts</vt:lpstr>
      <vt:lpstr>Extended Warranty</vt:lpstr>
      <vt:lpstr>Disclosure of Litigation Contingencies</vt:lpstr>
      <vt:lpstr> Disclosure of a Lawsuit— Las Vegas Sands Corporation</vt:lpstr>
      <vt:lpstr>Accrual of Litigation Contingencies</vt:lpstr>
      <vt:lpstr>Accrual of Litigation Contingencies (continued)</vt:lpstr>
      <vt:lpstr>Unasserted Claims and Assessments</vt:lpstr>
      <vt:lpstr>International Financial Reporting Standards—Loss Contingencies</vt:lpstr>
      <vt:lpstr>Gain Contingencies</vt:lpstr>
      <vt:lpstr>International Financial Reporting Standards—Gain Contingencies</vt:lpstr>
      <vt:lpstr>Concept Check: Extended Warranty</vt:lpstr>
      <vt:lpstr>Concept Check: Litigation Claims</vt:lpstr>
      <vt:lpstr>Concept Check: Subsequent Events</vt:lpstr>
      <vt:lpstr>Payroll-Related Liabilities</vt:lpstr>
      <vt:lpstr>Employees’ Withholding Taxes</vt:lpstr>
      <vt:lpstr>Voluntary Deductions, Employers’ Payroll Taxes,  and Fringe Benefits</vt:lpstr>
      <vt:lpstr> Payroll-Related Liabilities </vt:lpstr>
      <vt:lpstr> Payroll-Related Liabilities (continued) </vt:lpstr>
      <vt:lpstr>End of Chapter 13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1186</cp:revision>
  <cp:lastPrinted>2014-12-10T23:15:57Z</cp:lastPrinted>
  <dcterms:created xsi:type="dcterms:W3CDTF">2014-12-22T21:25:30Z</dcterms:created>
  <dcterms:modified xsi:type="dcterms:W3CDTF">2017-04-05T17:47:12Z</dcterms:modified>
</cp:coreProperties>
</file>