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1.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5"/>
  </p:notesMasterIdLst>
  <p:sldIdLst>
    <p:sldId id="266" r:id="rId2"/>
    <p:sldId id="543" r:id="rId3"/>
    <p:sldId id="269" r:id="rId4"/>
    <p:sldId id="461" r:id="rId5"/>
    <p:sldId id="271" r:id="rId6"/>
    <p:sldId id="462" r:id="rId7"/>
    <p:sldId id="463" r:id="rId8"/>
    <p:sldId id="274" r:id="rId9"/>
    <p:sldId id="521" r:id="rId10"/>
    <p:sldId id="479" r:id="rId11"/>
    <p:sldId id="464" r:id="rId12"/>
    <p:sldId id="522" r:id="rId13"/>
    <p:sldId id="512" r:id="rId14"/>
    <p:sldId id="465" r:id="rId15"/>
    <p:sldId id="466" r:id="rId16"/>
    <p:sldId id="513" r:id="rId17"/>
    <p:sldId id="467" r:id="rId18"/>
    <p:sldId id="468" r:id="rId19"/>
    <p:sldId id="469" r:id="rId20"/>
    <p:sldId id="364" r:id="rId21"/>
    <p:sldId id="500" r:id="rId22"/>
    <p:sldId id="525" r:id="rId23"/>
    <p:sldId id="526" r:id="rId24"/>
    <p:sldId id="527" r:id="rId25"/>
    <p:sldId id="529" r:id="rId26"/>
    <p:sldId id="530" r:id="rId27"/>
    <p:sldId id="532" r:id="rId28"/>
    <p:sldId id="470" r:id="rId29"/>
    <p:sldId id="471" r:id="rId30"/>
    <p:sldId id="367" r:id="rId31"/>
    <p:sldId id="480" r:id="rId32"/>
    <p:sldId id="495" r:id="rId33"/>
    <p:sldId id="501" r:id="rId34"/>
    <p:sldId id="368" r:id="rId35"/>
    <p:sldId id="473" r:id="rId36"/>
    <p:sldId id="369" r:id="rId37"/>
    <p:sldId id="474" r:id="rId38"/>
    <p:sldId id="515" r:id="rId39"/>
    <p:sldId id="477" r:id="rId40"/>
    <p:sldId id="496" r:id="rId41"/>
    <p:sldId id="478" r:id="rId42"/>
    <p:sldId id="374" r:id="rId43"/>
    <p:sldId id="503" r:id="rId44"/>
    <p:sldId id="536" r:id="rId45"/>
    <p:sldId id="377" r:id="rId46"/>
    <p:sldId id="482" r:id="rId47"/>
    <p:sldId id="449" r:id="rId48"/>
    <p:sldId id="517" r:id="rId49"/>
    <p:sldId id="381" r:id="rId50"/>
    <p:sldId id="382" r:id="rId51"/>
    <p:sldId id="514" r:id="rId52"/>
    <p:sldId id="383" r:id="rId53"/>
    <p:sldId id="385" r:id="rId54"/>
    <p:sldId id="384" r:id="rId55"/>
    <p:sldId id="386" r:id="rId56"/>
    <p:sldId id="537" r:id="rId57"/>
    <p:sldId id="387" r:id="rId58"/>
    <p:sldId id="453" r:id="rId59"/>
    <p:sldId id="516" r:id="rId60"/>
    <p:sldId id="389" r:id="rId61"/>
    <p:sldId id="390" r:id="rId62"/>
    <p:sldId id="481" r:id="rId63"/>
    <p:sldId id="391" r:id="rId64"/>
    <p:sldId id="437" r:id="rId65"/>
    <p:sldId id="442" r:id="rId66"/>
    <p:sldId id="420" r:id="rId67"/>
    <p:sldId id="422" r:id="rId68"/>
    <p:sldId id="456" r:id="rId69"/>
    <p:sldId id="455" r:id="rId70"/>
    <p:sldId id="518" r:id="rId71"/>
    <p:sldId id="394" r:id="rId72"/>
    <p:sldId id="507" r:id="rId73"/>
    <p:sldId id="395" r:id="rId74"/>
    <p:sldId id="505" r:id="rId75"/>
    <p:sldId id="506" r:id="rId76"/>
    <p:sldId id="396" r:id="rId77"/>
    <p:sldId id="443" r:id="rId78"/>
    <p:sldId id="419" r:id="rId79"/>
    <p:sldId id="457" r:id="rId80"/>
    <p:sldId id="458" r:id="rId81"/>
    <p:sldId id="519" r:id="rId82"/>
    <p:sldId id="508" r:id="rId83"/>
    <p:sldId id="510" r:id="rId84"/>
    <p:sldId id="402" r:id="rId85"/>
    <p:sldId id="401" r:id="rId86"/>
    <p:sldId id="403" r:id="rId87"/>
    <p:sldId id="404" r:id="rId88"/>
    <p:sldId id="425" r:id="rId89"/>
    <p:sldId id="424" r:id="rId90"/>
    <p:sldId id="405" r:id="rId91"/>
    <p:sldId id="407" r:id="rId92"/>
    <p:sldId id="408" r:id="rId93"/>
    <p:sldId id="426" r:id="rId94"/>
    <p:sldId id="428" r:id="rId95"/>
    <p:sldId id="410" r:id="rId96"/>
    <p:sldId id="412" r:id="rId97"/>
    <p:sldId id="413" r:id="rId98"/>
    <p:sldId id="414" r:id="rId99"/>
    <p:sldId id="411" r:id="rId100"/>
    <p:sldId id="430" r:id="rId101"/>
    <p:sldId id="541" r:id="rId102"/>
    <p:sldId id="415" r:id="rId103"/>
    <p:sldId id="542" r:id="rId104"/>
    <p:sldId id="511" r:id="rId105"/>
    <p:sldId id="431" r:id="rId106"/>
    <p:sldId id="485" r:id="rId107"/>
    <p:sldId id="446" r:id="rId108"/>
    <p:sldId id="484" r:id="rId109"/>
    <p:sldId id="432" r:id="rId110"/>
    <p:sldId id="433" r:id="rId111"/>
    <p:sldId id="434" r:id="rId112"/>
    <p:sldId id="436" r:id="rId113"/>
    <p:sldId id="498" r:id="rId1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2" pos="2288" userDrawn="1">
          <p15:clr>
            <a:srgbClr val="A4A3A4"/>
          </p15:clr>
        </p15:guide>
        <p15:guide id="4" orient="horz" pos="4320" userDrawn="1">
          <p15:clr>
            <a:srgbClr val="A4A3A4"/>
          </p15:clr>
        </p15:guide>
        <p15:guide id="6" pos="5155" userDrawn="1">
          <p15:clr>
            <a:srgbClr val="A4A3A4"/>
          </p15:clr>
        </p15:guide>
        <p15:guide id="7" orient="horz" pos="3252">
          <p15:clr>
            <a:srgbClr val="A4A3A4"/>
          </p15:clr>
        </p15:guide>
        <p15:guide id="8" pos="561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Christina S" initials="CS" lastIdx="14" clrIdx="1">
    <p:extLst/>
  </p:cmAuthor>
  <p:cmAuthor id="3" name="ALAN RUPPELT" initials="AR" lastIdx="50" clrIdx="2">
    <p:extLst/>
  </p:cmAuthor>
  <p:cmAuthor id="4" name="Colton Gigot" initials="CG" lastIdx="0" clrIdx="3"/>
  <p:cmAuthor id="5" name="Agate 10" initials="A1" lastIdx="4"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C00000"/>
    <a:srgbClr val="0072A2"/>
    <a:srgbClr val="0070C0"/>
    <a:srgbClr val="EC008C"/>
    <a:srgbClr val="FFFAB0"/>
    <a:srgbClr val="FEF8B0"/>
    <a:srgbClr val="FDEADA"/>
    <a:srgbClr val="0000FF"/>
    <a:srgbClr val="7E1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0" autoAdjust="0"/>
    <p:restoredTop sz="96453" autoAdjust="0"/>
  </p:normalViewPr>
  <p:slideViewPr>
    <p:cSldViewPr snapToObjects="1">
      <p:cViewPr>
        <p:scale>
          <a:sx n="116" d="100"/>
          <a:sy n="116" d="100"/>
        </p:scale>
        <p:origin x="-744" y="-224"/>
      </p:cViewPr>
      <p:guideLst>
        <p:guide orient="horz" pos="4320"/>
        <p:guide orient="horz" pos="3252"/>
        <p:guide pos="2288"/>
        <p:guide pos="5155"/>
        <p:guide pos="561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58"/>
    </p:cViewPr>
  </p:sorterViewPr>
  <p:notesViewPr>
    <p:cSldViewPr snapToObjects="1">
      <p:cViewPr>
        <p:scale>
          <a:sx n="249" d="100"/>
          <a:sy n="249" d="100"/>
        </p:scale>
        <p:origin x="512" y="58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theme" Target="theme/theme1.xml"/><Relationship Id="rId121"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notesMaster" Target="notesMasters/notesMaster1.xml"/><Relationship Id="rId116" Type="http://schemas.openxmlformats.org/officeDocument/2006/relationships/printerSettings" Target="printerSettings/printerSettings1.bin"/><Relationship Id="rId117" Type="http://schemas.openxmlformats.org/officeDocument/2006/relationships/commentAuthors" Target="commentAuthors.xml"/><Relationship Id="rId118" Type="http://schemas.openxmlformats.org/officeDocument/2006/relationships/presProps" Target="presProps.xml"/><Relationship Id="rId119" Type="http://schemas.openxmlformats.org/officeDocument/2006/relationships/viewProps" Target="viewProp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3C881D-B06F-45E4-ACFE-CE9B495F1B89}" type="doc">
      <dgm:prSet loTypeId="urn:microsoft.com/office/officeart/2009/3/layout/HorizontalOrganizationChart" loCatId="hierarchy" qsTypeId="urn:microsoft.com/office/officeart/2005/8/quickstyle/simple1" qsCatId="simple" csTypeId="urn:microsoft.com/office/officeart/2005/8/colors/accent0_3" csCatId="mainScheme" phldr="1"/>
      <dgm:spPr/>
      <dgm:t>
        <a:bodyPr/>
        <a:lstStyle/>
        <a:p>
          <a:endParaRPr lang="en-US"/>
        </a:p>
      </dgm:t>
    </dgm:pt>
    <dgm:pt modelId="{01EE5F8D-4127-47B4-838F-BAB381D3CA44}">
      <dgm:prSet phldrT="[Text]" custT="1">
        <dgm:style>
          <a:lnRef idx="2">
            <a:schemeClr val="dk1"/>
          </a:lnRef>
          <a:fillRef idx="1">
            <a:schemeClr val="lt1"/>
          </a:fillRef>
          <a:effectRef idx="0">
            <a:schemeClr val="dk1"/>
          </a:effectRef>
          <a:fontRef idx="minor">
            <a:schemeClr val="dk1"/>
          </a:fontRef>
        </dgm:style>
      </dgm:prSet>
      <dgm:spPr>
        <a:solidFill>
          <a:srgbClr val="1F497D"/>
        </a:solidFill>
      </dgm:spPr>
      <dgm:t>
        <a:bodyPr/>
        <a:lstStyle/>
        <a:p>
          <a:pPr algn="ctr"/>
          <a:r>
            <a:rPr lang="en-US" sz="2600" b="1" dirty="0">
              <a:solidFill>
                <a:schemeClr val="bg1"/>
              </a:solidFill>
              <a:latin typeface="+mn-lt"/>
            </a:rPr>
            <a:t>Replacement</a:t>
          </a:r>
        </a:p>
      </dgm:t>
    </dgm:pt>
    <dgm:pt modelId="{2DEEC3AB-1CF3-491A-BA79-E4595D9C0E25}" type="parTrans" cxnId="{EF6185F1-A833-412C-A445-E0BCE533CCC7}">
      <dgm:prSet/>
      <dgm:spPr/>
      <dgm:t>
        <a:bodyPr/>
        <a:lstStyle/>
        <a:p>
          <a:endParaRPr lang="en-US"/>
        </a:p>
      </dgm:t>
    </dgm:pt>
    <dgm:pt modelId="{7B1E9F1A-0258-4DE9-89D7-61F8E36E673D}" type="sibTrans" cxnId="{EF6185F1-A833-412C-A445-E0BCE533CCC7}">
      <dgm:prSet/>
      <dgm:spPr/>
      <dgm:t>
        <a:bodyPr/>
        <a:lstStyle/>
        <a:p>
          <a:endParaRPr lang="en-US"/>
        </a:p>
      </dgm:t>
    </dgm:pt>
    <dgm:pt modelId="{875C859B-ADE9-43EE-9B26-8D0C5F7AC470}">
      <dgm:prSet phldrT="[Text]" custT="1"/>
      <dgm:spPr>
        <a:solidFill>
          <a:srgbClr val="EEECE1"/>
        </a:solidFill>
        <a:ln>
          <a:solidFill>
            <a:srgbClr val="1F497D"/>
          </a:solidFill>
        </a:ln>
      </dgm:spPr>
      <dgm:t>
        <a:bodyPr/>
        <a:lstStyle/>
        <a:p>
          <a:pPr algn="l"/>
          <a:r>
            <a:rPr lang="en-IN" sz="2400" dirty="0">
              <a:solidFill>
                <a:schemeClr val="tx1"/>
              </a:solidFill>
            </a:rPr>
            <a:t>New component with the same characteristics as the </a:t>
          </a:r>
          <a:r>
            <a:rPr lang="en-US" sz="2400" dirty="0">
              <a:solidFill>
                <a:schemeClr val="tx1"/>
              </a:solidFill>
            </a:rPr>
            <a:t>old </a:t>
          </a:r>
          <a:r>
            <a:rPr lang="en-US" sz="2400" dirty="0" smtClean="0">
              <a:solidFill>
                <a:schemeClr val="tx1"/>
              </a:solidFill>
            </a:rPr>
            <a:t>component</a:t>
          </a:r>
          <a:endParaRPr lang="en-US" sz="2400" dirty="0">
            <a:solidFill>
              <a:schemeClr val="tx1"/>
            </a:solidFill>
          </a:endParaRPr>
        </a:p>
      </dgm:t>
    </dgm:pt>
    <dgm:pt modelId="{117B5B4F-A364-49C6-AA52-2ECE5E5BFB35}" type="parTrans" cxnId="{D004FB21-732C-4319-A5BB-C1C17A901D98}">
      <dgm:prSet/>
      <dgm:spPr/>
      <dgm:t>
        <a:bodyPr/>
        <a:lstStyle/>
        <a:p>
          <a:endParaRPr lang="en-US"/>
        </a:p>
      </dgm:t>
    </dgm:pt>
    <dgm:pt modelId="{CF613F7B-459C-46DB-B131-849FAC9F4AA8}" type="sibTrans" cxnId="{D004FB21-732C-4319-A5BB-C1C17A901D98}">
      <dgm:prSet/>
      <dgm:spPr/>
      <dgm:t>
        <a:bodyPr/>
        <a:lstStyle/>
        <a:p>
          <a:endParaRPr lang="en-US"/>
        </a:p>
      </dgm:t>
    </dgm:pt>
    <dgm:pt modelId="{7CC48587-13F4-4C3E-BE8F-A801DECAB8A9}">
      <dgm:prSet phldrT="[Text]" custT="1"/>
      <dgm:spPr>
        <a:solidFill>
          <a:srgbClr val="EEECE1"/>
        </a:solidFill>
        <a:ln>
          <a:solidFill>
            <a:srgbClr val="1F497D"/>
          </a:solidFill>
        </a:ln>
      </dgm:spPr>
      <dgm:t>
        <a:bodyPr/>
        <a:lstStyle/>
        <a:p>
          <a:pPr algn="l"/>
          <a:r>
            <a:rPr lang="en-IN" sz="2400" dirty="0">
              <a:solidFill>
                <a:schemeClr val="tx1"/>
              </a:solidFill>
            </a:rPr>
            <a:t>New component with enhanced operating </a:t>
          </a:r>
          <a:r>
            <a:rPr lang="en-IN" sz="2400" dirty="0" smtClean="0">
              <a:solidFill>
                <a:schemeClr val="tx1"/>
              </a:solidFill>
            </a:rPr>
            <a:t>capabilities</a:t>
          </a:r>
          <a:endParaRPr lang="en-US" sz="2400" dirty="0">
            <a:solidFill>
              <a:schemeClr val="tx1"/>
            </a:solidFill>
          </a:endParaRPr>
        </a:p>
      </dgm:t>
    </dgm:pt>
    <dgm:pt modelId="{97F78E03-CC9C-425E-813E-11839C0F154E}" type="parTrans" cxnId="{708E1229-01AE-424E-B6B8-B815CA540C9F}">
      <dgm:prSet/>
      <dgm:spPr/>
      <dgm:t>
        <a:bodyPr/>
        <a:lstStyle/>
        <a:p>
          <a:endParaRPr lang="en-US"/>
        </a:p>
      </dgm:t>
    </dgm:pt>
    <dgm:pt modelId="{320BE647-5F14-4C78-89A6-1433500D92B6}" type="sibTrans" cxnId="{708E1229-01AE-424E-B6B8-B815CA540C9F}">
      <dgm:prSet/>
      <dgm:spPr/>
      <dgm:t>
        <a:bodyPr/>
        <a:lstStyle/>
        <a:p>
          <a:endParaRPr lang="en-US"/>
        </a:p>
      </dgm:t>
    </dgm:pt>
    <dgm:pt modelId="{0CE96AB0-5E5C-4B9A-91DF-B2FDF6AA19E7}" type="pres">
      <dgm:prSet presAssocID="{193C881D-B06F-45E4-ACFE-CE9B495F1B89}" presName="hierChild1" presStyleCnt="0">
        <dgm:presLayoutVars>
          <dgm:orgChart val="1"/>
          <dgm:chPref val="1"/>
          <dgm:dir/>
          <dgm:animOne val="branch"/>
          <dgm:animLvl val="lvl"/>
          <dgm:resizeHandles/>
        </dgm:presLayoutVars>
      </dgm:prSet>
      <dgm:spPr/>
      <dgm:t>
        <a:bodyPr/>
        <a:lstStyle/>
        <a:p>
          <a:endParaRPr lang="en-US"/>
        </a:p>
      </dgm:t>
    </dgm:pt>
    <dgm:pt modelId="{A7C8D3DE-DB9D-40D0-8936-2B5DF99B336D}" type="pres">
      <dgm:prSet presAssocID="{01EE5F8D-4127-47B4-838F-BAB381D3CA44}" presName="hierRoot1" presStyleCnt="0">
        <dgm:presLayoutVars>
          <dgm:hierBranch val="init"/>
        </dgm:presLayoutVars>
      </dgm:prSet>
      <dgm:spPr/>
    </dgm:pt>
    <dgm:pt modelId="{E1C32845-0410-4377-883C-A8E0F1CD7627}" type="pres">
      <dgm:prSet presAssocID="{01EE5F8D-4127-47B4-838F-BAB381D3CA44}" presName="rootComposite1" presStyleCnt="0"/>
      <dgm:spPr/>
    </dgm:pt>
    <dgm:pt modelId="{A9FD2689-FBE2-46B7-8131-7291DFECA75F}" type="pres">
      <dgm:prSet presAssocID="{01EE5F8D-4127-47B4-838F-BAB381D3CA44}" presName="rootText1" presStyleLbl="node0" presStyleIdx="0" presStyleCnt="1">
        <dgm:presLayoutVars>
          <dgm:chPref val="3"/>
        </dgm:presLayoutVars>
      </dgm:prSet>
      <dgm:spPr/>
      <dgm:t>
        <a:bodyPr/>
        <a:lstStyle/>
        <a:p>
          <a:endParaRPr lang="en-US"/>
        </a:p>
      </dgm:t>
    </dgm:pt>
    <dgm:pt modelId="{BFD38A1C-7886-4516-AC03-6AA2E7E3562F}" type="pres">
      <dgm:prSet presAssocID="{01EE5F8D-4127-47B4-838F-BAB381D3CA44}" presName="rootConnector1" presStyleLbl="node1" presStyleIdx="0" presStyleCnt="0"/>
      <dgm:spPr/>
      <dgm:t>
        <a:bodyPr/>
        <a:lstStyle/>
        <a:p>
          <a:endParaRPr lang="en-US"/>
        </a:p>
      </dgm:t>
    </dgm:pt>
    <dgm:pt modelId="{68500D04-A570-41C2-B863-431154337EED}" type="pres">
      <dgm:prSet presAssocID="{01EE5F8D-4127-47B4-838F-BAB381D3CA44}" presName="hierChild2" presStyleCnt="0"/>
      <dgm:spPr/>
    </dgm:pt>
    <dgm:pt modelId="{087EE2DE-BE04-4B7F-9F80-2B78162FDE7C}" type="pres">
      <dgm:prSet presAssocID="{117B5B4F-A364-49C6-AA52-2ECE5E5BFB35}" presName="Name64" presStyleLbl="parChTrans1D2" presStyleIdx="0" presStyleCnt="2"/>
      <dgm:spPr/>
      <dgm:t>
        <a:bodyPr/>
        <a:lstStyle/>
        <a:p>
          <a:endParaRPr lang="en-US"/>
        </a:p>
      </dgm:t>
    </dgm:pt>
    <dgm:pt modelId="{51080FC2-04A5-4AC4-921B-930AA226B5C6}" type="pres">
      <dgm:prSet presAssocID="{875C859B-ADE9-43EE-9B26-8D0C5F7AC470}" presName="hierRoot2" presStyleCnt="0">
        <dgm:presLayoutVars>
          <dgm:hierBranch val="init"/>
        </dgm:presLayoutVars>
      </dgm:prSet>
      <dgm:spPr/>
    </dgm:pt>
    <dgm:pt modelId="{829DDC14-D35A-4EBD-8E0B-015F11520017}" type="pres">
      <dgm:prSet presAssocID="{875C859B-ADE9-43EE-9B26-8D0C5F7AC470}" presName="rootComposite" presStyleCnt="0"/>
      <dgm:spPr/>
    </dgm:pt>
    <dgm:pt modelId="{1D7A8504-240B-4F04-A05C-4F75D6174C30}" type="pres">
      <dgm:prSet presAssocID="{875C859B-ADE9-43EE-9B26-8D0C5F7AC470}" presName="rootText" presStyleLbl="node2" presStyleIdx="0" presStyleCnt="2" custScaleX="215339" custScaleY="91216" custLinFactNeighborX="4250">
        <dgm:presLayoutVars>
          <dgm:chPref val="3"/>
        </dgm:presLayoutVars>
      </dgm:prSet>
      <dgm:spPr/>
      <dgm:t>
        <a:bodyPr/>
        <a:lstStyle/>
        <a:p>
          <a:endParaRPr lang="en-US"/>
        </a:p>
      </dgm:t>
    </dgm:pt>
    <dgm:pt modelId="{1B829208-AD2F-4C10-BB2A-C89E4A8943D9}" type="pres">
      <dgm:prSet presAssocID="{875C859B-ADE9-43EE-9B26-8D0C5F7AC470}" presName="rootConnector" presStyleLbl="node2" presStyleIdx="0" presStyleCnt="2"/>
      <dgm:spPr/>
      <dgm:t>
        <a:bodyPr/>
        <a:lstStyle/>
        <a:p>
          <a:endParaRPr lang="en-US"/>
        </a:p>
      </dgm:t>
    </dgm:pt>
    <dgm:pt modelId="{FFE8F224-2159-4E11-8733-CE5C952A5986}" type="pres">
      <dgm:prSet presAssocID="{875C859B-ADE9-43EE-9B26-8D0C5F7AC470}" presName="hierChild4" presStyleCnt="0"/>
      <dgm:spPr/>
    </dgm:pt>
    <dgm:pt modelId="{D1CABC91-4CE2-481D-A32C-2B03CD98F3B7}" type="pres">
      <dgm:prSet presAssocID="{875C859B-ADE9-43EE-9B26-8D0C5F7AC470}" presName="hierChild5" presStyleCnt="0"/>
      <dgm:spPr/>
    </dgm:pt>
    <dgm:pt modelId="{E8F9A523-EDAA-434C-8027-18FB29663DDE}" type="pres">
      <dgm:prSet presAssocID="{97F78E03-CC9C-425E-813E-11839C0F154E}" presName="Name64" presStyleLbl="parChTrans1D2" presStyleIdx="1" presStyleCnt="2"/>
      <dgm:spPr/>
      <dgm:t>
        <a:bodyPr/>
        <a:lstStyle/>
        <a:p>
          <a:endParaRPr lang="en-US"/>
        </a:p>
      </dgm:t>
    </dgm:pt>
    <dgm:pt modelId="{72403B4C-C832-4740-B3FD-EB40EA25FA71}" type="pres">
      <dgm:prSet presAssocID="{7CC48587-13F4-4C3E-BE8F-A801DECAB8A9}" presName="hierRoot2" presStyleCnt="0">
        <dgm:presLayoutVars>
          <dgm:hierBranch val="init"/>
        </dgm:presLayoutVars>
      </dgm:prSet>
      <dgm:spPr/>
    </dgm:pt>
    <dgm:pt modelId="{7E1E161C-237C-42AE-A2CF-929D0D460711}" type="pres">
      <dgm:prSet presAssocID="{7CC48587-13F4-4C3E-BE8F-A801DECAB8A9}" presName="rootComposite" presStyleCnt="0"/>
      <dgm:spPr/>
    </dgm:pt>
    <dgm:pt modelId="{36D76202-2825-45D8-B49B-FCB632BBFC7D}" type="pres">
      <dgm:prSet presAssocID="{7CC48587-13F4-4C3E-BE8F-A801DECAB8A9}" presName="rootText" presStyleLbl="node2" presStyleIdx="1" presStyleCnt="2" custScaleX="215339" custScaleY="91216" custLinFactNeighborX="616">
        <dgm:presLayoutVars>
          <dgm:chPref val="3"/>
        </dgm:presLayoutVars>
      </dgm:prSet>
      <dgm:spPr/>
      <dgm:t>
        <a:bodyPr/>
        <a:lstStyle/>
        <a:p>
          <a:endParaRPr lang="en-US"/>
        </a:p>
      </dgm:t>
    </dgm:pt>
    <dgm:pt modelId="{E9E1ACE8-9E48-4E17-8500-D88BB3630D45}" type="pres">
      <dgm:prSet presAssocID="{7CC48587-13F4-4C3E-BE8F-A801DECAB8A9}" presName="rootConnector" presStyleLbl="node2" presStyleIdx="1" presStyleCnt="2"/>
      <dgm:spPr/>
      <dgm:t>
        <a:bodyPr/>
        <a:lstStyle/>
        <a:p>
          <a:endParaRPr lang="en-US"/>
        </a:p>
      </dgm:t>
    </dgm:pt>
    <dgm:pt modelId="{F7F92875-9C1A-4A39-BDFD-680E54E76541}" type="pres">
      <dgm:prSet presAssocID="{7CC48587-13F4-4C3E-BE8F-A801DECAB8A9}" presName="hierChild4" presStyleCnt="0"/>
      <dgm:spPr/>
    </dgm:pt>
    <dgm:pt modelId="{D4BB0553-E222-47FD-844B-DD8329EC31C6}" type="pres">
      <dgm:prSet presAssocID="{7CC48587-13F4-4C3E-BE8F-A801DECAB8A9}" presName="hierChild5" presStyleCnt="0"/>
      <dgm:spPr/>
    </dgm:pt>
    <dgm:pt modelId="{F1068237-C8BD-4C6E-B060-B81F3990E67D}" type="pres">
      <dgm:prSet presAssocID="{01EE5F8D-4127-47B4-838F-BAB381D3CA44}" presName="hierChild3" presStyleCnt="0"/>
      <dgm:spPr/>
    </dgm:pt>
  </dgm:ptLst>
  <dgm:cxnLst>
    <dgm:cxn modelId="{B184A7DF-9856-4CD2-97D8-2C7EB74501FA}" type="presOf" srcId="{01EE5F8D-4127-47B4-838F-BAB381D3CA44}" destId="{A9FD2689-FBE2-46B7-8131-7291DFECA75F}" srcOrd="0" destOrd="0" presId="urn:microsoft.com/office/officeart/2009/3/layout/HorizontalOrganizationChart"/>
    <dgm:cxn modelId="{D004FB21-732C-4319-A5BB-C1C17A901D98}" srcId="{01EE5F8D-4127-47B4-838F-BAB381D3CA44}" destId="{875C859B-ADE9-43EE-9B26-8D0C5F7AC470}" srcOrd="0" destOrd="0" parTransId="{117B5B4F-A364-49C6-AA52-2ECE5E5BFB35}" sibTransId="{CF613F7B-459C-46DB-B131-849FAC9F4AA8}"/>
    <dgm:cxn modelId="{6E4708D7-7370-4076-8B76-E8A0E451777B}" type="presOf" srcId="{97F78E03-CC9C-425E-813E-11839C0F154E}" destId="{E8F9A523-EDAA-434C-8027-18FB29663DDE}" srcOrd="0" destOrd="0" presId="urn:microsoft.com/office/officeart/2009/3/layout/HorizontalOrganizationChart"/>
    <dgm:cxn modelId="{708E1229-01AE-424E-B6B8-B815CA540C9F}" srcId="{01EE5F8D-4127-47B4-838F-BAB381D3CA44}" destId="{7CC48587-13F4-4C3E-BE8F-A801DECAB8A9}" srcOrd="1" destOrd="0" parTransId="{97F78E03-CC9C-425E-813E-11839C0F154E}" sibTransId="{320BE647-5F14-4C78-89A6-1433500D92B6}"/>
    <dgm:cxn modelId="{457FDC22-2386-4FFF-80F4-B666D74E19BB}" type="presOf" srcId="{193C881D-B06F-45E4-ACFE-CE9B495F1B89}" destId="{0CE96AB0-5E5C-4B9A-91DF-B2FDF6AA19E7}" srcOrd="0" destOrd="0" presId="urn:microsoft.com/office/officeart/2009/3/layout/HorizontalOrganizationChart"/>
    <dgm:cxn modelId="{C9EC4076-061C-44EC-8923-E6D2CA0F9030}" type="presOf" srcId="{01EE5F8D-4127-47B4-838F-BAB381D3CA44}" destId="{BFD38A1C-7886-4516-AC03-6AA2E7E3562F}" srcOrd="1" destOrd="0" presId="urn:microsoft.com/office/officeart/2009/3/layout/HorizontalOrganizationChart"/>
    <dgm:cxn modelId="{31A1F5D0-5CE6-48A6-98AF-25DA2AEB31EA}" type="presOf" srcId="{7CC48587-13F4-4C3E-BE8F-A801DECAB8A9}" destId="{E9E1ACE8-9E48-4E17-8500-D88BB3630D45}" srcOrd="1" destOrd="0" presId="urn:microsoft.com/office/officeart/2009/3/layout/HorizontalOrganizationChart"/>
    <dgm:cxn modelId="{D372CD77-D11E-4CDE-AAB1-F028606AB1A2}" type="presOf" srcId="{117B5B4F-A364-49C6-AA52-2ECE5E5BFB35}" destId="{087EE2DE-BE04-4B7F-9F80-2B78162FDE7C}" srcOrd="0" destOrd="0" presId="urn:microsoft.com/office/officeart/2009/3/layout/HorizontalOrganizationChart"/>
    <dgm:cxn modelId="{5D29CFDA-400D-4594-ABC0-3816F15E8070}" type="presOf" srcId="{875C859B-ADE9-43EE-9B26-8D0C5F7AC470}" destId="{1B829208-AD2F-4C10-BB2A-C89E4A8943D9}" srcOrd="1" destOrd="0" presId="urn:microsoft.com/office/officeart/2009/3/layout/HorizontalOrganizationChart"/>
    <dgm:cxn modelId="{B4AB06A0-CC4B-440B-AEB3-D81EF5FBB3CF}" type="presOf" srcId="{875C859B-ADE9-43EE-9B26-8D0C5F7AC470}" destId="{1D7A8504-240B-4F04-A05C-4F75D6174C30}" srcOrd="0" destOrd="0" presId="urn:microsoft.com/office/officeart/2009/3/layout/HorizontalOrganizationChart"/>
    <dgm:cxn modelId="{6F2E4007-1D1E-4191-A407-BD17E310EDE6}" type="presOf" srcId="{7CC48587-13F4-4C3E-BE8F-A801DECAB8A9}" destId="{36D76202-2825-45D8-B49B-FCB632BBFC7D}" srcOrd="0" destOrd="0" presId="urn:microsoft.com/office/officeart/2009/3/layout/HorizontalOrganizationChart"/>
    <dgm:cxn modelId="{EF6185F1-A833-412C-A445-E0BCE533CCC7}" srcId="{193C881D-B06F-45E4-ACFE-CE9B495F1B89}" destId="{01EE5F8D-4127-47B4-838F-BAB381D3CA44}" srcOrd="0" destOrd="0" parTransId="{2DEEC3AB-1CF3-491A-BA79-E4595D9C0E25}" sibTransId="{7B1E9F1A-0258-4DE9-89D7-61F8E36E673D}"/>
    <dgm:cxn modelId="{8778F2F8-856B-45ED-B8EF-3EDC6541F4BB}" type="presParOf" srcId="{0CE96AB0-5E5C-4B9A-91DF-B2FDF6AA19E7}" destId="{A7C8D3DE-DB9D-40D0-8936-2B5DF99B336D}" srcOrd="0" destOrd="0" presId="urn:microsoft.com/office/officeart/2009/3/layout/HorizontalOrganizationChart"/>
    <dgm:cxn modelId="{37CB3969-4A0E-48FD-9ACA-614B45B6394B}" type="presParOf" srcId="{A7C8D3DE-DB9D-40D0-8936-2B5DF99B336D}" destId="{E1C32845-0410-4377-883C-A8E0F1CD7627}" srcOrd="0" destOrd="0" presId="urn:microsoft.com/office/officeart/2009/3/layout/HorizontalOrganizationChart"/>
    <dgm:cxn modelId="{39C56FDB-D5A7-4553-8FBA-9B5440DB57EB}" type="presParOf" srcId="{E1C32845-0410-4377-883C-A8E0F1CD7627}" destId="{A9FD2689-FBE2-46B7-8131-7291DFECA75F}" srcOrd="0" destOrd="0" presId="urn:microsoft.com/office/officeart/2009/3/layout/HorizontalOrganizationChart"/>
    <dgm:cxn modelId="{6D32D2F5-D3DF-4ADA-8604-6B12BD36A77B}" type="presParOf" srcId="{E1C32845-0410-4377-883C-A8E0F1CD7627}" destId="{BFD38A1C-7886-4516-AC03-6AA2E7E3562F}" srcOrd="1" destOrd="0" presId="urn:microsoft.com/office/officeart/2009/3/layout/HorizontalOrganizationChart"/>
    <dgm:cxn modelId="{B78D8B42-AE4F-426D-A8F5-B239AB917F34}" type="presParOf" srcId="{A7C8D3DE-DB9D-40D0-8936-2B5DF99B336D}" destId="{68500D04-A570-41C2-B863-431154337EED}" srcOrd="1" destOrd="0" presId="urn:microsoft.com/office/officeart/2009/3/layout/HorizontalOrganizationChart"/>
    <dgm:cxn modelId="{ABC0EBC0-4146-44B8-B850-02A7C752C55A}" type="presParOf" srcId="{68500D04-A570-41C2-B863-431154337EED}" destId="{087EE2DE-BE04-4B7F-9F80-2B78162FDE7C}" srcOrd="0" destOrd="0" presId="urn:microsoft.com/office/officeart/2009/3/layout/HorizontalOrganizationChart"/>
    <dgm:cxn modelId="{D55CDB4A-3EC4-40CE-8294-D1E8184EC1E1}" type="presParOf" srcId="{68500D04-A570-41C2-B863-431154337EED}" destId="{51080FC2-04A5-4AC4-921B-930AA226B5C6}" srcOrd="1" destOrd="0" presId="urn:microsoft.com/office/officeart/2009/3/layout/HorizontalOrganizationChart"/>
    <dgm:cxn modelId="{DD1C6D24-42F0-42A5-B128-02431742F374}" type="presParOf" srcId="{51080FC2-04A5-4AC4-921B-930AA226B5C6}" destId="{829DDC14-D35A-4EBD-8E0B-015F11520017}" srcOrd="0" destOrd="0" presId="urn:microsoft.com/office/officeart/2009/3/layout/HorizontalOrganizationChart"/>
    <dgm:cxn modelId="{227DDA57-6619-4010-AB63-9B10B85B3037}" type="presParOf" srcId="{829DDC14-D35A-4EBD-8E0B-015F11520017}" destId="{1D7A8504-240B-4F04-A05C-4F75D6174C30}" srcOrd="0" destOrd="0" presId="urn:microsoft.com/office/officeart/2009/3/layout/HorizontalOrganizationChart"/>
    <dgm:cxn modelId="{3C8AD0B4-00FF-473C-9588-4A586593A392}" type="presParOf" srcId="{829DDC14-D35A-4EBD-8E0B-015F11520017}" destId="{1B829208-AD2F-4C10-BB2A-C89E4A8943D9}" srcOrd="1" destOrd="0" presId="urn:microsoft.com/office/officeart/2009/3/layout/HorizontalOrganizationChart"/>
    <dgm:cxn modelId="{6E575354-16F8-46F6-8EB3-E47C7213B8A4}" type="presParOf" srcId="{51080FC2-04A5-4AC4-921B-930AA226B5C6}" destId="{FFE8F224-2159-4E11-8733-CE5C952A5986}" srcOrd="1" destOrd="0" presId="urn:microsoft.com/office/officeart/2009/3/layout/HorizontalOrganizationChart"/>
    <dgm:cxn modelId="{20E5ACAD-0454-4C13-B472-C9867E18932B}" type="presParOf" srcId="{51080FC2-04A5-4AC4-921B-930AA226B5C6}" destId="{D1CABC91-4CE2-481D-A32C-2B03CD98F3B7}" srcOrd="2" destOrd="0" presId="urn:microsoft.com/office/officeart/2009/3/layout/HorizontalOrganizationChart"/>
    <dgm:cxn modelId="{E5D69593-DC57-4A4E-B3C0-F1DBE7245443}" type="presParOf" srcId="{68500D04-A570-41C2-B863-431154337EED}" destId="{E8F9A523-EDAA-434C-8027-18FB29663DDE}" srcOrd="2" destOrd="0" presId="urn:microsoft.com/office/officeart/2009/3/layout/HorizontalOrganizationChart"/>
    <dgm:cxn modelId="{19E5BE20-FA30-4903-8A3A-484572120F13}" type="presParOf" srcId="{68500D04-A570-41C2-B863-431154337EED}" destId="{72403B4C-C832-4740-B3FD-EB40EA25FA71}" srcOrd="3" destOrd="0" presId="urn:microsoft.com/office/officeart/2009/3/layout/HorizontalOrganizationChart"/>
    <dgm:cxn modelId="{A60A170B-C983-4B54-9FFB-8BF0B9A6FA8E}" type="presParOf" srcId="{72403B4C-C832-4740-B3FD-EB40EA25FA71}" destId="{7E1E161C-237C-42AE-A2CF-929D0D460711}" srcOrd="0" destOrd="0" presId="urn:microsoft.com/office/officeart/2009/3/layout/HorizontalOrganizationChart"/>
    <dgm:cxn modelId="{5A963481-254F-48B8-9460-254647D098F1}" type="presParOf" srcId="{7E1E161C-237C-42AE-A2CF-929D0D460711}" destId="{36D76202-2825-45D8-B49B-FCB632BBFC7D}" srcOrd="0" destOrd="0" presId="urn:microsoft.com/office/officeart/2009/3/layout/HorizontalOrganizationChart"/>
    <dgm:cxn modelId="{2D5D0DA2-CA9C-4509-95F1-3187092D36E2}" type="presParOf" srcId="{7E1E161C-237C-42AE-A2CF-929D0D460711}" destId="{E9E1ACE8-9E48-4E17-8500-D88BB3630D45}" srcOrd="1" destOrd="0" presId="urn:microsoft.com/office/officeart/2009/3/layout/HorizontalOrganizationChart"/>
    <dgm:cxn modelId="{360C9F13-11B8-4975-887E-E85060DBD458}" type="presParOf" srcId="{72403B4C-C832-4740-B3FD-EB40EA25FA71}" destId="{F7F92875-9C1A-4A39-BDFD-680E54E76541}" srcOrd="1" destOrd="0" presId="urn:microsoft.com/office/officeart/2009/3/layout/HorizontalOrganizationChart"/>
    <dgm:cxn modelId="{A4A15E2B-EAEC-48F4-8A99-CB77D22DFCF4}" type="presParOf" srcId="{72403B4C-C832-4740-B3FD-EB40EA25FA71}" destId="{D4BB0553-E222-47FD-844B-DD8329EC31C6}" srcOrd="2" destOrd="0" presId="urn:microsoft.com/office/officeart/2009/3/layout/HorizontalOrganizationChart"/>
    <dgm:cxn modelId="{5B87D89D-6837-4A8F-BD0F-5C3B05F6358B}" type="presParOf" srcId="{A7C8D3DE-DB9D-40D0-8936-2B5DF99B336D}" destId="{F1068237-C8BD-4C6E-B060-B81F3990E67D}"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9A523-EDAA-434C-8027-18FB29663DDE}">
      <dsp:nvSpPr>
        <dsp:cNvPr id="0" name=""/>
        <dsp:cNvSpPr/>
      </dsp:nvSpPr>
      <dsp:spPr>
        <a:xfrm>
          <a:off x="2465726" y="939081"/>
          <a:ext cx="493688" cy="496964"/>
        </a:xfrm>
        <a:custGeom>
          <a:avLst/>
          <a:gdLst/>
          <a:ahLst/>
          <a:cxnLst/>
          <a:rect l="0" t="0" r="0" b="0"/>
          <a:pathLst>
            <a:path>
              <a:moveTo>
                <a:pt x="0" y="0"/>
              </a:moveTo>
              <a:lnTo>
                <a:pt x="247183" y="0"/>
              </a:lnTo>
              <a:lnTo>
                <a:pt x="247183" y="496964"/>
              </a:lnTo>
              <a:lnTo>
                <a:pt x="493688" y="49696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EE2DE-BE04-4B7F-9F80-2B78162FDE7C}">
      <dsp:nvSpPr>
        <dsp:cNvPr id="0" name=""/>
        <dsp:cNvSpPr/>
      </dsp:nvSpPr>
      <dsp:spPr>
        <a:xfrm>
          <a:off x="2465726" y="442116"/>
          <a:ext cx="493688" cy="496964"/>
        </a:xfrm>
        <a:custGeom>
          <a:avLst/>
          <a:gdLst/>
          <a:ahLst/>
          <a:cxnLst/>
          <a:rect l="0" t="0" r="0" b="0"/>
          <a:pathLst>
            <a:path>
              <a:moveTo>
                <a:pt x="0" y="496964"/>
              </a:moveTo>
              <a:lnTo>
                <a:pt x="247183" y="496964"/>
              </a:lnTo>
              <a:lnTo>
                <a:pt x="247183" y="0"/>
              </a:lnTo>
              <a:lnTo>
                <a:pt x="49368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FD2689-FBE2-46B7-8131-7291DFECA75F}">
      <dsp:nvSpPr>
        <dsp:cNvPr id="0" name=""/>
        <dsp:cNvSpPr/>
      </dsp:nvSpPr>
      <dsp:spPr>
        <a:xfrm>
          <a:off x="678" y="563161"/>
          <a:ext cx="2465047" cy="751839"/>
        </a:xfrm>
        <a:prstGeom prst="rect">
          <a:avLst/>
        </a:prstGeom>
        <a:solidFill>
          <a:srgbClr val="1F497D"/>
        </a:solidFill>
        <a:ln w="1270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b="1" kern="1200" dirty="0">
              <a:solidFill>
                <a:schemeClr val="bg1"/>
              </a:solidFill>
              <a:latin typeface="+mn-lt"/>
            </a:rPr>
            <a:t>Replacement</a:t>
          </a:r>
        </a:p>
      </dsp:txBody>
      <dsp:txXfrm>
        <a:off x="678" y="563161"/>
        <a:ext cx="2465047" cy="751839"/>
      </dsp:txXfrm>
    </dsp:sp>
    <dsp:sp modelId="{1D7A8504-240B-4F04-A05C-4F75D6174C30}">
      <dsp:nvSpPr>
        <dsp:cNvPr id="0" name=""/>
        <dsp:cNvSpPr/>
      </dsp:nvSpPr>
      <dsp:spPr>
        <a:xfrm>
          <a:off x="2959414" y="99217"/>
          <a:ext cx="5308209" cy="685797"/>
        </a:xfrm>
        <a:prstGeom prst="rect">
          <a:avLst/>
        </a:prstGeom>
        <a:solidFill>
          <a:srgbClr val="EEECE1"/>
        </a:solidFill>
        <a:ln w="12700" cap="flat" cmpd="sng" algn="ctr">
          <a:solidFill>
            <a:srgbClr val="1F497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pPr>
          <a:r>
            <a:rPr lang="en-IN" sz="2400" kern="1200" dirty="0">
              <a:solidFill>
                <a:schemeClr val="tx1"/>
              </a:solidFill>
            </a:rPr>
            <a:t>New component with the same characteristics as the </a:t>
          </a:r>
          <a:r>
            <a:rPr lang="en-US" sz="2400" kern="1200" dirty="0">
              <a:solidFill>
                <a:schemeClr val="tx1"/>
              </a:solidFill>
            </a:rPr>
            <a:t>old </a:t>
          </a:r>
          <a:r>
            <a:rPr lang="en-US" sz="2400" kern="1200" dirty="0" smtClean="0">
              <a:solidFill>
                <a:schemeClr val="tx1"/>
              </a:solidFill>
            </a:rPr>
            <a:t>component</a:t>
          </a:r>
          <a:endParaRPr lang="en-US" sz="2400" kern="1200" dirty="0">
            <a:solidFill>
              <a:schemeClr val="tx1"/>
            </a:solidFill>
          </a:endParaRPr>
        </a:p>
      </dsp:txBody>
      <dsp:txXfrm>
        <a:off x="2959414" y="99217"/>
        <a:ext cx="5308209" cy="685797"/>
      </dsp:txXfrm>
    </dsp:sp>
    <dsp:sp modelId="{36D76202-2825-45D8-B49B-FCB632BBFC7D}">
      <dsp:nvSpPr>
        <dsp:cNvPr id="0" name=""/>
        <dsp:cNvSpPr/>
      </dsp:nvSpPr>
      <dsp:spPr>
        <a:xfrm>
          <a:off x="2959414" y="1093146"/>
          <a:ext cx="5308209" cy="685797"/>
        </a:xfrm>
        <a:prstGeom prst="rect">
          <a:avLst/>
        </a:prstGeom>
        <a:solidFill>
          <a:srgbClr val="EEECE1"/>
        </a:solidFill>
        <a:ln w="12700" cap="flat" cmpd="sng" algn="ctr">
          <a:solidFill>
            <a:srgbClr val="1F497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pPr>
          <a:r>
            <a:rPr lang="en-IN" sz="2400" kern="1200" dirty="0">
              <a:solidFill>
                <a:schemeClr val="tx1"/>
              </a:solidFill>
            </a:rPr>
            <a:t>New component with enhanced operating </a:t>
          </a:r>
          <a:r>
            <a:rPr lang="en-IN" sz="2400" kern="1200" dirty="0" smtClean="0">
              <a:solidFill>
                <a:schemeClr val="tx1"/>
              </a:solidFill>
            </a:rPr>
            <a:t>capabilities</a:t>
          </a:r>
          <a:endParaRPr lang="en-US" sz="2400" kern="1200" dirty="0">
            <a:solidFill>
              <a:schemeClr val="tx1"/>
            </a:solidFill>
          </a:endParaRPr>
        </a:p>
      </dsp:txBody>
      <dsp:txXfrm>
        <a:off x="2959414" y="1093146"/>
        <a:ext cx="5308209" cy="685797"/>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completes our discussion of accounting for property, plant, and equipment and intangible assets</a:t>
            </a:r>
            <a:r>
              <a:rPr lang="en-US" baseline="0" dirty="0"/>
              <a:t>.</a:t>
            </a:r>
            <a:endParaRPr lang="en-US" dirty="0"/>
          </a:p>
          <a:p>
            <a:endParaRPr lang="en-US" dirty="0"/>
          </a:p>
          <a:p>
            <a:r>
              <a:rPr lang="en-US" dirty="0"/>
              <a:t>We address the allocation of the cost of these assets to the periods benefited by their use. The usefulness of most of these assets is consumed as the assets are applied to the production of goods or services. Cost allocation corresponding to this consumption of usefulness is known as </a:t>
            </a:r>
            <a:r>
              <a:rPr lang="en-US" i="1" dirty="0"/>
              <a:t>depreciation</a:t>
            </a:r>
            <a:r>
              <a:rPr lang="en-US" dirty="0"/>
              <a:t> for plant and equipment, </a:t>
            </a:r>
            <a:r>
              <a:rPr lang="en-US" i="1" dirty="0"/>
              <a:t>depletion</a:t>
            </a:r>
            <a:r>
              <a:rPr lang="en-US" dirty="0"/>
              <a:t> for natural resources, and </a:t>
            </a:r>
            <a:r>
              <a:rPr lang="en-US" i="1" dirty="0"/>
              <a:t>amortization</a:t>
            </a:r>
            <a:r>
              <a:rPr lang="en-US" dirty="0"/>
              <a:t> for intangibles. </a:t>
            </a:r>
          </a:p>
          <a:p>
            <a:endParaRPr lang="en-US" dirty="0"/>
          </a:p>
          <a:p>
            <a:r>
              <a:rPr lang="en-US" dirty="0"/>
              <a:t>We also consider other issues until final disposal such as impairment of these assets and the treatment of expenditures subsequent to acquisition.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31113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Time-Based Depreciation Methods</a:t>
            </a:r>
          </a:p>
          <a:p>
            <a:pPr marL="0" indent="0">
              <a:buNone/>
            </a:pPr>
            <a:r>
              <a:rPr lang="en-US" sz="2400" b="0" kern="1200" dirty="0"/>
              <a:t>Straight-line Method: By far </a:t>
            </a:r>
            <a:r>
              <a:rPr lang="en-IN" sz="1200" b="0" i="0" u="none" strike="noStrike" kern="1200" baseline="0" dirty="0">
                <a:solidFill>
                  <a:schemeClr val="tx1"/>
                </a:solidFill>
                <a:latin typeface="+mn-lt"/>
                <a:ea typeface="+mn-ea"/>
                <a:cs typeface="+mn-cs"/>
              </a:rPr>
              <a:t>the most easily understood and widely used depreciation method is </a:t>
            </a:r>
            <a:r>
              <a:rPr lang="en-IN" sz="1200" b="0" i="1" u="none" strike="noStrike" kern="1200" baseline="0" dirty="0">
                <a:solidFill>
                  <a:schemeClr val="tx1"/>
                </a:solidFill>
                <a:latin typeface="+mn-lt"/>
                <a:ea typeface="+mn-ea"/>
                <a:cs typeface="+mn-cs"/>
              </a:rPr>
              <a:t>straight line</a:t>
            </a:r>
            <a:r>
              <a:rPr lang="en-IN" sz="1200" b="0" i="0" u="none" strike="noStrike" kern="1200" baseline="0" dirty="0">
                <a:solidFill>
                  <a:schemeClr val="tx1"/>
                </a:solidFill>
                <a:latin typeface="+mn-lt"/>
                <a:ea typeface="+mn-ea"/>
                <a:cs typeface="+mn-cs"/>
              </a:rPr>
              <a:t>. In this approach, an equal amount of the depreciable base (or allocation base) is allocated to each year of the asset’s service life. The depreciable base is simply divided by the number of years in the asset’s life to determine annual depreciation.</a:t>
            </a:r>
            <a:endParaRPr lang="en-US" sz="3600" b="0" i="0" u="none" strike="noStrike" kern="1200" baseline="0" dirty="0">
              <a:solidFill>
                <a:schemeClr val="tx1"/>
              </a:solidFill>
              <a:latin typeface="+mn-lt"/>
              <a:ea typeface="+mn-ea"/>
              <a:cs typeface="+mn-cs"/>
            </a:endParaRPr>
          </a:p>
          <a:p>
            <a:pPr marL="0" indent="0">
              <a:buNone/>
            </a:pPr>
            <a:endParaRPr lang="en-US" sz="2400" b="0" kern="1200" dirty="0"/>
          </a:p>
          <a:p>
            <a:r>
              <a:rPr lang="en-US" sz="2400" b="0" kern="1200" dirty="0"/>
              <a:t>Accelerated Methods:</a:t>
            </a:r>
            <a:r>
              <a:rPr lang="en-US" sz="2400" b="0" kern="1200" baseline="0" dirty="0"/>
              <a:t> </a:t>
            </a:r>
            <a:r>
              <a:rPr lang="en-US" sz="1200" kern="1200" baseline="0" dirty="0">
                <a:solidFill>
                  <a:schemeClr val="tx1"/>
                </a:solidFill>
                <a:latin typeface="+mn-lt"/>
                <a:ea typeface="+mn-ea"/>
                <a:cs typeface="+mn-cs"/>
              </a:rPr>
              <a:t>Using the straight-line method implicitly assumes that the benefits derived from the use of the asset are the same each year. In some situations it might be more appropriate to assume that the asset will provide greater benefits in the early years of its life than in the later years. In these cases, a more appropriate matching of depreciation with revenues is achieved with a declining pattern of depreciation, with higher depreciation in the early years of the asset’s life and lower depreciation in later years. An accelerated depreciation method also would be appropriate when benefits derived from the asset are approximately equal over the asset’s life, but repair and maintenance costs increase significantly in later years. The early years incur higher depreciation and lower repairs and maintenance expense, while the later years have lower depreciation and higher repairs and maintenance. Two ways to achieve such a declining pattern are the sum-of-the-years’-digits method and declining balance methods.</a:t>
            </a:r>
            <a:endParaRPr lang="en-US" sz="1200" b="0" baseline="0" noProof="0" dirty="0"/>
          </a:p>
          <a:p>
            <a:pPr marL="0" indent="0">
              <a:buNone/>
            </a:pPr>
            <a:endParaRPr lang="en-US" sz="2400" b="0" kern="1200" dirty="0"/>
          </a:p>
          <a:p>
            <a:pPr algn="l"/>
            <a:r>
              <a:rPr lang="en-US" sz="2400" b="0" kern="1200" dirty="0"/>
              <a:t>(1)</a:t>
            </a:r>
            <a:r>
              <a:rPr lang="en-US" sz="2400" b="0" kern="1200" baseline="0" dirty="0"/>
              <a:t> </a:t>
            </a:r>
            <a:r>
              <a:rPr lang="en-US" sz="2400" b="0" kern="1200" dirty="0"/>
              <a:t>Sum-of-the-years’-digits method: The </a:t>
            </a:r>
            <a:r>
              <a:rPr lang="en-US" sz="2400" b="0" i="1" kern="1200" dirty="0"/>
              <a:t>sum-of-the-years’-digits (SYD) method </a:t>
            </a:r>
            <a:r>
              <a:rPr lang="en-US" sz="1200" baseline="0" dirty="0">
                <a:latin typeface="TimesLTStd-Roman"/>
              </a:rPr>
              <a:t>has no logical foundation other than the fact that it accomplishes the objective of accelerating depreciation in a systematic manner. This is achieved by multiplying the depreciable base by a fraction that declines each year and results in depreciation that decreases by the same amount each year. The </a:t>
            </a:r>
            <a:r>
              <a:rPr lang="en-US" sz="1200" i="0" baseline="0" dirty="0">
                <a:latin typeface="TimesLTStd-Roman"/>
              </a:rPr>
              <a:t>denominator of the fraction remains constant and is the </a:t>
            </a:r>
            <a:r>
              <a:rPr lang="en-US" sz="1200" i="1" baseline="0" dirty="0">
                <a:latin typeface="TimesLTStd-Roman"/>
              </a:rPr>
              <a:t>sum of the digits </a:t>
            </a:r>
            <a:r>
              <a:rPr lang="en-US" sz="1200" i="0" baseline="0" dirty="0">
                <a:latin typeface="TimesLTStd-Roman"/>
              </a:rPr>
              <a:t>from one to </a:t>
            </a:r>
            <a:r>
              <a:rPr lang="en-US" sz="1200" i="1" baseline="0" dirty="0">
                <a:latin typeface="TimesLTStd-Italic"/>
              </a:rPr>
              <a:t>n</a:t>
            </a:r>
            <a:r>
              <a:rPr lang="en-US" sz="1200" i="0" baseline="0" dirty="0">
                <a:latin typeface="TimesLTStd-Italic"/>
              </a:rPr>
              <a:t>, </a:t>
            </a:r>
            <a:r>
              <a:rPr lang="en-US" sz="1200" i="0" baseline="0" dirty="0">
                <a:latin typeface="TimesLTStd-Roman"/>
              </a:rPr>
              <a:t>where </a:t>
            </a:r>
            <a:r>
              <a:rPr lang="en-US" sz="1200" i="1" baseline="0" dirty="0">
                <a:latin typeface="TimesLTStd-Roman"/>
              </a:rPr>
              <a:t>n</a:t>
            </a:r>
            <a:r>
              <a:rPr lang="en-US" sz="1200" i="0" baseline="0" dirty="0">
                <a:latin typeface="TimesLTStd-Italic"/>
              </a:rPr>
              <a:t> </a:t>
            </a:r>
            <a:r>
              <a:rPr lang="en-US" sz="1200" i="0" baseline="0" dirty="0">
                <a:latin typeface="TimesLTStd-Roman"/>
              </a:rPr>
              <a:t>is the number of years in the asset’s service life.</a:t>
            </a:r>
            <a:endParaRPr lang="en-IN"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(2) Declining balance methods: As an alternative, an accelerated depreciation pattern can be achieved by a declining balance method. </a:t>
            </a:r>
            <a:r>
              <a:rPr lang="en-IN" sz="1200" b="0" i="0" u="none" strike="noStrike" kern="1200" baseline="0" dirty="0">
                <a:solidFill>
                  <a:schemeClr val="tx1"/>
                </a:solidFill>
                <a:latin typeface="+mn-lt"/>
                <a:ea typeface="+mn-ea"/>
                <a:cs typeface="+mn-cs"/>
              </a:rPr>
              <a:t>Rather than multiplying a constant balance by a declining fraction as we do in SYD depreciation, we multiply a constant fraction by a declining balance each year. Specifically, we multiply a constant percentage rate times the decreasing book value (cost less accumulated depreciation) of the asset (not depreciable base) at the beginning of the year. Because the rate remains constant while the book value declines, annual depreciation declines each year. </a:t>
            </a:r>
          </a:p>
          <a:p>
            <a:pPr marL="0" indent="0">
              <a:buNone/>
            </a:pPr>
            <a:endParaRPr lang="en-IN" sz="1200" b="0" i="0" u="none" strike="noStrike" kern="1200" baseline="0" dirty="0">
              <a:solidFill>
                <a:schemeClr val="tx1"/>
              </a:solidFill>
              <a:latin typeface="+mn-lt"/>
              <a:ea typeface="+mn-ea"/>
              <a:cs typeface="+mn-cs"/>
            </a:endParaRPr>
          </a:p>
          <a:p>
            <a:pPr marL="0" indent="0">
              <a:buNone/>
            </a:pPr>
            <a:r>
              <a:rPr lang="en-IN" sz="1200" b="0" i="0" u="none" strike="noStrike" kern="1200" baseline="0" dirty="0">
                <a:solidFill>
                  <a:schemeClr val="tx1"/>
                </a:solidFill>
                <a:latin typeface="+mn-lt"/>
                <a:ea typeface="+mn-ea"/>
                <a:cs typeface="+mn-cs"/>
              </a:rPr>
              <a:t>A common declining balance method is known as the </a:t>
            </a:r>
            <a:r>
              <a:rPr lang="en-IN" sz="1200" b="0" i="1" u="none" strike="noStrike" kern="1200" baseline="0" dirty="0">
                <a:solidFill>
                  <a:schemeClr val="tx1"/>
                </a:solidFill>
                <a:latin typeface="+mn-lt"/>
                <a:ea typeface="+mn-ea"/>
                <a:cs typeface="+mn-cs"/>
              </a:rPr>
              <a:t>double-declining-balance (DDB) method</a:t>
            </a:r>
            <a:r>
              <a:rPr lang="en-IN" sz="1200" b="0" i="0" u="none" strike="noStrike" kern="1200" baseline="0" dirty="0">
                <a:solidFill>
                  <a:schemeClr val="tx1"/>
                </a:solidFill>
                <a:latin typeface="+mn-lt"/>
                <a:ea typeface="+mn-ea"/>
                <a:cs typeface="+mn-cs"/>
              </a:rPr>
              <a:t>. Under this method, we multiply the straight-line rate by 200% (or double the straight-line rate). For example, in our illustration, the double-declining-balance rate would be 40% (double the straight-line rate of 20%). Various other multiples are used in practice, such as 125% or 150% of the straight-line rate.</a:t>
            </a:r>
          </a:p>
          <a:p>
            <a:pPr marL="0" indent="0">
              <a:buNone/>
            </a:pPr>
            <a:endParaRPr lang="en-IN" sz="1200" b="0" i="0" u="none" strike="noStrike" kern="1200" baseline="0" noProof="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Activity-Based Depreciation Methods</a:t>
            </a:r>
          </a:p>
          <a:p>
            <a:r>
              <a:rPr lang="en-US" sz="1200" b="0" i="0" u="none" strike="noStrike" kern="1200" baseline="0" dirty="0">
                <a:solidFill>
                  <a:schemeClr val="tx1"/>
                </a:solidFill>
                <a:latin typeface="+mn-lt"/>
                <a:ea typeface="+mn-ea"/>
                <a:cs typeface="+mn-cs"/>
              </a:rPr>
              <a:t>The most logical way to allocate an asset’s cost to periods of an asset’s use is to measure the usefulness of the asset in terms of its productivity. The most common activity-based method is called the </a:t>
            </a:r>
            <a:r>
              <a:rPr lang="en-US" sz="1200" b="0" i="1" u="none" strike="noStrike" kern="1200" baseline="0" dirty="0">
                <a:solidFill>
                  <a:schemeClr val="tx1"/>
                </a:solidFill>
                <a:latin typeface="+mn-lt"/>
                <a:ea typeface="+mn-ea"/>
                <a:cs typeface="+mn-cs"/>
              </a:rPr>
              <a:t>units-of-production method</a:t>
            </a:r>
            <a:r>
              <a:rPr lang="en-US" sz="1200" b="0" i="0" u="none" strike="noStrike" kern="1200" baseline="0" dirty="0">
                <a:solidFill>
                  <a:schemeClr val="tx1"/>
                </a:solidFill>
                <a:latin typeface="+mn-lt"/>
                <a:ea typeface="+mn-ea"/>
                <a:cs typeface="+mn-cs"/>
              </a:rPr>
              <a:t>. The measure of output used is the estimated number of units</a:t>
            </a:r>
            <a:r>
              <a:rPr lang="en-IN" sz="1200" b="0" i="0" u="none" strike="noStrike" kern="1200" baseline="0" dirty="0">
                <a:solidFill>
                  <a:schemeClr val="tx1"/>
                </a:solidFill>
                <a:latin typeface="+mn-lt"/>
                <a:ea typeface="+mn-ea"/>
                <a:cs typeface="+mn-cs"/>
              </a:rPr>
              <a:t> (pounds, items, barrels, etc.) to be produced by the machine. By the units-of-production method, we first compute the average depreciation rate per unit by dividing the depreciable base by the number of units expected to be produced. This per unit rate is then multiplied by the actual number of units </a:t>
            </a:r>
            <a:r>
              <a:rPr lang="en-US" sz="1200" b="0" i="0" u="none" strike="noStrike" kern="1200" baseline="0" dirty="0">
                <a:solidFill>
                  <a:schemeClr val="tx1"/>
                </a:solidFill>
                <a:latin typeface="+mn-lt"/>
                <a:ea typeface="+mn-ea"/>
                <a:cs typeface="+mn-cs"/>
              </a:rPr>
              <a:t>produced each period.</a:t>
            </a:r>
            <a:endParaRPr lang="en-US" sz="1800" b="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41020110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these expenditures are material and they clearly increase future benefits, they should be capitalized and expensed in the future periods benefited. If the expenditures are not material or if it’s not certain that future benefits have increased, they should be expensed in the period incurred.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1722680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11–27</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provides a summary of the accounting treatment for the various types of expenditures related to property, plant, and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5060839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Repairs, additions, improvements, and rearrangements generally relate to property, plant, and equipment. A possible significant expenditure incurred subsequent to the acquisition of intangible assets is the cost of defending the right that gives the asset its value.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an intangible right is successfully</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defended, the litigation costs should be capitalized and amortized over the remaining useful life of the related intangible. This is the appropriate treatment of these expenditures even if the intangible asset was originally developed internally </a:t>
            </a:r>
            <a:r>
              <a:rPr lang="en-US" sz="1200" b="0" i="0" u="none" strike="noStrike" kern="1200" baseline="0" dirty="0">
                <a:solidFill>
                  <a:schemeClr val="tx1"/>
                </a:solidFill>
                <a:latin typeface="+mn-lt"/>
                <a:ea typeface="+mn-ea"/>
                <a:cs typeface="+mn-cs"/>
              </a:rPr>
              <a:t>rather than purchased.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 </a:t>
            </a:r>
            <a:r>
              <a:rPr lang="en-US" sz="1200" b="0" i="0" u="none" strike="noStrike" kern="1200" baseline="0" noProof="0" dirty="0">
                <a:solidFill>
                  <a:schemeClr val="tx1"/>
                </a:solidFill>
                <a:latin typeface="+mn-lt"/>
                <a:ea typeface="+mn-ea"/>
                <a:cs typeface="+mn-cs"/>
              </a:rPr>
              <a:t>defense</a:t>
            </a:r>
            <a:r>
              <a:rPr lang="en-IN" sz="1200" b="0" i="0" u="none" strike="noStrike" kern="1200" baseline="0" dirty="0">
                <a:solidFill>
                  <a:schemeClr val="tx1"/>
                </a:solidFill>
                <a:latin typeface="+mn-lt"/>
                <a:ea typeface="+mn-ea"/>
                <a:cs typeface="+mn-cs"/>
              </a:rPr>
              <a:t> of an intangible right is unsuccessful,</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then the intangible asset has no future value. In this case, litigation costs provide no future benefit and should be expensed</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addition, the book value of the intangible asset should be reduced to realizable value. For example, if a company is unsuccessful in defending a patent infringement suit, the patent’s value may be eliminated and a loss recorded.</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332322079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459654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Costs of Defending Intangible Rights</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Under U.S. GAAP, litigation costs to successfully defend an intangible right are capitalized and amortized over the remaining useful life of the related intangible. Under IFRS, these costs are expensed, except in rare situations when an expenditure increases future benefits.</a:t>
            </a:r>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Depreciation for financial reporting purposes is an attempt to distribute the cost of the asset, less any anticipated residual value, over the estimated useful life in a systematic and rational manner that attempts to match revenues with the use of the asset. Depreciation for income tax purposes is influenced by the revenue needs of government as well as the desire to influence economic behavior. For example, accelerated depreciation schedules currently allowed are intended to provide incentive for companies to expand and modernize their facilities thus stimulating economic growth.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189716732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federal income tax code allows taxpayers to compute depreciation for their tax returns on assets acquired after 1986 using the modified accelerated cost recovery system </a:t>
            </a:r>
            <a:r>
              <a:rPr lang="en-US" sz="1200" b="0" i="0" u="none" strike="noStrike" kern="1200" baseline="0" dirty="0">
                <a:solidFill>
                  <a:schemeClr val="tx1"/>
                </a:solidFill>
                <a:latin typeface="+mn-lt"/>
                <a:ea typeface="+mn-ea"/>
                <a:cs typeface="+mn-cs"/>
              </a:rPr>
              <a:t>(MACRS). </a:t>
            </a:r>
            <a:r>
              <a:rPr lang="en-IN" sz="1200" b="0" i="0" u="none" strike="noStrike" kern="1200" baseline="0" dirty="0">
                <a:solidFill>
                  <a:schemeClr val="tx1"/>
                </a:solidFill>
                <a:latin typeface="+mn-lt"/>
                <a:ea typeface="+mn-ea"/>
                <a:cs typeface="+mn-cs"/>
              </a:rPr>
              <a:t>Under MACRS, each asset generally is placed within a recovery period category. The six categories for personal property are 3, 5, 7, 10, 15, and 20 years. For example, the 5-year category includes automobiles, light trucks, and computers.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263476674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Key differences between the calculation of depreciation for financial reporting and the calculation using MACRS are:</a:t>
            </a:r>
          </a:p>
          <a:p>
            <a:pPr marL="228600" indent="-228600">
              <a:buAutoNum type="arabicParenBoth"/>
            </a:pPr>
            <a:r>
              <a:rPr lang="en-IN" sz="1200" b="0" i="0" u="none" strike="noStrike" kern="1200" baseline="0" dirty="0">
                <a:solidFill>
                  <a:schemeClr val="tx1"/>
                </a:solidFill>
                <a:latin typeface="+mn-lt"/>
                <a:ea typeface="+mn-ea"/>
                <a:cs typeface="+mn-cs"/>
              </a:rPr>
              <a:t>Estimated useful lives and residual values are not used in </a:t>
            </a:r>
            <a:r>
              <a:rPr lang="en-IN" sz="1200" b="0" i="0" u="none" strike="noStrike" kern="1200" baseline="0" dirty="0" smtClean="0">
                <a:solidFill>
                  <a:schemeClr val="tx1"/>
                </a:solidFill>
                <a:latin typeface="+mn-lt"/>
                <a:ea typeface="+mn-ea"/>
                <a:cs typeface="+mn-cs"/>
              </a:rPr>
              <a:t>MACRS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Firms can’t choose among various accelerated methods under </a:t>
            </a:r>
            <a:r>
              <a:rPr lang="en-IN" sz="1200" b="0" i="0" u="none" strike="noStrike" kern="1200" baseline="0" dirty="0" smtClean="0">
                <a:solidFill>
                  <a:schemeClr val="tx1"/>
                </a:solidFill>
                <a:latin typeface="+mn-lt"/>
                <a:ea typeface="+mn-ea"/>
                <a:cs typeface="+mn-cs"/>
              </a:rPr>
              <a:t>MACRS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 half-year convention is used in determining the MACRS depreciation </a:t>
            </a:r>
            <a:r>
              <a:rPr lang="en-IN" sz="1200" b="0" i="0" u="none" strike="noStrike" kern="1200" baseline="0" dirty="0" smtClean="0">
                <a:solidFill>
                  <a:schemeClr val="tx1"/>
                </a:solidFill>
                <a:latin typeface="+mn-lt"/>
                <a:ea typeface="+mn-ea"/>
                <a:cs typeface="+mn-cs"/>
              </a:rPr>
              <a:t>amounts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208781812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Depending on the category, fixed percentage rates are applied to the original cost of the </a:t>
            </a:r>
            <a:r>
              <a:rPr lang="en-US" sz="1200" b="0" i="0" u="none" strike="noStrike" kern="1200" baseline="0" dirty="0">
                <a:solidFill>
                  <a:schemeClr val="tx1"/>
                </a:solidFill>
                <a:latin typeface="+mn-lt"/>
                <a:ea typeface="+mn-ea"/>
                <a:cs typeface="+mn-cs"/>
              </a:rPr>
              <a:t>asset. </a:t>
            </a:r>
            <a:r>
              <a:rPr lang="en-IN" sz="1200" dirty="0"/>
              <a:t>The rates for the 5-year asset category are shown here. These rates are equivalent to applying the double-declining-balance method with a switch</a:t>
            </a:r>
            <a:r>
              <a:rPr lang="en-IN" sz="1200" baseline="0" dirty="0"/>
              <a:t> </a:t>
            </a:r>
            <a:r>
              <a:rPr lang="en-IN" sz="1200" dirty="0"/>
              <a:t>to straight-line in the year straight-line yields an equal or higher deduction than DDB. In most</a:t>
            </a:r>
            <a:r>
              <a:rPr lang="en-IN" sz="1200" baseline="0" dirty="0"/>
              <a:t> </a:t>
            </a:r>
            <a:r>
              <a:rPr lang="en-IN" sz="1200" dirty="0"/>
              <a:t>cases, the half-year convention is used regardless of when the asset is placed in service.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233166449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Retirement and replacement depreciation methods occasionally are used to depreciate relatively low-valued assets with short service lives. Under either approach, an aggregate asset account that represents a group of similar assets is increased at the time the initial collection </a:t>
            </a:r>
            <a:r>
              <a:rPr lang="en-US" sz="1200" b="0" i="0" u="none" strike="noStrike" kern="1200" baseline="0" dirty="0">
                <a:solidFill>
                  <a:schemeClr val="tx1"/>
                </a:solidFill>
                <a:latin typeface="+mn-lt"/>
                <a:ea typeface="+mn-ea"/>
                <a:cs typeface="+mn-cs"/>
              </a:rPr>
              <a:t>is acquired.</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Retirement Depreciation Method</a:t>
            </a:r>
          </a:p>
          <a:p>
            <a:r>
              <a:rPr lang="en-IN" sz="1200" b="0" i="0" u="none" strike="noStrike" kern="1200" baseline="0" dirty="0">
                <a:solidFill>
                  <a:schemeClr val="tx1"/>
                </a:solidFill>
                <a:latin typeface="+mn-lt"/>
                <a:ea typeface="+mn-ea"/>
                <a:cs typeface="+mn-cs"/>
              </a:rPr>
              <a:t>Using the retirement depreciation method, the asset account also is increased for the cost of subsequent expenditures. When an item is disposed of, the asset account is credited for its cost, and depreciation expense is recorded for the difference between cost and proceeds received, if any. No other entries are made for depreciation. As a consequence, one or more periods may pass without any expense recorded.</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this journal entry records the purchase of 100 handheld calculators at $50 acquisition cost each.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3605333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a:t>
            </a:r>
          </a:p>
          <a:p>
            <a:pPr>
              <a:spcBef>
                <a:spcPct val="0"/>
              </a:spcBef>
            </a:pPr>
            <a:endParaRPr lang="en-US" sz="800" baseline="0" noProof="0" dirty="0"/>
          </a:p>
          <a:p>
            <a:pPr>
              <a:spcBef>
                <a:spcPct val="0"/>
              </a:spcBef>
            </a:pPr>
            <a:r>
              <a:rPr lang="en-US" sz="800" baseline="0" noProof="0" dirty="0"/>
              <a:t>In this illustration, we first deduct the estimated residual value of $40,000 from the original cost of $250,000. This depreciable value of $210,000 is then divided by the total service life five years, resulting in an annual depreciable amount at $42,000.</a:t>
            </a:r>
          </a:p>
          <a:p>
            <a:pPr>
              <a:spcBef>
                <a:spcPct val="0"/>
              </a:spcBef>
            </a:pPr>
            <a:endParaRPr lang="en-US" sz="800" baseline="0" noProof="0" dirty="0"/>
          </a:p>
          <a:p>
            <a:pPr>
              <a:spcBef>
                <a:spcPct val="0"/>
              </a:spcBef>
            </a:pPr>
            <a:endParaRPr lang="en-US" sz="80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24658136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t>
            </a:r>
            <a:r>
              <a:rPr lang="en-US" dirty="0"/>
              <a:t>20 new calculators are acquired at $45 each, the asset account is increased. See the first entry shown </a:t>
            </a:r>
            <a:r>
              <a:rPr lang="en-US" dirty="0" smtClean="0"/>
              <a:t>above.</a:t>
            </a:r>
          </a:p>
          <a:p>
            <a:endParaRPr lang="en-US" sz="1200" kern="1200" baseline="0" dirty="0">
              <a:solidFill>
                <a:schemeClr val="tx1"/>
              </a:solidFill>
              <a:latin typeface="+mn-lt"/>
              <a:ea typeface="+mn-ea"/>
              <a:cs typeface="+mn-cs"/>
            </a:endParaRPr>
          </a:p>
          <a:p>
            <a:r>
              <a:rPr lang="en-US" sz="1200" kern="1200" baseline="0" dirty="0" smtClean="0">
                <a:solidFill>
                  <a:schemeClr val="tx1"/>
                </a:solidFill>
                <a:latin typeface="+mn-lt"/>
                <a:ea typeface="+mn-ea"/>
                <a:cs typeface="+mn-cs"/>
              </a:rPr>
              <a:t>Thirty </a:t>
            </a:r>
            <a:r>
              <a:rPr lang="en-US" sz="1200" kern="1200" baseline="0" dirty="0">
                <a:solidFill>
                  <a:schemeClr val="tx1"/>
                </a:solidFill>
                <a:latin typeface="+mn-lt"/>
                <a:ea typeface="+mn-ea"/>
                <a:cs typeface="+mn-cs"/>
              </a:rPr>
              <a:t>calculators are disposed of (retired) by selling them secondhand to a bookkeeping firm for $5 each. The second journal entry shown above reflects the retirement method</a:t>
            </a:r>
            <a:r>
              <a:rPr lang="en-US" sz="1200" kern="1200" baseline="0" dirty="0" smtClean="0">
                <a:solidFill>
                  <a:schemeClr val="tx1"/>
                </a:solidFill>
                <a:latin typeface="+mn-lt"/>
                <a:ea typeface="+mn-ea"/>
                <a:cs typeface="+mn-cs"/>
              </a:rPr>
              <a:t>.</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retirement system assumes a FIFO cost flow approach in determining the cost of assets, $50 each, that were disposed.</a:t>
            </a: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69048147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Replacement Depreciation Method</a:t>
            </a:r>
          </a:p>
          <a:p>
            <a:r>
              <a:rPr lang="en-US" sz="1200" b="0" i="0" u="none" strike="noStrike" kern="1200" baseline="0" dirty="0">
                <a:solidFill>
                  <a:schemeClr val="tx1"/>
                </a:solidFill>
                <a:latin typeface="+mn-lt"/>
                <a:ea typeface="+mn-ea"/>
                <a:cs typeface="+mn-cs"/>
              </a:rPr>
              <a:t>By the replacement depreciation method, the initial acquisition of assets is recorded the same way as by the retirement method; that is, the aggregate cost is increased. However, depreciation expense is the amount paid for new or replacement assets. Any proceeds received from asset dispositions reduces depreciation expense. For our example, the acquisition of 20 new calculators at $45 each is recorded </a:t>
            </a:r>
            <a:r>
              <a:rPr lang="en-US" sz="1200" b="0" i="0" u="none" strike="noStrike" kern="1200" baseline="0" dirty="0" smtClean="0">
                <a:solidFill>
                  <a:schemeClr val="tx1"/>
                </a:solidFill>
                <a:latin typeface="+mn-lt"/>
                <a:ea typeface="+mn-ea"/>
                <a:cs typeface="+mn-cs"/>
              </a:rPr>
              <a:t>as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depreciation </a:t>
            </a:r>
            <a:r>
              <a:rPr lang="en-US" sz="1200" b="0" i="0" u="none" strike="noStrike" kern="1200" baseline="0" dirty="0">
                <a:solidFill>
                  <a:schemeClr val="tx1"/>
                </a:solidFill>
                <a:latin typeface="+mn-lt"/>
                <a:ea typeface="+mn-ea"/>
                <a:cs typeface="+mn-cs"/>
              </a:rPr>
              <a:t>in the journal entry shown here.</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192643314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a:t>sale of the old calculators is recorded as a reduction of depreciation as shown </a:t>
            </a:r>
            <a:r>
              <a:rPr lang="en-US" dirty="0" smtClean="0"/>
              <a:t>in the journal entry above.</a:t>
            </a:r>
          </a:p>
          <a:p>
            <a:endParaRPr lang="en-US" dirty="0"/>
          </a:p>
          <a:p>
            <a:r>
              <a:rPr lang="en-US" dirty="0" smtClean="0"/>
              <a:t>The </a:t>
            </a:r>
            <a:r>
              <a:rPr lang="en-US" sz="1200" kern="1200" baseline="0" dirty="0">
                <a:solidFill>
                  <a:schemeClr val="tx1"/>
                </a:solidFill>
                <a:latin typeface="+mn-lt"/>
                <a:ea typeface="+mn-ea"/>
                <a:cs typeface="+mn-cs"/>
              </a:rPr>
              <a:t>asset account balance remains the same throughout the life of the aggregate collection of assets. Because these methods are likely to produce aggregate expense measurements that differ from individual calculations, retirement and replacement methods are acceptable only in situations where the distortion in depreciation expense does not have a material effect on income. These methods occasionally are encountered in regulated industries such as utilities.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142961362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3493684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11-3A</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calculation of depreciation over the entire five-year life is demonstrated in detail in Illustration 11–3A. Notice the last three columns. </a:t>
            </a:r>
            <a:r>
              <a:rPr lang="en-US" sz="1200" b="1" i="0" u="none" strike="noStrike" kern="1200" baseline="0" dirty="0">
                <a:solidFill>
                  <a:schemeClr val="tx1"/>
                </a:solidFill>
                <a:latin typeface="+mn-lt"/>
                <a:ea typeface="+mn-ea"/>
                <a:cs typeface="+mn-cs"/>
              </a:rPr>
              <a:t>Depreciation expense </a:t>
            </a:r>
            <a:r>
              <a:rPr lang="en-US" sz="1200" b="0" i="0" u="none" strike="noStrike" kern="1200" baseline="0" dirty="0">
                <a:solidFill>
                  <a:schemeClr val="tx1"/>
                </a:solidFill>
                <a:latin typeface="+mn-lt"/>
                <a:ea typeface="+mn-ea"/>
                <a:cs typeface="+mn-cs"/>
              </a:rPr>
              <a:t>is the portion of the asset’s cost that is allocated to an expense </a:t>
            </a:r>
            <a:r>
              <a:rPr lang="en-US" sz="1200" b="0" i="1" u="none" strike="noStrike" kern="1200" baseline="0" dirty="0">
                <a:solidFill>
                  <a:schemeClr val="tx1"/>
                </a:solidFill>
                <a:latin typeface="+mn-lt"/>
                <a:ea typeface="+mn-ea"/>
                <a:cs typeface="+mn-cs"/>
              </a:rPr>
              <a:t>in the current year</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Accumulated depreciation</a:t>
            </a:r>
            <a:r>
              <a:rPr lang="en-US" sz="1200" b="0" i="0" u="none" strike="noStrike" kern="1200" baseline="0" dirty="0">
                <a:solidFill>
                  <a:schemeClr val="tx1"/>
                </a:solidFill>
                <a:latin typeface="+mn-lt"/>
                <a:ea typeface="+mn-ea"/>
                <a:cs typeface="+mn-cs"/>
              </a:rPr>
              <a:t> (a contra-asset account) represents the cumulative amount of the asset’s cost that has been depreciated </a:t>
            </a:r>
            <a:r>
              <a:rPr lang="en-US" sz="1200" b="0" i="1" u="none" strike="noStrike" kern="1200" baseline="0" dirty="0">
                <a:solidFill>
                  <a:schemeClr val="tx1"/>
                </a:solidFill>
                <a:latin typeface="+mn-lt"/>
                <a:ea typeface="+mn-ea"/>
                <a:cs typeface="+mn-cs"/>
              </a:rPr>
              <a:t>in all prior years including the current year</a:t>
            </a:r>
            <a:r>
              <a:rPr lang="en-US" sz="1200" b="0" i="0" u="none" strike="noStrike" kern="1200" baseline="0" dirty="0">
                <a:solidFill>
                  <a:schemeClr val="tx1"/>
                </a:solidFill>
                <a:latin typeface="+mn-lt"/>
                <a:ea typeface="+mn-ea"/>
                <a:cs typeface="+mn-cs"/>
              </a:rPr>
              <a:t>. This amount represents the reduction in the asset’s cost reported in the balance sheet. The asset is reported in the balance sheet at its </a:t>
            </a:r>
            <a:r>
              <a:rPr lang="en-US" sz="1200" b="1" i="0" u="none" strike="noStrike" kern="1200" baseline="0" dirty="0">
                <a:solidFill>
                  <a:schemeClr val="tx1"/>
                </a:solidFill>
                <a:latin typeface="+mn-lt"/>
                <a:ea typeface="+mn-ea"/>
                <a:cs typeface="+mn-cs"/>
              </a:rPr>
              <a:t>book value</a:t>
            </a:r>
            <a:r>
              <a:rPr lang="en-US" sz="1200" b="0" i="0" u="none" strike="noStrike" kern="1200" baseline="0" dirty="0">
                <a:solidFill>
                  <a:schemeClr val="tx1"/>
                </a:solidFill>
                <a:latin typeface="+mn-lt"/>
                <a:ea typeface="+mn-ea"/>
                <a:cs typeface="+mn-cs"/>
              </a:rPr>
              <a:t>, which is the asset’s cost minus accumulated depreciation. Book value is sometimes called carrying value or carrying amount. The residual value ($40,000 in this example) does not affect the calculation of book value, but the residual value does set a limit on which book value cannot go below. </a:t>
            </a: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i="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1019384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11149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11-3B</a:t>
            </a:r>
          </a:p>
          <a:p>
            <a:pPr>
              <a:spcBef>
                <a:spcPct val="0"/>
              </a:spcBef>
            </a:pPr>
            <a:endParaRPr lang="en-US" sz="800" baseline="0" noProof="0" dirty="0"/>
          </a:p>
          <a:p>
            <a:pPr>
              <a:spcBef>
                <a:spcPct val="0"/>
              </a:spcBef>
            </a:pPr>
            <a:r>
              <a:rPr lang="en-US" sz="800" baseline="0" noProof="0" dirty="0"/>
              <a:t>With the sum-of-the-years’ digits method, we multiply the depreciable base by a fraction that declines each year. This results in a corresponding decrease in the annual depreciation. </a:t>
            </a:r>
          </a:p>
          <a:p>
            <a:pPr>
              <a:spcBef>
                <a:spcPct val="0"/>
              </a:spcBef>
            </a:pPr>
            <a:endParaRPr lang="en-US" sz="800" baseline="0" noProof="0" dirty="0"/>
          </a:p>
          <a:p>
            <a:pPr>
              <a:spcBef>
                <a:spcPct val="0"/>
              </a:spcBef>
            </a:pPr>
            <a:r>
              <a:rPr lang="en-US" sz="800" baseline="0" noProof="0" dirty="0"/>
              <a:t>The depreciable base is $210,000 which is multiplied by the fraction of remaining years in the asset’s life to its total life. In this case, the depreciation for the first year is the product of $210,000 multiplied by 5/15 . The numerator of the fraction signifies the number of years left in the asset’s useful life, while the denominator signifies the summation of the years in the asset’s useful life. Notice that the total depreciation ($210,000) is the same for the SYD method as it is for the straight-line method. The difference is the pattern in which the total cost is allocated to each year of the asset’s life. </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1593706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our illustration, the double-declining-balance rate would be 40% (two times the straight-line rate of 20%). Depreciation is calculated in the illustration for the five years of the machine’s life using the double-declining-balance method. Notice that in the fourth year depreciation is a plug amount that reduces book value to the expected residual value (book value beginning of year, $54,000, minus expected residual value, $40,000 = $14,000). There is no depreciation in year 5 since book value has already been reduced to the expected residual value. Declining balance methods often allocate the asset’s depreciable base over fewer years than the expected service 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1799384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15725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On the next slide, depreciation for the five years is determined using the units-of-production method.</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413144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unit produced will require $1.50 of depreciation to be recorded. In other words, each unit produced is assigned $1.50 of the asset’s cost. As we are estimating service life based on units produced rather than in years, depreciation is not constrained by time. However, total depreciation is constrained by the asset’s cost and the anticipated residual value, therefore, the final year’s depreciation will be a plug amount necessary to reduce the book value of the asset down to its residual value (book value beginning of year, $64,000, minus expected residual value, $40,000 = </a:t>
            </a:r>
            <a:r>
              <a:rPr lang="en-US" sz="1200" b="1" i="0" u="none" strike="noStrike" kern="1200" baseline="0" dirty="0">
                <a:solidFill>
                  <a:schemeClr val="tx1"/>
                </a:solidFill>
                <a:latin typeface="+mn-lt"/>
                <a:ea typeface="+mn-ea"/>
                <a:cs typeface="+mn-cs"/>
              </a:rPr>
              <a:t>$24,000</a:t>
            </a:r>
            <a:r>
              <a:rPr lang="en-US" sz="1200" b="0" i="0" u="none" strike="noStrike" kern="1200" baseline="0" dirty="0">
                <a:solidFill>
                  <a:schemeClr val="tx1"/>
                </a:solidFill>
                <a:latin typeface="+mn-lt"/>
                <a:ea typeface="+mn-ea"/>
                <a:cs typeface="+mn-cs"/>
              </a:rPr>
              <a:t>).</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2057974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Conceptually, using an activity-based depreciation method provides a better matching of the asset’s cost to the use of that asset to help produce revenues. Clearly, the productivity of a plant asset is more closely associated with the benefits provided by that asset than the mere passage of time. Also, these methods allow for patterns of depreciation to correspond with the patterns of asset use.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activity-based methods quite often are either infeasible or too costly to use. For example, buildings don’t have an identifiable measure of productivity. Even for machinery, there may be an identifiable measure of productivity such as machine hours or units produced, but it frequently is more costly to determine each period than it is to simply measure the passage of time. For these reasons, most companies use time-based depreciation methods.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1995200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Property, plant, and equipment and intangible assets are purchased with the expectation that they will provide future benefits. Specifically, they are acquired to be used as part of the revenue-generating operations, usually for several years. Logically, then, the costs of these acquisitions initially should be recorded as assets and then these costs should be allocated to expense over the periods benefited by their use. That is, their costs are reported with the revenues they help generate.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Cost allocation is known as depreciation for plant and equipment, depletion for natural resources, and amortization for intangible assets. While the terms depreciation, depletion, and amortization differ across types of assets, they conceptually refer to the same idea – the process of allocating an asset’s cost over the periods it is used to produce revenues.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For assets used in the manufacture of a product, depreciation, depletion, or amortization is considered a product cost to be included as part of the cost of inventory. Eventually, when the product is sold, it becomes part of the cost of goods sold. For assets not used in production, primarily plant and equipment and certain intangibles used in the selling and administrative functions of the company, periodic depreciation or amortization is reported as period expense in the income statement. You might recognize this distinction between a product cost and a period cost. A product cost is reported as an expense (cost of goods sold) when the product is sold; a period cost is reported as an expense in the reporting period in which it is incurred.</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905744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Why do so many companies use the straight-line method as opposed to other time-based methods? Many companies perhaps consider the benefits derived from the majority of depreciable assets to be realized approximately evenly over these assets’ useful lives. Certainly a contributing factor is that straight-line is the easiest method to understand and apply.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Another motivation is the positive effect on reported income. Straight-line depreciation produces a higher net income than accelerated methods in the early years of an asset’s life.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Conflicting with the desire to report higher profits is the desire to reduce taxes by reducing taxable income. An accelerated method serves this objective by reducing taxable income more in the early years of an asset’s life than straight line. Income tax regulations allow firms to use different approaches to computing depreciation in their tax returns and in their financial statements. The method used for tax purposes is therefore not a constraint in the choice of depreciation methods for financial reporting. As a result, most companies use the straight-line method for financial reporting and the Internal Revenue Service’s prescribed accelerated method for income tax purposes.</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Depreciation.</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requires that each component of an item of property, plant, and equipment must be depreciated separately if its cost is significant in relation to the total cost of the item. In the United States, component depreciation is allowed but is not often </a:t>
            </a:r>
            <a:r>
              <a:rPr lang="en-US" sz="1200" b="0" i="0" u="none" strike="noStrike" kern="1200" baseline="0" dirty="0">
                <a:solidFill>
                  <a:schemeClr val="tx1"/>
                </a:solidFill>
                <a:latin typeface="+mn-lt"/>
                <a:ea typeface="+mn-ea"/>
                <a:cs typeface="+mn-cs"/>
              </a:rPr>
              <a:t>used in practice.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and IFRS determine depreciable base in the same way, by subtracting estimated residual value from cost. However, IFRS requires a review of residual values at </a:t>
            </a:r>
            <a:r>
              <a:rPr lang="en-US" sz="1200" b="0" i="0" u="none" strike="noStrike" kern="1200" baseline="0" dirty="0">
                <a:solidFill>
                  <a:schemeClr val="tx1"/>
                </a:solidFill>
                <a:latin typeface="+mn-lt"/>
                <a:ea typeface="+mn-ea"/>
                <a:cs typeface="+mn-cs"/>
              </a:rPr>
              <a:t>least annually.</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Depreciation Methods.</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specifically mentions three depreciation methods: straight-line, units-of-production, and the diminishing balance method. The diminishing balance method is similar to the declining balance method sometimes used by U.S. companies. As in the U.S., the straight-line method is used by most companies.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4116285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After using property, plant, and equipment and intangible assets, companies will sell or retire those assets. When selling property, plant, and equipment and intangible assets for monetary consideration (cash or a receivable), the seller recognizes a </a:t>
            </a:r>
            <a:r>
              <a:rPr lang="en-US" sz="1200" b="1" i="0" u="none" strike="noStrike" kern="1200" baseline="0" dirty="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or </a:t>
            </a:r>
            <a:r>
              <a:rPr lang="en-US" sz="1200" b="1" i="0"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for the difference between the consideration received and the book value of the asset sold</a:t>
            </a:r>
            <a:r>
              <a:rPr lang="en-US" sz="1200" b="0" i="0" u="none" strike="noStrike" kern="1200" baseline="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229084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11-3F</a:t>
            </a:r>
          </a:p>
          <a:p>
            <a:pPr marL="0" indent="0">
              <a:buNone/>
            </a:pPr>
            <a:r>
              <a:rPr lang="en-US" sz="12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endParaRPr lang="en-US" sz="1200" dirty="0"/>
          </a:p>
          <a:p>
            <a:pPr marL="0" indent="0">
              <a:buNone/>
            </a:pPr>
            <a:r>
              <a:rPr lang="en-US" sz="12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 of accumulated depreciation equals depreciation that has already been recorded in 2018 and 2019 ($42,000 + $42,000) plus the depreciation recorded above in 2020 ($42,000), a total of $126,000.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3908802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11-3F</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We can now calculate the gain or loss on the sale as the difference between consideration received and the asset’s book value. In this example, the amount of cash received is greater than the asset’s book value, so a gain is recognized.</a:t>
            </a:r>
            <a:r>
              <a:rPr lang="en-US" sz="1200" baseline="0" dirty="0"/>
              <a:t> The book value of the asset is $124,000 (cost of $250,000 less accumulated depreciation of $126,000).</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Finally, the sale of the equipment requires (1) the cash received to be recorded, (2) the machine’s account balance as well as its accumulated depreciation balance to be removed from the books, and (3) the gain or loss recognized.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balances of the machine account and the accumulated depreciation account will be $0 after this entry. The gain on the sale normally is reported in the income statement as a separate component of operating expenses.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2682980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on the sale of a depreciable asset simply means the asset was sold for more than its book value. In other words, the asset being received and recorded (such as cash) is greater than the recorded book value of the asset being sold and written off. The net increase in the book value of total assets is an accounting gain (not an economic gain).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same is true for losses. A loss signifies that the cash received is less than the book value of the asset being sold; there is a net decrease in the book value of total assets.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225308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Sometimes management plans to sell property, plant, and equipment or an intangible asset but that sale hasn’t yet happened. In this case, the asset is classified as “held for sale” in the period in which all of the following criteria are met: </a:t>
            </a:r>
          </a:p>
          <a:p>
            <a:pPr marL="514350" indent="-514350">
              <a:buFont typeface="+mj-lt"/>
              <a:buAutoNum type="arabicPeriod"/>
            </a:pPr>
            <a:r>
              <a:rPr lang="en-US" dirty="0"/>
              <a:t>Management commits to a plan to sell the asset. </a:t>
            </a:r>
          </a:p>
          <a:p>
            <a:pPr marL="514350" indent="-514350">
              <a:buFont typeface="+mj-lt"/>
              <a:buAutoNum type="arabicPeriod"/>
            </a:pPr>
            <a:r>
              <a:rPr lang="en-US" dirty="0"/>
              <a:t>The asset is available for immediate sale in its present condition. </a:t>
            </a:r>
          </a:p>
          <a:p>
            <a:pPr marL="514350" indent="-514350">
              <a:buFont typeface="+mj-lt"/>
              <a:buAutoNum type="arabicPeriod"/>
            </a:pPr>
            <a:r>
              <a:rPr lang="en-US" dirty="0"/>
              <a:t>An active plan to locate a buyer and sell the asset has been initiated. </a:t>
            </a:r>
          </a:p>
          <a:p>
            <a:pPr marL="514350" indent="-514350">
              <a:buFont typeface="+mj-lt"/>
              <a:buAutoNum type="arabicPeriod"/>
            </a:pPr>
            <a:r>
              <a:rPr lang="en-US" dirty="0"/>
              <a:t>The completed sale of the asset is probable and typically expected to occur within one year. </a:t>
            </a:r>
          </a:p>
          <a:p>
            <a:pPr marL="514350" indent="-514350">
              <a:buFont typeface="+mj-lt"/>
              <a:buAutoNum type="arabicPeriod"/>
            </a:pPr>
            <a:r>
              <a:rPr lang="en-US" dirty="0"/>
              <a:t>The asset is being offered for sale at a reasonable price relative to its current fair value. </a:t>
            </a:r>
          </a:p>
          <a:p>
            <a:pPr marL="514350" indent="-514350">
              <a:buFont typeface="+mj-lt"/>
              <a:buAutoNum type="arabicPeriod"/>
            </a:pPr>
            <a:r>
              <a:rPr lang="en-US" dirty="0"/>
              <a:t>Management’s actions indicate the plan is unlikely to change significantly or be withdrawn. </a:t>
            </a:r>
          </a:p>
          <a:p>
            <a:pPr marL="514350" indent="-514350">
              <a:buFont typeface="+mj-lt"/>
              <a:buAutoNum type="arabicPeriod"/>
            </a:pPr>
            <a:endParaRPr lang="en-US" dirty="0"/>
          </a:p>
          <a:p>
            <a:r>
              <a:rPr lang="en-US" sz="2400" dirty="0"/>
              <a:t>An asset that is classified as held for sale is no longer depreciated or amortized. </a:t>
            </a:r>
            <a:r>
              <a:rPr lang="en-US" sz="2400" i="1" dirty="0"/>
              <a:t>An asset classified as held for sale is reported at the lower of its current book value or its fair value less any cost to sell</a:t>
            </a:r>
            <a:r>
              <a:rPr lang="en-US" sz="2400" dirty="0"/>
              <a:t>. </a:t>
            </a:r>
            <a:r>
              <a:rPr lang="en-US" dirty="0"/>
              <a:t>If the fair value less cost to sell is below book value, we recognize a loss in the current period. If financial statements are again prepared prior to the sale, we reassess the asset’s fair value less selling costs. If a further decline has occurred, we recognize another loss. If the fair value less selling costs has increased since the previous measurement, we recognize a gain, but limited to the cumulative amount of any previous losses. </a:t>
            </a:r>
          </a:p>
          <a:p>
            <a:pPr marL="514350" indent="-514350">
              <a:buFont typeface="+mj-lt"/>
              <a:buAutoNum type="arabicPeriod"/>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3051600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a:t>Sometimes instead of selling a used asset, a company will retire (or abandon) the asset. </a:t>
            </a:r>
            <a:r>
              <a:rPr lang="en-US"/>
              <a:t>Retirements are treated similarly to selling for monetary consideration. At the time of retirement, the asset account and the corresponding accumulated deprecation account are removed from the books and a loss equal to the remaining book value of the asset is recorded because there will be no monetary consideration received. When there is a formal plan to retire an asset but before the actual retirement, there may be some revision in depreciation due a change in the estimated service life or residual value. </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1429896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Depreciation records could become quite cumbersome and costly if a company has hundreds, or maybe thousands, of depreciable assets. The burden can be lessened if the company uses the group or composite method to depreciate assets collectively rather than individually. The two methods are the same except for the way the collection of assets is aggregated for depreciation. The </a:t>
            </a:r>
            <a:r>
              <a:rPr lang="en-IN" sz="1200" b="0" i="1" u="none" strike="noStrike" kern="1200" baseline="0" dirty="0">
                <a:solidFill>
                  <a:schemeClr val="tx1"/>
                </a:solidFill>
                <a:latin typeface="+mn-lt"/>
                <a:ea typeface="+mn-ea"/>
                <a:cs typeface="+mn-cs"/>
              </a:rPr>
              <a:t>group depreciation method </a:t>
            </a:r>
            <a:r>
              <a:rPr lang="en-IN" sz="1200" b="0" i="0" u="none" strike="noStrike" kern="1200" baseline="0" dirty="0">
                <a:solidFill>
                  <a:schemeClr val="tx1"/>
                </a:solidFill>
                <a:latin typeface="+mn-lt"/>
                <a:ea typeface="+mn-ea"/>
                <a:cs typeface="+mn-cs"/>
              </a:rPr>
              <a:t>defines the collection as depreciable assets that share similar service lives and other attributes. The </a:t>
            </a:r>
            <a:r>
              <a:rPr lang="en-IN" sz="1200" b="0" i="1" u="none" strike="noStrike" kern="1200" baseline="0" dirty="0">
                <a:solidFill>
                  <a:schemeClr val="tx1"/>
                </a:solidFill>
                <a:latin typeface="+mn-lt"/>
                <a:ea typeface="+mn-ea"/>
                <a:cs typeface="+mn-cs"/>
              </a:rPr>
              <a:t>composite depreciation method </a:t>
            </a:r>
            <a:r>
              <a:rPr lang="en-IN" sz="1200" b="0" i="0" u="none" strike="noStrike" kern="1200" baseline="0" dirty="0">
                <a:solidFill>
                  <a:schemeClr val="tx1"/>
                </a:solidFill>
                <a:latin typeface="+mn-lt"/>
                <a:ea typeface="+mn-ea"/>
                <a:cs typeface="+mn-cs"/>
              </a:rPr>
              <a:t>is used when assets are physically dissimilar but are aggregated anyway to gain the convenience of a collective depreciation calculation.</a:t>
            </a: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1347235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group depreciation rate is determined by dividing the depreciation per year by the total cost. </a:t>
            </a:r>
          </a:p>
          <a:p>
            <a:r>
              <a:rPr lang="en-US" sz="1200" b="0" i="0" u="none" strike="noStrike" kern="1200" baseline="0" dirty="0">
                <a:solidFill>
                  <a:schemeClr val="tx1"/>
                </a:solidFill>
                <a:latin typeface="+mn-lt"/>
                <a:ea typeface="+mn-ea"/>
                <a:cs typeface="+mn-cs"/>
              </a:rPr>
              <a:t>The group’s average service life is calculated by dividing the depreciable base by the depreciation per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no changes in the assets contained in the group, depreciation of $52,800 per year (16% × $330,000) will be recorded for 5.15 years. This means the depreciation in the sixth year will be $7,920 (.15 of a full year’s depreciation = 15% × $52,800), which depreciates the cost of the group down to its estimated residual value. In other words, the group will be depreciated over the average service life of the assets in the group.</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4009735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kern="1200" baseline="0" dirty="0">
                <a:solidFill>
                  <a:schemeClr val="tx1"/>
                </a:solidFill>
                <a:latin typeface="+mn-lt"/>
                <a:ea typeface="+mn-ea"/>
                <a:cs typeface="+mn-cs"/>
              </a:rPr>
              <a:t>Illustration 11-1</a:t>
            </a:r>
          </a:p>
          <a:p>
            <a:pPr>
              <a:spcBef>
                <a:spcPct val="0"/>
              </a:spcBef>
            </a:pPr>
            <a:r>
              <a:rPr lang="en-US" sz="1200" kern="1200" baseline="0" dirty="0">
                <a:solidFill>
                  <a:schemeClr val="tx1"/>
                </a:solidFill>
                <a:latin typeface="+mn-lt"/>
                <a:ea typeface="+mn-ea"/>
                <a:cs typeface="+mn-cs"/>
              </a:rPr>
              <a:t>Let’s suppose that a company purchases a used delivery truck for $8,200 to be used to </a:t>
            </a:r>
            <a:r>
              <a:rPr lang="en-US" dirty="0"/>
              <a:t>deliver products to</a:t>
            </a:r>
            <a:r>
              <a:rPr lang="en-US" baseline="0" dirty="0"/>
              <a:t> </a:t>
            </a:r>
            <a:r>
              <a:rPr lang="en-US" dirty="0"/>
              <a:t>customers. The company estimates that five years from the acquisition date the truck will be sold for $2,200. It is estimated, then, that $6,000 ($8,200 − 2,200) of the truck’s purchase price will be used up (consumed) during a five-year useful life. The situation is portrayed in this illustration. </a:t>
            </a:r>
          </a:p>
          <a:p>
            <a:pPr>
              <a:spcBef>
                <a:spcPct val="0"/>
              </a:spcBef>
            </a:pPr>
            <a:endParaRPr lang="en-US" dirty="0"/>
          </a:p>
          <a:p>
            <a:pPr algn="l"/>
            <a:r>
              <a:rPr lang="en-US" sz="1200" baseline="0" dirty="0">
                <a:latin typeface="TimesLTStd-Roman"/>
              </a:rPr>
              <a:t>Because the truck will help to produce revenues over the next five years, an asset of $8,200 is recorded at the time of acquisition. Over the subsequent five years, $6,000 of the truck’s cost is expected to be consumed and, conceptually, should be allocated to expense in direct proportion to the role the asset played in revenue production. However, very seldom is there a clear-cut relationship between the use of the asset and revenue production. In other words, we can’t tell precisely the portion of the total benefits of the asset that was consumed in any particular period. As a consequence, we must resort to arbitrary allocation methods to approximate a matching of expense with revenue. Contrast this situation with the $24,000 prepayment of one year’s rent on an office building at $2,000 per month. In that case, we know precisely that the benefits of the asset (prepaid rent) are consumed at a rate of $2,000 per month.</a:t>
            </a:r>
          </a:p>
          <a:p>
            <a:pPr algn="l"/>
            <a:endParaRPr lang="en-US" sz="1200" baseline="0" dirty="0">
              <a:latin typeface="TimesLTStd-Roman"/>
            </a:endParaRP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practice, there very likely will be changes in the assets constituting the group as new assets are added and others are retired or sold. Additions are recorded by increasing the group asset account for the cost of the addition. Depreciation is determined by multiplying the group rate by the total cost of assets in the group for that period. Once the group or composite rate and the average service life are determined, they normally are continued despite the addition and disposition of individual assets. This implicitly assumes that the service lives of new assets approximate those of individual assets they replace. </a:t>
            </a: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Because depreciation records are not kept on an individual asset basis, dispositions are recorded under the assumption that the book value of the disposed item exactly equals any proceeds received and no gain or loss is recorded. </a:t>
            </a:r>
            <a:r>
              <a:rPr lang="en-US" sz="1200" kern="1200" baseline="0" dirty="0">
                <a:solidFill>
                  <a:schemeClr val="tx1"/>
                </a:solidFill>
                <a:latin typeface="+mn-lt"/>
                <a:ea typeface="+mn-ea"/>
                <a:cs typeface="+mn-cs"/>
              </a:rPr>
              <a:t>For example, if a delivery truck that cost $15,000 is sold for $3,000 in the year 2021, the journal entry shown here is recorded. Any actual gain or loss is included in the accumulated depreciation account. This practice generally will not distort income as the unrecorded gains tend to offset unrecorded losses.</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2355309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11-8</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shows a disclosure note accompanying recent financial statements of the El Paso Natural Gas Company (EPNG)</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describing the use of the group depreciation method for its property that is regulated by federal statutes.</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3706998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Property, Plant, and Equipment.</a:t>
            </a:r>
            <a:r>
              <a:rPr lang="en-IN" sz="1200" b="0" i="0" u="none" strike="noStrike" kern="1200" baseline="0" dirty="0">
                <a:solidFill>
                  <a:schemeClr val="tx1"/>
                </a:solidFill>
                <a:latin typeface="+mn-lt"/>
                <a:ea typeface="+mn-ea"/>
                <a:cs typeface="+mn-cs"/>
              </a:rPr>
              <a:t> Under U.S. GAAP, a company reports property, plant, and equipment (PP&amp;E) in the balance sheet at cost less accumulated depreciation (book value).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allows a company to report property, plant, and equipment at that amount or, alternatively, at its fair value (revaluation). If a company chooses revaluation, all assets within a class of PP&amp;E must be revalued on a regular basis. U.S. GAAP prohibits revaluation.</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Living animals and plants, including the trees in a timber tract or in a fruit orchard, are referred to as </a:t>
            </a:r>
            <a:r>
              <a:rPr lang="en-IN" sz="1200" b="0" i="1"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Under U.S. GAAP, a timber tract is valued at cost less accumulated depletion and a fruit orchard at cost less accumulated depreciation. Under IFRS, biological assets are valued at their fair value less estimated costs to sell, with changes in fair value included in the calculation of net income.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17853172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Allocation of the cost of natural resources is called </a:t>
            </a:r>
            <a:r>
              <a:rPr lang="en-IN" sz="1200" b="1" i="0" u="none" strike="noStrike" kern="1200" baseline="0" dirty="0">
                <a:solidFill>
                  <a:schemeClr val="tx1"/>
                </a:solidFill>
                <a:latin typeface="+mn-lt"/>
                <a:ea typeface="+mn-ea"/>
                <a:cs typeface="+mn-cs"/>
              </a:rPr>
              <a:t>depletion</a:t>
            </a:r>
            <a:r>
              <a:rPr lang="en-IN" sz="1200" b="0" i="0" u="none" strike="noStrike" kern="1200" baseline="0" dirty="0">
                <a:solidFill>
                  <a:schemeClr val="tx1"/>
                </a:solidFill>
                <a:latin typeface="+mn-lt"/>
                <a:ea typeface="+mn-ea"/>
                <a:cs typeface="+mn-cs"/>
              </a:rPr>
              <a:t>. Because the usefulness of natural resources generally is directly related to the amount of the resources extracted, the activity-based units-of-production method is widely used to calculate periodic depletion. Service life is therefore the estimated amount of natural resource to be extracted (for example, tons of mineral or barrels of oil).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Depletion base is cost less any anticipated residual value. Residual value could be significant if cost includes land that has a value after the natural resource has been extracted.</a:t>
            </a: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If the equipment </a:t>
            </a:r>
            <a:r>
              <a:rPr lang="en-IN" sz="1200" b="0" i="0" u="none" strike="noStrike" kern="1200" baseline="0" dirty="0">
                <a:solidFill>
                  <a:schemeClr val="tx1"/>
                </a:solidFill>
                <a:latin typeface="+mn-lt"/>
                <a:ea typeface="+mn-ea"/>
                <a:cs typeface="+mn-cs"/>
              </a:rPr>
              <a:t>can be moved from the site and used on future projects, the equipment’s depreciable base should be allocated over its useful life. If the asset is not movable, then it should be depreciated over its useful life or the life of the natural resource, whichever is </a:t>
            </a:r>
            <a:r>
              <a:rPr lang="en-US" sz="1200" b="0" i="0" u="none" strike="noStrike" kern="1200" baseline="0" dirty="0">
                <a:solidFill>
                  <a:schemeClr val="tx1"/>
                </a:solidFill>
                <a:latin typeface="+mn-lt"/>
                <a:ea typeface="+mn-ea"/>
                <a:cs typeface="+mn-cs"/>
              </a:rPr>
              <a:t>shorter.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Quite often, companies use the units-of-production method to calculate depreciation on assets used in the extraction of natural resources. The activity base used is the same as that used to calculate depletion, the estimated recoverable natural resource.</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2586539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11–9</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determined that the capitalized cost of the natural resource, coal mine, including the restoration costs, is </a:t>
            </a:r>
            <a:r>
              <a:rPr lang="en-US" sz="1200" b="1" i="0" u="none" strike="noStrike" kern="1200" baseline="0" dirty="0">
                <a:solidFill>
                  <a:schemeClr val="tx1"/>
                </a:solidFill>
                <a:latin typeface="+mn-lt"/>
                <a:ea typeface="+mn-ea"/>
                <a:cs typeface="+mn-cs"/>
              </a:rPr>
              <a:t>$2,768,360</a:t>
            </a:r>
            <a:r>
              <a:rPr lang="en-US" sz="1200" b="0" i="0" u="none" strike="noStrike" kern="1200" baseline="0" dirty="0">
                <a:solidFill>
                  <a:schemeClr val="tx1"/>
                </a:solidFill>
                <a:latin typeface="+mn-lt"/>
                <a:ea typeface="+mn-ea"/>
                <a:cs typeface="+mn-cs"/>
              </a:rPr>
              <a:t>. Since there is no residual value to the land, the depletion base equals cost and the depletion rate per ton is calculated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multiply the depletion rate per ton with the total units of the natural resource extracted for a period, we can ascertain the depletion amount for the period. Here, the depletion amount for the year 2018 is $850,508 for the 300,000 tons of coal actually extracted. To record the depletion, we debit depletion for $830,508 and credit the coal mine for the same amount.</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credit is to the asset, coal mine, rather than to a contra account, accumulated depletion. Although this approach is traditional, the use of a contra account is acceptable.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Depletion is a product cost and is included in the cost of the inventory of coal, just as the depreciation on manufacturing equipment is included in inventory cost. The depletion is then included in cost of goods sold in the income statement when the coal is sold.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What about depreciation on the $600,000 cost of excavation equipment? The depreciation rate would be $.54 per ton. In 2018, $162,000 in depreciation ($.54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300,000 tons) is recorded and also included as part of the cost of the coal inventory.</a:t>
            </a:r>
            <a:endParaRPr lang="en-US" sz="1200" dirty="0">
              <a:latin typeface="+mn-lt"/>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14318678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187201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1" i="0" u="none" strike="noStrike" kern="1200" baseline="0" dirty="0">
                <a:solidFill>
                  <a:schemeClr val="tx1"/>
                </a:solidFill>
                <a:latin typeface="+mn-lt"/>
                <a:ea typeface="+mn-ea"/>
                <a:cs typeface="+mn-cs"/>
              </a:rPr>
              <a:t>Useful life</a:t>
            </a:r>
          </a:p>
          <a:p>
            <a:r>
              <a:rPr lang="en-IN" sz="1200" b="0" i="0" u="none" strike="noStrike" kern="1200" baseline="0" dirty="0">
                <a:solidFill>
                  <a:schemeClr val="tx1"/>
                </a:solidFill>
                <a:latin typeface="+mn-lt"/>
                <a:ea typeface="+mn-ea"/>
                <a:cs typeface="+mn-cs"/>
              </a:rPr>
              <a:t>Legal, regulatory, or contractual provisions often limit the useful life of an intangible asset. On the other hand, useful life might sometimes be less than the asset’s legal or contractual life. For example, the useful life of a patent would be considerably less than its legal life of 20 years if obsolescence were expected to limit the longevity of a protected </a:t>
            </a:r>
            <a:r>
              <a:rPr lang="en-US" sz="1200" b="0" i="0" u="none" strike="noStrike" kern="1200" baseline="0" dirty="0">
                <a:solidFill>
                  <a:schemeClr val="tx1"/>
                </a:solidFill>
                <a:latin typeface="+mn-lt"/>
                <a:ea typeface="+mn-ea"/>
                <a:cs typeface="+mn-cs"/>
              </a:rPr>
              <a:t>product.</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Residual value </a:t>
            </a:r>
          </a:p>
          <a:p>
            <a:r>
              <a:rPr lang="en-IN" sz="1200" b="0" i="0" u="none" strike="noStrike" kern="1200" baseline="0" dirty="0">
                <a:solidFill>
                  <a:schemeClr val="tx1"/>
                </a:solidFill>
                <a:latin typeface="+mn-lt"/>
                <a:ea typeface="+mn-ea"/>
                <a:cs typeface="+mn-cs"/>
              </a:rPr>
              <a:t>The expected residual value of an intangible asset usually is zero. This might not be the case, though, if at the end of its useful life to the reporting entity the asset will benefit another entity. For example, if Quadra Corp. has a commitment from another company to purchase one of Quadra’s patents at the end of its useful life at a determinable price, we use that price as the patent’s residual value.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Allocation method</a:t>
            </a:r>
          </a:p>
          <a:p>
            <a:r>
              <a:rPr lang="en-IN" sz="1200" b="0" i="0" u="none" strike="noStrike" kern="1200" baseline="0" dirty="0">
                <a:solidFill>
                  <a:schemeClr val="tx1"/>
                </a:solidFill>
                <a:latin typeface="+mn-lt"/>
                <a:ea typeface="+mn-ea"/>
                <a:cs typeface="+mn-cs"/>
              </a:rPr>
              <a:t>The method of amortization should reflect the pattern of use of the asset in generating benefits. Most companies use the straight-line method. </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1677385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process of cost allocation requires that three factors be established at the time the asset is put into use. These factors are: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(1) Service life—the estimated use that the company expects to receive from the asset.</a:t>
            </a:r>
          </a:p>
          <a:p>
            <a:r>
              <a:rPr lang="en-IN" sz="1200" b="0" i="0" u="none" strike="noStrike" kern="1200" baseline="0" dirty="0">
                <a:solidFill>
                  <a:schemeClr val="tx1"/>
                </a:solidFill>
                <a:latin typeface="+mn-lt"/>
                <a:ea typeface="+mn-ea"/>
                <a:cs typeface="+mn-cs"/>
              </a:rPr>
              <a:t>(2) Allocation base—the cost of the asset expected to be consumed during its service life.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(3) Allocation method—the pattern in which the usefulness is expected to be consumed.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1747727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11–11</a:t>
            </a:r>
            <a:endParaRPr lang="en-US" dirty="0"/>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Intel Corporation </a:t>
            </a:r>
            <a:r>
              <a:rPr lang="en-IN" sz="1200" b="0" i="0" u="none" strike="noStrike" kern="1200" baseline="0" dirty="0">
                <a:solidFill>
                  <a:schemeClr val="tx1"/>
                </a:solidFill>
                <a:latin typeface="+mn-lt"/>
                <a:ea typeface="+mn-ea"/>
                <a:cs typeface="+mn-cs"/>
              </a:rPr>
              <a:t>reported several intangible assets in a recent balance sheet. </a:t>
            </a:r>
            <a:r>
              <a:rPr lang="en-US" sz="1200" kern="1200" baseline="0" dirty="0">
                <a:solidFill>
                  <a:schemeClr val="tx1"/>
                </a:solidFill>
                <a:latin typeface="+mn-lt"/>
                <a:ea typeface="+mn-ea"/>
                <a:cs typeface="+mn-cs"/>
              </a:rPr>
              <a:t>A note, shown in this illustration, disclosed the range of estimated useful lives.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1631403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11–12</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Like depletion, amortization expense traditionally is credited to the asset account itself rather than to accumulated amortization. However, the use of a contra account is acceptable. Let’s look at an example in this illustration.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depreciation, amortization is either a product cost or a period cost depending on the use of the asset. For intangibles used in the manufacture of a product, amortization is a product cost and is included in the cost of inventory (and doesn’t become an expense until the inventory is sold). For intangible assets not used in production, such as the franchise cost in our illustration, periodic amortization is expensed in the period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6145583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Intangible assets with an indefinite useful life are those with no foreseeable limit on the period of time over which the asset is expected to contribute to the cash flows of the entity. Because of their indefinite lives, these intangible assets are not subject to periodic amortization.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Indefinite does not necessarily mean permanent. For example, suppose Collins Corporation acquired a trademark in conjunction with the acquisition of a tire company. Collins plans to continue to produce the line of tires marketed under the acquired company’s trademark. Trademarks have a legal life of 10 years, but the registration can be renewed for an indefinite number of 10-year periods. The life of the purchased trademark is initially considered to be indefinite and the cost of the trademark is not amortized. However, if after several years management decides to phase out production of the tire line over the next three years, Collins would amortize the remaining book value over a three-year period.</a:t>
            </a:r>
            <a:endParaRPr lang="en-IN"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Intangible Assets. </a:t>
            </a:r>
            <a:r>
              <a:rPr lang="en-IN" sz="1200" b="0" i="1" u="none" strike="noStrike" kern="1200" baseline="0" dirty="0">
                <a:solidFill>
                  <a:schemeClr val="tx1"/>
                </a:solidFill>
                <a:latin typeface="+mn-lt"/>
                <a:ea typeface="+mn-ea"/>
                <a:cs typeface="+mn-cs"/>
              </a:rPr>
              <a:t>IAS No. 38 </a:t>
            </a:r>
            <a:r>
              <a:rPr lang="en-IN" sz="1200" b="0" i="0" u="none" strike="noStrike" kern="1200" baseline="0" dirty="0">
                <a:solidFill>
                  <a:schemeClr val="tx1"/>
                </a:solidFill>
                <a:latin typeface="+mn-lt"/>
                <a:ea typeface="+mn-ea"/>
                <a:cs typeface="+mn-cs"/>
              </a:rPr>
              <a:t>allows a company to value an intangible asset subsequent to initial valuation at (1) cost less accumulated amortization or (2) fair value, if fair value can be determined by reference to an active market. If revaluation is chosen, all assets within that class of intangibles must be revalued on a regular basis. Goodwill, however, cannot be revalued. U.S. GAAP prohibits revaluation of any intangible asset.</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6544107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380775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Only in textbooks are property, plant, and equipment and intangible assets purchased and disposed of at the very beginning or very end of a company’s fiscal year. When acquisition and disposal occur at other times, a company theoretically must determine how much depreciation, depletion, and amortization to record for the part of the year that each asset actually is used.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Partial year depreciation presents a problem only when time-based depreciation methods are used. In an activity-based method, the rate per unit of output simply is multiplied by the actual output for the period, regardless of the length of that period.</a:t>
            </a:r>
          </a:p>
          <a:p>
            <a:endParaRPr lang="en-IN" sz="1200" b="0" i="0" u="none" strike="noStrike" kern="1200" baseline="0" dirty="0">
              <a:solidFill>
                <a:schemeClr val="tx1"/>
              </a:solidFill>
              <a:latin typeface="+mn-lt"/>
              <a:ea typeface="+mn-ea"/>
              <a:cs typeface="+mn-cs"/>
            </a:endParaRPr>
          </a:p>
          <a:p>
            <a:pPr algn="l"/>
            <a:r>
              <a:rPr lang="en-US" sz="1200" baseline="0" dirty="0">
                <a:solidFill>
                  <a:srgbClr val="000000"/>
                </a:solidFill>
                <a:latin typeface="TimesLTStd-Roman"/>
              </a:rPr>
              <a:t>Another common convention is to record one-half of a full year’s depreciation in the year of acquisition and another half year in the year of disposal. This is known as the </a:t>
            </a:r>
            <a:r>
              <a:rPr lang="en-US" sz="1200" b="0" i="1" baseline="0" dirty="0">
                <a:solidFill>
                  <a:srgbClr val="00FFFF"/>
                </a:solidFill>
                <a:latin typeface="TimesLTStd-Bold"/>
              </a:rPr>
              <a:t>half-year convention</a:t>
            </a:r>
            <a:r>
              <a:rPr lang="en-US" sz="1200" b="0" baseline="0" dirty="0">
                <a:solidFill>
                  <a:srgbClr val="000000"/>
                </a:solidFill>
                <a:latin typeface="TimesLTStd-Roman"/>
              </a:rPr>
              <a:t>.</a:t>
            </a:r>
            <a:endParaRPr lang="en-US" sz="5400" b="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11-14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now understand the partial period concept with the help of an example.</a:t>
            </a:r>
            <a:r>
              <a:rPr lang="en-US" baseline="0" dirty="0"/>
              <a:t> </a:t>
            </a:r>
            <a:r>
              <a:rPr lang="en-IN" sz="1200" b="0" i="0" u="none" strike="noStrike" kern="1200" baseline="0" dirty="0">
                <a:solidFill>
                  <a:schemeClr val="tx1"/>
                </a:solidFill>
                <a:latin typeface="+mn-lt"/>
                <a:ea typeface="+mn-ea"/>
                <a:cs typeface="+mn-cs"/>
              </a:rPr>
              <a:t>Partial-year depreciation is recorded based on the number of months the asset is in service during a particular fiscal year.</a:t>
            </a:r>
            <a:r>
              <a:rPr lang="en-US" sz="1200" b="0" i="0" u="none" strike="noStrike" kern="1200" baseline="0" dirty="0">
                <a:solidFill>
                  <a:schemeClr val="tx1"/>
                </a:solidFill>
                <a:latin typeface="+mn-lt"/>
                <a:ea typeface="+mn-ea"/>
                <a:cs typeface="+mn-cs"/>
              </a:rPr>
              <a:t> </a:t>
            </a:r>
            <a:r>
              <a:rPr lang="en-US" baseline="0" dirty="0"/>
              <a:t>In this example, the asset was acquired during the year. On </a:t>
            </a:r>
            <a:r>
              <a:rPr lang="en-IN" sz="1200" b="0" i="0" u="none" strike="noStrike" kern="1200" baseline="0" dirty="0">
                <a:solidFill>
                  <a:schemeClr val="tx1"/>
                </a:solidFill>
                <a:latin typeface="+mn-lt"/>
                <a:ea typeface="+mn-ea"/>
                <a:cs typeface="+mn-cs"/>
              </a:rPr>
              <a:t>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540786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11–14B</a:t>
            </a:r>
            <a:endParaRPr lang="en-US" sz="1200" dirty="0">
              <a:latin typeface="+mn-lt"/>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2018 depreciation is three-fourths of the full year’s depreciation for the first year of the asset’s life, because the asset was used nine months, or 3⁄4 of the year. The remaining one-quarter of the first year’s depreciation is included in 2019’s depreciation along with 3⁄4 of the depreciation for the second year of the asset’s life. This calculation is not necessary for the straight-line method because a full year’s depreciation is the same for each year of the asset’s life.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Usually, the procedure shown here is impractical or at least cumbersome. As a result, most companies adopt a simplifying assumption, or convention, for computing partial year’s depreciation and use it consistently. An example is the </a:t>
            </a:r>
            <a:r>
              <a:rPr lang="en-US" sz="1200" i="1" kern="1200" baseline="0" dirty="0">
                <a:solidFill>
                  <a:schemeClr val="tx1"/>
                </a:solidFill>
                <a:latin typeface="+mn-lt"/>
                <a:ea typeface="+mn-ea"/>
                <a:cs typeface="+mn-cs"/>
              </a:rPr>
              <a:t>half-year convention</a:t>
            </a:r>
            <a:r>
              <a:rPr lang="en-US" sz="1200" kern="1200" baseline="0" dirty="0">
                <a:solidFill>
                  <a:schemeClr val="tx1"/>
                </a:solidFill>
                <a:latin typeface="+mn-lt"/>
                <a:ea typeface="+mn-ea"/>
                <a:cs typeface="+mn-cs"/>
              </a:rPr>
              <a:t>.</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22848243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537904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Changes in estimates are accounted for prospectively. When a company revises a previous estimate based on new information, prior financial statements are not restated. Instead, the company merely incorporates the new estimate in any related accounting determinations from then on. So, it usually will affect some aspects of both the balance sheet and the income statement in the current and future periods. A disclosure note should describe the effect of a change in estimate on net income and related per share amounts for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2904328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a:t>
            </a:r>
            <a:r>
              <a:rPr lang="en-IN" sz="1200" b="1" i="0" u="none" strike="noStrike" kern="1200" baseline="0" dirty="0">
                <a:solidFill>
                  <a:schemeClr val="tx1"/>
                </a:solidFill>
                <a:latin typeface="+mn-lt"/>
                <a:ea typeface="+mn-ea"/>
                <a:cs typeface="+mn-cs"/>
              </a:rPr>
              <a:t>service life</a:t>
            </a:r>
            <a:r>
              <a:rPr lang="en-IN" sz="1200" b="0" i="0" u="none" strike="noStrike" kern="1200" baseline="0" dirty="0">
                <a:solidFill>
                  <a:schemeClr val="tx1"/>
                </a:solidFill>
                <a:latin typeface="+mn-lt"/>
                <a:ea typeface="+mn-ea"/>
                <a:cs typeface="+mn-cs"/>
              </a:rPr>
              <a:t>, or </a:t>
            </a:r>
            <a:r>
              <a:rPr lang="en-IN" sz="1200" b="1" i="0" u="none" strike="noStrike" kern="1200" baseline="0" dirty="0">
                <a:solidFill>
                  <a:schemeClr val="tx1"/>
                </a:solidFill>
                <a:latin typeface="+mn-lt"/>
                <a:ea typeface="+mn-ea"/>
                <a:cs typeface="+mn-cs"/>
              </a:rPr>
              <a:t>useful life</a:t>
            </a:r>
            <a:r>
              <a:rPr lang="en-IN" sz="1200" b="0" i="0" u="none" strike="noStrike" kern="1200" baseline="0" dirty="0">
                <a:solidFill>
                  <a:schemeClr val="tx1"/>
                </a:solidFill>
                <a:latin typeface="+mn-lt"/>
                <a:ea typeface="+mn-ea"/>
                <a:cs typeface="+mn-cs"/>
              </a:rPr>
              <a:t>, is the amount of use that the company expects to obtain from the asset before disposing of it. This use can be expressed in units of time or in units of activity. For example, the estimated service life of a delivery truck could be expressed in terms of years or in terms of the number of miles that the company expects the truck to be driven before disposition. </a:t>
            </a:r>
            <a:r>
              <a:rPr lang="en-US" sz="1200" kern="1200" baseline="0" dirty="0">
                <a:solidFill>
                  <a:schemeClr val="tx1"/>
                </a:solidFill>
                <a:latin typeface="+mn-lt"/>
                <a:ea typeface="+mn-ea"/>
                <a:cs typeface="+mn-cs"/>
              </a:rPr>
              <a:t>We use the terms service life and useful life interchangeably throughout the chapter.</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Physical life provides the upper bound for service life of tangible, long-lived assets. Physical life will vary according to the purpose for which the asset is acquired and the environment in which it is operated. </a:t>
            </a:r>
            <a:r>
              <a:rPr lang="en-US" sz="1200" kern="1200" baseline="0" dirty="0">
                <a:solidFill>
                  <a:schemeClr val="tx1"/>
                </a:solidFill>
                <a:latin typeface="+mn-lt"/>
                <a:ea typeface="+mn-ea"/>
                <a:cs typeface="+mn-cs"/>
              </a:rPr>
              <a:t>For example, a diesel powered electric generator may last for many years if it is used only as an emergency backup or for only a few years if it is used regularly.</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11–15</a:t>
            </a:r>
            <a:endParaRPr lang="en-IN"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asset’s book value is depreciated down to the anticipated residual value of $22,000 at the end of the revised eight-year service life. In addition, a note discloses the effect of the change in estimate on income, if material. The before-tax effect is an increase in income of $18,000 (depreciation of $42,000 if the change had not been made, less $24,000 depreciation after the change).</a:t>
            </a: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17062536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000861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11–16</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Verizon Communications Inc. </a:t>
            </a:r>
            <a:r>
              <a:rPr lang="en-US" sz="1200" b="0" i="0" u="none" strike="noStrike" kern="1200" baseline="0" dirty="0">
                <a:solidFill>
                  <a:schemeClr val="tx1"/>
                </a:solidFill>
                <a:latin typeface="+mn-lt"/>
                <a:ea typeface="+mn-ea"/>
                <a:cs typeface="+mn-cs"/>
              </a:rPr>
              <a:t>recently revised its estimates of the service lives of certain property, plant, and equipment. Illustration 11–16 shows the note that disclosed the change.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40293943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Generally accepted accounting principles require that a change in depreciation, amortization, or depletion method be considered a change in accounting estimate that is achieved by a change in accounting principle. We account for these changes prospectively, exactly as we would any other change in estimate. One difference is that most changes in estimate do not require a company to justify the change. However, this change in estimate is a result of changing an accounting principle and therefore requires a clear justification as to why the new method is preferable.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1849357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11–17</a:t>
            </a:r>
            <a:endParaRPr lang="en-IN"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calculate depreciation for the years 2016 and 2017 under double-declining-balance method. The rate used for double-declining-balance method is calculated by doubling the </a:t>
            </a:r>
            <a:r>
              <a:rPr lang="en-IN" sz="1200" b="0" i="0" u="none" strike="noStrike" kern="1200" baseline="0" dirty="0" smtClean="0">
                <a:solidFill>
                  <a:schemeClr val="tx1"/>
                </a:solidFill>
                <a:latin typeface="+mn-lt"/>
                <a:ea typeface="+mn-ea"/>
                <a:cs typeface="+mn-cs"/>
              </a:rPr>
              <a:t>straight-line </a:t>
            </a:r>
            <a:r>
              <a:rPr lang="en-IN" sz="1200" b="0" i="0" u="none" strike="noStrike" kern="1200" baseline="0" dirty="0">
                <a:solidFill>
                  <a:schemeClr val="tx1"/>
                </a:solidFill>
                <a:latin typeface="+mn-lt"/>
                <a:ea typeface="+mn-ea"/>
                <a:cs typeface="+mn-cs"/>
              </a:rPr>
              <a:t>rate for five years, which is 40%. The depreciation in the year 2016 under double-declining-balance method is calculated as $100,000, which is </a:t>
            </a:r>
            <a:r>
              <a:rPr lang="en-IN" sz="1200" b="0" i="0" u="none" strike="noStrike" kern="1200" baseline="0" dirty="0" smtClean="0">
                <a:solidFill>
                  <a:schemeClr val="tx1"/>
                </a:solidFill>
                <a:latin typeface="+mn-lt"/>
                <a:ea typeface="+mn-ea"/>
                <a:cs typeface="+mn-cs"/>
              </a:rPr>
              <a:t>40% of </a:t>
            </a:r>
            <a:r>
              <a:rPr lang="en-IN" sz="1200" b="0" i="0" u="none" strike="noStrike" kern="1200" baseline="0" dirty="0">
                <a:solidFill>
                  <a:schemeClr val="tx1"/>
                </a:solidFill>
                <a:latin typeface="+mn-lt"/>
                <a:ea typeface="+mn-ea"/>
                <a:cs typeface="+mn-cs"/>
              </a:rPr>
              <a:t>the cost of the asset of $250,000. Similarly, the depreciation for the year 2017 is calculated as $60,000. This gives a total depreciation of $160,000 for two years. Next, we determine undepreciated cost at the beginning of 2018 to be </a:t>
            </a:r>
            <a:r>
              <a:rPr lang="en-US" sz="1200" b="0" i="0" u="none" strike="noStrike" kern="1200" baseline="0" dirty="0">
                <a:solidFill>
                  <a:schemeClr val="tx1"/>
                </a:solidFill>
                <a:latin typeface="+mn-lt"/>
                <a:ea typeface="+mn-ea"/>
                <a:cs typeface="+mn-cs"/>
              </a:rPr>
              <a:t>$90,000, the difference between the cost of $250,000 and depreciation of $160,000 for the first two years. Then we deduct the residual value of $30,000 from the undepreciated cost at the beginning of 2018. This gives a depreciable base of $60,000. This depreciable base of $60,000 is divided by the remaining life of three years to arrive at the new annual depreciation of $20,000. </a:t>
            </a:r>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4740476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11–18</a:t>
            </a:r>
            <a:endParaRPr lang="en-US" dirty="0"/>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Agrium Inc. is a </a:t>
            </a:r>
            <a:r>
              <a:rPr lang="en-IN" sz="1200" b="0" i="0" u="none" strike="noStrike" kern="1200" baseline="0" dirty="0" smtClean="0">
                <a:solidFill>
                  <a:schemeClr val="tx1"/>
                </a:solidFill>
                <a:latin typeface="+mn-lt"/>
                <a:ea typeface="+mn-ea"/>
                <a:cs typeface="+mn-cs"/>
              </a:rPr>
              <a:t>world</a:t>
            </a:r>
            <a:r>
              <a:rPr lang="en-IN" sz="1200" b="0" i="0" u="none" strike="noStrike" kern="120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leader </a:t>
            </a:r>
            <a:r>
              <a:rPr lang="en-IN" sz="1200" b="0" i="0" u="none" strike="noStrike" kern="1200" baseline="0" dirty="0">
                <a:solidFill>
                  <a:schemeClr val="tx1"/>
                </a:solidFill>
                <a:latin typeface="+mn-lt"/>
                <a:ea typeface="+mn-ea"/>
                <a:cs typeface="+mn-cs"/>
              </a:rPr>
              <a:t>in agricultural products and services. The company recently revised its depreciation method from straight-line to </a:t>
            </a:r>
            <a:r>
              <a:rPr lang="en-IN" sz="1200" b="0" i="0" u="none" strike="noStrike" kern="1200" baseline="0" dirty="0" smtClean="0">
                <a:solidFill>
                  <a:schemeClr val="tx1"/>
                </a:solidFill>
                <a:latin typeface="+mn-lt"/>
                <a:ea typeface="+mn-ea"/>
                <a:cs typeface="+mn-cs"/>
              </a:rPr>
              <a:t>units-of-production </a:t>
            </a:r>
            <a:r>
              <a:rPr lang="en-IN" sz="1200" b="0" i="0" u="none" strike="noStrike" kern="1200" baseline="0" dirty="0">
                <a:solidFill>
                  <a:schemeClr val="tx1"/>
                </a:solidFill>
                <a:latin typeface="+mn-lt"/>
                <a:ea typeface="+mn-ea"/>
                <a:cs typeface="+mn-cs"/>
              </a:rPr>
              <a:t>method. This illustration shows the note that disclosed the change.</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26932081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481586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Errors involving property, plant, and equipment and intangible assets include computational errors in the calculation of depreciation, depletion, or amortization and mistakes made in determining whether expenditures should be capitalized or expensed. These errors can </a:t>
            </a:r>
            <a:r>
              <a:rPr lang="en-US" sz="1200" b="0" i="0" u="none" strike="noStrike" kern="1200" baseline="0" dirty="0">
                <a:solidFill>
                  <a:schemeClr val="tx1"/>
                </a:solidFill>
                <a:latin typeface="+mn-lt"/>
                <a:ea typeface="+mn-ea"/>
                <a:cs typeface="+mn-cs"/>
              </a:rPr>
              <a:t>affect many years.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Here is a summary of the treatment of material errors occurring in a previous year:</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Previous </a:t>
            </a:r>
            <a:r>
              <a:rPr lang="en-IN" dirty="0"/>
              <a:t>years’ financial statements are retrospectively restated.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US" dirty="0" smtClean="0"/>
              <a:t>Account </a:t>
            </a:r>
            <a:r>
              <a:rPr lang="en-US" dirty="0"/>
              <a:t>balances are corrected.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If </a:t>
            </a:r>
            <a:r>
              <a:rPr lang="en-IN" dirty="0"/>
              <a:t>retained earnings requires correction, the correction is reported as a prior period </a:t>
            </a:r>
            <a:r>
              <a:rPr lang="en-US" dirty="0"/>
              <a:t>adjustment.</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A </a:t>
            </a:r>
            <a:r>
              <a:rPr lang="en-IN" dirty="0"/>
              <a:t>note describes the nature of the error and the impact of the correction on income.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626483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11–19</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During the two-year period, amortization expense was understated by $120,000, but other expenses were overstated by $300,000, so net income during the period was understated by $180,000 (ignoring income taxes). This means retained earnings is currently understated by that amount. Patent is understated by $180,000.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2016 and 2017 financial statements that were incorrect as a result of the error are retrospectively restated to report the addition to the patent and to reflect the correct amount of amortization expense, assuming both statements are reported again for comparative purposes in the 2018 annual report.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Because retained earnings is one of the accounts incorrect as a result of the error, a correction to that account of $180,000 is reported as a prior period adjustment to the 2018 beginning retained earnings balance in Hathaway’s comparative statements of shareholders’ equity. Assuming that 2017 is included with 2018 in the comparative statements, a correction would be made to the 2017 beginning retained earnings balance as well. That prior period adjustment, though, would be for the pre-2017 difference: $300,000 </a:t>
            </a:r>
            <a:r>
              <a:rPr lang="en-US" dirty="0" smtClean="0"/>
              <a:t>− </a:t>
            </a:r>
            <a:r>
              <a:rPr lang="en-US" dirty="0"/>
              <a:t>60,000 = $240,000. Also, a disclosure note accompanying Hathaway’s 2018 financial statements should describe the nature of the error and the impact of its correction on each year’s net income (understated by $240,000 in 2016 and overstated by $60,000 in 2017) and earnings per share.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12051611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92147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service life of a tangible asset may be less than physical life for a variety of reasons. For example, the expected rate of technological change may shorten service life. If suppliers are expected to develop new technologies that are more efficient, the company may keep an asset for a period of time much shorter than physical life. Likewise, if the company sells its product in a market that frequently demands new products, the machinery and equipment used to produce products may be useful only for as long as its output can be sold. Similarly, a mineral deposit might be projected to contain 4 million tons of a mineral, but it may be economically feasible with existing extraction methods to mine only 2 million tons. For intangible assets, legal or contractual life often is a limiting factor. For instance, a patent might be capable of providing enhanced profitability for 50 years, but the legal life of a patent is only 20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Management intent also may shorten the period of an asset’s usefulness below its physical, legal, or contractual life. For example, a company may have a policy of using its delivery trucks for a three-year period and then trading the trucks for new models.</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5685748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Depreciation, depletion, and amortization reflect a gradual consumption of the benefits inherent in property, plant, and equipment and intangible assets. An implicit assumption in allocating the cost of an asset over its useful life is that there has been no significant reduction in the anticipated total benefits or service potential of the asset. Situations can arise, however, that cause a significant decline or impairment of those benefits or service potentials. </a:t>
            </a:r>
            <a:r>
              <a:rPr lang="en-US" sz="1200" b="0" i="0" u="none" strike="noStrike" kern="1200" baseline="0" dirty="0">
                <a:solidFill>
                  <a:schemeClr val="tx1"/>
                </a:solidFill>
                <a:latin typeface="+mn-lt"/>
                <a:ea typeface="+mn-ea"/>
                <a:cs typeface="+mn-cs"/>
              </a:rPr>
              <a:t>An extreme case would be the destruction of a plant asset—say a building destroyed by fire—before the asset is fully depreciated. The remaining book value of the asset in that case should be written off as a loss. Sometimes, though, the impairment of future value is more subtle.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way we recognize and measure an impairment loss differs depending on whether the assets are classified as (1) held and used or (2) held for sale. Accounting is different, too, for assets with finite lives and those with indefinite lives.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6924952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increasingly common occurrence in practice is the partial write-down of property, plant, and equipment and intangible assets that remain in use. For example, in 2015, Murphy Oil Corporation recorded impairment charges of $2.4 billion. The charges reflect the decline in asset values associated with lower oil and gas prices.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Conceptually, there is considerable merit for a policy requiring the write-down of an asset when there has been a significant decline in value. A write-down can provide important information about the future cash flows that a company can generate from using the asset. However, in practice, this process is very subjective. Even if it appears certain that significant impairment of value has occurred, it often is difficult to measure the amount of the required write-down.</a:t>
            </a:r>
            <a:endParaRPr lang="en-US" noProof="0" dirty="0"/>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29975601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assets to be held and used, different guidelines apply to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property, plant, and equipment and intangible assets with finite useful lives (subject to depreciation, depletion, or amortization) and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intangible assets with indefinite useful lives (not subject to amortization).</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8483543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Generally accepted accounting principles provide guidelines for when to recognize and how to measure impairment losses of long-lived tangible assets and intangible assets with finite useful lives. For purposes of this recognition and measurement, assets are grouped at the lowest level for which identifiable cash flows are largely independent of the cash flows of other assets.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21497007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It would be impractical to test all assets or asset groups for impairment at the end of every reporting period. GAAP requires investigation of possible impairment only if events or changes in circumstances indicate that the book value of the asset or asset group may not be recoverable. This might happen from:</a:t>
            </a: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decrease in market </a:t>
            </a:r>
            <a:r>
              <a:rPr lang="en-US" sz="1200" kern="1200" baseline="0" dirty="0" smtClean="0">
                <a:solidFill>
                  <a:schemeClr val="tx1"/>
                </a:solidFill>
                <a:latin typeface="+mn-lt"/>
                <a:ea typeface="+mn-ea"/>
                <a:cs typeface="+mn-cs"/>
              </a:rPr>
              <a:t>price</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adverse change in how the asset is being used or in its physical </a:t>
            </a:r>
            <a:r>
              <a:rPr lang="en-US" sz="1200" kern="1200" baseline="0" dirty="0" smtClean="0">
                <a:solidFill>
                  <a:schemeClr val="tx1"/>
                </a:solidFill>
                <a:latin typeface="+mn-lt"/>
                <a:ea typeface="+mn-ea"/>
                <a:cs typeface="+mn-cs"/>
              </a:rPr>
              <a:t>condition</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adverse change in legal factors or in the business </a:t>
            </a:r>
            <a:r>
              <a:rPr lang="en-US" sz="1200" kern="1200" baseline="0" dirty="0" smtClean="0">
                <a:solidFill>
                  <a:schemeClr val="tx1"/>
                </a:solidFill>
                <a:latin typeface="+mn-lt"/>
                <a:ea typeface="+mn-ea"/>
                <a:cs typeface="+mn-cs"/>
              </a:rPr>
              <a:t>climate</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An accumulation of costs significantly higher than the amount originally expected </a:t>
            </a:r>
            <a:r>
              <a:rPr lang="en-US" sz="1200" kern="1200" baseline="0" dirty="0">
                <a:solidFill>
                  <a:schemeClr val="tx1"/>
                </a:solidFill>
                <a:latin typeface="+mn-lt"/>
                <a:ea typeface="+mn-ea"/>
                <a:cs typeface="+mn-cs"/>
              </a:rPr>
              <a:t>for the acquisition or construction of an </a:t>
            </a:r>
            <a:r>
              <a:rPr lang="en-US" sz="1200" kern="1200" baseline="0" dirty="0" smtClean="0">
                <a:solidFill>
                  <a:schemeClr val="tx1"/>
                </a:solidFill>
                <a:latin typeface="+mn-lt"/>
                <a:ea typeface="+mn-ea"/>
                <a:cs typeface="+mn-cs"/>
              </a:rPr>
              <a:t>asset</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current-period loss combined with a history of losses or a projection of continuing losses associated with the </a:t>
            </a:r>
            <a:r>
              <a:rPr lang="en-US" sz="1200" kern="1200" baseline="0" dirty="0" smtClean="0">
                <a:solidFill>
                  <a:schemeClr val="tx1"/>
                </a:solidFill>
                <a:latin typeface="+mn-lt"/>
                <a:ea typeface="+mn-ea"/>
                <a:cs typeface="+mn-cs"/>
              </a:rPr>
              <a:t>asset</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realization that the asset will be disposed of significantly before the end of its estimated useful </a:t>
            </a:r>
            <a:r>
              <a:rPr lang="en-US" sz="1200" kern="1200" baseline="0" dirty="0" smtClean="0">
                <a:solidFill>
                  <a:schemeClr val="tx1"/>
                </a:solidFill>
                <a:latin typeface="+mn-lt"/>
                <a:ea typeface="+mn-ea"/>
                <a:cs typeface="+mn-cs"/>
              </a:rPr>
              <a:t>life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8188310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Determining whether an impairment loss has occurred and for how much to record the loss is a two-step process. The first step is a recoverability test—an impairment loss occurs when the undiscounted sum of estimated future cash flows from an asset is less than the asset’s book value. The measurement of an impairment loss</a:t>
            </a:r>
            <a:r>
              <a:rPr lang="en-US" sz="1200" b="0" i="0" u="none" strike="noStrike" kern="1200" baseline="0" dirty="0" smtClean="0">
                <a:solidFill>
                  <a:schemeClr val="tx1"/>
                </a:solidFill>
                <a:latin typeface="+mn-lt"/>
                <a:ea typeface="+mn-ea"/>
                <a:cs typeface="+mn-cs"/>
              </a:rPr>
              <a:t>—Step </a:t>
            </a:r>
            <a:r>
              <a:rPr lang="en-US" dirty="0"/>
              <a:t>2</a:t>
            </a:r>
            <a:r>
              <a:rPr lang="en-US" sz="1200" b="0" i="0" u="none" strike="noStrike" kern="1200" baseline="0" dirty="0" smtClean="0">
                <a:solidFill>
                  <a:schemeClr val="tx1"/>
                </a:solidFill>
                <a:latin typeface="+mn-lt"/>
                <a:ea typeface="+mn-ea"/>
                <a:cs typeface="+mn-cs"/>
              </a:rPr>
              <a:t>—is </a:t>
            </a:r>
            <a:r>
              <a:rPr lang="en-US" sz="1200" b="0" i="0" u="none" strike="noStrike" kern="1200" baseline="0" dirty="0">
                <a:solidFill>
                  <a:schemeClr val="tx1"/>
                </a:solidFill>
                <a:latin typeface="+mn-lt"/>
                <a:ea typeface="+mn-ea"/>
                <a:cs typeface="+mn-cs"/>
              </a:rPr>
              <a:t>the difference between the asset’s book value and its fair value.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11091164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an impairment loss is recognized, the written-down book value becomes the new cost base for future cost allocation. Later recovery of an impairment loss is prohibited. </a:t>
            </a:r>
            <a:r>
              <a:rPr lang="en-US" sz="1200" kern="1200" baseline="0" dirty="0">
                <a:solidFill>
                  <a:schemeClr val="tx1"/>
                </a:solidFill>
                <a:latin typeface="+mn-lt"/>
                <a:ea typeface="+mn-ea"/>
                <a:cs typeface="+mn-cs"/>
              </a:rPr>
              <a:t>Fair value is the amount at which the asset could be bought or sold in a current transaction between willing parties. Quoted market prices could be used if they’re available. If fair value is not determinable, it must be estimated.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4369263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t>Keep in min</a:t>
            </a:r>
            <a:r>
              <a:rPr lang="en-US" sz="1200" i="0" baseline="0" dirty="0"/>
              <a:t>d that we use </a:t>
            </a:r>
            <a:r>
              <a:rPr lang="en-US" sz="1200" i="1" baseline="0" dirty="0"/>
              <a:t>undiscounted</a:t>
            </a:r>
            <a:r>
              <a:rPr lang="en-US" sz="1200" i="0" baseline="0" dirty="0"/>
              <a:t> estimates of cash flows in </a:t>
            </a:r>
            <a:r>
              <a:rPr lang="en-US" sz="1200" i="0" baseline="0" dirty="0" smtClean="0"/>
              <a:t>Step 1 </a:t>
            </a:r>
            <a:r>
              <a:rPr lang="en-US" sz="1200" i="0" baseline="0" dirty="0"/>
              <a:t>to determine whether an impairment loss is indicated, but </a:t>
            </a:r>
            <a:r>
              <a:rPr lang="en-US" sz="1200" i="1" baseline="0" dirty="0"/>
              <a:t>discounted</a:t>
            </a:r>
            <a:r>
              <a:rPr lang="en-US" sz="1200" i="0" baseline="0" dirty="0"/>
              <a:t> estimates of cash flows often are used to estimate fair value to determine the amount of the loss.</a:t>
            </a:r>
            <a:r>
              <a:rPr lang="en-US" sz="1200" i="0" baseline="0" dirty="0">
                <a:latin typeface="TimesLTStd-Roman"/>
              </a:rPr>
              <a:t> </a:t>
            </a:r>
            <a:r>
              <a:rPr lang="en-IN" sz="1200" b="0" i="0" u="none" strike="noStrike" kern="1200" baseline="0" dirty="0">
                <a:solidFill>
                  <a:schemeClr val="tx1"/>
                </a:solidFill>
                <a:latin typeface="+mn-lt"/>
                <a:ea typeface="+mn-ea"/>
                <a:cs typeface="+mn-cs"/>
              </a:rPr>
              <a:t>A disclosure note is needed to describe the impairment loss. The note should include:</a:t>
            </a:r>
          </a:p>
          <a:p>
            <a:pPr marL="228600" indent="-228600">
              <a:buAutoNum type="arabicParenBoth"/>
            </a:pPr>
            <a:r>
              <a:rPr lang="en-IN" dirty="0" smtClean="0"/>
              <a:t>A d</a:t>
            </a:r>
            <a:r>
              <a:rPr lang="en-IN" sz="1200" b="0" i="0" u="none" strike="noStrike" kern="1200" baseline="0" dirty="0" smtClean="0">
                <a:solidFill>
                  <a:schemeClr val="tx1"/>
                </a:solidFill>
                <a:latin typeface="+mn-lt"/>
                <a:ea typeface="+mn-ea"/>
                <a:cs typeface="+mn-cs"/>
              </a:rPr>
              <a:t>escription </a:t>
            </a:r>
            <a:r>
              <a:rPr lang="en-IN" sz="1200" b="0" i="0" u="none" strike="noStrike" kern="1200" baseline="0" dirty="0">
                <a:solidFill>
                  <a:schemeClr val="tx1"/>
                </a:solidFill>
                <a:latin typeface="+mn-lt"/>
                <a:ea typeface="+mn-ea"/>
                <a:cs typeface="+mn-cs"/>
              </a:rPr>
              <a:t>of the impaired asset or asset group</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facts and circumstances leading to the impairment</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amount of the loss, if not separately disclosed on the face of the income statement </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method used to determine fair </a:t>
            </a:r>
            <a:r>
              <a:rPr lang="en-IN" sz="1200" b="0" i="0" u="none" strike="noStrike" kern="1200" baseline="0" dirty="0" smtClean="0">
                <a:solidFill>
                  <a:schemeClr val="tx1"/>
                </a:solidFill>
                <a:latin typeface="+mn-lt"/>
                <a:ea typeface="+mn-ea"/>
                <a:cs typeface="+mn-cs"/>
              </a:rPr>
              <a:t>value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6550515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11–20</a:t>
            </a:r>
            <a:endParaRPr lang="en-US" dirty="0"/>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Change in circumstances. </a:t>
            </a:r>
            <a:r>
              <a:rPr lang="en-US" sz="1200" b="0" i="0" u="none" strike="noStrike" kern="1200" baseline="0" dirty="0">
                <a:solidFill>
                  <a:schemeClr val="tx1"/>
                </a:solidFill>
                <a:latin typeface="+mn-lt"/>
                <a:ea typeface="+mn-ea"/>
                <a:cs typeface="+mn-cs"/>
              </a:rPr>
              <a:t>A change in the business climate related to a competitor’s innovative products requires Dakota to investigate for possible impairment.</a:t>
            </a:r>
          </a:p>
          <a:p>
            <a:r>
              <a:rPr lang="en-US" sz="1200" b="1" i="0" u="none" strike="noStrike" kern="1200" baseline="0" dirty="0">
                <a:solidFill>
                  <a:schemeClr val="tx1"/>
                </a:solidFill>
                <a:latin typeface="+mn-lt"/>
                <a:ea typeface="+mn-ea"/>
                <a:cs typeface="+mn-cs"/>
              </a:rPr>
              <a:t>Step 1. Recoverability Test. </a:t>
            </a:r>
            <a:r>
              <a:rPr lang="en-US" sz="1200" b="0" i="0" u="none" strike="noStrike" kern="1200" baseline="0" dirty="0">
                <a:solidFill>
                  <a:schemeClr val="tx1"/>
                </a:solidFill>
                <a:latin typeface="+mn-lt"/>
                <a:ea typeface="+mn-ea"/>
                <a:cs typeface="+mn-cs"/>
              </a:rPr>
              <a:t>Because the book value of $170 million exceeds the $150 million undiscounted future cash flows, an impairment loss is indicated.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6466425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Step 2. </a:t>
            </a:r>
            <a:r>
              <a:rPr lang="en-US" sz="1200" b="0" i="0" u="none" strike="noStrike" kern="1200" baseline="0" dirty="0">
                <a:solidFill>
                  <a:schemeClr val="tx1"/>
                </a:solidFill>
                <a:latin typeface="+mn-lt"/>
                <a:ea typeface="+mn-ea"/>
                <a:cs typeface="+mn-cs"/>
              </a:rPr>
              <a:t>Measurement of impairment loss. The impairment loss is $35 million, determined as shown here. The entry to record the loss is also shown here. </a:t>
            </a:r>
            <a:r>
              <a:rPr lang="en-US" sz="1200" kern="1200" baseline="0" dirty="0">
                <a:solidFill>
                  <a:schemeClr val="tx1"/>
                </a:solidFill>
                <a:latin typeface="+mn-lt"/>
                <a:ea typeface="+mn-ea"/>
                <a:cs typeface="+mn-cs"/>
              </a:rPr>
              <a:t>The loss normally is reported in the income statement as a separate component of operating expenses.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We reduce accumulated depreciation to zero and decrease the cost base of the assets to their fair value of $135 million ($300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165). The new book value of $135 million serves as the revised basis for subsequent depreciation over the remaining useful life of the assets, just as if the assets had been acquired on the impairment date for their fair values.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899463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amount of cost to be allocated over an asset’s service life is called its </a:t>
            </a:r>
            <a:r>
              <a:rPr lang="en-US" b="1" dirty="0"/>
              <a:t>allocation base</a:t>
            </a:r>
            <a:r>
              <a:rPr lang="en-US" dirty="0"/>
              <a:t>. The amount is the difference between the asset’s capitalized cost at the date placed in service and the asset’s </a:t>
            </a:r>
            <a:r>
              <a:rPr lang="en-US" b="1" dirty="0"/>
              <a:t>residual value</a:t>
            </a:r>
            <a:r>
              <a:rPr lang="en-US" dirty="0"/>
              <a:t>. Residual or salvage value is the amount the company expects to receive for the asset at the end of its service life less any anticipated disposal costs. </a:t>
            </a:r>
          </a:p>
          <a:p>
            <a:endParaRPr lang="en-US" dirty="0"/>
          </a:p>
          <a:p>
            <a:r>
              <a:rPr lang="en-US" dirty="0"/>
              <a:t>In certain situations, residual value can be estimated by referring to a company’s prior experience or to publicly available information concerning resale values of various types of assets. </a:t>
            </a:r>
          </a:p>
          <a:p>
            <a:endParaRPr lang="en-US" dirty="0"/>
          </a:p>
          <a:p>
            <a:r>
              <a:rPr lang="en-US" dirty="0"/>
              <a:t>However, estimating residual value for many assets can be very difficult due to the</a:t>
            </a:r>
            <a:r>
              <a:rPr lang="en-US" baseline="0" dirty="0"/>
              <a:t> </a:t>
            </a:r>
            <a:r>
              <a:rPr lang="en-US" dirty="0"/>
              <a:t>uncertainty about the future. For this reason, along with the fact that residual values often are immaterial, many companies simply assume a residual value of zero. Companies usually do not disclose estimated residual values. </a:t>
            </a: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35631773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2054091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11–21</a:t>
            </a:r>
            <a:endParaRPr lang="en-US" dirty="0"/>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Macy’s, Inc.</a:t>
            </a:r>
            <a:r>
              <a:rPr lang="en-US" sz="1200" b="0" i="0" u="none" strike="noStrike" kern="1200" baseline="0" dirty="0">
                <a:solidFill>
                  <a:schemeClr val="tx1"/>
                </a:solidFill>
                <a:latin typeface="+mn-lt"/>
                <a:ea typeface="+mn-ea"/>
                <a:cs typeface="+mn-cs"/>
              </a:rPr>
              <a:t>, is a department store chain providing brand-name clothing, accessories, home furnishings, and housewares. Illustration 11–21 shows the company’s disclosure notes describing recent impairment losses. The notes also provide a summary of the process used to identify and measure impairment losses for property, plant, and equipment and finite-life intangible assets.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4301737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Impairment of Value: Property, Plant, and Equipment and Finite-Life Intangible </a:t>
            </a:r>
            <a:r>
              <a:rPr lang="en-US" sz="1200" b="0" i="0" u="none" strike="noStrike" kern="1200" baseline="0" dirty="0" smtClean="0">
                <a:solidFill>
                  <a:schemeClr val="tx1"/>
                </a:solidFill>
                <a:latin typeface="+mn-lt"/>
                <a:ea typeface="+mn-ea"/>
                <a:cs typeface="+mn-cs"/>
              </a:rPr>
              <a:t>Assets</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When to Test: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when events or changes in circumstances indicate </a:t>
            </a:r>
            <a:r>
              <a:rPr lang="en-IN" sz="1200" b="0" i="0" u="none" strike="noStrike" kern="1200" baseline="0" dirty="0">
                <a:solidFill>
                  <a:schemeClr val="tx1"/>
                </a:solidFill>
                <a:latin typeface="+mn-lt"/>
                <a:ea typeface="+mn-ea"/>
                <a:cs typeface="+mn-cs"/>
              </a:rPr>
              <a:t>that book value may not </a:t>
            </a:r>
            <a:r>
              <a:rPr lang="en-US" sz="1200" b="0" i="0" u="none" strike="noStrike" kern="1200" baseline="0" dirty="0">
                <a:solidFill>
                  <a:schemeClr val="tx1"/>
                </a:solidFill>
                <a:latin typeface="+mn-lt"/>
                <a:ea typeface="+mn-ea"/>
                <a:cs typeface="+mn-cs"/>
              </a:rPr>
              <a:t>be recoverable, it should be tested. Whereas under IFRS, </a:t>
            </a:r>
            <a:r>
              <a:rPr lang="en-IN" sz="1200" b="0" i="0" u="none" strike="noStrike" kern="1200" baseline="0" dirty="0">
                <a:solidFill>
                  <a:schemeClr val="tx1"/>
                </a:solidFill>
                <a:latin typeface="+mn-lt"/>
                <a:ea typeface="+mn-ea"/>
                <a:cs typeface="+mn-cs"/>
              </a:rPr>
              <a:t>assets must be assessed for indicators of impairment at the end of each reporting period. Indicators of impairment are </a:t>
            </a:r>
            <a:r>
              <a:rPr lang="en-US" sz="1200" b="0" i="0" u="none" strike="noStrike" kern="1200" baseline="0" dirty="0">
                <a:solidFill>
                  <a:schemeClr val="tx1"/>
                </a:solidFill>
                <a:latin typeface="+mn-lt"/>
                <a:ea typeface="+mn-ea"/>
                <a:cs typeface="+mn-cs"/>
              </a:rPr>
              <a:t>similar to U.S. GAAP.</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Recoverability: </a:t>
            </a:r>
            <a:r>
              <a:rPr lang="en-IN" sz="1200" b="0" i="0" u="none" strike="noStrike" kern="1200" baseline="0" dirty="0">
                <a:solidFill>
                  <a:schemeClr val="tx1"/>
                </a:solidFill>
                <a:latin typeface="+mn-lt"/>
                <a:ea typeface="+mn-ea"/>
                <a:cs typeface="+mn-cs"/>
              </a:rPr>
              <a:t>Under </a:t>
            </a:r>
            <a:r>
              <a:rPr lang="en-IN" sz="1200" b="0" i="0" u="none" strike="noStrike" kern="1200" baseline="0" dirty="0" smtClean="0">
                <a:solidFill>
                  <a:schemeClr val="tx1"/>
                </a:solidFill>
                <a:latin typeface="+mn-lt"/>
                <a:ea typeface="+mn-ea"/>
                <a:cs typeface="+mn-cs"/>
              </a:rPr>
              <a:t>U.S. </a:t>
            </a:r>
            <a:r>
              <a:rPr lang="en-IN" sz="1200" b="0" i="0" u="none" strike="noStrike" kern="1200" baseline="0" dirty="0">
                <a:solidFill>
                  <a:schemeClr val="tx1"/>
                </a:solidFill>
                <a:latin typeface="+mn-lt"/>
                <a:ea typeface="+mn-ea"/>
                <a:cs typeface="+mn-cs"/>
              </a:rPr>
              <a:t>GAAP, </a:t>
            </a:r>
            <a:r>
              <a:rPr lang="en-US" sz="1200" b="0" i="0" u="none" strike="noStrike" kern="1200" baseline="0" dirty="0">
                <a:solidFill>
                  <a:schemeClr val="tx1"/>
                </a:solidFill>
                <a:latin typeface="+mn-lt"/>
                <a:ea typeface="+mn-ea"/>
                <a:cs typeface="+mn-cs"/>
              </a:rPr>
              <a:t>an impairment loss is required when an asset’s book value exceeds the undiscounted sum of the asset’s estimated future cash flows. Under IFRS, </a:t>
            </a:r>
            <a:r>
              <a:rPr lang="en-IN" sz="1200" b="0" i="0" u="none" strike="noStrike" kern="1200" baseline="0" dirty="0">
                <a:solidFill>
                  <a:schemeClr val="tx1"/>
                </a:solidFill>
                <a:latin typeface="+mn-lt"/>
                <a:ea typeface="+mn-ea"/>
                <a:cs typeface="+mn-cs"/>
              </a:rPr>
              <a:t>there is no equivalent recoverability test. An impairment loss is required when an asset’s book value exceeds the higher of the asset’s value-in-use (present value of estimated future cash flows) and fair value </a:t>
            </a:r>
            <a:r>
              <a:rPr lang="en-US" sz="1200" b="0" i="0" u="none" strike="noStrike" kern="1200" baseline="0" dirty="0">
                <a:solidFill>
                  <a:schemeClr val="tx1"/>
                </a:solidFill>
                <a:latin typeface="+mn-lt"/>
                <a:ea typeface="+mn-ea"/>
                <a:cs typeface="+mn-cs"/>
              </a:rPr>
              <a:t>less costs to sell.</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 </a:t>
            </a:r>
            <a:r>
              <a:rPr lang="en-IN" sz="1200" b="0" i="0" u="none" strike="noStrike" kern="1200" baseline="0" dirty="0">
                <a:solidFill>
                  <a:schemeClr val="tx1"/>
                </a:solidFill>
                <a:latin typeface="+mn-lt"/>
                <a:ea typeface="+mn-ea"/>
                <a:cs typeface="+mn-cs"/>
              </a:rPr>
              <a:t>Under </a:t>
            </a:r>
            <a:r>
              <a:rPr lang="en-IN" sz="1200" b="0" i="0" u="none" strike="noStrike" kern="1200" baseline="0" dirty="0" smtClean="0">
                <a:solidFill>
                  <a:schemeClr val="tx1"/>
                </a:solidFill>
                <a:latin typeface="+mn-lt"/>
                <a:ea typeface="+mn-ea"/>
                <a:cs typeface="+mn-cs"/>
              </a:rPr>
              <a:t>U.S. </a:t>
            </a:r>
            <a:r>
              <a:rPr lang="en-IN" sz="1200" b="0" i="0" u="none" strike="noStrike" kern="1200" baseline="0" dirty="0">
                <a:solidFill>
                  <a:schemeClr val="tx1"/>
                </a:solidFill>
                <a:latin typeface="+mn-lt"/>
                <a:ea typeface="+mn-ea"/>
                <a:cs typeface="+mn-cs"/>
              </a:rPr>
              <a:t>GAAP, the impairment loss is the </a:t>
            </a:r>
            <a:r>
              <a:rPr lang="en-US" sz="1200" b="0" i="0" u="none" strike="noStrike" kern="1200" baseline="0" dirty="0">
                <a:solidFill>
                  <a:schemeClr val="tx1"/>
                </a:solidFill>
                <a:latin typeface="+mn-lt"/>
                <a:ea typeface="+mn-ea"/>
                <a:cs typeface="+mn-cs"/>
              </a:rPr>
              <a:t>difference between book value and fair value.</a:t>
            </a:r>
            <a:r>
              <a:rPr lang="en-IN" sz="1200" b="0" i="0" u="none" strike="noStrike" kern="1200" baseline="0" dirty="0">
                <a:solidFill>
                  <a:schemeClr val="tx1"/>
                </a:solidFill>
                <a:latin typeface="+mn-lt"/>
                <a:ea typeface="+mn-ea"/>
                <a:cs typeface="+mn-cs"/>
              </a:rPr>
              <a:t> Under IFRS, the impairment loss is the difference between book value and the “recoverable amount” (the higher of the asset’s value-in-use and fair value less costs to sell).</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Subsequent Reversal of Loss: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it is prohibited. Under IFRS, it is </a:t>
            </a:r>
            <a:r>
              <a:rPr lang="en-IN" sz="1200" b="0" i="0" u="none" strike="noStrike" kern="1200" baseline="0" dirty="0">
                <a:solidFill>
                  <a:schemeClr val="tx1"/>
                </a:solidFill>
                <a:latin typeface="+mn-lt"/>
                <a:ea typeface="+mn-ea"/>
                <a:cs typeface="+mn-cs"/>
              </a:rPr>
              <a:t>required if the circumstances that caused </a:t>
            </a:r>
            <a:r>
              <a:rPr lang="en-US" sz="1200" b="0" i="0" u="none" strike="noStrike" kern="1200" baseline="0" dirty="0">
                <a:solidFill>
                  <a:schemeClr val="tx1"/>
                </a:solidFill>
                <a:latin typeface="+mn-lt"/>
                <a:ea typeface="+mn-ea"/>
                <a:cs typeface="+mn-cs"/>
              </a:rPr>
              <a:t>the impairment are resolved.</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30934004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Intangible assets with indefinite useful lives, other than goodwill, should be tested for impairment annually and more frequently if events or changes in circumstances indicate that it is more likely than not that the asset is impaired.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company has the option of first undertaking a qualitative assessment. Companies selecting this option will evaluate relevant events and circumstances to determine whether it is “more likely than not” (a likelihood of more than 50 percent) that the fair value of the asset is less than its book value. Only if that’s determined to be the case will the company perform the quantitative impairment test.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measurement of an impairment loss for indefinite-life intangible assets other than goodwill is a one-step process. We compare the fair value of the asset with its book value. If book value exceeds fair value, an impairment loss is recognized for the difference. Notice that we omit the recoverability test with these assets. Because we anticipate cash flows to continue indefinitely, recoverability is not a good indicator of impairment.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property, plant, and equipment and finite-life intangible assets, if an impairment loss is recognized, the written-down book value becomes the new cost base for future cost allocation. Recovery of the impairment loss is prohibited. Disclosure requirements also are similar.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29731687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Impairment of Value: Indefinite-Life Intangible Assets Other than Goodwill. </a:t>
            </a:r>
            <a:r>
              <a:rPr lang="en-IN" sz="1200" b="0" i="0" u="none" strike="noStrike" kern="1200" baseline="0" dirty="0">
                <a:solidFill>
                  <a:schemeClr val="tx1"/>
                </a:solidFill>
                <a:latin typeface="+mn-lt"/>
                <a:ea typeface="+mn-ea"/>
                <a:cs typeface="+mn-cs"/>
              </a:rPr>
              <a:t>Similar to U.S. GAAP, IFRS requires indefinite-life intangible assets other than goodwill to be tested for impairment at least annually. However, under U.S. GAAP, a company has the option to avoid annual testing by making qualitative evaluations of the likelihood of asset impairment.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6544107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Under U.S. GAAP, the impairment loss is measured as the difference between book value and fair value, while under IFRS the impairment loss is the difference between book value </a:t>
            </a:r>
            <a:r>
              <a:rPr lang="en-US" sz="1200" b="0" i="0" u="none" strike="noStrike" kern="1200" baseline="0" dirty="0">
                <a:solidFill>
                  <a:schemeClr val="tx1"/>
                </a:solidFill>
                <a:latin typeface="+mn-lt"/>
                <a:ea typeface="+mn-ea"/>
                <a:cs typeface="+mn-cs"/>
              </a:rPr>
              <a:t>and the recoverable amount</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recoverable amount is the higher of (1) fair value less costs to sell, and (2) value-in-use (present value of estimated future cash flows).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IFRS requires the reversal of an impairment loss if the circumstances that caused the impairment are resolved. Reversals are prohibited under U.S. GAAP.</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Indefinite-life intangible assets may not be combined with other indefinite-life intangible assets for the required annual impairment test. Under U.S. GAAP, though, if certain criteria are met, indefinite-life intangible assets should be combined for the </a:t>
            </a:r>
            <a:r>
              <a:rPr lang="en-US" sz="1200" b="0" i="0" u="none" strike="noStrike" kern="1200" baseline="0" dirty="0">
                <a:solidFill>
                  <a:schemeClr val="tx1"/>
                </a:solidFill>
                <a:latin typeface="+mn-lt"/>
                <a:ea typeface="+mn-ea"/>
                <a:cs typeface="+mn-cs"/>
              </a:rPr>
              <a:t>required annual impairment test.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7142854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Goodwill is a unique intangible asset. Unlike other assets, goodwill’s cost </a:t>
            </a:r>
          </a:p>
          <a:p>
            <a:pPr marL="228600" indent="-228600">
              <a:buAutoNum type="alphaLcParenBoth"/>
            </a:pPr>
            <a:r>
              <a:rPr lang="en-IN" sz="1200" b="0" i="0" u="none" strike="noStrike" kern="1200" baseline="0" dirty="0">
                <a:solidFill>
                  <a:schemeClr val="tx1"/>
                </a:solidFill>
                <a:latin typeface="+mn-lt"/>
                <a:ea typeface="+mn-ea"/>
                <a:cs typeface="+mn-cs"/>
              </a:rPr>
              <a:t>can’t be directly associated with any specific identifiable right and </a:t>
            </a:r>
          </a:p>
          <a:p>
            <a:pPr marL="228600" indent="-228600">
              <a:buAutoNum type="alphaLcParenBoth"/>
            </a:pPr>
            <a:r>
              <a:rPr lang="en-IN" sz="1200" b="0" i="0" u="none" strike="noStrike" kern="1200" baseline="0" dirty="0">
                <a:solidFill>
                  <a:schemeClr val="tx1"/>
                </a:solidFill>
                <a:latin typeface="+mn-lt"/>
                <a:ea typeface="+mn-ea"/>
                <a:cs typeface="+mn-cs"/>
              </a:rPr>
              <a:t>is not separable from the company as a </a:t>
            </a:r>
            <a:r>
              <a:rPr lang="en-IN" sz="1200" b="0" i="0" u="none" strike="noStrike" kern="1200" baseline="0" dirty="0" smtClean="0">
                <a:solidFill>
                  <a:schemeClr val="tx1"/>
                </a:solidFill>
                <a:latin typeface="+mn-lt"/>
                <a:ea typeface="+mn-ea"/>
                <a:cs typeface="+mn-cs"/>
              </a:rPr>
              <a:t>whole. </a:t>
            </a: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Because of these unique characteristics, </a:t>
            </a:r>
            <a:r>
              <a:rPr lang="en-US" sz="1200" kern="1200" baseline="0" dirty="0">
                <a:solidFill>
                  <a:schemeClr val="tx1"/>
                </a:solidFill>
                <a:latin typeface="+mn-lt"/>
                <a:ea typeface="+mn-ea"/>
                <a:cs typeface="+mn-cs"/>
              </a:rPr>
              <a:t>we can’t measure the impairment of goodwill the same way as we do other assets.</a:t>
            </a:r>
            <a:endParaRPr lang="en-IN" sz="1200" b="0" i="0" u="none" strike="noStrike" kern="1200" baseline="0" dirty="0">
              <a:solidFill>
                <a:schemeClr val="tx1"/>
              </a:solidFill>
              <a:latin typeface="+mn-lt"/>
              <a:ea typeface="+mn-ea"/>
              <a:cs typeface="+mn-cs"/>
            </a:endParaRPr>
          </a:p>
          <a:p>
            <a:pPr marL="0" indent="0">
              <a:buNone/>
            </a:pPr>
            <a:endParaRPr lang="en-IN"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By its very nature, goodwill is inseparable from a particular reporting unit. A reporting unit is an operating segment of a company or a component of an operating segment for which discrete financial information is available and segment management regularly reviews the operating results of that component.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788417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Measuring goodwill impairment is a two-step process. Let’s compare the two-step process for measuring goodwill impairment with the two-step process for measuring impairment for property, plant, and equipment and finite-life assets. In Step 1, for all classifications of assets, we decide whether a write-down due to impairment is required by determining whether the value of an asset has fallen below its book value. However, in this comparison, the value of assets for property, plant, and equipment and </a:t>
            </a:r>
            <a:r>
              <a:rPr lang="en-US" sz="1200" kern="1200" baseline="0" dirty="0" smtClean="0">
                <a:solidFill>
                  <a:schemeClr val="tx1"/>
                </a:solidFill>
                <a:latin typeface="+mn-lt"/>
                <a:ea typeface="+mn-ea"/>
                <a:cs typeface="+mn-cs"/>
              </a:rPr>
              <a:t>finite-life </a:t>
            </a:r>
            <a:r>
              <a:rPr lang="en-US" sz="1200" kern="1200" baseline="0" dirty="0">
                <a:solidFill>
                  <a:schemeClr val="tx1"/>
                </a:solidFill>
                <a:latin typeface="+mn-lt"/>
                <a:ea typeface="+mn-ea"/>
                <a:cs typeface="+mn-cs"/>
              </a:rPr>
              <a:t>intangible assets is considered to be value-in-use as measured by the sum of undiscounted cash flows expected from the asset. But due to its unique characteristics, the value of goodwill is not associated with any specific cash flows and must be measured in a unique way. By its very nature, goodwill is inseparable from a particular reporting unit. So, for this step, we compare the value of the reporting unit itself with its book value. If the fair value of the reporting unit is less than its book value, an impairment loss is indicated.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Step 2, for all classifications of property, plant, and equipment and intangible assets, if impairment is indicated from Step 1, we measure the amount of impairment as the excess of the book value of the asset over its fair value. However, unlike for most other assets, the fair value of goodwill cannot be measured directly (market value, present value of associated cash flows, etc.) and so must be “implied” from the fair value of the reporting unit that acquired the goodwill. The implied fair value of goodwill is calculated in the same way that goodwill is determined in a business combination. That is, it’s a residual amount measured by subtracting the fair value of all identifiable net assets from the purchase price using the unit’s previously determined fair value as the purchase price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goodwill is tested for impairment at the same time as other assets of the reporting unit, the other assets must be tested first and any impairment loss and asset write-down is recorded prior to testing goodwill. Subsequent reversal (recovery) of a previous goodwill impairment loss is not allowed.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38772388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Prior to 2012, companies were required to perform Step 1 of the two-step test for goodwill impairment at least once a year, as well as in between annual test dates if something occurred that would indicate that the fair value of the reporting unit was below its book value. Then, if the first step indicated that the fair value of the reporting unit was indeed below book value, the company would perform Step 2 to measure the amount of goodwill impairment.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response to concerns about the cost and complexity of performing Step 1 every year, the FASB now allows companies the option to decide whether Step 1 is necessary. </a:t>
            </a:r>
            <a:r>
              <a:rPr lang="en-US" sz="1200" b="0" i="0" u="none" strike="noStrike" kern="1200" baseline="0" dirty="0">
                <a:solidFill>
                  <a:schemeClr val="tx1"/>
                </a:solidFill>
                <a:latin typeface="+mn-lt"/>
                <a:ea typeface="+mn-ea"/>
                <a:cs typeface="+mn-cs"/>
              </a:rPr>
              <a:t>Companies selecting this option will perform a qualitative assessment by evaluating relevant events and circumstances to determine whether it is “more likely than not” (a likelihood of more than 50 percent) that the fair value of a reporting unit is now less than its book value. Only if that’s determined to be the case will the company perform the first step of the two-step goodwill impairment test.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788811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11–22</a:t>
            </a:r>
            <a:endParaRPr lang="en-US" dirty="0"/>
          </a:p>
          <a:p>
            <a:endParaRPr lang="en-US" dirty="0"/>
          </a:p>
          <a:p>
            <a:r>
              <a:rPr lang="en-US" b="1" dirty="0"/>
              <a:t>Step 1. Recoverability Test. </a:t>
            </a:r>
            <a:r>
              <a:rPr lang="en-US" dirty="0"/>
              <a:t>Because the book value of the net assets of $440 million exceeds the $360 million fair value of the reporting unit, an impairment loss is indicated.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928854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determining how much cost to allocate to periods of an asset’s use, a method should be selected that corresponds to the pattern of benefits received from the asset’s use. Generally accepted accounting principles state that the chosen method should allocate the asset’s cost “as equitably as possible to the periods during which services are obtained from [its] use.” GAAP further specifies that the method should produce a cost allocation in a “systematic and rational manner.” The objective is to try to allocate cost to the period in an amount that is proportional to the amount of benefits generated by the asset during the period relative to the total benefits provided by the asset during its life.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practice, there are two general approaches that attempt to obtain this systematic and rational allocation. The first approach allocates the depreciable base according to the </a:t>
            </a:r>
            <a:r>
              <a:rPr lang="en-US" sz="1200" b="0" i="1" u="none" strike="noStrike" kern="1200" baseline="0" dirty="0">
                <a:solidFill>
                  <a:schemeClr val="tx1"/>
                </a:solidFill>
                <a:latin typeface="+mn-lt"/>
                <a:ea typeface="+mn-ea"/>
                <a:cs typeface="+mn-cs"/>
              </a:rPr>
              <a:t>passage of time</a:t>
            </a:r>
            <a:r>
              <a:rPr lang="en-US" sz="1200" b="0" i="0" u="none" strike="noStrike" kern="1200" baseline="0" dirty="0">
                <a:solidFill>
                  <a:schemeClr val="tx1"/>
                </a:solidFill>
                <a:latin typeface="+mn-lt"/>
                <a:ea typeface="+mn-ea"/>
                <a:cs typeface="+mn-cs"/>
              </a:rPr>
              <a:t>. Methods following this approach are referred to as </a:t>
            </a:r>
            <a:r>
              <a:rPr lang="en-US" sz="1200" b="1" i="0" u="none" strike="noStrike" kern="1200" baseline="0" dirty="0">
                <a:solidFill>
                  <a:schemeClr val="tx1"/>
                </a:solidFill>
                <a:latin typeface="+mn-lt"/>
                <a:ea typeface="+mn-ea"/>
                <a:cs typeface="+mn-cs"/>
              </a:rPr>
              <a:t>time-based</a:t>
            </a:r>
            <a:r>
              <a:rPr lang="en-US" sz="1200" b="0" i="0" u="none" strike="noStrike" kern="1200" baseline="0" dirty="0">
                <a:solidFill>
                  <a:schemeClr val="tx1"/>
                </a:solidFill>
                <a:latin typeface="+mn-lt"/>
                <a:ea typeface="+mn-ea"/>
                <a:cs typeface="+mn-cs"/>
              </a:rPr>
              <a:t> methods. The second approach is </a:t>
            </a:r>
            <a:r>
              <a:rPr lang="en-US" sz="1200" b="1" i="0" u="none" strike="noStrike" kern="1200" baseline="0" dirty="0">
                <a:solidFill>
                  <a:schemeClr val="tx1"/>
                </a:solidFill>
                <a:latin typeface="+mn-lt"/>
                <a:ea typeface="+mn-ea"/>
                <a:cs typeface="+mn-cs"/>
              </a:rPr>
              <a:t>activity-based</a:t>
            </a:r>
            <a:r>
              <a:rPr lang="en-US" sz="1200" b="0" i="0" u="none" strike="noStrike" kern="1200" baseline="0" dirty="0">
                <a:solidFill>
                  <a:schemeClr val="tx1"/>
                </a:solidFill>
                <a:latin typeface="+mn-lt"/>
                <a:ea typeface="+mn-ea"/>
                <a:cs typeface="+mn-cs"/>
              </a:rPr>
              <a:t> and allocates an asset’s cost base using a measure of the asset’s </a:t>
            </a:r>
            <a:r>
              <a:rPr lang="en-US" sz="1200" b="0" i="1" u="none" strike="noStrike" kern="1200" baseline="0" dirty="0">
                <a:solidFill>
                  <a:schemeClr val="tx1"/>
                </a:solidFill>
                <a:latin typeface="+mn-lt"/>
                <a:ea typeface="+mn-ea"/>
                <a:cs typeface="+mn-cs"/>
              </a:rPr>
              <a:t>input</a:t>
            </a:r>
            <a:r>
              <a:rPr lang="en-US" sz="1200" b="0" i="0" u="none" strike="noStrike" kern="1200" baseline="0" dirty="0">
                <a:solidFill>
                  <a:schemeClr val="tx1"/>
                </a:solidFill>
                <a:latin typeface="+mn-lt"/>
                <a:ea typeface="+mn-ea"/>
                <a:cs typeface="+mn-cs"/>
              </a:rPr>
              <a:t> or </a:t>
            </a:r>
            <a:r>
              <a:rPr lang="en-US" sz="1200" b="0" i="1" u="none" strike="noStrike" kern="1200" baseline="0" dirty="0">
                <a:solidFill>
                  <a:schemeClr val="tx1"/>
                </a:solidFill>
                <a:latin typeface="+mn-lt"/>
                <a:ea typeface="+mn-ea"/>
                <a:cs typeface="+mn-cs"/>
              </a:rPr>
              <a:t>output</a:t>
            </a:r>
            <a:r>
              <a:rPr lang="en-US" sz="1200" b="0" i="0" u="none" strike="noStrike" kern="1200" baseline="0" dirty="0">
                <a:solidFill>
                  <a:schemeClr val="tx1"/>
                </a:solidFill>
                <a:latin typeface="+mn-lt"/>
                <a:ea typeface="+mn-ea"/>
                <a:cs typeface="+mn-cs"/>
              </a:rPr>
              <a:t>.</a:t>
            </a:r>
            <a:endParaRPr lang="en-US" sz="1000" kern="120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r>
              <a:rPr lang="en-US" b="1" dirty="0"/>
              <a:t>Step 2. Measurement of impairment loss. </a:t>
            </a:r>
            <a:r>
              <a:rPr lang="en-US" b="0" dirty="0"/>
              <a:t>The impairment loss is $75 million, determined as shown here. </a:t>
            </a:r>
            <a:r>
              <a:rPr lang="en-US" sz="1200" kern="1200" baseline="0" dirty="0">
                <a:solidFill>
                  <a:schemeClr val="tx1"/>
                </a:solidFill>
                <a:latin typeface="+mn-lt"/>
                <a:ea typeface="+mn-ea"/>
                <a:cs typeface="+mn-cs"/>
              </a:rPr>
              <a:t>The entry to record the loss is shown here. The loss normally is reported in the income statement as a separate component of operating expenses.</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9226665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6169570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Impairment of Value—</a:t>
            </a:r>
            <a:r>
              <a:rPr lang="en-US" sz="1200" b="1" i="0" u="none" strike="noStrike" kern="1200" baseline="0" dirty="0" smtClean="0">
                <a:solidFill>
                  <a:schemeClr val="tx1"/>
                </a:solidFill>
                <a:latin typeface="+mn-lt"/>
                <a:ea typeface="+mn-ea"/>
                <a:cs typeface="+mn-cs"/>
              </a:rPr>
              <a:t>Goodwill</a:t>
            </a:r>
            <a:endParaRPr lang="en-US" sz="1200" b="1"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Level of Testing: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it is based on a reporting unit—a segment or </a:t>
            </a:r>
            <a:r>
              <a:rPr lang="en-IN" sz="1200" b="0" i="0" u="none" strike="noStrike" kern="1200" baseline="0" dirty="0">
                <a:solidFill>
                  <a:schemeClr val="tx1"/>
                </a:solidFill>
                <a:latin typeface="+mn-lt"/>
                <a:ea typeface="+mn-ea"/>
                <a:cs typeface="+mn-cs"/>
              </a:rPr>
              <a:t>a component of an operating </a:t>
            </a:r>
            <a:r>
              <a:rPr lang="en-US" sz="1200" b="0" i="0" u="none" strike="noStrike" kern="1200" baseline="0" dirty="0">
                <a:solidFill>
                  <a:schemeClr val="tx1"/>
                </a:solidFill>
                <a:latin typeface="+mn-lt"/>
                <a:ea typeface="+mn-ea"/>
                <a:cs typeface="+mn-cs"/>
              </a:rPr>
              <a:t>segment for which discrete financial information is available. Under IFRS, it is based on a cash-generating unit (CGU)—the </a:t>
            </a:r>
            <a:r>
              <a:rPr lang="en-IN" sz="1200" b="0" i="0" u="none" strike="noStrike" kern="1200" baseline="0" dirty="0">
                <a:solidFill>
                  <a:schemeClr val="tx1"/>
                </a:solidFill>
                <a:latin typeface="+mn-lt"/>
                <a:ea typeface="+mn-ea"/>
                <a:cs typeface="+mn-cs"/>
              </a:rPr>
              <a:t>lowest level at which goodwill is monitored by management. A CGU can’t be lower than a segment.</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a:t>
            </a:r>
            <a:r>
              <a:rPr lang="en-IN" sz="1200" b="0" i="0" u="none" strike="noStrike" kern="1200" baseline="0" dirty="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Under U.S. </a:t>
            </a:r>
            <a:r>
              <a:rPr lang="en-IN" sz="1200" b="0" i="0" u="none" strike="noStrike" kern="1200" baseline="0" dirty="0">
                <a:solidFill>
                  <a:schemeClr val="tx1"/>
                </a:solidFill>
                <a:latin typeface="+mn-lt"/>
                <a:ea typeface="+mn-ea"/>
                <a:cs typeface="+mn-cs"/>
              </a:rPr>
              <a:t>GAAP, it is a two-step process:</a:t>
            </a:r>
            <a:endParaRPr lang="en-IN" sz="1200" b="0" i="1"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Compare the fair value of the reporting unit with its book value. A loss is indicated if fair value is less </a:t>
            </a:r>
            <a:r>
              <a:rPr lang="en-US" sz="1200" b="0" i="0" u="none" strike="noStrike" kern="1200" baseline="0" dirty="0">
                <a:solidFill>
                  <a:schemeClr val="tx1"/>
                </a:solidFill>
                <a:latin typeface="+mn-lt"/>
                <a:ea typeface="+mn-ea"/>
                <a:cs typeface="+mn-cs"/>
              </a:rPr>
              <a:t>than book value.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The impairment loss is the excess of book value over </a:t>
            </a:r>
            <a:r>
              <a:rPr lang="en-US" sz="1200" b="0" i="0" u="none" strike="noStrike" kern="1200" baseline="0" dirty="0">
                <a:solidFill>
                  <a:schemeClr val="tx1"/>
                </a:solidFill>
                <a:latin typeface="+mn-lt"/>
                <a:ea typeface="+mn-ea"/>
                <a:cs typeface="+mn-cs"/>
              </a:rPr>
              <a:t>implied fair value.</a:t>
            </a:r>
          </a:p>
          <a:p>
            <a:r>
              <a:rPr lang="en-IN" sz="1200" b="0" i="0" u="none" strike="noStrike" kern="1200" baseline="0" dirty="0">
                <a:solidFill>
                  <a:schemeClr val="tx1"/>
                </a:solidFill>
                <a:latin typeface="+mn-lt"/>
                <a:ea typeface="+mn-ea"/>
                <a:cs typeface="+mn-cs"/>
              </a:rPr>
              <a:t>Under IFRS, it is a one-step process: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Compare the recoverable amount </a:t>
            </a:r>
            <a:r>
              <a:rPr lang="en-IN" sz="1200" b="0" i="0" u="none" strike="noStrike" kern="1200" baseline="0" dirty="0">
                <a:solidFill>
                  <a:schemeClr val="tx1"/>
                </a:solidFill>
                <a:latin typeface="+mn-lt"/>
                <a:ea typeface="+mn-ea"/>
                <a:cs typeface="+mn-cs"/>
              </a:rPr>
              <a:t>of the CGU to book value. If the recoverable amount is less, reduce goodwill first, then other assets. The recoverable amount is the higher of fair value less costs to sell and value-in-use (present value of estimated future cash </a:t>
            </a:r>
            <a:r>
              <a:rPr lang="en-US" sz="1200" b="0" i="0" u="none" strike="noStrike" kern="1200" baseline="0" dirty="0">
                <a:solidFill>
                  <a:schemeClr val="tx1"/>
                </a:solidFill>
                <a:latin typeface="+mn-lt"/>
                <a:ea typeface="+mn-ea"/>
                <a:cs typeface="+mn-cs"/>
              </a:rPr>
              <a:t>flows).</a:t>
            </a:r>
            <a:endParaRPr lang="en-IN"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36296286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Impairment of Value—Goodwill. </a:t>
            </a:r>
            <a:r>
              <a:rPr lang="en-IN" sz="1200" b="0" i="0" u="none" strike="noStrike" kern="1200" baseline="0" dirty="0" smtClean="0">
                <a:solidFill>
                  <a:schemeClr val="tx1"/>
                </a:solidFill>
                <a:latin typeface="+mn-lt"/>
                <a:ea typeface="+mn-ea"/>
                <a:cs typeface="+mn-cs"/>
              </a:rPr>
              <a:t>IAS </a:t>
            </a:r>
            <a:r>
              <a:rPr lang="en-IN" sz="1200" b="0" i="0" u="none" strike="noStrike" kern="1200" baseline="0" dirty="0">
                <a:solidFill>
                  <a:schemeClr val="tx1"/>
                </a:solidFill>
                <a:latin typeface="+mn-lt"/>
                <a:ea typeface="+mn-ea"/>
                <a:cs typeface="+mn-cs"/>
              </a:rPr>
              <a:t>No. 36 requires goodwill to be tested for impairment at least annually. U.S. GAAP allows a company to avoid annual testing by making qualitative evaluations of the likelihood of goodwill impairment to determine if </a:t>
            </a:r>
            <a:r>
              <a:rPr lang="en-IN" sz="1200" b="0" i="0" u="none" strike="noStrike" kern="1200" baseline="0" dirty="0" smtClean="0">
                <a:solidFill>
                  <a:schemeClr val="tx1"/>
                </a:solidFill>
                <a:latin typeface="+mn-lt"/>
                <a:ea typeface="+mn-ea"/>
                <a:cs typeface="+mn-cs"/>
              </a:rPr>
              <a:t>step one is </a:t>
            </a:r>
            <a:r>
              <a:rPr lang="en-IN" sz="1200" b="0" i="0" u="none" strike="noStrike" kern="1200" baseline="0" dirty="0">
                <a:solidFill>
                  <a:schemeClr val="tx1"/>
                </a:solidFill>
                <a:latin typeface="+mn-lt"/>
                <a:ea typeface="+mn-ea"/>
                <a:cs typeface="+mn-cs"/>
              </a:rPr>
              <a:t>necessary. Both U.S. GAAP and IAS No. 36 prohibit the reversal of goodwill impairment losses.</a:t>
            </a:r>
            <a:br>
              <a:rPr lang="en-IN" sz="1200" b="0" i="0" u="none" strike="noStrike" kern="1200" baseline="0" dirty="0">
                <a:solidFill>
                  <a:schemeClr val="tx1"/>
                </a:solidFill>
                <a:latin typeface="+mn-lt"/>
                <a:ea typeface="+mn-ea"/>
                <a:cs typeface="+mn-cs"/>
              </a:rPr>
            </a:b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These are assets management has actively committed to immediately sell in their present condition and for which sale is probable.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An asset or group of assets classified as held for sale is measured at the lower of its book value, or fair value less cost to sell. An impairment loss is recognized for any write-down to fair value less cost to sell. Except for including the cost to sell, notice the similarity to impairment of assets to be held and used. We don’t depreciate or amortize these assets while classified as held for sale and we report them separately in the balance sheet.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22369418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11–25</a:t>
            </a:r>
            <a:endParaRPr lang="en-US" dirty="0"/>
          </a:p>
          <a:p>
            <a:endParaRPr lang="en-US" dirty="0"/>
          </a:p>
          <a:p>
            <a:r>
              <a:rPr lang="en-US" dirty="0"/>
              <a:t>This</a:t>
            </a:r>
            <a:r>
              <a:rPr lang="en-US" baseline="0" dirty="0"/>
              <a:t> illustration </a:t>
            </a:r>
            <a:r>
              <a:rPr lang="en-IN" sz="1200" b="0" i="0" u="none" strike="noStrike" kern="1200" baseline="0" dirty="0">
                <a:solidFill>
                  <a:schemeClr val="tx1"/>
                </a:solidFill>
                <a:latin typeface="+mn-lt"/>
                <a:ea typeface="+mn-ea"/>
                <a:cs typeface="+mn-cs"/>
              </a:rPr>
              <a:t>summarizes the guidelines for the recognition and measurement of </a:t>
            </a:r>
            <a:r>
              <a:rPr lang="en-US" sz="1200" b="0" i="0" u="none" strike="noStrike" kern="1200" baseline="0" dirty="0">
                <a:solidFill>
                  <a:schemeClr val="tx1"/>
                </a:solidFill>
                <a:latin typeface="+mn-lt"/>
                <a:ea typeface="+mn-ea"/>
                <a:cs typeface="+mn-cs"/>
              </a:rPr>
              <a:t>impairment losses.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106893570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now can add asset impairment losses to the list of “big bath” accounting techniques some companies use to manipulate earnings. By writing off large amounts of assets, companies significantly reduce earnings in the year of the write-off but are able to increase future earnings by lowering future depreciation, depletion, or amortization. Here’s how. We measure the impairment loss as the difference between an asset’s book value and its fair value. However, in most cases, fair value must be estimated, and the estimation process usually involves a forecast of future net cash flows the company expects to generate from the asset’s use. If a company underestimates future net cash flows, fair value is understated. This has two effects: (1) current year’s income is unrealistically low due to the impairment loss being overstated and (2) future income is unrealistically high because depreciation, depletion, and amortization are based on understated asset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21458854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Many long-lived assets require expenditures to repair, maintain, or improve them after their acquisition. In general, a choice must be made between capitalizing the expenditures by either </a:t>
            </a:r>
            <a:r>
              <a:rPr lang="en-US" sz="1200" kern="1200" baseline="0" dirty="0">
                <a:solidFill>
                  <a:schemeClr val="tx1"/>
                </a:solidFill>
                <a:latin typeface="+mn-lt"/>
                <a:ea typeface="+mn-ea"/>
                <a:cs typeface="+mn-cs"/>
              </a:rPr>
              <a:t>increasing the asset’s book value or creating a new asset, or expensing them in the period in which they are incurred. Typically, we capitalize expenditures that are expected to produce benefits beyond the current fiscal year. In contrast, expenditures that simply maintain a given level of benefits are expensed in the period they are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4190985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Expenditures related to assets can increase future benefits in the following ways:</a:t>
            </a:r>
          </a:p>
          <a:p>
            <a:pPr marL="228600" indent="-228600">
              <a:buAutoNum type="arabicParenBoth"/>
            </a:pPr>
            <a:r>
              <a:rPr lang="en-IN" sz="1200" b="0" i="0" u="none" strike="noStrike" kern="1200" baseline="0" dirty="0">
                <a:solidFill>
                  <a:schemeClr val="tx1"/>
                </a:solidFill>
                <a:latin typeface="+mn-lt"/>
                <a:ea typeface="+mn-ea"/>
                <a:cs typeface="+mn-cs"/>
              </a:rPr>
              <a:t>An extension of the </a:t>
            </a:r>
            <a:r>
              <a:rPr lang="en-IN" sz="1200" b="0" i="1" u="none" strike="noStrike" kern="1200" baseline="0" dirty="0">
                <a:solidFill>
                  <a:schemeClr val="tx1"/>
                </a:solidFill>
                <a:latin typeface="+mn-lt"/>
                <a:ea typeface="+mn-ea"/>
                <a:cs typeface="+mn-cs"/>
              </a:rPr>
              <a:t>useful life </a:t>
            </a:r>
            <a:r>
              <a:rPr lang="en-IN" sz="1200" b="0" i="0" u="none" strike="noStrike" kern="1200" baseline="0" dirty="0">
                <a:solidFill>
                  <a:schemeClr val="tx1"/>
                </a:solidFill>
                <a:latin typeface="+mn-lt"/>
                <a:ea typeface="+mn-ea"/>
                <a:cs typeface="+mn-cs"/>
              </a:rPr>
              <a:t>of the </a:t>
            </a:r>
            <a:r>
              <a:rPr lang="en-IN" sz="1200" b="0" i="0" u="none" strike="noStrike" kern="1200" baseline="0" dirty="0" smtClean="0">
                <a:solidFill>
                  <a:schemeClr val="tx1"/>
                </a:solidFill>
                <a:latin typeface="+mn-lt"/>
                <a:ea typeface="+mn-ea"/>
                <a:cs typeface="+mn-cs"/>
              </a:rPr>
              <a:t>asset</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operating efficiency </a:t>
            </a:r>
            <a:r>
              <a:rPr lang="en-IN" sz="1200" b="0" i="0" u="none" strike="noStrike" kern="1200" baseline="0" dirty="0">
                <a:solidFill>
                  <a:schemeClr val="tx1"/>
                </a:solidFill>
                <a:latin typeface="+mn-lt"/>
                <a:ea typeface="+mn-ea"/>
                <a:cs typeface="+mn-cs"/>
              </a:rPr>
              <a:t>of the asset resulting in either an increase in the quantity of goods or services produced or a decrease in future operating </a:t>
            </a:r>
            <a:r>
              <a:rPr lang="en-IN" sz="1200" b="0" i="0" u="none" strike="noStrike" kern="1200" baseline="0" dirty="0" smtClean="0">
                <a:solidFill>
                  <a:schemeClr val="tx1"/>
                </a:solidFill>
                <a:latin typeface="+mn-lt"/>
                <a:ea typeface="+mn-ea"/>
                <a:cs typeface="+mn-cs"/>
              </a:rPr>
              <a:t>costs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quality </a:t>
            </a:r>
            <a:r>
              <a:rPr lang="en-IN" sz="1200" b="0" i="0" u="none" strike="noStrike" kern="1200" baseline="0" dirty="0">
                <a:solidFill>
                  <a:schemeClr val="tx1"/>
                </a:solidFill>
                <a:latin typeface="+mn-lt"/>
                <a:ea typeface="+mn-ea"/>
                <a:cs typeface="+mn-cs"/>
              </a:rPr>
              <a:t>of the goods or services produced by the </a:t>
            </a:r>
            <a:r>
              <a:rPr lang="en-IN" sz="1200" b="0" i="0" u="none" strike="noStrike" kern="1200" baseline="0" dirty="0" smtClean="0">
                <a:solidFill>
                  <a:schemeClr val="tx1"/>
                </a:solidFill>
                <a:latin typeface="+mn-lt"/>
                <a:ea typeface="+mn-ea"/>
                <a:cs typeface="+mn-cs"/>
              </a:rPr>
              <a:t>asset</a:t>
            </a:r>
            <a:endParaRPr lang="en-IN" sz="1200" b="0" i="0" u="none" strike="noStrike" kern="1200" baseline="0" dirty="0">
              <a:solidFill>
                <a:schemeClr val="tx1"/>
              </a:solidFill>
              <a:latin typeface="+mn-lt"/>
              <a:ea typeface="+mn-ea"/>
              <a:cs typeface="+mn-cs"/>
            </a:endParaRPr>
          </a:p>
          <a:p>
            <a:pPr marL="228600" indent="-228600">
              <a:buAutoNum type="arabicParenBoth"/>
            </a:pPr>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Expenditures that cause any of these results should be capitalized initially and then expensed in future periods through depreciation, depletion, or amortization. This permits the matching of the expenditure with the future benefits. Of course, materiality is an important factor in the practical application of this approach.</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often are practical problems in capitalizing these expenditures. For example, even if future benefits are increased by the expenditure, it may be difficult to determine how long the benefits will last. It’s important for a company to establish a policy for treating these expenditures and apply it consistently.</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1323524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For convenience, many companies set materiality thresholds for the capitalization of any expenditure. For example, a company might decide to expense all expenditures under $1,000 regardless of whether or not future benefits are increased. Judgment is required to determine the appropriate materiality threshold as well as the appropriate treatment of expenditures over $1,000.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Subsequent expenditures are classified as:</a:t>
            </a:r>
          </a:p>
          <a:p>
            <a:pPr marL="228600" indent="-228600">
              <a:buAutoNum type="arabicParenBoth"/>
            </a:pPr>
            <a:r>
              <a:rPr lang="en-IN" sz="1200" b="0" i="0" u="none" strike="noStrike" kern="1200" baseline="0" dirty="0">
                <a:solidFill>
                  <a:schemeClr val="tx1"/>
                </a:solidFill>
                <a:latin typeface="+mn-lt"/>
                <a:ea typeface="+mn-ea"/>
                <a:cs typeface="+mn-cs"/>
              </a:rPr>
              <a:t>Repairs and maintenance </a:t>
            </a:r>
          </a:p>
          <a:p>
            <a:pPr marL="228600" indent="-228600">
              <a:buAutoNum type="arabicParenBoth"/>
            </a:pPr>
            <a:r>
              <a:rPr lang="en-IN" sz="1200" b="0" i="0" u="none" strike="noStrike" kern="1200" baseline="0" dirty="0">
                <a:solidFill>
                  <a:schemeClr val="tx1"/>
                </a:solidFill>
                <a:latin typeface="+mn-lt"/>
                <a:ea typeface="+mn-ea"/>
                <a:cs typeface="+mn-cs"/>
              </a:rPr>
              <a:t>Additions</a:t>
            </a:r>
          </a:p>
          <a:p>
            <a:pPr marL="228600" indent="-228600">
              <a:buAutoNum type="arabicParenBoth"/>
            </a:pPr>
            <a:r>
              <a:rPr lang="en-US" sz="1200" b="0" i="0" u="none" strike="noStrike" kern="1200" baseline="0" dirty="0" smtClean="0">
                <a:solidFill>
                  <a:schemeClr val="tx1"/>
                </a:solidFill>
                <a:latin typeface="+mn-lt"/>
                <a:ea typeface="+mn-ea"/>
                <a:cs typeface="+mn-cs"/>
              </a:rPr>
              <a:t>Improvements </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0" i="0" u="none" strike="noStrike" kern="1200" baseline="0" dirty="0" smtClean="0">
                <a:solidFill>
                  <a:schemeClr val="tx1"/>
                </a:solidFill>
                <a:latin typeface="+mn-lt"/>
                <a:ea typeface="+mn-ea"/>
                <a:cs typeface="+mn-cs"/>
              </a:rPr>
              <a:t>Rearrangements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2633766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53181567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These expenditures are made to maintain a given level of benefits provided by the asset and do not increase future benefits. For example, 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 The key, though, is that future benefits are not provided </a:t>
            </a:r>
            <a:r>
              <a:rPr lang="en-US" sz="1200" b="0" i="1" u="none" strike="noStrike" kern="1200" baseline="0" dirty="0">
                <a:solidFill>
                  <a:schemeClr val="tx1"/>
                </a:solidFill>
                <a:latin typeface="+mn-lt"/>
                <a:ea typeface="+mn-ea"/>
                <a:cs typeface="+mn-cs"/>
              </a:rPr>
              <a:t>beyond those originally anticipated</a:t>
            </a:r>
            <a:r>
              <a:rPr lang="en-US" sz="1200" b="0" i="0" u="none" strike="noStrike" kern="1200" baseline="0" dirty="0">
                <a:solidFill>
                  <a:schemeClr val="tx1"/>
                </a:solidFill>
                <a:latin typeface="+mn-lt"/>
                <a:ea typeface="+mn-ea"/>
                <a:cs typeface="+mn-cs"/>
              </a:rPr>
              <a:t>. Expenditures for these activities should be expensed in the period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235810163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the term implies, </a:t>
            </a:r>
            <a:r>
              <a:rPr lang="en-US" sz="1200" b="1" i="0" u="none" strike="noStrike" kern="1200" baseline="0" dirty="0">
                <a:solidFill>
                  <a:schemeClr val="tx1"/>
                </a:solidFill>
                <a:latin typeface="+mn-lt"/>
                <a:ea typeface="+mn-ea"/>
                <a:cs typeface="+mn-cs"/>
              </a:rPr>
              <a:t>additions</a:t>
            </a:r>
            <a:r>
              <a:rPr lang="en-US" sz="1200" b="0" i="0" u="none" strike="noStrike" kern="1200" baseline="0" dirty="0">
                <a:solidFill>
                  <a:schemeClr val="tx1"/>
                </a:solidFill>
                <a:latin typeface="+mn-lt"/>
                <a:ea typeface="+mn-ea"/>
                <a:cs typeface="+mn-cs"/>
              </a:rPr>
              <a:t> involve adding a new major component to an existing asset and should be capitalized because future benefits are increased. For example, adding a refrigeration unit to a delivery truck increases the capability of the truck, thus increasing its future benefits. Other examples include the construction of a new wing on a building and the addition of a security system to an existing building.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capitalized cost includes all necessary expenditures to bring the addition to a condition and location for use. For a building addition, this might include the costs of tearing down and removing a wall of the existing building. The capitalized cost of additions is depreciated over the remaining useful life of the original asset or its own useful life, whichever is shorter.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11713036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classified as</a:t>
            </a:r>
            <a:r>
              <a:rPr lang="en-US" sz="1200" b="1" i="0" u="none" strike="noStrike" kern="1200" baseline="0" dirty="0">
                <a:solidFill>
                  <a:schemeClr val="tx1"/>
                </a:solidFill>
                <a:latin typeface="+mn-lt"/>
                <a:ea typeface="+mn-ea"/>
                <a:cs typeface="+mn-cs"/>
              </a:rPr>
              <a:t> improvements </a:t>
            </a:r>
            <a:r>
              <a:rPr lang="en-US" sz="1200" b="0" i="0" u="none" strike="noStrike" kern="1200" baseline="0" dirty="0">
                <a:solidFill>
                  <a:schemeClr val="tx1"/>
                </a:solidFill>
                <a:latin typeface="+mn-lt"/>
                <a:ea typeface="+mn-ea"/>
                <a:cs typeface="+mn-cs"/>
              </a:rPr>
              <a:t>involve the replacement of a major component of an asset. The replacement can be a new component with the same characteristics as the old component or a new component with enhanced operating capabilities. The cost of the improvement usually increases future benefits and should be capitalized by increasing the book value of the related asset and depreciated over the useful life of the improved asset.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277655820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an existing refrigeration unit in a delivery truck could be replaced with a new but similar unit or with a new and improved refrigeration unit.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are three methods used to record the cost of improvements.</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0" i="0" u="none" strike="noStrike" kern="1200" baseline="0" dirty="0">
                <a:solidFill>
                  <a:schemeClr val="tx1"/>
                </a:solidFill>
                <a:latin typeface="+mn-lt"/>
                <a:ea typeface="+mn-ea"/>
                <a:cs typeface="+mn-cs"/>
              </a:rPr>
              <a:t>Substitution </a:t>
            </a:r>
          </a:p>
          <a:p>
            <a:pPr marL="228600" indent="-228600">
              <a:buAutoNum type="arabicParenBoth"/>
            </a:pPr>
            <a:r>
              <a:rPr lang="en-US" sz="1200" b="0" i="0" u="none" strike="noStrike" kern="1200" baseline="0" dirty="0">
                <a:solidFill>
                  <a:schemeClr val="tx1"/>
                </a:solidFill>
                <a:latin typeface="+mn-lt"/>
                <a:ea typeface="+mn-ea"/>
                <a:cs typeface="+mn-cs"/>
              </a:rPr>
              <a:t>Capitalization of new cost </a:t>
            </a:r>
          </a:p>
          <a:p>
            <a:pPr marL="228600" indent="-228600">
              <a:buAutoNum type="arabicParenBoth"/>
            </a:pPr>
            <a:r>
              <a:rPr lang="en-US" sz="1200" b="0" i="0" u="none" strike="noStrike" kern="1200" baseline="0" dirty="0">
                <a:solidFill>
                  <a:schemeClr val="tx1"/>
                </a:solidFill>
                <a:latin typeface="+mn-lt"/>
                <a:ea typeface="+mn-ea"/>
                <a:cs typeface="+mn-cs"/>
              </a:rPr>
              <a:t>Reduction of accumulated depreciation</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9392924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Substitution.</a:t>
            </a:r>
            <a:r>
              <a:rPr lang="en-US" dirty="0"/>
              <a:t> The improvement can be recorded as both (1) a disposition of the old component and (2) the acquisition of the new component. This approach is conceptually appealing but it is practical only if the original cost and accumulated depreciation of the old component can be separately identified.</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Capitalization of new cost. </a:t>
            </a:r>
            <a:r>
              <a:rPr lang="en-US" dirty="0"/>
              <a:t>Another way to record an improvement is to include the cost of the improvement (net of any consideration received from the disposition of the old component) as a debit to the related asset account, without removing the original cost and accumulated depreciation of the original component. This approach is acceptable only if the book value of the original component has been reduced to an immaterial amount through prior depreciation. </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Reduction of accumulated depreciation. </a:t>
            </a:r>
            <a:r>
              <a:rPr lang="en-US" dirty="0"/>
              <a:t>Another way to increase an asset’s book value is to leave the asset account unaltered but decrease its related accumulated depreciation. The argument for this method is that many improvements extend the useful life of an asset and are equivalent to a partial recovery of previously recorded depreciation. This approach produces the same book value as the capitalization of cost to the asset account. However, cost and accumulated depreciation amounts will differ under the two methods.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7365616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aseline="0" dirty="0">
                <a:latin typeface="Calibri" pitchFamily="34" charset="0"/>
              </a:rPr>
              <a:t>Illustration </a:t>
            </a:r>
            <a:r>
              <a:rPr lang="en-IN" sz="1200" baseline="0" dirty="0" smtClean="0">
                <a:latin typeface="Calibri" pitchFamily="34" charset="0"/>
              </a:rPr>
              <a:t>11–26</a:t>
            </a:r>
            <a:endParaRPr lang="en-IN" sz="120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Under the</a:t>
            </a:r>
            <a:r>
              <a:rPr lang="en-US" baseline="0" dirty="0"/>
              <a:t> substitution method, </a:t>
            </a:r>
            <a:r>
              <a:rPr lang="en-IN" baseline="0" dirty="0"/>
              <a:t>we will record a journal entry for the </a:t>
            </a:r>
            <a:r>
              <a:rPr lang="en-US" sz="1200" b="0" dirty="0">
                <a:latin typeface="+mn-lt"/>
              </a:rPr>
              <a:t>disposition of the old component. </a:t>
            </a:r>
            <a:r>
              <a:rPr lang="en-IN" sz="1200" dirty="0">
                <a:latin typeface="Calibri" pitchFamily="34" charset="0"/>
              </a:rPr>
              <a:t>Accumulated depreciation</a:t>
            </a:r>
            <a:r>
              <a:rPr lang="en-IN" sz="1200" baseline="0" dirty="0">
                <a:latin typeface="Calibri" pitchFamily="34" charset="0"/>
              </a:rPr>
              <a:t> on the </a:t>
            </a:r>
            <a:r>
              <a:rPr lang="en-IN" sz="1200" dirty="0">
                <a:latin typeface="Calibri" pitchFamily="34" charset="0"/>
              </a:rPr>
              <a:t>building through the date of </a:t>
            </a:r>
            <a:r>
              <a:rPr lang="en-IN" sz="1200" dirty="0">
                <a:latin typeface="+mn-lt"/>
              </a:rPr>
              <a:t>replacement of $160,000 and</a:t>
            </a:r>
            <a:r>
              <a:rPr lang="en-IN" sz="1200" baseline="0" dirty="0">
                <a:latin typeface="+mn-lt"/>
              </a:rPr>
              <a:t> </a:t>
            </a:r>
            <a:r>
              <a:rPr lang="en-IN" sz="1200" dirty="0">
                <a:latin typeface="+mn-lt"/>
              </a:rPr>
              <a:t>parts of the old system sold for $12,000 are debited. The actual cost of the air conditioning system</a:t>
            </a:r>
            <a:r>
              <a:rPr lang="en-IN" sz="1200" baseline="0" dirty="0">
                <a:latin typeface="+mn-lt"/>
              </a:rPr>
              <a:t> </a:t>
            </a:r>
            <a:r>
              <a:rPr lang="en-IN" sz="1200" dirty="0">
                <a:latin typeface="+mn-lt"/>
              </a:rPr>
              <a:t>included in the cost of the building of $200,000</a:t>
            </a:r>
            <a:r>
              <a:rPr lang="en-IN" sz="1200" baseline="0" dirty="0">
                <a:latin typeface="+mn-lt"/>
              </a:rPr>
              <a:t> is credited. The difference between the building of $200,000 and the sum of cash of $12,000 and </a:t>
            </a:r>
            <a:r>
              <a:rPr lang="en-IN" sz="1200" dirty="0">
                <a:latin typeface="Calibri" pitchFamily="34" charset="0"/>
              </a:rPr>
              <a:t>accumulated depreciation of $160,000 is recorded</a:t>
            </a:r>
            <a:r>
              <a:rPr lang="en-IN" sz="1200" baseline="0" dirty="0">
                <a:latin typeface="Calibri" pitchFamily="34" charset="0"/>
              </a:rPr>
              <a:t> on the debit side as a loss on disposal of $28,000.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51746950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a:t>
            </a:r>
            <a:r>
              <a:rPr lang="en-IN" dirty="0" smtClean="0"/>
              <a:t>(continued)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smtClean="0"/>
              <a:t>Under </a:t>
            </a:r>
            <a:r>
              <a:rPr lang="en-IN" dirty="0"/>
              <a:t>the substitution method a journal entry is also recorded</a:t>
            </a:r>
            <a:r>
              <a:rPr lang="en-IN" baseline="0" dirty="0"/>
              <a:t> for the </a:t>
            </a:r>
            <a:r>
              <a:rPr lang="en-US" sz="1200" b="0" dirty="0">
                <a:latin typeface="+mn-lt"/>
              </a:rPr>
              <a:t>acquisition of the new component. Here,</a:t>
            </a:r>
            <a:r>
              <a:rPr lang="en-US" sz="1200" b="0" baseline="0" dirty="0">
                <a:latin typeface="+mn-lt"/>
              </a:rPr>
              <a:t> </a:t>
            </a:r>
            <a:r>
              <a:rPr lang="en-IN" sz="1200" dirty="0">
                <a:latin typeface="+mn-lt"/>
              </a:rPr>
              <a:t>the old system was removed and the new system is installed at a cost of $230,000, which was paid in cash. Since</a:t>
            </a:r>
            <a:r>
              <a:rPr lang="en-IN" sz="1200" baseline="0" dirty="0">
                <a:latin typeface="+mn-lt"/>
              </a:rPr>
              <a:t> there is an increase in buildings, the buildings account is debited for $230,000 and cash is credited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baseline="0" dirty="0">
              <a:latin typeface="+mn-lt"/>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43484490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a:t>
            </a:r>
            <a:r>
              <a:rPr lang="en-IN" dirty="0" smtClean="0"/>
              <a:t>11–26 (</a:t>
            </a:r>
            <a:r>
              <a:rPr lang="en-US" dirty="0" smtClean="0"/>
              <a:t>cont. 2)</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smtClean="0"/>
              <a:t>Under</a:t>
            </a:r>
            <a:r>
              <a:rPr lang="en-IN" baseline="0" dirty="0" smtClean="0"/>
              <a:t> </a:t>
            </a:r>
            <a:r>
              <a:rPr lang="en-IN" dirty="0"/>
              <a:t>the </a:t>
            </a:r>
            <a:r>
              <a:rPr lang="en-US" dirty="0"/>
              <a:t>capitalization of new cost method</a:t>
            </a:r>
            <a:r>
              <a:rPr lang="en-US" baseline="0" dirty="0"/>
              <a:t>, </a:t>
            </a:r>
            <a:r>
              <a:rPr lang="en-IN" sz="1200" dirty="0"/>
              <a:t>the original cost and accumulated depreciation of the original component are not removed</a:t>
            </a:r>
            <a:r>
              <a:rPr lang="en-US" sz="1200" dirty="0"/>
              <a:t>. The building account</a:t>
            </a:r>
            <a:r>
              <a:rPr lang="en-US" sz="1200" baseline="0" dirty="0"/>
              <a:t> is debited for $218,000, which is the difference between the actual cost of the new building of $230,000 and $12,000, the amount received for the sale of the parts of the old system. Since cash is paid for the purchase of </a:t>
            </a:r>
            <a:r>
              <a:rPr lang="en-US" sz="1200" baseline="0" dirty="0" smtClean="0"/>
              <a:t>the new </a:t>
            </a:r>
            <a:r>
              <a:rPr lang="en-US" sz="1200" baseline="0" dirty="0"/>
              <a:t>building of $230,000 and cash of $12,000 is also received for the sale of the </a:t>
            </a:r>
            <a:r>
              <a:rPr lang="en-IN" sz="1200" dirty="0">
                <a:latin typeface="+mn-lt"/>
              </a:rPr>
              <a:t>parts of the old system, cash is credited for the difference of $218,000.</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dirty="0">
              <a:latin typeface="+mn-l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272677793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a:t>
            </a:r>
            <a:r>
              <a:rPr lang="en-IN" dirty="0" smtClean="0"/>
              <a:t>11–26 (concluded)</a:t>
            </a:r>
          </a:p>
          <a:p>
            <a:endParaRPr lang="en-IN" baseline="0" dirty="0" smtClean="0"/>
          </a:p>
          <a:p>
            <a:pPr lvl="0"/>
            <a:r>
              <a:rPr lang="en-IN" baseline="0" dirty="0" smtClean="0"/>
              <a:t>Under </a:t>
            </a:r>
            <a:r>
              <a:rPr lang="en-IN" baseline="0" dirty="0"/>
              <a:t>the </a:t>
            </a:r>
            <a:r>
              <a:rPr lang="en-US" dirty="0"/>
              <a:t>reduction of accumulated depreciation method, the buildings </a:t>
            </a:r>
            <a:r>
              <a:rPr lang="en-US" sz="1200" dirty="0"/>
              <a:t>account is left unaltered but its related accumulated depreciation is decreased.</a:t>
            </a:r>
            <a:r>
              <a:rPr lang="en-US" sz="1200" baseline="0" dirty="0"/>
              <a:t> The </a:t>
            </a:r>
            <a:r>
              <a:rPr lang="en-US" sz="1200" dirty="0"/>
              <a:t>book value is the</a:t>
            </a:r>
            <a:r>
              <a:rPr lang="en-US" sz="1200" baseline="0" dirty="0"/>
              <a:t> </a:t>
            </a:r>
            <a:r>
              <a:rPr lang="en-US" sz="1200" dirty="0"/>
              <a:t>same as in the capitalization of cost method, but the cost and the accumulated depreciation amounts differ under each</a:t>
            </a:r>
            <a:r>
              <a:rPr lang="en-US" sz="1200" baseline="0" dirty="0"/>
              <a:t> method</a:t>
            </a:r>
            <a:r>
              <a:rPr lang="en-US" sz="1200" dirty="0"/>
              <a:t>. Accumulated</a:t>
            </a:r>
            <a:r>
              <a:rPr lang="en-US" sz="1200" baseline="0" dirty="0"/>
              <a:t> depreciation of buildings is debited for $218,000 and cash is credited for the same amount.</a:t>
            </a:r>
          </a:p>
          <a:p>
            <a:pPr lvl="0"/>
            <a:endParaRPr lang="en-US" sz="1200" baseline="0" dirty="0"/>
          </a:p>
          <a:p>
            <a:pPr lvl="0"/>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42622220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made to restructure an asset without addition, replacement, or improvement are termed </a:t>
            </a:r>
            <a:r>
              <a:rPr lang="en-US" sz="1200" b="1" i="0" u="none" strike="noStrike" kern="1200" baseline="0" dirty="0">
                <a:solidFill>
                  <a:schemeClr val="tx1"/>
                </a:solidFill>
                <a:latin typeface="+mn-lt"/>
                <a:ea typeface="+mn-ea"/>
                <a:cs typeface="+mn-cs"/>
              </a:rPr>
              <a:t>rearrangements</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objective is to create a new capability for the asset and not necessarily to extend its useful life. Examples include the rearrangement of machinery on the production line to increase operational efficiency and the relocation of a company’s operating plant or office building.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1839084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06869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1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5.emf"/><Relationship Id="rId7" Type="http://schemas.openxmlformats.org/officeDocument/2006/relationships/image" Target="../media/image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1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11</a:t>
            </a:r>
          </a:p>
        </p:txBody>
      </p:sp>
      <p:sp>
        <p:nvSpPr>
          <p:cNvPr id="16386" name="Text Placeholder 3"/>
          <p:cNvSpPr>
            <a:spLocks noGrp="1"/>
          </p:cNvSpPr>
          <p:nvPr>
            <p:ph type="body" sz="quarter" idx="10"/>
          </p:nvPr>
        </p:nvSpPr>
        <p:spPr>
          <a:xfrm>
            <a:off x="3429000" y="2819400"/>
            <a:ext cx="5105400" cy="3429000"/>
          </a:xfrm>
        </p:spPr>
        <p:txBody>
          <a:bodyPr/>
          <a:lstStyle/>
          <a:p>
            <a:r>
              <a:rPr lang="en-IN" dirty="0"/>
              <a:t>Property, Plant, and Equipment and Intangible Assets: Utilization and Disposition</a:t>
            </a:r>
          </a:p>
          <a:p>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761999" y="1"/>
            <a:ext cx="8382000" cy="638488"/>
          </a:xfrm>
        </p:spPr>
        <p:txBody>
          <a:bodyPr>
            <a:noAutofit/>
          </a:bodyPr>
          <a:lstStyle/>
          <a:p>
            <a:r>
              <a:rPr lang="en-IN" dirty="0">
                <a:ea typeface="Adobe Fan Heiti Std B"/>
                <a:cs typeface="Adobe Fan Heiti Std B"/>
              </a:rPr>
              <a:t>Depreciation Methods</a:t>
            </a:r>
          </a:p>
        </p:txBody>
      </p:sp>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Freeform 6"/>
          <p:cNvSpPr/>
          <p:nvPr/>
        </p:nvSpPr>
        <p:spPr>
          <a:xfrm>
            <a:off x="2399263" y="641784"/>
            <a:ext cx="6690511" cy="4496699"/>
          </a:xfrm>
          <a:custGeom>
            <a:avLst/>
            <a:gdLst>
              <a:gd name="connsiteX0" fmla="*/ 288951 w 1733670"/>
              <a:gd name="connsiteY0" fmla="*/ 0 h 6146669"/>
              <a:gd name="connsiteX1" fmla="*/ 1444719 w 1733670"/>
              <a:gd name="connsiteY1" fmla="*/ 0 h 6146669"/>
              <a:gd name="connsiteX2" fmla="*/ 1733670 w 1733670"/>
              <a:gd name="connsiteY2" fmla="*/ 288951 h 6146669"/>
              <a:gd name="connsiteX3" fmla="*/ 1733670 w 1733670"/>
              <a:gd name="connsiteY3" fmla="*/ 6146669 h 6146669"/>
              <a:gd name="connsiteX4" fmla="*/ 1733670 w 1733670"/>
              <a:gd name="connsiteY4" fmla="*/ 6146669 h 6146669"/>
              <a:gd name="connsiteX5" fmla="*/ 0 w 1733670"/>
              <a:gd name="connsiteY5" fmla="*/ 6146669 h 6146669"/>
              <a:gd name="connsiteX6" fmla="*/ 0 w 1733670"/>
              <a:gd name="connsiteY6" fmla="*/ 6146669 h 6146669"/>
              <a:gd name="connsiteX7" fmla="*/ 0 w 1733670"/>
              <a:gd name="connsiteY7" fmla="*/ 288951 h 6146669"/>
              <a:gd name="connsiteX8" fmla="*/ 288951 w 1733670"/>
              <a:gd name="connsiteY8" fmla="*/ 0 h 614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3670" h="6146669">
                <a:moveTo>
                  <a:pt x="1733670" y="1024467"/>
                </a:moveTo>
                <a:lnTo>
                  <a:pt x="1733670" y="5122202"/>
                </a:lnTo>
                <a:cubicBezTo>
                  <a:pt x="1733670" y="5687998"/>
                  <a:pt x="1697182" y="6146667"/>
                  <a:pt x="1652171" y="6146667"/>
                </a:cubicBezTo>
                <a:lnTo>
                  <a:pt x="0" y="6146667"/>
                </a:lnTo>
                <a:lnTo>
                  <a:pt x="0" y="6146667"/>
                </a:lnTo>
                <a:lnTo>
                  <a:pt x="0" y="2"/>
                </a:lnTo>
                <a:lnTo>
                  <a:pt x="0" y="2"/>
                </a:lnTo>
                <a:lnTo>
                  <a:pt x="1652171" y="2"/>
                </a:lnTo>
                <a:cubicBezTo>
                  <a:pt x="1697182" y="2"/>
                  <a:pt x="1733670" y="458671"/>
                  <a:pt x="1733670" y="1024467"/>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71121" tIns="90981" rIns="90981" bIns="90982" numCol="1" spcCol="1270" anchor="ctr" anchorCtr="0">
            <a:noAutofit/>
          </a:bodyPr>
          <a:lstStyle/>
          <a:p>
            <a:pPr marL="342900" lvl="1" indent="-342900" defTabSz="444500">
              <a:lnSpc>
                <a:spcPct val="90000"/>
              </a:lnSpc>
              <a:spcAft>
                <a:spcPct val="15000"/>
              </a:spcAft>
              <a:buFont typeface="Arial" panose="020B0604020202020204" pitchFamily="34" charset="0"/>
              <a:buChar char="•"/>
            </a:pPr>
            <a:r>
              <a:rPr lang="en-US" sz="2400" b="1" dirty="0"/>
              <a:t>Straight-line (SL)</a:t>
            </a:r>
            <a:r>
              <a:rPr lang="en-US" sz="2400" b="1" kern="1200" dirty="0"/>
              <a:t> </a:t>
            </a:r>
            <a:r>
              <a:rPr lang="en-US" sz="2400" b="1" kern="1200" dirty="0" smtClean="0"/>
              <a:t>method </a:t>
            </a:r>
            <a:endParaRPr lang="en-US" sz="2400" b="1" kern="1200" dirty="0"/>
          </a:p>
          <a:p>
            <a:pPr marL="800100" lvl="2" indent="-342900" defTabSz="444500">
              <a:lnSpc>
                <a:spcPct val="90000"/>
              </a:lnSpc>
              <a:spcAft>
                <a:spcPct val="15000"/>
              </a:spcAft>
              <a:buFont typeface="Lucida Grande"/>
              <a:buChar char="–"/>
            </a:pPr>
            <a:r>
              <a:rPr lang="en-US" sz="2200" kern="1200" dirty="0"/>
              <a:t>Allocates an equal amount of depreciable </a:t>
            </a:r>
            <a:r>
              <a:rPr lang="en-IN" sz="2200" kern="1200" dirty="0"/>
              <a:t>base to each year of the </a:t>
            </a:r>
            <a:r>
              <a:rPr lang="en-US" sz="2200" kern="1200" dirty="0"/>
              <a:t>asset’s service life</a:t>
            </a:r>
          </a:p>
          <a:p>
            <a:pPr marL="342900" lvl="1" indent="-342900" algn="l" defTabSz="444500">
              <a:lnSpc>
                <a:spcPct val="90000"/>
              </a:lnSpc>
              <a:spcBef>
                <a:spcPct val="0"/>
              </a:spcBef>
              <a:spcAft>
                <a:spcPct val="15000"/>
              </a:spcAft>
              <a:buFont typeface="Arial" panose="020B0604020202020204" pitchFamily="34" charset="0"/>
              <a:buChar char="•"/>
            </a:pPr>
            <a:r>
              <a:rPr lang="en-US" sz="2400" b="1" kern="1200" dirty="0"/>
              <a:t>Accelerated </a:t>
            </a:r>
            <a:r>
              <a:rPr lang="en-US" sz="2400" b="1" kern="1200" dirty="0" smtClean="0"/>
              <a:t>methods</a:t>
            </a:r>
            <a:endParaRPr lang="en-US" sz="2400" b="1" dirty="0"/>
          </a:p>
          <a:p>
            <a:pPr marL="800100" lvl="2" indent="-342900" defTabSz="444500">
              <a:lnSpc>
                <a:spcPct val="90000"/>
              </a:lnSpc>
              <a:spcAft>
                <a:spcPct val="15000"/>
              </a:spcAft>
              <a:buFont typeface="Lucida Grande"/>
              <a:buChar char="–"/>
            </a:pPr>
            <a:r>
              <a:rPr lang="en-IN" sz="2200" kern="1200" dirty="0"/>
              <a:t>Declining pattern of depreciation, with higher depreciation in the </a:t>
            </a:r>
            <a:r>
              <a:rPr lang="en-IN" sz="2200" kern="1200" dirty="0" smtClean="0"/>
              <a:t>earlier </a:t>
            </a:r>
            <a:r>
              <a:rPr lang="en-IN" sz="2200" kern="1200" dirty="0"/>
              <a:t>years of the asset’s life and lower depreciation in later years</a:t>
            </a:r>
          </a:p>
          <a:p>
            <a:pPr marL="800100" lvl="2" indent="-342900" defTabSz="444500">
              <a:lnSpc>
                <a:spcPct val="90000"/>
              </a:lnSpc>
              <a:spcAft>
                <a:spcPct val="15000"/>
              </a:spcAft>
              <a:buFont typeface="Lucida Grande"/>
              <a:buChar char="–"/>
            </a:pPr>
            <a:r>
              <a:rPr lang="en-US" sz="2200" dirty="0"/>
              <a:t>Sum-of-the-years’-digits (SYD) method</a:t>
            </a:r>
            <a:endParaRPr lang="en-US" sz="2200" kern="1200" dirty="0"/>
          </a:p>
          <a:p>
            <a:pPr marL="1257300" lvl="3" indent="-342900" defTabSz="444500">
              <a:lnSpc>
                <a:spcPct val="90000"/>
              </a:lnSpc>
              <a:spcAft>
                <a:spcPct val="15000"/>
              </a:spcAft>
              <a:buFont typeface="Arial" panose="020B0604020202020204" pitchFamily="34" charset="0"/>
              <a:buChar char="•"/>
            </a:pPr>
            <a:r>
              <a:rPr lang="en-US" sz="2200" kern="1200" dirty="0"/>
              <a:t>Multiplies depreciable base by a declining fraction</a:t>
            </a:r>
          </a:p>
          <a:p>
            <a:pPr marL="800100" lvl="2" indent="-342900" defTabSz="444500">
              <a:lnSpc>
                <a:spcPct val="90000"/>
              </a:lnSpc>
              <a:spcAft>
                <a:spcPct val="15000"/>
              </a:spcAft>
              <a:buFont typeface="Lucida Grande"/>
              <a:buChar char="–"/>
            </a:pPr>
            <a:r>
              <a:rPr lang="en-US" sz="2400" dirty="0"/>
              <a:t>Declining balance methods</a:t>
            </a:r>
            <a:endParaRPr lang="en-US" sz="2400" kern="1200" dirty="0"/>
          </a:p>
          <a:p>
            <a:pPr marL="1257300" lvl="2" indent="-342900">
              <a:buFont typeface="Arial" panose="020B0604020202020204" pitchFamily="34" charset="0"/>
              <a:buChar char="•"/>
            </a:pPr>
            <a:r>
              <a:rPr lang="en-US" sz="2200" dirty="0"/>
              <a:t>Multiplies beginning-of-year book value by </a:t>
            </a:r>
            <a:r>
              <a:rPr lang="en-IN" sz="2200" dirty="0"/>
              <a:t>an annual rate that is a </a:t>
            </a:r>
            <a:r>
              <a:rPr lang="en-US" sz="2200" dirty="0"/>
              <a:t>multiple of the SL rate</a:t>
            </a:r>
          </a:p>
        </p:txBody>
      </p:sp>
      <p:sp>
        <p:nvSpPr>
          <p:cNvPr id="13" name="Freeform 12"/>
          <p:cNvSpPr/>
          <p:nvPr/>
        </p:nvSpPr>
        <p:spPr>
          <a:xfrm>
            <a:off x="2397814" y="5253442"/>
            <a:ext cx="6693408" cy="1432786"/>
          </a:xfrm>
          <a:custGeom>
            <a:avLst/>
            <a:gdLst>
              <a:gd name="connsiteX0" fmla="*/ 288951 w 1733670"/>
              <a:gd name="connsiteY0" fmla="*/ 0 h 6146669"/>
              <a:gd name="connsiteX1" fmla="*/ 1444719 w 1733670"/>
              <a:gd name="connsiteY1" fmla="*/ 0 h 6146669"/>
              <a:gd name="connsiteX2" fmla="*/ 1733670 w 1733670"/>
              <a:gd name="connsiteY2" fmla="*/ 288951 h 6146669"/>
              <a:gd name="connsiteX3" fmla="*/ 1733670 w 1733670"/>
              <a:gd name="connsiteY3" fmla="*/ 6146669 h 6146669"/>
              <a:gd name="connsiteX4" fmla="*/ 1733670 w 1733670"/>
              <a:gd name="connsiteY4" fmla="*/ 6146669 h 6146669"/>
              <a:gd name="connsiteX5" fmla="*/ 0 w 1733670"/>
              <a:gd name="connsiteY5" fmla="*/ 6146669 h 6146669"/>
              <a:gd name="connsiteX6" fmla="*/ 0 w 1733670"/>
              <a:gd name="connsiteY6" fmla="*/ 6146669 h 6146669"/>
              <a:gd name="connsiteX7" fmla="*/ 0 w 1733670"/>
              <a:gd name="connsiteY7" fmla="*/ 288951 h 6146669"/>
              <a:gd name="connsiteX8" fmla="*/ 288951 w 1733670"/>
              <a:gd name="connsiteY8" fmla="*/ 0 h 614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3670" h="6146669">
                <a:moveTo>
                  <a:pt x="1733670" y="1024467"/>
                </a:moveTo>
                <a:lnTo>
                  <a:pt x="1733670" y="5122202"/>
                </a:lnTo>
                <a:cubicBezTo>
                  <a:pt x="1733670" y="5687998"/>
                  <a:pt x="1697182" y="6146667"/>
                  <a:pt x="1652171" y="6146667"/>
                </a:cubicBezTo>
                <a:lnTo>
                  <a:pt x="0" y="6146667"/>
                </a:lnTo>
                <a:lnTo>
                  <a:pt x="0" y="6146667"/>
                </a:lnTo>
                <a:lnTo>
                  <a:pt x="0" y="2"/>
                </a:lnTo>
                <a:lnTo>
                  <a:pt x="0" y="2"/>
                </a:lnTo>
                <a:lnTo>
                  <a:pt x="1652171" y="2"/>
                </a:lnTo>
                <a:cubicBezTo>
                  <a:pt x="1697182" y="2"/>
                  <a:pt x="1733670" y="458671"/>
                  <a:pt x="1733670" y="1024467"/>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71121" tIns="90982" rIns="90981" bIns="90981" numCol="1" spcCol="1270" anchor="ctr" anchorCtr="0">
            <a:noAutofit/>
          </a:bodyPr>
          <a:lstStyle/>
          <a:p>
            <a:pPr marL="342900" lvl="1" indent="-342900" algn="l" defTabSz="444500">
              <a:lnSpc>
                <a:spcPct val="90000"/>
              </a:lnSpc>
              <a:spcBef>
                <a:spcPct val="0"/>
              </a:spcBef>
              <a:spcAft>
                <a:spcPct val="15000"/>
              </a:spcAft>
              <a:buFont typeface="Arial" panose="020B0604020202020204" pitchFamily="34" charset="0"/>
              <a:buChar char="•"/>
            </a:pPr>
            <a:r>
              <a:rPr lang="en-US" sz="2400" b="1" kern="1200" dirty="0"/>
              <a:t>Units-of-production method </a:t>
            </a:r>
          </a:p>
          <a:p>
            <a:pPr marL="800100" lvl="2" indent="-342900" defTabSz="444500">
              <a:lnSpc>
                <a:spcPct val="90000"/>
              </a:lnSpc>
              <a:spcAft>
                <a:spcPct val="15000"/>
              </a:spcAft>
              <a:buFont typeface="Lucida Grande"/>
              <a:buChar char="–"/>
            </a:pPr>
            <a:r>
              <a:rPr lang="en-US" sz="2200" dirty="0"/>
              <a:t>Computes a depreciation rate per measure of activity and then multiplies this rate by actual activity to determine periodic depreciation</a:t>
            </a:r>
          </a:p>
        </p:txBody>
      </p:sp>
      <p:sp>
        <p:nvSpPr>
          <p:cNvPr id="5" name="Freeform 4"/>
          <p:cNvSpPr/>
          <p:nvPr/>
        </p:nvSpPr>
        <p:spPr>
          <a:xfrm>
            <a:off x="587833" y="2209800"/>
            <a:ext cx="1809981" cy="1508390"/>
          </a:xfrm>
          <a:custGeom>
            <a:avLst/>
            <a:gdLst>
              <a:gd name="connsiteX0" fmla="*/ 0 w 2667186"/>
              <a:gd name="connsiteY0" fmla="*/ 311172 h 1867030"/>
              <a:gd name="connsiteX1" fmla="*/ 311172 w 2667186"/>
              <a:gd name="connsiteY1" fmla="*/ 0 h 1867030"/>
              <a:gd name="connsiteX2" fmla="*/ 2356014 w 2667186"/>
              <a:gd name="connsiteY2" fmla="*/ 0 h 1867030"/>
              <a:gd name="connsiteX3" fmla="*/ 2667186 w 2667186"/>
              <a:gd name="connsiteY3" fmla="*/ 311172 h 1867030"/>
              <a:gd name="connsiteX4" fmla="*/ 2667186 w 2667186"/>
              <a:gd name="connsiteY4" fmla="*/ 1555858 h 1867030"/>
              <a:gd name="connsiteX5" fmla="*/ 2356014 w 2667186"/>
              <a:gd name="connsiteY5" fmla="*/ 1867030 h 1867030"/>
              <a:gd name="connsiteX6" fmla="*/ 311172 w 2667186"/>
              <a:gd name="connsiteY6" fmla="*/ 1867030 h 1867030"/>
              <a:gd name="connsiteX7" fmla="*/ 0 w 2667186"/>
              <a:gd name="connsiteY7" fmla="*/ 1555858 h 1867030"/>
              <a:gd name="connsiteX8" fmla="*/ 0 w 2667186"/>
              <a:gd name="connsiteY8" fmla="*/ 311172 h 186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186" h="1867030">
                <a:moveTo>
                  <a:pt x="2222655" y="0"/>
                </a:moveTo>
                <a:cubicBezTo>
                  <a:pt x="2468163" y="0"/>
                  <a:pt x="2667186" y="97521"/>
                  <a:pt x="2667186" y="217820"/>
                </a:cubicBezTo>
                <a:lnTo>
                  <a:pt x="2667186" y="1649210"/>
                </a:lnTo>
                <a:cubicBezTo>
                  <a:pt x="2667186" y="1769509"/>
                  <a:pt x="2468163" y="1867030"/>
                  <a:pt x="2222655" y="1867030"/>
                </a:cubicBezTo>
                <a:lnTo>
                  <a:pt x="444531" y="1867030"/>
                </a:lnTo>
                <a:cubicBezTo>
                  <a:pt x="199023" y="1867030"/>
                  <a:pt x="0" y="1769509"/>
                  <a:pt x="0" y="1649210"/>
                </a:cubicBezTo>
                <a:lnTo>
                  <a:pt x="0" y="217820"/>
                </a:lnTo>
                <a:cubicBezTo>
                  <a:pt x="0" y="97521"/>
                  <a:pt x="199023" y="0"/>
                  <a:pt x="444531" y="0"/>
                </a:cubicBezTo>
                <a:lnTo>
                  <a:pt x="222265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06379" tIns="106380" rIns="106379" bIns="106379" numCol="1" spcCol="1270" anchor="ctr" anchorCtr="0">
            <a:noAutofit/>
          </a:bodyPr>
          <a:lstStyle/>
          <a:p>
            <a:pPr lvl="0" algn="ctr" defTabSz="1066800">
              <a:lnSpc>
                <a:spcPct val="90000"/>
              </a:lnSpc>
              <a:spcBef>
                <a:spcPct val="0"/>
              </a:spcBef>
              <a:spcAft>
                <a:spcPct val="35000"/>
              </a:spcAft>
            </a:pPr>
            <a:r>
              <a:rPr lang="en-US" sz="2300" b="1" kern="1200" dirty="0"/>
              <a:t>Time-Based Depreciation Methods</a:t>
            </a:r>
          </a:p>
        </p:txBody>
      </p:sp>
      <p:sp>
        <p:nvSpPr>
          <p:cNvPr id="8" name="Freeform 7"/>
          <p:cNvSpPr/>
          <p:nvPr/>
        </p:nvSpPr>
        <p:spPr>
          <a:xfrm>
            <a:off x="587833" y="5258934"/>
            <a:ext cx="1811430" cy="1427294"/>
          </a:xfrm>
          <a:custGeom>
            <a:avLst/>
            <a:gdLst>
              <a:gd name="connsiteX0" fmla="*/ 0 w 2667186"/>
              <a:gd name="connsiteY0" fmla="*/ 311172 h 1867030"/>
              <a:gd name="connsiteX1" fmla="*/ 311172 w 2667186"/>
              <a:gd name="connsiteY1" fmla="*/ 0 h 1867030"/>
              <a:gd name="connsiteX2" fmla="*/ 2356014 w 2667186"/>
              <a:gd name="connsiteY2" fmla="*/ 0 h 1867030"/>
              <a:gd name="connsiteX3" fmla="*/ 2667186 w 2667186"/>
              <a:gd name="connsiteY3" fmla="*/ 311172 h 1867030"/>
              <a:gd name="connsiteX4" fmla="*/ 2667186 w 2667186"/>
              <a:gd name="connsiteY4" fmla="*/ 1555858 h 1867030"/>
              <a:gd name="connsiteX5" fmla="*/ 2356014 w 2667186"/>
              <a:gd name="connsiteY5" fmla="*/ 1867030 h 1867030"/>
              <a:gd name="connsiteX6" fmla="*/ 311172 w 2667186"/>
              <a:gd name="connsiteY6" fmla="*/ 1867030 h 1867030"/>
              <a:gd name="connsiteX7" fmla="*/ 0 w 2667186"/>
              <a:gd name="connsiteY7" fmla="*/ 1555858 h 1867030"/>
              <a:gd name="connsiteX8" fmla="*/ 0 w 2667186"/>
              <a:gd name="connsiteY8" fmla="*/ 311172 h 186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186" h="1867030">
                <a:moveTo>
                  <a:pt x="2222655" y="0"/>
                </a:moveTo>
                <a:cubicBezTo>
                  <a:pt x="2468163" y="0"/>
                  <a:pt x="2667186" y="97521"/>
                  <a:pt x="2667186" y="217820"/>
                </a:cubicBezTo>
                <a:lnTo>
                  <a:pt x="2667186" y="1649210"/>
                </a:lnTo>
                <a:cubicBezTo>
                  <a:pt x="2667186" y="1769509"/>
                  <a:pt x="2468163" y="1867030"/>
                  <a:pt x="2222655" y="1867030"/>
                </a:cubicBezTo>
                <a:lnTo>
                  <a:pt x="444531" y="1867030"/>
                </a:lnTo>
                <a:cubicBezTo>
                  <a:pt x="199023" y="1867030"/>
                  <a:pt x="0" y="1769509"/>
                  <a:pt x="0" y="1649210"/>
                </a:cubicBezTo>
                <a:lnTo>
                  <a:pt x="0" y="217820"/>
                </a:lnTo>
                <a:cubicBezTo>
                  <a:pt x="0" y="97521"/>
                  <a:pt x="199023" y="0"/>
                  <a:pt x="444531" y="0"/>
                </a:cubicBezTo>
                <a:lnTo>
                  <a:pt x="222265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1066800">
              <a:lnSpc>
                <a:spcPct val="90000"/>
              </a:lnSpc>
              <a:spcBef>
                <a:spcPct val="0"/>
              </a:spcBef>
              <a:spcAft>
                <a:spcPct val="35000"/>
              </a:spcAft>
            </a:pPr>
            <a:r>
              <a:rPr lang="en-US" sz="2300" b="1" kern="1200" dirty="0"/>
              <a:t>Activity-Based Depreciation Methods</a:t>
            </a:r>
          </a:p>
        </p:txBody>
      </p:sp>
    </p:spTree>
    <p:extLst>
      <p:ext uri="{BB962C8B-B14F-4D97-AF65-F5344CB8AC3E}">
        <p14:creationId xmlns:p14="http://schemas.microsoft.com/office/powerpoint/2010/main" val="329970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5"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3025"/>
            <a:ext cx="8382000" cy="1444625"/>
          </a:xfrm>
        </p:spPr>
        <p:txBody>
          <a:bodyPr/>
          <a:lstStyle/>
          <a:p>
            <a:r>
              <a:rPr lang="en-US" dirty="0"/>
              <a:t>Rearrangements </a:t>
            </a:r>
            <a:r>
              <a:rPr lang="en-US" sz="2400" dirty="0"/>
              <a:t>(continued)</a:t>
            </a:r>
            <a:endParaRPr lang="en-US" dirty="0"/>
          </a:p>
        </p:txBody>
      </p:sp>
      <p:sp>
        <p:nvSpPr>
          <p:cNvPr id="7" name="Freeform 6"/>
          <p:cNvSpPr/>
          <p:nvPr/>
        </p:nvSpPr>
        <p:spPr>
          <a:xfrm>
            <a:off x="887913" y="1903035"/>
            <a:ext cx="7887686" cy="1781325"/>
          </a:xfrm>
          <a:custGeom>
            <a:avLst/>
            <a:gdLst>
              <a:gd name="connsiteX0" fmla="*/ 0 w 7887686"/>
              <a:gd name="connsiteY0" fmla="*/ 0 h 1781325"/>
              <a:gd name="connsiteX1" fmla="*/ 7887686 w 7887686"/>
              <a:gd name="connsiteY1" fmla="*/ 0 h 1781325"/>
              <a:gd name="connsiteX2" fmla="*/ 7887686 w 7887686"/>
              <a:gd name="connsiteY2" fmla="*/ 1781325 h 1781325"/>
              <a:gd name="connsiteX3" fmla="*/ 0 w 7887686"/>
              <a:gd name="connsiteY3" fmla="*/ 1781325 h 1781325"/>
              <a:gd name="connsiteX4" fmla="*/ 0 w 7887686"/>
              <a:gd name="connsiteY4" fmla="*/ 0 h 178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7686" h="1781325">
                <a:moveTo>
                  <a:pt x="0" y="0"/>
                </a:moveTo>
                <a:lnTo>
                  <a:pt x="7887686" y="0"/>
                </a:lnTo>
                <a:lnTo>
                  <a:pt x="7887686" y="1781325"/>
                </a:lnTo>
                <a:lnTo>
                  <a:pt x="0" y="1781325"/>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12172" tIns="604012" rIns="612172"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If they clearly increase future benefits:</a:t>
            </a:r>
          </a:p>
          <a:p>
            <a:pPr marL="571500" lvl="2" indent="-342900" algn="l" defTabSz="977900">
              <a:lnSpc>
                <a:spcPct val="90000"/>
              </a:lnSpc>
              <a:spcBef>
                <a:spcPct val="0"/>
              </a:spcBef>
              <a:spcAft>
                <a:spcPct val="15000"/>
              </a:spcAft>
              <a:buFont typeface="Lucida Grande"/>
              <a:buChar char="–"/>
            </a:pPr>
            <a:r>
              <a:rPr lang="en-US" sz="2200" kern="1200" dirty="0"/>
              <a:t>They should be </a:t>
            </a:r>
            <a:r>
              <a:rPr lang="en-IN" sz="2200" b="1" kern="1200" dirty="0">
                <a:solidFill>
                  <a:srgbClr val="C00000"/>
                </a:solidFill>
              </a:rPr>
              <a:t>capitalized</a:t>
            </a:r>
            <a:r>
              <a:rPr lang="en-IN" sz="2200" kern="1200" dirty="0"/>
              <a:t> and </a:t>
            </a:r>
            <a:r>
              <a:rPr lang="en-IN" sz="2200" kern="1200" dirty="0" smtClean="0"/>
              <a:t>then expensed </a:t>
            </a:r>
            <a:r>
              <a:rPr lang="en-IN" sz="2200" kern="1200" dirty="0"/>
              <a:t>in the future periods </a:t>
            </a:r>
            <a:r>
              <a:rPr lang="en-IN" sz="2200" kern="1200" dirty="0" smtClean="0"/>
              <a:t>benefited</a:t>
            </a:r>
            <a:endParaRPr lang="en-US" sz="2200" kern="1200" dirty="0"/>
          </a:p>
        </p:txBody>
      </p:sp>
      <p:sp>
        <p:nvSpPr>
          <p:cNvPr id="8" name="Freeform 7"/>
          <p:cNvSpPr/>
          <p:nvPr/>
        </p:nvSpPr>
        <p:spPr>
          <a:xfrm>
            <a:off x="1282297" y="1474995"/>
            <a:ext cx="7333497" cy="856080"/>
          </a:xfrm>
          <a:custGeom>
            <a:avLst/>
            <a:gdLst>
              <a:gd name="connsiteX0" fmla="*/ 0 w 7333497"/>
              <a:gd name="connsiteY0" fmla="*/ 142683 h 856080"/>
              <a:gd name="connsiteX1" fmla="*/ 142683 w 7333497"/>
              <a:gd name="connsiteY1" fmla="*/ 0 h 856080"/>
              <a:gd name="connsiteX2" fmla="*/ 7190814 w 7333497"/>
              <a:gd name="connsiteY2" fmla="*/ 0 h 856080"/>
              <a:gd name="connsiteX3" fmla="*/ 7333497 w 7333497"/>
              <a:gd name="connsiteY3" fmla="*/ 142683 h 856080"/>
              <a:gd name="connsiteX4" fmla="*/ 7333497 w 7333497"/>
              <a:gd name="connsiteY4" fmla="*/ 713397 h 856080"/>
              <a:gd name="connsiteX5" fmla="*/ 7190814 w 7333497"/>
              <a:gd name="connsiteY5" fmla="*/ 856080 h 856080"/>
              <a:gd name="connsiteX6" fmla="*/ 142683 w 7333497"/>
              <a:gd name="connsiteY6" fmla="*/ 856080 h 856080"/>
              <a:gd name="connsiteX7" fmla="*/ 0 w 7333497"/>
              <a:gd name="connsiteY7" fmla="*/ 713397 h 856080"/>
              <a:gd name="connsiteX8" fmla="*/ 0 w 7333497"/>
              <a:gd name="connsiteY8" fmla="*/ 142683 h 8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3497" h="856080">
                <a:moveTo>
                  <a:pt x="0" y="142683"/>
                </a:moveTo>
                <a:cubicBezTo>
                  <a:pt x="0" y="63881"/>
                  <a:pt x="63881" y="0"/>
                  <a:pt x="142683" y="0"/>
                </a:cubicBezTo>
                <a:lnTo>
                  <a:pt x="7190814" y="0"/>
                </a:lnTo>
                <a:cubicBezTo>
                  <a:pt x="7269616" y="0"/>
                  <a:pt x="7333497" y="63881"/>
                  <a:pt x="7333497" y="142683"/>
                </a:cubicBezTo>
                <a:lnTo>
                  <a:pt x="7333497" y="713397"/>
                </a:lnTo>
                <a:cubicBezTo>
                  <a:pt x="7333497" y="792199"/>
                  <a:pt x="7269616" y="856080"/>
                  <a:pt x="7190814" y="856080"/>
                </a:cubicBezTo>
                <a:lnTo>
                  <a:pt x="142683" y="856080"/>
                </a:lnTo>
                <a:cubicBezTo>
                  <a:pt x="63881" y="856080"/>
                  <a:pt x="0" y="792199"/>
                  <a:pt x="0" y="713397"/>
                </a:cubicBezTo>
                <a:lnTo>
                  <a:pt x="0" y="142683"/>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50485" tIns="41790" rIns="250485" bIns="41790" numCol="1" spcCol="1270" anchor="ctr" anchorCtr="0">
            <a:noAutofit/>
          </a:bodyPr>
          <a:lstStyle/>
          <a:p>
            <a:pPr lvl="0" algn="l" defTabSz="1155700">
              <a:lnSpc>
                <a:spcPct val="90000"/>
              </a:lnSpc>
              <a:spcBef>
                <a:spcPct val="0"/>
              </a:spcBef>
              <a:spcAft>
                <a:spcPct val="35000"/>
              </a:spcAft>
            </a:pPr>
            <a:r>
              <a:rPr lang="en-US" sz="2600" kern="1200" dirty="0"/>
              <a:t>If rearrangement expenditures are material</a:t>
            </a:r>
          </a:p>
        </p:txBody>
      </p:sp>
      <p:sp>
        <p:nvSpPr>
          <p:cNvPr id="9" name="Freeform 8"/>
          <p:cNvSpPr/>
          <p:nvPr/>
        </p:nvSpPr>
        <p:spPr>
          <a:xfrm>
            <a:off x="887913" y="4269000"/>
            <a:ext cx="7887686" cy="1827000"/>
          </a:xfrm>
          <a:custGeom>
            <a:avLst/>
            <a:gdLst>
              <a:gd name="connsiteX0" fmla="*/ 0 w 7887686"/>
              <a:gd name="connsiteY0" fmla="*/ 0 h 1827000"/>
              <a:gd name="connsiteX1" fmla="*/ 7887686 w 7887686"/>
              <a:gd name="connsiteY1" fmla="*/ 0 h 1827000"/>
              <a:gd name="connsiteX2" fmla="*/ 7887686 w 7887686"/>
              <a:gd name="connsiteY2" fmla="*/ 1827000 h 1827000"/>
              <a:gd name="connsiteX3" fmla="*/ 0 w 7887686"/>
              <a:gd name="connsiteY3" fmla="*/ 1827000 h 1827000"/>
              <a:gd name="connsiteX4" fmla="*/ 0 w 7887686"/>
              <a:gd name="connsiteY4" fmla="*/ 0 h 182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7686" h="1827000">
                <a:moveTo>
                  <a:pt x="0" y="0"/>
                </a:moveTo>
                <a:lnTo>
                  <a:pt x="7887686" y="0"/>
                </a:lnTo>
                <a:lnTo>
                  <a:pt x="7887686" y="1827000"/>
                </a:lnTo>
                <a:lnTo>
                  <a:pt x="0" y="1827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12172" tIns="604012" rIns="612172" bIns="170688" numCol="1" spcCol="1270" anchor="t" anchorCtr="0">
            <a:noAutofit/>
          </a:bodyPr>
          <a:lstStyle/>
          <a:p>
            <a:pPr marL="457200" lvl="2" indent="-228600" algn="l" defTabSz="977900">
              <a:lnSpc>
                <a:spcPct val="90000"/>
              </a:lnSpc>
              <a:spcBef>
                <a:spcPct val="0"/>
              </a:spcBef>
              <a:spcAft>
                <a:spcPct val="15000"/>
              </a:spcAft>
              <a:buChar char="••"/>
            </a:pPr>
            <a:r>
              <a:rPr lang="en-US" sz="2200" kern="1200" dirty="0"/>
              <a:t>They should be </a:t>
            </a:r>
            <a:r>
              <a:rPr lang="en-US" sz="2200" b="1" kern="1200" dirty="0">
                <a:solidFill>
                  <a:srgbClr val="C00000"/>
                </a:solidFill>
              </a:rPr>
              <a:t>expensed</a:t>
            </a:r>
            <a:r>
              <a:rPr lang="en-US" sz="2200" kern="1200" dirty="0"/>
              <a:t> in the period </a:t>
            </a:r>
            <a:r>
              <a:rPr lang="en-US" sz="2200" kern="1200" dirty="0" smtClean="0"/>
              <a:t>incurred</a:t>
            </a:r>
            <a:endParaRPr lang="en-US" sz="2200" kern="1200" dirty="0"/>
          </a:p>
        </p:txBody>
      </p:sp>
      <p:sp>
        <p:nvSpPr>
          <p:cNvPr id="10" name="Freeform 9"/>
          <p:cNvSpPr/>
          <p:nvPr/>
        </p:nvSpPr>
        <p:spPr>
          <a:xfrm>
            <a:off x="1282297" y="3840960"/>
            <a:ext cx="7337086" cy="856080"/>
          </a:xfrm>
          <a:custGeom>
            <a:avLst/>
            <a:gdLst>
              <a:gd name="connsiteX0" fmla="*/ 0 w 7337086"/>
              <a:gd name="connsiteY0" fmla="*/ 142683 h 856080"/>
              <a:gd name="connsiteX1" fmla="*/ 142683 w 7337086"/>
              <a:gd name="connsiteY1" fmla="*/ 0 h 856080"/>
              <a:gd name="connsiteX2" fmla="*/ 7194403 w 7337086"/>
              <a:gd name="connsiteY2" fmla="*/ 0 h 856080"/>
              <a:gd name="connsiteX3" fmla="*/ 7337086 w 7337086"/>
              <a:gd name="connsiteY3" fmla="*/ 142683 h 856080"/>
              <a:gd name="connsiteX4" fmla="*/ 7337086 w 7337086"/>
              <a:gd name="connsiteY4" fmla="*/ 713397 h 856080"/>
              <a:gd name="connsiteX5" fmla="*/ 7194403 w 7337086"/>
              <a:gd name="connsiteY5" fmla="*/ 856080 h 856080"/>
              <a:gd name="connsiteX6" fmla="*/ 142683 w 7337086"/>
              <a:gd name="connsiteY6" fmla="*/ 856080 h 856080"/>
              <a:gd name="connsiteX7" fmla="*/ 0 w 7337086"/>
              <a:gd name="connsiteY7" fmla="*/ 713397 h 856080"/>
              <a:gd name="connsiteX8" fmla="*/ 0 w 7337086"/>
              <a:gd name="connsiteY8" fmla="*/ 142683 h 8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7086" h="856080">
                <a:moveTo>
                  <a:pt x="0" y="142683"/>
                </a:moveTo>
                <a:cubicBezTo>
                  <a:pt x="0" y="63881"/>
                  <a:pt x="63881" y="0"/>
                  <a:pt x="142683" y="0"/>
                </a:cubicBezTo>
                <a:lnTo>
                  <a:pt x="7194403" y="0"/>
                </a:lnTo>
                <a:cubicBezTo>
                  <a:pt x="7273205" y="0"/>
                  <a:pt x="7337086" y="63881"/>
                  <a:pt x="7337086" y="142683"/>
                </a:cubicBezTo>
                <a:lnTo>
                  <a:pt x="7337086" y="713397"/>
                </a:lnTo>
                <a:cubicBezTo>
                  <a:pt x="7337086" y="792199"/>
                  <a:pt x="7273205" y="856080"/>
                  <a:pt x="7194403" y="856080"/>
                </a:cubicBezTo>
                <a:lnTo>
                  <a:pt x="142683" y="856080"/>
                </a:lnTo>
                <a:cubicBezTo>
                  <a:pt x="63881" y="856080"/>
                  <a:pt x="0" y="792199"/>
                  <a:pt x="0" y="713397"/>
                </a:cubicBezTo>
                <a:lnTo>
                  <a:pt x="0" y="142683"/>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50485" tIns="41790" rIns="250485" bIns="41790" numCol="1" spcCol="1270" anchor="ctr" anchorCtr="0">
            <a:noAutofit/>
          </a:bodyPr>
          <a:lstStyle/>
          <a:p>
            <a:pPr lvl="0" algn="l" defTabSz="1155700">
              <a:lnSpc>
                <a:spcPct val="90000"/>
              </a:lnSpc>
              <a:spcBef>
                <a:spcPct val="0"/>
              </a:spcBef>
              <a:spcAft>
                <a:spcPct val="35000"/>
              </a:spcAft>
            </a:pPr>
            <a:r>
              <a:rPr lang="en-US" sz="2600" kern="1200" dirty="0"/>
              <a:t>If rearrangement expenditures are not material or if it’s uncertain that future benefits have increased</a:t>
            </a:r>
          </a:p>
        </p:txBody>
      </p:sp>
      <p:sp>
        <p:nvSpPr>
          <p:cNvPr id="5" name="Title 2"/>
          <p:cNvSpPr txBox="1">
            <a:spLocks/>
          </p:cNvSpPr>
          <p:nvPr/>
        </p:nvSpPr>
        <p:spPr bwMode="auto">
          <a:xfrm>
            <a:off x="8405812" y="7620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233980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811" y="1663769"/>
            <a:ext cx="8528120" cy="443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p>
            <a:r>
              <a:rPr lang="en-US" dirty="0"/>
              <a:t>Expenditures Subsequent to </a:t>
            </a:r>
            <a:r>
              <a:rPr lang="en-US" dirty="0" smtClean="0"/>
              <a:t>Acquisition—</a:t>
            </a:r>
            <a:br>
              <a:rPr lang="en-US" dirty="0" smtClean="0"/>
            </a:br>
            <a:r>
              <a:rPr lang="en-US" dirty="0" smtClean="0"/>
              <a:t>Accounting Treatment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2970139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9375"/>
            <a:ext cx="8382000" cy="1444625"/>
          </a:xfrm>
        </p:spPr>
        <p:txBody>
          <a:bodyPr>
            <a:normAutofit/>
          </a:bodyPr>
          <a:lstStyle/>
          <a:p>
            <a:r>
              <a:rPr lang="en-US" sz="3600" dirty="0"/>
              <a:t>Costs of Defending Intangible Rights</a:t>
            </a:r>
          </a:p>
        </p:txBody>
      </p:sp>
      <p:sp>
        <p:nvSpPr>
          <p:cNvPr id="7" name="Freeform 6"/>
          <p:cNvSpPr/>
          <p:nvPr/>
        </p:nvSpPr>
        <p:spPr>
          <a:xfrm>
            <a:off x="743439" y="1600200"/>
            <a:ext cx="8235018" cy="566931"/>
          </a:xfrm>
          <a:custGeom>
            <a:avLst/>
            <a:gdLst>
              <a:gd name="connsiteX0" fmla="*/ 0 w 8235018"/>
              <a:gd name="connsiteY0" fmla="*/ 94490 h 566931"/>
              <a:gd name="connsiteX1" fmla="*/ 94490 w 8235018"/>
              <a:gd name="connsiteY1" fmla="*/ 0 h 566931"/>
              <a:gd name="connsiteX2" fmla="*/ 8140528 w 8235018"/>
              <a:gd name="connsiteY2" fmla="*/ 0 h 566931"/>
              <a:gd name="connsiteX3" fmla="*/ 8235018 w 8235018"/>
              <a:gd name="connsiteY3" fmla="*/ 94490 h 566931"/>
              <a:gd name="connsiteX4" fmla="*/ 8235018 w 8235018"/>
              <a:gd name="connsiteY4" fmla="*/ 472441 h 566931"/>
              <a:gd name="connsiteX5" fmla="*/ 8140528 w 8235018"/>
              <a:gd name="connsiteY5" fmla="*/ 566931 h 566931"/>
              <a:gd name="connsiteX6" fmla="*/ 94490 w 8235018"/>
              <a:gd name="connsiteY6" fmla="*/ 566931 h 566931"/>
              <a:gd name="connsiteX7" fmla="*/ 0 w 8235018"/>
              <a:gd name="connsiteY7" fmla="*/ 472441 h 566931"/>
              <a:gd name="connsiteX8" fmla="*/ 0 w 8235018"/>
              <a:gd name="connsiteY8" fmla="*/ 94490 h 5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5018" h="566931">
                <a:moveTo>
                  <a:pt x="0" y="94490"/>
                </a:moveTo>
                <a:cubicBezTo>
                  <a:pt x="0" y="42305"/>
                  <a:pt x="42305" y="0"/>
                  <a:pt x="94490" y="0"/>
                </a:cubicBezTo>
                <a:lnTo>
                  <a:pt x="8140528" y="0"/>
                </a:lnTo>
                <a:cubicBezTo>
                  <a:pt x="8192713" y="0"/>
                  <a:pt x="8235018" y="42305"/>
                  <a:pt x="8235018" y="94490"/>
                </a:cubicBezTo>
                <a:lnTo>
                  <a:pt x="8235018" y="472441"/>
                </a:lnTo>
                <a:cubicBezTo>
                  <a:pt x="8235018" y="524626"/>
                  <a:pt x="8192713" y="566931"/>
                  <a:pt x="8140528" y="566931"/>
                </a:cubicBezTo>
                <a:lnTo>
                  <a:pt x="94490" y="566931"/>
                </a:lnTo>
                <a:cubicBezTo>
                  <a:pt x="42305" y="566931"/>
                  <a:pt x="0" y="524626"/>
                  <a:pt x="0" y="472441"/>
                </a:cubicBezTo>
                <a:lnTo>
                  <a:pt x="0" y="9449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6735" tIns="126735" rIns="126735" bIns="126735" numCol="1" spcCol="1270" anchor="ctr" anchorCtr="0">
            <a:noAutofit/>
          </a:bodyPr>
          <a:lstStyle/>
          <a:p>
            <a:pPr lvl="0" algn="l" defTabSz="1155700">
              <a:lnSpc>
                <a:spcPct val="90000"/>
              </a:lnSpc>
              <a:spcBef>
                <a:spcPct val="0"/>
              </a:spcBef>
              <a:spcAft>
                <a:spcPct val="35000"/>
              </a:spcAft>
            </a:pPr>
            <a:r>
              <a:rPr lang="en-US" sz="2600" kern="1200" dirty="0"/>
              <a:t>If an intangible right is successfully defended </a:t>
            </a:r>
          </a:p>
        </p:txBody>
      </p:sp>
      <p:sp>
        <p:nvSpPr>
          <p:cNvPr id="8" name="Freeform 7"/>
          <p:cNvSpPr/>
          <p:nvPr/>
        </p:nvSpPr>
        <p:spPr>
          <a:xfrm>
            <a:off x="743439" y="2167132"/>
            <a:ext cx="8235018" cy="1590444"/>
          </a:xfrm>
          <a:custGeom>
            <a:avLst/>
            <a:gdLst>
              <a:gd name="connsiteX0" fmla="*/ 0 w 8235018"/>
              <a:gd name="connsiteY0" fmla="*/ 0 h 999089"/>
              <a:gd name="connsiteX1" fmla="*/ 8235018 w 8235018"/>
              <a:gd name="connsiteY1" fmla="*/ 0 h 999089"/>
              <a:gd name="connsiteX2" fmla="*/ 8235018 w 8235018"/>
              <a:gd name="connsiteY2" fmla="*/ 999089 h 999089"/>
              <a:gd name="connsiteX3" fmla="*/ 0 w 8235018"/>
              <a:gd name="connsiteY3" fmla="*/ 999089 h 999089"/>
              <a:gd name="connsiteX4" fmla="*/ 0 w 8235018"/>
              <a:gd name="connsiteY4" fmla="*/ 0 h 99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018" h="999089">
                <a:moveTo>
                  <a:pt x="0" y="0"/>
                </a:moveTo>
                <a:lnTo>
                  <a:pt x="8235018" y="0"/>
                </a:lnTo>
                <a:lnTo>
                  <a:pt x="8235018" y="999089"/>
                </a:lnTo>
                <a:lnTo>
                  <a:pt x="0" y="999089"/>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6146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a:t>The litigation costs should be </a:t>
            </a:r>
            <a:r>
              <a:rPr lang="en-IN" sz="2400" b="1" kern="1200" dirty="0">
                <a:solidFill>
                  <a:srgbClr val="C00000"/>
                </a:solidFill>
              </a:rPr>
              <a:t>capitalized</a:t>
            </a:r>
            <a:r>
              <a:rPr lang="en-IN" sz="2400" kern="1200" dirty="0"/>
              <a:t> and amortized over the remaining useful life of the related </a:t>
            </a:r>
            <a:r>
              <a:rPr lang="en-IN" sz="2400" kern="1200" dirty="0" smtClean="0"/>
              <a:t>intangible</a:t>
            </a:r>
            <a:endParaRPr lang="en-US" sz="2400" kern="1200" dirty="0"/>
          </a:p>
        </p:txBody>
      </p:sp>
      <p:sp>
        <p:nvSpPr>
          <p:cNvPr id="9" name="Freeform 8"/>
          <p:cNvSpPr/>
          <p:nvPr/>
        </p:nvSpPr>
        <p:spPr>
          <a:xfrm>
            <a:off x="743439" y="3252264"/>
            <a:ext cx="8235018" cy="565302"/>
          </a:xfrm>
          <a:custGeom>
            <a:avLst/>
            <a:gdLst>
              <a:gd name="connsiteX0" fmla="*/ 0 w 8235018"/>
              <a:gd name="connsiteY0" fmla="*/ 94219 h 565302"/>
              <a:gd name="connsiteX1" fmla="*/ 94219 w 8235018"/>
              <a:gd name="connsiteY1" fmla="*/ 0 h 565302"/>
              <a:gd name="connsiteX2" fmla="*/ 8140799 w 8235018"/>
              <a:gd name="connsiteY2" fmla="*/ 0 h 565302"/>
              <a:gd name="connsiteX3" fmla="*/ 8235018 w 8235018"/>
              <a:gd name="connsiteY3" fmla="*/ 94219 h 565302"/>
              <a:gd name="connsiteX4" fmla="*/ 8235018 w 8235018"/>
              <a:gd name="connsiteY4" fmla="*/ 471083 h 565302"/>
              <a:gd name="connsiteX5" fmla="*/ 8140799 w 8235018"/>
              <a:gd name="connsiteY5" fmla="*/ 565302 h 565302"/>
              <a:gd name="connsiteX6" fmla="*/ 94219 w 8235018"/>
              <a:gd name="connsiteY6" fmla="*/ 565302 h 565302"/>
              <a:gd name="connsiteX7" fmla="*/ 0 w 8235018"/>
              <a:gd name="connsiteY7" fmla="*/ 471083 h 565302"/>
              <a:gd name="connsiteX8" fmla="*/ 0 w 8235018"/>
              <a:gd name="connsiteY8" fmla="*/ 94219 h 56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5018" h="565302">
                <a:moveTo>
                  <a:pt x="0" y="94219"/>
                </a:moveTo>
                <a:cubicBezTo>
                  <a:pt x="0" y="42183"/>
                  <a:pt x="42183" y="0"/>
                  <a:pt x="94219" y="0"/>
                </a:cubicBezTo>
                <a:lnTo>
                  <a:pt x="8140799" y="0"/>
                </a:lnTo>
                <a:cubicBezTo>
                  <a:pt x="8192835" y="0"/>
                  <a:pt x="8235018" y="42183"/>
                  <a:pt x="8235018" y="94219"/>
                </a:cubicBezTo>
                <a:lnTo>
                  <a:pt x="8235018" y="471083"/>
                </a:lnTo>
                <a:cubicBezTo>
                  <a:pt x="8235018" y="523119"/>
                  <a:pt x="8192835" y="565302"/>
                  <a:pt x="8140799" y="565302"/>
                </a:cubicBezTo>
                <a:lnTo>
                  <a:pt x="94219" y="565302"/>
                </a:lnTo>
                <a:cubicBezTo>
                  <a:pt x="42183" y="565302"/>
                  <a:pt x="0" y="523119"/>
                  <a:pt x="0" y="471083"/>
                </a:cubicBezTo>
                <a:lnTo>
                  <a:pt x="0" y="94219"/>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6656" tIns="126656" rIns="126656" bIns="126656" numCol="1" spcCol="1270" anchor="ctr" anchorCtr="0">
            <a:noAutofit/>
          </a:bodyPr>
          <a:lstStyle/>
          <a:p>
            <a:pPr lvl="0" algn="l" defTabSz="1155700">
              <a:lnSpc>
                <a:spcPct val="90000"/>
              </a:lnSpc>
              <a:spcBef>
                <a:spcPct val="0"/>
              </a:spcBef>
              <a:spcAft>
                <a:spcPct val="35000"/>
              </a:spcAft>
            </a:pPr>
            <a:r>
              <a:rPr lang="en-US" sz="2600" kern="1200" dirty="0"/>
              <a:t>If an intangible right is unsuccessfully defended </a:t>
            </a:r>
          </a:p>
        </p:txBody>
      </p:sp>
      <p:sp>
        <p:nvSpPr>
          <p:cNvPr id="10" name="Freeform 9"/>
          <p:cNvSpPr/>
          <p:nvPr/>
        </p:nvSpPr>
        <p:spPr>
          <a:xfrm>
            <a:off x="743439" y="3806894"/>
            <a:ext cx="8235018" cy="1418958"/>
          </a:xfrm>
          <a:custGeom>
            <a:avLst/>
            <a:gdLst>
              <a:gd name="connsiteX0" fmla="*/ 0 w 8235018"/>
              <a:gd name="connsiteY0" fmla="*/ 0 h 817867"/>
              <a:gd name="connsiteX1" fmla="*/ 8235018 w 8235018"/>
              <a:gd name="connsiteY1" fmla="*/ 0 h 817867"/>
              <a:gd name="connsiteX2" fmla="*/ 8235018 w 8235018"/>
              <a:gd name="connsiteY2" fmla="*/ 817867 h 817867"/>
              <a:gd name="connsiteX3" fmla="*/ 0 w 8235018"/>
              <a:gd name="connsiteY3" fmla="*/ 817867 h 817867"/>
              <a:gd name="connsiteX4" fmla="*/ 0 w 8235018"/>
              <a:gd name="connsiteY4" fmla="*/ 0 h 81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018" h="817867">
                <a:moveTo>
                  <a:pt x="0" y="0"/>
                </a:moveTo>
                <a:lnTo>
                  <a:pt x="8235018" y="0"/>
                </a:lnTo>
                <a:lnTo>
                  <a:pt x="8235018" y="817867"/>
                </a:lnTo>
                <a:lnTo>
                  <a:pt x="0" y="8178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6146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a:t>The litigation costs should be </a:t>
            </a:r>
            <a:r>
              <a:rPr lang="en-IN" sz="2400" b="1" kern="1200" dirty="0">
                <a:solidFill>
                  <a:srgbClr val="C00000"/>
                </a:solidFill>
              </a:rPr>
              <a:t>expensed</a:t>
            </a:r>
            <a:r>
              <a:rPr lang="en-IN" sz="2400" kern="1200" dirty="0"/>
              <a:t> as incurred because they provide no future </a:t>
            </a:r>
            <a:r>
              <a:rPr lang="en-IN" sz="2400" kern="1200" dirty="0" smtClean="0"/>
              <a:t>benefit</a:t>
            </a:r>
            <a:endParaRPr lang="en-IN" sz="2400" kern="1200" dirty="0"/>
          </a:p>
          <a:p>
            <a:pPr marL="228600" lvl="1" indent="-228600" defTabSz="1066800">
              <a:lnSpc>
                <a:spcPct val="90000"/>
              </a:lnSpc>
              <a:spcAft>
                <a:spcPct val="20000"/>
              </a:spcAft>
              <a:buChar char="••"/>
            </a:pPr>
            <a:r>
              <a:rPr lang="en-IN" sz="2400" dirty="0"/>
              <a:t>The book value of any intangible asset should be reduced to realizable </a:t>
            </a:r>
            <a:r>
              <a:rPr lang="en-IN" sz="2400" dirty="0" smtClean="0"/>
              <a:t>value</a:t>
            </a:r>
            <a:endParaRPr lang="en-US" sz="2400" kern="1200" dirty="0"/>
          </a:p>
        </p:txBody>
      </p:sp>
      <p:sp>
        <p:nvSpPr>
          <p:cNvPr id="6" name="Title 2"/>
          <p:cNvSpPr txBox="1">
            <a:spLocks/>
          </p:cNvSpPr>
          <p:nvPr/>
        </p:nvSpPr>
        <p:spPr bwMode="auto">
          <a:xfrm>
            <a:off x="8405813" y="1746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3030979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solidFill>
                  <a:srgbClr val="0072A2"/>
                </a:solidFill>
              </a:rPr>
              <a:t>Concept Check: Subsequent Expenditures</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Which of the following terms describes expenditures made to maintain a given level of </a:t>
            </a:r>
            <a:r>
              <a:rPr lang="en-US" sz="2000" dirty="0" smtClean="0"/>
              <a:t>benefits?</a:t>
            </a:r>
            <a:endParaRPr lang="en-US" sz="2000" dirty="0"/>
          </a:p>
          <a:p>
            <a:pPr marL="457200" indent="-457200">
              <a:buFont typeface="+mj-lt"/>
              <a:buAutoNum type="alphaLcPeriod"/>
            </a:pPr>
            <a:r>
              <a:rPr lang="en-US" sz="2000" dirty="0" smtClean="0"/>
              <a:t>Repairs </a:t>
            </a:r>
            <a:r>
              <a:rPr lang="en-US" sz="2000" dirty="0"/>
              <a:t>and </a:t>
            </a:r>
            <a:r>
              <a:rPr lang="en-US" sz="2000" dirty="0" smtClean="0"/>
              <a:t>maintenance</a:t>
            </a:r>
            <a:endParaRPr lang="en-US" sz="2000" dirty="0"/>
          </a:p>
          <a:p>
            <a:pPr marL="457200" indent="-457200">
              <a:buFont typeface="+mj-lt"/>
              <a:buAutoNum type="alphaLcPeriod"/>
            </a:pPr>
            <a:r>
              <a:rPr lang="en-US" sz="2000" dirty="0" smtClean="0"/>
              <a:t>Additions </a:t>
            </a:r>
            <a:endParaRPr lang="en-US" sz="2000" dirty="0"/>
          </a:p>
          <a:p>
            <a:pPr marL="457200" indent="-457200">
              <a:buFont typeface="+mj-lt"/>
              <a:buAutoNum type="alphaLcPeriod"/>
            </a:pPr>
            <a:r>
              <a:rPr lang="en-US" sz="2000" dirty="0" smtClean="0"/>
              <a:t>Improvements</a:t>
            </a:r>
            <a:endParaRPr lang="en-US" sz="2000" dirty="0"/>
          </a:p>
          <a:p>
            <a:pPr marL="457200" indent="-457200">
              <a:buFont typeface="+mj-lt"/>
              <a:buAutoNum type="alphaLcPeriod"/>
            </a:pPr>
            <a:r>
              <a:rPr lang="en-US" sz="2000" dirty="0" smtClean="0"/>
              <a:t>Rearrangements</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22751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28800" y="4267200"/>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a</a:t>
            </a:r>
            <a:r>
              <a:rPr lang="en-US" dirty="0"/>
              <a:t>. Repairs and maintenance expenditures are made in order to maintain, rather than improve, the benefits associated with a given asset</a:t>
            </a:r>
            <a:r>
              <a:rPr lang="en-US" dirty="0" smtClean="0"/>
              <a:t>. These types of expenditures are expensed as incurred.</a:t>
            </a:r>
            <a:endParaRPr lang="en-US" b="1" dirty="0">
              <a:solidFill>
                <a:srgbClr val="FF0000"/>
              </a:solidFill>
            </a:endParaRPr>
          </a:p>
        </p:txBody>
      </p:sp>
      <p:sp>
        <p:nvSpPr>
          <p:cNvPr id="6" name="Title 2"/>
          <p:cNvSpPr txBox="1">
            <a:spLocks/>
          </p:cNvSpPr>
          <p:nvPr/>
        </p:nvSpPr>
        <p:spPr bwMode="auto">
          <a:xfrm>
            <a:off x="8405813" y="1746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9085823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8034"/>
            <a:ext cx="8382000" cy="828468"/>
          </a:xfrm>
        </p:spPr>
        <p:txBody>
          <a:bodyPr>
            <a:noAutofit/>
          </a:bodyPr>
          <a:lstStyle/>
          <a:p>
            <a:r>
              <a:rPr lang="en-IN" dirty="0"/>
              <a:t>Differences between IFRS and U.S. GAAP: Costs of Defending Intangible Rights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8651848"/>
              </p:ext>
            </p:extLst>
          </p:nvPr>
        </p:nvGraphicFramePr>
        <p:xfrm>
          <a:off x="752700" y="1767840"/>
          <a:ext cx="8315100" cy="2956560"/>
        </p:xfrm>
        <a:graphic>
          <a:graphicData uri="http://schemas.openxmlformats.org/drawingml/2006/table">
            <a:tbl>
              <a:tblPr firstRow="1" bandRow="1">
                <a:tableStyleId>{F2DE63D5-997A-4646-A377-4702673A728D}</a:tableStyleId>
              </a:tblPr>
              <a:tblGrid>
                <a:gridCol w="4157550">
                  <a:extLst>
                    <a:ext uri="{9D8B030D-6E8A-4147-A177-3AD203B41FA5}">
                      <a16:colId xmlns="" xmlns:a16="http://schemas.microsoft.com/office/drawing/2014/main" val="20000"/>
                    </a:ext>
                  </a:extLst>
                </a:gridCol>
                <a:gridCol w="4157550">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Costs of Defending Intangible Rights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Litigation costs to successfully </a:t>
                      </a:r>
                      <a:r>
                        <a:rPr lang="en-IN" sz="2200" b="0" i="0" u="none" strike="noStrike" kern="1200" baseline="0" dirty="0">
                          <a:solidFill>
                            <a:schemeClr val="tx1"/>
                          </a:solidFill>
                          <a:latin typeface="+mn-lt"/>
                          <a:ea typeface="+mn-ea"/>
                          <a:cs typeface="+mn-cs"/>
                        </a:rPr>
                        <a:t>defend an intangible right are capitalized and amortized over the remaining useful life </a:t>
                      </a:r>
                      <a:r>
                        <a:rPr lang="en-US" sz="2200" b="0" i="0" u="none" strike="noStrike" kern="1200" baseline="0" dirty="0">
                          <a:solidFill>
                            <a:schemeClr val="tx1"/>
                          </a:solidFill>
                          <a:latin typeface="+mn-lt"/>
                          <a:ea typeface="+mn-ea"/>
                          <a:cs typeface="+mn-cs"/>
                        </a:rPr>
                        <a:t>of the related intangible.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Litigation </a:t>
                      </a:r>
                      <a:r>
                        <a:rPr lang="en-IN" sz="2200" b="0" i="0" u="none" strike="noStrike" kern="1200" baseline="0" dirty="0">
                          <a:solidFill>
                            <a:schemeClr val="tx1"/>
                          </a:solidFill>
                          <a:latin typeface="+mn-lt"/>
                          <a:ea typeface="+mn-ea"/>
                          <a:cs typeface="+mn-cs"/>
                        </a:rPr>
                        <a:t>costs to successfully </a:t>
                      </a:r>
                      <a:r>
                        <a:rPr lang="en-IN" sz="2200" b="0" i="0" u="none" strike="noStrike" kern="1200" baseline="0" dirty="0" smtClean="0">
                          <a:solidFill>
                            <a:schemeClr val="tx1"/>
                          </a:solidFill>
                          <a:latin typeface="+mn-lt"/>
                          <a:ea typeface="+mn-ea"/>
                          <a:cs typeface="+mn-cs"/>
                        </a:rPr>
                        <a:t>defend an </a:t>
                      </a:r>
                      <a:r>
                        <a:rPr lang="en-IN" sz="2200" b="0" i="0" u="none" strike="noStrike" kern="1200" baseline="0" dirty="0">
                          <a:solidFill>
                            <a:schemeClr val="tx1"/>
                          </a:solidFill>
                          <a:latin typeface="+mn-lt"/>
                          <a:ea typeface="+mn-ea"/>
                          <a:cs typeface="+mn-cs"/>
                        </a:rPr>
                        <a:t>intangible right are expensed, except in rare situations when an expenditure increases future benefits.</a:t>
                      </a:r>
                      <a:endParaRPr lang="en-US" sz="2200" dirty="0"/>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99145808"/>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a:t>
            </a:r>
            <a:endParaRPr lang="en-US" dirty="0"/>
          </a:p>
        </p:txBody>
      </p:sp>
      <p:sp>
        <p:nvSpPr>
          <p:cNvPr id="3" name="Content Placeholder 2"/>
          <p:cNvSpPr>
            <a:spLocks noGrp="1"/>
          </p:cNvSpPr>
          <p:nvPr>
            <p:ph idx="1"/>
          </p:nvPr>
        </p:nvSpPr>
        <p:spPr/>
        <p:txBody>
          <a:bodyPr>
            <a:normAutofit/>
          </a:bodyPr>
          <a:lstStyle/>
          <a:p>
            <a:r>
              <a:rPr lang="en-IN" dirty="0"/>
              <a:t>Depreciation for financial reporting purposes:</a:t>
            </a:r>
          </a:p>
          <a:p>
            <a:pPr marL="795338" lvl="1" indent="-338138">
              <a:buFont typeface="Lucida Grande"/>
              <a:buChar char="–"/>
            </a:pPr>
            <a:r>
              <a:rPr lang="en-IN" sz="2600" dirty="0"/>
              <a:t>An attempt to distribute the cost of the asset, less any anticipated residual </a:t>
            </a:r>
            <a:r>
              <a:rPr lang="en-IN" sz="2600" dirty="0" smtClean="0"/>
              <a:t>value</a:t>
            </a:r>
            <a:endParaRPr lang="en-IN" sz="2600" dirty="0"/>
          </a:p>
          <a:p>
            <a:pPr marL="795338" lvl="1" indent="-338138">
              <a:buFont typeface="Lucida Grande"/>
              <a:buChar char="–"/>
            </a:pPr>
            <a:r>
              <a:rPr lang="en-IN" sz="2600" dirty="0"/>
              <a:t>Distributed over the estimated useful life in a systematic and rational manner that attempts to match revenues with the use of the </a:t>
            </a:r>
            <a:r>
              <a:rPr lang="en-IN" sz="2600" dirty="0" smtClean="0"/>
              <a:t>asset</a:t>
            </a:r>
            <a:endParaRPr lang="en-IN" sz="2600" dirty="0"/>
          </a:p>
          <a:p>
            <a:r>
              <a:rPr lang="en-US" dirty="0"/>
              <a:t>Depreciation for income tax purposes:</a:t>
            </a:r>
          </a:p>
          <a:p>
            <a:pPr lvl="1"/>
            <a:r>
              <a:rPr lang="en-IN" sz="2600" dirty="0"/>
              <a:t>Influenced by the revenue needs of government as well as the desire to influence </a:t>
            </a:r>
            <a:r>
              <a:rPr lang="en-US" sz="2600" dirty="0"/>
              <a:t>economic </a:t>
            </a:r>
            <a:r>
              <a:rPr lang="en-US" sz="2600" dirty="0" smtClean="0"/>
              <a:t>behavior</a:t>
            </a:r>
            <a:endParaRPr lang="en-IN" sz="2600" dirty="0"/>
          </a:p>
        </p:txBody>
      </p:sp>
      <p:sp>
        <p:nvSpPr>
          <p:cNvPr id="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28709137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a:t>
            </a:r>
            <a:r>
              <a:rPr lang="en-IN" sz="2400" dirty="0" smtClean="0"/>
              <a:t>continued)</a:t>
            </a:r>
            <a:endParaRPr lang="en-US" dirty="0"/>
          </a:p>
        </p:txBody>
      </p:sp>
      <p:sp>
        <p:nvSpPr>
          <p:cNvPr id="3" name="Content Placeholder 2"/>
          <p:cNvSpPr>
            <a:spLocks noGrp="1"/>
          </p:cNvSpPr>
          <p:nvPr>
            <p:ph idx="1"/>
          </p:nvPr>
        </p:nvSpPr>
        <p:spPr/>
        <p:txBody>
          <a:bodyPr/>
          <a:lstStyle/>
          <a:p>
            <a:pPr>
              <a:buClr>
                <a:schemeClr val="tx1"/>
              </a:buClr>
            </a:pPr>
            <a:r>
              <a:rPr lang="en-IN" b="1" dirty="0">
                <a:solidFill>
                  <a:srgbClr val="C00000"/>
                </a:solidFill>
              </a:rPr>
              <a:t>MARCS </a:t>
            </a:r>
            <a:r>
              <a:rPr lang="en-IN" dirty="0">
                <a:solidFill>
                  <a:srgbClr val="C00000"/>
                </a:solidFill>
              </a:rPr>
              <a:t>(</a:t>
            </a:r>
            <a:r>
              <a:rPr lang="en-IN" b="1" dirty="0">
                <a:solidFill>
                  <a:srgbClr val="C00000"/>
                </a:solidFill>
              </a:rPr>
              <a:t>Modified Accelerated Cost Recovery System)</a:t>
            </a:r>
          </a:p>
          <a:p>
            <a:pPr marL="795338" lvl="1" indent="-338138">
              <a:buFont typeface="Lucida Grande"/>
              <a:buChar char="–"/>
            </a:pPr>
            <a:r>
              <a:rPr lang="en-IN" sz="2600" dirty="0"/>
              <a:t>Allowed by the federal income tax code for taxpayers to compute depreciation for their tax returns on assets acquired after </a:t>
            </a:r>
            <a:r>
              <a:rPr lang="en-IN" sz="2600" dirty="0" smtClean="0"/>
              <a:t>1986</a:t>
            </a:r>
            <a:endParaRPr lang="en-IN" sz="2600" dirty="0"/>
          </a:p>
          <a:p>
            <a:pPr marL="795338" lvl="1" indent="-338138">
              <a:buFont typeface="Lucida Grande"/>
              <a:buChar char="–"/>
            </a:pPr>
            <a:r>
              <a:rPr lang="en-IN" sz="2600" dirty="0"/>
              <a:t>Each asset is placed within a recovery period </a:t>
            </a:r>
            <a:r>
              <a:rPr lang="en-IN" sz="2600" dirty="0" smtClean="0"/>
              <a:t>category</a:t>
            </a:r>
            <a:endParaRPr lang="en-IN" sz="2600" dirty="0"/>
          </a:p>
          <a:p>
            <a:pPr marL="795338" lvl="1" indent="-338138">
              <a:buFont typeface="Lucida Grande"/>
              <a:buChar char="–"/>
            </a:pPr>
            <a:r>
              <a:rPr lang="en-US" sz="2600" dirty="0"/>
              <a:t>Six </a:t>
            </a:r>
            <a:r>
              <a:rPr lang="en-IN" sz="2600" dirty="0"/>
              <a:t>categories for personal property are 3, 5, 7, 10, 15, and 20 </a:t>
            </a:r>
            <a:r>
              <a:rPr lang="en-IN" sz="2600" dirty="0" smtClean="0"/>
              <a:t>years</a:t>
            </a:r>
            <a:endParaRPr lang="en-IN" sz="2600" dirty="0"/>
          </a:p>
          <a:p>
            <a:pPr marL="457200" lvl="1" indent="0">
              <a:buNone/>
            </a:pPr>
            <a:r>
              <a:rPr lang="en-IN" sz="2600" b="1" dirty="0">
                <a:solidFill>
                  <a:srgbClr val="C00000"/>
                </a:solidFill>
              </a:rPr>
              <a:t>Example:</a:t>
            </a:r>
          </a:p>
          <a:p>
            <a:pPr marL="457200" lvl="1" indent="0">
              <a:buNone/>
            </a:pPr>
            <a:r>
              <a:rPr lang="en-US" sz="2600" dirty="0"/>
              <a:t>The 5-year </a:t>
            </a:r>
            <a:r>
              <a:rPr lang="en-IN" sz="2600" dirty="0"/>
              <a:t>category includes automobiles, light trucks, and computers.</a:t>
            </a:r>
          </a:p>
          <a:p>
            <a:pPr marL="457200" lvl="1" indent="0">
              <a:buNone/>
            </a:pPr>
            <a:endParaRPr lang="en-IN" dirty="0"/>
          </a:p>
          <a:p>
            <a:endParaRPr lang="en-US"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16543516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(cont. </a:t>
            </a:r>
            <a:r>
              <a:rPr lang="en-IN" sz="2400" dirty="0" smtClean="0"/>
              <a:t>2)</a:t>
            </a:r>
            <a:endParaRPr lang="en-US" sz="2400" dirty="0"/>
          </a:p>
        </p:txBody>
      </p:sp>
      <p:sp>
        <p:nvSpPr>
          <p:cNvPr id="3" name="Content Placeholder 2"/>
          <p:cNvSpPr>
            <a:spLocks noGrp="1"/>
          </p:cNvSpPr>
          <p:nvPr>
            <p:ph idx="1"/>
          </p:nvPr>
        </p:nvSpPr>
        <p:spPr>
          <a:xfrm>
            <a:off x="761999" y="1444626"/>
            <a:ext cx="8143876" cy="5057775"/>
          </a:xfrm>
        </p:spPr>
        <p:txBody>
          <a:bodyPr/>
          <a:lstStyle/>
          <a:p>
            <a:r>
              <a:rPr lang="en-IN" dirty="0"/>
              <a:t>Key differences between the calculation of depreciation for financial reporting and the calculation using MACRS are:</a:t>
            </a:r>
          </a:p>
          <a:p>
            <a:pPr marL="795338" lvl="1" indent="-338138">
              <a:buFont typeface="Lucida Grande"/>
              <a:buChar char="–"/>
            </a:pPr>
            <a:r>
              <a:rPr lang="en-IN" sz="2600" dirty="0"/>
              <a:t>Estimated useful lives and residual values are not used in </a:t>
            </a:r>
            <a:r>
              <a:rPr lang="en-IN" sz="2600" dirty="0" smtClean="0"/>
              <a:t>MACRS</a:t>
            </a:r>
            <a:endParaRPr lang="en-IN" sz="2600" dirty="0"/>
          </a:p>
          <a:p>
            <a:pPr marL="795338" lvl="1" indent="-338138">
              <a:buFont typeface="Lucida Grande"/>
              <a:buChar char="–"/>
            </a:pPr>
            <a:r>
              <a:rPr lang="en-IN" sz="2600" dirty="0"/>
              <a:t>Firms can’t choose among various accelerated methods under </a:t>
            </a:r>
            <a:r>
              <a:rPr lang="en-IN" sz="2600" dirty="0" smtClean="0"/>
              <a:t>MACRS</a:t>
            </a:r>
            <a:endParaRPr lang="en-IN" sz="2600" dirty="0"/>
          </a:p>
          <a:p>
            <a:pPr marL="795338" lvl="1" indent="-338138">
              <a:buFont typeface="Lucida Grande"/>
              <a:buChar char="–"/>
            </a:pPr>
            <a:r>
              <a:rPr lang="en-IN" sz="2600" dirty="0"/>
              <a:t>A half-year convention is used in determining the MACRS depreciation </a:t>
            </a:r>
            <a:r>
              <a:rPr lang="en-IN" sz="2600" dirty="0" smtClean="0"/>
              <a:t>amounts</a:t>
            </a:r>
            <a:endParaRPr lang="en-US" sz="2600" dirty="0"/>
          </a:p>
          <a:p>
            <a:endParaRPr lang="en-US"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36875295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a:t>
            </a:r>
            <a:r>
              <a:rPr lang="en-IN" sz="2400" dirty="0" smtClean="0"/>
              <a:t>concluded)</a:t>
            </a:r>
            <a:endParaRPr lang="en-US" sz="2400" dirty="0"/>
          </a:p>
        </p:txBody>
      </p:sp>
      <p:sp>
        <p:nvSpPr>
          <p:cNvPr id="3" name="Content Placeholder 2"/>
          <p:cNvSpPr>
            <a:spLocks noGrp="1"/>
          </p:cNvSpPr>
          <p:nvPr>
            <p:ph idx="1"/>
          </p:nvPr>
        </p:nvSpPr>
        <p:spPr>
          <a:xfrm>
            <a:off x="761999" y="1371600"/>
            <a:ext cx="8013600" cy="5057775"/>
          </a:xfrm>
        </p:spPr>
        <p:txBody>
          <a:bodyPr/>
          <a:lstStyle/>
          <a:p>
            <a:pPr>
              <a:buClr>
                <a:schemeClr val="tx1"/>
              </a:buClr>
            </a:pPr>
            <a:r>
              <a:rPr lang="en-IN" b="1" dirty="0" smtClean="0">
                <a:solidFill>
                  <a:srgbClr val="C00000"/>
                </a:solidFill>
              </a:rPr>
              <a:t>MACRS </a:t>
            </a:r>
            <a:r>
              <a:rPr lang="en-IN" dirty="0">
                <a:solidFill>
                  <a:srgbClr val="C00000"/>
                </a:solidFill>
              </a:rPr>
              <a:t>(</a:t>
            </a:r>
            <a:r>
              <a:rPr lang="en-IN" b="1" dirty="0">
                <a:solidFill>
                  <a:srgbClr val="C00000"/>
                </a:solidFill>
              </a:rPr>
              <a:t>Modified Accelerated Cost Recovery System)</a:t>
            </a:r>
          </a:p>
          <a:p>
            <a:pPr marL="795338" lvl="1" indent="-338138">
              <a:buFont typeface="Lucida Grande"/>
              <a:buChar char="–"/>
            </a:pPr>
            <a:r>
              <a:rPr lang="en-IN" sz="2600" dirty="0"/>
              <a:t>Depending on the category, fixed percentage rates are applied to the original cost of the asset</a:t>
            </a:r>
          </a:p>
          <a:p>
            <a:pPr marL="795338" lvl="1" indent="-338138">
              <a:buFont typeface="Lucida Grande"/>
              <a:buChar char="–"/>
            </a:pPr>
            <a:r>
              <a:rPr lang="en-IN" sz="2600" dirty="0"/>
              <a:t>The rates for the 5-year asset category are as follows</a:t>
            </a:r>
            <a:r>
              <a:rPr lang="en-IN" dirty="0"/>
              <a:t>:</a:t>
            </a:r>
            <a:endParaRPr lang="en-IN" b="1" dirty="0"/>
          </a:p>
          <a:p>
            <a:endParaRPr lang="en-US" dirty="0"/>
          </a:p>
        </p:txBody>
      </p:sp>
      <p:sp>
        <p:nvSpPr>
          <p:cNvPr id="4" name="TextBox 3"/>
          <p:cNvSpPr txBox="1"/>
          <p:nvPr/>
        </p:nvSpPr>
        <p:spPr>
          <a:xfrm>
            <a:off x="3085824" y="3398474"/>
            <a:ext cx="933524" cy="461665"/>
          </a:xfrm>
          <a:prstGeom prst="rect">
            <a:avLst/>
          </a:prstGeom>
          <a:noFill/>
        </p:spPr>
        <p:txBody>
          <a:bodyPr wrap="square" rtlCol="0">
            <a:spAutoFit/>
          </a:bodyPr>
          <a:lstStyle/>
          <a:p>
            <a:pPr algn="ctr"/>
            <a:r>
              <a:rPr lang="en-IN" sz="2400" b="1" dirty="0">
                <a:latin typeface="+mn-lt"/>
              </a:rPr>
              <a:t>Year</a:t>
            </a:r>
            <a:endParaRPr lang="en-US" sz="2400" b="1" dirty="0">
              <a:latin typeface="+mn-lt"/>
            </a:endParaRPr>
          </a:p>
        </p:txBody>
      </p:sp>
      <p:sp>
        <p:nvSpPr>
          <p:cNvPr id="5" name="TextBox 4"/>
          <p:cNvSpPr txBox="1"/>
          <p:nvPr/>
        </p:nvSpPr>
        <p:spPr>
          <a:xfrm>
            <a:off x="5102343" y="3398474"/>
            <a:ext cx="1450857" cy="461665"/>
          </a:xfrm>
          <a:prstGeom prst="rect">
            <a:avLst/>
          </a:prstGeom>
          <a:noFill/>
        </p:spPr>
        <p:txBody>
          <a:bodyPr wrap="square" rtlCol="0">
            <a:spAutoFit/>
          </a:bodyPr>
          <a:lstStyle/>
          <a:p>
            <a:pPr algn="ctr"/>
            <a:r>
              <a:rPr lang="en-IN" sz="2400" b="1" dirty="0">
                <a:latin typeface="+mn-lt"/>
              </a:rPr>
              <a:t>Rate</a:t>
            </a:r>
            <a:endParaRPr lang="en-US" sz="2400" b="1" dirty="0">
              <a:latin typeface="+mn-lt"/>
            </a:endParaRPr>
          </a:p>
        </p:txBody>
      </p:sp>
      <p:sp>
        <p:nvSpPr>
          <p:cNvPr id="6" name="TextBox 5"/>
          <p:cNvSpPr txBox="1"/>
          <p:nvPr/>
        </p:nvSpPr>
        <p:spPr>
          <a:xfrm>
            <a:off x="3085824" y="3807912"/>
            <a:ext cx="933524" cy="461665"/>
          </a:xfrm>
          <a:prstGeom prst="rect">
            <a:avLst/>
          </a:prstGeom>
          <a:noFill/>
        </p:spPr>
        <p:txBody>
          <a:bodyPr wrap="square" rtlCol="0">
            <a:spAutoFit/>
          </a:bodyPr>
          <a:lstStyle/>
          <a:p>
            <a:pPr algn="ctr"/>
            <a:r>
              <a:rPr lang="en-IN" sz="2400" dirty="0">
                <a:latin typeface="+mn-lt"/>
              </a:rPr>
              <a:t>1</a:t>
            </a:r>
            <a:endParaRPr lang="en-US" sz="2400" dirty="0">
              <a:latin typeface="+mn-lt"/>
            </a:endParaRPr>
          </a:p>
        </p:txBody>
      </p:sp>
      <p:sp>
        <p:nvSpPr>
          <p:cNvPr id="7" name="TextBox 6"/>
          <p:cNvSpPr txBox="1"/>
          <p:nvPr/>
        </p:nvSpPr>
        <p:spPr>
          <a:xfrm>
            <a:off x="3085824" y="4198554"/>
            <a:ext cx="933524" cy="461665"/>
          </a:xfrm>
          <a:prstGeom prst="rect">
            <a:avLst/>
          </a:prstGeom>
          <a:noFill/>
        </p:spPr>
        <p:txBody>
          <a:bodyPr wrap="square" rtlCol="0">
            <a:spAutoFit/>
          </a:bodyPr>
          <a:lstStyle/>
          <a:p>
            <a:pPr algn="ctr"/>
            <a:r>
              <a:rPr lang="en-IN" sz="2400" dirty="0">
                <a:latin typeface="+mn-lt"/>
              </a:rPr>
              <a:t>2</a:t>
            </a:r>
            <a:endParaRPr lang="en-US" sz="2400" dirty="0">
              <a:latin typeface="+mn-lt"/>
            </a:endParaRPr>
          </a:p>
        </p:txBody>
      </p:sp>
      <p:sp>
        <p:nvSpPr>
          <p:cNvPr id="8" name="TextBox 7"/>
          <p:cNvSpPr txBox="1"/>
          <p:nvPr/>
        </p:nvSpPr>
        <p:spPr>
          <a:xfrm>
            <a:off x="3085824" y="4558291"/>
            <a:ext cx="933524" cy="461665"/>
          </a:xfrm>
          <a:prstGeom prst="rect">
            <a:avLst/>
          </a:prstGeom>
          <a:noFill/>
        </p:spPr>
        <p:txBody>
          <a:bodyPr wrap="square" rtlCol="0">
            <a:spAutoFit/>
          </a:bodyPr>
          <a:lstStyle/>
          <a:p>
            <a:pPr algn="ctr"/>
            <a:r>
              <a:rPr lang="en-IN" sz="2400" dirty="0">
                <a:latin typeface="+mn-lt"/>
              </a:rPr>
              <a:t>3</a:t>
            </a:r>
            <a:endParaRPr lang="en-US" sz="2400" dirty="0">
              <a:latin typeface="+mn-lt"/>
            </a:endParaRPr>
          </a:p>
        </p:txBody>
      </p:sp>
      <p:sp>
        <p:nvSpPr>
          <p:cNvPr id="9" name="TextBox 8"/>
          <p:cNvSpPr txBox="1"/>
          <p:nvPr/>
        </p:nvSpPr>
        <p:spPr>
          <a:xfrm>
            <a:off x="3085824" y="4933421"/>
            <a:ext cx="933524" cy="461665"/>
          </a:xfrm>
          <a:prstGeom prst="rect">
            <a:avLst/>
          </a:prstGeom>
          <a:noFill/>
        </p:spPr>
        <p:txBody>
          <a:bodyPr wrap="square" rtlCol="0">
            <a:spAutoFit/>
          </a:bodyPr>
          <a:lstStyle/>
          <a:p>
            <a:pPr algn="ctr"/>
            <a:r>
              <a:rPr lang="en-IN" sz="2400" dirty="0">
                <a:latin typeface="+mn-lt"/>
              </a:rPr>
              <a:t>4</a:t>
            </a:r>
            <a:endParaRPr lang="en-US" sz="2400" dirty="0">
              <a:latin typeface="+mn-lt"/>
            </a:endParaRPr>
          </a:p>
        </p:txBody>
      </p:sp>
      <p:sp>
        <p:nvSpPr>
          <p:cNvPr id="10" name="TextBox 9"/>
          <p:cNvSpPr txBox="1"/>
          <p:nvPr/>
        </p:nvSpPr>
        <p:spPr>
          <a:xfrm>
            <a:off x="3085824" y="5311981"/>
            <a:ext cx="933524" cy="461665"/>
          </a:xfrm>
          <a:prstGeom prst="rect">
            <a:avLst/>
          </a:prstGeom>
          <a:noFill/>
        </p:spPr>
        <p:txBody>
          <a:bodyPr wrap="square" rtlCol="0">
            <a:spAutoFit/>
          </a:bodyPr>
          <a:lstStyle/>
          <a:p>
            <a:pPr algn="ctr"/>
            <a:r>
              <a:rPr lang="en-IN" sz="2400" dirty="0">
                <a:latin typeface="+mn-lt"/>
              </a:rPr>
              <a:t>5</a:t>
            </a:r>
            <a:endParaRPr lang="en-US" sz="2400" dirty="0">
              <a:latin typeface="+mn-lt"/>
            </a:endParaRPr>
          </a:p>
        </p:txBody>
      </p:sp>
      <p:sp>
        <p:nvSpPr>
          <p:cNvPr id="11" name="TextBox 10"/>
          <p:cNvSpPr txBox="1"/>
          <p:nvPr/>
        </p:nvSpPr>
        <p:spPr>
          <a:xfrm>
            <a:off x="3085824" y="5687871"/>
            <a:ext cx="933524" cy="461665"/>
          </a:xfrm>
          <a:prstGeom prst="rect">
            <a:avLst/>
          </a:prstGeom>
          <a:noFill/>
        </p:spPr>
        <p:txBody>
          <a:bodyPr wrap="square" rtlCol="0">
            <a:spAutoFit/>
          </a:bodyPr>
          <a:lstStyle/>
          <a:p>
            <a:pPr algn="ctr"/>
            <a:r>
              <a:rPr lang="en-IN" sz="2400" dirty="0">
                <a:latin typeface="+mn-lt"/>
              </a:rPr>
              <a:t>6</a:t>
            </a:r>
            <a:endParaRPr lang="en-US" sz="2400" dirty="0">
              <a:latin typeface="+mn-lt"/>
            </a:endParaRPr>
          </a:p>
        </p:txBody>
      </p:sp>
      <p:sp>
        <p:nvSpPr>
          <p:cNvPr id="12" name="TextBox 11"/>
          <p:cNvSpPr txBox="1"/>
          <p:nvPr/>
        </p:nvSpPr>
        <p:spPr>
          <a:xfrm>
            <a:off x="5102343" y="3807912"/>
            <a:ext cx="1450857" cy="461665"/>
          </a:xfrm>
          <a:prstGeom prst="rect">
            <a:avLst/>
          </a:prstGeom>
          <a:noFill/>
        </p:spPr>
        <p:txBody>
          <a:bodyPr wrap="square" rtlCol="0">
            <a:spAutoFit/>
          </a:bodyPr>
          <a:lstStyle/>
          <a:p>
            <a:pPr algn="ctr"/>
            <a:r>
              <a:rPr lang="en-IN" sz="2400" dirty="0">
                <a:latin typeface="+mn-lt"/>
              </a:rPr>
              <a:t>   20.00%</a:t>
            </a:r>
            <a:endParaRPr lang="en-US" sz="2400" dirty="0">
              <a:latin typeface="+mn-lt"/>
            </a:endParaRPr>
          </a:p>
        </p:txBody>
      </p:sp>
      <p:sp>
        <p:nvSpPr>
          <p:cNvPr id="13" name="TextBox 12"/>
          <p:cNvSpPr txBox="1"/>
          <p:nvPr/>
        </p:nvSpPr>
        <p:spPr>
          <a:xfrm>
            <a:off x="5102343" y="4198554"/>
            <a:ext cx="1450857" cy="461665"/>
          </a:xfrm>
          <a:prstGeom prst="rect">
            <a:avLst/>
          </a:prstGeom>
          <a:noFill/>
        </p:spPr>
        <p:txBody>
          <a:bodyPr wrap="square" rtlCol="0">
            <a:spAutoFit/>
          </a:bodyPr>
          <a:lstStyle/>
          <a:p>
            <a:pPr algn="ctr"/>
            <a:r>
              <a:rPr lang="en-IN" sz="2400" dirty="0">
                <a:latin typeface="+mn-lt"/>
              </a:rPr>
              <a:t>32.00</a:t>
            </a:r>
            <a:endParaRPr lang="en-US" sz="2400" dirty="0">
              <a:latin typeface="+mn-lt"/>
            </a:endParaRPr>
          </a:p>
        </p:txBody>
      </p:sp>
      <p:sp>
        <p:nvSpPr>
          <p:cNvPr id="14" name="TextBox 13"/>
          <p:cNvSpPr txBox="1"/>
          <p:nvPr/>
        </p:nvSpPr>
        <p:spPr>
          <a:xfrm>
            <a:off x="5102343" y="4558291"/>
            <a:ext cx="1450857" cy="461665"/>
          </a:xfrm>
          <a:prstGeom prst="rect">
            <a:avLst/>
          </a:prstGeom>
          <a:noFill/>
        </p:spPr>
        <p:txBody>
          <a:bodyPr wrap="square" rtlCol="0">
            <a:spAutoFit/>
          </a:bodyPr>
          <a:lstStyle/>
          <a:p>
            <a:pPr algn="ctr"/>
            <a:r>
              <a:rPr lang="en-IN" sz="2400" dirty="0">
                <a:latin typeface="+mn-lt"/>
              </a:rPr>
              <a:t>19.20</a:t>
            </a:r>
            <a:endParaRPr lang="en-US" sz="2400" dirty="0">
              <a:latin typeface="+mn-lt"/>
            </a:endParaRPr>
          </a:p>
        </p:txBody>
      </p:sp>
      <p:sp>
        <p:nvSpPr>
          <p:cNvPr id="15" name="TextBox 14"/>
          <p:cNvSpPr txBox="1"/>
          <p:nvPr/>
        </p:nvSpPr>
        <p:spPr>
          <a:xfrm>
            <a:off x="5102343" y="4933421"/>
            <a:ext cx="1450857" cy="461665"/>
          </a:xfrm>
          <a:prstGeom prst="rect">
            <a:avLst/>
          </a:prstGeom>
          <a:noFill/>
        </p:spPr>
        <p:txBody>
          <a:bodyPr wrap="square" rtlCol="0">
            <a:spAutoFit/>
          </a:bodyPr>
          <a:lstStyle/>
          <a:p>
            <a:pPr algn="ctr"/>
            <a:r>
              <a:rPr lang="en-IN" sz="2400" dirty="0">
                <a:latin typeface="+mn-lt"/>
              </a:rPr>
              <a:t>11.52</a:t>
            </a:r>
            <a:endParaRPr lang="en-US" sz="2400" dirty="0">
              <a:latin typeface="+mn-lt"/>
            </a:endParaRPr>
          </a:p>
        </p:txBody>
      </p:sp>
      <p:sp>
        <p:nvSpPr>
          <p:cNvPr id="16" name="TextBox 15"/>
          <p:cNvSpPr txBox="1"/>
          <p:nvPr/>
        </p:nvSpPr>
        <p:spPr>
          <a:xfrm>
            <a:off x="5102343" y="5311981"/>
            <a:ext cx="1450857" cy="461665"/>
          </a:xfrm>
          <a:prstGeom prst="rect">
            <a:avLst/>
          </a:prstGeom>
          <a:noFill/>
        </p:spPr>
        <p:txBody>
          <a:bodyPr wrap="square" rtlCol="0">
            <a:spAutoFit/>
          </a:bodyPr>
          <a:lstStyle/>
          <a:p>
            <a:pPr algn="ctr"/>
            <a:r>
              <a:rPr lang="en-IN" sz="2400" dirty="0">
                <a:latin typeface="+mn-lt"/>
              </a:rPr>
              <a:t>11.52</a:t>
            </a:r>
            <a:endParaRPr lang="en-US" sz="2400" dirty="0">
              <a:latin typeface="+mn-lt"/>
            </a:endParaRPr>
          </a:p>
        </p:txBody>
      </p:sp>
      <p:sp>
        <p:nvSpPr>
          <p:cNvPr id="17" name="TextBox 16"/>
          <p:cNvSpPr txBox="1"/>
          <p:nvPr/>
        </p:nvSpPr>
        <p:spPr>
          <a:xfrm>
            <a:off x="5102343" y="5687871"/>
            <a:ext cx="1450857" cy="461665"/>
          </a:xfrm>
          <a:prstGeom prst="rect">
            <a:avLst/>
          </a:prstGeom>
          <a:noFill/>
        </p:spPr>
        <p:txBody>
          <a:bodyPr wrap="square" rtlCol="0">
            <a:spAutoFit/>
          </a:bodyPr>
          <a:lstStyle/>
          <a:p>
            <a:pPr algn="ctr"/>
            <a:r>
              <a:rPr lang="en-IN" sz="2400" dirty="0">
                <a:latin typeface="+mn-lt"/>
              </a:rPr>
              <a:t>  5.76</a:t>
            </a:r>
            <a:endParaRPr lang="en-US" sz="2400" dirty="0">
              <a:latin typeface="+mn-lt"/>
            </a:endParaRPr>
          </a:p>
        </p:txBody>
      </p:sp>
      <p:sp>
        <p:nvSpPr>
          <p:cNvPr id="18" name="TextBox 17"/>
          <p:cNvSpPr txBox="1"/>
          <p:nvPr/>
        </p:nvSpPr>
        <p:spPr>
          <a:xfrm>
            <a:off x="3085824" y="6149536"/>
            <a:ext cx="933524" cy="461665"/>
          </a:xfrm>
          <a:prstGeom prst="rect">
            <a:avLst/>
          </a:prstGeom>
          <a:noFill/>
        </p:spPr>
        <p:txBody>
          <a:bodyPr wrap="square" rtlCol="0">
            <a:spAutoFit/>
          </a:bodyPr>
          <a:lstStyle/>
          <a:p>
            <a:pPr algn="ctr"/>
            <a:r>
              <a:rPr lang="en-IN" sz="2400" dirty="0">
                <a:latin typeface="+mn-lt"/>
              </a:rPr>
              <a:t>Total</a:t>
            </a:r>
            <a:endParaRPr lang="en-US" sz="2400" dirty="0">
              <a:latin typeface="+mn-lt"/>
            </a:endParaRPr>
          </a:p>
        </p:txBody>
      </p:sp>
      <p:sp>
        <p:nvSpPr>
          <p:cNvPr id="19" name="TextBox 18"/>
          <p:cNvSpPr txBox="1"/>
          <p:nvPr/>
        </p:nvSpPr>
        <p:spPr>
          <a:xfrm>
            <a:off x="5102343" y="6159809"/>
            <a:ext cx="1450857" cy="466344"/>
          </a:xfrm>
          <a:prstGeom prst="rect">
            <a:avLst/>
          </a:prstGeom>
          <a:noFill/>
        </p:spPr>
        <p:txBody>
          <a:bodyPr wrap="square" rtlCol="0">
            <a:spAutoFit/>
          </a:bodyPr>
          <a:lstStyle/>
          <a:p>
            <a:pPr algn="ctr"/>
            <a:r>
              <a:rPr lang="en-IN" sz="2400" dirty="0">
                <a:latin typeface="+mn-lt"/>
              </a:rPr>
              <a:t> 100.00%</a:t>
            </a:r>
            <a:endParaRPr lang="en-US" sz="2400" dirty="0">
              <a:latin typeface="+mn-lt"/>
            </a:endParaRPr>
          </a:p>
        </p:txBody>
      </p:sp>
      <p:cxnSp>
        <p:nvCxnSpPr>
          <p:cNvPr id="22" name="Straight Connector 21"/>
          <p:cNvCxnSpPr/>
          <p:nvPr/>
        </p:nvCxnSpPr>
        <p:spPr>
          <a:xfrm>
            <a:off x="3085824" y="3816597"/>
            <a:ext cx="33951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23906" y="6159809"/>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231166" y="6578598"/>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238426" y="6629400"/>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22190075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Retirement Depreciation Method</a:t>
            </a:r>
            <a:endParaRPr lang="en-US" dirty="0"/>
          </a:p>
        </p:txBody>
      </p:sp>
      <p:sp>
        <p:nvSpPr>
          <p:cNvPr id="3" name="Content Placeholder 2"/>
          <p:cNvSpPr>
            <a:spLocks noGrp="1"/>
          </p:cNvSpPr>
          <p:nvPr>
            <p:ph idx="1"/>
          </p:nvPr>
        </p:nvSpPr>
        <p:spPr>
          <a:xfrm>
            <a:off x="761999" y="1189653"/>
            <a:ext cx="8013600" cy="5057775"/>
          </a:xfrm>
        </p:spPr>
        <p:txBody>
          <a:bodyPr/>
          <a:lstStyle/>
          <a:p>
            <a:r>
              <a:rPr lang="en-US" sz="2600" dirty="0"/>
              <a:t>Asset account is increased for the cost of subsequent </a:t>
            </a:r>
            <a:r>
              <a:rPr lang="en-US" sz="2600" dirty="0" smtClean="0"/>
              <a:t>expenditure</a:t>
            </a:r>
            <a:endParaRPr lang="en-US" sz="2600" dirty="0"/>
          </a:p>
          <a:p>
            <a:r>
              <a:rPr lang="en-IN" sz="2600" dirty="0"/>
              <a:t>When an item is disposed of, the asset account is credited for </a:t>
            </a:r>
            <a:r>
              <a:rPr lang="en-US" sz="2600" dirty="0"/>
              <a:t>its </a:t>
            </a:r>
            <a:r>
              <a:rPr lang="en-US" sz="2600" dirty="0" smtClean="0"/>
              <a:t>cost</a:t>
            </a:r>
            <a:endParaRPr lang="en-US" sz="2600" dirty="0"/>
          </a:p>
          <a:p>
            <a:r>
              <a:rPr lang="en-IN" sz="2600" dirty="0"/>
              <a:t>Depreciation expense is recorded for the difference between the cost and the proceeds </a:t>
            </a:r>
            <a:r>
              <a:rPr lang="en-US" sz="2600" dirty="0" smtClean="0"/>
              <a:t>received</a:t>
            </a:r>
            <a:endParaRPr lang="en-US" sz="2600" dirty="0"/>
          </a:p>
          <a:p>
            <a:pPr marL="0" indent="0">
              <a:buNone/>
            </a:pPr>
            <a:r>
              <a:rPr lang="en-US" b="1" dirty="0">
                <a:solidFill>
                  <a:srgbClr val="C00000"/>
                </a:solidFill>
              </a:rPr>
              <a:t>Example:</a:t>
            </a:r>
          </a:p>
          <a:p>
            <a:pPr>
              <a:buFont typeface="Arial"/>
              <a:buChar char="•"/>
            </a:pPr>
            <a:r>
              <a:rPr lang="en-IN" sz="2600" dirty="0"/>
              <a:t>Purchase of 100 handheld calculators at $50 acquisition cost </a:t>
            </a:r>
            <a:r>
              <a:rPr lang="en-IN" sz="2600" dirty="0" smtClean="0"/>
              <a:t>each</a:t>
            </a:r>
            <a:endParaRPr lang="en-US" sz="2600" b="1" dirty="0"/>
          </a:p>
          <a:p>
            <a:endParaRPr lang="en-US" b="1" dirty="0"/>
          </a:p>
          <a:p>
            <a:endParaRPr lang="en-US" b="1" dirty="0"/>
          </a:p>
          <a:p>
            <a:endParaRPr lang="en-US" b="1" dirty="0"/>
          </a:p>
        </p:txBody>
      </p:sp>
      <p:sp>
        <p:nvSpPr>
          <p:cNvPr id="4" name="Rectangle 3"/>
          <p:cNvSpPr/>
          <p:nvPr/>
        </p:nvSpPr>
        <p:spPr>
          <a:xfrm>
            <a:off x="900832" y="5147451"/>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5094739"/>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5112832"/>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5127554"/>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5617960"/>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5641740"/>
            <a:ext cx="5148072" cy="376557"/>
          </a:xfrm>
          <a:prstGeom prst="rect">
            <a:avLst/>
          </a:prstGeom>
          <a:noFill/>
          <a:ln w="9525">
            <a:noFill/>
            <a:miter lim="800000"/>
            <a:headEnd/>
            <a:tailEnd/>
          </a:ln>
        </p:spPr>
        <p:txBody>
          <a:bodyPr/>
          <a:lstStyle/>
          <a:p>
            <a:r>
              <a:rPr lang="en-IN" sz="2600" dirty="0">
                <a:latin typeface="Calibri" pitchFamily="34" charset="0"/>
              </a:rPr>
              <a:t>Calculators</a:t>
            </a:r>
          </a:p>
        </p:txBody>
      </p:sp>
      <p:sp>
        <p:nvSpPr>
          <p:cNvPr id="10" name="TextBox 9"/>
          <p:cNvSpPr txBox="1">
            <a:spLocks noChangeArrowheads="1"/>
          </p:cNvSpPr>
          <p:nvPr/>
        </p:nvSpPr>
        <p:spPr bwMode="auto">
          <a:xfrm>
            <a:off x="5978815" y="5636052"/>
            <a:ext cx="1268774" cy="376557"/>
          </a:xfrm>
          <a:prstGeom prst="rect">
            <a:avLst/>
          </a:prstGeom>
          <a:noFill/>
          <a:ln w="9525">
            <a:noFill/>
            <a:miter lim="800000"/>
            <a:headEnd/>
            <a:tailEnd/>
          </a:ln>
        </p:spPr>
        <p:txBody>
          <a:bodyPr/>
          <a:lstStyle/>
          <a:p>
            <a:pPr algn="r"/>
            <a:r>
              <a:rPr lang="en-IN" sz="2600" dirty="0">
                <a:latin typeface="Calibri" pitchFamily="34" charset="0"/>
              </a:rPr>
              <a:t>5,000</a:t>
            </a:r>
          </a:p>
        </p:txBody>
      </p:sp>
      <p:sp>
        <p:nvSpPr>
          <p:cNvPr id="11" name="TextBox 10"/>
          <p:cNvSpPr txBox="1">
            <a:spLocks noChangeArrowheads="1"/>
          </p:cNvSpPr>
          <p:nvPr/>
        </p:nvSpPr>
        <p:spPr bwMode="auto">
          <a:xfrm>
            <a:off x="7346256" y="6051262"/>
            <a:ext cx="1271016" cy="376558"/>
          </a:xfrm>
          <a:prstGeom prst="rect">
            <a:avLst/>
          </a:prstGeom>
          <a:noFill/>
          <a:ln w="9525">
            <a:noFill/>
            <a:miter lim="800000"/>
            <a:headEnd/>
            <a:tailEnd/>
          </a:ln>
        </p:spPr>
        <p:txBody>
          <a:bodyPr/>
          <a:lstStyle/>
          <a:p>
            <a:pPr algn="r"/>
            <a:r>
              <a:rPr lang="en-IN" sz="2600" dirty="0">
                <a:latin typeface="Calibri" pitchFamily="34" charset="0"/>
              </a:rPr>
              <a:t>5,000</a:t>
            </a:r>
          </a:p>
        </p:txBody>
      </p:sp>
      <p:sp>
        <p:nvSpPr>
          <p:cNvPr id="12" name="TextBox 11"/>
          <p:cNvSpPr txBox="1">
            <a:spLocks noChangeArrowheads="1"/>
          </p:cNvSpPr>
          <p:nvPr/>
        </p:nvSpPr>
        <p:spPr bwMode="auto">
          <a:xfrm>
            <a:off x="910536" y="6052916"/>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5600361" y="4724400"/>
            <a:ext cx="1410654" cy="330669"/>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100 × $50</a:t>
            </a:r>
            <a:endParaRPr lang="en-US" sz="2000" dirty="0">
              <a:latin typeface="+mn-lt"/>
            </a:endParaRPr>
          </a:p>
        </p:txBody>
      </p:sp>
      <p:cxnSp>
        <p:nvCxnSpPr>
          <p:cNvPr id="15" name="Straight Arrow Connector 14"/>
          <p:cNvCxnSpPr/>
          <p:nvPr/>
        </p:nvCxnSpPr>
        <p:spPr>
          <a:xfrm>
            <a:off x="5978815" y="5055069"/>
            <a:ext cx="399110" cy="762040"/>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30861815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2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37361" y="5739723"/>
            <a:ext cx="8379097" cy="791601"/>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972942"/>
          </a:xfrm>
        </p:spPr>
        <p:txBody>
          <a:bodyPr>
            <a:noAutofit/>
          </a:bodyPr>
          <a:lstStyle/>
          <a:p>
            <a:r>
              <a:rPr lang="en-US"/>
              <a:t>Straight-Line </a:t>
            </a:r>
            <a:r>
              <a:rPr lang="en-US" dirty="0"/>
              <a:t>Method</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Actual production during the five years of </a:t>
            </a:r>
            <a:r>
              <a:rPr lang="en-US" sz="2200" dirty="0">
                <a:latin typeface="+mn-lt"/>
              </a:rPr>
              <a:t>the asset’s life was:</a:t>
            </a:r>
          </a:p>
        </p:txBody>
      </p:sp>
      <p:sp>
        <p:nvSpPr>
          <p:cNvPr id="4" name="TextBox 3"/>
          <p:cNvSpPr txBox="1"/>
          <p:nvPr/>
        </p:nvSpPr>
        <p:spPr>
          <a:xfrm>
            <a:off x="1819031" y="2706630"/>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3" name="TextBox 12"/>
          <p:cNvSpPr txBox="1"/>
          <p:nvPr/>
        </p:nvSpPr>
        <p:spPr>
          <a:xfrm>
            <a:off x="4629892" y="2706630"/>
            <a:ext cx="2210429" cy="430887"/>
          </a:xfrm>
          <a:prstGeom prst="rect">
            <a:avLst/>
          </a:prstGeom>
          <a:noFill/>
        </p:spPr>
        <p:txBody>
          <a:bodyPr wrap="square" rtlCol="0">
            <a:spAutoFit/>
          </a:bodyPr>
          <a:lstStyle/>
          <a:p>
            <a:pPr algn="ctr"/>
            <a:r>
              <a:rPr lang="en-IN" sz="2200" dirty="0">
                <a:latin typeface="+mn-lt"/>
              </a:rPr>
              <a:t>Units Produced</a:t>
            </a:r>
            <a:endParaRPr lang="en-US" sz="2200" dirty="0">
              <a:latin typeface="+mn-lt"/>
            </a:endParaRPr>
          </a:p>
        </p:txBody>
      </p:sp>
      <p:sp>
        <p:nvSpPr>
          <p:cNvPr id="14" name="TextBox 13"/>
          <p:cNvSpPr txBox="1"/>
          <p:nvPr/>
        </p:nvSpPr>
        <p:spPr>
          <a:xfrm>
            <a:off x="1819031" y="3123758"/>
            <a:ext cx="852216" cy="430887"/>
          </a:xfrm>
          <a:prstGeom prst="rect">
            <a:avLst/>
          </a:prstGeom>
          <a:noFill/>
        </p:spPr>
        <p:txBody>
          <a:bodyPr wrap="square" rtlCol="0">
            <a:spAutoFit/>
          </a:bodyPr>
          <a:lstStyle/>
          <a:p>
            <a:pPr algn="r"/>
            <a:r>
              <a:rPr lang="en-IN" sz="2200" dirty="0">
                <a:latin typeface="+mn-lt"/>
              </a:rPr>
              <a:t>1</a:t>
            </a:r>
            <a:endParaRPr lang="en-US" sz="2200" dirty="0">
              <a:latin typeface="+mn-lt"/>
            </a:endParaRPr>
          </a:p>
        </p:txBody>
      </p:sp>
      <p:sp>
        <p:nvSpPr>
          <p:cNvPr id="15" name="TextBox 14"/>
          <p:cNvSpPr txBox="1"/>
          <p:nvPr/>
        </p:nvSpPr>
        <p:spPr>
          <a:xfrm>
            <a:off x="1819031" y="3514369"/>
            <a:ext cx="852216" cy="430887"/>
          </a:xfrm>
          <a:prstGeom prst="rect">
            <a:avLst/>
          </a:prstGeom>
          <a:noFill/>
        </p:spPr>
        <p:txBody>
          <a:bodyPr wrap="square" rtlCol="0">
            <a:spAutoFit/>
          </a:bodyPr>
          <a:lstStyle/>
          <a:p>
            <a:pPr algn="r"/>
            <a:r>
              <a:rPr lang="en-IN" sz="2200" dirty="0">
                <a:latin typeface="+mn-lt"/>
              </a:rPr>
              <a:t>2</a:t>
            </a:r>
            <a:endParaRPr lang="en-US" sz="2200" dirty="0">
              <a:latin typeface="+mn-lt"/>
            </a:endParaRPr>
          </a:p>
        </p:txBody>
      </p:sp>
      <p:sp>
        <p:nvSpPr>
          <p:cNvPr id="16" name="TextBox 15"/>
          <p:cNvSpPr txBox="1"/>
          <p:nvPr/>
        </p:nvSpPr>
        <p:spPr>
          <a:xfrm>
            <a:off x="1819031" y="3911594"/>
            <a:ext cx="852216" cy="430887"/>
          </a:xfrm>
          <a:prstGeom prst="rect">
            <a:avLst/>
          </a:prstGeom>
          <a:noFill/>
        </p:spPr>
        <p:txBody>
          <a:bodyPr wrap="square" rtlCol="0">
            <a:spAutoFit/>
          </a:bodyPr>
          <a:lstStyle/>
          <a:p>
            <a:pPr algn="r"/>
            <a:r>
              <a:rPr lang="en-IN" sz="2200" dirty="0">
                <a:latin typeface="+mn-lt"/>
              </a:rPr>
              <a:t>3</a:t>
            </a:r>
            <a:endParaRPr lang="en-US" sz="2200" dirty="0">
              <a:latin typeface="+mn-lt"/>
            </a:endParaRPr>
          </a:p>
        </p:txBody>
      </p:sp>
      <p:sp>
        <p:nvSpPr>
          <p:cNvPr id="17" name="TextBox 16"/>
          <p:cNvSpPr txBox="1"/>
          <p:nvPr/>
        </p:nvSpPr>
        <p:spPr>
          <a:xfrm>
            <a:off x="1819031" y="4280926"/>
            <a:ext cx="852216" cy="430887"/>
          </a:xfrm>
          <a:prstGeom prst="rect">
            <a:avLst/>
          </a:prstGeom>
          <a:noFill/>
        </p:spPr>
        <p:txBody>
          <a:bodyPr wrap="square" rtlCol="0">
            <a:spAutoFit/>
          </a:bodyPr>
          <a:lstStyle/>
          <a:p>
            <a:pPr algn="r"/>
            <a:r>
              <a:rPr lang="en-IN" sz="2200" dirty="0">
                <a:latin typeface="+mn-lt"/>
              </a:rPr>
              <a:t>4</a:t>
            </a:r>
            <a:endParaRPr lang="en-US" sz="2200" dirty="0">
              <a:latin typeface="+mn-lt"/>
            </a:endParaRPr>
          </a:p>
        </p:txBody>
      </p:sp>
      <p:sp>
        <p:nvSpPr>
          <p:cNvPr id="18" name="TextBox 17"/>
          <p:cNvSpPr txBox="1"/>
          <p:nvPr/>
        </p:nvSpPr>
        <p:spPr>
          <a:xfrm>
            <a:off x="1819031" y="4618044"/>
            <a:ext cx="852216" cy="430887"/>
          </a:xfrm>
          <a:prstGeom prst="rect">
            <a:avLst/>
          </a:prstGeom>
          <a:noFill/>
        </p:spPr>
        <p:txBody>
          <a:bodyPr wrap="square" rtlCol="0">
            <a:spAutoFit/>
          </a:bodyPr>
          <a:lstStyle/>
          <a:p>
            <a:pPr algn="r"/>
            <a:r>
              <a:rPr lang="en-IN" sz="2200" dirty="0">
                <a:latin typeface="+mn-lt"/>
              </a:rPr>
              <a:t>5</a:t>
            </a:r>
            <a:endParaRPr lang="en-US" sz="2200" dirty="0">
              <a:latin typeface="+mn-lt"/>
            </a:endParaRPr>
          </a:p>
        </p:txBody>
      </p:sp>
      <p:sp>
        <p:nvSpPr>
          <p:cNvPr id="19" name="TextBox 18"/>
          <p:cNvSpPr txBox="1"/>
          <p:nvPr/>
        </p:nvSpPr>
        <p:spPr>
          <a:xfrm>
            <a:off x="5167956" y="3123758"/>
            <a:ext cx="1134300"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25" name="TextBox 24"/>
          <p:cNvSpPr txBox="1"/>
          <p:nvPr/>
        </p:nvSpPr>
        <p:spPr>
          <a:xfrm>
            <a:off x="5167956" y="3514369"/>
            <a:ext cx="1134300"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26" name="TextBox 25"/>
          <p:cNvSpPr txBox="1"/>
          <p:nvPr/>
        </p:nvSpPr>
        <p:spPr>
          <a:xfrm>
            <a:off x="5167956" y="3911594"/>
            <a:ext cx="1134300"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27" name="TextBox 26"/>
          <p:cNvSpPr txBox="1"/>
          <p:nvPr/>
        </p:nvSpPr>
        <p:spPr>
          <a:xfrm>
            <a:off x="5167956" y="4280926"/>
            <a:ext cx="11343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28" name="TextBox 27"/>
          <p:cNvSpPr txBox="1"/>
          <p:nvPr/>
        </p:nvSpPr>
        <p:spPr>
          <a:xfrm>
            <a:off x="5167956" y="4618044"/>
            <a:ext cx="1134300"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29" name="TextBox 28"/>
          <p:cNvSpPr txBox="1"/>
          <p:nvPr/>
        </p:nvSpPr>
        <p:spPr>
          <a:xfrm>
            <a:off x="5167956" y="5018853"/>
            <a:ext cx="1134300" cy="429768"/>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5" name="TextBox 4"/>
          <p:cNvSpPr txBox="1"/>
          <p:nvPr/>
        </p:nvSpPr>
        <p:spPr>
          <a:xfrm>
            <a:off x="3701536" y="5722203"/>
            <a:ext cx="2368265" cy="430887"/>
          </a:xfrm>
          <a:prstGeom prst="rect">
            <a:avLst/>
          </a:prstGeom>
          <a:noFill/>
        </p:spPr>
        <p:txBody>
          <a:bodyPr wrap="square" rtlCol="0">
            <a:spAutoFit/>
          </a:bodyPr>
          <a:lstStyle/>
          <a:p>
            <a:pPr algn="ctr"/>
            <a:r>
              <a:rPr lang="en-IN" sz="2200" dirty="0">
                <a:latin typeface="+mn-lt"/>
              </a:rPr>
              <a:t>$250,000 </a:t>
            </a:r>
            <a:r>
              <a:rPr lang="en-IN" sz="2200" dirty="0" smtClean="0">
                <a:latin typeface="+mn-lt"/>
              </a:rPr>
              <a:t>− </a:t>
            </a:r>
            <a:r>
              <a:rPr lang="en-IN" sz="2200" dirty="0">
                <a:latin typeface="+mn-lt"/>
              </a:rPr>
              <a:t>40,000</a:t>
            </a:r>
            <a:endParaRPr lang="en-US" sz="2200" dirty="0">
              <a:latin typeface="+mn-lt"/>
            </a:endParaRPr>
          </a:p>
        </p:txBody>
      </p:sp>
      <p:sp>
        <p:nvSpPr>
          <p:cNvPr id="30" name="TextBox 29"/>
          <p:cNvSpPr txBox="1"/>
          <p:nvPr/>
        </p:nvSpPr>
        <p:spPr>
          <a:xfrm>
            <a:off x="3715362" y="6085923"/>
            <a:ext cx="2368265" cy="430887"/>
          </a:xfrm>
          <a:prstGeom prst="rect">
            <a:avLst/>
          </a:prstGeom>
          <a:noFill/>
        </p:spPr>
        <p:txBody>
          <a:bodyPr wrap="square" rtlCol="0">
            <a:spAutoFit/>
          </a:bodyPr>
          <a:lstStyle/>
          <a:p>
            <a:pPr algn="ctr"/>
            <a:r>
              <a:rPr lang="en-IN" sz="2200" dirty="0">
                <a:latin typeface="+mn-lt"/>
              </a:rPr>
              <a:t>5 years</a:t>
            </a:r>
            <a:endParaRPr lang="en-US" sz="2200" dirty="0">
              <a:latin typeface="+mn-lt"/>
            </a:endParaRPr>
          </a:p>
        </p:txBody>
      </p:sp>
      <p:sp>
        <p:nvSpPr>
          <p:cNvPr id="31" name="TextBox 30"/>
          <p:cNvSpPr txBox="1"/>
          <p:nvPr/>
        </p:nvSpPr>
        <p:spPr>
          <a:xfrm>
            <a:off x="6757791" y="5941449"/>
            <a:ext cx="2208924" cy="430887"/>
          </a:xfrm>
          <a:prstGeom prst="rect">
            <a:avLst/>
          </a:prstGeom>
          <a:noFill/>
        </p:spPr>
        <p:txBody>
          <a:bodyPr wrap="square" rtlCol="0">
            <a:spAutoFit/>
          </a:bodyPr>
          <a:lstStyle/>
          <a:p>
            <a:pPr algn="ctr"/>
            <a:r>
              <a:rPr lang="en-IN" sz="2200" dirty="0">
                <a:latin typeface="+mn-lt"/>
              </a:rPr>
              <a:t>$42,000 per year</a:t>
            </a:r>
            <a:endParaRPr lang="en-US" sz="2200" dirty="0">
              <a:latin typeface="+mn-lt"/>
            </a:endParaRPr>
          </a:p>
        </p:txBody>
      </p:sp>
      <p:sp>
        <p:nvSpPr>
          <p:cNvPr id="32" name="TextBox 31"/>
          <p:cNvSpPr txBox="1"/>
          <p:nvPr/>
        </p:nvSpPr>
        <p:spPr>
          <a:xfrm>
            <a:off x="6243657" y="5910219"/>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cxnSp>
        <p:nvCxnSpPr>
          <p:cNvPr id="6" name="Straight Connector 5"/>
          <p:cNvCxnSpPr/>
          <p:nvPr/>
        </p:nvCxnSpPr>
        <p:spPr>
          <a:xfrm>
            <a:off x="1819031" y="3123758"/>
            <a:ext cx="502129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119878" y="5018853"/>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49896" y="546356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149896" y="551042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651219" y="6153090"/>
            <a:ext cx="2362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84593" y="5722203"/>
            <a:ext cx="2605092" cy="830997"/>
          </a:xfrm>
          <a:prstGeom prst="rect">
            <a:avLst/>
          </a:prstGeom>
          <a:noFill/>
        </p:spPr>
        <p:txBody>
          <a:bodyPr wrap="square" rtlCol="0">
            <a:spAutoFit/>
          </a:bodyPr>
          <a:lstStyle/>
          <a:p>
            <a:pPr algn="ctr"/>
            <a:r>
              <a:rPr lang="en-US" sz="2400" dirty="0">
                <a:latin typeface="+mn-lt"/>
              </a:rPr>
              <a:t>Straight-line annual depreciation</a:t>
            </a:r>
            <a:endParaRPr lang="en-US" sz="2200" dirty="0">
              <a:latin typeface="+mn-lt"/>
            </a:endParaRPr>
          </a:p>
        </p:txBody>
      </p:sp>
      <p:sp>
        <p:nvSpPr>
          <p:cNvPr id="37" name="TextBox 36"/>
          <p:cNvSpPr txBox="1"/>
          <p:nvPr/>
        </p:nvSpPr>
        <p:spPr>
          <a:xfrm>
            <a:off x="3226836" y="5929941"/>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2" name="TextBox 1"/>
          <p:cNvSpPr txBox="1"/>
          <p:nvPr/>
        </p:nvSpPr>
        <p:spPr>
          <a:xfrm>
            <a:off x="7772400" y="723378"/>
            <a:ext cx="1081876" cy="354654"/>
          </a:xfrm>
          <a:prstGeom prst="rect">
            <a:avLst/>
          </a:prstGeom>
          <a:noFill/>
          <a:ln w="28575">
            <a:solidFill>
              <a:srgbClr val="C00000"/>
            </a:solidFill>
          </a:ln>
        </p:spPr>
        <p:txBody>
          <a:bodyPr wrap="square" rtlCol="0">
            <a:spAutoFit/>
          </a:bodyPr>
          <a:lstStyle/>
          <a:p>
            <a:endParaRPr lang="en-US" dirty="0"/>
          </a:p>
        </p:txBody>
      </p:sp>
      <p:sp>
        <p:nvSpPr>
          <p:cNvPr id="38" name="TextBox 37"/>
          <p:cNvSpPr txBox="1"/>
          <p:nvPr/>
        </p:nvSpPr>
        <p:spPr>
          <a:xfrm>
            <a:off x="5119877" y="1718487"/>
            <a:ext cx="993455" cy="354654"/>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587449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 grpId="0"/>
      <p:bldP spid="30" grpId="0"/>
      <p:bldP spid="31" grpId="0"/>
      <p:bldP spid="32" grpId="0"/>
      <p:bldP spid="36" grpId="0"/>
      <p:bldP spid="37" grpId="0"/>
      <p:bldP spid="2" grpId="0" animBg="1"/>
      <p:bldP spid="3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Retirement Depreciation Method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189653"/>
            <a:ext cx="8013600" cy="5057775"/>
          </a:xfrm>
        </p:spPr>
        <p:txBody>
          <a:bodyPr/>
          <a:lstStyle/>
          <a:p>
            <a:pPr>
              <a:buFont typeface="Wingdings" panose="05000000000000000000" pitchFamily="2" charset="2"/>
              <a:buChar char="v"/>
            </a:pPr>
            <a:endParaRPr lang="en-IN" sz="2600" dirty="0"/>
          </a:p>
          <a:p>
            <a:pPr>
              <a:buFont typeface="Arial"/>
              <a:buChar char="•"/>
            </a:pPr>
            <a:r>
              <a:rPr lang="en-IN" sz="2600" dirty="0"/>
              <a:t>Acquisition of 20 new calculators at $45 each</a:t>
            </a:r>
          </a:p>
          <a:p>
            <a:pPr>
              <a:buFont typeface="Wingdings" panose="05000000000000000000" pitchFamily="2" charset="2"/>
              <a:buChar char="v"/>
            </a:pPr>
            <a:endParaRPr lang="en-IN" sz="2600" b="1" dirty="0"/>
          </a:p>
          <a:p>
            <a:pPr>
              <a:buFont typeface="Wingdings" panose="05000000000000000000" pitchFamily="2" charset="2"/>
              <a:buChar char="v"/>
            </a:pPr>
            <a:endParaRPr lang="en-IN" sz="2600" b="1" dirty="0"/>
          </a:p>
          <a:p>
            <a:pPr>
              <a:buFont typeface="Wingdings" panose="05000000000000000000" pitchFamily="2" charset="2"/>
              <a:buChar char="v"/>
            </a:pPr>
            <a:endParaRPr lang="en-IN" sz="2600" b="1" dirty="0"/>
          </a:p>
          <a:p>
            <a:pPr>
              <a:buFont typeface="Arial"/>
              <a:buChar char="•"/>
            </a:pPr>
            <a:r>
              <a:rPr lang="en-IN" sz="2600" dirty="0"/>
              <a:t>Disposal of 30 calculators by selling them </a:t>
            </a:r>
            <a:r>
              <a:rPr lang="en-US" sz="2600" dirty="0"/>
              <a:t>secondhand</a:t>
            </a:r>
            <a:r>
              <a:rPr lang="en-IN" sz="2600" dirty="0"/>
              <a:t> to a bookkeeping </a:t>
            </a:r>
            <a:r>
              <a:rPr lang="en-US" sz="2600" dirty="0"/>
              <a:t>firm for $5 each</a:t>
            </a:r>
          </a:p>
          <a:p>
            <a:endParaRPr lang="en-US" sz="2600" b="1" dirty="0"/>
          </a:p>
          <a:p>
            <a:endParaRPr lang="en-US" b="1" dirty="0"/>
          </a:p>
        </p:txBody>
      </p:sp>
      <p:sp>
        <p:nvSpPr>
          <p:cNvPr id="4" name="Rectangle 3"/>
          <p:cNvSpPr/>
          <p:nvPr/>
        </p:nvSpPr>
        <p:spPr>
          <a:xfrm>
            <a:off x="900832" y="2210474"/>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2157762"/>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2175855"/>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2190577"/>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2680983"/>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2704763"/>
            <a:ext cx="5148072" cy="376557"/>
          </a:xfrm>
          <a:prstGeom prst="rect">
            <a:avLst/>
          </a:prstGeom>
          <a:noFill/>
          <a:ln w="9525">
            <a:noFill/>
            <a:miter lim="800000"/>
            <a:headEnd/>
            <a:tailEnd/>
          </a:ln>
        </p:spPr>
        <p:txBody>
          <a:bodyPr/>
          <a:lstStyle/>
          <a:p>
            <a:r>
              <a:rPr lang="en-IN" sz="2600" dirty="0">
                <a:latin typeface="Calibri" pitchFamily="34" charset="0"/>
              </a:rPr>
              <a:t>Calculators</a:t>
            </a:r>
          </a:p>
        </p:txBody>
      </p:sp>
      <p:sp>
        <p:nvSpPr>
          <p:cNvPr id="10" name="TextBox 9"/>
          <p:cNvSpPr txBox="1">
            <a:spLocks noChangeArrowheads="1"/>
          </p:cNvSpPr>
          <p:nvPr/>
        </p:nvSpPr>
        <p:spPr bwMode="auto">
          <a:xfrm>
            <a:off x="5978815" y="2699075"/>
            <a:ext cx="1268774" cy="376557"/>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1" name="TextBox 10"/>
          <p:cNvSpPr txBox="1">
            <a:spLocks noChangeArrowheads="1"/>
          </p:cNvSpPr>
          <p:nvPr/>
        </p:nvSpPr>
        <p:spPr bwMode="auto">
          <a:xfrm>
            <a:off x="7346256" y="3114285"/>
            <a:ext cx="1271016" cy="376558"/>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2" name="TextBox 11"/>
          <p:cNvSpPr txBox="1">
            <a:spLocks noChangeArrowheads="1"/>
          </p:cNvSpPr>
          <p:nvPr/>
        </p:nvSpPr>
        <p:spPr bwMode="auto">
          <a:xfrm>
            <a:off x="910536" y="3115939"/>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Rectangle 12"/>
          <p:cNvSpPr/>
          <p:nvPr/>
        </p:nvSpPr>
        <p:spPr>
          <a:xfrm>
            <a:off x="828607" y="4660413"/>
            <a:ext cx="7716439" cy="17810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72790" y="4566065"/>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5" name="TextBox 14"/>
          <p:cNvSpPr txBox="1">
            <a:spLocks noChangeArrowheads="1"/>
          </p:cNvSpPr>
          <p:nvPr/>
        </p:nvSpPr>
        <p:spPr bwMode="auto">
          <a:xfrm>
            <a:off x="7304086" y="4584158"/>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85912" y="4598880"/>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flipV="1">
            <a:off x="847718" y="5089286"/>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897617" y="5113066"/>
            <a:ext cx="5148072" cy="376557"/>
          </a:xfrm>
          <a:prstGeom prst="rect">
            <a:avLst/>
          </a:prstGeom>
          <a:noFill/>
          <a:ln w="9525">
            <a:noFill/>
            <a:miter lim="800000"/>
            <a:headEnd/>
            <a:tailEnd/>
          </a:ln>
        </p:spPr>
        <p:txBody>
          <a:bodyPr/>
          <a:lstStyle/>
          <a:p>
            <a:r>
              <a:rPr lang="en-IN" sz="2600" dirty="0">
                <a:latin typeface="Calibri" pitchFamily="34" charset="0"/>
              </a:rPr>
              <a:t>Cash</a:t>
            </a:r>
          </a:p>
        </p:txBody>
      </p:sp>
      <p:sp>
        <p:nvSpPr>
          <p:cNvPr id="19" name="TextBox 18"/>
          <p:cNvSpPr txBox="1">
            <a:spLocks noChangeArrowheads="1"/>
          </p:cNvSpPr>
          <p:nvPr/>
        </p:nvSpPr>
        <p:spPr bwMode="auto">
          <a:xfrm>
            <a:off x="5965896" y="5107378"/>
            <a:ext cx="1268774" cy="376557"/>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20" name="TextBox 19"/>
          <p:cNvSpPr txBox="1">
            <a:spLocks noChangeArrowheads="1"/>
          </p:cNvSpPr>
          <p:nvPr/>
        </p:nvSpPr>
        <p:spPr bwMode="auto">
          <a:xfrm>
            <a:off x="7274019" y="5971383"/>
            <a:ext cx="1271016" cy="376558"/>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1" name="TextBox 20"/>
          <p:cNvSpPr txBox="1">
            <a:spLocks noChangeArrowheads="1"/>
          </p:cNvSpPr>
          <p:nvPr/>
        </p:nvSpPr>
        <p:spPr bwMode="auto">
          <a:xfrm>
            <a:off x="897617" y="5524242"/>
            <a:ext cx="5148072" cy="374904"/>
          </a:xfrm>
          <a:prstGeom prst="rect">
            <a:avLst/>
          </a:prstGeom>
          <a:noFill/>
          <a:ln w="9525">
            <a:noFill/>
            <a:miter lim="800000"/>
            <a:headEnd/>
            <a:tailEnd/>
          </a:ln>
        </p:spPr>
        <p:txBody>
          <a:bodyPr/>
          <a:lstStyle/>
          <a:p>
            <a:r>
              <a:rPr lang="en-IN" sz="2600" dirty="0">
                <a:latin typeface="Calibri" pitchFamily="34" charset="0"/>
              </a:rPr>
              <a:t>Depreciation expense (difference)</a:t>
            </a:r>
          </a:p>
        </p:txBody>
      </p:sp>
      <p:sp>
        <p:nvSpPr>
          <p:cNvPr id="22" name="TextBox 21"/>
          <p:cNvSpPr txBox="1">
            <a:spLocks noChangeArrowheads="1"/>
          </p:cNvSpPr>
          <p:nvPr/>
        </p:nvSpPr>
        <p:spPr bwMode="auto">
          <a:xfrm>
            <a:off x="887913" y="5971383"/>
            <a:ext cx="5148072" cy="374904"/>
          </a:xfrm>
          <a:prstGeom prst="rect">
            <a:avLst/>
          </a:prstGeom>
          <a:noFill/>
          <a:ln w="9525">
            <a:noFill/>
            <a:miter lim="800000"/>
            <a:headEnd/>
            <a:tailEnd/>
          </a:ln>
        </p:spPr>
        <p:txBody>
          <a:bodyPr/>
          <a:lstStyle/>
          <a:p>
            <a:pPr lvl="1"/>
            <a:r>
              <a:rPr lang="en-IN" sz="2600" dirty="0">
                <a:latin typeface="Calibri" pitchFamily="34" charset="0"/>
              </a:rPr>
              <a:t>Calculators </a:t>
            </a:r>
          </a:p>
        </p:txBody>
      </p:sp>
      <p:sp>
        <p:nvSpPr>
          <p:cNvPr id="23" name="TextBox 22"/>
          <p:cNvSpPr txBox="1">
            <a:spLocks noChangeArrowheads="1"/>
          </p:cNvSpPr>
          <p:nvPr/>
        </p:nvSpPr>
        <p:spPr bwMode="auto">
          <a:xfrm>
            <a:off x="5975995" y="5522589"/>
            <a:ext cx="1268774" cy="376557"/>
          </a:xfrm>
          <a:prstGeom prst="rect">
            <a:avLst/>
          </a:prstGeom>
          <a:noFill/>
          <a:ln w="9525">
            <a:noFill/>
            <a:miter lim="800000"/>
            <a:headEnd/>
            <a:tailEnd/>
          </a:ln>
        </p:spPr>
        <p:txBody>
          <a:bodyPr/>
          <a:lstStyle/>
          <a:p>
            <a:pPr algn="r"/>
            <a:r>
              <a:rPr lang="en-IN" sz="2600" dirty="0">
                <a:latin typeface="Calibri" pitchFamily="34" charset="0"/>
              </a:rPr>
              <a:t>1,350</a:t>
            </a:r>
          </a:p>
        </p:txBody>
      </p:sp>
      <p:sp>
        <p:nvSpPr>
          <p:cNvPr id="24" name="TextBox 23"/>
          <p:cNvSpPr txBox="1"/>
          <p:nvPr/>
        </p:nvSpPr>
        <p:spPr>
          <a:xfrm>
            <a:off x="7273633" y="1671501"/>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20 × $45</a:t>
            </a:r>
            <a:endParaRPr lang="en-US" sz="2000" dirty="0">
              <a:latin typeface="+mn-lt"/>
            </a:endParaRPr>
          </a:p>
        </p:txBody>
      </p:sp>
      <p:cxnSp>
        <p:nvCxnSpPr>
          <p:cNvPr id="25" name="Straight Arrow Connector 24"/>
          <p:cNvCxnSpPr/>
          <p:nvPr/>
        </p:nvCxnSpPr>
        <p:spPr>
          <a:xfrm flipH="1">
            <a:off x="7100295" y="2072244"/>
            <a:ext cx="556239" cy="733287"/>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19491" y="4197417"/>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 × $5</a:t>
            </a:r>
            <a:endParaRPr lang="en-US" sz="2000" dirty="0">
              <a:latin typeface="+mn-lt"/>
            </a:endParaRPr>
          </a:p>
        </p:txBody>
      </p:sp>
      <p:cxnSp>
        <p:nvCxnSpPr>
          <p:cNvPr id="29" name="Straight Arrow Connector 28"/>
          <p:cNvCxnSpPr/>
          <p:nvPr/>
        </p:nvCxnSpPr>
        <p:spPr>
          <a:xfrm>
            <a:off x="6002393" y="4598160"/>
            <a:ext cx="621661" cy="733287"/>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191609" y="4191000"/>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 × $50</a:t>
            </a:r>
            <a:endParaRPr lang="en-US" sz="2000" dirty="0">
              <a:latin typeface="+mn-lt"/>
            </a:endParaRPr>
          </a:p>
        </p:txBody>
      </p:sp>
      <p:cxnSp>
        <p:nvCxnSpPr>
          <p:cNvPr id="32" name="Straight Arrow Connector 31"/>
          <p:cNvCxnSpPr/>
          <p:nvPr/>
        </p:nvCxnSpPr>
        <p:spPr>
          <a:xfrm>
            <a:off x="7574511" y="4591743"/>
            <a:ext cx="449408" cy="1429576"/>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2531868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22" presetClass="entr" presetSubtype="1"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500"/>
                                        <p:tgtEl>
                                          <p:spTgt spid="3">
                                            <p:txEl>
                                              <p:pRg st="5" end="5"/>
                                            </p:txEl>
                                          </p:spTgt>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22" presetClass="entr" presetSubtype="1"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par>
                                <p:cTn id="84" presetID="22" presetClass="entr" presetSubtype="1" fill="hold"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up)">
                                      <p:cBhvr>
                                        <p:cTn id="86" dur="500"/>
                                        <p:tgtEl>
                                          <p:spTgt spid="3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P spid="14" grpId="0"/>
      <p:bldP spid="15" grpId="0"/>
      <p:bldP spid="16" grpId="0"/>
      <p:bldP spid="18" grpId="0"/>
      <p:bldP spid="19" grpId="0"/>
      <p:bldP spid="20" grpId="0"/>
      <p:bldP spid="21" grpId="0"/>
      <p:bldP spid="22" grpId="0"/>
      <p:bldP spid="23" grpId="0"/>
      <p:bldP spid="24" grpId="0" animBg="1"/>
      <p:bldP spid="28" grpId="0" animBg="1"/>
      <p:bldP spid="3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Replacement Depreciation </a:t>
            </a:r>
            <a:r>
              <a:rPr lang="en-IN" dirty="0" smtClean="0"/>
              <a:t>Method</a:t>
            </a:r>
            <a:endParaRPr lang="en-US" sz="2600" dirty="0"/>
          </a:p>
        </p:txBody>
      </p:sp>
      <p:sp>
        <p:nvSpPr>
          <p:cNvPr id="3" name="Content Placeholder 2"/>
          <p:cNvSpPr>
            <a:spLocks noGrp="1"/>
          </p:cNvSpPr>
          <p:nvPr>
            <p:ph idx="1"/>
          </p:nvPr>
        </p:nvSpPr>
        <p:spPr>
          <a:xfrm>
            <a:off x="761999" y="1189653"/>
            <a:ext cx="8013600" cy="5057775"/>
          </a:xfrm>
        </p:spPr>
        <p:txBody>
          <a:bodyPr/>
          <a:lstStyle/>
          <a:p>
            <a:r>
              <a:rPr lang="en-IN" sz="2600" dirty="0"/>
              <a:t>Initial acquisition of assets is recorded the same way as by the retirement </a:t>
            </a:r>
            <a:r>
              <a:rPr lang="en-IN" sz="2600" dirty="0" smtClean="0"/>
              <a:t>method</a:t>
            </a:r>
            <a:endParaRPr lang="en-US" sz="2600" dirty="0"/>
          </a:p>
          <a:p>
            <a:r>
              <a:rPr lang="en-IN" sz="2600" dirty="0"/>
              <a:t>Depreciation expense is the amount paid for new or replacement </a:t>
            </a:r>
            <a:r>
              <a:rPr lang="en-IN" sz="2600" dirty="0" smtClean="0"/>
              <a:t>assets</a:t>
            </a:r>
            <a:endParaRPr lang="en-IN" sz="2600" dirty="0"/>
          </a:p>
          <a:p>
            <a:r>
              <a:rPr lang="en-IN" sz="2600" dirty="0"/>
              <a:t>Any proceeds received from asset dispositions reduces depreciation </a:t>
            </a:r>
            <a:r>
              <a:rPr lang="en-IN" sz="2600" dirty="0" smtClean="0"/>
              <a:t>expense</a:t>
            </a:r>
            <a:endParaRPr lang="en-IN" sz="2600" dirty="0"/>
          </a:p>
          <a:p>
            <a:pPr marL="0" indent="0">
              <a:buNone/>
            </a:pPr>
            <a:r>
              <a:rPr lang="en-US" b="1" dirty="0">
                <a:solidFill>
                  <a:srgbClr val="C00000"/>
                </a:solidFill>
              </a:rPr>
              <a:t>Example:</a:t>
            </a:r>
          </a:p>
          <a:p>
            <a:pPr>
              <a:buFont typeface="Arial"/>
              <a:buChar char="•"/>
            </a:pPr>
            <a:r>
              <a:rPr lang="en-US" sz="2600" dirty="0"/>
              <a:t>Acquisition </a:t>
            </a:r>
            <a:r>
              <a:rPr lang="en-IN" sz="2600" dirty="0"/>
              <a:t>of 20 new calculators at $45 each is recorded as </a:t>
            </a:r>
            <a:r>
              <a:rPr lang="en-IN" sz="2600" dirty="0" smtClean="0"/>
              <a:t>depreciation</a:t>
            </a:r>
            <a:endParaRPr lang="en-US" sz="2600" b="1" dirty="0"/>
          </a:p>
          <a:p>
            <a:endParaRPr lang="en-US" b="1" dirty="0"/>
          </a:p>
          <a:p>
            <a:pPr lvl="1"/>
            <a:endParaRPr lang="en-US" sz="2600" b="1" dirty="0"/>
          </a:p>
        </p:txBody>
      </p:sp>
      <p:sp>
        <p:nvSpPr>
          <p:cNvPr id="4" name="Rectangle 3"/>
          <p:cNvSpPr/>
          <p:nvPr/>
        </p:nvSpPr>
        <p:spPr>
          <a:xfrm>
            <a:off x="900832" y="5200594"/>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5147882"/>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5165975"/>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5180697"/>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5671103"/>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5694883"/>
            <a:ext cx="5148072" cy="376557"/>
          </a:xfrm>
          <a:prstGeom prst="rect">
            <a:avLst/>
          </a:prstGeom>
          <a:noFill/>
          <a:ln w="9525">
            <a:noFill/>
            <a:miter lim="800000"/>
            <a:headEnd/>
            <a:tailEnd/>
          </a:ln>
        </p:spPr>
        <p:txBody>
          <a:bodyPr/>
          <a:lstStyle/>
          <a:p>
            <a:r>
              <a:rPr lang="en-IN" sz="2600" dirty="0">
                <a:latin typeface="Calibri" pitchFamily="34" charset="0"/>
              </a:rPr>
              <a:t>Depreciation expense </a:t>
            </a:r>
          </a:p>
        </p:txBody>
      </p:sp>
      <p:sp>
        <p:nvSpPr>
          <p:cNvPr id="10" name="TextBox 9"/>
          <p:cNvSpPr txBox="1">
            <a:spLocks noChangeArrowheads="1"/>
          </p:cNvSpPr>
          <p:nvPr/>
        </p:nvSpPr>
        <p:spPr bwMode="auto">
          <a:xfrm>
            <a:off x="5978815" y="5689195"/>
            <a:ext cx="1268774" cy="376557"/>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1" name="TextBox 10"/>
          <p:cNvSpPr txBox="1">
            <a:spLocks noChangeArrowheads="1"/>
          </p:cNvSpPr>
          <p:nvPr/>
        </p:nvSpPr>
        <p:spPr bwMode="auto">
          <a:xfrm>
            <a:off x="7346256" y="6104405"/>
            <a:ext cx="1271016" cy="376558"/>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2" name="TextBox 11"/>
          <p:cNvSpPr txBox="1">
            <a:spLocks noChangeArrowheads="1"/>
          </p:cNvSpPr>
          <p:nvPr/>
        </p:nvSpPr>
        <p:spPr bwMode="auto">
          <a:xfrm>
            <a:off x="910536" y="6106059"/>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5978589" y="4798267"/>
            <a:ext cx="1410654" cy="300608"/>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000" dirty="0">
                <a:latin typeface="+mn-lt"/>
              </a:rPr>
              <a:t>20 × $45</a:t>
            </a:r>
            <a:endParaRPr lang="en-US" sz="2000" dirty="0">
              <a:latin typeface="+mn-lt"/>
            </a:endParaRPr>
          </a:p>
        </p:txBody>
      </p:sp>
      <p:cxnSp>
        <p:nvCxnSpPr>
          <p:cNvPr id="14" name="Straight Arrow Connector 13"/>
          <p:cNvCxnSpPr/>
          <p:nvPr/>
        </p:nvCxnSpPr>
        <p:spPr>
          <a:xfrm>
            <a:off x="6400661" y="5108212"/>
            <a:ext cx="482923" cy="66827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4252290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22" presetClass="entr" presetSubtype="1"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500"/>
                                        <p:tgtEl>
                                          <p:spTgt spid="1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Replacement Depreciation Method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189653"/>
            <a:ext cx="8013600" cy="5057775"/>
          </a:xfrm>
        </p:spPr>
        <p:txBody>
          <a:bodyPr/>
          <a:lstStyle/>
          <a:p>
            <a:pPr>
              <a:buFont typeface="Wingdings" panose="05000000000000000000" pitchFamily="2" charset="2"/>
              <a:buChar char="v"/>
            </a:pPr>
            <a:endParaRPr lang="en-IN" sz="2600" dirty="0"/>
          </a:p>
          <a:p>
            <a:pPr>
              <a:buFont typeface="Arial"/>
              <a:buChar char="•"/>
            </a:pPr>
            <a:r>
              <a:rPr lang="en-IN" sz="2600" dirty="0"/>
              <a:t>Disposal of 30 calculators by selling them </a:t>
            </a:r>
            <a:r>
              <a:rPr lang="en-US" sz="2600" dirty="0"/>
              <a:t>secondhand</a:t>
            </a:r>
            <a:r>
              <a:rPr lang="en-IN" sz="2600" dirty="0"/>
              <a:t> to a bookkeeping </a:t>
            </a:r>
            <a:r>
              <a:rPr lang="en-US" sz="2600" dirty="0"/>
              <a:t>firm for $5 each</a:t>
            </a:r>
          </a:p>
          <a:p>
            <a:endParaRPr lang="en-US" b="1" dirty="0"/>
          </a:p>
          <a:p>
            <a:pPr lvl="1"/>
            <a:endParaRPr lang="en-US" sz="2600" b="1" dirty="0"/>
          </a:p>
        </p:txBody>
      </p:sp>
      <p:sp>
        <p:nvSpPr>
          <p:cNvPr id="4" name="Rectangle 3"/>
          <p:cNvSpPr/>
          <p:nvPr/>
        </p:nvSpPr>
        <p:spPr>
          <a:xfrm>
            <a:off x="900832" y="2614868"/>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2562156"/>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2580249"/>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2594971"/>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3085377"/>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3109157"/>
            <a:ext cx="5148072" cy="376557"/>
          </a:xfrm>
          <a:prstGeom prst="rect">
            <a:avLst/>
          </a:prstGeom>
          <a:noFill/>
          <a:ln w="9525">
            <a:noFill/>
            <a:miter lim="800000"/>
            <a:headEnd/>
            <a:tailEnd/>
          </a:ln>
        </p:spPr>
        <p:txBody>
          <a:bodyPr/>
          <a:lstStyle/>
          <a:p>
            <a:r>
              <a:rPr lang="en-IN" sz="2600" dirty="0">
                <a:latin typeface="Calibri" pitchFamily="34" charset="0"/>
              </a:rPr>
              <a:t>Cash (30 </a:t>
            </a:r>
            <a:r>
              <a:rPr lang="en-IN" sz="2600" dirty="0" smtClean="0">
                <a:latin typeface="Calibri" pitchFamily="34" charset="0"/>
              </a:rPr>
              <a:t>× </a:t>
            </a:r>
            <a:r>
              <a:rPr lang="en-IN" sz="2600" dirty="0">
                <a:latin typeface="Calibri" pitchFamily="34" charset="0"/>
              </a:rPr>
              <a:t>$5)</a:t>
            </a:r>
          </a:p>
        </p:txBody>
      </p:sp>
      <p:sp>
        <p:nvSpPr>
          <p:cNvPr id="10" name="TextBox 9"/>
          <p:cNvSpPr txBox="1">
            <a:spLocks noChangeArrowheads="1"/>
          </p:cNvSpPr>
          <p:nvPr/>
        </p:nvSpPr>
        <p:spPr bwMode="auto">
          <a:xfrm>
            <a:off x="5978815" y="3103469"/>
            <a:ext cx="1268774" cy="376557"/>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11" name="TextBox 10"/>
          <p:cNvSpPr txBox="1">
            <a:spLocks noChangeArrowheads="1"/>
          </p:cNvSpPr>
          <p:nvPr/>
        </p:nvSpPr>
        <p:spPr bwMode="auto">
          <a:xfrm>
            <a:off x="7346256" y="3518679"/>
            <a:ext cx="1271016" cy="376558"/>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12" name="TextBox 11"/>
          <p:cNvSpPr txBox="1">
            <a:spLocks noChangeArrowheads="1"/>
          </p:cNvSpPr>
          <p:nvPr/>
        </p:nvSpPr>
        <p:spPr bwMode="auto">
          <a:xfrm>
            <a:off x="910536" y="3520333"/>
            <a:ext cx="5148072" cy="374904"/>
          </a:xfrm>
          <a:prstGeom prst="rect">
            <a:avLst/>
          </a:prstGeom>
          <a:noFill/>
          <a:ln w="9525">
            <a:noFill/>
            <a:miter lim="800000"/>
            <a:headEnd/>
            <a:tailEnd/>
          </a:ln>
        </p:spPr>
        <p:txBody>
          <a:bodyPr/>
          <a:lstStyle/>
          <a:p>
            <a:pPr lvl="1"/>
            <a:r>
              <a:rPr lang="en-IN" sz="2600" dirty="0">
                <a:latin typeface="Calibri" pitchFamily="34" charset="0"/>
              </a:rPr>
              <a:t>Depreciation expense</a:t>
            </a:r>
          </a:p>
        </p:txBody>
      </p:sp>
      <p:sp>
        <p:nvSpPr>
          <p:cNvPr id="13" name="TextBox 12"/>
          <p:cNvSpPr txBox="1"/>
          <p:nvPr/>
        </p:nvSpPr>
        <p:spPr>
          <a:xfrm>
            <a:off x="5994480" y="2261555"/>
            <a:ext cx="1410654" cy="2976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000" dirty="0">
                <a:latin typeface="+mn-lt"/>
              </a:rPr>
              <a:t>30 × $5</a:t>
            </a:r>
            <a:endParaRPr lang="en-US" sz="2000" dirty="0">
              <a:latin typeface="+mn-lt"/>
            </a:endParaRPr>
          </a:p>
        </p:txBody>
      </p:sp>
      <p:cxnSp>
        <p:nvCxnSpPr>
          <p:cNvPr id="14" name="Straight Arrow Connector 13"/>
          <p:cNvCxnSpPr/>
          <p:nvPr/>
        </p:nvCxnSpPr>
        <p:spPr>
          <a:xfrm>
            <a:off x="6416552" y="2557651"/>
            <a:ext cx="482923" cy="66827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3834051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22" presetClass="entr" presetSubtype="1"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11</a:t>
            </a:r>
          </a:p>
        </p:txBody>
      </p:sp>
    </p:spTree>
    <p:extLst>
      <p:ext uri="{BB962C8B-B14F-4D97-AF65-F5344CB8AC3E}">
        <p14:creationId xmlns:p14="http://schemas.microsoft.com/office/powerpoint/2010/main" val="292346182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2070" y="2854690"/>
            <a:ext cx="8499348" cy="3454659"/>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09600" y="1"/>
            <a:ext cx="8551929" cy="972942"/>
          </a:xfrm>
        </p:spPr>
        <p:txBody>
          <a:bodyPr>
            <a:noAutofit/>
          </a:bodyPr>
          <a:lstStyle/>
          <a:p>
            <a:r>
              <a:rPr lang="en-US" sz="2800"/>
              <a:t>Straight-Line </a:t>
            </a:r>
            <a:r>
              <a:rPr lang="en-US" sz="2800" dirty="0"/>
              <a:t>Method </a:t>
            </a:r>
            <a:r>
              <a:rPr lang="en-US" sz="2000"/>
              <a:t>(continued)</a:t>
            </a:r>
            <a:endParaRPr lang="en-IN" sz="20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826248"/>
            <a:ext cx="8390450" cy="1446550"/>
          </a:xfrm>
          <a:prstGeom prst="rect">
            <a:avLst/>
          </a:prstGeom>
          <a:noFill/>
        </p:spPr>
        <p:txBody>
          <a:bodyPr wrap="square" rtlCol="0">
            <a:spAutoFit/>
          </a:bodyPr>
          <a:lstStyle/>
          <a:p>
            <a:r>
              <a:rPr lang="en-US" sz="2200" dirty="0">
                <a:latin typeface="+mn-lt"/>
              </a:rPr>
              <a:t>The residual value ($40,000 in this example) does not affect the calculation of book value, but the residual value does set a </a:t>
            </a:r>
            <a:r>
              <a:rPr lang="en-US" sz="2200" dirty="0" smtClean="0">
                <a:latin typeface="+mn-lt"/>
              </a:rPr>
              <a:t>limit on which </a:t>
            </a:r>
            <a:r>
              <a:rPr lang="en-US" sz="2200" dirty="0">
                <a:latin typeface="+mn-lt"/>
              </a:rPr>
              <a:t>book value cannot go below. </a:t>
            </a:r>
            <a:r>
              <a:rPr lang="en-IN" sz="2200" dirty="0">
                <a:latin typeface="+mn-lt"/>
              </a:rPr>
              <a:t>Straight-line depreciation for each year of the asset’s life is as follows</a:t>
            </a:r>
            <a:r>
              <a:rPr lang="en-US" sz="2200" dirty="0">
                <a:latin typeface="+mn-lt"/>
              </a:rPr>
              <a:t>:</a:t>
            </a:r>
          </a:p>
        </p:txBody>
      </p:sp>
      <p:sp>
        <p:nvSpPr>
          <p:cNvPr id="4" name="TextBox 3"/>
          <p:cNvSpPr txBox="1"/>
          <p:nvPr/>
        </p:nvSpPr>
        <p:spPr>
          <a:xfrm>
            <a:off x="445554" y="2996846"/>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13" name="TextBox 12"/>
          <p:cNvSpPr txBox="1"/>
          <p:nvPr/>
        </p:nvSpPr>
        <p:spPr>
          <a:xfrm>
            <a:off x="1083938" y="2827569"/>
            <a:ext cx="1557935" cy="738664"/>
          </a:xfrm>
          <a:prstGeom prst="rect">
            <a:avLst/>
          </a:prstGeom>
          <a:noFill/>
        </p:spPr>
        <p:txBody>
          <a:bodyPr wrap="square" rtlCol="0">
            <a:spAutoFit/>
          </a:bodyPr>
          <a:lstStyle/>
          <a:p>
            <a:pPr algn="ctr"/>
            <a:r>
              <a:rPr lang="en-IN" sz="2100" dirty="0">
                <a:latin typeface="+mn-lt"/>
              </a:rPr>
              <a:t>Depreciable </a:t>
            </a:r>
            <a:r>
              <a:rPr lang="en-IN" sz="2100" dirty="0" smtClean="0">
                <a:latin typeface="+mn-lt"/>
              </a:rPr>
              <a:t>base</a:t>
            </a:r>
            <a:endParaRPr lang="en-US" sz="2100" dirty="0">
              <a:latin typeface="+mn-lt"/>
            </a:endParaRPr>
          </a:p>
        </p:txBody>
      </p:sp>
      <p:sp>
        <p:nvSpPr>
          <p:cNvPr id="22" name="TextBox 21"/>
          <p:cNvSpPr txBox="1"/>
          <p:nvPr/>
        </p:nvSpPr>
        <p:spPr>
          <a:xfrm>
            <a:off x="2728499" y="2827569"/>
            <a:ext cx="1783312" cy="738664"/>
          </a:xfrm>
          <a:prstGeom prst="rect">
            <a:avLst/>
          </a:prstGeom>
          <a:noFill/>
        </p:spPr>
        <p:txBody>
          <a:bodyPr wrap="square" rtlCol="0">
            <a:spAutoFit/>
          </a:bodyPr>
          <a:lstStyle/>
          <a:p>
            <a:pPr algn="ctr"/>
            <a:r>
              <a:rPr lang="en-IN" sz="2100" dirty="0">
                <a:latin typeface="+mn-lt"/>
              </a:rPr>
              <a:t>Depreciation rate per year</a:t>
            </a:r>
            <a:endParaRPr lang="en-US" sz="2100" dirty="0">
              <a:latin typeface="+mn-lt"/>
            </a:endParaRPr>
          </a:p>
        </p:txBody>
      </p:sp>
      <p:sp>
        <p:nvSpPr>
          <p:cNvPr id="23" name="TextBox 22"/>
          <p:cNvSpPr txBox="1"/>
          <p:nvPr/>
        </p:nvSpPr>
        <p:spPr>
          <a:xfrm>
            <a:off x="4537473" y="2996846"/>
            <a:ext cx="1705006"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24" name="TextBox 23"/>
          <p:cNvSpPr txBox="1"/>
          <p:nvPr/>
        </p:nvSpPr>
        <p:spPr>
          <a:xfrm>
            <a:off x="6085220" y="2831378"/>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3" name="TextBox 32"/>
          <p:cNvSpPr txBox="1"/>
          <p:nvPr/>
        </p:nvSpPr>
        <p:spPr>
          <a:xfrm>
            <a:off x="7637529" y="2827569"/>
            <a:ext cx="1512118" cy="738664"/>
          </a:xfrm>
          <a:prstGeom prst="rect">
            <a:avLst/>
          </a:prstGeom>
          <a:noFill/>
        </p:spPr>
        <p:txBody>
          <a:bodyPr wrap="square" rtlCol="0">
            <a:spAutoFit/>
          </a:bodyPr>
          <a:lstStyle/>
          <a:p>
            <a:pPr algn="ctr"/>
            <a:r>
              <a:rPr lang="en-IN" sz="2100" dirty="0">
                <a:latin typeface="+mn-lt"/>
              </a:rPr>
              <a:t>Book value </a:t>
            </a:r>
            <a:r>
              <a:rPr lang="en-IN" sz="2100" dirty="0" smtClean="0">
                <a:latin typeface="+mn-lt"/>
              </a:rPr>
              <a:t>end </a:t>
            </a:r>
            <a:r>
              <a:rPr lang="en-IN" sz="2100" dirty="0">
                <a:latin typeface="+mn-lt"/>
              </a:rPr>
              <a:t>of </a:t>
            </a:r>
            <a:r>
              <a:rPr lang="en-IN" sz="2100" dirty="0" smtClean="0">
                <a:latin typeface="+mn-lt"/>
              </a:rPr>
              <a:t>year</a:t>
            </a:r>
            <a:endParaRPr lang="en-US" sz="2100" dirty="0">
              <a:latin typeface="+mn-lt"/>
            </a:endParaRPr>
          </a:p>
        </p:txBody>
      </p:sp>
      <p:sp>
        <p:nvSpPr>
          <p:cNvPr id="34" name="TextBox 33"/>
          <p:cNvSpPr txBox="1"/>
          <p:nvPr/>
        </p:nvSpPr>
        <p:spPr>
          <a:xfrm>
            <a:off x="445554" y="367283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5" name="TextBox 34"/>
          <p:cNvSpPr txBox="1"/>
          <p:nvPr/>
        </p:nvSpPr>
        <p:spPr>
          <a:xfrm>
            <a:off x="445554" y="40543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6" name="TextBox 35"/>
          <p:cNvSpPr txBox="1"/>
          <p:nvPr/>
        </p:nvSpPr>
        <p:spPr>
          <a:xfrm>
            <a:off x="445554" y="4464677"/>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7" name="TextBox 36"/>
          <p:cNvSpPr txBox="1"/>
          <p:nvPr/>
        </p:nvSpPr>
        <p:spPr>
          <a:xfrm>
            <a:off x="445554" y="49064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8" name="TextBox 37"/>
          <p:cNvSpPr txBox="1"/>
          <p:nvPr/>
        </p:nvSpPr>
        <p:spPr>
          <a:xfrm>
            <a:off x="445554" y="53340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9" name="TextBox 38"/>
          <p:cNvSpPr txBox="1"/>
          <p:nvPr/>
        </p:nvSpPr>
        <p:spPr>
          <a:xfrm>
            <a:off x="613592" y="5764724"/>
            <a:ext cx="986607"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40" name="TextBox 39"/>
          <p:cNvSpPr txBox="1"/>
          <p:nvPr/>
        </p:nvSpPr>
        <p:spPr>
          <a:xfrm>
            <a:off x="1176654" y="367283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1" name="TextBox 40"/>
          <p:cNvSpPr txBox="1"/>
          <p:nvPr/>
        </p:nvSpPr>
        <p:spPr>
          <a:xfrm>
            <a:off x="1176654" y="405437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2" name="TextBox 41"/>
          <p:cNvSpPr txBox="1"/>
          <p:nvPr/>
        </p:nvSpPr>
        <p:spPr>
          <a:xfrm>
            <a:off x="1176654" y="4464677"/>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3" name="TextBox 42"/>
          <p:cNvSpPr txBox="1"/>
          <p:nvPr/>
        </p:nvSpPr>
        <p:spPr>
          <a:xfrm>
            <a:off x="1176654" y="49064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4" name="TextBox 43"/>
          <p:cNvSpPr txBox="1"/>
          <p:nvPr/>
        </p:nvSpPr>
        <p:spPr>
          <a:xfrm>
            <a:off x="1176654"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5" name="TextBox 44"/>
          <p:cNvSpPr txBox="1"/>
          <p:nvPr/>
        </p:nvSpPr>
        <p:spPr>
          <a:xfrm>
            <a:off x="4678112" y="3672836"/>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46" name="TextBox 45"/>
          <p:cNvSpPr txBox="1"/>
          <p:nvPr/>
        </p:nvSpPr>
        <p:spPr>
          <a:xfrm>
            <a:off x="4678112" y="4054379"/>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7" name="TextBox 46"/>
          <p:cNvSpPr txBox="1"/>
          <p:nvPr/>
        </p:nvSpPr>
        <p:spPr>
          <a:xfrm>
            <a:off x="4678112" y="446467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678112" y="4906405"/>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9" name="TextBox 48"/>
          <p:cNvSpPr txBox="1"/>
          <p:nvPr/>
        </p:nvSpPr>
        <p:spPr>
          <a:xfrm>
            <a:off x="4678112" y="5334068"/>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50" name="TextBox 49"/>
          <p:cNvSpPr txBox="1"/>
          <p:nvPr/>
        </p:nvSpPr>
        <p:spPr>
          <a:xfrm>
            <a:off x="4678112" y="5764724"/>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1" name="TextBox 50"/>
          <p:cNvSpPr txBox="1"/>
          <p:nvPr/>
        </p:nvSpPr>
        <p:spPr>
          <a:xfrm>
            <a:off x="6242479" y="3672836"/>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52" name="TextBox 51"/>
          <p:cNvSpPr txBox="1"/>
          <p:nvPr/>
        </p:nvSpPr>
        <p:spPr>
          <a:xfrm>
            <a:off x="6242479" y="4054379"/>
            <a:ext cx="1372503" cy="430887"/>
          </a:xfrm>
          <a:prstGeom prst="rect">
            <a:avLst/>
          </a:prstGeom>
          <a:noFill/>
        </p:spPr>
        <p:txBody>
          <a:bodyPr wrap="square" rtlCol="0">
            <a:spAutoFit/>
          </a:bodyPr>
          <a:lstStyle/>
          <a:p>
            <a:pPr algn="r"/>
            <a:r>
              <a:rPr lang="en-IN" sz="2200" dirty="0">
                <a:latin typeface="+mn-lt"/>
              </a:rPr>
              <a:t>84,000</a:t>
            </a:r>
            <a:endParaRPr lang="en-US" sz="2200" dirty="0">
              <a:latin typeface="+mn-lt"/>
            </a:endParaRPr>
          </a:p>
        </p:txBody>
      </p:sp>
      <p:sp>
        <p:nvSpPr>
          <p:cNvPr id="53" name="TextBox 52"/>
          <p:cNvSpPr txBox="1"/>
          <p:nvPr/>
        </p:nvSpPr>
        <p:spPr>
          <a:xfrm>
            <a:off x="6242479" y="4464677"/>
            <a:ext cx="1372503" cy="430887"/>
          </a:xfrm>
          <a:prstGeom prst="rect">
            <a:avLst/>
          </a:prstGeom>
          <a:noFill/>
        </p:spPr>
        <p:txBody>
          <a:bodyPr wrap="square" rtlCol="0">
            <a:spAutoFit/>
          </a:bodyPr>
          <a:lstStyle/>
          <a:p>
            <a:pPr algn="r"/>
            <a:r>
              <a:rPr lang="en-IN" sz="2200" dirty="0">
                <a:latin typeface="+mn-lt"/>
              </a:rPr>
              <a:t>126,000</a:t>
            </a:r>
            <a:endParaRPr lang="en-US" sz="2200" dirty="0">
              <a:latin typeface="+mn-lt"/>
            </a:endParaRPr>
          </a:p>
        </p:txBody>
      </p:sp>
      <p:sp>
        <p:nvSpPr>
          <p:cNvPr id="54" name="TextBox 53"/>
          <p:cNvSpPr txBox="1"/>
          <p:nvPr/>
        </p:nvSpPr>
        <p:spPr>
          <a:xfrm>
            <a:off x="6242479" y="4906405"/>
            <a:ext cx="1372503" cy="430887"/>
          </a:xfrm>
          <a:prstGeom prst="rect">
            <a:avLst/>
          </a:prstGeom>
          <a:noFill/>
        </p:spPr>
        <p:txBody>
          <a:bodyPr wrap="square" rtlCol="0">
            <a:spAutoFit/>
          </a:bodyPr>
          <a:lstStyle/>
          <a:p>
            <a:pPr algn="r"/>
            <a:r>
              <a:rPr lang="en-IN" sz="2200" dirty="0">
                <a:latin typeface="+mn-lt"/>
              </a:rPr>
              <a:t>168,000</a:t>
            </a:r>
            <a:endParaRPr lang="en-US" sz="2200" dirty="0">
              <a:latin typeface="+mn-lt"/>
            </a:endParaRPr>
          </a:p>
        </p:txBody>
      </p:sp>
      <p:sp>
        <p:nvSpPr>
          <p:cNvPr id="55" name="TextBox 54"/>
          <p:cNvSpPr txBox="1"/>
          <p:nvPr/>
        </p:nvSpPr>
        <p:spPr>
          <a:xfrm>
            <a:off x="6242479"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6" name="TextBox 55"/>
          <p:cNvSpPr txBox="1"/>
          <p:nvPr/>
        </p:nvSpPr>
        <p:spPr>
          <a:xfrm>
            <a:off x="7707337" y="3672836"/>
            <a:ext cx="1372503" cy="430887"/>
          </a:xfrm>
          <a:prstGeom prst="rect">
            <a:avLst/>
          </a:prstGeom>
          <a:noFill/>
        </p:spPr>
        <p:txBody>
          <a:bodyPr wrap="square" rtlCol="0">
            <a:spAutoFit/>
          </a:bodyPr>
          <a:lstStyle/>
          <a:p>
            <a:pPr algn="r"/>
            <a:r>
              <a:rPr lang="en-IN" sz="2200" dirty="0">
                <a:latin typeface="+mn-lt"/>
              </a:rPr>
              <a:t>$208,000</a:t>
            </a:r>
            <a:endParaRPr lang="en-US" sz="2200" dirty="0">
              <a:latin typeface="+mn-lt"/>
            </a:endParaRPr>
          </a:p>
        </p:txBody>
      </p:sp>
      <p:sp>
        <p:nvSpPr>
          <p:cNvPr id="57" name="TextBox 56"/>
          <p:cNvSpPr txBox="1"/>
          <p:nvPr/>
        </p:nvSpPr>
        <p:spPr>
          <a:xfrm>
            <a:off x="7707337" y="4054379"/>
            <a:ext cx="1372503" cy="430887"/>
          </a:xfrm>
          <a:prstGeom prst="rect">
            <a:avLst/>
          </a:prstGeom>
          <a:noFill/>
        </p:spPr>
        <p:txBody>
          <a:bodyPr wrap="square" rtlCol="0">
            <a:spAutoFit/>
          </a:bodyPr>
          <a:lstStyle/>
          <a:p>
            <a:pPr algn="r"/>
            <a:r>
              <a:rPr lang="en-IN" sz="2200" dirty="0">
                <a:latin typeface="+mn-lt"/>
              </a:rPr>
              <a:t>166,000</a:t>
            </a:r>
            <a:endParaRPr lang="en-US" sz="2200" dirty="0">
              <a:latin typeface="+mn-lt"/>
            </a:endParaRPr>
          </a:p>
        </p:txBody>
      </p:sp>
      <p:sp>
        <p:nvSpPr>
          <p:cNvPr id="58" name="TextBox 57"/>
          <p:cNvSpPr txBox="1"/>
          <p:nvPr/>
        </p:nvSpPr>
        <p:spPr>
          <a:xfrm>
            <a:off x="7707337" y="4464677"/>
            <a:ext cx="1372503" cy="430887"/>
          </a:xfrm>
          <a:prstGeom prst="rect">
            <a:avLst/>
          </a:prstGeom>
          <a:noFill/>
        </p:spPr>
        <p:txBody>
          <a:bodyPr wrap="square" rtlCol="0">
            <a:spAutoFit/>
          </a:bodyPr>
          <a:lstStyle/>
          <a:p>
            <a:pPr algn="r"/>
            <a:r>
              <a:rPr lang="en-IN" sz="2200" dirty="0">
                <a:latin typeface="+mn-lt"/>
              </a:rPr>
              <a:t>124,000</a:t>
            </a:r>
            <a:endParaRPr lang="en-US" sz="2200" dirty="0">
              <a:latin typeface="+mn-lt"/>
            </a:endParaRPr>
          </a:p>
        </p:txBody>
      </p:sp>
      <p:sp>
        <p:nvSpPr>
          <p:cNvPr id="59" name="TextBox 58"/>
          <p:cNvSpPr txBox="1"/>
          <p:nvPr/>
        </p:nvSpPr>
        <p:spPr>
          <a:xfrm>
            <a:off x="7707337" y="4906405"/>
            <a:ext cx="1372503" cy="430887"/>
          </a:xfrm>
          <a:prstGeom prst="rect">
            <a:avLst/>
          </a:prstGeom>
          <a:noFill/>
        </p:spPr>
        <p:txBody>
          <a:bodyPr wrap="square" rtlCol="0">
            <a:spAutoFit/>
          </a:bodyPr>
          <a:lstStyle/>
          <a:p>
            <a:pPr algn="r"/>
            <a:r>
              <a:rPr lang="en-IN" sz="2200" dirty="0">
                <a:latin typeface="+mn-lt"/>
              </a:rPr>
              <a:t>82,000</a:t>
            </a:r>
            <a:endParaRPr lang="en-US" sz="2200" dirty="0">
              <a:latin typeface="+mn-lt"/>
            </a:endParaRPr>
          </a:p>
        </p:txBody>
      </p:sp>
      <p:sp>
        <p:nvSpPr>
          <p:cNvPr id="60" name="TextBox 59"/>
          <p:cNvSpPr txBox="1"/>
          <p:nvPr/>
        </p:nvSpPr>
        <p:spPr>
          <a:xfrm>
            <a:off x="7707337" y="533406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1" name="TextBox 60"/>
          <p:cNvSpPr txBox="1"/>
          <p:nvPr/>
        </p:nvSpPr>
        <p:spPr>
          <a:xfrm>
            <a:off x="2488864" y="2951354"/>
            <a:ext cx="437322" cy="415498"/>
          </a:xfrm>
          <a:prstGeom prst="rect">
            <a:avLst/>
          </a:prstGeom>
          <a:noFill/>
        </p:spPr>
        <p:txBody>
          <a:bodyPr wrap="square" rtlCol="0">
            <a:spAutoFit/>
          </a:bodyPr>
          <a:lstStyle/>
          <a:p>
            <a:pPr algn="ctr"/>
            <a:r>
              <a:rPr lang="en-IN" sz="2100" b="1" dirty="0">
                <a:latin typeface="+mn-lt"/>
              </a:rPr>
              <a:t>×</a:t>
            </a:r>
            <a:endParaRPr lang="en-US" sz="2100" b="1" dirty="0">
              <a:latin typeface="+mn-lt"/>
            </a:endParaRPr>
          </a:p>
        </p:txBody>
      </p:sp>
      <p:sp>
        <p:nvSpPr>
          <p:cNvPr id="62" name="TextBox 61"/>
          <p:cNvSpPr txBox="1"/>
          <p:nvPr/>
        </p:nvSpPr>
        <p:spPr>
          <a:xfrm>
            <a:off x="4296700" y="3004837"/>
            <a:ext cx="397565" cy="415498"/>
          </a:xfrm>
          <a:prstGeom prst="rect">
            <a:avLst/>
          </a:prstGeom>
          <a:noFill/>
        </p:spPr>
        <p:txBody>
          <a:bodyPr wrap="square" rtlCol="0" anchor="ctr">
            <a:spAutoFit/>
          </a:bodyPr>
          <a:lstStyle/>
          <a:p>
            <a:pPr algn="ctr"/>
            <a:r>
              <a:rPr lang="en-IN" sz="2100" b="1" dirty="0">
                <a:latin typeface="+mn-lt"/>
              </a:rPr>
              <a:t>=</a:t>
            </a:r>
            <a:endParaRPr lang="en-US" sz="2100" b="1" dirty="0">
              <a:latin typeface="+mn-lt"/>
            </a:endParaRPr>
          </a:p>
        </p:txBody>
      </p:sp>
      <p:cxnSp>
        <p:nvCxnSpPr>
          <p:cNvPr id="63" name="Straight Connector 62"/>
          <p:cNvCxnSpPr/>
          <p:nvPr/>
        </p:nvCxnSpPr>
        <p:spPr>
          <a:xfrm>
            <a:off x="635498" y="3534209"/>
            <a:ext cx="841519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4816803" y="58203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846821" y="61816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846821" y="622848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136031" y="3674739"/>
            <a:ext cx="852216" cy="369332"/>
          </a:xfrm>
          <a:prstGeom prst="rect">
            <a:avLst/>
          </a:prstGeom>
          <a:noFill/>
        </p:spPr>
        <p:txBody>
          <a:bodyPr wrap="square" rtlCol="0">
            <a:spAutoFit/>
          </a:bodyPr>
          <a:lstStyle/>
          <a:p>
            <a:pPr algn="ctr"/>
            <a:r>
              <a:rPr lang="en-IN" dirty="0" smtClean="0">
                <a:latin typeface="+mn-lt"/>
              </a:rPr>
              <a:t>1/5</a:t>
            </a:r>
            <a:endParaRPr lang="en-US" dirty="0">
              <a:latin typeface="+mn-lt"/>
            </a:endParaRPr>
          </a:p>
        </p:txBody>
      </p:sp>
      <p:sp>
        <p:nvSpPr>
          <p:cNvPr id="75" name="TextBox 74"/>
          <p:cNvSpPr txBox="1"/>
          <p:nvPr/>
        </p:nvSpPr>
        <p:spPr>
          <a:xfrm>
            <a:off x="3136031" y="4052459"/>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78" name="TextBox 77"/>
          <p:cNvSpPr txBox="1"/>
          <p:nvPr/>
        </p:nvSpPr>
        <p:spPr>
          <a:xfrm>
            <a:off x="3136031" y="4460417"/>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82" name="TextBox 81"/>
          <p:cNvSpPr txBox="1"/>
          <p:nvPr/>
        </p:nvSpPr>
        <p:spPr>
          <a:xfrm>
            <a:off x="3136031" y="4902970"/>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84" name="TextBox 83"/>
          <p:cNvSpPr txBox="1"/>
          <p:nvPr/>
        </p:nvSpPr>
        <p:spPr>
          <a:xfrm>
            <a:off x="3136031" y="5352848"/>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91" name="TextBox 90"/>
          <p:cNvSpPr txBox="1"/>
          <p:nvPr/>
        </p:nvSpPr>
        <p:spPr>
          <a:xfrm>
            <a:off x="2477127" y="3642827"/>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92" name="TextBox 91"/>
          <p:cNvSpPr txBox="1"/>
          <p:nvPr/>
        </p:nvSpPr>
        <p:spPr>
          <a:xfrm>
            <a:off x="4288248" y="3642827"/>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3" name="TextBox 72"/>
          <p:cNvSpPr txBox="1"/>
          <p:nvPr/>
        </p:nvSpPr>
        <p:spPr>
          <a:xfrm>
            <a:off x="2477127" y="4008548"/>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4" name="TextBox 73"/>
          <p:cNvSpPr txBox="1"/>
          <p:nvPr/>
        </p:nvSpPr>
        <p:spPr>
          <a:xfrm>
            <a:off x="4288248" y="400854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6" name="TextBox 75"/>
          <p:cNvSpPr txBox="1"/>
          <p:nvPr/>
        </p:nvSpPr>
        <p:spPr>
          <a:xfrm>
            <a:off x="2477127" y="4419373"/>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7" name="TextBox 76"/>
          <p:cNvSpPr txBox="1"/>
          <p:nvPr/>
        </p:nvSpPr>
        <p:spPr>
          <a:xfrm>
            <a:off x="4288248" y="4419373"/>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9" name="TextBox 78"/>
          <p:cNvSpPr txBox="1"/>
          <p:nvPr/>
        </p:nvSpPr>
        <p:spPr>
          <a:xfrm>
            <a:off x="2487518" y="486368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0" name="TextBox 79"/>
          <p:cNvSpPr txBox="1"/>
          <p:nvPr/>
        </p:nvSpPr>
        <p:spPr>
          <a:xfrm>
            <a:off x="4288248" y="4863686"/>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1" name="TextBox 80"/>
          <p:cNvSpPr txBox="1"/>
          <p:nvPr/>
        </p:nvSpPr>
        <p:spPr>
          <a:xfrm>
            <a:off x="2477127" y="529191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288248" y="5291912"/>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5" name="TextBox 4"/>
          <p:cNvSpPr txBox="1"/>
          <p:nvPr/>
        </p:nvSpPr>
        <p:spPr>
          <a:xfrm>
            <a:off x="5981121" y="2033100"/>
            <a:ext cx="2486771" cy="707886"/>
          </a:xfrm>
          <a:prstGeom prst="rect">
            <a:avLst/>
          </a:prstGeom>
          <a:noFill/>
          <a:ln w="25400">
            <a:solidFill>
              <a:srgbClr val="C00000"/>
            </a:solidFill>
          </a:ln>
        </p:spPr>
        <p:txBody>
          <a:bodyPr wrap="none" rtlCol="0">
            <a:spAutoFit/>
          </a:bodyPr>
          <a:lstStyle/>
          <a:p>
            <a:r>
              <a:rPr lang="en-US" sz="2000" b="1" dirty="0" smtClean="0">
                <a:solidFill>
                  <a:srgbClr val="C00000"/>
                </a:solidFill>
                <a:latin typeface="+mn-lt"/>
              </a:rPr>
              <a:t>= Cost − </a:t>
            </a:r>
            <a:r>
              <a:rPr lang="en-US" sz="2000" b="1" dirty="0" err="1" smtClean="0">
                <a:solidFill>
                  <a:srgbClr val="C00000"/>
                </a:solidFill>
                <a:latin typeface="+mn-lt"/>
              </a:rPr>
              <a:t>Accum</a:t>
            </a:r>
            <a:r>
              <a:rPr lang="en-US" sz="2000" b="1" dirty="0" smtClean="0">
                <a:solidFill>
                  <a:srgbClr val="C00000"/>
                </a:solidFill>
                <a:latin typeface="+mn-lt"/>
              </a:rPr>
              <a:t>. </a:t>
            </a:r>
            <a:r>
              <a:rPr lang="en-US" sz="2000" b="1" dirty="0" err="1" smtClean="0">
                <a:solidFill>
                  <a:srgbClr val="C00000"/>
                </a:solidFill>
                <a:latin typeface="+mn-lt"/>
              </a:rPr>
              <a:t>Depr</a:t>
            </a:r>
            <a:r>
              <a:rPr lang="en-US" sz="2000" b="1" dirty="0" smtClean="0">
                <a:solidFill>
                  <a:srgbClr val="C00000"/>
                </a:solidFill>
                <a:latin typeface="+mn-lt"/>
              </a:rPr>
              <a:t>.</a:t>
            </a:r>
          </a:p>
          <a:p>
            <a:r>
              <a:rPr lang="en-US" sz="2000" b="1" dirty="0" smtClean="0">
                <a:solidFill>
                  <a:srgbClr val="C00000"/>
                </a:solidFill>
                <a:latin typeface="+mn-lt"/>
              </a:rPr>
              <a:t>= $250,000 − $42,000</a:t>
            </a:r>
            <a:endParaRPr lang="en-US" sz="2000" b="1" dirty="0">
              <a:solidFill>
                <a:srgbClr val="C00000"/>
              </a:solidFill>
              <a:latin typeface="+mn-lt"/>
            </a:endParaRPr>
          </a:p>
        </p:txBody>
      </p:sp>
      <p:cxnSp>
        <p:nvCxnSpPr>
          <p:cNvPr id="7" name="Straight Arrow Connector 6"/>
          <p:cNvCxnSpPr/>
          <p:nvPr/>
        </p:nvCxnSpPr>
        <p:spPr>
          <a:xfrm>
            <a:off x="7391400" y="2735508"/>
            <a:ext cx="562867" cy="101059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58253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500"/>
                                        <p:tgtEl>
                                          <p:spTgt spid="91"/>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22" presetClass="entr" presetSubtype="1" fill="hold" nodeType="with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up)">
                                      <p:cBhvr>
                                        <p:cTn id="70" dur="500"/>
                                        <p:tgtEl>
                                          <p:spTgt spid="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500"/>
                                        <p:tgtEl>
                                          <p:spTgt spid="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500"/>
                                        <p:tgtEl>
                                          <p:spTgt spid="4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fade">
                                      <p:cBhvr>
                                        <p:cTn id="111" dur="500"/>
                                        <p:tgtEl>
                                          <p:spTgt spid="5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5"/>
                                        </p:tgtEl>
                                        <p:attrNameLst>
                                          <p:attrName>style.visibility</p:attrName>
                                        </p:attrNameLst>
                                      </p:cBhvr>
                                      <p:to>
                                        <p:strVal val="visible"/>
                                      </p:to>
                                    </p:set>
                                    <p:animEffect transition="in" filter="fade">
                                      <p:cBhvr>
                                        <p:cTn id="114" dur="500"/>
                                        <p:tgtEl>
                                          <p:spTgt spid="5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nodeType="with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fade">
                                      <p:cBhvr>
                                        <p:cTn id="126" dur="500"/>
                                        <p:tgtEl>
                                          <p:spTgt spid="64"/>
                                        </p:tgtEl>
                                      </p:cBhvr>
                                    </p:animEffect>
                                  </p:childTnLst>
                                </p:cTn>
                              </p:par>
                              <p:par>
                                <p:cTn id="127" presetID="10" presetClass="entr" presetSubtype="0" fill="hold"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fade">
                                      <p:cBhvr>
                                        <p:cTn id="129" dur="500"/>
                                        <p:tgtEl>
                                          <p:spTgt spid="65"/>
                                        </p:tgtEl>
                                      </p:cBhvr>
                                    </p:animEffect>
                                  </p:childTnLst>
                                </p:cTn>
                              </p:par>
                              <p:par>
                                <p:cTn id="130" presetID="10" presetClass="entr" presetSubtype="0" fill="hold" nodeType="withEffect">
                                  <p:stCondLst>
                                    <p:cond delay="0"/>
                                  </p:stCondLst>
                                  <p:childTnLst>
                                    <p:set>
                                      <p:cBhvr>
                                        <p:cTn id="131" dur="1" fill="hold">
                                          <p:stCondLst>
                                            <p:cond delay="0"/>
                                          </p:stCondLst>
                                        </p:cTn>
                                        <p:tgtEl>
                                          <p:spTgt spid="66"/>
                                        </p:tgtEl>
                                        <p:attrNameLst>
                                          <p:attrName>style.visibility</p:attrName>
                                        </p:attrNameLst>
                                      </p:cBhvr>
                                      <p:to>
                                        <p:strVal val="visible"/>
                                      </p:to>
                                    </p:set>
                                    <p:animEffect transition="in" filter="fade">
                                      <p:cBhvr>
                                        <p:cTn id="132" dur="500"/>
                                        <p:tgtEl>
                                          <p:spTgt spid="6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Effect transition="in" filter="fade">
                                      <p:cBhvr>
                                        <p:cTn id="135" dur="500"/>
                                        <p:tgtEl>
                                          <p:spTgt spid="7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82"/>
                                        </p:tgtEl>
                                        <p:attrNameLst>
                                          <p:attrName>style.visibility</p:attrName>
                                        </p:attrNameLst>
                                      </p:cBhvr>
                                      <p:to>
                                        <p:strVal val="visible"/>
                                      </p:to>
                                    </p:set>
                                    <p:animEffect transition="in" filter="fade">
                                      <p:cBhvr>
                                        <p:cTn id="138" dur="500"/>
                                        <p:tgtEl>
                                          <p:spTgt spid="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84"/>
                                        </p:tgtEl>
                                        <p:attrNameLst>
                                          <p:attrName>style.visibility</p:attrName>
                                        </p:attrNameLst>
                                      </p:cBhvr>
                                      <p:to>
                                        <p:strVal val="visible"/>
                                      </p:to>
                                    </p:set>
                                    <p:animEffect transition="in" filter="fade">
                                      <p:cBhvr>
                                        <p:cTn id="141" dur="500"/>
                                        <p:tgtEl>
                                          <p:spTgt spid="84"/>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5"/>
                                        </p:tgtEl>
                                        <p:attrNameLst>
                                          <p:attrName>style.visibility</p:attrName>
                                        </p:attrNameLst>
                                      </p:cBhvr>
                                      <p:to>
                                        <p:strVal val="visible"/>
                                      </p:to>
                                    </p:set>
                                    <p:animEffect transition="in" filter="fade">
                                      <p:cBhvr>
                                        <p:cTn id="144" dur="500"/>
                                        <p:tgtEl>
                                          <p:spTgt spid="35"/>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fade">
                                      <p:cBhvr>
                                        <p:cTn id="147" dur="500"/>
                                        <p:tgtEl>
                                          <p:spTgt spid="41"/>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Effect transition="in" filter="fade">
                                      <p:cBhvr>
                                        <p:cTn id="153" dur="500"/>
                                        <p:tgtEl>
                                          <p:spTgt spid="4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52"/>
                                        </p:tgtEl>
                                        <p:attrNameLst>
                                          <p:attrName>style.visibility</p:attrName>
                                        </p:attrNameLst>
                                      </p:cBhvr>
                                      <p:to>
                                        <p:strVal val="visible"/>
                                      </p:to>
                                    </p:set>
                                    <p:animEffect transition="in" filter="fade">
                                      <p:cBhvr>
                                        <p:cTn id="156" dur="500"/>
                                        <p:tgtEl>
                                          <p:spTgt spid="52"/>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57"/>
                                        </p:tgtEl>
                                        <p:attrNameLst>
                                          <p:attrName>style.visibility</p:attrName>
                                        </p:attrNameLst>
                                      </p:cBhvr>
                                      <p:to>
                                        <p:strVal val="visible"/>
                                      </p:to>
                                    </p:set>
                                    <p:animEffect transition="in" filter="fade">
                                      <p:cBhvr>
                                        <p:cTn id="159" dur="500"/>
                                        <p:tgtEl>
                                          <p:spTgt spid="57"/>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73"/>
                                        </p:tgtEl>
                                        <p:attrNameLst>
                                          <p:attrName>style.visibility</p:attrName>
                                        </p:attrNameLst>
                                      </p:cBhvr>
                                      <p:to>
                                        <p:strVal val="visible"/>
                                      </p:to>
                                    </p:set>
                                    <p:animEffect transition="in" filter="fade">
                                      <p:cBhvr>
                                        <p:cTn id="162" dur="500"/>
                                        <p:tgtEl>
                                          <p:spTgt spid="73"/>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74"/>
                                        </p:tgtEl>
                                        <p:attrNameLst>
                                          <p:attrName>style.visibility</p:attrName>
                                        </p:attrNameLst>
                                      </p:cBhvr>
                                      <p:to>
                                        <p:strVal val="visible"/>
                                      </p:to>
                                    </p:set>
                                    <p:animEffect transition="in" filter="fade">
                                      <p:cBhvr>
                                        <p:cTn id="165" dur="500"/>
                                        <p:tgtEl>
                                          <p:spTgt spid="74"/>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76"/>
                                        </p:tgtEl>
                                        <p:attrNameLst>
                                          <p:attrName>style.visibility</p:attrName>
                                        </p:attrNameLst>
                                      </p:cBhvr>
                                      <p:to>
                                        <p:strVal val="visible"/>
                                      </p:to>
                                    </p:set>
                                    <p:animEffect transition="in" filter="fade">
                                      <p:cBhvr>
                                        <p:cTn id="168" dur="500"/>
                                        <p:tgtEl>
                                          <p:spTgt spid="7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77"/>
                                        </p:tgtEl>
                                        <p:attrNameLst>
                                          <p:attrName>style.visibility</p:attrName>
                                        </p:attrNameLst>
                                      </p:cBhvr>
                                      <p:to>
                                        <p:strVal val="visible"/>
                                      </p:to>
                                    </p:set>
                                    <p:animEffect transition="in" filter="fade">
                                      <p:cBhvr>
                                        <p:cTn id="171" dur="500"/>
                                        <p:tgtEl>
                                          <p:spTgt spid="77"/>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79"/>
                                        </p:tgtEl>
                                        <p:attrNameLst>
                                          <p:attrName>style.visibility</p:attrName>
                                        </p:attrNameLst>
                                      </p:cBhvr>
                                      <p:to>
                                        <p:strVal val="visible"/>
                                      </p:to>
                                    </p:set>
                                    <p:animEffect transition="in" filter="fade">
                                      <p:cBhvr>
                                        <p:cTn id="174" dur="500"/>
                                        <p:tgtEl>
                                          <p:spTgt spid="79"/>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80"/>
                                        </p:tgtEl>
                                        <p:attrNameLst>
                                          <p:attrName>style.visibility</p:attrName>
                                        </p:attrNameLst>
                                      </p:cBhvr>
                                      <p:to>
                                        <p:strVal val="visible"/>
                                      </p:to>
                                    </p:set>
                                    <p:animEffect transition="in" filter="fade">
                                      <p:cBhvr>
                                        <p:cTn id="177" dur="500"/>
                                        <p:tgtEl>
                                          <p:spTgt spid="80"/>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81"/>
                                        </p:tgtEl>
                                        <p:attrNameLst>
                                          <p:attrName>style.visibility</p:attrName>
                                        </p:attrNameLst>
                                      </p:cBhvr>
                                      <p:to>
                                        <p:strVal val="visible"/>
                                      </p:to>
                                    </p:set>
                                    <p:animEffect transition="in" filter="fade">
                                      <p:cBhvr>
                                        <p:cTn id="180" dur="500"/>
                                        <p:tgtEl>
                                          <p:spTgt spid="81"/>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3"/>
                                        </p:tgtEl>
                                        <p:attrNameLst>
                                          <p:attrName>style.visibility</p:attrName>
                                        </p:attrNameLst>
                                      </p:cBhvr>
                                      <p:to>
                                        <p:strVal val="visible"/>
                                      </p:to>
                                    </p:set>
                                    <p:animEffect transition="in" filter="fade">
                                      <p:cBhvr>
                                        <p:cTn id="18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p:bldP spid="22" grpId="0"/>
      <p:bldP spid="23" grpId="0"/>
      <p:bldP spid="24"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75" grpId="0"/>
      <p:bldP spid="78" grpId="0"/>
      <p:bldP spid="82" grpId="0"/>
      <p:bldP spid="84" grpId="0"/>
      <p:bldP spid="91" grpId="0"/>
      <p:bldP spid="92" grpId="0"/>
      <p:bldP spid="73" grpId="0"/>
      <p:bldP spid="74" grpId="0"/>
      <p:bldP spid="76" grpId="0"/>
      <p:bldP spid="77" grpId="0"/>
      <p:bldP spid="79" grpId="0"/>
      <p:bldP spid="80" grpId="0"/>
      <p:bldP spid="81" grpId="0"/>
      <p:bldP spid="83"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a:t>Concept Check: Straight-Line Method</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A machine that cost $160,000 has an expected service life of eight years and a residual value of $16,000</a:t>
            </a:r>
            <a:r>
              <a:rPr lang="en-US" sz="2000" dirty="0" smtClean="0"/>
              <a:t>. Depreciation </a:t>
            </a:r>
            <a:r>
              <a:rPr lang="en-US" sz="2000" dirty="0"/>
              <a:t>for the </a:t>
            </a:r>
            <a:r>
              <a:rPr lang="en-US" sz="2000" i="1" dirty="0"/>
              <a:t>second</a:t>
            </a:r>
            <a:r>
              <a:rPr lang="en-US" sz="2000" dirty="0"/>
              <a:t> year of the </a:t>
            </a:r>
            <a:r>
              <a:rPr lang="en-US" sz="2000" dirty="0" smtClean="0"/>
              <a:t>asset’s </a:t>
            </a:r>
            <a:r>
              <a:rPr lang="en-US" sz="2000" dirty="0"/>
              <a:t>life using the straight-line method is</a:t>
            </a:r>
            <a:r>
              <a:rPr lang="en-US" sz="2000" dirty="0" smtClean="0"/>
              <a:t>:</a:t>
            </a:r>
            <a:r>
              <a:rPr lang="en-US" sz="2000" dirty="0"/>
              <a:t>	</a:t>
            </a:r>
          </a:p>
          <a:p>
            <a:pPr marL="457200" indent="-457200">
              <a:buFont typeface="+mj-lt"/>
              <a:buAutoNum type="alphaLcPeriod"/>
            </a:pPr>
            <a:r>
              <a:rPr lang="en-US" sz="2000" dirty="0" smtClean="0"/>
              <a:t>$20,000 </a:t>
            </a:r>
            <a:endParaRPr lang="en-US" sz="2000" dirty="0"/>
          </a:p>
          <a:p>
            <a:pPr marL="457200" indent="-457200">
              <a:buFont typeface="+mj-lt"/>
              <a:buAutoNum type="alphaLcPeriod"/>
            </a:pPr>
            <a:r>
              <a:rPr lang="en-US" sz="2000" dirty="0" smtClean="0"/>
              <a:t>$40,000 </a:t>
            </a:r>
            <a:endParaRPr lang="en-US" sz="2000" dirty="0"/>
          </a:p>
          <a:p>
            <a:pPr marL="457200" indent="-457200">
              <a:buFont typeface="+mj-lt"/>
              <a:buAutoNum type="alphaLcPeriod"/>
            </a:pPr>
            <a:r>
              <a:rPr lang="en-US" sz="2000" dirty="0" smtClean="0"/>
              <a:t>$18,000 </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33528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50189" y="4670226"/>
            <a:ext cx="5816946" cy="800219"/>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c</a:t>
            </a:r>
            <a:r>
              <a:rPr lang="en-US" dirty="0" smtClean="0"/>
              <a:t>:</a:t>
            </a:r>
          </a:p>
          <a:p>
            <a:pPr lvl="0"/>
            <a:r>
              <a:rPr lang="en-US" dirty="0" smtClean="0"/>
              <a:t>($</a:t>
            </a:r>
            <a:r>
              <a:rPr lang="en-US" dirty="0"/>
              <a:t>160,000 </a:t>
            </a:r>
            <a:r>
              <a:rPr lang="en-US" dirty="0" smtClean="0"/>
              <a:t>− $16,000) ÷ </a:t>
            </a:r>
            <a:r>
              <a:rPr lang="en-US" dirty="0"/>
              <a:t>8 = </a:t>
            </a:r>
            <a:r>
              <a:rPr lang="en-US" b="1" dirty="0">
                <a:solidFill>
                  <a:srgbClr val="C00000"/>
                </a:solidFill>
              </a:rPr>
              <a:t>$18,000</a:t>
            </a:r>
          </a:p>
        </p:txBody>
      </p:sp>
      <p:sp>
        <p:nvSpPr>
          <p:cNvPr id="6" name="Title 2"/>
          <p:cNvSpPr txBox="1">
            <a:spLocks/>
          </p:cNvSpPr>
          <p:nvPr/>
        </p:nvSpPr>
        <p:spPr bwMode="auto">
          <a:xfrm>
            <a:off x="8370172" y="8924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97784668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2070" y="2854690"/>
            <a:ext cx="8499348" cy="3454659"/>
          </a:xfrm>
          <a:prstGeom prst="rect">
            <a:avLst/>
          </a:prstGeom>
          <a:noFill/>
          <a:ln w="28575">
            <a:solidFill>
              <a:schemeClr val="bg1">
                <a:lumMod val="50000"/>
              </a:schemeClr>
            </a:solidFill>
          </a:ln>
        </p:spPr>
        <p:txBody>
          <a:bodyPr wrap="square" rtlCol="0">
            <a:spAutoFit/>
          </a:bodyPr>
          <a:lstStyle/>
          <a:p>
            <a:endParaRPr lang="en-US" dirty="0"/>
          </a:p>
        </p:txBody>
      </p:sp>
      <p:sp>
        <p:nvSpPr>
          <p:cNvPr id="5" name="TextBox 4"/>
          <p:cNvSpPr txBox="1"/>
          <p:nvPr/>
        </p:nvSpPr>
        <p:spPr>
          <a:xfrm>
            <a:off x="1094455" y="6422767"/>
            <a:ext cx="3644830" cy="305233"/>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09600" y="1"/>
            <a:ext cx="8551929" cy="972942"/>
          </a:xfrm>
        </p:spPr>
        <p:txBody>
          <a:bodyPr>
            <a:noAutofit/>
          </a:bodyPr>
          <a:lstStyle/>
          <a:p>
            <a:r>
              <a:rPr lang="en-US" sz="2800"/>
              <a:t>Sum-of-the-Years</a:t>
            </a:r>
            <a:r>
              <a:rPr lang="en-US" sz="2800" dirty="0"/>
              <a:t>’-Digits Depreciation</a:t>
            </a:r>
            <a:endParaRPr lang="en-IN" sz="28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SYD depreciation for each year of the asset’s life is as follows</a:t>
            </a:r>
            <a:r>
              <a:rPr lang="en-US" sz="2200" dirty="0">
                <a:latin typeface="+mn-lt"/>
              </a:rPr>
              <a:t>:</a:t>
            </a:r>
          </a:p>
        </p:txBody>
      </p:sp>
      <p:sp>
        <p:nvSpPr>
          <p:cNvPr id="4" name="TextBox 3"/>
          <p:cNvSpPr txBox="1"/>
          <p:nvPr/>
        </p:nvSpPr>
        <p:spPr>
          <a:xfrm>
            <a:off x="445554" y="2996846"/>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13" name="TextBox 12"/>
          <p:cNvSpPr txBox="1"/>
          <p:nvPr/>
        </p:nvSpPr>
        <p:spPr>
          <a:xfrm>
            <a:off x="1083938" y="2827569"/>
            <a:ext cx="1557935" cy="738664"/>
          </a:xfrm>
          <a:prstGeom prst="rect">
            <a:avLst/>
          </a:prstGeom>
          <a:noFill/>
        </p:spPr>
        <p:txBody>
          <a:bodyPr wrap="square" rtlCol="0">
            <a:spAutoFit/>
          </a:bodyPr>
          <a:lstStyle/>
          <a:p>
            <a:pPr algn="ctr"/>
            <a:r>
              <a:rPr lang="en-IN" sz="2100" dirty="0">
                <a:latin typeface="+mn-lt"/>
              </a:rPr>
              <a:t>Depreciable </a:t>
            </a:r>
            <a:r>
              <a:rPr lang="en-IN" sz="2100" dirty="0" smtClean="0">
                <a:latin typeface="+mn-lt"/>
              </a:rPr>
              <a:t>base</a:t>
            </a:r>
            <a:endParaRPr lang="en-US" sz="2100" dirty="0">
              <a:latin typeface="+mn-lt"/>
            </a:endParaRPr>
          </a:p>
        </p:txBody>
      </p:sp>
      <p:sp>
        <p:nvSpPr>
          <p:cNvPr id="22" name="TextBox 21"/>
          <p:cNvSpPr txBox="1"/>
          <p:nvPr/>
        </p:nvSpPr>
        <p:spPr>
          <a:xfrm>
            <a:off x="2728499" y="2827569"/>
            <a:ext cx="1783312" cy="738664"/>
          </a:xfrm>
          <a:prstGeom prst="rect">
            <a:avLst/>
          </a:prstGeom>
          <a:noFill/>
        </p:spPr>
        <p:txBody>
          <a:bodyPr wrap="square" rtlCol="0">
            <a:spAutoFit/>
          </a:bodyPr>
          <a:lstStyle/>
          <a:p>
            <a:pPr algn="ctr"/>
            <a:r>
              <a:rPr lang="en-IN" sz="2100" dirty="0">
                <a:latin typeface="+mn-lt"/>
              </a:rPr>
              <a:t>Depreciation rate per year</a:t>
            </a:r>
            <a:endParaRPr lang="en-US" sz="2100" dirty="0">
              <a:latin typeface="+mn-lt"/>
            </a:endParaRPr>
          </a:p>
        </p:txBody>
      </p:sp>
      <p:sp>
        <p:nvSpPr>
          <p:cNvPr id="23" name="TextBox 22"/>
          <p:cNvSpPr txBox="1"/>
          <p:nvPr/>
        </p:nvSpPr>
        <p:spPr>
          <a:xfrm>
            <a:off x="4537473" y="2996846"/>
            <a:ext cx="1705006"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24" name="TextBox 23"/>
          <p:cNvSpPr txBox="1"/>
          <p:nvPr/>
        </p:nvSpPr>
        <p:spPr>
          <a:xfrm>
            <a:off x="6085220" y="2831378"/>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3" name="TextBox 32"/>
          <p:cNvSpPr txBox="1"/>
          <p:nvPr/>
        </p:nvSpPr>
        <p:spPr>
          <a:xfrm>
            <a:off x="7637529" y="2827569"/>
            <a:ext cx="1512118" cy="738664"/>
          </a:xfrm>
          <a:prstGeom prst="rect">
            <a:avLst/>
          </a:prstGeom>
          <a:noFill/>
        </p:spPr>
        <p:txBody>
          <a:bodyPr wrap="square" rtlCol="0">
            <a:spAutoFit/>
          </a:bodyPr>
          <a:lstStyle/>
          <a:p>
            <a:pPr algn="ctr"/>
            <a:r>
              <a:rPr lang="en-IN" sz="2100" dirty="0">
                <a:latin typeface="+mn-lt"/>
              </a:rPr>
              <a:t>Book value </a:t>
            </a:r>
            <a:r>
              <a:rPr lang="en-IN" sz="2100" dirty="0" smtClean="0">
                <a:latin typeface="+mn-lt"/>
              </a:rPr>
              <a:t>end </a:t>
            </a:r>
            <a:r>
              <a:rPr lang="en-IN" sz="2100" dirty="0">
                <a:latin typeface="+mn-lt"/>
              </a:rPr>
              <a:t>of </a:t>
            </a:r>
            <a:r>
              <a:rPr lang="en-IN" sz="2100" dirty="0" smtClean="0">
                <a:latin typeface="+mn-lt"/>
              </a:rPr>
              <a:t>year</a:t>
            </a:r>
            <a:endParaRPr lang="en-US" sz="2100" dirty="0">
              <a:latin typeface="+mn-lt"/>
            </a:endParaRPr>
          </a:p>
        </p:txBody>
      </p:sp>
      <p:sp>
        <p:nvSpPr>
          <p:cNvPr id="34" name="TextBox 33"/>
          <p:cNvSpPr txBox="1"/>
          <p:nvPr/>
        </p:nvSpPr>
        <p:spPr>
          <a:xfrm>
            <a:off x="445554" y="367283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5" name="TextBox 34"/>
          <p:cNvSpPr txBox="1"/>
          <p:nvPr/>
        </p:nvSpPr>
        <p:spPr>
          <a:xfrm>
            <a:off x="445554" y="40543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6" name="TextBox 35"/>
          <p:cNvSpPr txBox="1"/>
          <p:nvPr/>
        </p:nvSpPr>
        <p:spPr>
          <a:xfrm>
            <a:off x="445554" y="4464677"/>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7" name="TextBox 36"/>
          <p:cNvSpPr txBox="1"/>
          <p:nvPr/>
        </p:nvSpPr>
        <p:spPr>
          <a:xfrm>
            <a:off x="445554" y="49064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8" name="TextBox 37"/>
          <p:cNvSpPr txBox="1"/>
          <p:nvPr/>
        </p:nvSpPr>
        <p:spPr>
          <a:xfrm>
            <a:off x="445554" y="53340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9" name="TextBox 38"/>
          <p:cNvSpPr txBox="1"/>
          <p:nvPr/>
        </p:nvSpPr>
        <p:spPr>
          <a:xfrm>
            <a:off x="613592" y="5764724"/>
            <a:ext cx="986607"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40" name="TextBox 39"/>
          <p:cNvSpPr txBox="1"/>
          <p:nvPr/>
        </p:nvSpPr>
        <p:spPr>
          <a:xfrm>
            <a:off x="1176654" y="367283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1" name="TextBox 40"/>
          <p:cNvSpPr txBox="1"/>
          <p:nvPr/>
        </p:nvSpPr>
        <p:spPr>
          <a:xfrm>
            <a:off x="1176654" y="405437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2" name="TextBox 41"/>
          <p:cNvSpPr txBox="1"/>
          <p:nvPr/>
        </p:nvSpPr>
        <p:spPr>
          <a:xfrm>
            <a:off x="1176654" y="4464677"/>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3" name="TextBox 42"/>
          <p:cNvSpPr txBox="1"/>
          <p:nvPr/>
        </p:nvSpPr>
        <p:spPr>
          <a:xfrm>
            <a:off x="1176654" y="49064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4" name="TextBox 43"/>
          <p:cNvSpPr txBox="1"/>
          <p:nvPr/>
        </p:nvSpPr>
        <p:spPr>
          <a:xfrm>
            <a:off x="1176654"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5" name="TextBox 44"/>
          <p:cNvSpPr txBox="1"/>
          <p:nvPr/>
        </p:nvSpPr>
        <p:spPr>
          <a:xfrm>
            <a:off x="4678112" y="3672836"/>
            <a:ext cx="1372503" cy="430887"/>
          </a:xfrm>
          <a:prstGeom prst="rect">
            <a:avLst/>
          </a:prstGeom>
          <a:noFill/>
        </p:spPr>
        <p:txBody>
          <a:bodyPr wrap="square" rtlCol="0">
            <a:spAutoFit/>
          </a:bodyPr>
          <a:lstStyle/>
          <a:p>
            <a:pPr algn="r"/>
            <a:r>
              <a:rPr lang="en-IN" sz="2200" dirty="0" smtClean="0">
                <a:latin typeface="+mn-lt"/>
              </a:rPr>
              <a:t>$  70,000</a:t>
            </a:r>
            <a:endParaRPr lang="en-US" sz="2200" dirty="0">
              <a:latin typeface="+mn-lt"/>
            </a:endParaRPr>
          </a:p>
        </p:txBody>
      </p:sp>
      <p:sp>
        <p:nvSpPr>
          <p:cNvPr id="46" name="TextBox 45"/>
          <p:cNvSpPr txBox="1"/>
          <p:nvPr/>
        </p:nvSpPr>
        <p:spPr>
          <a:xfrm>
            <a:off x="4678112" y="4054379"/>
            <a:ext cx="1372503"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47" name="TextBox 46"/>
          <p:cNvSpPr txBox="1"/>
          <p:nvPr/>
        </p:nvSpPr>
        <p:spPr>
          <a:xfrm>
            <a:off x="4678112" y="446467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678112" y="4906405"/>
            <a:ext cx="1372503"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9" name="TextBox 48"/>
          <p:cNvSpPr txBox="1"/>
          <p:nvPr/>
        </p:nvSpPr>
        <p:spPr>
          <a:xfrm>
            <a:off x="4678112" y="5334068"/>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50" name="TextBox 49"/>
          <p:cNvSpPr txBox="1"/>
          <p:nvPr/>
        </p:nvSpPr>
        <p:spPr>
          <a:xfrm>
            <a:off x="4678112" y="5764724"/>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1" name="TextBox 50"/>
          <p:cNvSpPr txBox="1"/>
          <p:nvPr/>
        </p:nvSpPr>
        <p:spPr>
          <a:xfrm>
            <a:off x="6242479" y="3672836"/>
            <a:ext cx="1372503"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52" name="TextBox 51"/>
          <p:cNvSpPr txBox="1"/>
          <p:nvPr/>
        </p:nvSpPr>
        <p:spPr>
          <a:xfrm>
            <a:off x="6242479" y="4054379"/>
            <a:ext cx="1372503" cy="430887"/>
          </a:xfrm>
          <a:prstGeom prst="rect">
            <a:avLst/>
          </a:prstGeom>
          <a:noFill/>
        </p:spPr>
        <p:txBody>
          <a:bodyPr wrap="square" rtlCol="0">
            <a:spAutoFit/>
          </a:bodyPr>
          <a:lstStyle/>
          <a:p>
            <a:pPr algn="r"/>
            <a:r>
              <a:rPr lang="en-IN" sz="2200" dirty="0">
                <a:latin typeface="+mn-lt"/>
              </a:rPr>
              <a:t>126,000</a:t>
            </a:r>
            <a:endParaRPr lang="en-US" sz="2200" dirty="0">
              <a:latin typeface="+mn-lt"/>
            </a:endParaRPr>
          </a:p>
        </p:txBody>
      </p:sp>
      <p:sp>
        <p:nvSpPr>
          <p:cNvPr id="53" name="TextBox 52"/>
          <p:cNvSpPr txBox="1"/>
          <p:nvPr/>
        </p:nvSpPr>
        <p:spPr>
          <a:xfrm>
            <a:off x="6242479" y="4464677"/>
            <a:ext cx="1372503" cy="430887"/>
          </a:xfrm>
          <a:prstGeom prst="rect">
            <a:avLst/>
          </a:prstGeom>
          <a:noFill/>
        </p:spPr>
        <p:txBody>
          <a:bodyPr wrap="square" rtlCol="0">
            <a:spAutoFit/>
          </a:bodyPr>
          <a:lstStyle/>
          <a:p>
            <a:pPr algn="r"/>
            <a:r>
              <a:rPr lang="en-IN" sz="2200" dirty="0">
                <a:latin typeface="+mn-lt"/>
              </a:rPr>
              <a:t>168,000</a:t>
            </a:r>
            <a:endParaRPr lang="en-US" sz="2200" dirty="0">
              <a:latin typeface="+mn-lt"/>
            </a:endParaRPr>
          </a:p>
        </p:txBody>
      </p:sp>
      <p:sp>
        <p:nvSpPr>
          <p:cNvPr id="54" name="TextBox 53"/>
          <p:cNvSpPr txBox="1"/>
          <p:nvPr/>
        </p:nvSpPr>
        <p:spPr>
          <a:xfrm>
            <a:off x="6242479" y="4906405"/>
            <a:ext cx="1372503" cy="430887"/>
          </a:xfrm>
          <a:prstGeom prst="rect">
            <a:avLst/>
          </a:prstGeom>
          <a:noFill/>
        </p:spPr>
        <p:txBody>
          <a:bodyPr wrap="square" rtlCol="0">
            <a:spAutoFit/>
          </a:bodyPr>
          <a:lstStyle/>
          <a:p>
            <a:pPr algn="r"/>
            <a:r>
              <a:rPr lang="en-IN" sz="2200" dirty="0">
                <a:latin typeface="+mn-lt"/>
              </a:rPr>
              <a:t>196,000</a:t>
            </a:r>
            <a:endParaRPr lang="en-US" sz="2200" dirty="0">
              <a:latin typeface="+mn-lt"/>
            </a:endParaRPr>
          </a:p>
        </p:txBody>
      </p:sp>
      <p:sp>
        <p:nvSpPr>
          <p:cNvPr id="55" name="TextBox 54"/>
          <p:cNvSpPr txBox="1"/>
          <p:nvPr/>
        </p:nvSpPr>
        <p:spPr>
          <a:xfrm>
            <a:off x="6242479"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6" name="TextBox 55"/>
          <p:cNvSpPr txBox="1"/>
          <p:nvPr/>
        </p:nvSpPr>
        <p:spPr>
          <a:xfrm>
            <a:off x="7707337" y="3672836"/>
            <a:ext cx="1372503" cy="430887"/>
          </a:xfrm>
          <a:prstGeom prst="rect">
            <a:avLst/>
          </a:prstGeom>
          <a:noFill/>
        </p:spPr>
        <p:txBody>
          <a:bodyPr wrap="square" rtlCol="0">
            <a:spAutoFit/>
          </a:bodyPr>
          <a:lstStyle/>
          <a:p>
            <a:pPr algn="r"/>
            <a:r>
              <a:rPr lang="en-IN" sz="2200" dirty="0">
                <a:latin typeface="+mn-lt"/>
              </a:rPr>
              <a:t>$180,000</a:t>
            </a:r>
            <a:endParaRPr lang="en-US" sz="2200" dirty="0">
              <a:latin typeface="+mn-lt"/>
            </a:endParaRPr>
          </a:p>
        </p:txBody>
      </p:sp>
      <p:sp>
        <p:nvSpPr>
          <p:cNvPr id="57" name="TextBox 56"/>
          <p:cNvSpPr txBox="1"/>
          <p:nvPr/>
        </p:nvSpPr>
        <p:spPr>
          <a:xfrm>
            <a:off x="7707337" y="4054379"/>
            <a:ext cx="1372503" cy="430887"/>
          </a:xfrm>
          <a:prstGeom prst="rect">
            <a:avLst/>
          </a:prstGeom>
          <a:noFill/>
        </p:spPr>
        <p:txBody>
          <a:bodyPr wrap="square" rtlCol="0">
            <a:spAutoFit/>
          </a:bodyPr>
          <a:lstStyle/>
          <a:p>
            <a:pPr algn="r"/>
            <a:r>
              <a:rPr lang="en-IN" sz="2200" dirty="0">
                <a:latin typeface="+mn-lt"/>
              </a:rPr>
              <a:t>124,000</a:t>
            </a:r>
            <a:endParaRPr lang="en-US" sz="2200" dirty="0">
              <a:latin typeface="+mn-lt"/>
            </a:endParaRPr>
          </a:p>
        </p:txBody>
      </p:sp>
      <p:sp>
        <p:nvSpPr>
          <p:cNvPr id="58" name="TextBox 57"/>
          <p:cNvSpPr txBox="1"/>
          <p:nvPr/>
        </p:nvSpPr>
        <p:spPr>
          <a:xfrm>
            <a:off x="7707337" y="4464677"/>
            <a:ext cx="1372503" cy="430887"/>
          </a:xfrm>
          <a:prstGeom prst="rect">
            <a:avLst/>
          </a:prstGeom>
          <a:noFill/>
        </p:spPr>
        <p:txBody>
          <a:bodyPr wrap="square" rtlCol="0">
            <a:spAutoFit/>
          </a:bodyPr>
          <a:lstStyle/>
          <a:p>
            <a:pPr algn="r"/>
            <a:r>
              <a:rPr lang="en-IN" sz="2200" dirty="0">
                <a:latin typeface="+mn-lt"/>
              </a:rPr>
              <a:t>82,000</a:t>
            </a:r>
            <a:endParaRPr lang="en-US" sz="2200" dirty="0">
              <a:latin typeface="+mn-lt"/>
            </a:endParaRPr>
          </a:p>
        </p:txBody>
      </p:sp>
      <p:sp>
        <p:nvSpPr>
          <p:cNvPr id="59" name="TextBox 58"/>
          <p:cNvSpPr txBox="1"/>
          <p:nvPr/>
        </p:nvSpPr>
        <p:spPr>
          <a:xfrm>
            <a:off x="7707337" y="4906405"/>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60" name="TextBox 59"/>
          <p:cNvSpPr txBox="1"/>
          <p:nvPr/>
        </p:nvSpPr>
        <p:spPr>
          <a:xfrm>
            <a:off x="7707337" y="533406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1" name="TextBox 60"/>
          <p:cNvSpPr txBox="1"/>
          <p:nvPr/>
        </p:nvSpPr>
        <p:spPr>
          <a:xfrm>
            <a:off x="2488864" y="2951354"/>
            <a:ext cx="437322" cy="415498"/>
          </a:xfrm>
          <a:prstGeom prst="rect">
            <a:avLst/>
          </a:prstGeom>
          <a:noFill/>
        </p:spPr>
        <p:txBody>
          <a:bodyPr wrap="square" rtlCol="0">
            <a:spAutoFit/>
          </a:bodyPr>
          <a:lstStyle/>
          <a:p>
            <a:pPr algn="ctr"/>
            <a:r>
              <a:rPr lang="en-IN" sz="2100" b="1" dirty="0">
                <a:latin typeface="+mn-lt"/>
              </a:rPr>
              <a:t>×</a:t>
            </a:r>
            <a:endParaRPr lang="en-US" sz="2100" b="1" dirty="0">
              <a:latin typeface="+mn-lt"/>
            </a:endParaRPr>
          </a:p>
        </p:txBody>
      </p:sp>
      <p:sp>
        <p:nvSpPr>
          <p:cNvPr id="62" name="TextBox 61"/>
          <p:cNvSpPr txBox="1"/>
          <p:nvPr/>
        </p:nvSpPr>
        <p:spPr>
          <a:xfrm>
            <a:off x="4296700" y="3004837"/>
            <a:ext cx="397565" cy="415498"/>
          </a:xfrm>
          <a:prstGeom prst="rect">
            <a:avLst/>
          </a:prstGeom>
          <a:noFill/>
        </p:spPr>
        <p:txBody>
          <a:bodyPr wrap="square" rtlCol="0" anchor="ctr">
            <a:spAutoFit/>
          </a:bodyPr>
          <a:lstStyle/>
          <a:p>
            <a:pPr algn="ctr"/>
            <a:r>
              <a:rPr lang="en-IN" sz="2100" b="1" dirty="0">
                <a:latin typeface="+mn-lt"/>
              </a:rPr>
              <a:t>=</a:t>
            </a:r>
            <a:endParaRPr lang="en-US" sz="2100" b="1" dirty="0">
              <a:latin typeface="+mn-lt"/>
            </a:endParaRPr>
          </a:p>
        </p:txBody>
      </p:sp>
      <p:cxnSp>
        <p:nvCxnSpPr>
          <p:cNvPr id="63" name="Straight Connector 62"/>
          <p:cNvCxnSpPr/>
          <p:nvPr/>
        </p:nvCxnSpPr>
        <p:spPr>
          <a:xfrm>
            <a:off x="635498" y="3534209"/>
            <a:ext cx="841519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4816803" y="58203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846821" y="61816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846821" y="622848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136031" y="3674739"/>
            <a:ext cx="852216" cy="369332"/>
          </a:xfrm>
          <a:prstGeom prst="rect">
            <a:avLst/>
          </a:prstGeom>
          <a:noFill/>
        </p:spPr>
        <p:txBody>
          <a:bodyPr wrap="square" rtlCol="0">
            <a:spAutoFit/>
          </a:bodyPr>
          <a:lstStyle/>
          <a:p>
            <a:pPr algn="ctr"/>
            <a:r>
              <a:rPr lang="en-IN" dirty="0">
                <a:latin typeface="+mn-lt"/>
              </a:rPr>
              <a:t>5/15*</a:t>
            </a:r>
            <a:endParaRPr lang="en-US" dirty="0">
              <a:latin typeface="+mn-lt"/>
            </a:endParaRPr>
          </a:p>
        </p:txBody>
      </p:sp>
      <p:sp>
        <p:nvSpPr>
          <p:cNvPr id="68" name="TextBox 67"/>
          <p:cNvSpPr txBox="1"/>
          <p:nvPr/>
        </p:nvSpPr>
        <p:spPr>
          <a:xfrm>
            <a:off x="1019734" y="6382570"/>
            <a:ext cx="1430467" cy="369332"/>
          </a:xfrm>
          <a:prstGeom prst="rect">
            <a:avLst/>
          </a:prstGeom>
          <a:noFill/>
        </p:spPr>
        <p:txBody>
          <a:bodyPr wrap="square" rtlCol="0">
            <a:spAutoFit/>
          </a:bodyPr>
          <a:lstStyle/>
          <a:p>
            <a:pPr algn="r"/>
            <a:r>
              <a:rPr lang="en-IN" dirty="0">
                <a:latin typeface="+mn-lt"/>
              </a:rPr>
              <a:t>*(n (n+1)) ÷2</a:t>
            </a:r>
            <a:endParaRPr lang="en-US" dirty="0">
              <a:latin typeface="+mn-lt"/>
            </a:endParaRPr>
          </a:p>
        </p:txBody>
      </p:sp>
      <p:sp>
        <p:nvSpPr>
          <p:cNvPr id="69" name="TextBox 68"/>
          <p:cNvSpPr txBox="1"/>
          <p:nvPr/>
        </p:nvSpPr>
        <p:spPr>
          <a:xfrm>
            <a:off x="2393916" y="6389788"/>
            <a:ext cx="397565" cy="369332"/>
          </a:xfrm>
          <a:prstGeom prst="rect">
            <a:avLst/>
          </a:prstGeom>
          <a:noFill/>
        </p:spPr>
        <p:txBody>
          <a:bodyPr wrap="square" rtlCol="0" anchor="ctr">
            <a:spAutoFit/>
          </a:bodyPr>
          <a:lstStyle/>
          <a:p>
            <a:pPr algn="ctr"/>
            <a:r>
              <a:rPr lang="en-IN" b="1" dirty="0">
                <a:latin typeface="+mn-lt"/>
              </a:rPr>
              <a:t>=</a:t>
            </a:r>
            <a:endParaRPr lang="en-US" b="1" dirty="0">
              <a:latin typeface="+mn-lt"/>
            </a:endParaRPr>
          </a:p>
        </p:txBody>
      </p:sp>
      <p:sp>
        <p:nvSpPr>
          <p:cNvPr id="70" name="TextBox 69"/>
          <p:cNvSpPr txBox="1"/>
          <p:nvPr/>
        </p:nvSpPr>
        <p:spPr>
          <a:xfrm>
            <a:off x="2577485" y="6390717"/>
            <a:ext cx="1430467" cy="369332"/>
          </a:xfrm>
          <a:prstGeom prst="rect">
            <a:avLst/>
          </a:prstGeom>
          <a:noFill/>
        </p:spPr>
        <p:txBody>
          <a:bodyPr wrap="square" rtlCol="0">
            <a:spAutoFit/>
          </a:bodyPr>
          <a:lstStyle/>
          <a:p>
            <a:pPr algn="r"/>
            <a:r>
              <a:rPr lang="en-IN" dirty="0">
                <a:latin typeface="+mn-lt"/>
              </a:rPr>
              <a:t>(5 (5+1)) ÷2</a:t>
            </a:r>
            <a:endParaRPr lang="en-US" dirty="0">
              <a:latin typeface="+mn-lt"/>
            </a:endParaRPr>
          </a:p>
        </p:txBody>
      </p:sp>
      <p:sp>
        <p:nvSpPr>
          <p:cNvPr id="71" name="TextBox 70"/>
          <p:cNvSpPr txBox="1"/>
          <p:nvPr/>
        </p:nvSpPr>
        <p:spPr>
          <a:xfrm>
            <a:off x="3935715" y="6390717"/>
            <a:ext cx="397565" cy="369332"/>
          </a:xfrm>
          <a:prstGeom prst="rect">
            <a:avLst/>
          </a:prstGeom>
          <a:noFill/>
        </p:spPr>
        <p:txBody>
          <a:bodyPr wrap="square" rtlCol="0" anchor="ctr">
            <a:spAutoFit/>
          </a:bodyPr>
          <a:lstStyle/>
          <a:p>
            <a:pPr algn="ctr"/>
            <a:r>
              <a:rPr lang="en-IN" b="1" dirty="0">
                <a:latin typeface="+mn-lt"/>
              </a:rPr>
              <a:t>=</a:t>
            </a:r>
            <a:endParaRPr lang="en-US" b="1" dirty="0">
              <a:latin typeface="+mn-lt"/>
            </a:endParaRPr>
          </a:p>
        </p:txBody>
      </p:sp>
      <p:sp>
        <p:nvSpPr>
          <p:cNvPr id="72" name="TextBox 71"/>
          <p:cNvSpPr txBox="1"/>
          <p:nvPr/>
        </p:nvSpPr>
        <p:spPr>
          <a:xfrm>
            <a:off x="4224663" y="6405231"/>
            <a:ext cx="488392" cy="369332"/>
          </a:xfrm>
          <a:prstGeom prst="rect">
            <a:avLst/>
          </a:prstGeom>
          <a:noFill/>
        </p:spPr>
        <p:txBody>
          <a:bodyPr wrap="square" rtlCol="0">
            <a:spAutoFit/>
          </a:bodyPr>
          <a:lstStyle/>
          <a:p>
            <a:pPr algn="r"/>
            <a:r>
              <a:rPr lang="en-IN" dirty="0">
                <a:latin typeface="+mn-lt"/>
              </a:rPr>
              <a:t>15</a:t>
            </a:r>
            <a:endParaRPr lang="en-US" dirty="0">
              <a:latin typeface="+mn-lt"/>
            </a:endParaRPr>
          </a:p>
        </p:txBody>
      </p:sp>
      <p:sp>
        <p:nvSpPr>
          <p:cNvPr id="75" name="TextBox 74"/>
          <p:cNvSpPr txBox="1"/>
          <p:nvPr/>
        </p:nvSpPr>
        <p:spPr>
          <a:xfrm>
            <a:off x="3136031" y="4052459"/>
            <a:ext cx="852216" cy="369332"/>
          </a:xfrm>
          <a:prstGeom prst="rect">
            <a:avLst/>
          </a:prstGeom>
          <a:noFill/>
        </p:spPr>
        <p:txBody>
          <a:bodyPr wrap="square" rtlCol="0">
            <a:spAutoFit/>
          </a:bodyPr>
          <a:lstStyle/>
          <a:p>
            <a:pPr algn="ctr"/>
            <a:r>
              <a:rPr lang="en-IN" dirty="0">
                <a:latin typeface="+mn-lt"/>
              </a:rPr>
              <a:t>4/15</a:t>
            </a:r>
            <a:endParaRPr lang="en-US" dirty="0">
              <a:latin typeface="+mn-lt"/>
            </a:endParaRPr>
          </a:p>
        </p:txBody>
      </p:sp>
      <p:sp>
        <p:nvSpPr>
          <p:cNvPr id="78" name="TextBox 77"/>
          <p:cNvSpPr txBox="1"/>
          <p:nvPr/>
        </p:nvSpPr>
        <p:spPr>
          <a:xfrm>
            <a:off x="3136031" y="4460417"/>
            <a:ext cx="852216" cy="369332"/>
          </a:xfrm>
          <a:prstGeom prst="rect">
            <a:avLst/>
          </a:prstGeom>
          <a:noFill/>
        </p:spPr>
        <p:txBody>
          <a:bodyPr wrap="square" rtlCol="0">
            <a:spAutoFit/>
          </a:bodyPr>
          <a:lstStyle/>
          <a:p>
            <a:pPr algn="ctr"/>
            <a:r>
              <a:rPr lang="en-IN" dirty="0">
                <a:latin typeface="+mn-lt"/>
              </a:rPr>
              <a:t>3/15</a:t>
            </a:r>
            <a:endParaRPr lang="en-US" dirty="0">
              <a:latin typeface="+mn-lt"/>
            </a:endParaRPr>
          </a:p>
        </p:txBody>
      </p:sp>
      <p:sp>
        <p:nvSpPr>
          <p:cNvPr id="82" name="TextBox 81"/>
          <p:cNvSpPr txBox="1"/>
          <p:nvPr/>
        </p:nvSpPr>
        <p:spPr>
          <a:xfrm>
            <a:off x="3136031" y="4902970"/>
            <a:ext cx="852216" cy="369332"/>
          </a:xfrm>
          <a:prstGeom prst="rect">
            <a:avLst/>
          </a:prstGeom>
          <a:noFill/>
        </p:spPr>
        <p:txBody>
          <a:bodyPr wrap="square" rtlCol="0">
            <a:spAutoFit/>
          </a:bodyPr>
          <a:lstStyle/>
          <a:p>
            <a:pPr algn="ctr"/>
            <a:r>
              <a:rPr lang="en-IN" dirty="0">
                <a:latin typeface="+mn-lt"/>
              </a:rPr>
              <a:t>2/15</a:t>
            </a:r>
            <a:endParaRPr lang="en-US" dirty="0">
              <a:latin typeface="+mn-lt"/>
            </a:endParaRPr>
          </a:p>
        </p:txBody>
      </p:sp>
      <p:sp>
        <p:nvSpPr>
          <p:cNvPr id="84" name="TextBox 83"/>
          <p:cNvSpPr txBox="1"/>
          <p:nvPr/>
        </p:nvSpPr>
        <p:spPr>
          <a:xfrm>
            <a:off x="3136031" y="5352848"/>
            <a:ext cx="852216" cy="369332"/>
          </a:xfrm>
          <a:prstGeom prst="rect">
            <a:avLst/>
          </a:prstGeom>
          <a:noFill/>
        </p:spPr>
        <p:txBody>
          <a:bodyPr wrap="square" rtlCol="0">
            <a:spAutoFit/>
          </a:bodyPr>
          <a:lstStyle/>
          <a:p>
            <a:pPr algn="ctr"/>
            <a:r>
              <a:rPr lang="en-IN" dirty="0">
                <a:latin typeface="+mn-lt"/>
              </a:rPr>
              <a:t>1/15</a:t>
            </a:r>
            <a:endParaRPr lang="en-US" dirty="0">
              <a:latin typeface="+mn-lt"/>
            </a:endParaRPr>
          </a:p>
        </p:txBody>
      </p:sp>
      <p:sp>
        <p:nvSpPr>
          <p:cNvPr id="85" name="TextBox 84"/>
          <p:cNvSpPr txBox="1"/>
          <p:nvPr/>
        </p:nvSpPr>
        <p:spPr>
          <a:xfrm>
            <a:off x="3074888" y="5815523"/>
            <a:ext cx="774742" cy="369332"/>
          </a:xfrm>
          <a:prstGeom prst="rect">
            <a:avLst/>
          </a:prstGeom>
          <a:noFill/>
        </p:spPr>
        <p:txBody>
          <a:bodyPr wrap="square" rtlCol="0">
            <a:spAutoFit/>
          </a:bodyPr>
          <a:lstStyle/>
          <a:p>
            <a:pPr algn="r"/>
            <a:r>
              <a:rPr lang="en-IN" dirty="0">
                <a:latin typeface="+mn-lt"/>
              </a:rPr>
              <a:t>15/15</a:t>
            </a:r>
            <a:endParaRPr lang="en-US" dirty="0">
              <a:latin typeface="+mn-lt"/>
            </a:endParaRPr>
          </a:p>
        </p:txBody>
      </p:sp>
      <p:cxnSp>
        <p:nvCxnSpPr>
          <p:cNvPr id="86" name="Straight Connector 85"/>
          <p:cNvCxnSpPr/>
          <p:nvPr/>
        </p:nvCxnSpPr>
        <p:spPr>
          <a:xfrm>
            <a:off x="2986350" y="5827575"/>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016368" y="6188886"/>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016368" y="6235746"/>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2477127" y="3642827"/>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92" name="TextBox 91"/>
          <p:cNvSpPr txBox="1"/>
          <p:nvPr/>
        </p:nvSpPr>
        <p:spPr>
          <a:xfrm>
            <a:off x="4288248" y="3642827"/>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3" name="TextBox 72"/>
          <p:cNvSpPr txBox="1"/>
          <p:nvPr/>
        </p:nvSpPr>
        <p:spPr>
          <a:xfrm>
            <a:off x="2477127" y="4008548"/>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4" name="TextBox 73"/>
          <p:cNvSpPr txBox="1"/>
          <p:nvPr/>
        </p:nvSpPr>
        <p:spPr>
          <a:xfrm>
            <a:off x="4288248" y="400854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6" name="TextBox 75"/>
          <p:cNvSpPr txBox="1"/>
          <p:nvPr/>
        </p:nvSpPr>
        <p:spPr>
          <a:xfrm>
            <a:off x="2477127" y="4419373"/>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7" name="TextBox 76"/>
          <p:cNvSpPr txBox="1"/>
          <p:nvPr/>
        </p:nvSpPr>
        <p:spPr>
          <a:xfrm>
            <a:off x="4288248" y="4419373"/>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9" name="TextBox 78"/>
          <p:cNvSpPr txBox="1"/>
          <p:nvPr/>
        </p:nvSpPr>
        <p:spPr>
          <a:xfrm>
            <a:off x="2487518" y="486368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0" name="TextBox 79"/>
          <p:cNvSpPr txBox="1"/>
          <p:nvPr/>
        </p:nvSpPr>
        <p:spPr>
          <a:xfrm>
            <a:off x="4288248" y="4863686"/>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1" name="TextBox 80"/>
          <p:cNvSpPr txBox="1"/>
          <p:nvPr/>
        </p:nvSpPr>
        <p:spPr>
          <a:xfrm>
            <a:off x="2477127" y="529191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288248" y="5291912"/>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Tree>
    <p:extLst>
      <p:ext uri="{BB962C8B-B14F-4D97-AF65-F5344CB8AC3E}">
        <p14:creationId xmlns:p14="http://schemas.microsoft.com/office/powerpoint/2010/main" val="1712097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500"/>
                                        <p:tgtEl>
                                          <p:spTgt spid="91"/>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500"/>
                                        <p:tgtEl>
                                          <p:spTgt spid="6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fade">
                                      <p:cBhvr>
                                        <p:cTn id="65" dur="500"/>
                                        <p:tgtEl>
                                          <p:spTgt spid="70"/>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fade">
                                      <p:cBhvr>
                                        <p:cTn id="69" dur="500"/>
                                        <p:tgtEl>
                                          <p:spTgt spid="71"/>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par>
                          <p:cTn id="81" fill="hold">
                            <p:stCondLst>
                              <p:cond delay="5500"/>
                            </p:stCondLst>
                            <p:childTnLst>
                              <p:par>
                                <p:cTn id="82" presetID="10" presetClass="entr" presetSubtype="0"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500"/>
                                        <p:tgtEl>
                                          <p:spTgt spid="51"/>
                                        </p:tgtEl>
                                      </p:cBhvr>
                                    </p:animEffect>
                                  </p:childTnLst>
                                </p:cTn>
                              </p:par>
                            </p:childTnLst>
                          </p:cTn>
                        </p:par>
                        <p:par>
                          <p:cTn id="85" fill="hold">
                            <p:stCondLst>
                              <p:cond delay="6000"/>
                            </p:stCondLst>
                            <p:childTnLst>
                              <p:par>
                                <p:cTn id="86" presetID="10" presetClass="entr" presetSubtype="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500"/>
                                        <p:tgtEl>
                                          <p:spTgt spid="5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500"/>
                                        <p:tgtEl>
                                          <p:spTgt spid="4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fade">
                                      <p:cBhvr>
                                        <p:cTn id="129" dur="500"/>
                                        <p:tgtEl>
                                          <p:spTgt spid="5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5"/>
                                        </p:tgtEl>
                                        <p:attrNameLst>
                                          <p:attrName>style.visibility</p:attrName>
                                        </p:attrNameLst>
                                      </p:cBhvr>
                                      <p:to>
                                        <p:strVal val="visible"/>
                                      </p:to>
                                    </p:set>
                                    <p:animEffect transition="in" filter="fade">
                                      <p:cBhvr>
                                        <p:cTn id="132" dur="500"/>
                                        <p:tgtEl>
                                          <p:spTgt spid="55"/>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5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0"/>
                                        </p:tgtEl>
                                        <p:attrNameLst>
                                          <p:attrName>style.visibility</p:attrName>
                                        </p:attrNameLst>
                                      </p:cBhvr>
                                      <p:to>
                                        <p:strVal val="visible"/>
                                      </p:to>
                                    </p:set>
                                    <p:animEffect transition="in" filter="fade">
                                      <p:cBhvr>
                                        <p:cTn id="141" dur="500"/>
                                        <p:tgtEl>
                                          <p:spTgt spid="60"/>
                                        </p:tgtEl>
                                      </p:cBhvr>
                                    </p:animEffect>
                                  </p:childTnLst>
                                </p:cTn>
                              </p:par>
                              <p:par>
                                <p:cTn id="142" presetID="10" presetClass="entr" presetSubtype="0" fill="hold"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500"/>
                                        <p:tgtEl>
                                          <p:spTgt spid="64"/>
                                        </p:tgtEl>
                                      </p:cBhvr>
                                    </p:animEffect>
                                  </p:childTnLst>
                                </p:cTn>
                              </p:par>
                              <p:par>
                                <p:cTn id="145" presetID="10" presetClass="entr" presetSubtype="0" fill="hold" nodeType="with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fade">
                                      <p:cBhvr>
                                        <p:cTn id="147" dur="500"/>
                                        <p:tgtEl>
                                          <p:spTgt spid="65"/>
                                        </p:tgtEl>
                                      </p:cBhvr>
                                    </p:animEffect>
                                  </p:childTnLst>
                                </p:cTn>
                              </p:par>
                              <p:par>
                                <p:cTn id="148" presetID="10" presetClass="entr" presetSubtype="0" fill="hold" nodeType="withEffect">
                                  <p:stCondLst>
                                    <p:cond delay="0"/>
                                  </p:stCondLst>
                                  <p:childTnLst>
                                    <p:set>
                                      <p:cBhvr>
                                        <p:cTn id="149" dur="1" fill="hold">
                                          <p:stCondLst>
                                            <p:cond delay="0"/>
                                          </p:stCondLst>
                                        </p:cTn>
                                        <p:tgtEl>
                                          <p:spTgt spid="66"/>
                                        </p:tgtEl>
                                        <p:attrNameLst>
                                          <p:attrName>style.visibility</p:attrName>
                                        </p:attrNameLst>
                                      </p:cBhvr>
                                      <p:to>
                                        <p:strVal val="visible"/>
                                      </p:to>
                                    </p:set>
                                    <p:animEffect transition="in" filter="fade">
                                      <p:cBhvr>
                                        <p:cTn id="150" dur="500"/>
                                        <p:tgtEl>
                                          <p:spTgt spid="66"/>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82"/>
                                        </p:tgtEl>
                                        <p:attrNameLst>
                                          <p:attrName>style.visibility</p:attrName>
                                        </p:attrNameLst>
                                      </p:cBhvr>
                                      <p:to>
                                        <p:strVal val="visible"/>
                                      </p:to>
                                    </p:set>
                                    <p:animEffect transition="in" filter="fade">
                                      <p:cBhvr>
                                        <p:cTn id="156" dur="500"/>
                                        <p:tgtEl>
                                          <p:spTgt spid="82"/>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fade">
                                      <p:cBhvr>
                                        <p:cTn id="159" dur="500"/>
                                        <p:tgtEl>
                                          <p:spTgt spid="84"/>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85"/>
                                        </p:tgtEl>
                                        <p:attrNameLst>
                                          <p:attrName>style.visibility</p:attrName>
                                        </p:attrNameLst>
                                      </p:cBhvr>
                                      <p:to>
                                        <p:strVal val="visible"/>
                                      </p:to>
                                    </p:set>
                                    <p:animEffect transition="in" filter="fade">
                                      <p:cBhvr>
                                        <p:cTn id="162" dur="500"/>
                                        <p:tgtEl>
                                          <p:spTgt spid="85"/>
                                        </p:tgtEl>
                                      </p:cBhvr>
                                    </p:animEffect>
                                  </p:childTnLst>
                                </p:cTn>
                              </p:par>
                              <p:par>
                                <p:cTn id="163" presetID="10" presetClass="entr" presetSubtype="0" fill="hold" nodeType="withEffect">
                                  <p:stCondLst>
                                    <p:cond delay="0"/>
                                  </p:stCondLst>
                                  <p:childTnLst>
                                    <p:set>
                                      <p:cBhvr>
                                        <p:cTn id="164" dur="1" fill="hold">
                                          <p:stCondLst>
                                            <p:cond delay="0"/>
                                          </p:stCondLst>
                                        </p:cTn>
                                        <p:tgtEl>
                                          <p:spTgt spid="86"/>
                                        </p:tgtEl>
                                        <p:attrNameLst>
                                          <p:attrName>style.visibility</p:attrName>
                                        </p:attrNameLst>
                                      </p:cBhvr>
                                      <p:to>
                                        <p:strVal val="visible"/>
                                      </p:to>
                                    </p:set>
                                    <p:animEffect transition="in" filter="fade">
                                      <p:cBhvr>
                                        <p:cTn id="165" dur="500"/>
                                        <p:tgtEl>
                                          <p:spTgt spid="86"/>
                                        </p:tgtEl>
                                      </p:cBhvr>
                                    </p:animEffect>
                                  </p:childTnLst>
                                </p:cTn>
                              </p:par>
                              <p:par>
                                <p:cTn id="166" presetID="10" presetClass="entr" presetSubtype="0" fill="hold"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childTnLst>
                                </p:cTn>
                              </p:par>
                              <p:par>
                                <p:cTn id="169" presetID="10" presetClass="entr" presetSubtype="0" fill="hold" nodeType="withEffect">
                                  <p:stCondLst>
                                    <p:cond delay="0"/>
                                  </p:stCondLst>
                                  <p:childTnLst>
                                    <p:set>
                                      <p:cBhvr>
                                        <p:cTn id="170" dur="1" fill="hold">
                                          <p:stCondLst>
                                            <p:cond delay="0"/>
                                          </p:stCondLst>
                                        </p:cTn>
                                        <p:tgtEl>
                                          <p:spTgt spid="88"/>
                                        </p:tgtEl>
                                        <p:attrNameLst>
                                          <p:attrName>style.visibility</p:attrName>
                                        </p:attrNameLst>
                                      </p:cBhvr>
                                      <p:to>
                                        <p:strVal val="visible"/>
                                      </p:to>
                                    </p:set>
                                    <p:animEffect transition="in" filter="fade">
                                      <p:cBhvr>
                                        <p:cTn id="171" dur="500"/>
                                        <p:tgtEl>
                                          <p:spTgt spid="88"/>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5"/>
                                        </p:tgtEl>
                                        <p:attrNameLst>
                                          <p:attrName>style.visibility</p:attrName>
                                        </p:attrNameLst>
                                      </p:cBhvr>
                                      <p:to>
                                        <p:strVal val="visible"/>
                                      </p:to>
                                    </p:set>
                                    <p:animEffect transition="in" filter="fade">
                                      <p:cBhvr>
                                        <p:cTn id="174" dur="500"/>
                                        <p:tgtEl>
                                          <p:spTgt spid="35"/>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41"/>
                                        </p:tgtEl>
                                        <p:attrNameLst>
                                          <p:attrName>style.visibility</p:attrName>
                                        </p:attrNameLst>
                                      </p:cBhvr>
                                      <p:to>
                                        <p:strVal val="visible"/>
                                      </p:to>
                                    </p:set>
                                    <p:animEffect transition="in" filter="fade">
                                      <p:cBhvr>
                                        <p:cTn id="177" dur="500"/>
                                        <p:tgtEl>
                                          <p:spTgt spid="41"/>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5"/>
                                        </p:tgtEl>
                                        <p:attrNameLst>
                                          <p:attrName>style.visibility</p:attrName>
                                        </p:attrNameLst>
                                      </p:cBhvr>
                                      <p:to>
                                        <p:strVal val="visible"/>
                                      </p:to>
                                    </p:set>
                                    <p:animEffect transition="in" filter="fade">
                                      <p:cBhvr>
                                        <p:cTn id="180" dur="500"/>
                                        <p:tgtEl>
                                          <p:spTgt spid="7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46"/>
                                        </p:tgtEl>
                                        <p:attrNameLst>
                                          <p:attrName>style.visibility</p:attrName>
                                        </p:attrNameLst>
                                      </p:cBhvr>
                                      <p:to>
                                        <p:strVal val="visible"/>
                                      </p:to>
                                    </p:set>
                                    <p:animEffect transition="in" filter="fade">
                                      <p:cBhvr>
                                        <p:cTn id="183" dur="500"/>
                                        <p:tgtEl>
                                          <p:spTgt spid="46"/>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52"/>
                                        </p:tgtEl>
                                        <p:attrNameLst>
                                          <p:attrName>style.visibility</p:attrName>
                                        </p:attrNameLst>
                                      </p:cBhvr>
                                      <p:to>
                                        <p:strVal val="visible"/>
                                      </p:to>
                                    </p:set>
                                    <p:animEffect transition="in" filter="fade">
                                      <p:cBhvr>
                                        <p:cTn id="186" dur="500"/>
                                        <p:tgtEl>
                                          <p:spTgt spid="52"/>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57"/>
                                        </p:tgtEl>
                                        <p:attrNameLst>
                                          <p:attrName>style.visibility</p:attrName>
                                        </p:attrNameLst>
                                      </p:cBhvr>
                                      <p:to>
                                        <p:strVal val="visible"/>
                                      </p:to>
                                    </p:set>
                                    <p:animEffect transition="in" filter="fade">
                                      <p:cBhvr>
                                        <p:cTn id="189" dur="500"/>
                                        <p:tgtEl>
                                          <p:spTgt spid="57"/>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74"/>
                                        </p:tgtEl>
                                        <p:attrNameLst>
                                          <p:attrName>style.visibility</p:attrName>
                                        </p:attrNameLst>
                                      </p:cBhvr>
                                      <p:to>
                                        <p:strVal val="visible"/>
                                      </p:to>
                                    </p:set>
                                    <p:animEffect transition="in" filter="fade">
                                      <p:cBhvr>
                                        <p:cTn id="195" dur="500"/>
                                        <p:tgtEl>
                                          <p:spTgt spid="74"/>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76"/>
                                        </p:tgtEl>
                                        <p:attrNameLst>
                                          <p:attrName>style.visibility</p:attrName>
                                        </p:attrNameLst>
                                      </p:cBhvr>
                                      <p:to>
                                        <p:strVal val="visible"/>
                                      </p:to>
                                    </p:set>
                                    <p:animEffect transition="in" filter="fade">
                                      <p:cBhvr>
                                        <p:cTn id="198" dur="500"/>
                                        <p:tgtEl>
                                          <p:spTgt spid="76"/>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77"/>
                                        </p:tgtEl>
                                        <p:attrNameLst>
                                          <p:attrName>style.visibility</p:attrName>
                                        </p:attrNameLst>
                                      </p:cBhvr>
                                      <p:to>
                                        <p:strVal val="visible"/>
                                      </p:to>
                                    </p:set>
                                    <p:animEffect transition="in" filter="fade">
                                      <p:cBhvr>
                                        <p:cTn id="201" dur="500"/>
                                        <p:tgtEl>
                                          <p:spTgt spid="77"/>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79"/>
                                        </p:tgtEl>
                                        <p:attrNameLst>
                                          <p:attrName>style.visibility</p:attrName>
                                        </p:attrNameLst>
                                      </p:cBhvr>
                                      <p:to>
                                        <p:strVal val="visible"/>
                                      </p:to>
                                    </p:set>
                                    <p:animEffect transition="in" filter="fade">
                                      <p:cBhvr>
                                        <p:cTn id="204" dur="500"/>
                                        <p:tgtEl>
                                          <p:spTgt spid="79"/>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80"/>
                                        </p:tgtEl>
                                        <p:attrNameLst>
                                          <p:attrName>style.visibility</p:attrName>
                                        </p:attrNameLst>
                                      </p:cBhvr>
                                      <p:to>
                                        <p:strVal val="visible"/>
                                      </p:to>
                                    </p:set>
                                    <p:animEffect transition="in" filter="fade">
                                      <p:cBhvr>
                                        <p:cTn id="207" dur="500"/>
                                        <p:tgtEl>
                                          <p:spTgt spid="80"/>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81"/>
                                        </p:tgtEl>
                                        <p:attrNameLst>
                                          <p:attrName>style.visibility</p:attrName>
                                        </p:attrNameLst>
                                      </p:cBhvr>
                                      <p:to>
                                        <p:strVal val="visible"/>
                                      </p:to>
                                    </p:set>
                                    <p:animEffect transition="in" filter="fade">
                                      <p:cBhvr>
                                        <p:cTn id="210" dur="500"/>
                                        <p:tgtEl>
                                          <p:spTgt spid="81"/>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83"/>
                                        </p:tgtEl>
                                        <p:attrNameLst>
                                          <p:attrName>style.visibility</p:attrName>
                                        </p:attrNameLst>
                                      </p:cBhvr>
                                      <p:to>
                                        <p:strVal val="visible"/>
                                      </p:to>
                                    </p:set>
                                    <p:animEffect transition="in" filter="fade">
                                      <p:cBhvr>
                                        <p:cTn id="21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4" grpId="0"/>
      <p:bldP spid="13" grpId="0"/>
      <p:bldP spid="22" grpId="0"/>
      <p:bldP spid="23" grpId="0"/>
      <p:bldP spid="24"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68" grpId="0"/>
      <p:bldP spid="69" grpId="0"/>
      <p:bldP spid="70" grpId="0"/>
      <p:bldP spid="71" grpId="0"/>
      <p:bldP spid="72" grpId="0"/>
      <p:bldP spid="75" grpId="0"/>
      <p:bldP spid="78" grpId="0"/>
      <p:bldP spid="82" grpId="0"/>
      <p:bldP spid="84" grpId="0"/>
      <p:bldP spid="85" grpId="0"/>
      <p:bldP spid="91" grpId="0"/>
      <p:bldP spid="92" grpId="0"/>
      <p:bldP spid="73" grpId="0"/>
      <p:bldP spid="74" grpId="0"/>
      <p:bldP spid="76" grpId="0"/>
      <p:bldP spid="77" grpId="0"/>
      <p:bldP spid="79" grpId="0"/>
      <p:bldP spid="80" grpId="0"/>
      <p:bldP spid="81"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592070" y="2958464"/>
            <a:ext cx="8499348" cy="3725249"/>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68271" y="1"/>
            <a:ext cx="8551929" cy="921234"/>
          </a:xfrm>
        </p:spPr>
        <p:txBody>
          <a:bodyPr>
            <a:noAutofit/>
          </a:bodyPr>
          <a:lstStyle/>
          <a:p>
            <a:r>
              <a:rPr lang="en-IN" sz="2900"/>
              <a:t>Double-Declining-Balance </a:t>
            </a:r>
            <a:r>
              <a:rPr lang="en-IN" sz="2900" dirty="0"/>
              <a:t>Depreciation</a:t>
            </a:r>
            <a:endParaRPr lang="en-IN" sz="29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46" name="TextBox 45"/>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DDB depreciation for each year of the asset’s life is as follows</a:t>
            </a:r>
            <a:r>
              <a:rPr lang="en-US" sz="2200" dirty="0">
                <a:latin typeface="+mn-lt"/>
              </a:rPr>
              <a:t>:</a:t>
            </a:r>
          </a:p>
        </p:txBody>
      </p:sp>
      <p:sp>
        <p:nvSpPr>
          <p:cNvPr id="47" name="TextBox 46"/>
          <p:cNvSpPr txBox="1"/>
          <p:nvPr/>
        </p:nvSpPr>
        <p:spPr>
          <a:xfrm>
            <a:off x="475050" y="3177859"/>
            <a:ext cx="852216" cy="400110"/>
          </a:xfrm>
          <a:prstGeom prst="rect">
            <a:avLst/>
          </a:prstGeom>
          <a:noFill/>
        </p:spPr>
        <p:txBody>
          <a:bodyPr wrap="square" rtlCol="0">
            <a:spAutoFit/>
          </a:bodyPr>
          <a:lstStyle/>
          <a:p>
            <a:pPr algn="ctr"/>
            <a:r>
              <a:rPr lang="en-IN" sz="2000" dirty="0">
                <a:latin typeface="+mn-lt"/>
              </a:rPr>
              <a:t>Year</a:t>
            </a:r>
            <a:endParaRPr lang="en-US" sz="2000" dirty="0">
              <a:latin typeface="+mn-lt"/>
            </a:endParaRPr>
          </a:p>
        </p:txBody>
      </p:sp>
      <p:sp>
        <p:nvSpPr>
          <p:cNvPr id="48" name="TextBox 47"/>
          <p:cNvSpPr txBox="1"/>
          <p:nvPr/>
        </p:nvSpPr>
        <p:spPr>
          <a:xfrm>
            <a:off x="1087222" y="3008582"/>
            <a:ext cx="1557935" cy="1015663"/>
          </a:xfrm>
          <a:prstGeom prst="rect">
            <a:avLst/>
          </a:prstGeom>
          <a:noFill/>
        </p:spPr>
        <p:txBody>
          <a:bodyPr wrap="square" rtlCol="0">
            <a:spAutoFit/>
          </a:bodyPr>
          <a:lstStyle/>
          <a:p>
            <a:pPr algn="ctr"/>
            <a:r>
              <a:rPr lang="en-IN" sz="2000" dirty="0">
                <a:latin typeface="+mn-lt"/>
              </a:rPr>
              <a:t>Book value beginning of year</a:t>
            </a:r>
            <a:endParaRPr lang="en-US" sz="2000" dirty="0">
              <a:latin typeface="+mn-lt"/>
            </a:endParaRPr>
          </a:p>
        </p:txBody>
      </p:sp>
      <p:sp>
        <p:nvSpPr>
          <p:cNvPr id="49" name="TextBox 48"/>
          <p:cNvSpPr txBox="1"/>
          <p:nvPr/>
        </p:nvSpPr>
        <p:spPr>
          <a:xfrm>
            <a:off x="2670443" y="3008582"/>
            <a:ext cx="1783312" cy="707886"/>
          </a:xfrm>
          <a:prstGeom prst="rect">
            <a:avLst/>
          </a:prstGeom>
          <a:noFill/>
        </p:spPr>
        <p:txBody>
          <a:bodyPr wrap="square" rtlCol="0">
            <a:spAutoFit/>
          </a:bodyPr>
          <a:lstStyle/>
          <a:p>
            <a:pPr algn="ctr"/>
            <a:r>
              <a:rPr lang="en-IN" sz="2000" dirty="0">
                <a:latin typeface="+mn-lt"/>
              </a:rPr>
              <a:t>Depreciation </a:t>
            </a:r>
            <a:r>
              <a:rPr lang="en-IN" sz="2000" dirty="0" smtClean="0">
                <a:latin typeface="+mn-lt"/>
              </a:rPr>
              <a:t>rate </a:t>
            </a:r>
            <a:r>
              <a:rPr lang="en-IN" sz="2000" dirty="0">
                <a:latin typeface="+mn-lt"/>
              </a:rPr>
              <a:t>per year</a:t>
            </a:r>
            <a:endParaRPr lang="en-US" sz="2000" dirty="0">
              <a:latin typeface="+mn-lt"/>
            </a:endParaRPr>
          </a:p>
        </p:txBody>
      </p:sp>
      <p:sp>
        <p:nvSpPr>
          <p:cNvPr id="50" name="TextBox 49"/>
          <p:cNvSpPr txBox="1"/>
          <p:nvPr/>
        </p:nvSpPr>
        <p:spPr>
          <a:xfrm>
            <a:off x="4508679" y="3177859"/>
            <a:ext cx="1719520" cy="400110"/>
          </a:xfrm>
          <a:prstGeom prst="rect">
            <a:avLst/>
          </a:prstGeom>
          <a:noFill/>
        </p:spPr>
        <p:txBody>
          <a:bodyPr wrap="square" rtlCol="0">
            <a:spAutoFit/>
          </a:bodyPr>
          <a:lstStyle/>
          <a:p>
            <a:pPr algn="ctr"/>
            <a:r>
              <a:rPr lang="en-IN" sz="2000" b="1" dirty="0">
                <a:solidFill>
                  <a:srgbClr val="C00000"/>
                </a:solidFill>
                <a:latin typeface="+mn-lt"/>
              </a:rPr>
              <a:t>Depreciation</a:t>
            </a:r>
            <a:endParaRPr lang="en-US" sz="2000" b="1" dirty="0">
              <a:solidFill>
                <a:srgbClr val="C00000"/>
              </a:solidFill>
              <a:latin typeface="+mn-lt"/>
            </a:endParaRPr>
          </a:p>
        </p:txBody>
      </p:sp>
      <p:sp>
        <p:nvSpPr>
          <p:cNvPr id="51" name="TextBox 50"/>
          <p:cNvSpPr txBox="1"/>
          <p:nvPr/>
        </p:nvSpPr>
        <p:spPr>
          <a:xfrm>
            <a:off x="6070940" y="3012391"/>
            <a:ext cx="1687021" cy="707886"/>
          </a:xfrm>
          <a:prstGeom prst="rect">
            <a:avLst/>
          </a:prstGeom>
          <a:noFill/>
        </p:spPr>
        <p:txBody>
          <a:bodyPr wrap="square" rtlCol="0">
            <a:spAutoFit/>
          </a:bodyPr>
          <a:lstStyle/>
          <a:p>
            <a:pPr algn="ctr"/>
            <a:r>
              <a:rPr lang="en-IN" sz="2000" dirty="0">
                <a:latin typeface="+mn-lt"/>
              </a:rPr>
              <a:t>Accumulated </a:t>
            </a:r>
            <a:r>
              <a:rPr lang="en-IN" sz="2000" dirty="0" smtClean="0">
                <a:latin typeface="+mn-lt"/>
              </a:rPr>
              <a:t>depreciation</a:t>
            </a:r>
            <a:endParaRPr lang="en-US" sz="2000" dirty="0">
              <a:latin typeface="+mn-lt"/>
            </a:endParaRPr>
          </a:p>
        </p:txBody>
      </p:sp>
      <p:sp>
        <p:nvSpPr>
          <p:cNvPr id="52" name="TextBox 51"/>
          <p:cNvSpPr txBox="1"/>
          <p:nvPr/>
        </p:nvSpPr>
        <p:spPr>
          <a:xfrm>
            <a:off x="7652277" y="3008582"/>
            <a:ext cx="1512118" cy="707886"/>
          </a:xfrm>
          <a:prstGeom prst="rect">
            <a:avLst/>
          </a:prstGeom>
          <a:noFill/>
        </p:spPr>
        <p:txBody>
          <a:bodyPr wrap="square" rtlCol="0">
            <a:spAutoFit/>
          </a:bodyPr>
          <a:lstStyle/>
          <a:p>
            <a:pPr algn="ctr"/>
            <a:r>
              <a:rPr lang="en-IN" sz="2000" dirty="0">
                <a:latin typeface="+mn-lt"/>
              </a:rPr>
              <a:t>Book value e</a:t>
            </a:r>
            <a:r>
              <a:rPr lang="en-IN" sz="2000" dirty="0" smtClean="0">
                <a:latin typeface="+mn-lt"/>
              </a:rPr>
              <a:t>nd </a:t>
            </a:r>
            <a:r>
              <a:rPr lang="en-IN" sz="2000" dirty="0">
                <a:latin typeface="+mn-lt"/>
              </a:rPr>
              <a:t>of </a:t>
            </a:r>
            <a:r>
              <a:rPr lang="en-IN" sz="2000" dirty="0" smtClean="0">
                <a:latin typeface="+mn-lt"/>
              </a:rPr>
              <a:t>year</a:t>
            </a:r>
            <a:endParaRPr lang="en-US" sz="2000" dirty="0">
              <a:latin typeface="+mn-lt"/>
            </a:endParaRPr>
          </a:p>
        </p:txBody>
      </p:sp>
      <p:sp>
        <p:nvSpPr>
          <p:cNvPr id="53" name="TextBox 52"/>
          <p:cNvSpPr txBox="1"/>
          <p:nvPr/>
        </p:nvSpPr>
        <p:spPr>
          <a:xfrm>
            <a:off x="475050" y="4089819"/>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54" name="TextBox 53"/>
          <p:cNvSpPr txBox="1"/>
          <p:nvPr/>
        </p:nvSpPr>
        <p:spPr>
          <a:xfrm>
            <a:off x="475050" y="4471362"/>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55" name="TextBox 54"/>
          <p:cNvSpPr txBox="1"/>
          <p:nvPr/>
        </p:nvSpPr>
        <p:spPr>
          <a:xfrm>
            <a:off x="475050" y="4881660"/>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56" name="TextBox 55"/>
          <p:cNvSpPr txBox="1"/>
          <p:nvPr/>
        </p:nvSpPr>
        <p:spPr>
          <a:xfrm>
            <a:off x="475050" y="5323388"/>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57" name="TextBox 56"/>
          <p:cNvSpPr txBox="1"/>
          <p:nvPr/>
        </p:nvSpPr>
        <p:spPr>
          <a:xfrm>
            <a:off x="475050" y="5751051"/>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58" name="TextBox 57"/>
          <p:cNvSpPr txBox="1"/>
          <p:nvPr/>
        </p:nvSpPr>
        <p:spPr>
          <a:xfrm>
            <a:off x="578286" y="6122715"/>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59" name="TextBox 58"/>
          <p:cNvSpPr txBox="1"/>
          <p:nvPr/>
        </p:nvSpPr>
        <p:spPr>
          <a:xfrm>
            <a:off x="1179938" y="4089819"/>
            <a:ext cx="1372503" cy="430887"/>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60" name="TextBox 59"/>
          <p:cNvSpPr txBox="1"/>
          <p:nvPr/>
        </p:nvSpPr>
        <p:spPr>
          <a:xfrm>
            <a:off x="1179938" y="4471362"/>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61" name="TextBox 60"/>
          <p:cNvSpPr txBox="1"/>
          <p:nvPr/>
        </p:nvSpPr>
        <p:spPr>
          <a:xfrm>
            <a:off x="1179938" y="4881660"/>
            <a:ext cx="1372503"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62" name="TextBox 61"/>
          <p:cNvSpPr txBox="1"/>
          <p:nvPr/>
        </p:nvSpPr>
        <p:spPr>
          <a:xfrm>
            <a:off x="1179938" y="5323388"/>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63" name="TextBox 62"/>
          <p:cNvSpPr txBox="1"/>
          <p:nvPr/>
        </p:nvSpPr>
        <p:spPr>
          <a:xfrm>
            <a:off x="1179938" y="5751051"/>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4" name="TextBox 63"/>
          <p:cNvSpPr txBox="1"/>
          <p:nvPr/>
        </p:nvSpPr>
        <p:spPr>
          <a:xfrm>
            <a:off x="4623191" y="4089819"/>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65" name="TextBox 64"/>
          <p:cNvSpPr txBox="1"/>
          <p:nvPr/>
        </p:nvSpPr>
        <p:spPr>
          <a:xfrm>
            <a:off x="4623191" y="4471362"/>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66" name="TextBox 65"/>
          <p:cNvSpPr txBox="1"/>
          <p:nvPr/>
        </p:nvSpPr>
        <p:spPr>
          <a:xfrm>
            <a:off x="4623191" y="4881660"/>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67" name="TextBox 66"/>
          <p:cNvSpPr txBox="1"/>
          <p:nvPr/>
        </p:nvSpPr>
        <p:spPr>
          <a:xfrm>
            <a:off x="4623191" y="5323388"/>
            <a:ext cx="1372503" cy="430887"/>
          </a:xfrm>
          <a:prstGeom prst="rect">
            <a:avLst/>
          </a:prstGeom>
          <a:noFill/>
        </p:spPr>
        <p:txBody>
          <a:bodyPr wrap="square" rtlCol="0">
            <a:spAutoFit/>
          </a:bodyPr>
          <a:lstStyle/>
          <a:p>
            <a:pPr algn="r"/>
            <a:r>
              <a:rPr lang="en-IN" sz="2200" b="1" dirty="0">
                <a:solidFill>
                  <a:srgbClr val="EC008C"/>
                </a:solidFill>
                <a:latin typeface="+mn-lt"/>
              </a:rPr>
              <a:t>14,000</a:t>
            </a:r>
            <a:endParaRPr lang="en-US" sz="2200" b="1" dirty="0">
              <a:solidFill>
                <a:srgbClr val="EC008C"/>
              </a:solidFill>
              <a:latin typeface="+mn-lt"/>
            </a:endParaRPr>
          </a:p>
        </p:txBody>
      </p:sp>
      <p:sp>
        <p:nvSpPr>
          <p:cNvPr id="68" name="TextBox 67"/>
          <p:cNvSpPr txBox="1"/>
          <p:nvPr/>
        </p:nvSpPr>
        <p:spPr>
          <a:xfrm>
            <a:off x="4623191" y="5751051"/>
            <a:ext cx="1372503" cy="430887"/>
          </a:xfrm>
          <a:prstGeom prst="rect">
            <a:avLst/>
          </a:prstGeom>
          <a:noFill/>
        </p:spPr>
        <p:txBody>
          <a:bodyPr wrap="square" rtlCol="0">
            <a:spAutoFit/>
          </a:bodyPr>
          <a:lstStyle/>
          <a:p>
            <a:pPr algn="r"/>
            <a:r>
              <a:rPr lang="en-IN" sz="2200" dirty="0">
                <a:latin typeface="+mn-lt"/>
              </a:rPr>
              <a:t>—</a:t>
            </a:r>
            <a:endParaRPr lang="en-US" sz="2200" dirty="0">
              <a:latin typeface="+mn-lt"/>
            </a:endParaRPr>
          </a:p>
        </p:txBody>
      </p:sp>
      <p:sp>
        <p:nvSpPr>
          <p:cNvPr id="69" name="TextBox 68"/>
          <p:cNvSpPr txBox="1"/>
          <p:nvPr/>
        </p:nvSpPr>
        <p:spPr>
          <a:xfrm>
            <a:off x="4623191" y="612271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70" name="TextBox 69"/>
          <p:cNvSpPr txBox="1"/>
          <p:nvPr/>
        </p:nvSpPr>
        <p:spPr>
          <a:xfrm>
            <a:off x="6228199" y="4089819"/>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71" name="TextBox 70"/>
          <p:cNvSpPr txBox="1"/>
          <p:nvPr/>
        </p:nvSpPr>
        <p:spPr>
          <a:xfrm>
            <a:off x="6228199" y="4471362"/>
            <a:ext cx="1372503" cy="430887"/>
          </a:xfrm>
          <a:prstGeom prst="rect">
            <a:avLst/>
          </a:prstGeom>
          <a:noFill/>
        </p:spPr>
        <p:txBody>
          <a:bodyPr wrap="square" rtlCol="0">
            <a:spAutoFit/>
          </a:bodyPr>
          <a:lstStyle/>
          <a:p>
            <a:pPr algn="r"/>
            <a:r>
              <a:rPr lang="en-IN" sz="2200" dirty="0">
                <a:latin typeface="+mn-lt"/>
              </a:rPr>
              <a:t>160,000</a:t>
            </a:r>
            <a:endParaRPr lang="en-US" sz="2200" dirty="0">
              <a:latin typeface="+mn-lt"/>
            </a:endParaRPr>
          </a:p>
        </p:txBody>
      </p:sp>
      <p:sp>
        <p:nvSpPr>
          <p:cNvPr id="72" name="TextBox 71"/>
          <p:cNvSpPr txBox="1"/>
          <p:nvPr/>
        </p:nvSpPr>
        <p:spPr>
          <a:xfrm>
            <a:off x="6228199" y="4881660"/>
            <a:ext cx="1372503" cy="430887"/>
          </a:xfrm>
          <a:prstGeom prst="rect">
            <a:avLst/>
          </a:prstGeom>
          <a:noFill/>
        </p:spPr>
        <p:txBody>
          <a:bodyPr wrap="square" rtlCol="0">
            <a:spAutoFit/>
          </a:bodyPr>
          <a:lstStyle/>
          <a:p>
            <a:pPr algn="r"/>
            <a:r>
              <a:rPr lang="en-IN" sz="2200" dirty="0">
                <a:latin typeface="+mn-lt"/>
              </a:rPr>
              <a:t>196,000</a:t>
            </a:r>
            <a:endParaRPr lang="en-US" sz="2200" dirty="0">
              <a:latin typeface="+mn-lt"/>
            </a:endParaRPr>
          </a:p>
        </p:txBody>
      </p:sp>
      <p:sp>
        <p:nvSpPr>
          <p:cNvPr id="73" name="TextBox 72"/>
          <p:cNvSpPr txBox="1"/>
          <p:nvPr/>
        </p:nvSpPr>
        <p:spPr>
          <a:xfrm>
            <a:off x="6228199" y="532338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75" name="TextBox 74"/>
          <p:cNvSpPr txBox="1"/>
          <p:nvPr/>
        </p:nvSpPr>
        <p:spPr>
          <a:xfrm>
            <a:off x="7722085" y="4089819"/>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76" name="TextBox 75"/>
          <p:cNvSpPr txBox="1"/>
          <p:nvPr/>
        </p:nvSpPr>
        <p:spPr>
          <a:xfrm>
            <a:off x="7722085" y="4471362"/>
            <a:ext cx="1372503"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77" name="TextBox 76"/>
          <p:cNvSpPr txBox="1"/>
          <p:nvPr/>
        </p:nvSpPr>
        <p:spPr>
          <a:xfrm>
            <a:off x="7722085" y="4881660"/>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78" name="TextBox 77"/>
          <p:cNvSpPr txBox="1"/>
          <p:nvPr/>
        </p:nvSpPr>
        <p:spPr>
          <a:xfrm>
            <a:off x="7722085" y="532338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79" name="TextBox 78"/>
          <p:cNvSpPr txBox="1"/>
          <p:nvPr/>
        </p:nvSpPr>
        <p:spPr>
          <a:xfrm>
            <a:off x="7722085" y="5751051"/>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42" name="TextBox 41"/>
          <p:cNvSpPr txBox="1"/>
          <p:nvPr/>
        </p:nvSpPr>
        <p:spPr>
          <a:xfrm>
            <a:off x="3208080" y="4115696"/>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3" name="TextBox 42"/>
          <p:cNvSpPr txBox="1"/>
          <p:nvPr/>
        </p:nvSpPr>
        <p:spPr>
          <a:xfrm>
            <a:off x="3208080" y="4520706"/>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4" name="TextBox 43"/>
          <p:cNvSpPr txBox="1"/>
          <p:nvPr/>
        </p:nvSpPr>
        <p:spPr>
          <a:xfrm>
            <a:off x="3208080" y="4881659"/>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0" name="TextBox 39"/>
          <p:cNvSpPr txBox="1"/>
          <p:nvPr/>
        </p:nvSpPr>
        <p:spPr>
          <a:xfrm>
            <a:off x="2419737" y="3132367"/>
            <a:ext cx="437322" cy="415498"/>
          </a:xfrm>
          <a:prstGeom prst="rect">
            <a:avLst/>
          </a:prstGeom>
          <a:noFill/>
        </p:spPr>
        <p:txBody>
          <a:bodyPr wrap="square" rtlCol="0">
            <a:spAutoFit/>
          </a:bodyPr>
          <a:lstStyle/>
          <a:p>
            <a:pPr algn="ctr"/>
            <a:r>
              <a:rPr lang="en-IN" sz="2000" b="1" dirty="0">
                <a:latin typeface="+mn-lt"/>
              </a:rPr>
              <a:t>×</a:t>
            </a:r>
            <a:endParaRPr lang="en-US" sz="2000" b="1" dirty="0">
              <a:latin typeface="+mn-lt"/>
            </a:endParaRPr>
          </a:p>
        </p:txBody>
      </p:sp>
      <p:sp>
        <p:nvSpPr>
          <p:cNvPr id="41" name="TextBox 40"/>
          <p:cNvSpPr txBox="1"/>
          <p:nvPr/>
        </p:nvSpPr>
        <p:spPr>
          <a:xfrm>
            <a:off x="4253158" y="3133850"/>
            <a:ext cx="397565" cy="415498"/>
          </a:xfrm>
          <a:prstGeom prst="rect">
            <a:avLst/>
          </a:prstGeom>
          <a:noFill/>
        </p:spPr>
        <p:txBody>
          <a:bodyPr wrap="square" rtlCol="0">
            <a:spAutoFit/>
          </a:bodyPr>
          <a:lstStyle/>
          <a:p>
            <a:pPr algn="ctr"/>
            <a:r>
              <a:rPr lang="en-IN" sz="2000" b="1" dirty="0">
                <a:latin typeface="+mn-lt"/>
              </a:rPr>
              <a:t>=</a:t>
            </a:r>
            <a:endParaRPr lang="en-US" sz="2000" b="1" dirty="0">
              <a:latin typeface="+mn-lt"/>
            </a:endParaRPr>
          </a:p>
        </p:txBody>
      </p:sp>
      <p:cxnSp>
        <p:nvCxnSpPr>
          <p:cNvPr id="81" name="Straight Connector 80"/>
          <p:cNvCxnSpPr/>
          <p:nvPr/>
        </p:nvCxnSpPr>
        <p:spPr>
          <a:xfrm>
            <a:off x="4742292" y="616656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742292" y="6527876"/>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4742292" y="6574736"/>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34146" y="4043435"/>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84" name="TextBox 83"/>
          <p:cNvSpPr txBox="1"/>
          <p:nvPr/>
        </p:nvSpPr>
        <p:spPr>
          <a:xfrm>
            <a:off x="2477127" y="4098111"/>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5" name="TextBox 84"/>
          <p:cNvSpPr txBox="1"/>
          <p:nvPr/>
        </p:nvSpPr>
        <p:spPr>
          <a:xfrm>
            <a:off x="4283052" y="404038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6" name="TextBox 85"/>
          <p:cNvSpPr txBox="1"/>
          <p:nvPr/>
        </p:nvSpPr>
        <p:spPr>
          <a:xfrm>
            <a:off x="4177405" y="2455042"/>
            <a:ext cx="2489468"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000" dirty="0">
                <a:latin typeface="+mn-lt"/>
              </a:rPr>
              <a:t>1 ÷ 5 = 20% × 2 = 40%</a:t>
            </a:r>
            <a:endParaRPr lang="en-US" sz="2000" dirty="0">
              <a:latin typeface="+mn-lt"/>
            </a:endParaRPr>
          </a:p>
        </p:txBody>
      </p:sp>
      <p:cxnSp>
        <p:nvCxnSpPr>
          <p:cNvPr id="3" name="Straight Arrow Connector 2"/>
          <p:cNvCxnSpPr/>
          <p:nvPr/>
        </p:nvCxnSpPr>
        <p:spPr>
          <a:xfrm flipH="1">
            <a:off x="3783109" y="2855152"/>
            <a:ext cx="1439025" cy="1374310"/>
          </a:xfrm>
          <a:prstGeom prst="straightConnector1">
            <a:avLst/>
          </a:prstGeom>
          <a:ln w="254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889580" y="5691983"/>
            <a:ext cx="1556836" cy="923330"/>
          </a:xfrm>
          <a:prstGeom prst="rect">
            <a:avLst/>
          </a:prstGeom>
          <a:noFill/>
        </p:spPr>
        <p:txBody>
          <a:bodyPr wrap="none" rtlCol="0">
            <a:spAutoFit/>
          </a:bodyPr>
          <a:lstStyle/>
          <a:p>
            <a:pPr algn="ctr"/>
            <a:r>
              <a:rPr lang="en-US" b="1" dirty="0" smtClean="0">
                <a:solidFill>
                  <a:srgbClr val="EC008C"/>
                </a:solidFill>
              </a:rPr>
              <a:t>Remaining</a:t>
            </a:r>
          </a:p>
          <a:p>
            <a:pPr algn="ctr"/>
            <a:r>
              <a:rPr lang="en-US" b="1" dirty="0" smtClean="0">
                <a:solidFill>
                  <a:srgbClr val="EC008C"/>
                </a:solidFill>
              </a:rPr>
              <a:t>depreciation</a:t>
            </a:r>
          </a:p>
          <a:p>
            <a:pPr algn="ctr"/>
            <a:r>
              <a:rPr lang="en-US" b="1" dirty="0" smtClean="0">
                <a:solidFill>
                  <a:srgbClr val="EC008C"/>
                </a:solidFill>
              </a:rPr>
              <a:t>(plug)</a:t>
            </a:r>
            <a:endParaRPr lang="en-US" b="1" dirty="0">
              <a:solidFill>
                <a:srgbClr val="EC008C"/>
              </a:solidFill>
            </a:endParaRPr>
          </a:p>
        </p:txBody>
      </p:sp>
      <p:cxnSp>
        <p:nvCxnSpPr>
          <p:cNvPr id="5" name="Straight Arrow Connector 4"/>
          <p:cNvCxnSpPr/>
          <p:nvPr/>
        </p:nvCxnSpPr>
        <p:spPr>
          <a:xfrm flipV="1">
            <a:off x="4283052" y="5538831"/>
            <a:ext cx="822348" cy="4276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590800" y="4405326"/>
            <a:ext cx="5296160" cy="281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979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childTnLst>
                                </p:cTn>
                              </p:par>
                            </p:childTnLst>
                          </p:cTn>
                        </p:par>
                        <p:par>
                          <p:cTn id="51" fill="hold">
                            <p:stCondLst>
                              <p:cond delay="2500"/>
                            </p:stCondLst>
                            <p:childTnLst>
                              <p:par>
                                <p:cTn id="52" presetID="22" presetClass="entr" presetSubtype="1"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up)">
                                      <p:cBhvr>
                                        <p:cTn id="54" dur="500"/>
                                        <p:tgtEl>
                                          <p:spTgt spid="3"/>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childTnLst>
                          </p:cTn>
                        </p:par>
                        <p:par>
                          <p:cTn id="59" fill="hold">
                            <p:stCondLst>
                              <p:cond delay="3500"/>
                            </p:stCondLst>
                            <p:childTnLst>
                              <p:par>
                                <p:cTn id="60" presetID="10"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500"/>
                                        <p:tgtEl>
                                          <p:spTgt spid="7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par>
                                <p:cTn id="83" presetID="22" presetClass="entr" presetSubtype="1" fill="hold"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up)">
                                      <p:cBhvr>
                                        <p:cTn id="85" dur="500"/>
                                        <p:tgtEl>
                                          <p:spTgt spid="7"/>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grpId="0" nodeType="withEffect">
                                  <p:stCondLst>
                                    <p:cond delay="100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500"/>
                                        <p:tgtEl>
                                          <p:spTgt spid="65"/>
                                        </p:tgtEl>
                                      </p:cBhvr>
                                    </p:animEffect>
                                  </p:childTnLst>
                                </p:cTn>
                              </p:par>
                              <p:par>
                                <p:cTn id="92" presetID="10" presetClass="entr" presetSubtype="0" fill="hold" grpId="0" nodeType="withEffect">
                                  <p:stCondLst>
                                    <p:cond delay="100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par>
                                <p:cTn id="95" presetID="10" presetClass="entr" presetSubtype="0" fill="hold" grpId="0" nodeType="withEffect">
                                  <p:stCondLst>
                                    <p:cond delay="100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1"/>
                                        </p:tgtEl>
                                        <p:attrNameLst>
                                          <p:attrName>style.visibility</p:attrName>
                                        </p:attrNameLst>
                                      </p:cBhvr>
                                      <p:to>
                                        <p:strVal val="visible"/>
                                      </p:to>
                                    </p:set>
                                    <p:animEffect transition="in" filter="fade">
                                      <p:cBhvr>
                                        <p:cTn id="114" dur="500"/>
                                        <p:tgtEl>
                                          <p:spTgt spid="61"/>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2"/>
                                        </p:tgtEl>
                                        <p:attrNameLst>
                                          <p:attrName>style.visibility</p:attrName>
                                        </p:attrNameLst>
                                      </p:cBhvr>
                                      <p:to>
                                        <p:strVal val="visible"/>
                                      </p:to>
                                    </p:set>
                                    <p:animEffect transition="in" filter="fade">
                                      <p:cBhvr>
                                        <p:cTn id="117" dur="500"/>
                                        <p:tgtEl>
                                          <p:spTgt spid="6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500"/>
                                        <p:tgtEl>
                                          <p:spTgt spid="6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6"/>
                                        </p:tgtEl>
                                        <p:attrNameLst>
                                          <p:attrName>style.visibility</p:attrName>
                                        </p:attrNameLst>
                                      </p:cBhvr>
                                      <p:to>
                                        <p:strVal val="visible"/>
                                      </p:to>
                                    </p:set>
                                    <p:animEffect transition="in" filter="fade">
                                      <p:cBhvr>
                                        <p:cTn id="123" dur="500"/>
                                        <p:tgtEl>
                                          <p:spTgt spid="6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fade">
                                      <p:cBhvr>
                                        <p:cTn id="126" dur="500"/>
                                        <p:tgtEl>
                                          <p:spTgt spid="6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8"/>
                                        </p:tgtEl>
                                        <p:attrNameLst>
                                          <p:attrName>style.visibility</p:attrName>
                                        </p:attrNameLst>
                                      </p:cBhvr>
                                      <p:to>
                                        <p:strVal val="visible"/>
                                      </p:to>
                                    </p:set>
                                    <p:animEffect transition="in" filter="fade">
                                      <p:cBhvr>
                                        <p:cTn id="129" dur="500"/>
                                        <p:tgtEl>
                                          <p:spTgt spid="6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fade">
                                      <p:cBhvr>
                                        <p:cTn id="132" dur="500"/>
                                        <p:tgtEl>
                                          <p:spTgt spid="6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fade">
                                      <p:cBhvr>
                                        <p:cTn id="135" dur="500"/>
                                        <p:tgtEl>
                                          <p:spTgt spid="72"/>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73"/>
                                        </p:tgtEl>
                                        <p:attrNameLst>
                                          <p:attrName>style.visibility</p:attrName>
                                        </p:attrNameLst>
                                      </p:cBhvr>
                                      <p:to>
                                        <p:strVal val="visible"/>
                                      </p:to>
                                    </p:set>
                                    <p:animEffect transition="in" filter="fade">
                                      <p:cBhvr>
                                        <p:cTn id="138" dur="500"/>
                                        <p:tgtEl>
                                          <p:spTgt spid="73"/>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7"/>
                                        </p:tgtEl>
                                        <p:attrNameLst>
                                          <p:attrName>style.visibility</p:attrName>
                                        </p:attrNameLst>
                                      </p:cBhvr>
                                      <p:to>
                                        <p:strVal val="visible"/>
                                      </p:to>
                                    </p:set>
                                    <p:animEffect transition="in" filter="fade">
                                      <p:cBhvr>
                                        <p:cTn id="141" dur="500"/>
                                        <p:tgtEl>
                                          <p:spTgt spid="77"/>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8"/>
                                        </p:tgtEl>
                                        <p:attrNameLst>
                                          <p:attrName>style.visibility</p:attrName>
                                        </p:attrNameLst>
                                      </p:cBhvr>
                                      <p:to>
                                        <p:strVal val="visible"/>
                                      </p:to>
                                    </p:set>
                                    <p:animEffect transition="in" filter="fade">
                                      <p:cBhvr>
                                        <p:cTn id="144" dur="500"/>
                                        <p:tgtEl>
                                          <p:spTgt spid="7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79"/>
                                        </p:tgtEl>
                                        <p:attrNameLst>
                                          <p:attrName>style.visibility</p:attrName>
                                        </p:attrNameLst>
                                      </p:cBhvr>
                                      <p:to>
                                        <p:strVal val="visible"/>
                                      </p:to>
                                    </p:set>
                                    <p:animEffect transition="in" filter="fade">
                                      <p:cBhvr>
                                        <p:cTn id="147" dur="500"/>
                                        <p:tgtEl>
                                          <p:spTgt spid="79"/>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4"/>
                                        </p:tgtEl>
                                        <p:attrNameLst>
                                          <p:attrName>style.visibility</p:attrName>
                                        </p:attrNameLst>
                                      </p:cBhvr>
                                      <p:to>
                                        <p:strVal val="visible"/>
                                      </p:to>
                                    </p:set>
                                    <p:animEffect transition="in" filter="fade">
                                      <p:cBhvr>
                                        <p:cTn id="150" dur="500"/>
                                        <p:tgtEl>
                                          <p:spTgt spid="44"/>
                                        </p:tgtEl>
                                      </p:cBhvr>
                                    </p:animEffect>
                                  </p:childTnLst>
                                </p:cTn>
                              </p:par>
                              <p:par>
                                <p:cTn id="151" presetID="10" presetClass="entr" presetSubtype="0" fill="hold" nodeType="withEffect">
                                  <p:stCondLst>
                                    <p:cond delay="0"/>
                                  </p:stCondLst>
                                  <p:childTnLst>
                                    <p:set>
                                      <p:cBhvr>
                                        <p:cTn id="152" dur="1" fill="hold">
                                          <p:stCondLst>
                                            <p:cond delay="0"/>
                                          </p:stCondLst>
                                        </p:cTn>
                                        <p:tgtEl>
                                          <p:spTgt spid="81"/>
                                        </p:tgtEl>
                                        <p:attrNameLst>
                                          <p:attrName>style.visibility</p:attrName>
                                        </p:attrNameLst>
                                      </p:cBhvr>
                                      <p:to>
                                        <p:strVal val="visible"/>
                                      </p:to>
                                    </p:set>
                                    <p:animEffect transition="in" filter="fade">
                                      <p:cBhvr>
                                        <p:cTn id="153" dur="500"/>
                                        <p:tgtEl>
                                          <p:spTgt spid="81"/>
                                        </p:tgtEl>
                                      </p:cBhvr>
                                    </p:animEffect>
                                  </p:childTnLst>
                                </p:cTn>
                              </p:par>
                              <p:par>
                                <p:cTn id="154" presetID="10" presetClass="entr" presetSubtype="0" fill="hold" nodeType="withEffect">
                                  <p:stCondLst>
                                    <p:cond delay="0"/>
                                  </p:stCondLst>
                                  <p:childTnLst>
                                    <p:set>
                                      <p:cBhvr>
                                        <p:cTn id="155" dur="1" fill="hold">
                                          <p:stCondLst>
                                            <p:cond delay="0"/>
                                          </p:stCondLst>
                                        </p:cTn>
                                        <p:tgtEl>
                                          <p:spTgt spid="82"/>
                                        </p:tgtEl>
                                        <p:attrNameLst>
                                          <p:attrName>style.visibility</p:attrName>
                                        </p:attrNameLst>
                                      </p:cBhvr>
                                      <p:to>
                                        <p:strVal val="visible"/>
                                      </p:to>
                                    </p:set>
                                    <p:animEffect transition="in" filter="fade">
                                      <p:cBhvr>
                                        <p:cTn id="156" dur="500"/>
                                        <p:tgtEl>
                                          <p:spTgt spid="82"/>
                                        </p:tgtEl>
                                      </p:cBhvr>
                                    </p:animEffect>
                                  </p:childTnLst>
                                </p:cTn>
                              </p:par>
                              <p:par>
                                <p:cTn id="157" presetID="10" presetClass="entr" presetSubtype="0" fill="hold"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500"/>
                                        <p:tgtEl>
                                          <p:spTgt spid="83"/>
                                        </p:tgtEl>
                                      </p:cBhvr>
                                    </p:animEffect>
                                  </p:childTnLst>
                                </p:cTn>
                              </p:par>
                              <p:par>
                                <p:cTn id="160" presetID="10" presetClass="entr" presetSubtype="0" fill="hold" grpId="0" nodeType="withEffect">
                                  <p:stCondLst>
                                    <p:cond delay="500"/>
                                  </p:stCondLst>
                                  <p:childTnLst>
                                    <p:set>
                                      <p:cBhvr>
                                        <p:cTn id="161" dur="1" fill="hold">
                                          <p:stCondLst>
                                            <p:cond delay="0"/>
                                          </p:stCondLst>
                                        </p:cTn>
                                        <p:tgtEl>
                                          <p:spTgt spid="2"/>
                                        </p:tgtEl>
                                        <p:attrNameLst>
                                          <p:attrName>style.visibility</p:attrName>
                                        </p:attrNameLst>
                                      </p:cBhvr>
                                      <p:to>
                                        <p:strVal val="visible"/>
                                      </p:to>
                                    </p:set>
                                    <p:animEffect transition="in" filter="fade">
                                      <p:cBhvr>
                                        <p:cTn id="162" dur="500"/>
                                        <p:tgtEl>
                                          <p:spTgt spid="2"/>
                                        </p:tgtEl>
                                      </p:cBhvr>
                                    </p:animEffect>
                                  </p:childTnLst>
                                </p:cTn>
                              </p:par>
                              <p:par>
                                <p:cTn id="163" presetID="22" presetClass="entr" presetSubtype="4" fill="hold" nodeType="withEffect">
                                  <p:stCondLst>
                                    <p:cond delay="700"/>
                                  </p:stCondLst>
                                  <p:childTnLst>
                                    <p:set>
                                      <p:cBhvr>
                                        <p:cTn id="164" dur="1" fill="hold">
                                          <p:stCondLst>
                                            <p:cond delay="0"/>
                                          </p:stCondLst>
                                        </p:cTn>
                                        <p:tgtEl>
                                          <p:spTgt spid="5"/>
                                        </p:tgtEl>
                                        <p:attrNameLst>
                                          <p:attrName>style.visibility</p:attrName>
                                        </p:attrNameLst>
                                      </p:cBhvr>
                                      <p:to>
                                        <p:strVal val="visible"/>
                                      </p:to>
                                    </p:set>
                                    <p:animEffect transition="in" filter="wipe(down)">
                                      <p:cBhvr>
                                        <p:cTn id="1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5" grpId="0"/>
      <p:bldP spid="76" grpId="0"/>
      <p:bldP spid="77" grpId="0"/>
      <p:bldP spid="78" grpId="0"/>
      <p:bldP spid="79" grpId="0"/>
      <p:bldP spid="42" grpId="0"/>
      <p:bldP spid="43" grpId="0"/>
      <p:bldP spid="44" grpId="0"/>
      <p:bldP spid="40" grpId="0"/>
      <p:bldP spid="41" grpId="0"/>
      <p:bldP spid="84" grpId="0"/>
      <p:bldP spid="85" grpId="0"/>
      <p:bldP spid="86"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a:t>Concept Check: Declining Balance Method</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200" dirty="0"/>
              <a:t>A machine that cost $160,000 has an expected service life of eight years and a residual value of $16,000</a:t>
            </a:r>
            <a:r>
              <a:rPr lang="en-US" sz="2200" dirty="0" smtClean="0"/>
              <a:t>. </a:t>
            </a:r>
            <a:r>
              <a:rPr lang="en-US" sz="2200" dirty="0"/>
              <a:t>Depreciation for the </a:t>
            </a:r>
            <a:r>
              <a:rPr lang="en-US" sz="2200" i="1" dirty="0"/>
              <a:t>second</a:t>
            </a:r>
            <a:r>
              <a:rPr lang="en-US" sz="2200" dirty="0"/>
              <a:t> year of the </a:t>
            </a:r>
            <a:r>
              <a:rPr lang="en-US" sz="2200" dirty="0" smtClean="0"/>
              <a:t>asset’s </a:t>
            </a:r>
            <a:r>
              <a:rPr lang="en-US" sz="2200" dirty="0"/>
              <a:t>life using the double-declining-balance method is</a:t>
            </a:r>
            <a:r>
              <a:rPr lang="en-US" sz="2200" dirty="0" smtClean="0"/>
              <a:t>:</a:t>
            </a:r>
            <a:endParaRPr lang="en-US" sz="2200" dirty="0"/>
          </a:p>
          <a:p>
            <a:pPr marL="457200" indent="-457200">
              <a:buFont typeface="+mj-lt"/>
              <a:buAutoNum type="alphaLcPeriod"/>
            </a:pPr>
            <a:r>
              <a:rPr lang="en-US" sz="2200" dirty="0" smtClean="0"/>
              <a:t>$30,000 </a:t>
            </a:r>
            <a:endParaRPr lang="en-US" sz="2200" dirty="0"/>
          </a:p>
          <a:p>
            <a:pPr marL="457200" indent="-457200">
              <a:buFont typeface="+mj-lt"/>
              <a:buAutoNum type="alphaLcPeriod"/>
            </a:pPr>
            <a:r>
              <a:rPr lang="en-US" sz="2200" dirty="0" smtClean="0"/>
              <a:t>$40,000 </a:t>
            </a:r>
            <a:endParaRPr lang="en-US" sz="2200" dirty="0"/>
          </a:p>
          <a:p>
            <a:pPr marL="457200" indent="-457200">
              <a:buFont typeface="+mj-lt"/>
              <a:buAutoNum type="alphaLcPeriod"/>
            </a:pPr>
            <a:r>
              <a:rPr lang="en-US" sz="2200" dirty="0" smtClean="0"/>
              <a:t>$27,000 </a:t>
            </a:r>
            <a:endParaRPr lang="en-US" sz="2200" dirty="0"/>
          </a:p>
          <a:p>
            <a:pPr marL="457200" indent="-457200">
              <a:buFont typeface="+mj-lt"/>
              <a:buAutoNum type="alphaLcPeriod"/>
            </a:pPr>
            <a:r>
              <a:rPr lang="en-US" sz="2200" dirty="0" smtClean="0"/>
              <a:t>All </a:t>
            </a:r>
            <a:r>
              <a:rPr lang="en-US" sz="2200" dirty="0"/>
              <a:t>of these answer choices are </a:t>
            </a:r>
            <a:r>
              <a:rPr lang="en-US" sz="2200" dirty="0" smtClean="0"/>
              <a:t>incorrect </a:t>
            </a:r>
            <a:endParaRPr lang="en-US" sz="22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26561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28800" y="4648200"/>
            <a:ext cx="5816946" cy="1077218"/>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a</a:t>
            </a:r>
            <a:r>
              <a:rPr lang="en-US" dirty="0"/>
              <a:t>:</a:t>
            </a:r>
          </a:p>
          <a:p>
            <a:pPr lvl="0"/>
            <a:r>
              <a:rPr lang="en-US" dirty="0"/>
              <a:t>Year 1: $160,000 </a:t>
            </a:r>
            <a:r>
              <a:rPr lang="en-US" dirty="0" smtClean="0"/>
              <a:t>× </a:t>
            </a:r>
            <a:r>
              <a:rPr lang="en-US" dirty="0"/>
              <a:t>25% = $40,000</a:t>
            </a:r>
          </a:p>
          <a:p>
            <a:pPr lvl="0"/>
            <a:r>
              <a:rPr lang="en-US" dirty="0"/>
              <a:t>Year 2: ($160,000 </a:t>
            </a:r>
            <a:r>
              <a:rPr lang="en-US" dirty="0" smtClean="0"/>
              <a:t>− </a:t>
            </a:r>
            <a:r>
              <a:rPr lang="en-US" dirty="0"/>
              <a:t>40,000) </a:t>
            </a:r>
            <a:r>
              <a:rPr lang="en-US" dirty="0" smtClean="0"/>
              <a:t>× </a:t>
            </a:r>
            <a:r>
              <a:rPr lang="en-US" dirty="0"/>
              <a:t>25% = </a:t>
            </a:r>
            <a:r>
              <a:rPr lang="en-US" b="1" dirty="0">
                <a:solidFill>
                  <a:srgbClr val="C00000"/>
                </a:solidFill>
              </a:rPr>
              <a:t>$30,000 </a:t>
            </a:r>
          </a:p>
        </p:txBody>
      </p:sp>
      <p:sp>
        <p:nvSpPr>
          <p:cNvPr id="6" name="Title 2"/>
          <p:cNvSpPr txBox="1">
            <a:spLocks/>
          </p:cNvSpPr>
          <p:nvPr/>
        </p:nvSpPr>
        <p:spPr bwMode="auto">
          <a:xfrm>
            <a:off x="8405813" y="14004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32405486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sz="3400" dirty="0"/>
              <a:t>Activity-Based Depreciation Methods</a:t>
            </a:r>
            <a:endParaRPr lang="en-IN" sz="34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660244" y="1081629"/>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Actual production during the five years of </a:t>
            </a:r>
            <a:r>
              <a:rPr lang="en-US" sz="2200" dirty="0">
                <a:latin typeface="+mn-lt"/>
              </a:rPr>
              <a:t>the asset’s life was:</a:t>
            </a:r>
          </a:p>
        </p:txBody>
      </p:sp>
      <p:sp>
        <p:nvSpPr>
          <p:cNvPr id="14" name="TextBox 13"/>
          <p:cNvSpPr txBox="1"/>
          <p:nvPr/>
        </p:nvSpPr>
        <p:spPr>
          <a:xfrm>
            <a:off x="1819031" y="3104265"/>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5" name="TextBox 14"/>
          <p:cNvSpPr txBox="1"/>
          <p:nvPr/>
        </p:nvSpPr>
        <p:spPr>
          <a:xfrm>
            <a:off x="4629892" y="3104265"/>
            <a:ext cx="2210429" cy="430887"/>
          </a:xfrm>
          <a:prstGeom prst="rect">
            <a:avLst/>
          </a:prstGeom>
          <a:noFill/>
        </p:spPr>
        <p:txBody>
          <a:bodyPr wrap="square" rtlCol="0">
            <a:spAutoFit/>
          </a:bodyPr>
          <a:lstStyle/>
          <a:p>
            <a:pPr algn="ctr"/>
            <a:r>
              <a:rPr lang="en-IN" sz="2200" dirty="0">
                <a:latin typeface="+mn-lt"/>
              </a:rPr>
              <a:t>Units Produced</a:t>
            </a:r>
            <a:endParaRPr lang="en-US" sz="2200" dirty="0">
              <a:latin typeface="+mn-lt"/>
            </a:endParaRPr>
          </a:p>
        </p:txBody>
      </p:sp>
      <p:sp>
        <p:nvSpPr>
          <p:cNvPr id="16" name="TextBox 15"/>
          <p:cNvSpPr txBox="1"/>
          <p:nvPr/>
        </p:nvSpPr>
        <p:spPr>
          <a:xfrm>
            <a:off x="1819031" y="3521393"/>
            <a:ext cx="852216" cy="430887"/>
          </a:xfrm>
          <a:prstGeom prst="rect">
            <a:avLst/>
          </a:prstGeom>
          <a:noFill/>
        </p:spPr>
        <p:txBody>
          <a:bodyPr wrap="square" rtlCol="0">
            <a:spAutoFit/>
          </a:bodyPr>
          <a:lstStyle/>
          <a:p>
            <a:pPr algn="r"/>
            <a:r>
              <a:rPr lang="en-IN" sz="2200" dirty="0">
                <a:latin typeface="+mn-lt"/>
              </a:rPr>
              <a:t>1</a:t>
            </a:r>
            <a:endParaRPr lang="en-US" sz="2200" dirty="0">
              <a:latin typeface="+mn-lt"/>
            </a:endParaRPr>
          </a:p>
        </p:txBody>
      </p:sp>
      <p:sp>
        <p:nvSpPr>
          <p:cNvPr id="17" name="TextBox 16"/>
          <p:cNvSpPr txBox="1"/>
          <p:nvPr/>
        </p:nvSpPr>
        <p:spPr>
          <a:xfrm>
            <a:off x="1819031" y="3912004"/>
            <a:ext cx="852216" cy="430887"/>
          </a:xfrm>
          <a:prstGeom prst="rect">
            <a:avLst/>
          </a:prstGeom>
          <a:noFill/>
        </p:spPr>
        <p:txBody>
          <a:bodyPr wrap="square" rtlCol="0">
            <a:spAutoFit/>
          </a:bodyPr>
          <a:lstStyle/>
          <a:p>
            <a:pPr algn="r"/>
            <a:r>
              <a:rPr lang="en-IN" sz="2200" dirty="0">
                <a:latin typeface="+mn-lt"/>
              </a:rPr>
              <a:t>2</a:t>
            </a:r>
            <a:endParaRPr lang="en-US" sz="2200" dirty="0">
              <a:latin typeface="+mn-lt"/>
            </a:endParaRPr>
          </a:p>
        </p:txBody>
      </p:sp>
      <p:sp>
        <p:nvSpPr>
          <p:cNvPr id="18" name="TextBox 17"/>
          <p:cNvSpPr txBox="1"/>
          <p:nvPr/>
        </p:nvSpPr>
        <p:spPr>
          <a:xfrm>
            <a:off x="1819031" y="4309229"/>
            <a:ext cx="852216" cy="430887"/>
          </a:xfrm>
          <a:prstGeom prst="rect">
            <a:avLst/>
          </a:prstGeom>
          <a:noFill/>
        </p:spPr>
        <p:txBody>
          <a:bodyPr wrap="square" rtlCol="0">
            <a:spAutoFit/>
          </a:bodyPr>
          <a:lstStyle/>
          <a:p>
            <a:pPr algn="r"/>
            <a:r>
              <a:rPr lang="en-IN" sz="2200" dirty="0">
                <a:latin typeface="+mn-lt"/>
              </a:rPr>
              <a:t>3</a:t>
            </a:r>
            <a:endParaRPr lang="en-US" sz="2200" dirty="0">
              <a:latin typeface="+mn-lt"/>
            </a:endParaRPr>
          </a:p>
        </p:txBody>
      </p:sp>
      <p:sp>
        <p:nvSpPr>
          <p:cNvPr id="19" name="TextBox 18"/>
          <p:cNvSpPr txBox="1"/>
          <p:nvPr/>
        </p:nvSpPr>
        <p:spPr>
          <a:xfrm>
            <a:off x="1819031" y="4678561"/>
            <a:ext cx="852216" cy="430887"/>
          </a:xfrm>
          <a:prstGeom prst="rect">
            <a:avLst/>
          </a:prstGeom>
          <a:noFill/>
        </p:spPr>
        <p:txBody>
          <a:bodyPr wrap="square" rtlCol="0">
            <a:spAutoFit/>
          </a:bodyPr>
          <a:lstStyle/>
          <a:p>
            <a:pPr algn="r"/>
            <a:r>
              <a:rPr lang="en-IN" sz="2200" dirty="0">
                <a:latin typeface="+mn-lt"/>
              </a:rPr>
              <a:t>4</a:t>
            </a:r>
            <a:endParaRPr lang="en-US" sz="2200" dirty="0">
              <a:latin typeface="+mn-lt"/>
            </a:endParaRPr>
          </a:p>
        </p:txBody>
      </p:sp>
      <p:sp>
        <p:nvSpPr>
          <p:cNvPr id="20" name="TextBox 19"/>
          <p:cNvSpPr txBox="1"/>
          <p:nvPr/>
        </p:nvSpPr>
        <p:spPr>
          <a:xfrm>
            <a:off x="1819031" y="5015679"/>
            <a:ext cx="852216" cy="430887"/>
          </a:xfrm>
          <a:prstGeom prst="rect">
            <a:avLst/>
          </a:prstGeom>
          <a:noFill/>
        </p:spPr>
        <p:txBody>
          <a:bodyPr wrap="square" rtlCol="0">
            <a:spAutoFit/>
          </a:bodyPr>
          <a:lstStyle/>
          <a:p>
            <a:pPr algn="r"/>
            <a:r>
              <a:rPr lang="en-IN" sz="2200" dirty="0">
                <a:latin typeface="+mn-lt"/>
              </a:rPr>
              <a:t>5</a:t>
            </a:r>
            <a:endParaRPr lang="en-US" sz="2200" dirty="0">
              <a:latin typeface="+mn-lt"/>
            </a:endParaRPr>
          </a:p>
        </p:txBody>
      </p:sp>
      <p:sp>
        <p:nvSpPr>
          <p:cNvPr id="21" name="TextBox 20"/>
          <p:cNvSpPr txBox="1"/>
          <p:nvPr/>
        </p:nvSpPr>
        <p:spPr>
          <a:xfrm>
            <a:off x="5167956" y="3521393"/>
            <a:ext cx="1134300"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22" name="TextBox 21"/>
          <p:cNvSpPr txBox="1"/>
          <p:nvPr/>
        </p:nvSpPr>
        <p:spPr>
          <a:xfrm>
            <a:off x="5167956" y="3912004"/>
            <a:ext cx="1134300"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23" name="TextBox 22"/>
          <p:cNvSpPr txBox="1"/>
          <p:nvPr/>
        </p:nvSpPr>
        <p:spPr>
          <a:xfrm>
            <a:off x="5167956" y="4309229"/>
            <a:ext cx="1134300"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24" name="TextBox 23"/>
          <p:cNvSpPr txBox="1"/>
          <p:nvPr/>
        </p:nvSpPr>
        <p:spPr>
          <a:xfrm>
            <a:off x="5167956" y="4678561"/>
            <a:ext cx="11343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25" name="TextBox 24"/>
          <p:cNvSpPr txBox="1"/>
          <p:nvPr/>
        </p:nvSpPr>
        <p:spPr>
          <a:xfrm>
            <a:off x="5167956" y="5015679"/>
            <a:ext cx="1134300"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26" name="TextBox 25"/>
          <p:cNvSpPr txBox="1"/>
          <p:nvPr/>
        </p:nvSpPr>
        <p:spPr>
          <a:xfrm>
            <a:off x="5167956" y="5416488"/>
            <a:ext cx="1134300" cy="429768"/>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cxnSp>
        <p:nvCxnSpPr>
          <p:cNvPr id="27" name="Straight Connector 26"/>
          <p:cNvCxnSpPr/>
          <p:nvPr/>
        </p:nvCxnSpPr>
        <p:spPr>
          <a:xfrm>
            <a:off x="1819031" y="3505142"/>
            <a:ext cx="502129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5105130" y="54592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135148" y="582054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35148" y="586740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96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7361" y="2447004"/>
            <a:ext cx="8379097" cy="791601"/>
          </a:xfrm>
          <a:prstGeom prst="rect">
            <a:avLst/>
          </a:prstGeom>
          <a:noFill/>
          <a:ln w="28575">
            <a:solidFill>
              <a:srgbClr val="C00000"/>
            </a:solidFill>
          </a:ln>
        </p:spPr>
        <p:txBody>
          <a:bodyPr wrap="square" rtlCol="0">
            <a:spAutoFit/>
          </a:bodyPr>
          <a:lstStyle/>
          <a:p>
            <a:endParaRPr lang="en-US" dirty="0"/>
          </a:p>
        </p:txBody>
      </p:sp>
      <p:sp>
        <p:nvSpPr>
          <p:cNvPr id="79" name="TextBox 78"/>
          <p:cNvSpPr txBox="1"/>
          <p:nvPr/>
        </p:nvSpPr>
        <p:spPr>
          <a:xfrm>
            <a:off x="592070" y="3361279"/>
            <a:ext cx="8499348" cy="3268121"/>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699207"/>
          </a:xfrm>
        </p:spPr>
        <p:txBody>
          <a:bodyPr>
            <a:noAutofit/>
          </a:bodyPr>
          <a:lstStyle/>
          <a:p>
            <a:r>
              <a:rPr lang="en-US" sz="2800"/>
              <a:t>Units-of-Production </a:t>
            </a:r>
            <a:r>
              <a:rPr lang="en-US" sz="2800" dirty="0"/>
              <a:t>Depreciation</a:t>
            </a:r>
            <a:endParaRPr lang="en-IN" sz="28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660244" y="611757"/>
            <a:ext cx="8390450" cy="1785104"/>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t>
            </a:r>
            <a:endParaRPr lang="en-US" sz="2200" dirty="0">
              <a:latin typeface="+mn-lt"/>
            </a:endParaRPr>
          </a:p>
        </p:txBody>
      </p:sp>
      <p:sp>
        <p:nvSpPr>
          <p:cNvPr id="27" name="TextBox 26"/>
          <p:cNvSpPr txBox="1"/>
          <p:nvPr/>
        </p:nvSpPr>
        <p:spPr>
          <a:xfrm>
            <a:off x="578286" y="3461871"/>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28" name="TextBox 27"/>
          <p:cNvSpPr txBox="1"/>
          <p:nvPr/>
        </p:nvSpPr>
        <p:spPr>
          <a:xfrm>
            <a:off x="1112440" y="3292594"/>
            <a:ext cx="1557935" cy="738664"/>
          </a:xfrm>
          <a:prstGeom prst="rect">
            <a:avLst/>
          </a:prstGeom>
          <a:noFill/>
        </p:spPr>
        <p:txBody>
          <a:bodyPr wrap="square" rtlCol="0">
            <a:spAutoFit/>
          </a:bodyPr>
          <a:lstStyle/>
          <a:p>
            <a:pPr algn="ctr"/>
            <a:r>
              <a:rPr lang="en-IN" sz="2100" dirty="0">
                <a:latin typeface="+mn-lt"/>
              </a:rPr>
              <a:t>Units </a:t>
            </a:r>
            <a:r>
              <a:rPr lang="en-IN" sz="2100" dirty="0" smtClean="0">
                <a:latin typeface="+mn-lt"/>
              </a:rPr>
              <a:t>produced</a:t>
            </a:r>
            <a:endParaRPr lang="en-US" sz="2100" dirty="0">
              <a:latin typeface="+mn-lt"/>
            </a:endParaRPr>
          </a:p>
        </p:txBody>
      </p:sp>
      <p:sp>
        <p:nvSpPr>
          <p:cNvPr id="29" name="TextBox 28"/>
          <p:cNvSpPr txBox="1"/>
          <p:nvPr/>
        </p:nvSpPr>
        <p:spPr>
          <a:xfrm>
            <a:off x="2802239" y="3292594"/>
            <a:ext cx="1783312" cy="738664"/>
          </a:xfrm>
          <a:prstGeom prst="rect">
            <a:avLst/>
          </a:prstGeom>
          <a:noFill/>
        </p:spPr>
        <p:txBody>
          <a:bodyPr wrap="square" rtlCol="0">
            <a:spAutoFit/>
          </a:bodyPr>
          <a:lstStyle/>
          <a:p>
            <a:pPr algn="ctr"/>
            <a:r>
              <a:rPr lang="en-IN" sz="2100" dirty="0">
                <a:latin typeface="+mn-lt"/>
              </a:rPr>
              <a:t>Depreciation </a:t>
            </a:r>
            <a:r>
              <a:rPr lang="en-IN" sz="2100" dirty="0" smtClean="0">
                <a:latin typeface="+mn-lt"/>
              </a:rPr>
              <a:t>rate </a:t>
            </a:r>
            <a:r>
              <a:rPr lang="en-IN" sz="2100" dirty="0">
                <a:latin typeface="+mn-lt"/>
              </a:rPr>
              <a:t>per unit</a:t>
            </a:r>
            <a:endParaRPr lang="en-US" sz="2100" dirty="0">
              <a:latin typeface="+mn-lt"/>
            </a:endParaRPr>
          </a:p>
        </p:txBody>
      </p:sp>
      <p:sp>
        <p:nvSpPr>
          <p:cNvPr id="30" name="TextBox 29"/>
          <p:cNvSpPr txBox="1"/>
          <p:nvPr/>
        </p:nvSpPr>
        <p:spPr>
          <a:xfrm>
            <a:off x="4585551" y="3461871"/>
            <a:ext cx="1675320"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31" name="TextBox 30"/>
          <p:cNvSpPr txBox="1"/>
          <p:nvPr/>
        </p:nvSpPr>
        <p:spPr>
          <a:xfrm>
            <a:off x="6097544" y="3296403"/>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2" name="TextBox 31"/>
          <p:cNvSpPr txBox="1"/>
          <p:nvPr/>
        </p:nvSpPr>
        <p:spPr>
          <a:xfrm>
            <a:off x="7622781" y="3292594"/>
            <a:ext cx="1512118" cy="738664"/>
          </a:xfrm>
          <a:prstGeom prst="rect">
            <a:avLst/>
          </a:prstGeom>
          <a:noFill/>
        </p:spPr>
        <p:txBody>
          <a:bodyPr wrap="square" rtlCol="0">
            <a:spAutoFit/>
          </a:bodyPr>
          <a:lstStyle/>
          <a:p>
            <a:pPr algn="ctr"/>
            <a:r>
              <a:rPr lang="en-IN" sz="2100" dirty="0">
                <a:latin typeface="+mn-lt"/>
              </a:rPr>
              <a:t>Book value e</a:t>
            </a:r>
            <a:r>
              <a:rPr lang="en-IN" sz="2100" dirty="0" smtClean="0">
                <a:latin typeface="+mn-lt"/>
              </a:rPr>
              <a:t>nd </a:t>
            </a:r>
            <a:r>
              <a:rPr lang="en-IN" sz="2100" dirty="0">
                <a:latin typeface="+mn-lt"/>
              </a:rPr>
              <a:t>of </a:t>
            </a:r>
            <a:r>
              <a:rPr lang="en-IN" sz="2100" dirty="0" smtClean="0">
                <a:latin typeface="+mn-lt"/>
              </a:rPr>
              <a:t>year</a:t>
            </a:r>
            <a:endParaRPr lang="en-US" sz="2100" dirty="0">
              <a:latin typeface="+mn-lt"/>
            </a:endParaRPr>
          </a:p>
        </p:txBody>
      </p:sp>
      <p:sp>
        <p:nvSpPr>
          <p:cNvPr id="33" name="TextBox 32"/>
          <p:cNvSpPr txBox="1"/>
          <p:nvPr/>
        </p:nvSpPr>
        <p:spPr>
          <a:xfrm>
            <a:off x="578286" y="4049373"/>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4" name="TextBox 33"/>
          <p:cNvSpPr txBox="1"/>
          <p:nvPr/>
        </p:nvSpPr>
        <p:spPr>
          <a:xfrm>
            <a:off x="578286" y="4430916"/>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5" name="TextBox 34"/>
          <p:cNvSpPr txBox="1"/>
          <p:nvPr/>
        </p:nvSpPr>
        <p:spPr>
          <a:xfrm>
            <a:off x="578286" y="4841214"/>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6" name="TextBox 35"/>
          <p:cNvSpPr txBox="1"/>
          <p:nvPr/>
        </p:nvSpPr>
        <p:spPr>
          <a:xfrm>
            <a:off x="578286" y="5282942"/>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7" name="TextBox 36"/>
          <p:cNvSpPr txBox="1"/>
          <p:nvPr/>
        </p:nvSpPr>
        <p:spPr>
          <a:xfrm>
            <a:off x="578286" y="5710605"/>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8" name="TextBox 37"/>
          <p:cNvSpPr txBox="1"/>
          <p:nvPr/>
        </p:nvSpPr>
        <p:spPr>
          <a:xfrm>
            <a:off x="437766" y="6101713"/>
            <a:ext cx="1098114" cy="432374"/>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39" name="TextBox 38"/>
          <p:cNvSpPr txBox="1"/>
          <p:nvPr/>
        </p:nvSpPr>
        <p:spPr>
          <a:xfrm>
            <a:off x="1205156" y="4049373"/>
            <a:ext cx="1372503"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40" name="TextBox 39"/>
          <p:cNvSpPr txBox="1"/>
          <p:nvPr/>
        </p:nvSpPr>
        <p:spPr>
          <a:xfrm>
            <a:off x="1205156" y="4430916"/>
            <a:ext cx="1372503"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41" name="TextBox 40"/>
          <p:cNvSpPr txBox="1"/>
          <p:nvPr/>
        </p:nvSpPr>
        <p:spPr>
          <a:xfrm>
            <a:off x="1205156" y="4841214"/>
            <a:ext cx="1372503"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42" name="TextBox 41"/>
          <p:cNvSpPr txBox="1"/>
          <p:nvPr/>
        </p:nvSpPr>
        <p:spPr>
          <a:xfrm>
            <a:off x="1205156" y="5282942"/>
            <a:ext cx="1372503"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3" name="TextBox 42"/>
          <p:cNvSpPr txBox="1"/>
          <p:nvPr/>
        </p:nvSpPr>
        <p:spPr>
          <a:xfrm>
            <a:off x="1205156" y="5710605"/>
            <a:ext cx="1372503"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44" name="TextBox 43"/>
          <p:cNvSpPr txBox="1"/>
          <p:nvPr/>
        </p:nvSpPr>
        <p:spPr>
          <a:xfrm>
            <a:off x="4766780" y="4049373"/>
            <a:ext cx="1372503"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45" name="TextBox 44"/>
          <p:cNvSpPr txBox="1"/>
          <p:nvPr/>
        </p:nvSpPr>
        <p:spPr>
          <a:xfrm>
            <a:off x="4766780" y="4430916"/>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46" name="TextBox 45"/>
          <p:cNvSpPr txBox="1"/>
          <p:nvPr/>
        </p:nvSpPr>
        <p:spPr>
          <a:xfrm>
            <a:off x="4766780" y="4841214"/>
            <a:ext cx="1372503" cy="430887"/>
          </a:xfrm>
          <a:prstGeom prst="rect">
            <a:avLst/>
          </a:prstGeom>
          <a:noFill/>
        </p:spPr>
        <p:txBody>
          <a:bodyPr wrap="square" rtlCol="0">
            <a:spAutoFit/>
          </a:bodyPr>
          <a:lstStyle/>
          <a:p>
            <a:pPr algn="r"/>
            <a:r>
              <a:rPr lang="en-IN" sz="2200" dirty="0">
                <a:latin typeface="+mn-lt"/>
              </a:rPr>
              <a:t>66,000</a:t>
            </a:r>
            <a:endParaRPr lang="en-US" sz="2200" dirty="0">
              <a:latin typeface="+mn-lt"/>
            </a:endParaRPr>
          </a:p>
        </p:txBody>
      </p:sp>
      <p:sp>
        <p:nvSpPr>
          <p:cNvPr id="47" name="TextBox 46"/>
          <p:cNvSpPr txBox="1"/>
          <p:nvPr/>
        </p:nvSpPr>
        <p:spPr>
          <a:xfrm>
            <a:off x="4714525" y="5282942"/>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714525" y="5710605"/>
            <a:ext cx="1372503" cy="430887"/>
          </a:xfrm>
          <a:prstGeom prst="rect">
            <a:avLst/>
          </a:prstGeom>
          <a:noFill/>
        </p:spPr>
        <p:txBody>
          <a:bodyPr wrap="square" rtlCol="0">
            <a:spAutoFit/>
          </a:bodyPr>
          <a:lstStyle/>
          <a:p>
            <a:pPr algn="r"/>
            <a:r>
              <a:rPr lang="en-IN" sz="2200" b="1" dirty="0">
                <a:solidFill>
                  <a:srgbClr val="EC008C"/>
                </a:solidFill>
                <a:latin typeface="+mn-lt"/>
              </a:rPr>
              <a:t>24,000</a:t>
            </a:r>
            <a:endParaRPr lang="en-US" sz="2200" b="1" dirty="0">
              <a:solidFill>
                <a:srgbClr val="EC008C"/>
              </a:solidFill>
              <a:latin typeface="+mn-lt"/>
            </a:endParaRPr>
          </a:p>
        </p:txBody>
      </p:sp>
      <p:sp>
        <p:nvSpPr>
          <p:cNvPr id="49" name="TextBox 48"/>
          <p:cNvSpPr txBox="1"/>
          <p:nvPr/>
        </p:nvSpPr>
        <p:spPr>
          <a:xfrm>
            <a:off x="4766780" y="611176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0" name="TextBox 49"/>
          <p:cNvSpPr txBox="1"/>
          <p:nvPr/>
        </p:nvSpPr>
        <p:spPr>
          <a:xfrm>
            <a:off x="6345661" y="4049373"/>
            <a:ext cx="1372503" cy="430887"/>
          </a:xfrm>
          <a:prstGeom prst="rect">
            <a:avLst/>
          </a:prstGeom>
          <a:noFill/>
        </p:spPr>
        <p:txBody>
          <a:bodyPr wrap="square" rtlCol="0">
            <a:spAutoFit/>
          </a:bodyPr>
          <a:lstStyle/>
          <a:p>
            <a:pPr algn="r"/>
            <a:r>
              <a:rPr lang="en-IN" sz="2200" dirty="0" smtClean="0">
                <a:latin typeface="+mn-lt"/>
              </a:rPr>
              <a:t>$  30,000</a:t>
            </a:r>
            <a:endParaRPr lang="en-US" sz="2200" dirty="0">
              <a:latin typeface="+mn-lt"/>
            </a:endParaRPr>
          </a:p>
        </p:txBody>
      </p:sp>
      <p:sp>
        <p:nvSpPr>
          <p:cNvPr id="51" name="TextBox 50"/>
          <p:cNvSpPr txBox="1"/>
          <p:nvPr/>
        </p:nvSpPr>
        <p:spPr>
          <a:xfrm>
            <a:off x="6345661" y="4430916"/>
            <a:ext cx="1372503" cy="430887"/>
          </a:xfrm>
          <a:prstGeom prst="rect">
            <a:avLst/>
          </a:prstGeom>
          <a:noFill/>
        </p:spPr>
        <p:txBody>
          <a:bodyPr wrap="square" rtlCol="0">
            <a:spAutoFit/>
          </a:bodyPr>
          <a:lstStyle/>
          <a:p>
            <a:pPr algn="r"/>
            <a:r>
              <a:rPr lang="en-IN" sz="2200" dirty="0">
                <a:latin typeface="+mn-lt"/>
              </a:rPr>
              <a:t>78,000</a:t>
            </a:r>
            <a:endParaRPr lang="en-US" sz="2200" dirty="0">
              <a:latin typeface="+mn-lt"/>
            </a:endParaRPr>
          </a:p>
        </p:txBody>
      </p:sp>
      <p:sp>
        <p:nvSpPr>
          <p:cNvPr id="52" name="TextBox 51"/>
          <p:cNvSpPr txBox="1"/>
          <p:nvPr/>
        </p:nvSpPr>
        <p:spPr>
          <a:xfrm>
            <a:off x="6345661" y="4841214"/>
            <a:ext cx="1372503" cy="430887"/>
          </a:xfrm>
          <a:prstGeom prst="rect">
            <a:avLst/>
          </a:prstGeom>
          <a:noFill/>
        </p:spPr>
        <p:txBody>
          <a:bodyPr wrap="square" rtlCol="0">
            <a:spAutoFit/>
          </a:bodyPr>
          <a:lstStyle/>
          <a:p>
            <a:pPr algn="r"/>
            <a:r>
              <a:rPr lang="en-IN" sz="2200" dirty="0">
                <a:latin typeface="+mn-lt"/>
              </a:rPr>
              <a:t>144,000</a:t>
            </a:r>
            <a:endParaRPr lang="en-US" sz="2200" dirty="0">
              <a:latin typeface="+mn-lt"/>
            </a:endParaRPr>
          </a:p>
        </p:txBody>
      </p:sp>
      <p:sp>
        <p:nvSpPr>
          <p:cNvPr id="53" name="TextBox 52"/>
          <p:cNvSpPr txBox="1"/>
          <p:nvPr/>
        </p:nvSpPr>
        <p:spPr>
          <a:xfrm>
            <a:off x="6345661" y="5282942"/>
            <a:ext cx="1372503" cy="430887"/>
          </a:xfrm>
          <a:prstGeom prst="rect">
            <a:avLst/>
          </a:prstGeom>
          <a:noFill/>
        </p:spPr>
        <p:txBody>
          <a:bodyPr wrap="square" rtlCol="0">
            <a:spAutoFit/>
          </a:bodyPr>
          <a:lstStyle/>
          <a:p>
            <a:pPr algn="r"/>
            <a:r>
              <a:rPr lang="en-IN" sz="2200" dirty="0">
                <a:latin typeface="+mn-lt"/>
              </a:rPr>
              <a:t>186,000</a:t>
            </a:r>
            <a:endParaRPr lang="en-US" sz="2200" dirty="0">
              <a:latin typeface="+mn-lt"/>
            </a:endParaRPr>
          </a:p>
        </p:txBody>
      </p:sp>
      <p:sp>
        <p:nvSpPr>
          <p:cNvPr id="54" name="TextBox 53"/>
          <p:cNvSpPr txBox="1"/>
          <p:nvPr/>
        </p:nvSpPr>
        <p:spPr>
          <a:xfrm>
            <a:off x="7692589" y="4049373"/>
            <a:ext cx="1372503" cy="430887"/>
          </a:xfrm>
          <a:prstGeom prst="rect">
            <a:avLst/>
          </a:prstGeom>
          <a:noFill/>
        </p:spPr>
        <p:txBody>
          <a:bodyPr wrap="square" rtlCol="0">
            <a:spAutoFit/>
          </a:bodyPr>
          <a:lstStyle/>
          <a:p>
            <a:pPr algn="r"/>
            <a:r>
              <a:rPr lang="en-IN" sz="2200" dirty="0">
                <a:latin typeface="+mn-lt"/>
              </a:rPr>
              <a:t>$220,000</a:t>
            </a:r>
            <a:endParaRPr lang="en-US" sz="2200" dirty="0">
              <a:latin typeface="+mn-lt"/>
            </a:endParaRPr>
          </a:p>
        </p:txBody>
      </p:sp>
      <p:sp>
        <p:nvSpPr>
          <p:cNvPr id="55" name="TextBox 54"/>
          <p:cNvSpPr txBox="1"/>
          <p:nvPr/>
        </p:nvSpPr>
        <p:spPr>
          <a:xfrm>
            <a:off x="7692589" y="4430916"/>
            <a:ext cx="1372503" cy="430887"/>
          </a:xfrm>
          <a:prstGeom prst="rect">
            <a:avLst/>
          </a:prstGeom>
          <a:noFill/>
        </p:spPr>
        <p:txBody>
          <a:bodyPr wrap="square" rtlCol="0">
            <a:spAutoFit/>
          </a:bodyPr>
          <a:lstStyle/>
          <a:p>
            <a:pPr algn="r"/>
            <a:r>
              <a:rPr lang="en-IN" sz="2200" dirty="0">
                <a:latin typeface="+mn-lt"/>
              </a:rPr>
              <a:t>172,000</a:t>
            </a:r>
            <a:endParaRPr lang="en-US" sz="2200" dirty="0">
              <a:latin typeface="+mn-lt"/>
            </a:endParaRPr>
          </a:p>
        </p:txBody>
      </p:sp>
      <p:sp>
        <p:nvSpPr>
          <p:cNvPr id="56" name="TextBox 55"/>
          <p:cNvSpPr txBox="1"/>
          <p:nvPr/>
        </p:nvSpPr>
        <p:spPr>
          <a:xfrm>
            <a:off x="7692589" y="4841214"/>
            <a:ext cx="1372503" cy="430887"/>
          </a:xfrm>
          <a:prstGeom prst="rect">
            <a:avLst/>
          </a:prstGeom>
          <a:noFill/>
        </p:spPr>
        <p:txBody>
          <a:bodyPr wrap="square" rtlCol="0">
            <a:spAutoFit/>
          </a:bodyPr>
          <a:lstStyle/>
          <a:p>
            <a:pPr algn="r"/>
            <a:r>
              <a:rPr lang="en-IN" sz="2200" dirty="0">
                <a:latin typeface="+mn-lt"/>
              </a:rPr>
              <a:t>106,000</a:t>
            </a:r>
            <a:endParaRPr lang="en-US" sz="2200" dirty="0">
              <a:latin typeface="+mn-lt"/>
            </a:endParaRPr>
          </a:p>
        </p:txBody>
      </p:sp>
      <p:sp>
        <p:nvSpPr>
          <p:cNvPr id="57" name="TextBox 56"/>
          <p:cNvSpPr txBox="1"/>
          <p:nvPr/>
        </p:nvSpPr>
        <p:spPr>
          <a:xfrm>
            <a:off x="7692589" y="5282942"/>
            <a:ext cx="1372503" cy="430887"/>
          </a:xfrm>
          <a:prstGeom prst="rect">
            <a:avLst/>
          </a:prstGeom>
          <a:noFill/>
        </p:spPr>
        <p:txBody>
          <a:bodyPr wrap="square" rtlCol="0">
            <a:spAutoFit/>
          </a:bodyPr>
          <a:lstStyle/>
          <a:p>
            <a:pPr algn="r"/>
            <a:r>
              <a:rPr lang="en-IN" sz="2200" dirty="0">
                <a:latin typeface="+mn-lt"/>
              </a:rPr>
              <a:t>64,000</a:t>
            </a:r>
            <a:endParaRPr lang="en-US" sz="2200" dirty="0">
              <a:latin typeface="+mn-lt"/>
            </a:endParaRPr>
          </a:p>
        </p:txBody>
      </p:sp>
      <p:sp>
        <p:nvSpPr>
          <p:cNvPr id="58" name="TextBox 57"/>
          <p:cNvSpPr txBox="1"/>
          <p:nvPr/>
        </p:nvSpPr>
        <p:spPr>
          <a:xfrm>
            <a:off x="7692589" y="5710605"/>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2" name="TextBox 61"/>
          <p:cNvSpPr txBox="1"/>
          <p:nvPr/>
        </p:nvSpPr>
        <p:spPr>
          <a:xfrm>
            <a:off x="3299655" y="4826913"/>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3" name="TextBox 62"/>
          <p:cNvSpPr txBox="1"/>
          <p:nvPr/>
        </p:nvSpPr>
        <p:spPr>
          <a:xfrm>
            <a:off x="3299655" y="52578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4" name="TextBox 63"/>
          <p:cNvSpPr txBox="1"/>
          <p:nvPr/>
        </p:nvSpPr>
        <p:spPr>
          <a:xfrm>
            <a:off x="3299655" y="57150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6" name="TextBox 65"/>
          <p:cNvSpPr txBox="1"/>
          <p:nvPr/>
        </p:nvSpPr>
        <p:spPr>
          <a:xfrm>
            <a:off x="1297872" y="6111765"/>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67" name="TextBox 66"/>
          <p:cNvSpPr txBox="1"/>
          <p:nvPr/>
        </p:nvSpPr>
        <p:spPr>
          <a:xfrm>
            <a:off x="6394191" y="57106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68" name="TextBox 67"/>
          <p:cNvSpPr txBox="1"/>
          <p:nvPr/>
        </p:nvSpPr>
        <p:spPr>
          <a:xfrm>
            <a:off x="769929" y="2661279"/>
            <a:ext cx="3209260" cy="434330"/>
          </a:xfrm>
          <a:prstGeom prst="rect">
            <a:avLst/>
          </a:prstGeom>
          <a:noFill/>
        </p:spPr>
        <p:txBody>
          <a:bodyPr wrap="square" rtlCol="0">
            <a:spAutoFit/>
          </a:bodyPr>
          <a:lstStyle/>
          <a:p>
            <a:pPr algn="ctr"/>
            <a:r>
              <a:rPr lang="en-IN" sz="2200" dirty="0">
                <a:latin typeface="+mn-lt"/>
              </a:rPr>
              <a:t>Depreciation </a:t>
            </a:r>
            <a:r>
              <a:rPr lang="en-IN" sz="2200" dirty="0" smtClean="0">
                <a:latin typeface="+mn-lt"/>
              </a:rPr>
              <a:t>rate </a:t>
            </a:r>
            <a:r>
              <a:rPr lang="en-IN" sz="2200" dirty="0">
                <a:latin typeface="+mn-lt"/>
              </a:rPr>
              <a:t>per unit</a:t>
            </a:r>
            <a:endParaRPr lang="en-US" sz="2200" dirty="0">
              <a:latin typeface="+mn-lt"/>
            </a:endParaRPr>
          </a:p>
        </p:txBody>
      </p:sp>
      <p:sp>
        <p:nvSpPr>
          <p:cNvPr id="69" name="TextBox 68"/>
          <p:cNvSpPr txBox="1"/>
          <p:nvPr/>
        </p:nvSpPr>
        <p:spPr>
          <a:xfrm>
            <a:off x="4245427" y="2438400"/>
            <a:ext cx="2368265" cy="430887"/>
          </a:xfrm>
          <a:prstGeom prst="rect">
            <a:avLst/>
          </a:prstGeom>
          <a:noFill/>
        </p:spPr>
        <p:txBody>
          <a:bodyPr wrap="square" rtlCol="0">
            <a:spAutoFit/>
          </a:bodyPr>
          <a:lstStyle/>
          <a:p>
            <a:pPr algn="ctr"/>
            <a:r>
              <a:rPr lang="en-IN" sz="2200" dirty="0">
                <a:latin typeface="+mn-lt"/>
              </a:rPr>
              <a:t>$250,000 </a:t>
            </a:r>
            <a:r>
              <a:rPr lang="en-IN" sz="2200" dirty="0" smtClean="0">
                <a:latin typeface="+mn-lt"/>
              </a:rPr>
              <a:t>− </a:t>
            </a:r>
            <a:r>
              <a:rPr lang="en-IN" sz="2200" dirty="0">
                <a:latin typeface="+mn-lt"/>
              </a:rPr>
              <a:t>40,000</a:t>
            </a:r>
            <a:endParaRPr lang="en-US" sz="2200" dirty="0">
              <a:latin typeface="+mn-lt"/>
            </a:endParaRPr>
          </a:p>
        </p:txBody>
      </p:sp>
      <p:sp>
        <p:nvSpPr>
          <p:cNvPr id="70" name="TextBox 69"/>
          <p:cNvSpPr txBox="1"/>
          <p:nvPr/>
        </p:nvSpPr>
        <p:spPr>
          <a:xfrm>
            <a:off x="4259253" y="2799114"/>
            <a:ext cx="2368265" cy="430887"/>
          </a:xfrm>
          <a:prstGeom prst="rect">
            <a:avLst/>
          </a:prstGeom>
          <a:noFill/>
        </p:spPr>
        <p:txBody>
          <a:bodyPr wrap="square" rtlCol="0">
            <a:spAutoFit/>
          </a:bodyPr>
          <a:lstStyle/>
          <a:p>
            <a:pPr algn="ctr"/>
            <a:r>
              <a:rPr lang="en-IN" sz="2200" dirty="0">
                <a:latin typeface="+mn-lt"/>
              </a:rPr>
              <a:t>140,000 units</a:t>
            </a:r>
            <a:endParaRPr lang="en-US" sz="2200" dirty="0">
              <a:latin typeface="+mn-lt"/>
            </a:endParaRPr>
          </a:p>
        </p:txBody>
      </p:sp>
      <p:sp>
        <p:nvSpPr>
          <p:cNvPr id="71" name="TextBox 70"/>
          <p:cNvSpPr txBox="1"/>
          <p:nvPr/>
        </p:nvSpPr>
        <p:spPr>
          <a:xfrm>
            <a:off x="7139410" y="2663001"/>
            <a:ext cx="1825557" cy="430887"/>
          </a:xfrm>
          <a:prstGeom prst="rect">
            <a:avLst/>
          </a:prstGeom>
          <a:noFill/>
        </p:spPr>
        <p:txBody>
          <a:bodyPr wrap="square" rtlCol="0">
            <a:spAutoFit/>
          </a:bodyPr>
          <a:lstStyle/>
          <a:p>
            <a:pPr algn="ctr"/>
            <a:r>
              <a:rPr lang="en-IN" sz="2200" dirty="0">
                <a:latin typeface="+mn-lt"/>
              </a:rPr>
              <a:t>$1.50 per unit</a:t>
            </a:r>
            <a:endParaRPr lang="en-US" sz="2200" dirty="0">
              <a:latin typeface="+mn-lt"/>
            </a:endParaRPr>
          </a:p>
        </p:txBody>
      </p:sp>
      <p:sp>
        <p:nvSpPr>
          <p:cNvPr id="72" name="TextBox 71"/>
          <p:cNvSpPr txBox="1"/>
          <p:nvPr/>
        </p:nvSpPr>
        <p:spPr>
          <a:xfrm>
            <a:off x="6663867" y="264761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73" name="TextBox 72"/>
          <p:cNvSpPr txBox="1"/>
          <p:nvPr/>
        </p:nvSpPr>
        <p:spPr>
          <a:xfrm>
            <a:off x="3876120" y="264761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cxnSp>
        <p:nvCxnSpPr>
          <p:cNvPr id="61" name="Straight Connector 60"/>
          <p:cNvCxnSpPr/>
          <p:nvPr/>
        </p:nvCxnSpPr>
        <p:spPr>
          <a:xfrm>
            <a:off x="4883700" y="615984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913718" y="649212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913718" y="65389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1443813" y="617951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1473831" y="649727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473831" y="654413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340286" y="2836803"/>
            <a:ext cx="22104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34146" y="4029000"/>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7095663" y="2663975"/>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82" name="TextBox 81"/>
          <p:cNvSpPr txBox="1"/>
          <p:nvPr/>
        </p:nvSpPr>
        <p:spPr>
          <a:xfrm>
            <a:off x="2561968" y="344277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374339" y="3444255"/>
            <a:ext cx="397565" cy="432414"/>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4" name="TextBox 83"/>
          <p:cNvSpPr txBox="1"/>
          <p:nvPr/>
        </p:nvSpPr>
        <p:spPr>
          <a:xfrm>
            <a:off x="2600308" y="402751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5" name="TextBox 84"/>
          <p:cNvSpPr txBox="1"/>
          <p:nvPr/>
        </p:nvSpPr>
        <p:spPr>
          <a:xfrm>
            <a:off x="4385463" y="3972580"/>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cxnSp>
        <p:nvCxnSpPr>
          <p:cNvPr id="4" name="Straight Connector 3"/>
          <p:cNvCxnSpPr/>
          <p:nvPr/>
        </p:nvCxnSpPr>
        <p:spPr>
          <a:xfrm>
            <a:off x="7764734" y="987456"/>
            <a:ext cx="1074899"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5064384" y="1981200"/>
            <a:ext cx="1074899" cy="1588"/>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7723152" y="1651770"/>
            <a:ext cx="1074899"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3317195" y="44196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89" name="TextBox 88"/>
          <p:cNvSpPr txBox="1"/>
          <p:nvPr/>
        </p:nvSpPr>
        <p:spPr>
          <a:xfrm>
            <a:off x="2819400" y="5943600"/>
            <a:ext cx="1582484" cy="923330"/>
          </a:xfrm>
          <a:prstGeom prst="rect">
            <a:avLst/>
          </a:prstGeom>
          <a:noFill/>
        </p:spPr>
        <p:txBody>
          <a:bodyPr wrap="none" rtlCol="0">
            <a:spAutoFit/>
          </a:bodyPr>
          <a:lstStyle/>
          <a:p>
            <a:pPr algn="ctr"/>
            <a:r>
              <a:rPr lang="en-US" b="1" dirty="0" smtClean="0">
                <a:solidFill>
                  <a:srgbClr val="EC008C"/>
                </a:solidFill>
              </a:rPr>
              <a:t>Remaining</a:t>
            </a:r>
          </a:p>
          <a:p>
            <a:pPr algn="ctr"/>
            <a:r>
              <a:rPr lang="en-US" b="1" dirty="0" smtClean="0">
                <a:solidFill>
                  <a:srgbClr val="EC008C"/>
                </a:solidFill>
              </a:rPr>
              <a:t>depreciation</a:t>
            </a:r>
          </a:p>
          <a:p>
            <a:pPr algn="ctr"/>
            <a:r>
              <a:rPr lang="en-US" b="1" dirty="0" smtClean="0">
                <a:solidFill>
                  <a:srgbClr val="EC008C"/>
                </a:solidFill>
              </a:rPr>
              <a:t>(plug)</a:t>
            </a:r>
            <a:endParaRPr lang="en-US" b="1" dirty="0">
              <a:solidFill>
                <a:srgbClr val="EC008C"/>
              </a:solidFill>
            </a:endParaRPr>
          </a:p>
        </p:txBody>
      </p:sp>
      <p:cxnSp>
        <p:nvCxnSpPr>
          <p:cNvPr id="90" name="Straight Arrow Connector 89"/>
          <p:cNvCxnSpPr/>
          <p:nvPr/>
        </p:nvCxnSpPr>
        <p:spPr>
          <a:xfrm flipV="1">
            <a:off x="4357140" y="5909958"/>
            <a:ext cx="822348" cy="4276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6523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500"/>
                                        <p:tgtEl>
                                          <p:spTgt spid="7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left)">
                                      <p:cBhvr>
                                        <p:cTn id="28" dur="500"/>
                                        <p:tgtEl>
                                          <p:spTgt spid="7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10" presetClass="entr" presetSubtype="0"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fade">
                                      <p:cBhvr>
                                        <p:cTn id="47" dur="500"/>
                                        <p:tgtEl>
                                          <p:spTgt spid="8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500"/>
                                        <p:tgtEl>
                                          <p:spTgt spid="8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fade">
                                      <p:cBhvr>
                                        <p:cTn id="61" dur="500"/>
                                        <p:tgtEl>
                                          <p:spTgt spid="8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childTnLst>
                          </p:cTn>
                        </p:par>
                        <p:par>
                          <p:cTn id="88" fill="hold">
                            <p:stCondLst>
                              <p:cond delay="1500"/>
                            </p:stCondLst>
                            <p:childTnLst>
                              <p:par>
                                <p:cTn id="89" presetID="10" presetClass="entr" presetSubtype="0" fill="hold" grpId="0" nodeType="after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fade">
                                      <p:cBhvr>
                                        <p:cTn id="91" dur="500"/>
                                        <p:tgtEl>
                                          <p:spTgt spid="84"/>
                                        </p:tgtEl>
                                      </p:cBhvr>
                                    </p:animEffect>
                                  </p:childTnLst>
                                </p:cTn>
                              </p:par>
                            </p:childTnLst>
                          </p:cTn>
                        </p:par>
                        <p:par>
                          <p:cTn id="92" fill="hold">
                            <p:stCondLst>
                              <p:cond delay="2000"/>
                            </p:stCondLst>
                            <p:childTnLst>
                              <p:par>
                                <p:cTn id="93" presetID="42" presetClass="path" presetSubtype="0" accel="50000" decel="50000" fill="hold" grpId="1" nodeType="afterEffect">
                                  <p:stCondLst>
                                    <p:cond delay="0"/>
                                  </p:stCondLst>
                                  <p:childTnLst>
                                    <p:animMotion origin="layout" path="M 0.00208 -0.00625 L -0.41493 0.20024 " pathEditMode="relative" rAng="0" ptsTypes="AA">
                                      <p:cBhvr>
                                        <p:cTn id="94" dur="2000" fill="hold"/>
                                        <p:tgtEl>
                                          <p:spTgt spid="81"/>
                                        </p:tgtEl>
                                        <p:attrNameLst>
                                          <p:attrName>ppt_x</p:attrName>
                                          <p:attrName>ppt_y</p:attrName>
                                        </p:attrNameLst>
                                      </p:cBhvr>
                                      <p:rCtr x="-20851" y="10324"/>
                                    </p:animMotion>
                                  </p:childTnLst>
                                </p:cTn>
                              </p:par>
                            </p:childTnLst>
                          </p:cTn>
                        </p:par>
                        <p:par>
                          <p:cTn id="95" fill="hold">
                            <p:stCondLst>
                              <p:cond delay="4000"/>
                            </p:stCondLst>
                            <p:childTnLst>
                              <p:par>
                                <p:cTn id="96" presetID="10" presetClass="entr" presetSubtype="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childTnLst>
                                </p:cTn>
                              </p:par>
                            </p:childTnLst>
                          </p:cTn>
                        </p:par>
                        <p:par>
                          <p:cTn id="99" fill="hold">
                            <p:stCondLst>
                              <p:cond delay="4500"/>
                            </p:stCondLst>
                            <p:childTnLst>
                              <p:par>
                                <p:cTn id="100" presetID="10" presetClass="entr" presetSubtype="0" fill="hold" grpId="0" nodeType="after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childTnLst>
                          </p:cTn>
                        </p:par>
                        <p:par>
                          <p:cTn id="103" fill="hold">
                            <p:stCondLst>
                              <p:cond delay="5000"/>
                            </p:stCondLst>
                            <p:childTnLst>
                              <p:par>
                                <p:cTn id="104" presetID="10" presetClass="entr" presetSubtype="0"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childTnLst>
                          </p:cTn>
                        </p:par>
                        <p:par>
                          <p:cTn id="107" fill="hold">
                            <p:stCondLst>
                              <p:cond delay="5500"/>
                            </p:stCondLst>
                            <p:childTnLst>
                              <p:par>
                                <p:cTn id="108" presetID="10" presetClass="entr" presetSubtype="0"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fade">
                                      <p:cBhvr>
                                        <p:cTn id="110" dur="500"/>
                                        <p:tgtEl>
                                          <p:spTgt spid="54"/>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fade">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500"/>
                                        <p:tgtEl>
                                          <p:spTgt spid="35"/>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500"/>
                                        <p:tgtEl>
                                          <p:spTgt spid="4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500"/>
                                        <p:tgtEl>
                                          <p:spTgt spid="45"/>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fade">
                                      <p:cBhvr>
                                        <p:cTn id="145" dur="500"/>
                                        <p:tgtEl>
                                          <p:spTgt spid="4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47"/>
                                        </p:tgtEl>
                                        <p:attrNameLst>
                                          <p:attrName>style.visibility</p:attrName>
                                        </p:attrNameLst>
                                      </p:cBhvr>
                                      <p:to>
                                        <p:strVal val="visible"/>
                                      </p:to>
                                    </p:set>
                                    <p:animEffect transition="in" filter="fade">
                                      <p:cBhvr>
                                        <p:cTn id="148" dur="500"/>
                                        <p:tgtEl>
                                          <p:spTgt spid="47"/>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48"/>
                                        </p:tgtEl>
                                        <p:attrNameLst>
                                          <p:attrName>style.visibility</p:attrName>
                                        </p:attrNameLst>
                                      </p:cBhvr>
                                      <p:to>
                                        <p:strVal val="visible"/>
                                      </p:to>
                                    </p:set>
                                    <p:animEffect transition="in" filter="fade">
                                      <p:cBhvr>
                                        <p:cTn id="151" dur="500"/>
                                        <p:tgtEl>
                                          <p:spTgt spid="48"/>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fade">
                                      <p:cBhvr>
                                        <p:cTn id="154" dur="500"/>
                                        <p:tgtEl>
                                          <p:spTgt spid="4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500"/>
                                        <p:tgtEl>
                                          <p:spTgt spid="51"/>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2"/>
                                        </p:tgtEl>
                                        <p:attrNameLst>
                                          <p:attrName>style.visibility</p:attrName>
                                        </p:attrNameLst>
                                      </p:cBhvr>
                                      <p:to>
                                        <p:strVal val="visible"/>
                                      </p:to>
                                    </p:set>
                                    <p:animEffect transition="in" filter="fade">
                                      <p:cBhvr>
                                        <p:cTn id="160" dur="500"/>
                                        <p:tgtEl>
                                          <p:spTgt spid="52"/>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fade">
                                      <p:cBhvr>
                                        <p:cTn id="163" dur="500"/>
                                        <p:tgtEl>
                                          <p:spTgt spid="53"/>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55"/>
                                        </p:tgtEl>
                                        <p:attrNameLst>
                                          <p:attrName>style.visibility</p:attrName>
                                        </p:attrNameLst>
                                      </p:cBhvr>
                                      <p:to>
                                        <p:strVal val="visible"/>
                                      </p:to>
                                    </p:set>
                                    <p:animEffect transition="in" filter="fade">
                                      <p:cBhvr>
                                        <p:cTn id="166" dur="500"/>
                                        <p:tgtEl>
                                          <p:spTgt spid="55"/>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56"/>
                                        </p:tgtEl>
                                        <p:attrNameLst>
                                          <p:attrName>style.visibility</p:attrName>
                                        </p:attrNameLst>
                                      </p:cBhvr>
                                      <p:to>
                                        <p:strVal val="visible"/>
                                      </p:to>
                                    </p:set>
                                    <p:animEffect transition="in" filter="fade">
                                      <p:cBhvr>
                                        <p:cTn id="169" dur="500"/>
                                        <p:tgtEl>
                                          <p:spTgt spid="56"/>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500"/>
                                        <p:tgtEl>
                                          <p:spTgt spid="57"/>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58"/>
                                        </p:tgtEl>
                                        <p:attrNameLst>
                                          <p:attrName>style.visibility</p:attrName>
                                        </p:attrNameLst>
                                      </p:cBhvr>
                                      <p:to>
                                        <p:strVal val="visible"/>
                                      </p:to>
                                    </p:set>
                                    <p:animEffect transition="in" filter="fade">
                                      <p:cBhvr>
                                        <p:cTn id="175" dur="500"/>
                                        <p:tgtEl>
                                          <p:spTgt spid="58"/>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62"/>
                                        </p:tgtEl>
                                        <p:attrNameLst>
                                          <p:attrName>style.visibility</p:attrName>
                                        </p:attrNameLst>
                                      </p:cBhvr>
                                      <p:to>
                                        <p:strVal val="visible"/>
                                      </p:to>
                                    </p:set>
                                    <p:animEffect transition="in" filter="fade">
                                      <p:cBhvr>
                                        <p:cTn id="178" dur="500"/>
                                        <p:tgtEl>
                                          <p:spTgt spid="62"/>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63"/>
                                        </p:tgtEl>
                                        <p:attrNameLst>
                                          <p:attrName>style.visibility</p:attrName>
                                        </p:attrNameLst>
                                      </p:cBhvr>
                                      <p:to>
                                        <p:strVal val="visible"/>
                                      </p:to>
                                    </p:set>
                                    <p:animEffect transition="in" filter="fade">
                                      <p:cBhvr>
                                        <p:cTn id="181" dur="500"/>
                                        <p:tgtEl>
                                          <p:spTgt spid="63"/>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64"/>
                                        </p:tgtEl>
                                        <p:attrNameLst>
                                          <p:attrName>style.visibility</p:attrName>
                                        </p:attrNameLst>
                                      </p:cBhvr>
                                      <p:to>
                                        <p:strVal val="visible"/>
                                      </p:to>
                                    </p:set>
                                    <p:animEffect transition="in" filter="fade">
                                      <p:cBhvr>
                                        <p:cTn id="184" dur="500"/>
                                        <p:tgtEl>
                                          <p:spTgt spid="64"/>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66"/>
                                        </p:tgtEl>
                                        <p:attrNameLst>
                                          <p:attrName>style.visibility</p:attrName>
                                        </p:attrNameLst>
                                      </p:cBhvr>
                                      <p:to>
                                        <p:strVal val="visible"/>
                                      </p:to>
                                    </p:set>
                                    <p:animEffect transition="in" filter="fade">
                                      <p:cBhvr>
                                        <p:cTn id="187" dur="500"/>
                                        <p:tgtEl>
                                          <p:spTgt spid="6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67"/>
                                        </p:tgtEl>
                                        <p:attrNameLst>
                                          <p:attrName>style.visibility</p:attrName>
                                        </p:attrNameLst>
                                      </p:cBhvr>
                                      <p:to>
                                        <p:strVal val="visible"/>
                                      </p:to>
                                    </p:set>
                                    <p:animEffect transition="in" filter="fade">
                                      <p:cBhvr>
                                        <p:cTn id="190" dur="500"/>
                                        <p:tgtEl>
                                          <p:spTgt spid="67"/>
                                        </p:tgtEl>
                                      </p:cBhvr>
                                    </p:animEffect>
                                  </p:childTnLst>
                                </p:cTn>
                              </p:par>
                              <p:par>
                                <p:cTn id="191" presetID="10" presetClass="entr" presetSubtype="0" fill="hold" nodeType="withEffect">
                                  <p:stCondLst>
                                    <p:cond delay="0"/>
                                  </p:stCondLst>
                                  <p:childTnLst>
                                    <p:set>
                                      <p:cBhvr>
                                        <p:cTn id="192" dur="1" fill="hold">
                                          <p:stCondLst>
                                            <p:cond delay="0"/>
                                          </p:stCondLst>
                                        </p:cTn>
                                        <p:tgtEl>
                                          <p:spTgt spid="61"/>
                                        </p:tgtEl>
                                        <p:attrNameLst>
                                          <p:attrName>style.visibility</p:attrName>
                                        </p:attrNameLst>
                                      </p:cBhvr>
                                      <p:to>
                                        <p:strVal val="visible"/>
                                      </p:to>
                                    </p:set>
                                    <p:animEffect transition="in" filter="fade">
                                      <p:cBhvr>
                                        <p:cTn id="193" dur="500"/>
                                        <p:tgtEl>
                                          <p:spTgt spid="61"/>
                                        </p:tgtEl>
                                      </p:cBhvr>
                                    </p:animEffect>
                                  </p:childTnLst>
                                </p:cTn>
                              </p:par>
                              <p:par>
                                <p:cTn id="194" presetID="10" presetClass="entr" presetSubtype="0" fill="hold" nodeType="withEffect">
                                  <p:stCondLst>
                                    <p:cond delay="0"/>
                                  </p:stCondLst>
                                  <p:childTnLst>
                                    <p:set>
                                      <p:cBhvr>
                                        <p:cTn id="195" dur="1" fill="hold">
                                          <p:stCondLst>
                                            <p:cond delay="0"/>
                                          </p:stCondLst>
                                        </p:cTn>
                                        <p:tgtEl>
                                          <p:spTgt spid="65"/>
                                        </p:tgtEl>
                                        <p:attrNameLst>
                                          <p:attrName>style.visibility</p:attrName>
                                        </p:attrNameLst>
                                      </p:cBhvr>
                                      <p:to>
                                        <p:strVal val="visible"/>
                                      </p:to>
                                    </p:set>
                                    <p:animEffect transition="in" filter="fade">
                                      <p:cBhvr>
                                        <p:cTn id="196" dur="500"/>
                                        <p:tgtEl>
                                          <p:spTgt spid="65"/>
                                        </p:tgtEl>
                                      </p:cBhvr>
                                    </p:animEffect>
                                  </p:childTnLst>
                                </p:cTn>
                              </p:par>
                              <p:par>
                                <p:cTn id="197" presetID="10" presetClass="entr" presetSubtype="0" fill="hold" nodeType="withEffect">
                                  <p:stCondLst>
                                    <p:cond delay="0"/>
                                  </p:stCondLst>
                                  <p:childTnLst>
                                    <p:set>
                                      <p:cBhvr>
                                        <p:cTn id="198" dur="1" fill="hold">
                                          <p:stCondLst>
                                            <p:cond delay="0"/>
                                          </p:stCondLst>
                                        </p:cTn>
                                        <p:tgtEl>
                                          <p:spTgt spid="74"/>
                                        </p:tgtEl>
                                        <p:attrNameLst>
                                          <p:attrName>style.visibility</p:attrName>
                                        </p:attrNameLst>
                                      </p:cBhvr>
                                      <p:to>
                                        <p:strVal val="visible"/>
                                      </p:to>
                                    </p:set>
                                    <p:animEffect transition="in" filter="fade">
                                      <p:cBhvr>
                                        <p:cTn id="199" dur="500"/>
                                        <p:tgtEl>
                                          <p:spTgt spid="74"/>
                                        </p:tgtEl>
                                      </p:cBhvr>
                                    </p:animEffect>
                                  </p:childTnLst>
                                </p:cTn>
                              </p:par>
                              <p:par>
                                <p:cTn id="200" presetID="10" presetClass="entr" presetSubtype="0" fill="hold" nodeType="withEffect">
                                  <p:stCondLst>
                                    <p:cond delay="0"/>
                                  </p:stCondLst>
                                  <p:childTnLst>
                                    <p:set>
                                      <p:cBhvr>
                                        <p:cTn id="201" dur="1" fill="hold">
                                          <p:stCondLst>
                                            <p:cond delay="0"/>
                                          </p:stCondLst>
                                        </p:cTn>
                                        <p:tgtEl>
                                          <p:spTgt spid="75"/>
                                        </p:tgtEl>
                                        <p:attrNameLst>
                                          <p:attrName>style.visibility</p:attrName>
                                        </p:attrNameLst>
                                      </p:cBhvr>
                                      <p:to>
                                        <p:strVal val="visible"/>
                                      </p:to>
                                    </p:set>
                                    <p:animEffect transition="in" filter="fade">
                                      <p:cBhvr>
                                        <p:cTn id="202" dur="500"/>
                                        <p:tgtEl>
                                          <p:spTgt spid="75"/>
                                        </p:tgtEl>
                                      </p:cBhvr>
                                    </p:animEffect>
                                  </p:childTnLst>
                                </p:cTn>
                              </p:par>
                              <p:par>
                                <p:cTn id="203" presetID="10" presetClass="entr" presetSubtype="0" fill="hold" nodeType="withEffect">
                                  <p:stCondLst>
                                    <p:cond delay="0"/>
                                  </p:stCondLst>
                                  <p:childTnLst>
                                    <p:set>
                                      <p:cBhvr>
                                        <p:cTn id="204" dur="1" fill="hold">
                                          <p:stCondLst>
                                            <p:cond delay="0"/>
                                          </p:stCondLst>
                                        </p:cTn>
                                        <p:tgtEl>
                                          <p:spTgt spid="76"/>
                                        </p:tgtEl>
                                        <p:attrNameLst>
                                          <p:attrName>style.visibility</p:attrName>
                                        </p:attrNameLst>
                                      </p:cBhvr>
                                      <p:to>
                                        <p:strVal val="visible"/>
                                      </p:to>
                                    </p:set>
                                    <p:animEffect transition="in" filter="fade">
                                      <p:cBhvr>
                                        <p:cTn id="205" dur="500"/>
                                        <p:tgtEl>
                                          <p:spTgt spid="76"/>
                                        </p:tgtEl>
                                      </p:cBhvr>
                                    </p:animEffect>
                                  </p:childTnLst>
                                </p:cTn>
                              </p:par>
                              <p:par>
                                <p:cTn id="206" presetID="10" presetClass="entr" presetSubtype="0" fill="hold" nodeType="withEffect">
                                  <p:stCondLst>
                                    <p:cond delay="0"/>
                                  </p:stCondLst>
                                  <p:childTnLst>
                                    <p:set>
                                      <p:cBhvr>
                                        <p:cTn id="207" dur="1" fill="hold">
                                          <p:stCondLst>
                                            <p:cond delay="0"/>
                                          </p:stCondLst>
                                        </p:cTn>
                                        <p:tgtEl>
                                          <p:spTgt spid="77"/>
                                        </p:tgtEl>
                                        <p:attrNameLst>
                                          <p:attrName>style.visibility</p:attrName>
                                        </p:attrNameLst>
                                      </p:cBhvr>
                                      <p:to>
                                        <p:strVal val="visible"/>
                                      </p:to>
                                    </p:set>
                                    <p:animEffect transition="in" filter="fade">
                                      <p:cBhvr>
                                        <p:cTn id="208" dur="500"/>
                                        <p:tgtEl>
                                          <p:spTgt spid="77"/>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88"/>
                                        </p:tgtEl>
                                        <p:attrNameLst>
                                          <p:attrName>style.visibility</p:attrName>
                                        </p:attrNameLst>
                                      </p:cBhvr>
                                      <p:to>
                                        <p:strVal val="visible"/>
                                      </p:to>
                                    </p:set>
                                    <p:animEffect transition="in" filter="fade">
                                      <p:cBhvr>
                                        <p:cTn id="211" dur="500"/>
                                        <p:tgtEl>
                                          <p:spTgt spid="88"/>
                                        </p:tgtEl>
                                      </p:cBhvr>
                                    </p:animEffect>
                                  </p:childTnLst>
                                </p:cTn>
                              </p:par>
                              <p:par>
                                <p:cTn id="212" presetID="10" presetClass="entr" presetSubtype="0" fill="hold" grpId="0" nodeType="withEffect">
                                  <p:stCondLst>
                                    <p:cond delay="500"/>
                                  </p:stCondLst>
                                  <p:childTnLst>
                                    <p:set>
                                      <p:cBhvr>
                                        <p:cTn id="213" dur="1" fill="hold">
                                          <p:stCondLst>
                                            <p:cond delay="0"/>
                                          </p:stCondLst>
                                        </p:cTn>
                                        <p:tgtEl>
                                          <p:spTgt spid="89"/>
                                        </p:tgtEl>
                                        <p:attrNameLst>
                                          <p:attrName>style.visibility</p:attrName>
                                        </p:attrNameLst>
                                      </p:cBhvr>
                                      <p:to>
                                        <p:strVal val="visible"/>
                                      </p:to>
                                    </p:set>
                                    <p:animEffect transition="in" filter="fade">
                                      <p:cBhvr>
                                        <p:cTn id="214" dur="500"/>
                                        <p:tgtEl>
                                          <p:spTgt spid="89"/>
                                        </p:tgtEl>
                                      </p:cBhvr>
                                    </p:animEffect>
                                  </p:childTnLst>
                                </p:cTn>
                              </p:par>
                              <p:par>
                                <p:cTn id="215" presetID="22" presetClass="entr" presetSubtype="4" fill="hold" nodeType="withEffect">
                                  <p:stCondLst>
                                    <p:cond delay="700"/>
                                  </p:stCondLst>
                                  <p:childTnLst>
                                    <p:set>
                                      <p:cBhvr>
                                        <p:cTn id="216" dur="1" fill="hold">
                                          <p:stCondLst>
                                            <p:cond delay="0"/>
                                          </p:stCondLst>
                                        </p:cTn>
                                        <p:tgtEl>
                                          <p:spTgt spid="90"/>
                                        </p:tgtEl>
                                        <p:attrNameLst>
                                          <p:attrName>style.visibility</p:attrName>
                                        </p:attrNameLst>
                                      </p:cBhvr>
                                      <p:to>
                                        <p:strVal val="visible"/>
                                      </p:to>
                                    </p:set>
                                    <p:animEffect transition="in" filter="wipe(down)">
                                      <p:cBhvr>
                                        <p:cTn id="21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9"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2" grpId="0"/>
      <p:bldP spid="63" grpId="0"/>
      <p:bldP spid="64" grpId="0"/>
      <p:bldP spid="66" grpId="0"/>
      <p:bldP spid="67" grpId="0"/>
      <p:bldP spid="68" grpId="0"/>
      <p:bldP spid="69" grpId="0"/>
      <p:bldP spid="70" grpId="0"/>
      <p:bldP spid="71" grpId="0"/>
      <p:bldP spid="72" grpId="0"/>
      <p:bldP spid="73" grpId="0"/>
      <p:bldP spid="81" grpId="0"/>
      <p:bldP spid="81" grpId="1"/>
      <p:bldP spid="82" grpId="0"/>
      <p:bldP spid="83" grpId="0"/>
      <p:bldP spid="84" grpId="0"/>
      <p:bldP spid="85" grpId="0"/>
      <p:bldP spid="88" grpId="0"/>
      <p:bldP spid="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Comparison of Various Depreciation Methods</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578286" y="1691864"/>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4" name="TextBox 13"/>
          <p:cNvSpPr txBox="1"/>
          <p:nvPr/>
        </p:nvSpPr>
        <p:spPr>
          <a:xfrm>
            <a:off x="1311292" y="1522587"/>
            <a:ext cx="2139696" cy="430887"/>
          </a:xfrm>
          <a:prstGeom prst="rect">
            <a:avLst/>
          </a:prstGeom>
          <a:noFill/>
        </p:spPr>
        <p:txBody>
          <a:bodyPr wrap="square" rtlCol="0">
            <a:spAutoFit/>
          </a:bodyPr>
          <a:lstStyle/>
          <a:p>
            <a:pPr algn="ctr"/>
            <a:r>
              <a:rPr lang="en-IN" sz="2200" dirty="0" smtClean="0">
                <a:latin typeface="+mn-lt"/>
              </a:rPr>
              <a:t>Straight-Line</a:t>
            </a:r>
            <a:endParaRPr lang="en-US" sz="2200" dirty="0">
              <a:latin typeface="+mn-lt"/>
            </a:endParaRPr>
          </a:p>
        </p:txBody>
      </p:sp>
      <p:sp>
        <p:nvSpPr>
          <p:cNvPr id="15" name="TextBox 14"/>
          <p:cNvSpPr txBox="1"/>
          <p:nvPr/>
        </p:nvSpPr>
        <p:spPr>
          <a:xfrm>
            <a:off x="3331779" y="1522587"/>
            <a:ext cx="2139696" cy="769441"/>
          </a:xfrm>
          <a:prstGeom prst="rect">
            <a:avLst/>
          </a:prstGeom>
          <a:noFill/>
        </p:spPr>
        <p:txBody>
          <a:bodyPr wrap="square" rtlCol="0">
            <a:spAutoFit/>
          </a:bodyPr>
          <a:lstStyle/>
          <a:p>
            <a:pPr algn="ctr"/>
            <a:r>
              <a:rPr lang="en-IN" sz="2200" dirty="0">
                <a:latin typeface="+mn-lt"/>
              </a:rPr>
              <a:t>Sum-of-the-Years’-Digits</a:t>
            </a:r>
            <a:endParaRPr lang="en-US" sz="2200" dirty="0">
              <a:latin typeface="+mn-lt"/>
            </a:endParaRPr>
          </a:p>
        </p:txBody>
      </p:sp>
      <p:sp>
        <p:nvSpPr>
          <p:cNvPr id="16" name="TextBox 15"/>
          <p:cNvSpPr txBox="1"/>
          <p:nvPr/>
        </p:nvSpPr>
        <p:spPr>
          <a:xfrm>
            <a:off x="5352266" y="1522587"/>
            <a:ext cx="2136445" cy="769441"/>
          </a:xfrm>
          <a:prstGeom prst="rect">
            <a:avLst/>
          </a:prstGeom>
          <a:noFill/>
        </p:spPr>
        <p:txBody>
          <a:bodyPr wrap="square" rtlCol="0">
            <a:spAutoFit/>
          </a:bodyPr>
          <a:lstStyle/>
          <a:p>
            <a:pPr algn="ctr"/>
            <a:r>
              <a:rPr lang="en-IN" sz="2200" dirty="0">
                <a:latin typeface="+mn-lt"/>
              </a:rPr>
              <a:t>Double-Declining Balance</a:t>
            </a:r>
            <a:endParaRPr lang="en-US" sz="2200" dirty="0">
              <a:latin typeface="+mn-lt"/>
            </a:endParaRPr>
          </a:p>
        </p:txBody>
      </p:sp>
      <p:sp>
        <p:nvSpPr>
          <p:cNvPr id="17" name="TextBox 16"/>
          <p:cNvSpPr txBox="1"/>
          <p:nvPr/>
        </p:nvSpPr>
        <p:spPr>
          <a:xfrm>
            <a:off x="7369501" y="1522587"/>
            <a:ext cx="2139696" cy="769441"/>
          </a:xfrm>
          <a:prstGeom prst="rect">
            <a:avLst/>
          </a:prstGeom>
          <a:noFill/>
        </p:spPr>
        <p:txBody>
          <a:bodyPr wrap="square" rtlCol="0">
            <a:spAutoFit/>
          </a:bodyPr>
          <a:lstStyle/>
          <a:p>
            <a:pPr algn="ctr"/>
            <a:r>
              <a:rPr lang="en-IN" sz="2200" dirty="0">
                <a:latin typeface="+mn-lt"/>
              </a:rPr>
              <a:t>Units of Production</a:t>
            </a:r>
            <a:endParaRPr lang="en-US" sz="2200" dirty="0">
              <a:latin typeface="+mn-lt"/>
            </a:endParaRPr>
          </a:p>
        </p:txBody>
      </p:sp>
      <p:sp>
        <p:nvSpPr>
          <p:cNvPr id="19" name="TextBox 18"/>
          <p:cNvSpPr txBox="1"/>
          <p:nvPr/>
        </p:nvSpPr>
        <p:spPr>
          <a:xfrm>
            <a:off x="578286" y="2285803"/>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20" name="TextBox 19"/>
          <p:cNvSpPr txBox="1"/>
          <p:nvPr/>
        </p:nvSpPr>
        <p:spPr>
          <a:xfrm>
            <a:off x="578286" y="2702766"/>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21" name="TextBox 20"/>
          <p:cNvSpPr txBox="1"/>
          <p:nvPr/>
        </p:nvSpPr>
        <p:spPr>
          <a:xfrm>
            <a:off x="578286" y="3119729"/>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22" name="TextBox 21"/>
          <p:cNvSpPr txBox="1"/>
          <p:nvPr/>
        </p:nvSpPr>
        <p:spPr>
          <a:xfrm>
            <a:off x="578286" y="3536692"/>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23" name="TextBox 22"/>
          <p:cNvSpPr txBox="1"/>
          <p:nvPr/>
        </p:nvSpPr>
        <p:spPr>
          <a:xfrm>
            <a:off x="578286" y="3953655"/>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24" name="TextBox 23"/>
          <p:cNvSpPr txBox="1"/>
          <p:nvPr/>
        </p:nvSpPr>
        <p:spPr>
          <a:xfrm>
            <a:off x="578286" y="4370616"/>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25" name="TextBox 24"/>
          <p:cNvSpPr txBox="1"/>
          <p:nvPr/>
        </p:nvSpPr>
        <p:spPr>
          <a:xfrm>
            <a:off x="1471856" y="2308224"/>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26" name="TextBox 25"/>
          <p:cNvSpPr txBox="1"/>
          <p:nvPr/>
        </p:nvSpPr>
        <p:spPr>
          <a:xfrm>
            <a:off x="1471856" y="268976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7" name="TextBox 26"/>
          <p:cNvSpPr txBox="1"/>
          <p:nvPr/>
        </p:nvSpPr>
        <p:spPr>
          <a:xfrm>
            <a:off x="1471856" y="3100065"/>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8" name="TextBox 27"/>
          <p:cNvSpPr txBox="1"/>
          <p:nvPr/>
        </p:nvSpPr>
        <p:spPr>
          <a:xfrm>
            <a:off x="1471856" y="3541793"/>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9" name="TextBox 28"/>
          <p:cNvSpPr txBox="1"/>
          <p:nvPr/>
        </p:nvSpPr>
        <p:spPr>
          <a:xfrm>
            <a:off x="1471856" y="3969456"/>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30" name="TextBox 29"/>
          <p:cNvSpPr txBox="1"/>
          <p:nvPr/>
        </p:nvSpPr>
        <p:spPr>
          <a:xfrm>
            <a:off x="5475930" y="2308224"/>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31" name="TextBox 30"/>
          <p:cNvSpPr txBox="1"/>
          <p:nvPr/>
        </p:nvSpPr>
        <p:spPr>
          <a:xfrm>
            <a:off x="5475930" y="2689767"/>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32" name="TextBox 31"/>
          <p:cNvSpPr txBox="1"/>
          <p:nvPr/>
        </p:nvSpPr>
        <p:spPr>
          <a:xfrm>
            <a:off x="5475930" y="3100065"/>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33" name="TextBox 32"/>
          <p:cNvSpPr txBox="1"/>
          <p:nvPr/>
        </p:nvSpPr>
        <p:spPr>
          <a:xfrm>
            <a:off x="5423675" y="3541793"/>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34" name="TextBox 33"/>
          <p:cNvSpPr txBox="1"/>
          <p:nvPr/>
        </p:nvSpPr>
        <p:spPr>
          <a:xfrm>
            <a:off x="5423675" y="3969456"/>
            <a:ext cx="1372503"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5" name="TextBox 34"/>
          <p:cNvSpPr txBox="1"/>
          <p:nvPr/>
        </p:nvSpPr>
        <p:spPr>
          <a:xfrm>
            <a:off x="5475930" y="437061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36" name="TextBox 35"/>
          <p:cNvSpPr txBox="1"/>
          <p:nvPr/>
        </p:nvSpPr>
        <p:spPr>
          <a:xfrm>
            <a:off x="7526761" y="2308224"/>
            <a:ext cx="1372503" cy="430887"/>
          </a:xfrm>
          <a:prstGeom prst="rect">
            <a:avLst/>
          </a:prstGeom>
          <a:noFill/>
        </p:spPr>
        <p:txBody>
          <a:bodyPr wrap="square" rtlCol="0">
            <a:spAutoFit/>
          </a:bodyPr>
          <a:lstStyle/>
          <a:p>
            <a:pPr algn="r"/>
            <a:r>
              <a:rPr lang="en-IN" sz="2200" dirty="0">
                <a:latin typeface="+mn-lt"/>
              </a:rPr>
              <a:t>$  30,000</a:t>
            </a:r>
            <a:endParaRPr lang="en-US" sz="2200" dirty="0">
              <a:latin typeface="+mn-lt"/>
            </a:endParaRPr>
          </a:p>
        </p:txBody>
      </p:sp>
      <p:sp>
        <p:nvSpPr>
          <p:cNvPr id="37" name="TextBox 36"/>
          <p:cNvSpPr txBox="1"/>
          <p:nvPr/>
        </p:nvSpPr>
        <p:spPr>
          <a:xfrm>
            <a:off x="7526761" y="2689767"/>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38" name="TextBox 37"/>
          <p:cNvSpPr txBox="1"/>
          <p:nvPr/>
        </p:nvSpPr>
        <p:spPr>
          <a:xfrm>
            <a:off x="7526761" y="3100065"/>
            <a:ext cx="1372503" cy="430887"/>
          </a:xfrm>
          <a:prstGeom prst="rect">
            <a:avLst/>
          </a:prstGeom>
          <a:noFill/>
        </p:spPr>
        <p:txBody>
          <a:bodyPr wrap="square" rtlCol="0">
            <a:spAutoFit/>
          </a:bodyPr>
          <a:lstStyle/>
          <a:p>
            <a:pPr algn="r"/>
            <a:r>
              <a:rPr lang="en-IN" sz="2200" dirty="0">
                <a:latin typeface="+mn-lt"/>
              </a:rPr>
              <a:t>66,000</a:t>
            </a:r>
            <a:endParaRPr lang="en-US" sz="2200" dirty="0">
              <a:latin typeface="+mn-lt"/>
            </a:endParaRPr>
          </a:p>
        </p:txBody>
      </p:sp>
      <p:sp>
        <p:nvSpPr>
          <p:cNvPr id="39" name="TextBox 38"/>
          <p:cNvSpPr txBox="1"/>
          <p:nvPr/>
        </p:nvSpPr>
        <p:spPr>
          <a:xfrm>
            <a:off x="7526761" y="3541793"/>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5" name="TextBox 44"/>
          <p:cNvSpPr txBox="1"/>
          <p:nvPr/>
        </p:nvSpPr>
        <p:spPr>
          <a:xfrm>
            <a:off x="3697857" y="2334101"/>
            <a:ext cx="1371600"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46" name="TextBox 45"/>
          <p:cNvSpPr txBox="1"/>
          <p:nvPr/>
        </p:nvSpPr>
        <p:spPr>
          <a:xfrm>
            <a:off x="3697857" y="2739111"/>
            <a:ext cx="1371600"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47" name="TextBox 46"/>
          <p:cNvSpPr txBox="1"/>
          <p:nvPr/>
        </p:nvSpPr>
        <p:spPr>
          <a:xfrm>
            <a:off x="3697857" y="3169998"/>
            <a:ext cx="1371600"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3697857" y="3538569"/>
            <a:ext cx="13716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9" name="TextBox 48"/>
          <p:cNvSpPr txBox="1"/>
          <p:nvPr/>
        </p:nvSpPr>
        <p:spPr>
          <a:xfrm>
            <a:off x="1564572" y="437061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0" name="TextBox 49"/>
          <p:cNvSpPr txBox="1"/>
          <p:nvPr/>
        </p:nvSpPr>
        <p:spPr>
          <a:xfrm>
            <a:off x="7526761" y="3969456"/>
            <a:ext cx="1372503" cy="430887"/>
          </a:xfrm>
          <a:prstGeom prst="rect">
            <a:avLst/>
          </a:prstGeom>
          <a:noFill/>
        </p:spPr>
        <p:txBody>
          <a:bodyPr wrap="square" rtlCol="0">
            <a:spAutoFit/>
          </a:bodyPr>
          <a:lstStyle/>
          <a:p>
            <a:pPr algn="r"/>
            <a:r>
              <a:rPr lang="en-IN" sz="2200" dirty="0">
                <a:latin typeface="+mn-lt"/>
              </a:rPr>
              <a:t>24,000</a:t>
            </a:r>
            <a:endParaRPr lang="en-US" sz="2200" dirty="0">
              <a:latin typeface="+mn-lt"/>
            </a:endParaRPr>
          </a:p>
        </p:txBody>
      </p:sp>
      <p:sp>
        <p:nvSpPr>
          <p:cNvPr id="51" name="TextBox 50"/>
          <p:cNvSpPr txBox="1"/>
          <p:nvPr/>
        </p:nvSpPr>
        <p:spPr>
          <a:xfrm>
            <a:off x="3711817" y="3972680"/>
            <a:ext cx="1371600"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52" name="TextBox 51"/>
          <p:cNvSpPr txBox="1"/>
          <p:nvPr/>
        </p:nvSpPr>
        <p:spPr>
          <a:xfrm>
            <a:off x="3725777" y="4400343"/>
            <a:ext cx="1371600"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3" name="TextBox 52"/>
          <p:cNvSpPr txBox="1"/>
          <p:nvPr/>
        </p:nvSpPr>
        <p:spPr>
          <a:xfrm>
            <a:off x="7570336" y="437061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cxnSp>
        <p:nvCxnSpPr>
          <p:cNvPr id="41" name="Straight Connector 40"/>
          <p:cNvCxnSpPr/>
          <p:nvPr/>
        </p:nvCxnSpPr>
        <p:spPr>
          <a:xfrm>
            <a:off x="5591043" y="439607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21061" y="47573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621061" y="480424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905139" y="439594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935157" y="47572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935157" y="48041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704975" y="439607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734993" y="47573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734993" y="480424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653547" y="440086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683565" y="476217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683565" y="480903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34146" y="2218559"/>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2" name="Oval 1"/>
          <p:cNvSpPr/>
          <p:nvPr/>
        </p:nvSpPr>
        <p:spPr>
          <a:xfrm>
            <a:off x="1430502" y="4267200"/>
            <a:ext cx="7713498" cy="685800"/>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9654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500"/>
                                        <p:tgtEl>
                                          <p:spTgt spid="5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fade">
                                      <p:cBhvr>
                                        <p:cTn id="109" dur="500"/>
                                        <p:tgtEl>
                                          <p:spTgt spid="53"/>
                                        </p:tgtEl>
                                      </p:cBhvr>
                                    </p:animEffect>
                                  </p:childTnLst>
                                </p:cTn>
                              </p:par>
                              <p:par>
                                <p:cTn id="110" presetID="10" presetClass="entr" presetSubtype="0" fill="hold"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500"/>
                                        <p:tgtEl>
                                          <p:spTgt spid="42"/>
                                        </p:tgtEl>
                                      </p:cBhvr>
                                    </p:animEffect>
                                  </p:childTnLst>
                                </p:cTn>
                              </p:par>
                              <p:par>
                                <p:cTn id="116" presetID="10" presetClass="entr" presetSubtype="0" fill="hold"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500"/>
                                        <p:tgtEl>
                                          <p:spTgt spid="43"/>
                                        </p:tgtEl>
                                      </p:cBhvr>
                                    </p:animEffect>
                                  </p:childTnLst>
                                </p:cTn>
                              </p:par>
                              <p:par>
                                <p:cTn id="119" presetID="10" presetClass="entr" presetSubtype="0" fill="hold" nodeType="with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500"/>
                                        <p:tgtEl>
                                          <p:spTgt spid="44"/>
                                        </p:tgtEl>
                                      </p:cBhvr>
                                    </p:animEffect>
                                  </p:childTnLst>
                                </p:cTn>
                              </p:par>
                              <p:par>
                                <p:cTn id="122" presetID="10" presetClass="entr" presetSubtype="0" fill="hold" nodeType="with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childTnLst>
                                </p:cTn>
                              </p:par>
                              <p:par>
                                <p:cTn id="125" presetID="10" presetClass="entr" presetSubtype="0" fill="hold" nodeType="with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fade">
                                      <p:cBhvr>
                                        <p:cTn id="127" dur="500"/>
                                        <p:tgtEl>
                                          <p:spTgt spid="55"/>
                                        </p:tgtEl>
                                      </p:cBhvr>
                                    </p:animEffect>
                                  </p:childTnLst>
                                </p:cTn>
                              </p:par>
                              <p:par>
                                <p:cTn id="128" presetID="10" presetClass="entr" presetSubtype="0" fill="hold" nodeType="with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par>
                                <p:cTn id="131" presetID="10" presetClass="entr" presetSubtype="0" fill="hold" nodeType="with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fade">
                                      <p:cBhvr>
                                        <p:cTn id="133" dur="500"/>
                                        <p:tgtEl>
                                          <p:spTgt spid="66"/>
                                        </p:tgtEl>
                                      </p:cBhvr>
                                    </p:animEffect>
                                  </p:childTnLst>
                                </p:cTn>
                              </p:par>
                              <p:par>
                                <p:cTn id="134" presetID="10" presetClass="entr" presetSubtype="0" fill="hold" nodeType="withEffect">
                                  <p:stCondLst>
                                    <p:cond delay="0"/>
                                  </p:stCondLst>
                                  <p:childTnLst>
                                    <p:set>
                                      <p:cBhvr>
                                        <p:cTn id="135" dur="1" fill="hold">
                                          <p:stCondLst>
                                            <p:cond delay="0"/>
                                          </p:stCondLst>
                                        </p:cTn>
                                        <p:tgtEl>
                                          <p:spTgt spid="67"/>
                                        </p:tgtEl>
                                        <p:attrNameLst>
                                          <p:attrName>style.visibility</p:attrName>
                                        </p:attrNameLst>
                                      </p:cBhvr>
                                      <p:to>
                                        <p:strVal val="visible"/>
                                      </p:to>
                                    </p:set>
                                    <p:animEffect transition="in" filter="fade">
                                      <p:cBhvr>
                                        <p:cTn id="136" dur="500"/>
                                        <p:tgtEl>
                                          <p:spTgt spid="67"/>
                                        </p:tgtEl>
                                      </p:cBhvr>
                                    </p:animEffect>
                                  </p:childTnLst>
                                </p:cTn>
                              </p:par>
                              <p:par>
                                <p:cTn id="137" presetID="10" presetClass="entr" presetSubtype="0" fill="hold"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childTnLst>
                                </p:cTn>
                              </p:par>
                              <p:par>
                                <p:cTn id="140" presetID="10" presetClass="entr" presetSubtype="0" fill="hold" nodeType="withEffect">
                                  <p:stCondLst>
                                    <p:cond delay="0"/>
                                  </p:stCondLst>
                                  <p:childTnLst>
                                    <p:set>
                                      <p:cBhvr>
                                        <p:cTn id="141" dur="1" fill="hold">
                                          <p:stCondLst>
                                            <p:cond delay="0"/>
                                          </p:stCondLst>
                                        </p:cTn>
                                        <p:tgtEl>
                                          <p:spTgt spid="69"/>
                                        </p:tgtEl>
                                        <p:attrNameLst>
                                          <p:attrName>style.visibility</p:attrName>
                                        </p:attrNameLst>
                                      </p:cBhvr>
                                      <p:to>
                                        <p:strVal val="visible"/>
                                      </p:to>
                                    </p:set>
                                    <p:animEffect transition="in" filter="fade">
                                      <p:cBhvr>
                                        <p:cTn id="142" dur="500"/>
                                        <p:tgtEl>
                                          <p:spTgt spid="69"/>
                                        </p:tgtEl>
                                      </p:cBhvr>
                                    </p:animEffect>
                                  </p:childTnLst>
                                </p:cTn>
                              </p:par>
                              <p:par>
                                <p:cTn id="143" presetID="10" presetClass="entr" presetSubtype="0" fill="hold" nodeType="withEffect">
                                  <p:stCondLst>
                                    <p:cond delay="0"/>
                                  </p:stCondLst>
                                  <p:childTnLst>
                                    <p:set>
                                      <p:cBhvr>
                                        <p:cTn id="144" dur="1" fill="hold">
                                          <p:stCondLst>
                                            <p:cond delay="0"/>
                                          </p:stCondLst>
                                        </p:cTn>
                                        <p:tgtEl>
                                          <p:spTgt spid="70"/>
                                        </p:tgtEl>
                                        <p:attrNameLst>
                                          <p:attrName>style.visibility</p:attrName>
                                        </p:attrNameLst>
                                      </p:cBhvr>
                                      <p:to>
                                        <p:strVal val="visible"/>
                                      </p:to>
                                    </p:set>
                                    <p:animEffect transition="in" filter="fade">
                                      <p:cBhvr>
                                        <p:cTn id="145" dur="500"/>
                                        <p:tgtEl>
                                          <p:spTgt spid="70"/>
                                        </p:tgtEl>
                                      </p:cBhvr>
                                    </p:animEffect>
                                  </p:childTnLst>
                                </p:cTn>
                              </p:par>
                              <p:par>
                                <p:cTn id="146" presetID="10" presetClass="entr" presetSubtype="0" fill="hold" nodeType="withEffect">
                                  <p:stCondLst>
                                    <p:cond delay="0"/>
                                  </p:stCondLst>
                                  <p:childTnLst>
                                    <p:set>
                                      <p:cBhvr>
                                        <p:cTn id="147" dur="1" fill="hold">
                                          <p:stCondLst>
                                            <p:cond delay="0"/>
                                          </p:stCondLst>
                                        </p:cTn>
                                        <p:tgtEl>
                                          <p:spTgt spid="57"/>
                                        </p:tgtEl>
                                        <p:attrNameLst>
                                          <p:attrName>style.visibility</p:attrName>
                                        </p:attrNameLst>
                                      </p:cBhvr>
                                      <p:to>
                                        <p:strVal val="visible"/>
                                      </p:to>
                                    </p:set>
                                    <p:animEffect transition="in" filter="fade">
                                      <p:cBhvr>
                                        <p:cTn id="148" dur="500"/>
                                        <p:tgtEl>
                                          <p:spTgt spid="57"/>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2"/>
                                        </p:tgtEl>
                                        <p:attrNameLst>
                                          <p:attrName>style.visibility</p:attrName>
                                        </p:attrNameLst>
                                      </p:cBhvr>
                                      <p:to>
                                        <p:strVal val="visible"/>
                                      </p:to>
                                    </p:set>
                                    <p:animEffect transition="in" filter="wipe(down)">
                                      <p:cBhvr>
                                        <p:cTn id="15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47" grpId="0"/>
      <p:bldP spid="48" grpId="0"/>
      <p:bldP spid="49" grpId="0"/>
      <p:bldP spid="50" grpId="0"/>
      <p:bldP spid="51" grpId="0"/>
      <p:bldP spid="52" grpId="0"/>
      <p:bldP spid="53"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33861"/>
            <a:ext cx="8382000" cy="774990"/>
          </a:xfrm>
        </p:spPr>
        <p:txBody>
          <a:bodyPr/>
          <a:lstStyle/>
          <a:p>
            <a:r>
              <a:rPr lang="en-IN" dirty="0"/>
              <a:t>Cost Allocation</a:t>
            </a:r>
            <a:r>
              <a:rPr lang="en-IN" dirty="0" smtClean="0"/>
              <a:t>—Overview</a:t>
            </a:r>
            <a:endParaRPr lang="en-IN" dirty="0">
              <a:ea typeface="Adobe Fan Heiti Std B"/>
              <a:cs typeface="Adobe Fan Heiti Std B"/>
            </a:endParaRPr>
          </a:p>
        </p:txBody>
      </p:sp>
      <p:sp>
        <p:nvSpPr>
          <p:cNvPr id="5" name="Content Placeholder 4"/>
          <p:cNvSpPr>
            <a:spLocks noGrp="1"/>
          </p:cNvSpPr>
          <p:nvPr>
            <p:ph idx="1"/>
          </p:nvPr>
        </p:nvSpPr>
        <p:spPr>
          <a:xfrm>
            <a:off x="761999" y="808851"/>
            <a:ext cx="8210590" cy="4947099"/>
          </a:xfrm>
        </p:spPr>
        <p:txBody>
          <a:bodyPr/>
          <a:lstStyle/>
          <a:p>
            <a:pPr fontAlgn="auto">
              <a:spcAft>
                <a:spcPts val="0"/>
              </a:spcAft>
              <a:buFont typeface="Arial" panose="020B0604020202020204" pitchFamily="34" charset="0"/>
              <a:buChar char="•"/>
              <a:defRPr/>
            </a:pPr>
            <a:r>
              <a:rPr lang="en-US" dirty="0"/>
              <a:t>Property, plant, and equipment and intangible assets </a:t>
            </a:r>
            <a:r>
              <a:rPr lang="en-US" dirty="0" smtClean="0"/>
              <a:t>are purchased </a:t>
            </a:r>
            <a:r>
              <a:rPr lang="en-US" dirty="0"/>
              <a:t>with the expectation that they will </a:t>
            </a:r>
            <a:r>
              <a:rPr lang="en-US" b="1" dirty="0">
                <a:solidFill>
                  <a:srgbClr val="C00000"/>
                </a:solidFill>
              </a:rPr>
              <a:t>provide future benefits</a:t>
            </a:r>
            <a:r>
              <a:rPr lang="en-US" dirty="0"/>
              <a:t>, usually for several years</a:t>
            </a:r>
          </a:p>
          <a:p>
            <a:pPr fontAlgn="auto">
              <a:spcAft>
                <a:spcPts val="0"/>
              </a:spcAft>
              <a:buFont typeface="Arial" panose="020B0604020202020204" pitchFamily="34" charset="0"/>
              <a:buChar char="•"/>
              <a:defRPr/>
            </a:pPr>
            <a:r>
              <a:rPr lang="en-US" dirty="0"/>
              <a:t>These assets are acquired to be used as part of </a:t>
            </a:r>
            <a:r>
              <a:rPr lang="en-US" b="1" dirty="0">
                <a:solidFill>
                  <a:srgbClr val="C00000"/>
                </a:solidFill>
              </a:rPr>
              <a:t>revenue-generating operations</a:t>
            </a:r>
          </a:p>
          <a:p>
            <a:pPr fontAlgn="auto">
              <a:spcAft>
                <a:spcPts val="0"/>
              </a:spcAft>
              <a:buFont typeface="Arial" panose="020B0604020202020204" pitchFamily="34" charset="0"/>
              <a:buChar char="•"/>
              <a:defRPr/>
            </a:pPr>
            <a:r>
              <a:rPr lang="en-US" dirty="0"/>
              <a:t>The acquisition cost of these assets should be </a:t>
            </a:r>
            <a:r>
              <a:rPr lang="en-US" b="1" dirty="0">
                <a:solidFill>
                  <a:srgbClr val="C00000"/>
                </a:solidFill>
              </a:rPr>
              <a:t>allocated</a:t>
            </a:r>
            <a:r>
              <a:rPr lang="en-US" dirty="0"/>
              <a:t> to periods benefited by their use</a:t>
            </a: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p:txBody>
      </p:sp>
      <p:sp>
        <p:nvSpPr>
          <p:cNvPr id="3" name="Freeform 2"/>
          <p:cNvSpPr/>
          <p:nvPr/>
        </p:nvSpPr>
        <p:spPr>
          <a:xfrm>
            <a:off x="621077" y="4869921"/>
            <a:ext cx="2402444" cy="992745"/>
          </a:xfrm>
          <a:custGeom>
            <a:avLst/>
            <a:gdLst>
              <a:gd name="connsiteX0" fmla="*/ 0 w 2402444"/>
              <a:gd name="connsiteY0" fmla="*/ 120122 h 1201222"/>
              <a:gd name="connsiteX1" fmla="*/ 120122 w 2402444"/>
              <a:gd name="connsiteY1" fmla="*/ 0 h 1201222"/>
              <a:gd name="connsiteX2" fmla="*/ 2282322 w 2402444"/>
              <a:gd name="connsiteY2" fmla="*/ 0 h 1201222"/>
              <a:gd name="connsiteX3" fmla="*/ 2402444 w 2402444"/>
              <a:gd name="connsiteY3" fmla="*/ 120122 h 1201222"/>
              <a:gd name="connsiteX4" fmla="*/ 2402444 w 2402444"/>
              <a:gd name="connsiteY4" fmla="*/ 1081100 h 1201222"/>
              <a:gd name="connsiteX5" fmla="*/ 2282322 w 2402444"/>
              <a:gd name="connsiteY5" fmla="*/ 1201222 h 1201222"/>
              <a:gd name="connsiteX6" fmla="*/ 120122 w 2402444"/>
              <a:gd name="connsiteY6" fmla="*/ 1201222 h 1201222"/>
              <a:gd name="connsiteX7" fmla="*/ 0 w 2402444"/>
              <a:gd name="connsiteY7" fmla="*/ 1081100 h 1201222"/>
              <a:gd name="connsiteX8" fmla="*/ 0 w 2402444"/>
              <a:gd name="connsiteY8" fmla="*/ 120122 h 120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444" h="1201222">
                <a:moveTo>
                  <a:pt x="0" y="120122"/>
                </a:moveTo>
                <a:cubicBezTo>
                  <a:pt x="0" y="53780"/>
                  <a:pt x="53780" y="0"/>
                  <a:pt x="120122" y="0"/>
                </a:cubicBezTo>
                <a:lnTo>
                  <a:pt x="2282322" y="0"/>
                </a:lnTo>
                <a:cubicBezTo>
                  <a:pt x="2348664" y="0"/>
                  <a:pt x="2402444" y="53780"/>
                  <a:pt x="2402444" y="120122"/>
                </a:cubicBezTo>
                <a:lnTo>
                  <a:pt x="2402444" y="1081100"/>
                </a:lnTo>
                <a:cubicBezTo>
                  <a:pt x="2402444" y="1147442"/>
                  <a:pt x="2348664" y="1201222"/>
                  <a:pt x="2282322" y="1201222"/>
                </a:cubicBezTo>
                <a:lnTo>
                  <a:pt x="120122" y="1201222"/>
                </a:lnTo>
                <a:cubicBezTo>
                  <a:pt x="53780" y="1201222"/>
                  <a:pt x="0" y="1147442"/>
                  <a:pt x="0" y="1081100"/>
                </a:cubicBezTo>
                <a:lnTo>
                  <a:pt x="0" y="120122"/>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2963" tIns="52963" rIns="52963" bIns="52963" numCol="1" spcCol="1270" anchor="ctr" anchorCtr="0">
            <a:noAutofit/>
          </a:bodyPr>
          <a:lstStyle/>
          <a:p>
            <a:pPr lvl="0" algn="ctr" defTabSz="1244600">
              <a:lnSpc>
                <a:spcPct val="90000"/>
              </a:lnSpc>
              <a:spcBef>
                <a:spcPct val="0"/>
              </a:spcBef>
              <a:spcAft>
                <a:spcPct val="35000"/>
              </a:spcAft>
            </a:pPr>
            <a:r>
              <a:rPr lang="en-IN" sz="2800" b="1" kern="1200" dirty="0"/>
              <a:t>Cost allocation </a:t>
            </a:r>
            <a:r>
              <a:rPr lang="en-IN" sz="2800" kern="1200" dirty="0"/>
              <a:t>known as</a:t>
            </a:r>
            <a:endParaRPr lang="en-US" sz="2800" kern="1200" dirty="0"/>
          </a:p>
        </p:txBody>
      </p:sp>
      <p:sp>
        <p:nvSpPr>
          <p:cNvPr id="6" name="Freeform 5"/>
          <p:cNvSpPr/>
          <p:nvPr/>
        </p:nvSpPr>
        <p:spPr>
          <a:xfrm rot="18919669">
            <a:off x="2867406" y="4624751"/>
            <a:ext cx="989945" cy="797670"/>
          </a:xfrm>
          <a:custGeom>
            <a:avLst/>
            <a:gdLst>
              <a:gd name="connsiteX0" fmla="*/ 0 w 1351318"/>
              <a:gd name="connsiteY0" fmla="*/ 41572 h 83144"/>
              <a:gd name="connsiteX1" fmla="*/ 1351318 w 1351318"/>
              <a:gd name="connsiteY1" fmla="*/ 41572 h 83144"/>
            </a:gdLst>
            <a:ahLst/>
            <a:cxnLst>
              <a:cxn ang="0">
                <a:pos x="connsiteX0" y="connsiteY0"/>
              </a:cxn>
              <a:cxn ang="0">
                <a:pos x="connsiteX1" y="connsiteY1"/>
              </a:cxn>
            </a:cxnLst>
            <a:rect l="l" t="t" r="r" b="b"/>
            <a:pathLst>
              <a:path w="1351318" h="83144">
                <a:moveTo>
                  <a:pt x="0" y="41572"/>
                </a:moveTo>
                <a:lnTo>
                  <a:pt x="1351318"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54576" tIns="7788" rIns="654576" bIns="7790"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7" name="Freeform 6"/>
          <p:cNvSpPr/>
          <p:nvPr/>
        </p:nvSpPr>
        <p:spPr>
          <a:xfrm>
            <a:off x="3666688" y="3963534"/>
            <a:ext cx="5305901" cy="842147"/>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Depreciation</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plant and equipment</a:t>
            </a:r>
          </a:p>
        </p:txBody>
      </p:sp>
      <p:sp>
        <p:nvSpPr>
          <p:cNvPr id="8" name="Freeform 7"/>
          <p:cNvSpPr/>
          <p:nvPr/>
        </p:nvSpPr>
        <p:spPr>
          <a:xfrm rot="21560768" flipV="1">
            <a:off x="3010064" y="5349240"/>
            <a:ext cx="679037" cy="45719"/>
          </a:xfrm>
          <a:custGeom>
            <a:avLst/>
            <a:gdLst>
              <a:gd name="connsiteX0" fmla="*/ 0 w 961040"/>
              <a:gd name="connsiteY0" fmla="*/ 41572 h 83144"/>
              <a:gd name="connsiteX1" fmla="*/ 961040 w 961040"/>
              <a:gd name="connsiteY1" fmla="*/ 41572 h 83144"/>
            </a:gdLst>
            <a:ahLst/>
            <a:cxnLst>
              <a:cxn ang="0">
                <a:pos x="connsiteX0" y="connsiteY0"/>
              </a:cxn>
              <a:cxn ang="0">
                <a:pos x="connsiteX1" y="connsiteY1"/>
              </a:cxn>
            </a:cxnLst>
            <a:rect l="l" t="t" r="r" b="b"/>
            <a:pathLst>
              <a:path w="961040" h="83144">
                <a:moveTo>
                  <a:pt x="0" y="41572"/>
                </a:moveTo>
                <a:lnTo>
                  <a:pt x="961040"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469194" tIns="17546" rIns="469194" bIns="1754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679234" y="4954134"/>
            <a:ext cx="5303520" cy="760866"/>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Depletion </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natural resources</a:t>
            </a:r>
          </a:p>
        </p:txBody>
      </p:sp>
      <p:sp>
        <p:nvSpPr>
          <p:cNvPr id="10" name="Freeform 9"/>
          <p:cNvSpPr/>
          <p:nvPr/>
        </p:nvSpPr>
        <p:spPr>
          <a:xfrm rot="2596168">
            <a:off x="2887004" y="5490048"/>
            <a:ext cx="931442" cy="421569"/>
          </a:xfrm>
          <a:custGeom>
            <a:avLst/>
            <a:gdLst>
              <a:gd name="connsiteX0" fmla="*/ 0 w 1319774"/>
              <a:gd name="connsiteY0" fmla="*/ 41572 h 83144"/>
              <a:gd name="connsiteX1" fmla="*/ 1319774 w 1319774"/>
              <a:gd name="connsiteY1" fmla="*/ 41572 h 83144"/>
            </a:gdLst>
            <a:ahLst/>
            <a:cxnLst>
              <a:cxn ang="0">
                <a:pos x="connsiteX0" y="connsiteY0"/>
              </a:cxn>
              <a:cxn ang="0">
                <a:pos x="connsiteX1" y="connsiteY1"/>
              </a:cxn>
            </a:cxnLst>
            <a:rect l="l" t="t" r="r" b="b"/>
            <a:pathLst>
              <a:path w="1319774" h="83144">
                <a:moveTo>
                  <a:pt x="0" y="41572"/>
                </a:moveTo>
                <a:lnTo>
                  <a:pt x="1319774"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39592" tIns="8578" rIns="639593" bIns="857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689303" y="5868534"/>
            <a:ext cx="5303520" cy="760866"/>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Amortization </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intangible assets</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216571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a:xfrm>
            <a:off x="533400" y="363538"/>
            <a:ext cx="8610599" cy="1081087"/>
          </a:xfrm>
        </p:spPr>
        <p:txBody>
          <a:bodyPr>
            <a:noAutofit/>
          </a:bodyPr>
          <a:lstStyle/>
          <a:p>
            <a:r>
              <a:rPr lang="en-US" dirty="0"/>
              <a:t>Decision Makers’ Perspective—Selecting </a:t>
            </a:r>
            <a:r>
              <a:rPr lang="en-US" dirty="0" smtClean="0"/>
              <a:t>a </a:t>
            </a:r>
            <a:r>
              <a:rPr lang="en-US" dirty="0"/>
              <a:t>Depreciation Method</a:t>
            </a:r>
            <a:r>
              <a:rPr lang="en-IN" dirty="0"/>
              <a:t/>
            </a:r>
            <a:br>
              <a:rPr lang="en-IN" dirty="0"/>
            </a:br>
            <a:endParaRPr lang="en-US" dirty="0"/>
          </a:p>
        </p:txBody>
      </p:sp>
      <p:sp>
        <p:nvSpPr>
          <p:cNvPr id="5" name="Content Placeholder 4"/>
          <p:cNvSpPr>
            <a:spLocks noGrp="1"/>
          </p:cNvSpPr>
          <p:nvPr>
            <p:ph idx="1"/>
          </p:nvPr>
        </p:nvSpPr>
        <p:spPr>
          <a:xfrm>
            <a:off x="761999" y="1295400"/>
            <a:ext cx="8013600" cy="5562600"/>
          </a:xfrm>
        </p:spPr>
        <p:txBody>
          <a:bodyPr>
            <a:normAutofit fontScale="92500" lnSpcReduction="10000"/>
          </a:bodyPr>
          <a:lstStyle/>
          <a:p>
            <a:r>
              <a:rPr lang="en-US" dirty="0" smtClean="0"/>
              <a:t>Straight-line method is easy</a:t>
            </a:r>
          </a:p>
          <a:p>
            <a:r>
              <a:rPr lang="en-US" dirty="0" smtClean="0"/>
              <a:t>Straight-line method results in less depreciation in the earlier years of an asset’s life compared to accelerated methods</a:t>
            </a:r>
          </a:p>
          <a:p>
            <a:pPr lvl="1">
              <a:buFont typeface="Lucida Grande"/>
              <a:buChar char="–"/>
            </a:pPr>
            <a:r>
              <a:rPr lang="en-US" dirty="0" smtClean="0"/>
              <a:t>Positive effect on net income in earlier years</a:t>
            </a:r>
          </a:p>
          <a:p>
            <a:pPr lvl="1">
              <a:buFont typeface="Lucida Grande"/>
              <a:buChar char="–"/>
            </a:pPr>
            <a:r>
              <a:rPr lang="en-US" dirty="0" smtClean="0"/>
              <a:t>Negative effect on net income in later years</a:t>
            </a:r>
          </a:p>
          <a:p>
            <a:pPr>
              <a:buFont typeface="Arial" panose="020B0604020202020204" pitchFamily="34" charset="0"/>
              <a:buChar char="•"/>
            </a:pPr>
            <a:r>
              <a:rPr lang="en-US" dirty="0" smtClean="0"/>
              <a:t>Accelerated methods result in more depreciation in the earlier years of an asset’s life</a:t>
            </a:r>
          </a:p>
          <a:p>
            <a:pPr lvl="1">
              <a:buFont typeface="Lucida Grande"/>
              <a:buChar char="–"/>
            </a:pPr>
            <a:r>
              <a:rPr lang="en-US" dirty="0" smtClean="0"/>
              <a:t>Taxation </a:t>
            </a:r>
            <a:r>
              <a:rPr lang="en-US" dirty="0"/>
              <a:t>benefits derived through </a:t>
            </a:r>
            <a:r>
              <a:rPr lang="en-US" dirty="0" smtClean="0"/>
              <a:t>greater depreciation deduction</a:t>
            </a:r>
            <a:endParaRPr lang="en-US" dirty="0"/>
          </a:p>
          <a:p>
            <a:pPr lvl="1">
              <a:buFont typeface="Lucida Grande"/>
              <a:buChar char="–"/>
            </a:pPr>
            <a:r>
              <a:rPr lang="en-US" dirty="0"/>
              <a:t>Unlike the LIFO conformity rule for inventory valuation, no constraints in using different depreciation methods for financial reporting and tax </a:t>
            </a:r>
            <a:r>
              <a:rPr lang="en-US" dirty="0" smtClean="0"/>
              <a:t>reporting</a:t>
            </a:r>
          </a:p>
          <a:p>
            <a:pPr>
              <a:buFont typeface="Arial" panose="020B0604020202020204" pitchFamily="34" charset="0"/>
              <a:buChar char="•"/>
            </a:pPr>
            <a:r>
              <a:rPr lang="en-US" dirty="0"/>
              <a:t>Activity-based depreciation </a:t>
            </a:r>
            <a:r>
              <a:rPr lang="en-US" dirty="0" smtClean="0"/>
              <a:t>typically provides </a:t>
            </a:r>
            <a:r>
              <a:rPr lang="en-US" dirty="0"/>
              <a:t>a better match of revenues and </a:t>
            </a:r>
            <a:r>
              <a:rPr lang="en-US" dirty="0" smtClean="0"/>
              <a:t>expenses</a:t>
            </a:r>
            <a:endParaRPr lang="en-US"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2004897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28600"/>
            <a:ext cx="8382000" cy="539519"/>
          </a:xfrm>
        </p:spPr>
        <p:txBody>
          <a:bodyPr>
            <a:noAutofit/>
          </a:bodyPr>
          <a:lstStyle/>
          <a:p>
            <a:r>
              <a:rPr lang="en-IN" sz="2800" dirty="0"/>
              <a:t>Differences between IFRS and U.S. GAAP: Depreciation </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3168382"/>
              </p:ext>
            </p:extLst>
          </p:nvPr>
        </p:nvGraphicFramePr>
        <p:xfrm>
          <a:off x="658368" y="914400"/>
          <a:ext cx="8398068" cy="5669280"/>
        </p:xfrm>
        <a:graphic>
          <a:graphicData uri="http://schemas.openxmlformats.org/drawingml/2006/table">
            <a:tbl>
              <a:tblPr firstRow="1" bandRow="1">
                <a:tableStyleId>{F2DE63D5-997A-4646-A377-4702673A728D}</a:tableStyleId>
              </a:tblPr>
              <a:tblGrid>
                <a:gridCol w="4199034">
                  <a:extLst>
                    <a:ext uri="{9D8B030D-6E8A-4147-A177-3AD203B41FA5}">
                      <a16:colId xmlns="" xmlns:a16="http://schemas.microsoft.com/office/drawing/2014/main" val="20000"/>
                    </a:ext>
                  </a:extLst>
                </a:gridCol>
                <a:gridCol w="4199034">
                  <a:extLst>
                    <a:ext uri="{9D8B030D-6E8A-4147-A177-3AD203B41FA5}">
                      <a16:colId xmlns="" xmlns:a16="http://schemas.microsoft.com/office/drawing/2014/main" val="20001"/>
                    </a:ext>
                  </a:extLst>
                </a:gridCol>
              </a:tblGrid>
              <a:tr h="2889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a:t>Depreciation</a:t>
                      </a:r>
                      <a:r>
                        <a:rPr lang="en-US" sz="2100" b="1" baseline="0" dirty="0"/>
                        <a:t> </a:t>
                      </a:r>
                      <a:endParaRPr lang="en-US" sz="2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tx1"/>
                          </a:solidFill>
                          <a:latin typeface="+mn-lt"/>
                          <a:ea typeface="+mn-ea"/>
                          <a:cs typeface="+mn-cs"/>
                        </a:rPr>
                        <a:t>Component depreciation is allowed but is not often </a:t>
                      </a:r>
                      <a:r>
                        <a:rPr lang="en-US" sz="2100" b="0" i="0" u="none" strike="noStrike" kern="1200" baseline="0" dirty="0">
                          <a:solidFill>
                            <a:schemeClr val="tx1"/>
                          </a:solidFill>
                          <a:latin typeface="+mn-lt"/>
                          <a:ea typeface="+mn-ea"/>
                          <a:cs typeface="+mn-cs"/>
                        </a:rPr>
                        <a:t>used in practice.</a:t>
                      </a:r>
                      <a:endParaRPr lang="en-US" sz="2100" dirty="0"/>
                    </a:p>
                    <a:p>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tx1"/>
                          </a:solidFill>
                          <a:latin typeface="+mn-lt"/>
                          <a:ea typeface="+mn-ea"/>
                          <a:cs typeface="+mn-cs"/>
                        </a:rPr>
                        <a:t>Each component of an item of property, plant, and equipment must be depreciated separately if its cost is significant in relation to the total </a:t>
                      </a:r>
                      <a:r>
                        <a:rPr lang="en-US" sz="2100" b="0" i="0" u="none" strike="noStrike" kern="1200" baseline="0" dirty="0">
                          <a:solidFill>
                            <a:schemeClr val="tx1"/>
                          </a:solidFill>
                          <a:latin typeface="+mn-lt"/>
                          <a:ea typeface="+mn-ea"/>
                          <a:cs typeface="+mn-cs"/>
                        </a:rPr>
                        <a:t>cost of the item.</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Depreciable base is determined by subtracting estimated residual value from cost.</a:t>
                      </a:r>
                      <a:endParaRPr lang="en-US" sz="21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Depreciable base is determined by subtracting estimated residual value from cost.</a:t>
                      </a:r>
                      <a:r>
                        <a:rPr lang="en-US" sz="2100" b="0" i="0" u="none" strike="noStrike" kern="1200" baseline="0" dirty="0">
                          <a:solidFill>
                            <a:schemeClr val="dk1"/>
                          </a:solidFill>
                          <a:latin typeface="+mn-lt"/>
                          <a:ea typeface="+mn-ea"/>
                          <a:cs typeface="+mn-cs"/>
                        </a:rPr>
                        <a:t> A </a:t>
                      </a:r>
                      <a:r>
                        <a:rPr lang="en-IN" sz="2100" b="0" i="0" u="none" strike="noStrike" kern="1200" baseline="0" dirty="0">
                          <a:solidFill>
                            <a:schemeClr val="dk1"/>
                          </a:solidFill>
                          <a:latin typeface="+mn-lt"/>
                          <a:ea typeface="+mn-ea"/>
                          <a:cs typeface="+mn-cs"/>
                        </a:rPr>
                        <a:t>review of residual values at </a:t>
                      </a:r>
                      <a:r>
                        <a:rPr lang="en-US" sz="2100" b="0" i="0" u="none" strike="noStrike" kern="1200" baseline="0" dirty="0">
                          <a:solidFill>
                            <a:schemeClr val="dk1"/>
                          </a:solidFill>
                          <a:latin typeface="+mn-lt"/>
                          <a:ea typeface="+mn-ea"/>
                          <a:cs typeface="+mn-cs"/>
                        </a:rPr>
                        <a:t>least annually is required.</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r h="13585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a:t>Depreciation</a:t>
                      </a:r>
                      <a:r>
                        <a:rPr lang="en-US" sz="2100" b="1" baseline="0" dirty="0"/>
                        <a:t> Methods</a:t>
                      </a:r>
                      <a:endParaRPr lang="en-US" sz="2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4"/>
                  </a:ext>
                </a:extLst>
              </a:tr>
              <a:tr h="135857">
                <a:tc>
                  <a:txBody>
                    <a:bodyPr/>
                    <a:lstStyle/>
                    <a:p>
                      <a:r>
                        <a:rPr lang="en-US" sz="2100" dirty="0"/>
                        <a:t>Various depreciation methods are used in practice.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Specifically mentions three depreciation methods: straight-line, units-of-production, and the diminishing balance method.</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5"/>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220234021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Rectangle 9"/>
          <p:cNvSpPr/>
          <p:nvPr/>
        </p:nvSpPr>
        <p:spPr>
          <a:xfrm>
            <a:off x="3268127" y="6409646"/>
            <a:ext cx="1519237" cy="370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p:txBody>
          <a:bodyPr/>
          <a:lstStyle/>
          <a:p>
            <a:r>
              <a:rPr lang="en-US" dirty="0"/>
              <a:t>Dispositions</a:t>
            </a:r>
            <a:r>
              <a:rPr lang="en-IN" dirty="0"/>
              <a:t/>
            </a:r>
            <a:br>
              <a:rPr lang="en-IN" dirty="0"/>
            </a:br>
            <a:endParaRPr lang="en-US" dirty="0"/>
          </a:p>
        </p:txBody>
      </p:sp>
      <p:sp>
        <p:nvSpPr>
          <p:cNvPr id="5" name="Content Placeholder 4"/>
          <p:cNvSpPr>
            <a:spLocks noGrp="1"/>
          </p:cNvSpPr>
          <p:nvPr>
            <p:ph idx="1"/>
          </p:nvPr>
        </p:nvSpPr>
        <p:spPr/>
        <p:txBody>
          <a:bodyPr>
            <a:normAutofit/>
          </a:bodyPr>
          <a:lstStyle/>
          <a:p>
            <a:pPr>
              <a:buClr>
                <a:schemeClr val="tx1"/>
              </a:buClr>
            </a:pPr>
            <a:r>
              <a:rPr lang="en-US" b="1" dirty="0">
                <a:solidFill>
                  <a:srgbClr val="C00000"/>
                </a:solidFill>
              </a:rPr>
              <a:t>Gain</a:t>
            </a:r>
            <a:r>
              <a:rPr lang="en-US" b="1" dirty="0"/>
              <a:t> </a:t>
            </a:r>
            <a:r>
              <a:rPr lang="en-US" dirty="0"/>
              <a:t>or </a:t>
            </a:r>
            <a:r>
              <a:rPr lang="en-US" b="1" dirty="0">
                <a:solidFill>
                  <a:srgbClr val="C00000"/>
                </a:solidFill>
              </a:rPr>
              <a:t>loss</a:t>
            </a:r>
            <a:r>
              <a:rPr lang="en-US" b="1" dirty="0"/>
              <a:t> </a:t>
            </a:r>
            <a:r>
              <a:rPr lang="en-US" dirty="0"/>
              <a:t>recognized for the difference between the consideration received and the book value of the asset </a:t>
            </a:r>
            <a:r>
              <a:rPr lang="en-US" dirty="0" smtClean="0"/>
              <a:t>sold </a:t>
            </a:r>
          </a:p>
          <a:p>
            <a:pPr marL="0" indent="0">
              <a:buNone/>
            </a:pPr>
            <a:endParaRPr lang="en-US" dirty="0" smtClean="0"/>
          </a:p>
          <a:p>
            <a:pPr marL="0" indent="0">
              <a:buNone/>
            </a:pPr>
            <a:r>
              <a:rPr lang="en-US" dirty="0" smtClean="0"/>
              <a:t>Consideration </a:t>
            </a:r>
            <a:r>
              <a:rPr lang="en-US" dirty="0"/>
              <a:t>received			$XXX</a:t>
            </a:r>
          </a:p>
          <a:p>
            <a:pPr marL="0" indent="0">
              <a:buNone/>
            </a:pPr>
            <a:r>
              <a:rPr lang="en-US" dirty="0"/>
              <a:t>Less: Book value of asset sold		 (XXX)</a:t>
            </a:r>
          </a:p>
          <a:p>
            <a:pPr marL="0" indent="0">
              <a:buNone/>
            </a:pPr>
            <a:r>
              <a:rPr lang="en-US" dirty="0"/>
              <a:t>     Gain</a:t>
            </a:r>
            <a:r>
              <a:rPr lang="en-US" dirty="0" smtClean="0"/>
              <a:t>/loss </a:t>
            </a:r>
            <a:r>
              <a:rPr lang="en-US" dirty="0"/>
              <a:t>on sale of asset		$XXX</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cxnSp>
        <p:nvCxnSpPr>
          <p:cNvPr id="3" name="Straight Connector 2"/>
          <p:cNvCxnSpPr/>
          <p:nvPr/>
        </p:nvCxnSpPr>
        <p:spPr>
          <a:xfrm>
            <a:off x="6096000" y="42672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096000" y="47244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096000" y="48006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73033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4029588"/>
            <a:ext cx="8458199" cy="7978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aphicFrame>
        <p:nvGraphicFramePr>
          <p:cNvPr id="10" name="Object 9"/>
          <p:cNvGraphicFramePr>
            <a:graphicFrameLocks noChangeAspect="1"/>
          </p:cNvGraphicFramePr>
          <p:nvPr>
            <p:extLst>
              <p:ext uri="{D42A27DB-BD31-4B8C-83A1-F6EECF244321}">
                <p14:modId xmlns:p14="http://schemas.microsoft.com/office/powerpoint/2010/main" val="1682097739"/>
              </p:ext>
            </p:extLst>
          </p:nvPr>
        </p:nvGraphicFramePr>
        <p:xfrm>
          <a:off x="1524000" y="4945063"/>
          <a:ext cx="3894138" cy="1835150"/>
        </p:xfrm>
        <a:graphic>
          <a:graphicData uri="http://schemas.openxmlformats.org/presentationml/2006/ole">
            <mc:AlternateContent xmlns:mc="http://schemas.openxmlformats.org/markup-compatibility/2006">
              <mc:Choice xmlns:v="urn:schemas-microsoft-com:vml" Requires="v">
                <p:oleObj spid="_x0000_s2145" name="Worksheet" r:id="rId5" imgW="3809955" imgH="1866780" progId="Excel.Sheet.12">
                  <p:embed/>
                </p:oleObj>
              </mc:Choice>
              <mc:Fallback>
                <p:oleObj name="Worksheet" r:id="rId5" imgW="3809955" imgH="1866780" progId="Excel.Sheet.12">
                  <p:embed/>
                  <p:pic>
                    <p:nvPicPr>
                      <p:cNvPr id="0" name=""/>
                      <p:cNvPicPr/>
                      <p:nvPr/>
                    </p:nvPicPr>
                    <p:blipFill>
                      <a:blip r:embed="rId6"/>
                      <a:stretch>
                        <a:fillRect/>
                      </a:stretch>
                    </p:blipFill>
                    <p:spPr>
                      <a:xfrm>
                        <a:off x="1524000" y="4945063"/>
                        <a:ext cx="3894138" cy="1835150"/>
                      </a:xfrm>
                      <a:prstGeom prst="rect">
                        <a:avLst/>
                      </a:prstGeom>
                      <a:solidFill>
                        <a:schemeClr val="bg1"/>
                      </a:solidFill>
                    </p:spPr>
                  </p:pic>
                </p:oleObj>
              </mc:Fallback>
            </mc:AlternateContent>
          </a:graphicData>
        </a:graphic>
      </p:graphicFrame>
      <p:sp>
        <p:nvSpPr>
          <p:cNvPr id="2" name="Title 1"/>
          <p:cNvSpPr>
            <a:spLocks noGrp="1"/>
          </p:cNvSpPr>
          <p:nvPr>
            <p:ph type="title"/>
          </p:nvPr>
        </p:nvSpPr>
        <p:spPr/>
        <p:txBody>
          <a:bodyPr/>
          <a:lstStyle/>
          <a:p>
            <a:r>
              <a:rPr lang="en-US" dirty="0" smtClean="0"/>
              <a:t>Disposition</a:t>
            </a:r>
            <a:endParaRPr lang="en-US" dirty="0"/>
          </a:p>
        </p:txBody>
      </p:sp>
      <p:sp>
        <p:nvSpPr>
          <p:cNvPr id="3" name="Content Placeholder 2"/>
          <p:cNvSpPr>
            <a:spLocks noGrp="1"/>
          </p:cNvSpPr>
          <p:nvPr>
            <p:ph idx="1"/>
          </p:nvPr>
        </p:nvSpPr>
        <p:spPr>
          <a:xfrm>
            <a:off x="761999" y="1049868"/>
            <a:ext cx="8013600" cy="5435601"/>
          </a:xfrm>
        </p:spPr>
        <p:txBody>
          <a:bodyPr>
            <a:normAutofit/>
          </a:bodyPr>
          <a:lstStyle/>
          <a:p>
            <a:pPr marL="0" indent="0">
              <a:buNone/>
            </a:pPr>
            <a:r>
              <a:rPr lang="en-US" sz="19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r>
              <a:rPr lang="en-US" sz="19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a:p>
            <a:pPr marL="0" indent="0">
              <a:buNone/>
            </a:pPr>
            <a:r>
              <a:rPr lang="en-US" sz="2000" b="1" dirty="0"/>
              <a:t>The entry to update depreciation for 2020: </a:t>
            </a:r>
            <a:endParaRPr lang="en-US" sz="2000" dirty="0"/>
          </a:p>
          <a:p>
            <a:pPr marL="0" indent="0">
              <a:buNone/>
            </a:pPr>
            <a:r>
              <a:rPr lang="en-US" sz="2000" dirty="0"/>
              <a:t>		</a:t>
            </a:r>
          </a:p>
          <a:p>
            <a:pPr marL="0" indent="0">
              <a:buNone/>
            </a:pPr>
            <a:r>
              <a:rPr lang="en-US" sz="2000" dirty="0"/>
              <a:t>				</a:t>
            </a:r>
            <a:endParaRPr lang="en-US" dirty="0"/>
          </a:p>
          <a:p>
            <a:pPr marL="0" indent="0">
              <a:buNone/>
            </a:pP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TextBox 6"/>
          <p:cNvSpPr txBox="1"/>
          <p:nvPr/>
        </p:nvSpPr>
        <p:spPr>
          <a:xfrm>
            <a:off x="1002273" y="4449632"/>
            <a:ext cx="3571486" cy="369332"/>
          </a:xfrm>
          <a:prstGeom prst="rect">
            <a:avLst/>
          </a:prstGeom>
          <a:noFill/>
        </p:spPr>
        <p:txBody>
          <a:bodyPr wrap="square" rtlCol="0">
            <a:spAutoFit/>
          </a:bodyPr>
          <a:lstStyle/>
          <a:p>
            <a:r>
              <a:rPr lang="en-US"/>
              <a:t>Accumulated depreciation</a:t>
            </a:r>
          </a:p>
        </p:txBody>
      </p:sp>
      <p:sp>
        <p:nvSpPr>
          <p:cNvPr id="8" name="TextBox 7"/>
          <p:cNvSpPr txBox="1"/>
          <p:nvPr/>
        </p:nvSpPr>
        <p:spPr>
          <a:xfrm>
            <a:off x="6581726" y="4080300"/>
            <a:ext cx="914400" cy="369332"/>
          </a:xfrm>
          <a:prstGeom prst="rect">
            <a:avLst/>
          </a:prstGeom>
          <a:noFill/>
        </p:spPr>
        <p:txBody>
          <a:bodyPr wrap="square" rtlCol="0">
            <a:spAutoFit/>
          </a:bodyPr>
          <a:lstStyle/>
          <a:p>
            <a:r>
              <a:rPr lang="en-US"/>
              <a:t>42,000</a:t>
            </a:r>
          </a:p>
        </p:txBody>
      </p:sp>
      <p:sp>
        <p:nvSpPr>
          <p:cNvPr id="9" name="TextBox 8"/>
          <p:cNvSpPr txBox="1"/>
          <p:nvPr/>
        </p:nvSpPr>
        <p:spPr>
          <a:xfrm>
            <a:off x="7822572" y="4458099"/>
            <a:ext cx="1318731" cy="369332"/>
          </a:xfrm>
          <a:prstGeom prst="rect">
            <a:avLst/>
          </a:prstGeom>
          <a:noFill/>
        </p:spPr>
        <p:txBody>
          <a:bodyPr wrap="square" rtlCol="0">
            <a:spAutoFit/>
          </a:bodyPr>
          <a:lstStyle/>
          <a:p>
            <a:r>
              <a:rPr lang="en-US" b="1" dirty="0">
                <a:solidFill>
                  <a:srgbClr val="EC008C"/>
                </a:solidFill>
              </a:rPr>
              <a:t>42,000</a:t>
            </a:r>
            <a:r>
              <a:rPr lang="en-US" b="1" dirty="0"/>
              <a:t> </a:t>
            </a:r>
            <a:r>
              <a:rPr lang="en-US" dirty="0"/>
              <a:t>	</a:t>
            </a:r>
          </a:p>
        </p:txBody>
      </p:sp>
      <p:sp>
        <p:nvSpPr>
          <p:cNvPr id="11" name="TextBox 10"/>
          <p:cNvSpPr txBox="1"/>
          <p:nvPr/>
        </p:nvSpPr>
        <p:spPr>
          <a:xfrm>
            <a:off x="3276600" y="5791200"/>
            <a:ext cx="827471" cy="369332"/>
          </a:xfrm>
          <a:prstGeom prst="rect">
            <a:avLst/>
          </a:prstGeom>
          <a:noFill/>
        </p:spPr>
        <p:txBody>
          <a:bodyPr wrap="none" rtlCol="0">
            <a:spAutoFit/>
          </a:bodyPr>
          <a:lstStyle/>
          <a:p>
            <a:r>
              <a:rPr lang="en-US" b="1" dirty="0" smtClean="0">
                <a:solidFill>
                  <a:srgbClr val="EC008C"/>
                </a:solidFill>
                <a:latin typeface="+mn-lt"/>
              </a:rPr>
              <a:t>42,000</a:t>
            </a:r>
            <a:endParaRPr lang="en-US" b="1" dirty="0">
              <a:solidFill>
                <a:srgbClr val="EC008C"/>
              </a:solidFill>
              <a:latin typeface="+mn-lt"/>
            </a:endParaRPr>
          </a:p>
        </p:txBody>
      </p:sp>
      <p:sp>
        <p:nvSpPr>
          <p:cNvPr id="12" name="TextBox 11"/>
          <p:cNvSpPr txBox="1"/>
          <p:nvPr/>
        </p:nvSpPr>
        <p:spPr>
          <a:xfrm>
            <a:off x="3168707" y="6104469"/>
            <a:ext cx="946093" cy="369332"/>
          </a:xfrm>
          <a:prstGeom prst="rect">
            <a:avLst/>
          </a:prstGeom>
          <a:noFill/>
        </p:spPr>
        <p:txBody>
          <a:bodyPr wrap="none" rtlCol="0">
            <a:spAutoFit/>
          </a:bodyPr>
          <a:lstStyle/>
          <a:p>
            <a:r>
              <a:rPr lang="en-US" b="1" dirty="0" smtClean="0">
                <a:latin typeface="+mn-lt"/>
              </a:rPr>
              <a:t>126,000</a:t>
            </a:r>
            <a:endParaRPr lang="en-US" b="1" dirty="0">
              <a:latin typeface="+mn-lt"/>
            </a:endParaRPr>
          </a:p>
        </p:txBody>
      </p:sp>
      <p:sp>
        <p:nvSpPr>
          <p:cNvPr id="13" name="TextBox 12"/>
          <p:cNvSpPr txBox="1"/>
          <p:nvPr/>
        </p:nvSpPr>
        <p:spPr>
          <a:xfrm>
            <a:off x="4224057" y="5768459"/>
            <a:ext cx="652743" cy="369332"/>
          </a:xfrm>
          <a:prstGeom prst="rect">
            <a:avLst/>
          </a:prstGeom>
          <a:noFill/>
        </p:spPr>
        <p:txBody>
          <a:bodyPr wrap="none" rtlCol="0">
            <a:spAutoFit/>
          </a:bodyPr>
          <a:lstStyle/>
          <a:p>
            <a:r>
              <a:rPr lang="en-US" dirty="0" smtClean="0">
                <a:latin typeface="+mn-lt"/>
              </a:rPr>
              <a:t>2020</a:t>
            </a:r>
            <a:endParaRPr lang="en-US" dirty="0">
              <a:latin typeface="+mn-lt"/>
            </a:endParaRPr>
          </a:p>
        </p:txBody>
      </p:sp>
      <p:cxnSp>
        <p:nvCxnSpPr>
          <p:cNvPr id="15" name="Straight Arrow Connector 14"/>
          <p:cNvCxnSpPr/>
          <p:nvPr/>
        </p:nvCxnSpPr>
        <p:spPr>
          <a:xfrm flipH="1">
            <a:off x="4876800" y="4945063"/>
            <a:ext cx="2945772" cy="92233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1002273" y="4080300"/>
                <a:ext cx="5657197" cy="369332"/>
              </a:xfrm>
              <a:prstGeom prst="rect">
                <a:avLst/>
              </a:prstGeom>
              <a:noFill/>
            </p:spPr>
            <p:txBody>
              <a:bodyPr wrap="square" rtlCol="0">
                <a:spAutoFit/>
              </a:bodyPr>
              <a:lstStyle/>
              <a:p>
                <a:r>
                  <a:rPr lang="en-US" dirty="0"/>
                  <a:t>Depreciation </a:t>
                </a:r>
                <a:r>
                  <a:rPr lang="en-US" dirty="0" smtClean="0"/>
                  <a:t>expense </a:t>
                </a:r>
                <a:r>
                  <a:rPr lang="en-US" sz="1600" dirty="0" smtClean="0"/>
                  <a:t>(</a:t>
                </a:r>
                <a:r>
                  <a:rPr lang="en-US" sz="1600" dirty="0"/>
                  <a:t>$</a:t>
                </a:r>
                <a:r>
                  <a:rPr lang="en-US" sz="1600" dirty="0" smtClean="0"/>
                  <a:t>250,000 − 40,000</a:t>
                </a:r>
                <a:r>
                  <a:rPr lang="en-US" sz="1600" dirty="0"/>
                  <a:t>) </a:t>
                </a:r>
                <a:r>
                  <a:rPr lang="en-US" sz="1600" dirty="0" smtClean="0"/>
                  <a:t> </a:t>
                </a:r>
                <a:r>
                  <a:rPr lang="en-US" sz="1600" dirty="0"/>
                  <a:t>5 yrs.)</a:t>
                </a:r>
              </a:p>
            </p:txBody>
          </p:sp>
        </mc:Choice>
        <mc:Fallback xmlns="">
          <p:sp>
            <p:nvSpPr>
              <p:cNvPr id="6" name="TextBox 5"/>
              <p:cNvSpPr txBox="1">
                <a:spLocks noRot="1" noChangeAspect="1" noMove="1" noResize="1" noEditPoints="1" noAdjustHandles="1" noChangeArrowheads="1" noChangeShapeType="1" noTextEdit="1"/>
              </p:cNvSpPr>
              <p:nvPr/>
            </p:nvSpPr>
            <p:spPr>
              <a:xfrm>
                <a:off x="1002273" y="4080300"/>
                <a:ext cx="5657197" cy="369332"/>
              </a:xfrm>
              <a:prstGeom prst="rect">
                <a:avLst/>
              </a:prstGeom>
              <a:blipFill rotWithShape="1">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51987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1" fill="hold"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 y="4399556"/>
            <a:ext cx="8429334" cy="207744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p:txBody>
          <a:bodyPr/>
          <a:lstStyle/>
          <a:p>
            <a:r>
              <a:rPr lang="en-US" dirty="0" smtClean="0"/>
              <a:t>Disposition </a:t>
            </a:r>
            <a:r>
              <a:rPr lang="en-US" sz="2400" dirty="0" smtClean="0"/>
              <a:t>(continued)</a:t>
            </a:r>
            <a:endParaRPr lang="en-US" sz="2400" dirty="0"/>
          </a:p>
        </p:txBody>
      </p:sp>
      <p:sp>
        <p:nvSpPr>
          <p:cNvPr id="3" name="Content Placeholder 2"/>
          <p:cNvSpPr>
            <a:spLocks noGrp="1"/>
          </p:cNvSpPr>
          <p:nvPr>
            <p:ph idx="1"/>
          </p:nvPr>
        </p:nvSpPr>
        <p:spPr>
          <a:xfrm>
            <a:off x="754829" y="1444626"/>
            <a:ext cx="8223969" cy="2212973"/>
          </a:xfrm>
        </p:spPr>
        <p:txBody>
          <a:bodyPr>
            <a:normAutofit lnSpcReduction="10000"/>
          </a:bodyPr>
          <a:lstStyle/>
          <a:p>
            <a:pPr marL="0" indent="0">
              <a:buNone/>
            </a:pPr>
            <a:r>
              <a:rPr lang="en-US" sz="2400" dirty="0"/>
              <a:t>Consideration received 		</a:t>
            </a:r>
            <a:r>
              <a:rPr lang="en-US" sz="2400" dirty="0" smtClean="0"/>
              <a:t>$</a:t>
            </a:r>
            <a:r>
              <a:rPr lang="en-US" sz="2400" dirty="0"/>
              <a:t>140,000</a:t>
            </a:r>
          </a:p>
          <a:p>
            <a:pPr marL="0" indent="0">
              <a:buNone/>
            </a:pPr>
            <a:r>
              <a:rPr lang="en-US" sz="2400" dirty="0"/>
              <a:t>Less: Book value of asset </a:t>
            </a:r>
            <a:r>
              <a:rPr lang="en-US" sz="2400" dirty="0" smtClean="0"/>
              <a:t>sold* </a:t>
            </a:r>
            <a:r>
              <a:rPr lang="en-US" sz="2400" dirty="0"/>
              <a:t>	</a:t>
            </a:r>
            <a:r>
              <a:rPr lang="en-US" sz="2400" u="sng" dirty="0" smtClean="0"/>
              <a:t>(</a:t>
            </a:r>
            <a:r>
              <a:rPr lang="en-US" sz="2400" u="sng" dirty="0"/>
              <a:t>124,000)</a:t>
            </a:r>
          </a:p>
          <a:p>
            <a:pPr marL="0" indent="0">
              <a:buNone/>
            </a:pPr>
            <a:r>
              <a:rPr lang="en-US" sz="2400" dirty="0"/>
              <a:t>	Gain on sale of machine 	   </a:t>
            </a:r>
            <a:r>
              <a:rPr lang="en-US" sz="2400" b="1" dirty="0">
                <a:solidFill>
                  <a:srgbClr val="0000FF"/>
                </a:solidFill>
              </a:rPr>
              <a:t>$16,000</a:t>
            </a:r>
          </a:p>
          <a:p>
            <a:pPr marL="0" indent="0">
              <a:buNone/>
            </a:pPr>
            <a:r>
              <a:rPr lang="en-US" dirty="0" smtClean="0"/>
              <a:t>	</a:t>
            </a:r>
          </a:p>
          <a:p>
            <a:pPr marL="0" indent="0">
              <a:buNone/>
            </a:pPr>
            <a:r>
              <a:rPr lang="en-US" sz="2200" dirty="0" smtClean="0"/>
              <a:t>*Book value = Cost ($250,000) − Accumulated depreciation (</a:t>
            </a:r>
            <a:r>
              <a:rPr lang="en-US" sz="2200" b="1" dirty="0" smtClean="0">
                <a:solidFill>
                  <a:srgbClr val="EC008C"/>
                </a:solidFill>
              </a:rPr>
              <a:t>$126,000</a:t>
            </a:r>
            <a:r>
              <a:rPr lang="en-US" sz="2200" dirty="0" smtClean="0"/>
              <a:t>)</a:t>
            </a:r>
            <a:endParaRPr lang="en-US" sz="2200" dirty="0"/>
          </a:p>
          <a:p>
            <a:pPr marL="0" indent="0">
              <a:buNone/>
            </a:pP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5" name="TextBox 4"/>
          <p:cNvSpPr txBox="1"/>
          <p:nvPr/>
        </p:nvSpPr>
        <p:spPr>
          <a:xfrm>
            <a:off x="729052" y="4935749"/>
            <a:ext cx="5508287" cy="369332"/>
          </a:xfrm>
          <a:prstGeom prst="rect">
            <a:avLst/>
          </a:prstGeom>
          <a:noFill/>
        </p:spPr>
        <p:txBody>
          <a:bodyPr wrap="square" rtlCol="0">
            <a:spAutoFit/>
          </a:bodyPr>
          <a:lstStyle/>
          <a:p>
            <a:r>
              <a:rPr lang="en-US" dirty="0"/>
              <a:t>Cash</a:t>
            </a:r>
            <a:endParaRPr lang="en-US" sz="1600" dirty="0"/>
          </a:p>
        </p:txBody>
      </p:sp>
      <p:sp>
        <p:nvSpPr>
          <p:cNvPr id="6" name="TextBox 5"/>
          <p:cNvSpPr txBox="1"/>
          <p:nvPr/>
        </p:nvSpPr>
        <p:spPr>
          <a:xfrm>
            <a:off x="721497" y="5205790"/>
            <a:ext cx="3571486" cy="369332"/>
          </a:xfrm>
          <a:prstGeom prst="rect">
            <a:avLst/>
          </a:prstGeom>
          <a:noFill/>
        </p:spPr>
        <p:txBody>
          <a:bodyPr wrap="square" rtlCol="0">
            <a:spAutoFit/>
          </a:bodyPr>
          <a:lstStyle/>
          <a:p>
            <a:r>
              <a:rPr lang="en-US"/>
              <a:t>Accumulated depreciation</a:t>
            </a:r>
          </a:p>
        </p:txBody>
      </p:sp>
      <p:sp>
        <p:nvSpPr>
          <p:cNvPr id="7" name="TextBox 6"/>
          <p:cNvSpPr txBox="1"/>
          <p:nvPr/>
        </p:nvSpPr>
        <p:spPr>
          <a:xfrm>
            <a:off x="5987946" y="4921235"/>
            <a:ext cx="1300352" cy="369332"/>
          </a:xfrm>
          <a:prstGeom prst="rect">
            <a:avLst/>
          </a:prstGeom>
          <a:noFill/>
        </p:spPr>
        <p:txBody>
          <a:bodyPr wrap="square" rtlCol="0">
            <a:spAutoFit/>
          </a:bodyPr>
          <a:lstStyle/>
          <a:p>
            <a:r>
              <a:rPr lang="en-US"/>
              <a:t>140,000</a:t>
            </a:r>
          </a:p>
        </p:txBody>
      </p:sp>
      <p:sp>
        <p:nvSpPr>
          <p:cNvPr id="8" name="TextBox 7"/>
          <p:cNvSpPr txBox="1"/>
          <p:nvPr/>
        </p:nvSpPr>
        <p:spPr>
          <a:xfrm>
            <a:off x="5987946" y="5232249"/>
            <a:ext cx="1318731" cy="369332"/>
          </a:xfrm>
          <a:prstGeom prst="rect">
            <a:avLst/>
          </a:prstGeom>
          <a:noFill/>
        </p:spPr>
        <p:txBody>
          <a:bodyPr wrap="square" rtlCol="0">
            <a:spAutoFit/>
          </a:bodyPr>
          <a:lstStyle/>
          <a:p>
            <a:r>
              <a:rPr lang="en-US" b="1">
                <a:solidFill>
                  <a:srgbClr val="EC008C"/>
                </a:solidFill>
              </a:rPr>
              <a:t>126,000</a:t>
            </a:r>
            <a:r>
              <a:rPr lang="en-US" b="1"/>
              <a:t> </a:t>
            </a:r>
            <a:r>
              <a:rPr lang="en-US"/>
              <a:t>	</a:t>
            </a:r>
          </a:p>
        </p:txBody>
      </p:sp>
      <p:sp>
        <p:nvSpPr>
          <p:cNvPr id="10" name="TextBox 9"/>
          <p:cNvSpPr txBox="1"/>
          <p:nvPr/>
        </p:nvSpPr>
        <p:spPr>
          <a:xfrm>
            <a:off x="1029988" y="5585840"/>
            <a:ext cx="3340775" cy="369332"/>
          </a:xfrm>
          <a:prstGeom prst="rect">
            <a:avLst/>
          </a:prstGeom>
          <a:noFill/>
        </p:spPr>
        <p:txBody>
          <a:bodyPr wrap="square" rtlCol="0">
            <a:spAutoFit/>
          </a:bodyPr>
          <a:lstStyle/>
          <a:p>
            <a:r>
              <a:rPr lang="en-US"/>
              <a:t>Machine (account balance)</a:t>
            </a:r>
            <a:endParaRPr lang="en-US" sz="1600"/>
          </a:p>
        </p:txBody>
      </p:sp>
      <p:sp>
        <p:nvSpPr>
          <p:cNvPr id="11" name="TextBox 10"/>
          <p:cNvSpPr txBox="1"/>
          <p:nvPr/>
        </p:nvSpPr>
        <p:spPr>
          <a:xfrm>
            <a:off x="1029988" y="5937917"/>
            <a:ext cx="4687124" cy="369332"/>
          </a:xfrm>
          <a:prstGeom prst="rect">
            <a:avLst/>
          </a:prstGeom>
          <a:noFill/>
        </p:spPr>
        <p:txBody>
          <a:bodyPr wrap="square" rtlCol="0">
            <a:spAutoFit/>
          </a:bodyPr>
          <a:lstStyle/>
          <a:p>
            <a:r>
              <a:rPr lang="en-US"/>
              <a:t>Gain on sale of machine (difference)</a:t>
            </a:r>
            <a:endParaRPr lang="en-US" sz="1600"/>
          </a:p>
        </p:txBody>
      </p:sp>
      <p:sp>
        <p:nvSpPr>
          <p:cNvPr id="12" name="TextBox 11"/>
          <p:cNvSpPr txBox="1"/>
          <p:nvPr/>
        </p:nvSpPr>
        <p:spPr>
          <a:xfrm>
            <a:off x="7801631" y="5538090"/>
            <a:ext cx="1300352" cy="369332"/>
          </a:xfrm>
          <a:prstGeom prst="rect">
            <a:avLst/>
          </a:prstGeom>
          <a:noFill/>
        </p:spPr>
        <p:txBody>
          <a:bodyPr wrap="square" rtlCol="0">
            <a:spAutoFit/>
          </a:bodyPr>
          <a:lstStyle/>
          <a:p>
            <a:r>
              <a:rPr lang="en-US"/>
              <a:t>250,000</a:t>
            </a:r>
          </a:p>
        </p:txBody>
      </p:sp>
      <p:sp>
        <p:nvSpPr>
          <p:cNvPr id="13" name="TextBox 12"/>
          <p:cNvSpPr txBox="1"/>
          <p:nvPr/>
        </p:nvSpPr>
        <p:spPr>
          <a:xfrm>
            <a:off x="7921959" y="5931759"/>
            <a:ext cx="1300352" cy="369332"/>
          </a:xfrm>
          <a:prstGeom prst="rect">
            <a:avLst/>
          </a:prstGeom>
          <a:noFill/>
        </p:spPr>
        <p:txBody>
          <a:bodyPr wrap="square" rtlCol="0">
            <a:spAutoFit/>
          </a:bodyPr>
          <a:lstStyle/>
          <a:p>
            <a:r>
              <a:rPr lang="en-US" b="1">
                <a:solidFill>
                  <a:srgbClr val="0000FF"/>
                </a:solidFill>
              </a:rPr>
              <a:t>16,000</a:t>
            </a:r>
          </a:p>
        </p:txBody>
      </p:sp>
      <p:sp>
        <p:nvSpPr>
          <p:cNvPr id="14" name="Content Placeholder 2"/>
          <p:cNvSpPr txBox="1">
            <a:spLocks/>
          </p:cNvSpPr>
          <p:nvPr/>
        </p:nvSpPr>
        <p:spPr bwMode="auto">
          <a:xfrm>
            <a:off x="559128" y="3859113"/>
            <a:ext cx="7392094" cy="4603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US" sz="2000" b="1" dirty="0"/>
              <a:t>The entry to record the sale on December 31, 2020, for $140,000: </a:t>
            </a:r>
            <a:endParaRPr lang="en-US" sz="2000" dirty="0"/>
          </a:p>
          <a:p>
            <a:pPr marL="0" indent="0">
              <a:buFont typeface="Arial" charset="0"/>
              <a:buNone/>
            </a:pPr>
            <a:endParaRPr lang="en-US" sz="2000" dirty="0"/>
          </a:p>
        </p:txBody>
      </p:sp>
      <p:cxnSp>
        <p:nvCxnSpPr>
          <p:cNvPr id="16" name="Straight Connector 15"/>
          <p:cNvCxnSpPr/>
          <p:nvPr/>
        </p:nvCxnSpPr>
        <p:spPr>
          <a:xfrm>
            <a:off x="5512934" y="2590800"/>
            <a:ext cx="1116466"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512934" y="2689671"/>
            <a:ext cx="1116466"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40311" y="4399556"/>
            <a:ext cx="4212273"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9" name="TextBox 18"/>
          <p:cNvSpPr txBox="1">
            <a:spLocks noChangeArrowheads="1"/>
          </p:cNvSpPr>
          <p:nvPr/>
        </p:nvSpPr>
        <p:spPr bwMode="auto">
          <a:xfrm>
            <a:off x="7635219" y="4391228"/>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0" name="TextBox 19"/>
          <p:cNvSpPr txBox="1">
            <a:spLocks noChangeArrowheads="1"/>
          </p:cNvSpPr>
          <p:nvPr/>
        </p:nvSpPr>
        <p:spPr bwMode="auto">
          <a:xfrm>
            <a:off x="5901539" y="4388224"/>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1" name="Straight Connector 20"/>
          <p:cNvCxnSpPr/>
          <p:nvPr/>
        </p:nvCxnSpPr>
        <p:spPr>
          <a:xfrm>
            <a:off x="1029988" y="4810033"/>
            <a:ext cx="7676353"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3059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Makers’ Perspective: Understanding Gains and Losses</a:t>
            </a:r>
            <a:endParaRPr lang="en-US" dirty="0"/>
          </a:p>
        </p:txBody>
      </p:sp>
      <p:sp>
        <p:nvSpPr>
          <p:cNvPr id="3" name="Content Placeholder 2"/>
          <p:cNvSpPr>
            <a:spLocks noGrp="1"/>
          </p:cNvSpPr>
          <p:nvPr>
            <p:ph idx="1"/>
          </p:nvPr>
        </p:nvSpPr>
        <p:spPr>
          <a:xfrm>
            <a:off x="761999" y="1600200"/>
            <a:ext cx="8013600" cy="4902201"/>
          </a:xfrm>
        </p:spPr>
        <p:txBody>
          <a:bodyPr/>
          <a:lstStyle/>
          <a:p>
            <a:r>
              <a:rPr lang="en-US" dirty="0"/>
              <a:t>A </a:t>
            </a:r>
            <a:r>
              <a:rPr lang="en-US" b="1" dirty="0">
                <a:solidFill>
                  <a:srgbClr val="0070C0"/>
                </a:solidFill>
              </a:rPr>
              <a:t>gain</a:t>
            </a:r>
            <a:r>
              <a:rPr lang="en-US" dirty="0"/>
              <a:t> on the sale of a depreciable asset means the asset was sold for </a:t>
            </a:r>
            <a:r>
              <a:rPr lang="en-US" b="1" dirty="0">
                <a:solidFill>
                  <a:srgbClr val="0070C0"/>
                </a:solidFill>
              </a:rPr>
              <a:t>more than its book value </a:t>
            </a:r>
          </a:p>
          <a:p>
            <a:pPr lvl="1">
              <a:spcAft>
                <a:spcPts val="2400"/>
              </a:spcAft>
              <a:buFont typeface="Lucida Grande"/>
              <a:buChar char="–"/>
            </a:pPr>
            <a:r>
              <a:rPr lang="en-US" sz="2800" dirty="0"/>
              <a:t>The </a:t>
            </a:r>
            <a:r>
              <a:rPr lang="en-US" sz="2800" b="1" dirty="0">
                <a:solidFill>
                  <a:srgbClr val="0070C0"/>
                </a:solidFill>
              </a:rPr>
              <a:t>net increase </a:t>
            </a:r>
            <a:r>
              <a:rPr lang="en-US" sz="2800" dirty="0"/>
              <a:t>in the book value of total assets is an accounting gain (not an economic gain</a:t>
            </a:r>
            <a:r>
              <a:rPr lang="en-US" sz="2800" dirty="0" smtClean="0"/>
              <a:t>) </a:t>
            </a:r>
            <a:endParaRPr lang="en-US" sz="2800" dirty="0"/>
          </a:p>
          <a:p>
            <a:r>
              <a:rPr lang="en-US" dirty="0"/>
              <a:t>A </a:t>
            </a:r>
            <a:r>
              <a:rPr lang="en-US" b="1" dirty="0">
                <a:solidFill>
                  <a:srgbClr val="C00000"/>
                </a:solidFill>
              </a:rPr>
              <a:t>loss</a:t>
            </a:r>
            <a:r>
              <a:rPr lang="en-US" dirty="0"/>
              <a:t> signifies that the cash received is</a:t>
            </a:r>
            <a:r>
              <a:rPr lang="en-US" b="1" dirty="0">
                <a:solidFill>
                  <a:srgbClr val="C00000"/>
                </a:solidFill>
              </a:rPr>
              <a:t> less than the book value</a:t>
            </a:r>
            <a:r>
              <a:rPr lang="en-US" dirty="0"/>
              <a:t> of the asset being sold</a:t>
            </a:r>
          </a:p>
          <a:p>
            <a:pPr lvl="1">
              <a:buFont typeface="Lucida Grande"/>
              <a:buChar char="–"/>
            </a:pPr>
            <a:r>
              <a:rPr lang="en-US" sz="2800" dirty="0"/>
              <a:t>There is a </a:t>
            </a:r>
            <a:r>
              <a:rPr lang="en-US" sz="2800" b="1" dirty="0">
                <a:solidFill>
                  <a:srgbClr val="C00000"/>
                </a:solidFill>
              </a:rPr>
              <a:t>net decrease </a:t>
            </a:r>
            <a:r>
              <a:rPr lang="en-US" sz="2800" dirty="0"/>
              <a:t>in the book value of total </a:t>
            </a:r>
            <a:r>
              <a:rPr lang="en-US" sz="2800" dirty="0" smtClean="0"/>
              <a:t>assets </a:t>
            </a:r>
            <a:endParaRPr lang="en-US" sz="2800" dirty="0"/>
          </a:p>
          <a:p>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232176781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Assets Held for Sale</a:t>
            </a:r>
          </a:p>
        </p:txBody>
      </p:sp>
      <p:sp>
        <p:nvSpPr>
          <p:cNvPr id="3" name="Content Placeholder 2"/>
          <p:cNvSpPr>
            <a:spLocks noGrp="1"/>
          </p:cNvSpPr>
          <p:nvPr>
            <p:ph idx="1"/>
          </p:nvPr>
        </p:nvSpPr>
        <p:spPr>
          <a:xfrm>
            <a:off x="761999" y="1066800"/>
            <a:ext cx="8013600" cy="5562600"/>
          </a:xfrm>
        </p:spPr>
        <p:txBody>
          <a:bodyPr>
            <a:normAutofit fontScale="77500" lnSpcReduction="20000"/>
          </a:bodyPr>
          <a:lstStyle/>
          <a:p>
            <a:pPr marL="0" indent="0">
              <a:lnSpc>
                <a:spcPct val="110000"/>
              </a:lnSpc>
              <a:spcAft>
                <a:spcPts val="600"/>
              </a:spcAft>
              <a:buNone/>
            </a:pPr>
            <a:r>
              <a:rPr lang="en-US" dirty="0"/>
              <a:t>An asset is classified as “held for sale” in the period in which all of the following criteria are met: </a:t>
            </a:r>
          </a:p>
          <a:p>
            <a:pPr marL="514350" indent="-514350">
              <a:lnSpc>
                <a:spcPct val="110000"/>
              </a:lnSpc>
              <a:buFont typeface="+mj-lt"/>
              <a:buAutoNum type="arabicPeriod"/>
            </a:pPr>
            <a:r>
              <a:rPr lang="en-US" dirty="0"/>
              <a:t>Management commits to a plan to sell the </a:t>
            </a:r>
            <a:r>
              <a:rPr lang="en-US" dirty="0" smtClean="0"/>
              <a:t>asset </a:t>
            </a:r>
            <a:endParaRPr lang="en-US" dirty="0"/>
          </a:p>
          <a:p>
            <a:pPr marL="514350" indent="-514350">
              <a:lnSpc>
                <a:spcPct val="110000"/>
              </a:lnSpc>
              <a:buFont typeface="+mj-lt"/>
              <a:buAutoNum type="arabicPeriod"/>
            </a:pPr>
            <a:r>
              <a:rPr lang="en-US" dirty="0"/>
              <a:t>The asset is available for immediate sale in its present </a:t>
            </a:r>
            <a:r>
              <a:rPr lang="en-US" dirty="0" smtClean="0"/>
              <a:t>condition </a:t>
            </a:r>
            <a:endParaRPr lang="en-US" dirty="0"/>
          </a:p>
          <a:p>
            <a:pPr marL="514350" indent="-514350">
              <a:lnSpc>
                <a:spcPct val="110000"/>
              </a:lnSpc>
              <a:buFont typeface="+mj-lt"/>
              <a:buAutoNum type="arabicPeriod"/>
            </a:pPr>
            <a:r>
              <a:rPr lang="en-US" dirty="0"/>
              <a:t>An active plan to locate a buyer and sell the asset has been </a:t>
            </a:r>
            <a:r>
              <a:rPr lang="en-US" dirty="0" smtClean="0"/>
              <a:t>initiated </a:t>
            </a:r>
            <a:endParaRPr lang="en-US" dirty="0"/>
          </a:p>
          <a:p>
            <a:pPr marL="514350" indent="-514350">
              <a:lnSpc>
                <a:spcPct val="110000"/>
              </a:lnSpc>
              <a:buFont typeface="+mj-lt"/>
              <a:buAutoNum type="arabicPeriod"/>
            </a:pPr>
            <a:r>
              <a:rPr lang="en-US" dirty="0"/>
              <a:t>The completed sale of the asset is probable and typically expected to occur within one </a:t>
            </a:r>
            <a:r>
              <a:rPr lang="en-US" dirty="0" smtClean="0"/>
              <a:t>year </a:t>
            </a:r>
            <a:endParaRPr lang="en-US" dirty="0"/>
          </a:p>
          <a:p>
            <a:pPr marL="514350" indent="-514350">
              <a:lnSpc>
                <a:spcPct val="110000"/>
              </a:lnSpc>
              <a:buFont typeface="+mj-lt"/>
              <a:buAutoNum type="arabicPeriod"/>
            </a:pPr>
            <a:r>
              <a:rPr lang="en-US" dirty="0"/>
              <a:t>The asset is being offered for sale at a reasonable price relative to its current fair </a:t>
            </a:r>
            <a:r>
              <a:rPr lang="en-US" dirty="0" smtClean="0"/>
              <a:t>value </a:t>
            </a:r>
            <a:endParaRPr lang="en-US" dirty="0"/>
          </a:p>
          <a:p>
            <a:pPr marL="514350" indent="-514350">
              <a:lnSpc>
                <a:spcPct val="110000"/>
              </a:lnSpc>
              <a:spcAft>
                <a:spcPts val="1200"/>
              </a:spcAft>
              <a:buFont typeface="+mj-lt"/>
              <a:buAutoNum type="arabicPeriod"/>
            </a:pPr>
            <a:r>
              <a:rPr lang="en-US" dirty="0"/>
              <a:t>Management’s actions indicate the plan is unlikely to change significantly or be </a:t>
            </a:r>
            <a:r>
              <a:rPr lang="en-US" dirty="0" smtClean="0"/>
              <a:t>withdrawn </a:t>
            </a:r>
            <a:endParaRPr lang="en-US" sz="2000" dirty="0" smtClean="0"/>
          </a:p>
          <a:p>
            <a:pPr marL="0" indent="0">
              <a:lnSpc>
                <a:spcPct val="110000"/>
              </a:lnSpc>
              <a:buNone/>
            </a:pPr>
            <a:r>
              <a:rPr lang="en-US" b="1" i="1" dirty="0" smtClean="0">
                <a:solidFill>
                  <a:srgbClr val="C00000"/>
                </a:solidFill>
              </a:rPr>
              <a:t>An </a:t>
            </a:r>
            <a:r>
              <a:rPr lang="en-US" b="1" i="1" dirty="0">
                <a:solidFill>
                  <a:srgbClr val="C00000"/>
                </a:solidFill>
              </a:rPr>
              <a:t>asset classified as held for sale is reported at the lower of its current book value or its fair value less any cost to sell.</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120949613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Retirements</a:t>
            </a:r>
          </a:p>
        </p:txBody>
      </p:sp>
      <p:sp>
        <p:nvSpPr>
          <p:cNvPr id="3" name="Content Placeholder 2"/>
          <p:cNvSpPr>
            <a:spLocks noGrp="1"/>
          </p:cNvSpPr>
          <p:nvPr>
            <p:ph idx="1"/>
          </p:nvPr>
        </p:nvSpPr>
        <p:spPr/>
        <p:txBody>
          <a:bodyPr>
            <a:normAutofit/>
          </a:bodyPr>
          <a:lstStyle/>
          <a:p>
            <a:r>
              <a:rPr lang="en-US" sz="2600" dirty="0"/>
              <a:t>Instead of selling a used asset, a company may </a:t>
            </a:r>
            <a:r>
              <a:rPr lang="en-US" sz="2600" b="1" dirty="0">
                <a:solidFill>
                  <a:srgbClr val="C00000"/>
                </a:solidFill>
              </a:rPr>
              <a:t>retire</a:t>
            </a:r>
            <a:r>
              <a:rPr lang="en-US" sz="2600" dirty="0"/>
              <a:t> (or abandon) the </a:t>
            </a:r>
            <a:r>
              <a:rPr lang="en-US" sz="2600" dirty="0" smtClean="0"/>
              <a:t>asset </a:t>
            </a:r>
            <a:endParaRPr lang="en-US" sz="2600" dirty="0"/>
          </a:p>
          <a:p>
            <a:pPr>
              <a:buClr>
                <a:schemeClr val="tx1"/>
              </a:buClr>
            </a:pPr>
            <a:r>
              <a:rPr lang="en-US" sz="2600" b="1" dirty="0">
                <a:solidFill>
                  <a:srgbClr val="C00000"/>
                </a:solidFill>
              </a:rPr>
              <a:t>At the time of retirement:</a:t>
            </a:r>
          </a:p>
          <a:p>
            <a:pPr lvl="1"/>
            <a:r>
              <a:rPr lang="en-US" sz="2600" dirty="0"/>
              <a:t>The asset account and the corresponding accumulated deprecation account are removed from the books </a:t>
            </a:r>
          </a:p>
          <a:p>
            <a:pPr lvl="1"/>
            <a:r>
              <a:rPr lang="en-US" sz="2600" dirty="0"/>
              <a:t>A loss equal to the remaining book value of the asset is recorded </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386057913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Group and Composite Depreciation Methods</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r>
              <a:rPr lang="en-US" dirty="0"/>
              <a:t>Group and composite depreciation methods depreciate assets collectively rather than individually to reduce recordkeeping costs</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Freeform 6"/>
          <p:cNvSpPr/>
          <p:nvPr/>
        </p:nvSpPr>
        <p:spPr>
          <a:xfrm>
            <a:off x="3206433" y="3068790"/>
            <a:ext cx="5874887" cy="1412289"/>
          </a:xfrm>
          <a:custGeom>
            <a:avLst/>
            <a:gdLst>
              <a:gd name="connsiteX0" fmla="*/ 235386 w 1412288"/>
              <a:gd name="connsiteY0" fmla="*/ 0 h 6462375"/>
              <a:gd name="connsiteX1" fmla="*/ 1176902 w 1412288"/>
              <a:gd name="connsiteY1" fmla="*/ 0 h 6462375"/>
              <a:gd name="connsiteX2" fmla="*/ 1412288 w 1412288"/>
              <a:gd name="connsiteY2" fmla="*/ 235386 h 6462375"/>
              <a:gd name="connsiteX3" fmla="*/ 1412288 w 1412288"/>
              <a:gd name="connsiteY3" fmla="*/ 6462375 h 6462375"/>
              <a:gd name="connsiteX4" fmla="*/ 1412288 w 1412288"/>
              <a:gd name="connsiteY4" fmla="*/ 6462375 h 6462375"/>
              <a:gd name="connsiteX5" fmla="*/ 0 w 1412288"/>
              <a:gd name="connsiteY5" fmla="*/ 6462375 h 6462375"/>
              <a:gd name="connsiteX6" fmla="*/ 0 w 1412288"/>
              <a:gd name="connsiteY6" fmla="*/ 6462375 h 6462375"/>
              <a:gd name="connsiteX7" fmla="*/ 0 w 1412288"/>
              <a:gd name="connsiteY7" fmla="*/ 235386 h 6462375"/>
              <a:gd name="connsiteX8" fmla="*/ 235386 w 1412288"/>
              <a:gd name="connsiteY8" fmla="*/ 0 h 64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288" h="6462375">
                <a:moveTo>
                  <a:pt x="1412288" y="1077085"/>
                </a:moveTo>
                <a:lnTo>
                  <a:pt x="1412288" y="5385290"/>
                </a:lnTo>
                <a:cubicBezTo>
                  <a:pt x="1412288" y="5980146"/>
                  <a:pt x="1389257" y="6462373"/>
                  <a:pt x="1360847" y="6462373"/>
                </a:cubicBezTo>
                <a:lnTo>
                  <a:pt x="0" y="6462373"/>
                </a:lnTo>
                <a:lnTo>
                  <a:pt x="0" y="6462373"/>
                </a:lnTo>
                <a:lnTo>
                  <a:pt x="0" y="2"/>
                </a:lnTo>
                <a:lnTo>
                  <a:pt x="0" y="2"/>
                </a:lnTo>
                <a:lnTo>
                  <a:pt x="1360847" y="2"/>
                </a:lnTo>
                <a:cubicBezTo>
                  <a:pt x="1389257" y="2"/>
                  <a:pt x="1412288" y="482229"/>
                  <a:pt x="1412288" y="1077085"/>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84913" tIns="85452" rIns="85452" bIns="85453"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latin typeface="+mn-lt"/>
              </a:rPr>
              <a:t>Collection of depreciable assets </a:t>
            </a:r>
            <a:r>
              <a:rPr lang="en-IN" sz="2600" kern="1200" dirty="0">
                <a:latin typeface="+mn-lt"/>
              </a:rPr>
              <a:t>that share similar service lives and other attributes</a:t>
            </a:r>
            <a:endParaRPr lang="en-US" sz="2600" kern="1200" dirty="0"/>
          </a:p>
        </p:txBody>
      </p:sp>
      <p:sp>
        <p:nvSpPr>
          <p:cNvPr id="14" name="Freeform 13"/>
          <p:cNvSpPr/>
          <p:nvPr/>
        </p:nvSpPr>
        <p:spPr>
          <a:xfrm>
            <a:off x="3206433" y="4985516"/>
            <a:ext cx="5874887" cy="1412289"/>
          </a:xfrm>
          <a:custGeom>
            <a:avLst/>
            <a:gdLst>
              <a:gd name="connsiteX0" fmla="*/ 235386 w 1412288"/>
              <a:gd name="connsiteY0" fmla="*/ 0 h 6462375"/>
              <a:gd name="connsiteX1" fmla="*/ 1176902 w 1412288"/>
              <a:gd name="connsiteY1" fmla="*/ 0 h 6462375"/>
              <a:gd name="connsiteX2" fmla="*/ 1412288 w 1412288"/>
              <a:gd name="connsiteY2" fmla="*/ 235386 h 6462375"/>
              <a:gd name="connsiteX3" fmla="*/ 1412288 w 1412288"/>
              <a:gd name="connsiteY3" fmla="*/ 6462375 h 6462375"/>
              <a:gd name="connsiteX4" fmla="*/ 1412288 w 1412288"/>
              <a:gd name="connsiteY4" fmla="*/ 6462375 h 6462375"/>
              <a:gd name="connsiteX5" fmla="*/ 0 w 1412288"/>
              <a:gd name="connsiteY5" fmla="*/ 6462375 h 6462375"/>
              <a:gd name="connsiteX6" fmla="*/ 0 w 1412288"/>
              <a:gd name="connsiteY6" fmla="*/ 6462375 h 6462375"/>
              <a:gd name="connsiteX7" fmla="*/ 0 w 1412288"/>
              <a:gd name="connsiteY7" fmla="*/ 235386 h 6462375"/>
              <a:gd name="connsiteX8" fmla="*/ 235386 w 1412288"/>
              <a:gd name="connsiteY8" fmla="*/ 0 h 64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288" h="6462375">
                <a:moveTo>
                  <a:pt x="1412288" y="1077085"/>
                </a:moveTo>
                <a:lnTo>
                  <a:pt x="1412288" y="5385290"/>
                </a:lnTo>
                <a:cubicBezTo>
                  <a:pt x="1412288" y="5980146"/>
                  <a:pt x="1389257" y="6462373"/>
                  <a:pt x="1360847" y="6462373"/>
                </a:cubicBezTo>
                <a:lnTo>
                  <a:pt x="0" y="6462373"/>
                </a:lnTo>
                <a:lnTo>
                  <a:pt x="0" y="6462373"/>
                </a:lnTo>
                <a:lnTo>
                  <a:pt x="0" y="2"/>
                </a:lnTo>
                <a:lnTo>
                  <a:pt x="0" y="2"/>
                </a:lnTo>
                <a:lnTo>
                  <a:pt x="1360847" y="2"/>
                </a:lnTo>
                <a:cubicBezTo>
                  <a:pt x="1389257" y="2"/>
                  <a:pt x="1412288" y="482229"/>
                  <a:pt x="1412288" y="1077085"/>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84913" tIns="85452" rIns="85452" bIns="85453"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latin typeface="+mn-lt"/>
              </a:rPr>
              <a:t>Collection of depreciable assets </a:t>
            </a:r>
            <a:r>
              <a:rPr lang="en-IN" sz="2600" kern="1200" dirty="0">
                <a:latin typeface="+mn-lt"/>
              </a:rPr>
              <a:t>that </a:t>
            </a:r>
            <a:r>
              <a:rPr lang="en-US" sz="2600" kern="1200" dirty="0"/>
              <a:t>are physically dissimilar </a:t>
            </a:r>
            <a:r>
              <a:rPr lang="en-IN" sz="2600" kern="1200" dirty="0"/>
              <a:t>but are aggregated anyway to gain the convenience of a collective depreciation calculation</a:t>
            </a:r>
            <a:endParaRPr lang="en-US" sz="2600" kern="1200" dirty="0"/>
          </a:p>
        </p:txBody>
      </p:sp>
      <p:sp>
        <p:nvSpPr>
          <p:cNvPr id="4" name="Freeform 3"/>
          <p:cNvSpPr/>
          <p:nvPr/>
        </p:nvSpPr>
        <p:spPr>
          <a:xfrm>
            <a:off x="657540" y="2958724"/>
            <a:ext cx="2694412" cy="1632421"/>
          </a:xfrm>
          <a:custGeom>
            <a:avLst/>
            <a:gdLst>
              <a:gd name="connsiteX0" fmla="*/ 0 w 2172751"/>
              <a:gd name="connsiteY0" fmla="*/ 362132 h 2694411"/>
              <a:gd name="connsiteX1" fmla="*/ 362132 w 2172751"/>
              <a:gd name="connsiteY1" fmla="*/ 0 h 2694411"/>
              <a:gd name="connsiteX2" fmla="*/ 1810619 w 2172751"/>
              <a:gd name="connsiteY2" fmla="*/ 0 h 2694411"/>
              <a:gd name="connsiteX3" fmla="*/ 2172751 w 2172751"/>
              <a:gd name="connsiteY3" fmla="*/ 362132 h 2694411"/>
              <a:gd name="connsiteX4" fmla="*/ 2172751 w 2172751"/>
              <a:gd name="connsiteY4" fmla="*/ 2332279 h 2694411"/>
              <a:gd name="connsiteX5" fmla="*/ 1810619 w 2172751"/>
              <a:gd name="connsiteY5" fmla="*/ 2694411 h 2694411"/>
              <a:gd name="connsiteX6" fmla="*/ 362132 w 2172751"/>
              <a:gd name="connsiteY6" fmla="*/ 2694411 h 2694411"/>
              <a:gd name="connsiteX7" fmla="*/ 0 w 2172751"/>
              <a:gd name="connsiteY7" fmla="*/ 2332279 h 2694411"/>
              <a:gd name="connsiteX8" fmla="*/ 0 w 2172751"/>
              <a:gd name="connsiteY8" fmla="*/ 362132 h 269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2751" h="2694411">
                <a:moveTo>
                  <a:pt x="1880731" y="0"/>
                </a:moveTo>
                <a:cubicBezTo>
                  <a:pt x="2042009" y="0"/>
                  <a:pt x="2172751" y="201059"/>
                  <a:pt x="2172751" y="449077"/>
                </a:cubicBezTo>
                <a:lnTo>
                  <a:pt x="2172751" y="2245334"/>
                </a:lnTo>
                <a:cubicBezTo>
                  <a:pt x="2172751" y="2493352"/>
                  <a:pt x="2042009" y="2694411"/>
                  <a:pt x="1880731" y="2694411"/>
                </a:cubicBezTo>
                <a:lnTo>
                  <a:pt x="292020" y="2694411"/>
                </a:lnTo>
                <a:cubicBezTo>
                  <a:pt x="130742" y="2694411"/>
                  <a:pt x="0" y="2493352"/>
                  <a:pt x="0" y="2245334"/>
                </a:cubicBezTo>
                <a:lnTo>
                  <a:pt x="0" y="449077"/>
                </a:lnTo>
                <a:cubicBezTo>
                  <a:pt x="0" y="201059"/>
                  <a:pt x="130742" y="0"/>
                  <a:pt x="292020" y="0"/>
                </a:cubicBezTo>
                <a:lnTo>
                  <a:pt x="1880731"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3845" tIns="123846" rIns="123845" bIns="123845" numCol="1" spcCol="1270" anchor="ctr" anchorCtr="0">
            <a:noAutofit/>
          </a:bodyPr>
          <a:lstStyle/>
          <a:p>
            <a:pPr lvl="0" algn="ctr" defTabSz="1244600">
              <a:lnSpc>
                <a:spcPct val="90000"/>
              </a:lnSpc>
              <a:spcBef>
                <a:spcPct val="0"/>
              </a:spcBef>
              <a:spcAft>
                <a:spcPct val="35000"/>
              </a:spcAft>
            </a:pPr>
            <a:r>
              <a:rPr lang="en-US" sz="2800" kern="1200" dirty="0"/>
              <a:t>Group depreciation method</a:t>
            </a:r>
          </a:p>
        </p:txBody>
      </p:sp>
      <p:sp>
        <p:nvSpPr>
          <p:cNvPr id="8" name="Freeform 7"/>
          <p:cNvSpPr/>
          <p:nvPr/>
        </p:nvSpPr>
        <p:spPr>
          <a:xfrm>
            <a:off x="657540" y="4875450"/>
            <a:ext cx="2694412" cy="1632421"/>
          </a:xfrm>
          <a:custGeom>
            <a:avLst/>
            <a:gdLst>
              <a:gd name="connsiteX0" fmla="*/ 0 w 2172751"/>
              <a:gd name="connsiteY0" fmla="*/ 362132 h 2694411"/>
              <a:gd name="connsiteX1" fmla="*/ 362132 w 2172751"/>
              <a:gd name="connsiteY1" fmla="*/ 0 h 2694411"/>
              <a:gd name="connsiteX2" fmla="*/ 1810619 w 2172751"/>
              <a:gd name="connsiteY2" fmla="*/ 0 h 2694411"/>
              <a:gd name="connsiteX3" fmla="*/ 2172751 w 2172751"/>
              <a:gd name="connsiteY3" fmla="*/ 362132 h 2694411"/>
              <a:gd name="connsiteX4" fmla="*/ 2172751 w 2172751"/>
              <a:gd name="connsiteY4" fmla="*/ 2332279 h 2694411"/>
              <a:gd name="connsiteX5" fmla="*/ 1810619 w 2172751"/>
              <a:gd name="connsiteY5" fmla="*/ 2694411 h 2694411"/>
              <a:gd name="connsiteX6" fmla="*/ 362132 w 2172751"/>
              <a:gd name="connsiteY6" fmla="*/ 2694411 h 2694411"/>
              <a:gd name="connsiteX7" fmla="*/ 0 w 2172751"/>
              <a:gd name="connsiteY7" fmla="*/ 2332279 h 2694411"/>
              <a:gd name="connsiteX8" fmla="*/ 0 w 2172751"/>
              <a:gd name="connsiteY8" fmla="*/ 362132 h 269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2751" h="2694411">
                <a:moveTo>
                  <a:pt x="1880731" y="0"/>
                </a:moveTo>
                <a:cubicBezTo>
                  <a:pt x="2042009" y="0"/>
                  <a:pt x="2172751" y="201059"/>
                  <a:pt x="2172751" y="449077"/>
                </a:cubicBezTo>
                <a:lnTo>
                  <a:pt x="2172751" y="2245334"/>
                </a:lnTo>
                <a:cubicBezTo>
                  <a:pt x="2172751" y="2493352"/>
                  <a:pt x="2042009" y="2694411"/>
                  <a:pt x="1880731" y="2694411"/>
                </a:cubicBezTo>
                <a:lnTo>
                  <a:pt x="292020" y="2694411"/>
                </a:lnTo>
                <a:cubicBezTo>
                  <a:pt x="130742" y="2694411"/>
                  <a:pt x="0" y="2493352"/>
                  <a:pt x="0" y="2245334"/>
                </a:cubicBezTo>
                <a:lnTo>
                  <a:pt x="0" y="449077"/>
                </a:lnTo>
                <a:cubicBezTo>
                  <a:pt x="0" y="201059"/>
                  <a:pt x="130742" y="0"/>
                  <a:pt x="292020" y="0"/>
                </a:cubicBezTo>
                <a:lnTo>
                  <a:pt x="1880731"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3845" tIns="123846" rIns="123845" bIns="123845" numCol="1" spcCol="1270" anchor="ctr" anchorCtr="0">
            <a:noAutofit/>
          </a:bodyPr>
          <a:lstStyle/>
          <a:p>
            <a:pPr lvl="0" algn="ctr" defTabSz="1244600">
              <a:lnSpc>
                <a:spcPct val="90000"/>
              </a:lnSpc>
              <a:spcBef>
                <a:spcPct val="0"/>
              </a:spcBef>
              <a:spcAft>
                <a:spcPct val="35000"/>
              </a:spcAft>
            </a:pPr>
            <a:r>
              <a:rPr lang="en-US" sz="2800" kern="1200" dirty="0"/>
              <a:t>Composite depreciation method</a:t>
            </a:r>
          </a:p>
        </p:txBody>
      </p:sp>
    </p:spTree>
    <p:extLst>
      <p:ext uri="{BB962C8B-B14F-4D97-AF65-F5344CB8AC3E}">
        <p14:creationId xmlns:p14="http://schemas.microsoft.com/office/powerpoint/2010/main" val="12699666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4"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711301" y="4951336"/>
            <a:ext cx="7175900" cy="791601"/>
          </a:xfrm>
          <a:prstGeom prst="rect">
            <a:avLst/>
          </a:prstGeom>
          <a:noFill/>
          <a:ln w="28575">
            <a:solidFill>
              <a:srgbClr val="C00000"/>
            </a:solidFill>
          </a:ln>
        </p:spPr>
        <p:txBody>
          <a:bodyPr wrap="square" rtlCol="0">
            <a:spAutoFit/>
          </a:bodyPr>
          <a:lstStyle/>
          <a:p>
            <a:endParaRPr lang="en-US" dirty="0"/>
          </a:p>
        </p:txBody>
      </p:sp>
      <p:sp>
        <p:nvSpPr>
          <p:cNvPr id="71" name="TextBox 70"/>
          <p:cNvSpPr txBox="1"/>
          <p:nvPr/>
        </p:nvSpPr>
        <p:spPr>
          <a:xfrm>
            <a:off x="719002" y="5846875"/>
            <a:ext cx="7175900" cy="791601"/>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609600" y="142056"/>
            <a:ext cx="8635983" cy="614175"/>
          </a:xfrm>
        </p:spPr>
        <p:txBody>
          <a:bodyPr>
            <a:noAutofit/>
          </a:bodyPr>
          <a:lstStyle/>
          <a:p>
            <a:r>
              <a:rPr lang="en-IN"/>
              <a:t>Group </a:t>
            </a:r>
            <a:r>
              <a:rPr lang="en-IN" dirty="0"/>
              <a:t>Depreciation</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03965" y="704815"/>
            <a:ext cx="8474231" cy="1785104"/>
          </a:xfrm>
          <a:prstGeom prst="rect">
            <a:avLst/>
          </a:prstGeom>
          <a:noFill/>
        </p:spPr>
        <p:txBody>
          <a:bodyPr wrap="square" rtlCol="0">
            <a:spAutoFit/>
          </a:bodyPr>
          <a:lstStyle/>
          <a:p>
            <a:r>
              <a:rPr lang="en-IN" sz="2200" dirty="0">
                <a:latin typeface="+mn-lt"/>
              </a:rPr>
              <a:t>The Express Delivery Company began operations in 2018. It will depreciate its fleet of delivery vehicles using the group method. The cost of vehicles purchased early in 2018, along with residual values, estimated lives, and straight-line depreciation per year by type of vehicle, are as follows:</a:t>
            </a:r>
            <a:endParaRPr lang="en-US" sz="2200" dirty="0">
              <a:latin typeface="+mn-lt"/>
            </a:endParaRPr>
          </a:p>
        </p:txBody>
      </p:sp>
      <p:sp>
        <p:nvSpPr>
          <p:cNvPr id="13" name="TextBox 12"/>
          <p:cNvSpPr txBox="1"/>
          <p:nvPr/>
        </p:nvSpPr>
        <p:spPr>
          <a:xfrm>
            <a:off x="592098" y="2671598"/>
            <a:ext cx="852216" cy="430887"/>
          </a:xfrm>
          <a:prstGeom prst="rect">
            <a:avLst/>
          </a:prstGeom>
          <a:noFill/>
        </p:spPr>
        <p:txBody>
          <a:bodyPr wrap="square" rtlCol="0">
            <a:spAutoFit/>
          </a:bodyPr>
          <a:lstStyle/>
          <a:p>
            <a:pPr algn="ctr"/>
            <a:r>
              <a:rPr lang="en-IN" sz="2100" dirty="0">
                <a:latin typeface="+mn-lt"/>
              </a:rPr>
              <a:t>Asset</a:t>
            </a:r>
            <a:endParaRPr lang="en-US" sz="2100" dirty="0">
              <a:latin typeface="+mn-lt"/>
            </a:endParaRPr>
          </a:p>
        </p:txBody>
      </p:sp>
      <p:sp>
        <p:nvSpPr>
          <p:cNvPr id="14" name="TextBox 13"/>
          <p:cNvSpPr txBox="1"/>
          <p:nvPr/>
        </p:nvSpPr>
        <p:spPr>
          <a:xfrm>
            <a:off x="1430758" y="2671598"/>
            <a:ext cx="1482323" cy="430887"/>
          </a:xfrm>
          <a:prstGeom prst="rect">
            <a:avLst/>
          </a:prstGeom>
          <a:noFill/>
        </p:spPr>
        <p:txBody>
          <a:bodyPr wrap="square" rtlCol="0">
            <a:spAutoFit/>
          </a:bodyPr>
          <a:lstStyle/>
          <a:p>
            <a:pPr algn="ctr"/>
            <a:r>
              <a:rPr lang="en-IN" sz="2100" dirty="0">
                <a:latin typeface="+mn-lt"/>
              </a:rPr>
              <a:t>Cost</a:t>
            </a:r>
            <a:endParaRPr lang="en-US" sz="2100" dirty="0">
              <a:latin typeface="+mn-lt"/>
            </a:endParaRPr>
          </a:p>
        </p:txBody>
      </p:sp>
      <p:sp>
        <p:nvSpPr>
          <p:cNvPr id="15" name="TextBox 14"/>
          <p:cNvSpPr txBox="1"/>
          <p:nvPr/>
        </p:nvSpPr>
        <p:spPr>
          <a:xfrm>
            <a:off x="2635760" y="2502321"/>
            <a:ext cx="1630551" cy="738664"/>
          </a:xfrm>
          <a:prstGeom prst="rect">
            <a:avLst/>
          </a:prstGeom>
          <a:noFill/>
        </p:spPr>
        <p:txBody>
          <a:bodyPr wrap="square" rtlCol="0">
            <a:spAutoFit/>
          </a:bodyPr>
          <a:lstStyle/>
          <a:p>
            <a:pPr algn="ctr"/>
            <a:r>
              <a:rPr lang="en-IN" sz="2100" dirty="0">
                <a:latin typeface="+mn-lt"/>
              </a:rPr>
              <a:t>Residual value</a:t>
            </a:r>
            <a:endParaRPr lang="en-US" sz="2100" dirty="0">
              <a:latin typeface="+mn-lt"/>
            </a:endParaRPr>
          </a:p>
        </p:txBody>
      </p:sp>
      <p:sp>
        <p:nvSpPr>
          <p:cNvPr id="16" name="TextBox 15"/>
          <p:cNvSpPr txBox="1"/>
          <p:nvPr/>
        </p:nvSpPr>
        <p:spPr>
          <a:xfrm>
            <a:off x="4248416" y="2502321"/>
            <a:ext cx="1542511" cy="738664"/>
          </a:xfrm>
          <a:prstGeom prst="rect">
            <a:avLst/>
          </a:prstGeom>
          <a:noFill/>
        </p:spPr>
        <p:txBody>
          <a:bodyPr wrap="square" rtlCol="0">
            <a:spAutoFit/>
          </a:bodyPr>
          <a:lstStyle/>
          <a:p>
            <a:pPr algn="ctr"/>
            <a:r>
              <a:rPr lang="en-IN" sz="2100" dirty="0">
                <a:latin typeface="+mn-lt"/>
              </a:rPr>
              <a:t>Depreciable base</a:t>
            </a:r>
            <a:endParaRPr lang="en-US" sz="2100" dirty="0">
              <a:latin typeface="+mn-lt"/>
            </a:endParaRPr>
          </a:p>
        </p:txBody>
      </p:sp>
      <p:sp>
        <p:nvSpPr>
          <p:cNvPr id="17" name="TextBox 16"/>
          <p:cNvSpPr txBox="1"/>
          <p:nvPr/>
        </p:nvSpPr>
        <p:spPr>
          <a:xfrm>
            <a:off x="5694964" y="2502321"/>
            <a:ext cx="1394232" cy="738664"/>
          </a:xfrm>
          <a:prstGeom prst="rect">
            <a:avLst/>
          </a:prstGeom>
          <a:noFill/>
        </p:spPr>
        <p:txBody>
          <a:bodyPr wrap="square" rtlCol="0">
            <a:spAutoFit/>
          </a:bodyPr>
          <a:lstStyle/>
          <a:p>
            <a:pPr algn="ctr"/>
            <a:r>
              <a:rPr lang="en-IN" sz="2100" dirty="0">
                <a:latin typeface="+mn-lt"/>
              </a:rPr>
              <a:t>Estimated </a:t>
            </a:r>
            <a:r>
              <a:rPr lang="en-IN" sz="2100" dirty="0" smtClean="0">
                <a:latin typeface="+mn-lt"/>
              </a:rPr>
              <a:t>life </a:t>
            </a:r>
            <a:r>
              <a:rPr lang="en-IN" sz="2100" dirty="0">
                <a:latin typeface="+mn-lt"/>
              </a:rPr>
              <a:t>(yrs.)</a:t>
            </a:r>
            <a:endParaRPr lang="en-US" sz="2100" dirty="0">
              <a:latin typeface="+mn-lt"/>
            </a:endParaRPr>
          </a:p>
        </p:txBody>
      </p:sp>
      <p:sp>
        <p:nvSpPr>
          <p:cNvPr id="18" name="TextBox 17"/>
          <p:cNvSpPr txBox="1"/>
          <p:nvPr/>
        </p:nvSpPr>
        <p:spPr>
          <a:xfrm>
            <a:off x="6996642" y="2478771"/>
            <a:ext cx="2248941" cy="738664"/>
          </a:xfrm>
          <a:prstGeom prst="rect">
            <a:avLst/>
          </a:prstGeom>
          <a:noFill/>
        </p:spPr>
        <p:txBody>
          <a:bodyPr wrap="square" rtlCol="0">
            <a:spAutoFit/>
          </a:bodyPr>
          <a:lstStyle/>
          <a:p>
            <a:pPr algn="ctr"/>
            <a:r>
              <a:rPr lang="en-IN" sz="2100" dirty="0">
                <a:latin typeface="+mn-lt"/>
              </a:rPr>
              <a:t>Depreciation per </a:t>
            </a:r>
            <a:r>
              <a:rPr lang="en-IN" sz="2100" dirty="0" smtClean="0">
                <a:latin typeface="+mn-lt"/>
              </a:rPr>
              <a:t>year </a:t>
            </a:r>
            <a:r>
              <a:rPr lang="en-IN" sz="2100" dirty="0">
                <a:latin typeface="+mn-lt"/>
              </a:rPr>
              <a:t>(</a:t>
            </a:r>
            <a:r>
              <a:rPr lang="en-IN" sz="2100" dirty="0" smtClean="0">
                <a:latin typeface="+mn-lt"/>
              </a:rPr>
              <a:t>straight line</a:t>
            </a:r>
            <a:r>
              <a:rPr lang="en-IN" sz="2100" dirty="0">
                <a:latin typeface="+mn-lt"/>
              </a:rPr>
              <a:t>)</a:t>
            </a:r>
            <a:endParaRPr lang="en-US" sz="2100" dirty="0">
              <a:latin typeface="+mn-lt"/>
            </a:endParaRPr>
          </a:p>
        </p:txBody>
      </p:sp>
      <p:sp>
        <p:nvSpPr>
          <p:cNvPr id="19" name="TextBox 18"/>
          <p:cNvSpPr txBox="1"/>
          <p:nvPr/>
        </p:nvSpPr>
        <p:spPr>
          <a:xfrm>
            <a:off x="502615" y="3233451"/>
            <a:ext cx="1031182" cy="430887"/>
          </a:xfrm>
          <a:prstGeom prst="rect">
            <a:avLst/>
          </a:prstGeom>
          <a:noFill/>
        </p:spPr>
        <p:txBody>
          <a:bodyPr wrap="square" rtlCol="0">
            <a:spAutoFit/>
          </a:bodyPr>
          <a:lstStyle/>
          <a:p>
            <a:pPr algn="ctr"/>
            <a:r>
              <a:rPr lang="en-IN" sz="2200" dirty="0">
                <a:latin typeface="+mn-lt"/>
              </a:rPr>
              <a:t>Vans</a:t>
            </a:r>
            <a:endParaRPr lang="en-US" sz="2200" dirty="0">
              <a:latin typeface="+mn-lt"/>
            </a:endParaRPr>
          </a:p>
        </p:txBody>
      </p:sp>
      <p:sp>
        <p:nvSpPr>
          <p:cNvPr id="20" name="TextBox 19"/>
          <p:cNvSpPr txBox="1"/>
          <p:nvPr/>
        </p:nvSpPr>
        <p:spPr>
          <a:xfrm>
            <a:off x="502615" y="3614994"/>
            <a:ext cx="1031182" cy="430887"/>
          </a:xfrm>
          <a:prstGeom prst="rect">
            <a:avLst/>
          </a:prstGeom>
          <a:noFill/>
        </p:spPr>
        <p:txBody>
          <a:bodyPr wrap="square" rtlCol="0">
            <a:spAutoFit/>
          </a:bodyPr>
          <a:lstStyle/>
          <a:p>
            <a:pPr algn="ctr"/>
            <a:r>
              <a:rPr lang="en-IN" sz="2200" dirty="0">
                <a:latin typeface="+mn-lt"/>
              </a:rPr>
              <a:t>Trucks</a:t>
            </a:r>
            <a:endParaRPr lang="en-US" sz="2200" dirty="0">
              <a:latin typeface="+mn-lt"/>
            </a:endParaRPr>
          </a:p>
        </p:txBody>
      </p:sp>
      <p:sp>
        <p:nvSpPr>
          <p:cNvPr id="21" name="TextBox 20"/>
          <p:cNvSpPr txBox="1"/>
          <p:nvPr/>
        </p:nvSpPr>
        <p:spPr>
          <a:xfrm>
            <a:off x="451056" y="4025292"/>
            <a:ext cx="1134300" cy="430887"/>
          </a:xfrm>
          <a:prstGeom prst="rect">
            <a:avLst/>
          </a:prstGeom>
          <a:noFill/>
        </p:spPr>
        <p:txBody>
          <a:bodyPr wrap="square" rtlCol="0">
            <a:spAutoFit/>
          </a:bodyPr>
          <a:lstStyle/>
          <a:p>
            <a:pPr algn="ctr"/>
            <a:r>
              <a:rPr lang="en-IN" sz="2200" dirty="0">
                <a:latin typeface="+mn-lt"/>
              </a:rPr>
              <a:t>Wagons</a:t>
            </a:r>
            <a:endParaRPr lang="en-US" sz="2200" dirty="0">
              <a:latin typeface="+mn-lt"/>
            </a:endParaRPr>
          </a:p>
        </p:txBody>
      </p:sp>
      <p:sp>
        <p:nvSpPr>
          <p:cNvPr id="24" name="TextBox 23"/>
          <p:cNvSpPr txBox="1"/>
          <p:nvPr/>
        </p:nvSpPr>
        <p:spPr>
          <a:xfrm>
            <a:off x="592097" y="4474187"/>
            <a:ext cx="952225"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25" name="TextBox 24"/>
          <p:cNvSpPr txBox="1"/>
          <p:nvPr/>
        </p:nvSpPr>
        <p:spPr>
          <a:xfrm>
            <a:off x="1544323" y="3233451"/>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26" name="TextBox 25"/>
          <p:cNvSpPr txBox="1"/>
          <p:nvPr/>
        </p:nvSpPr>
        <p:spPr>
          <a:xfrm>
            <a:off x="1544323" y="3614994"/>
            <a:ext cx="1372503" cy="430887"/>
          </a:xfrm>
          <a:prstGeom prst="rect">
            <a:avLst/>
          </a:prstGeom>
          <a:noFill/>
        </p:spPr>
        <p:txBody>
          <a:bodyPr wrap="square" rtlCol="0">
            <a:spAutoFit/>
          </a:bodyPr>
          <a:lstStyle/>
          <a:p>
            <a:pPr algn="r"/>
            <a:r>
              <a:rPr lang="en-IN" sz="2200" dirty="0">
                <a:latin typeface="+mn-lt"/>
              </a:rPr>
              <a:t>120,000</a:t>
            </a:r>
            <a:endParaRPr lang="en-US" sz="2200" dirty="0">
              <a:latin typeface="+mn-lt"/>
            </a:endParaRPr>
          </a:p>
        </p:txBody>
      </p:sp>
      <p:sp>
        <p:nvSpPr>
          <p:cNvPr id="27" name="TextBox 26"/>
          <p:cNvSpPr txBox="1"/>
          <p:nvPr/>
        </p:nvSpPr>
        <p:spPr>
          <a:xfrm>
            <a:off x="1544323" y="4025292"/>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30" name="TextBox 29"/>
          <p:cNvSpPr txBox="1"/>
          <p:nvPr/>
        </p:nvSpPr>
        <p:spPr>
          <a:xfrm>
            <a:off x="4333420" y="3233451"/>
            <a:ext cx="1372503" cy="430887"/>
          </a:xfrm>
          <a:prstGeom prst="rect">
            <a:avLst/>
          </a:prstGeom>
          <a:noFill/>
        </p:spPr>
        <p:txBody>
          <a:bodyPr wrap="square" rtlCol="0">
            <a:spAutoFit/>
          </a:bodyPr>
          <a:lstStyle/>
          <a:p>
            <a:pPr algn="r"/>
            <a:r>
              <a:rPr lang="en-IN" sz="2200" dirty="0">
                <a:latin typeface="+mn-lt"/>
              </a:rPr>
              <a:t>$120,000</a:t>
            </a:r>
            <a:endParaRPr lang="en-US" sz="2200" dirty="0">
              <a:latin typeface="+mn-lt"/>
            </a:endParaRPr>
          </a:p>
        </p:txBody>
      </p:sp>
      <p:sp>
        <p:nvSpPr>
          <p:cNvPr id="31" name="TextBox 30"/>
          <p:cNvSpPr txBox="1"/>
          <p:nvPr/>
        </p:nvSpPr>
        <p:spPr>
          <a:xfrm>
            <a:off x="4333420" y="3614994"/>
            <a:ext cx="1372503" cy="430887"/>
          </a:xfrm>
          <a:prstGeom prst="rect">
            <a:avLst/>
          </a:prstGeom>
          <a:noFill/>
        </p:spPr>
        <p:txBody>
          <a:bodyPr wrap="square" rtlCol="0">
            <a:spAutoFit/>
          </a:bodyPr>
          <a:lstStyle/>
          <a:p>
            <a:pPr algn="r"/>
            <a:r>
              <a:rPr lang="en-IN" sz="2200" dirty="0">
                <a:latin typeface="+mn-lt"/>
              </a:rPr>
              <a:t>104,000</a:t>
            </a:r>
            <a:endParaRPr lang="en-US" sz="2200" dirty="0">
              <a:latin typeface="+mn-lt"/>
            </a:endParaRPr>
          </a:p>
        </p:txBody>
      </p:sp>
      <p:sp>
        <p:nvSpPr>
          <p:cNvPr id="32" name="TextBox 31"/>
          <p:cNvSpPr txBox="1"/>
          <p:nvPr/>
        </p:nvSpPr>
        <p:spPr>
          <a:xfrm>
            <a:off x="4333420" y="4025292"/>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35" name="TextBox 34"/>
          <p:cNvSpPr txBox="1"/>
          <p:nvPr/>
        </p:nvSpPr>
        <p:spPr>
          <a:xfrm>
            <a:off x="4333420" y="4474187"/>
            <a:ext cx="1372503" cy="430887"/>
          </a:xfrm>
          <a:prstGeom prst="rect">
            <a:avLst/>
          </a:prstGeom>
          <a:noFill/>
        </p:spPr>
        <p:txBody>
          <a:bodyPr wrap="square" rtlCol="0">
            <a:spAutoFit/>
          </a:bodyPr>
          <a:lstStyle/>
          <a:p>
            <a:pPr algn="r"/>
            <a:r>
              <a:rPr lang="en-IN" sz="2200" dirty="0">
                <a:latin typeface="+mn-lt"/>
              </a:rPr>
              <a:t>$272,000</a:t>
            </a:r>
            <a:endParaRPr lang="en-US" sz="2200" dirty="0">
              <a:latin typeface="+mn-lt"/>
            </a:endParaRPr>
          </a:p>
        </p:txBody>
      </p:sp>
      <p:sp>
        <p:nvSpPr>
          <p:cNvPr id="36" name="TextBox 35"/>
          <p:cNvSpPr txBox="1"/>
          <p:nvPr/>
        </p:nvSpPr>
        <p:spPr>
          <a:xfrm>
            <a:off x="5923361" y="3233451"/>
            <a:ext cx="937438" cy="430887"/>
          </a:xfrm>
          <a:prstGeom prst="rect">
            <a:avLst/>
          </a:prstGeom>
          <a:noFill/>
        </p:spPr>
        <p:txBody>
          <a:bodyPr wrap="square" rtlCol="0">
            <a:spAutoFit/>
          </a:bodyPr>
          <a:lstStyle/>
          <a:p>
            <a:pPr algn="ctr"/>
            <a:r>
              <a:rPr lang="en-IN" sz="2200" dirty="0">
                <a:latin typeface="+mn-lt"/>
              </a:rPr>
              <a:t>6</a:t>
            </a:r>
            <a:endParaRPr lang="en-US" sz="2200" dirty="0">
              <a:latin typeface="+mn-lt"/>
            </a:endParaRPr>
          </a:p>
        </p:txBody>
      </p:sp>
      <p:sp>
        <p:nvSpPr>
          <p:cNvPr id="37" name="TextBox 36"/>
          <p:cNvSpPr txBox="1"/>
          <p:nvPr/>
        </p:nvSpPr>
        <p:spPr>
          <a:xfrm>
            <a:off x="5923361" y="3614994"/>
            <a:ext cx="937438"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8" name="TextBox 37"/>
          <p:cNvSpPr txBox="1"/>
          <p:nvPr/>
        </p:nvSpPr>
        <p:spPr>
          <a:xfrm>
            <a:off x="5923361" y="4025292"/>
            <a:ext cx="937438"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40" name="TextBox 39"/>
          <p:cNvSpPr txBox="1"/>
          <p:nvPr/>
        </p:nvSpPr>
        <p:spPr>
          <a:xfrm>
            <a:off x="7539061" y="3233451"/>
            <a:ext cx="1372503"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41" name="TextBox 40"/>
          <p:cNvSpPr txBox="1"/>
          <p:nvPr/>
        </p:nvSpPr>
        <p:spPr>
          <a:xfrm>
            <a:off x="7539061" y="3614994"/>
            <a:ext cx="1372503" cy="430887"/>
          </a:xfrm>
          <a:prstGeom prst="rect">
            <a:avLst/>
          </a:prstGeom>
          <a:noFill/>
        </p:spPr>
        <p:txBody>
          <a:bodyPr wrap="square" rtlCol="0">
            <a:spAutoFit/>
          </a:bodyPr>
          <a:lstStyle/>
          <a:p>
            <a:pPr algn="r"/>
            <a:r>
              <a:rPr lang="en-IN" sz="2200" dirty="0">
                <a:latin typeface="+mn-lt"/>
              </a:rPr>
              <a:t>20,800</a:t>
            </a:r>
            <a:endParaRPr lang="en-US" sz="2200" dirty="0">
              <a:latin typeface="+mn-lt"/>
            </a:endParaRPr>
          </a:p>
        </p:txBody>
      </p:sp>
      <p:sp>
        <p:nvSpPr>
          <p:cNvPr id="42" name="TextBox 41"/>
          <p:cNvSpPr txBox="1"/>
          <p:nvPr/>
        </p:nvSpPr>
        <p:spPr>
          <a:xfrm>
            <a:off x="7539061" y="4025292"/>
            <a:ext cx="1372503" cy="430887"/>
          </a:xfrm>
          <a:prstGeom prst="rect">
            <a:avLst/>
          </a:prstGeom>
          <a:noFill/>
        </p:spPr>
        <p:txBody>
          <a:bodyPr wrap="square" rtlCol="0">
            <a:spAutoFit/>
          </a:bodyPr>
          <a:lstStyle/>
          <a:p>
            <a:pPr algn="r"/>
            <a:r>
              <a:rPr lang="en-IN" sz="2200" dirty="0">
                <a:latin typeface="+mn-lt"/>
              </a:rPr>
              <a:t>12,000</a:t>
            </a:r>
            <a:endParaRPr lang="en-US" sz="2200" dirty="0">
              <a:latin typeface="+mn-lt"/>
            </a:endParaRPr>
          </a:p>
        </p:txBody>
      </p:sp>
      <p:sp>
        <p:nvSpPr>
          <p:cNvPr id="45" name="TextBox 44"/>
          <p:cNvSpPr txBox="1"/>
          <p:nvPr/>
        </p:nvSpPr>
        <p:spPr>
          <a:xfrm>
            <a:off x="2875792" y="3259328"/>
            <a:ext cx="1371600"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46" name="TextBox 45"/>
          <p:cNvSpPr txBox="1"/>
          <p:nvPr/>
        </p:nvSpPr>
        <p:spPr>
          <a:xfrm>
            <a:off x="2875792" y="3664338"/>
            <a:ext cx="1371600" cy="430887"/>
          </a:xfrm>
          <a:prstGeom prst="rect">
            <a:avLst/>
          </a:prstGeom>
          <a:noFill/>
        </p:spPr>
        <p:txBody>
          <a:bodyPr wrap="square" rtlCol="0">
            <a:spAutoFit/>
          </a:bodyPr>
          <a:lstStyle/>
          <a:p>
            <a:pPr algn="r"/>
            <a:r>
              <a:rPr lang="en-IN" sz="2200" dirty="0">
                <a:latin typeface="+mn-lt"/>
              </a:rPr>
              <a:t>16,000</a:t>
            </a:r>
            <a:endParaRPr lang="en-US" sz="2200" dirty="0">
              <a:latin typeface="+mn-lt"/>
            </a:endParaRPr>
          </a:p>
        </p:txBody>
      </p:sp>
      <p:sp>
        <p:nvSpPr>
          <p:cNvPr id="47" name="TextBox 46"/>
          <p:cNvSpPr txBox="1"/>
          <p:nvPr/>
        </p:nvSpPr>
        <p:spPr>
          <a:xfrm>
            <a:off x="2875792" y="4025291"/>
            <a:ext cx="1371600" cy="430887"/>
          </a:xfrm>
          <a:prstGeom prst="rect">
            <a:avLst/>
          </a:prstGeom>
          <a:noFill/>
        </p:spPr>
        <p:txBody>
          <a:bodyPr wrap="square" rtlCol="0">
            <a:spAutoFit/>
          </a:bodyPr>
          <a:lstStyle/>
          <a:p>
            <a:pPr algn="r"/>
            <a:r>
              <a:rPr lang="en-IN" sz="2200" dirty="0">
                <a:latin typeface="+mn-lt"/>
              </a:rPr>
              <a:t>12,000</a:t>
            </a:r>
            <a:endParaRPr lang="en-US" sz="2200" dirty="0">
              <a:latin typeface="+mn-lt"/>
            </a:endParaRPr>
          </a:p>
        </p:txBody>
      </p:sp>
      <p:sp>
        <p:nvSpPr>
          <p:cNvPr id="48" name="TextBox 47"/>
          <p:cNvSpPr txBox="1"/>
          <p:nvPr/>
        </p:nvSpPr>
        <p:spPr>
          <a:xfrm>
            <a:off x="734338" y="5080825"/>
            <a:ext cx="2948502" cy="430887"/>
          </a:xfrm>
          <a:prstGeom prst="rect">
            <a:avLst/>
          </a:prstGeom>
          <a:noFill/>
        </p:spPr>
        <p:txBody>
          <a:bodyPr wrap="square" rtlCol="0">
            <a:spAutoFit/>
          </a:bodyPr>
          <a:lstStyle/>
          <a:p>
            <a:pPr algn="r"/>
            <a:r>
              <a:rPr lang="en-IN" sz="2200" dirty="0">
                <a:latin typeface="+mn-lt"/>
              </a:rPr>
              <a:t>Group depreciation rate</a:t>
            </a:r>
            <a:endParaRPr lang="en-US" sz="2200" dirty="0">
              <a:latin typeface="+mn-lt"/>
            </a:endParaRPr>
          </a:p>
        </p:txBody>
      </p:sp>
      <p:sp>
        <p:nvSpPr>
          <p:cNvPr id="49" name="TextBox 48"/>
          <p:cNvSpPr txBox="1"/>
          <p:nvPr/>
        </p:nvSpPr>
        <p:spPr>
          <a:xfrm>
            <a:off x="2858171" y="4447451"/>
            <a:ext cx="1372503" cy="430887"/>
          </a:xfrm>
          <a:prstGeom prst="rect">
            <a:avLst/>
          </a:prstGeom>
          <a:noFill/>
        </p:spPr>
        <p:txBody>
          <a:bodyPr wrap="square" rtlCol="0">
            <a:spAutoFit/>
          </a:bodyPr>
          <a:lstStyle/>
          <a:p>
            <a:pPr algn="r"/>
            <a:r>
              <a:rPr lang="en-IN" sz="2200" dirty="0">
                <a:latin typeface="+mn-lt"/>
              </a:rPr>
              <a:t>$58,000</a:t>
            </a:r>
            <a:endParaRPr lang="en-US" sz="2200" dirty="0">
              <a:latin typeface="+mn-lt"/>
            </a:endParaRPr>
          </a:p>
        </p:txBody>
      </p:sp>
      <p:sp>
        <p:nvSpPr>
          <p:cNvPr id="50" name="TextBox 49"/>
          <p:cNvSpPr txBox="1"/>
          <p:nvPr/>
        </p:nvSpPr>
        <p:spPr>
          <a:xfrm>
            <a:off x="1544323" y="4447451"/>
            <a:ext cx="1372503" cy="430887"/>
          </a:xfrm>
          <a:prstGeom prst="rect">
            <a:avLst/>
          </a:prstGeom>
          <a:noFill/>
        </p:spPr>
        <p:txBody>
          <a:bodyPr wrap="square" rtlCol="0">
            <a:spAutoFit/>
          </a:bodyPr>
          <a:lstStyle/>
          <a:p>
            <a:pPr algn="r"/>
            <a:r>
              <a:rPr lang="en-IN" sz="2200" dirty="0">
                <a:latin typeface="+mn-lt"/>
              </a:rPr>
              <a:t>$330,000</a:t>
            </a:r>
            <a:endParaRPr lang="en-US" sz="2200" dirty="0">
              <a:latin typeface="+mn-lt"/>
            </a:endParaRPr>
          </a:p>
        </p:txBody>
      </p:sp>
      <p:sp>
        <p:nvSpPr>
          <p:cNvPr id="51" name="TextBox 50"/>
          <p:cNvSpPr txBox="1"/>
          <p:nvPr/>
        </p:nvSpPr>
        <p:spPr>
          <a:xfrm>
            <a:off x="7539061" y="4447451"/>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sp>
        <p:nvSpPr>
          <p:cNvPr id="53" name="TextBox 52"/>
          <p:cNvSpPr txBox="1"/>
          <p:nvPr/>
        </p:nvSpPr>
        <p:spPr>
          <a:xfrm>
            <a:off x="676282" y="5947669"/>
            <a:ext cx="2948502" cy="430887"/>
          </a:xfrm>
          <a:prstGeom prst="rect">
            <a:avLst/>
          </a:prstGeom>
          <a:noFill/>
        </p:spPr>
        <p:txBody>
          <a:bodyPr wrap="square" rtlCol="0">
            <a:spAutoFit/>
          </a:bodyPr>
          <a:lstStyle/>
          <a:p>
            <a:pPr algn="r"/>
            <a:r>
              <a:rPr lang="en-IN" sz="2200" dirty="0">
                <a:latin typeface="+mn-lt"/>
              </a:rPr>
              <a:t>Average service life</a:t>
            </a:r>
            <a:endParaRPr lang="en-US" sz="2200" dirty="0">
              <a:latin typeface="+mn-lt"/>
            </a:endParaRPr>
          </a:p>
        </p:txBody>
      </p:sp>
      <p:sp>
        <p:nvSpPr>
          <p:cNvPr id="54" name="TextBox 53"/>
          <p:cNvSpPr txBox="1"/>
          <p:nvPr/>
        </p:nvSpPr>
        <p:spPr>
          <a:xfrm>
            <a:off x="3675660" y="5078290"/>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5" name="TextBox 54"/>
          <p:cNvSpPr txBox="1"/>
          <p:nvPr/>
        </p:nvSpPr>
        <p:spPr>
          <a:xfrm>
            <a:off x="5649444" y="512069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6" name="TextBox 55"/>
          <p:cNvSpPr txBox="1"/>
          <p:nvPr/>
        </p:nvSpPr>
        <p:spPr>
          <a:xfrm>
            <a:off x="6190215" y="5135440"/>
            <a:ext cx="937438" cy="430887"/>
          </a:xfrm>
          <a:prstGeom prst="rect">
            <a:avLst/>
          </a:prstGeom>
          <a:noFill/>
        </p:spPr>
        <p:txBody>
          <a:bodyPr wrap="square" rtlCol="0">
            <a:spAutoFit/>
          </a:bodyPr>
          <a:lstStyle/>
          <a:p>
            <a:pPr algn="ctr"/>
            <a:r>
              <a:rPr lang="en-IN" sz="2200" dirty="0">
                <a:latin typeface="+mn-lt"/>
              </a:rPr>
              <a:t>16%</a:t>
            </a:r>
            <a:endParaRPr lang="en-US" sz="2200" dirty="0">
              <a:latin typeface="+mn-lt"/>
            </a:endParaRPr>
          </a:p>
        </p:txBody>
      </p:sp>
      <p:sp>
        <p:nvSpPr>
          <p:cNvPr id="57" name="TextBox 56"/>
          <p:cNvSpPr txBox="1"/>
          <p:nvPr/>
        </p:nvSpPr>
        <p:spPr>
          <a:xfrm>
            <a:off x="3661479" y="5958379"/>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8" name="TextBox 57"/>
          <p:cNvSpPr txBox="1"/>
          <p:nvPr/>
        </p:nvSpPr>
        <p:spPr>
          <a:xfrm>
            <a:off x="5649444" y="6000781"/>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9" name="TextBox 58"/>
          <p:cNvSpPr txBox="1"/>
          <p:nvPr/>
        </p:nvSpPr>
        <p:spPr>
          <a:xfrm>
            <a:off x="6058279" y="6015529"/>
            <a:ext cx="1372503" cy="430887"/>
          </a:xfrm>
          <a:prstGeom prst="rect">
            <a:avLst/>
          </a:prstGeom>
          <a:noFill/>
        </p:spPr>
        <p:txBody>
          <a:bodyPr wrap="square" rtlCol="0">
            <a:spAutoFit/>
          </a:bodyPr>
          <a:lstStyle/>
          <a:p>
            <a:pPr algn="ctr"/>
            <a:r>
              <a:rPr lang="en-IN" sz="2200" dirty="0">
                <a:latin typeface="+mn-lt"/>
              </a:rPr>
              <a:t>5.15 years</a:t>
            </a:r>
            <a:endParaRPr lang="en-US" sz="2200" dirty="0">
              <a:latin typeface="+mn-lt"/>
            </a:endParaRPr>
          </a:p>
        </p:txBody>
      </p:sp>
      <p:cxnSp>
        <p:nvCxnSpPr>
          <p:cNvPr id="43" name="Straight Connector 42"/>
          <p:cNvCxnSpPr/>
          <p:nvPr/>
        </p:nvCxnSpPr>
        <p:spPr>
          <a:xfrm>
            <a:off x="578286" y="3226803"/>
            <a:ext cx="858434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1682575" y="448795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712593" y="484926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712593" y="489612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010635" y="448352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040653" y="484483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040653" y="48916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498353" y="449078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528371" y="48520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528371" y="48989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713270" y="4483533"/>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743288" y="484484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743288" y="489170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3974102" y="4993892"/>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cxnSp>
        <p:nvCxnSpPr>
          <p:cNvPr id="74" name="Straight Connector 73"/>
          <p:cNvCxnSpPr/>
          <p:nvPr/>
        </p:nvCxnSpPr>
        <p:spPr>
          <a:xfrm>
            <a:off x="4172680" y="539153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956166" y="6215835"/>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cxnSp>
        <p:nvCxnSpPr>
          <p:cNvPr id="76" name="Straight Connector 75"/>
          <p:cNvCxnSpPr/>
          <p:nvPr/>
        </p:nvCxnSpPr>
        <p:spPr>
          <a:xfrm>
            <a:off x="4150908" y="625513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542058" y="4454711"/>
            <a:ext cx="1372503" cy="430887"/>
          </a:xfrm>
          <a:prstGeom prst="rect">
            <a:avLst/>
          </a:prstGeom>
          <a:noFill/>
        </p:spPr>
        <p:txBody>
          <a:bodyPr wrap="square" rtlCol="0">
            <a:spAutoFit/>
          </a:bodyPr>
          <a:lstStyle/>
          <a:p>
            <a:pPr algn="r"/>
            <a:r>
              <a:rPr lang="en-IN" sz="2200" dirty="0">
                <a:latin typeface="+mn-lt"/>
              </a:rPr>
              <a:t>$330,000</a:t>
            </a:r>
            <a:endParaRPr lang="en-US" sz="2200" dirty="0">
              <a:latin typeface="+mn-lt"/>
            </a:endParaRPr>
          </a:p>
        </p:txBody>
      </p:sp>
      <p:sp>
        <p:nvSpPr>
          <p:cNvPr id="78" name="TextBox 77"/>
          <p:cNvSpPr txBox="1"/>
          <p:nvPr/>
        </p:nvSpPr>
        <p:spPr>
          <a:xfrm>
            <a:off x="4331155" y="4476453"/>
            <a:ext cx="1372503" cy="430887"/>
          </a:xfrm>
          <a:prstGeom prst="rect">
            <a:avLst/>
          </a:prstGeom>
          <a:noFill/>
        </p:spPr>
        <p:txBody>
          <a:bodyPr wrap="square" rtlCol="0">
            <a:spAutoFit/>
          </a:bodyPr>
          <a:lstStyle/>
          <a:p>
            <a:pPr algn="r"/>
            <a:r>
              <a:rPr lang="en-IN" sz="2200" dirty="0">
                <a:latin typeface="+mn-lt"/>
              </a:rPr>
              <a:t>$272,000</a:t>
            </a:r>
            <a:endParaRPr lang="en-US" sz="2200" dirty="0">
              <a:latin typeface="+mn-lt"/>
            </a:endParaRPr>
          </a:p>
        </p:txBody>
      </p:sp>
      <p:sp>
        <p:nvSpPr>
          <p:cNvPr id="72" name="TextBox 71"/>
          <p:cNvSpPr txBox="1"/>
          <p:nvPr/>
        </p:nvSpPr>
        <p:spPr>
          <a:xfrm>
            <a:off x="3974102" y="5325802"/>
            <a:ext cx="1372503" cy="430887"/>
          </a:xfrm>
          <a:prstGeom prst="rect">
            <a:avLst/>
          </a:prstGeom>
          <a:noFill/>
        </p:spPr>
        <p:txBody>
          <a:bodyPr wrap="square" rtlCol="0">
            <a:spAutoFit/>
          </a:bodyPr>
          <a:lstStyle/>
          <a:p>
            <a:pPr algn="r"/>
            <a:r>
              <a:rPr lang="en-IN" sz="2200" b="1" dirty="0">
                <a:solidFill>
                  <a:srgbClr val="EC008C"/>
                </a:solidFill>
                <a:latin typeface="+mn-lt"/>
              </a:rPr>
              <a:t>$330,000</a:t>
            </a:r>
            <a:endParaRPr lang="en-US" sz="2200" b="1" dirty="0">
              <a:solidFill>
                <a:srgbClr val="EC008C"/>
              </a:solidFill>
              <a:latin typeface="+mn-lt"/>
            </a:endParaRPr>
          </a:p>
        </p:txBody>
      </p:sp>
      <p:sp>
        <p:nvSpPr>
          <p:cNvPr id="79" name="TextBox 78"/>
          <p:cNvSpPr txBox="1"/>
          <p:nvPr/>
        </p:nvSpPr>
        <p:spPr>
          <a:xfrm>
            <a:off x="3974102" y="5859202"/>
            <a:ext cx="1372503" cy="430887"/>
          </a:xfrm>
          <a:prstGeom prst="rect">
            <a:avLst/>
          </a:prstGeom>
          <a:noFill/>
        </p:spPr>
        <p:txBody>
          <a:bodyPr wrap="square" rtlCol="0">
            <a:spAutoFit/>
          </a:bodyPr>
          <a:lstStyle/>
          <a:p>
            <a:pPr algn="r"/>
            <a:r>
              <a:rPr lang="en-IN" sz="2200" b="1" dirty="0">
                <a:solidFill>
                  <a:srgbClr val="EC008C"/>
                </a:solidFill>
                <a:latin typeface="+mn-lt"/>
              </a:rPr>
              <a:t>$272,000</a:t>
            </a:r>
            <a:endParaRPr lang="en-US" sz="2200" b="1" dirty="0">
              <a:solidFill>
                <a:srgbClr val="EC008C"/>
              </a:solidFill>
              <a:latin typeface="+mn-lt"/>
            </a:endParaRPr>
          </a:p>
        </p:txBody>
      </p:sp>
    </p:spTree>
    <p:extLst>
      <p:ext uri="{BB962C8B-B14F-4D97-AF65-F5344CB8AC3E}">
        <p14:creationId xmlns:p14="http://schemas.microsoft.com/office/powerpoint/2010/main" val="4007039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left)">
                                      <p:cBhvr>
                                        <p:cTn id="30" dur="500"/>
                                        <p:tgtEl>
                                          <p:spTgt spid="74"/>
                                        </p:tgtEl>
                                      </p:cBhvr>
                                    </p:animEffect>
                                  </p:childTnLst>
                                </p:cTn>
                              </p:par>
                            </p:childTnLst>
                          </p:cTn>
                        </p:par>
                        <p:par>
                          <p:cTn id="31" fill="hold">
                            <p:stCondLst>
                              <p:cond delay="2000"/>
                            </p:stCondLst>
                            <p:childTnLst>
                              <p:par>
                                <p:cTn id="32" presetID="42" presetClass="path" presetSubtype="0" accel="50000" decel="50000" fill="hold" grpId="1" nodeType="afterEffect">
                                  <p:stCondLst>
                                    <p:cond delay="0"/>
                                  </p:stCondLst>
                                  <p:childTnLst>
                                    <p:animMotion origin="layout" path="M 3.61111E-6 0.00278 L 0.26632 0.13773 " pathEditMode="relative" rAng="0" ptsTypes="AA">
                                      <p:cBhvr>
                                        <p:cTn id="33" dur="2000" fill="hold"/>
                                        <p:tgtEl>
                                          <p:spTgt spid="77"/>
                                        </p:tgtEl>
                                        <p:attrNameLst>
                                          <p:attrName>ppt_x</p:attrName>
                                          <p:attrName>ppt_y</p:attrName>
                                        </p:attrNameLst>
                                      </p:cBhvr>
                                      <p:rCtr x="13316" y="6736"/>
                                    </p:animMotion>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500"/>
                                        <p:tgtEl>
                                          <p:spTgt spid="57"/>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childTnLst>
                          </p:cTn>
                        </p:par>
                        <p:par>
                          <p:cTn id="57" fill="hold">
                            <p:stCondLst>
                              <p:cond delay="6500"/>
                            </p:stCondLst>
                            <p:childTnLst>
                              <p:par>
                                <p:cTn id="58" presetID="22" presetClass="entr" presetSubtype="8"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left)">
                                      <p:cBhvr>
                                        <p:cTn id="60" dur="500"/>
                                        <p:tgtEl>
                                          <p:spTgt spid="76"/>
                                        </p:tgtEl>
                                      </p:cBhvr>
                                    </p:animEffect>
                                  </p:childTnLst>
                                </p:cTn>
                              </p:par>
                            </p:childTnLst>
                          </p:cTn>
                        </p:par>
                        <p:par>
                          <p:cTn id="61" fill="hold">
                            <p:stCondLst>
                              <p:cond delay="7000"/>
                            </p:stCondLst>
                            <p:childTnLst>
                              <p:par>
                                <p:cTn id="62" presetID="42" presetClass="path" presetSubtype="0" accel="50000" decel="50000" fill="hold" grpId="1" nodeType="afterEffect">
                                  <p:stCondLst>
                                    <p:cond delay="0"/>
                                  </p:stCondLst>
                                  <p:childTnLst>
                                    <p:animMotion origin="layout" path="M -1.11111E-6 2.22222E-6 L -0.03871 0.2162 " pathEditMode="relative" rAng="0" ptsTypes="AA">
                                      <p:cBhvr>
                                        <p:cTn id="63" dur="2000" fill="hold"/>
                                        <p:tgtEl>
                                          <p:spTgt spid="78"/>
                                        </p:tgtEl>
                                        <p:attrNameLst>
                                          <p:attrName>ppt_x</p:attrName>
                                          <p:attrName>ppt_y</p:attrName>
                                        </p:attrNameLst>
                                      </p:cBhvr>
                                      <p:rCtr x="-1944" y="10810"/>
                                    </p:animMotion>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500"/>
                                        <p:tgtEl>
                                          <p:spTgt spid="59"/>
                                        </p:tgtEl>
                                      </p:cBhvr>
                                    </p:animEffect>
                                  </p:childTnLst>
                                </p:cTn>
                              </p:par>
                            </p:childTnLst>
                          </p:cTn>
                        </p:par>
                        <p:par>
                          <p:cTn id="72" fill="hold">
                            <p:stCondLst>
                              <p:cond delay="10000"/>
                            </p:stCondLst>
                            <p:childTnLst>
                              <p:par>
                                <p:cTn id="73" presetID="10" presetClass="entr" presetSubtype="0"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500"/>
                                        <p:tgtEl>
                                          <p:spTgt spid="72"/>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48" grpId="0"/>
      <p:bldP spid="53" grpId="0"/>
      <p:bldP spid="54" grpId="0"/>
      <p:bldP spid="55" grpId="0"/>
      <p:bldP spid="56" grpId="0"/>
      <p:bldP spid="57" grpId="0"/>
      <p:bldP spid="58" grpId="0"/>
      <p:bldP spid="59" grpId="0"/>
      <p:bldP spid="73" grpId="0"/>
      <p:bldP spid="75" grpId="0"/>
      <p:bldP spid="77" grpId="0"/>
      <p:bldP spid="77" grpId="1"/>
      <p:bldP spid="78" grpId="0"/>
      <p:bldP spid="78" grpId="1"/>
      <p:bldP spid="72" grpId="0"/>
      <p:bldP spid="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lstStyle/>
          <a:p>
            <a:r>
              <a:rPr lang="en-IN" dirty="0" smtClean="0"/>
              <a:t>Cost </a:t>
            </a:r>
            <a:r>
              <a:rPr lang="en-IN" dirty="0"/>
              <a:t>Allocation</a:t>
            </a: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24" name="TextBox 23"/>
          <p:cNvSpPr txBox="1"/>
          <p:nvPr/>
        </p:nvSpPr>
        <p:spPr>
          <a:xfrm>
            <a:off x="1294803" y="4262564"/>
            <a:ext cx="1033368" cy="492443"/>
          </a:xfrm>
          <a:prstGeom prst="rect">
            <a:avLst/>
          </a:prstGeom>
          <a:solidFill>
            <a:srgbClr val="7C3F0A"/>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solidFill>
                  <a:schemeClr val="bg1"/>
                </a:solidFill>
                <a:latin typeface="+mn-lt"/>
              </a:rPr>
              <a:t>Year 1</a:t>
            </a:r>
            <a:r>
              <a:rPr lang="en-US" sz="2600" dirty="0" smtClean="0">
                <a:latin typeface="+mn-lt"/>
              </a:rPr>
              <a:t> </a:t>
            </a:r>
            <a:endParaRPr lang="en-IN" sz="2600" dirty="0">
              <a:latin typeface="+mn-lt"/>
            </a:endParaRPr>
          </a:p>
        </p:txBody>
      </p:sp>
      <p:sp>
        <p:nvSpPr>
          <p:cNvPr id="26" name="TextBox 25"/>
          <p:cNvSpPr txBox="1"/>
          <p:nvPr/>
        </p:nvSpPr>
        <p:spPr>
          <a:xfrm>
            <a:off x="2811863" y="4262564"/>
            <a:ext cx="1033368" cy="492443"/>
          </a:xfrm>
          <a:prstGeom prst="rect">
            <a:avLst/>
          </a:prstGeom>
          <a:solidFill>
            <a:srgbClr val="E2BA68"/>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2 </a:t>
            </a:r>
            <a:endParaRPr lang="en-IN" sz="2600" dirty="0">
              <a:latin typeface="+mn-lt"/>
            </a:endParaRPr>
          </a:p>
        </p:txBody>
      </p:sp>
      <p:sp>
        <p:nvSpPr>
          <p:cNvPr id="32" name="TextBox 31"/>
          <p:cNvSpPr txBox="1"/>
          <p:nvPr/>
        </p:nvSpPr>
        <p:spPr>
          <a:xfrm>
            <a:off x="4329856" y="4262564"/>
            <a:ext cx="1033368" cy="492443"/>
          </a:xfrm>
          <a:prstGeom prst="rect">
            <a:avLst/>
          </a:prstGeom>
          <a:solidFill>
            <a:srgbClr val="FFFAC2"/>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3 </a:t>
            </a:r>
            <a:endParaRPr lang="en-IN" sz="2600" dirty="0">
              <a:latin typeface="+mn-lt"/>
            </a:endParaRPr>
          </a:p>
        </p:txBody>
      </p:sp>
      <p:sp>
        <p:nvSpPr>
          <p:cNvPr id="33" name="TextBox 32"/>
          <p:cNvSpPr txBox="1"/>
          <p:nvPr/>
        </p:nvSpPr>
        <p:spPr>
          <a:xfrm>
            <a:off x="5845801" y="4262564"/>
            <a:ext cx="1033368" cy="492443"/>
          </a:xfrm>
          <a:prstGeom prst="rect">
            <a:avLst/>
          </a:prstGeom>
          <a:solidFill>
            <a:srgbClr val="FFFCD9"/>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4 </a:t>
            </a:r>
            <a:endParaRPr lang="en-IN" sz="2600" dirty="0">
              <a:latin typeface="+mn-lt"/>
            </a:endParaRPr>
          </a:p>
        </p:txBody>
      </p:sp>
      <p:sp>
        <p:nvSpPr>
          <p:cNvPr id="34" name="TextBox 33"/>
          <p:cNvSpPr txBox="1"/>
          <p:nvPr/>
        </p:nvSpPr>
        <p:spPr>
          <a:xfrm>
            <a:off x="7350645" y="4262564"/>
            <a:ext cx="1033368" cy="492443"/>
          </a:xfrm>
          <a:prstGeom prst="rect">
            <a:avLst/>
          </a:prstGeom>
          <a:solidFill>
            <a:srgbClr val="FFFEF2"/>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5 </a:t>
            </a:r>
            <a:endParaRPr lang="en-IN" sz="2600" dirty="0">
              <a:latin typeface="+mn-lt"/>
            </a:endParaRPr>
          </a:p>
        </p:txBody>
      </p:sp>
      <p:sp>
        <p:nvSpPr>
          <p:cNvPr id="35" name="TextBox 34"/>
          <p:cNvSpPr txBox="1"/>
          <p:nvPr/>
        </p:nvSpPr>
        <p:spPr>
          <a:xfrm>
            <a:off x="519877" y="3224450"/>
            <a:ext cx="1996059" cy="892552"/>
          </a:xfrm>
          <a:prstGeom prst="rect">
            <a:avLst/>
          </a:prstGeom>
          <a:noFill/>
        </p:spPr>
        <p:txBody>
          <a:bodyPr wrap="none" rtlCol="0">
            <a:spAutoFit/>
          </a:bodyPr>
          <a:lstStyle/>
          <a:p>
            <a:pPr algn="ctr"/>
            <a:r>
              <a:rPr lang="en-US" sz="2600" dirty="0">
                <a:latin typeface="+mn-lt"/>
                <a:cs typeface="Arial" panose="020B0604020202020204" pitchFamily="34" charset="0"/>
              </a:rPr>
              <a:t>Beginning of </a:t>
            </a:r>
          </a:p>
          <a:p>
            <a:pPr algn="ctr"/>
            <a:r>
              <a:rPr lang="en-US" sz="2600" dirty="0">
                <a:latin typeface="+mn-lt"/>
                <a:cs typeface="Arial" panose="020B0604020202020204" pitchFamily="34" charset="0"/>
              </a:rPr>
              <a:t>year 1</a:t>
            </a:r>
            <a:endParaRPr lang="en-IN" sz="2600" dirty="0">
              <a:latin typeface="+mn-lt"/>
              <a:cs typeface="Arial" panose="020B0604020202020204" pitchFamily="34" charset="0"/>
            </a:endParaRPr>
          </a:p>
        </p:txBody>
      </p:sp>
      <p:sp>
        <p:nvSpPr>
          <p:cNvPr id="36" name="TextBox 35"/>
          <p:cNvSpPr txBox="1"/>
          <p:nvPr/>
        </p:nvSpPr>
        <p:spPr>
          <a:xfrm>
            <a:off x="694300" y="5029200"/>
            <a:ext cx="1188146" cy="892552"/>
          </a:xfrm>
          <a:prstGeom prst="rect">
            <a:avLst/>
          </a:prstGeom>
          <a:noFill/>
        </p:spPr>
        <p:txBody>
          <a:bodyPr wrap="none" rtlCol="0">
            <a:spAutoFit/>
          </a:bodyPr>
          <a:lstStyle/>
          <a:p>
            <a:pPr algn="ctr"/>
            <a:r>
              <a:rPr lang="en-US" sz="2600" dirty="0">
                <a:latin typeface="+mn-lt"/>
              </a:rPr>
              <a:t>$8,200 </a:t>
            </a:r>
          </a:p>
          <a:p>
            <a:pPr algn="ctr"/>
            <a:r>
              <a:rPr lang="en-US" sz="2600" dirty="0">
                <a:latin typeface="+mn-lt"/>
              </a:rPr>
              <a:t>Cost</a:t>
            </a:r>
            <a:endParaRPr lang="en-IN" sz="2600" dirty="0">
              <a:latin typeface="+mn-lt"/>
            </a:endParaRPr>
          </a:p>
        </p:txBody>
      </p:sp>
      <p:sp>
        <p:nvSpPr>
          <p:cNvPr id="37" name="TextBox 36"/>
          <p:cNvSpPr txBox="1"/>
          <p:nvPr/>
        </p:nvSpPr>
        <p:spPr>
          <a:xfrm>
            <a:off x="7848279" y="3207016"/>
            <a:ext cx="1125628" cy="892552"/>
          </a:xfrm>
          <a:prstGeom prst="rect">
            <a:avLst/>
          </a:prstGeom>
          <a:noFill/>
        </p:spPr>
        <p:txBody>
          <a:bodyPr wrap="none" rtlCol="0">
            <a:spAutoFit/>
          </a:bodyPr>
          <a:lstStyle/>
          <a:p>
            <a:pPr algn="ctr"/>
            <a:r>
              <a:rPr lang="en-US" sz="2600" dirty="0">
                <a:latin typeface="+mn-lt"/>
                <a:cs typeface="Arial" panose="020B0604020202020204" pitchFamily="34" charset="0"/>
              </a:rPr>
              <a:t>End of </a:t>
            </a:r>
            <a:endParaRPr lang="en-US" sz="2600" dirty="0" smtClean="0">
              <a:latin typeface="+mn-lt"/>
              <a:cs typeface="Arial" panose="020B0604020202020204" pitchFamily="34" charset="0"/>
            </a:endParaRPr>
          </a:p>
          <a:p>
            <a:pPr algn="ctr"/>
            <a:r>
              <a:rPr lang="en-US" sz="2600" dirty="0" smtClean="0">
                <a:latin typeface="+mn-lt"/>
                <a:cs typeface="Arial" panose="020B0604020202020204" pitchFamily="34" charset="0"/>
              </a:rPr>
              <a:t>year </a:t>
            </a:r>
            <a:r>
              <a:rPr lang="en-US" sz="2600" dirty="0">
                <a:latin typeface="+mn-lt"/>
                <a:cs typeface="Arial" panose="020B0604020202020204" pitchFamily="34" charset="0"/>
              </a:rPr>
              <a:t>5</a:t>
            </a:r>
            <a:endParaRPr lang="en-IN" sz="2600" dirty="0">
              <a:latin typeface="+mn-lt"/>
              <a:cs typeface="Arial" panose="020B0604020202020204" pitchFamily="34" charset="0"/>
            </a:endParaRPr>
          </a:p>
        </p:txBody>
      </p:sp>
      <p:sp>
        <p:nvSpPr>
          <p:cNvPr id="38" name="TextBox 37"/>
          <p:cNvSpPr txBox="1"/>
          <p:nvPr/>
        </p:nvSpPr>
        <p:spPr>
          <a:xfrm>
            <a:off x="7837132" y="5029200"/>
            <a:ext cx="1325115" cy="892552"/>
          </a:xfrm>
          <a:prstGeom prst="rect">
            <a:avLst/>
          </a:prstGeom>
          <a:noFill/>
        </p:spPr>
        <p:txBody>
          <a:bodyPr wrap="none" rtlCol="0">
            <a:spAutoFit/>
          </a:bodyPr>
          <a:lstStyle/>
          <a:p>
            <a:pPr algn="ctr"/>
            <a:r>
              <a:rPr lang="en-US" sz="2600" dirty="0">
                <a:latin typeface="+mn-lt"/>
              </a:rPr>
              <a:t>$2,200 </a:t>
            </a:r>
          </a:p>
          <a:p>
            <a:pPr algn="ctr"/>
            <a:r>
              <a:rPr lang="en-US" sz="2600" dirty="0">
                <a:latin typeface="+mn-lt"/>
              </a:rPr>
              <a:t>R</a:t>
            </a:r>
            <a:r>
              <a:rPr lang="en-US" sz="2600" dirty="0" smtClean="0">
                <a:latin typeface="+mn-lt"/>
              </a:rPr>
              <a:t>esidual</a:t>
            </a:r>
            <a:endParaRPr lang="en-IN" sz="2600" dirty="0">
              <a:latin typeface="+mn-lt"/>
            </a:endParaRPr>
          </a:p>
        </p:txBody>
      </p:sp>
      <p:sp>
        <p:nvSpPr>
          <p:cNvPr id="41" name="TextBox 40"/>
          <p:cNvSpPr txBox="1"/>
          <p:nvPr/>
        </p:nvSpPr>
        <p:spPr>
          <a:xfrm>
            <a:off x="4311797" y="6152005"/>
            <a:ext cx="1109599" cy="492443"/>
          </a:xfrm>
          <a:prstGeom prst="rect">
            <a:avLst/>
          </a:prstGeom>
          <a:noFill/>
        </p:spPr>
        <p:txBody>
          <a:bodyPr wrap="none" rtlCol="0">
            <a:spAutoFit/>
          </a:bodyPr>
          <a:lstStyle/>
          <a:p>
            <a:r>
              <a:rPr lang="en-US" sz="2600" b="1" dirty="0">
                <a:solidFill>
                  <a:srgbClr val="EC008C"/>
                </a:solidFill>
                <a:latin typeface="+mn-lt"/>
              </a:rPr>
              <a:t>$6,000</a:t>
            </a:r>
            <a:endParaRPr lang="en-IN" sz="2600" b="1" dirty="0">
              <a:solidFill>
                <a:srgbClr val="EC008C"/>
              </a:solidFill>
              <a:latin typeface="+mn-lt"/>
            </a:endParaRPr>
          </a:p>
        </p:txBody>
      </p:sp>
      <p:cxnSp>
        <p:nvCxnSpPr>
          <p:cNvPr id="4" name="Straight Arrow Connector 3"/>
          <p:cNvCxnSpPr>
            <a:endCxn id="41" idx="1"/>
          </p:cNvCxnSpPr>
          <p:nvPr/>
        </p:nvCxnSpPr>
        <p:spPr>
          <a:xfrm>
            <a:off x="1787343" y="5334001"/>
            <a:ext cx="2524454" cy="1064226"/>
          </a:xfrm>
          <a:prstGeom prst="straightConnector1">
            <a:avLst/>
          </a:prstGeom>
          <a:ln w="101600">
            <a:solidFill>
              <a:schemeClr val="bg1">
                <a:lumMod val="50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421396" y="5334000"/>
            <a:ext cx="2524454" cy="1064226"/>
          </a:xfrm>
          <a:prstGeom prst="straightConnector1">
            <a:avLst/>
          </a:prstGeom>
          <a:ln w="101600">
            <a:solidFill>
              <a:schemeClr val="bg1">
                <a:lumMod val="50000"/>
              </a:schemeClr>
            </a:solidFill>
            <a:tailEnd type="stealth"/>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44567" y="1035222"/>
            <a:ext cx="8428453" cy="2215991"/>
          </a:xfrm>
          <a:prstGeom prst="rect">
            <a:avLst/>
          </a:prstGeom>
        </p:spPr>
        <p:txBody>
          <a:bodyPr>
            <a:spAutoFit/>
          </a:bodyPr>
          <a:lstStyle/>
          <a:p>
            <a:r>
              <a:rPr lang="en-IN" sz="2300" dirty="0">
                <a:latin typeface="+mn-lt"/>
              </a:rPr>
              <a:t>A company purchases a used truck for $8,200 to deliver products to customers. The company estimates that five years from the acquisition date the truck will be sold for $2,200. </a:t>
            </a:r>
            <a:r>
              <a:rPr lang="en-IN" sz="2300" dirty="0" smtClean="0">
                <a:latin typeface="+mn-lt"/>
              </a:rPr>
              <a:t>This means </a:t>
            </a:r>
            <a:r>
              <a:rPr lang="en-US" sz="2300" dirty="0" smtClean="0">
                <a:latin typeface="+mn-lt"/>
              </a:rPr>
              <a:t>that </a:t>
            </a:r>
            <a:r>
              <a:rPr lang="en-US" sz="2300" dirty="0">
                <a:latin typeface="+mn-lt"/>
              </a:rPr>
              <a:t>$6,000 ($8,200 </a:t>
            </a:r>
            <a:r>
              <a:rPr lang="en-US" sz="2300" dirty="0" smtClean="0">
                <a:latin typeface="+mn-lt"/>
              </a:rPr>
              <a:t>− </a:t>
            </a:r>
            <a:r>
              <a:rPr lang="en-US" sz="2300" dirty="0">
                <a:latin typeface="+mn-lt"/>
              </a:rPr>
              <a:t>2,200) of the truck’s purchase cost </a:t>
            </a:r>
            <a:r>
              <a:rPr lang="en-US" sz="2300" dirty="0" smtClean="0">
                <a:latin typeface="+mn-lt"/>
              </a:rPr>
              <a:t>is expected to be used </a:t>
            </a:r>
            <a:r>
              <a:rPr lang="en-US" sz="2300" dirty="0">
                <a:latin typeface="+mn-lt"/>
              </a:rPr>
              <a:t>up (consumed) </a:t>
            </a:r>
            <a:r>
              <a:rPr lang="en-US" sz="2300" dirty="0" smtClean="0">
                <a:latin typeface="+mn-lt"/>
              </a:rPr>
              <a:t>and should be allocated to expense over its five-year </a:t>
            </a:r>
            <a:r>
              <a:rPr lang="en-US" sz="2300" dirty="0">
                <a:latin typeface="+mn-lt"/>
              </a:rPr>
              <a:t>useful </a:t>
            </a:r>
            <a:r>
              <a:rPr lang="en-US" sz="2300" dirty="0" smtClean="0">
                <a:latin typeface="+mn-lt"/>
              </a:rPr>
              <a:t>life.</a:t>
            </a:r>
            <a:endParaRPr lang="en-IN" sz="2300" dirty="0">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par>
                                <p:cTn id="39" presetID="22"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32" grpId="0" animBg="1"/>
      <p:bldP spid="33" grpId="0" animBg="1"/>
      <p:bldP spid="34" grpId="0" animBg="1"/>
      <p:bldP spid="35" grpId="0"/>
      <p:bldP spid="36" grpId="0"/>
      <p:bldP spid="37" grpId="0"/>
      <p:bldP spid="38" grpId="0"/>
      <p:bldP spid="41"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59210" y="1152290"/>
            <a:ext cx="8422374" cy="5563553"/>
          </a:xfrm>
        </p:spPr>
        <p:txBody>
          <a:bodyPr>
            <a:noAutofit/>
          </a:bodyPr>
          <a:lstStyle/>
          <a:p>
            <a:pPr>
              <a:buFont typeface="Arial" panose="020B0604020202020204" pitchFamily="34" charset="0"/>
              <a:buChar char="•"/>
            </a:pPr>
            <a:r>
              <a:rPr lang="en-US" sz="2600" dirty="0"/>
              <a:t>Possibility of changes in constitution of asset group as new </a:t>
            </a:r>
            <a:r>
              <a:rPr lang="en-IN" sz="2600" dirty="0"/>
              <a:t>assets are added and others are retired or </a:t>
            </a:r>
            <a:r>
              <a:rPr lang="en-IN" sz="2600" dirty="0" smtClean="0"/>
              <a:t>sold</a:t>
            </a:r>
            <a:endParaRPr lang="en-US" sz="2600" dirty="0"/>
          </a:p>
          <a:p>
            <a:pPr>
              <a:buFont typeface="Arial" panose="020B0604020202020204" pitchFamily="34" charset="0"/>
              <a:buChar char="•"/>
            </a:pPr>
            <a:r>
              <a:rPr lang="en-US" sz="2600" dirty="0"/>
              <a:t>Additions are recorded by increasing </a:t>
            </a:r>
            <a:r>
              <a:rPr lang="en-IN" sz="2600" dirty="0"/>
              <a:t>group asset account for the cost of the </a:t>
            </a:r>
            <a:r>
              <a:rPr lang="en-IN" sz="2600" dirty="0" smtClean="0"/>
              <a:t>addition</a:t>
            </a:r>
            <a:endParaRPr lang="en-US" sz="2600" dirty="0"/>
          </a:p>
          <a:p>
            <a:r>
              <a:rPr lang="en-IN" sz="2600" dirty="0"/>
              <a:t>Depreciation is determined by multiplying the group rate by the total cost of assets in the group for that </a:t>
            </a:r>
            <a:r>
              <a:rPr lang="en-IN" sz="2600" dirty="0" smtClean="0"/>
              <a:t>period</a:t>
            </a:r>
            <a:endParaRPr lang="en-IN" sz="2600" dirty="0"/>
          </a:p>
          <a:p>
            <a:r>
              <a:rPr lang="en-US" sz="2600" dirty="0"/>
              <a:t>After the group or composite </a:t>
            </a:r>
            <a:r>
              <a:rPr lang="en-IN" sz="2600" dirty="0"/>
              <a:t>rate and the average service life are determined, they normally are continued despite the addition and disposition of individual </a:t>
            </a:r>
            <a:r>
              <a:rPr lang="en-IN" sz="2600" dirty="0" smtClean="0"/>
              <a:t>assets</a:t>
            </a:r>
            <a:r>
              <a:rPr lang="en-US" sz="2600" dirty="0" smtClean="0"/>
              <a:t> </a:t>
            </a:r>
            <a:endParaRPr lang="en-US" sz="2600" dirty="0"/>
          </a:p>
          <a:p>
            <a:r>
              <a:rPr lang="en-IN" sz="2600" dirty="0"/>
              <a:t>No gain or loss is </a:t>
            </a:r>
            <a:r>
              <a:rPr lang="en-US" sz="2600" dirty="0"/>
              <a:t>recorded when a group or composite asset is retired or </a:t>
            </a:r>
            <a:r>
              <a:rPr lang="en-US" sz="2600" dirty="0" smtClean="0"/>
              <a:t>sold</a:t>
            </a:r>
            <a:endParaRPr lang="en-US" sz="2600"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2" name="Title 1"/>
          <p:cNvSpPr>
            <a:spLocks noGrp="1"/>
          </p:cNvSpPr>
          <p:nvPr>
            <p:ph type="title"/>
          </p:nvPr>
        </p:nvSpPr>
        <p:spPr>
          <a:xfrm>
            <a:off x="761999" y="-152400"/>
            <a:ext cx="8382000" cy="1444625"/>
          </a:xfrm>
        </p:spPr>
        <p:txBody>
          <a:bodyPr/>
          <a:lstStyle/>
          <a:p>
            <a:r>
              <a:rPr lang="en-IN" dirty="0"/>
              <a:t>Group and Composite Depreciation Methods </a:t>
            </a:r>
            <a:r>
              <a:rPr lang="en-IN" sz="2400" dirty="0"/>
              <a:t>(</a:t>
            </a:r>
            <a:r>
              <a:rPr lang="en-IN" sz="2400" dirty="0" smtClean="0"/>
              <a:t>continued)</a:t>
            </a:r>
            <a:endParaRPr lang="en-US" sz="2400" dirty="0"/>
          </a:p>
        </p:txBody>
      </p:sp>
    </p:spTree>
    <p:extLst>
      <p:ext uri="{BB962C8B-B14F-4D97-AF65-F5344CB8AC3E}">
        <p14:creationId xmlns:p14="http://schemas.microsoft.com/office/powerpoint/2010/main" val="20531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42252" y="1478601"/>
            <a:ext cx="8338984" cy="5057775"/>
          </a:xfrm>
        </p:spPr>
        <p:txBody>
          <a:bodyPr>
            <a:noAutofit/>
          </a:bodyPr>
          <a:lstStyle/>
          <a:p>
            <a:r>
              <a:rPr lang="en-IN" dirty="0"/>
              <a:t>Any actual gain or loss is included in the accumulated depreciation </a:t>
            </a:r>
            <a:r>
              <a:rPr lang="en-IN" dirty="0" smtClean="0"/>
              <a:t>account</a:t>
            </a:r>
            <a:endParaRPr lang="en-IN" dirty="0"/>
          </a:p>
          <a:p>
            <a:pPr marL="0" indent="0">
              <a:buNone/>
            </a:pPr>
            <a:r>
              <a:rPr lang="en-IN" b="1" dirty="0">
                <a:solidFill>
                  <a:srgbClr val="C00000"/>
                </a:solidFill>
              </a:rPr>
              <a:t>Example:</a:t>
            </a:r>
          </a:p>
          <a:p>
            <a:pPr marL="0" indent="0">
              <a:buNone/>
            </a:pPr>
            <a:r>
              <a:rPr lang="en-IN" sz="2600" dirty="0"/>
              <a:t>A delivery truck that costs $15,000 is sold for $3,000 in the year 2021.</a:t>
            </a:r>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endParaRPr lang="en-IN" sz="2600" dirty="0"/>
          </a:p>
          <a:p>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a:buFont typeface="Arial" panose="020B0604020202020204" pitchFamily="34" charset="0"/>
              <a:buChar char="•"/>
            </a:pPr>
            <a:endParaRPr lang="en-IN" sz="2600"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2" name="Title 1"/>
          <p:cNvSpPr>
            <a:spLocks noGrp="1"/>
          </p:cNvSpPr>
          <p:nvPr>
            <p:ph type="title"/>
          </p:nvPr>
        </p:nvSpPr>
        <p:spPr/>
        <p:txBody>
          <a:bodyPr/>
          <a:lstStyle/>
          <a:p>
            <a:r>
              <a:rPr lang="en-IN" dirty="0"/>
              <a:t>Group and Composite Depreciation Methods </a:t>
            </a:r>
            <a:r>
              <a:rPr lang="en-IN" sz="2400" dirty="0"/>
              <a:t>(concluded)</a:t>
            </a:r>
            <a:endParaRPr lang="en-US" sz="2400" dirty="0"/>
          </a:p>
        </p:txBody>
      </p:sp>
      <p:sp>
        <p:nvSpPr>
          <p:cNvPr id="13" name="Rectangle 12"/>
          <p:cNvSpPr/>
          <p:nvPr/>
        </p:nvSpPr>
        <p:spPr>
          <a:xfrm>
            <a:off x="1023046" y="3990127"/>
            <a:ext cx="7676353" cy="164968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1023045" y="3934659"/>
            <a:ext cx="3951227"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5" name="TextBox 14"/>
          <p:cNvSpPr txBox="1">
            <a:spLocks noChangeArrowheads="1"/>
          </p:cNvSpPr>
          <p:nvPr/>
        </p:nvSpPr>
        <p:spPr bwMode="auto">
          <a:xfrm>
            <a:off x="7608225" y="3952752"/>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6" name="TextBox 15"/>
          <p:cNvSpPr txBox="1">
            <a:spLocks noChangeArrowheads="1"/>
          </p:cNvSpPr>
          <p:nvPr/>
        </p:nvSpPr>
        <p:spPr bwMode="auto">
          <a:xfrm>
            <a:off x="6319849" y="3952752"/>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7" name="Straight Connector 16"/>
          <p:cNvCxnSpPr/>
          <p:nvPr/>
        </p:nvCxnSpPr>
        <p:spPr>
          <a:xfrm>
            <a:off x="1023047" y="4385841"/>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1043685" y="4403194"/>
            <a:ext cx="5005706" cy="376557"/>
          </a:xfrm>
          <a:prstGeom prst="rect">
            <a:avLst/>
          </a:prstGeom>
          <a:noFill/>
          <a:ln w="9525">
            <a:noFill/>
            <a:miter lim="800000"/>
            <a:headEnd/>
            <a:tailEnd/>
          </a:ln>
        </p:spPr>
        <p:txBody>
          <a:bodyPr/>
          <a:lstStyle/>
          <a:p>
            <a:r>
              <a:rPr lang="en-IN" sz="2400" dirty="0">
                <a:latin typeface="Calibri" pitchFamily="34" charset="0"/>
              </a:rPr>
              <a:t>Cash</a:t>
            </a:r>
          </a:p>
        </p:txBody>
      </p:sp>
      <p:sp>
        <p:nvSpPr>
          <p:cNvPr id="19" name="TextBox 18"/>
          <p:cNvSpPr txBox="1">
            <a:spLocks noChangeArrowheads="1"/>
          </p:cNvSpPr>
          <p:nvPr/>
        </p:nvSpPr>
        <p:spPr bwMode="auto">
          <a:xfrm>
            <a:off x="6101461" y="4403194"/>
            <a:ext cx="1318414" cy="376557"/>
          </a:xfrm>
          <a:prstGeom prst="rect">
            <a:avLst/>
          </a:prstGeom>
          <a:noFill/>
          <a:ln w="9525">
            <a:noFill/>
            <a:miter lim="800000"/>
            <a:headEnd/>
            <a:tailEnd/>
          </a:ln>
        </p:spPr>
        <p:txBody>
          <a:bodyPr/>
          <a:lstStyle/>
          <a:p>
            <a:pPr algn="r"/>
            <a:r>
              <a:rPr lang="en-IN" sz="2400" dirty="0">
                <a:latin typeface="Calibri" pitchFamily="34" charset="0"/>
              </a:rPr>
              <a:t>3,000</a:t>
            </a:r>
          </a:p>
        </p:txBody>
      </p:sp>
      <p:sp>
        <p:nvSpPr>
          <p:cNvPr id="20" name="TextBox 19"/>
          <p:cNvSpPr txBox="1">
            <a:spLocks noChangeArrowheads="1"/>
          </p:cNvSpPr>
          <p:nvPr/>
        </p:nvSpPr>
        <p:spPr bwMode="auto">
          <a:xfrm>
            <a:off x="6102937" y="4767837"/>
            <a:ext cx="1318414" cy="376558"/>
          </a:xfrm>
          <a:prstGeom prst="rect">
            <a:avLst/>
          </a:prstGeom>
          <a:noFill/>
          <a:ln w="9525">
            <a:noFill/>
            <a:miter lim="800000"/>
            <a:headEnd/>
            <a:tailEnd/>
          </a:ln>
        </p:spPr>
        <p:txBody>
          <a:bodyPr/>
          <a:lstStyle/>
          <a:p>
            <a:pPr algn="r"/>
            <a:r>
              <a:rPr lang="en-IN" sz="2400" dirty="0">
                <a:latin typeface="Calibri" pitchFamily="34" charset="0"/>
              </a:rPr>
              <a:t>12,000</a:t>
            </a:r>
          </a:p>
        </p:txBody>
      </p:sp>
      <p:sp>
        <p:nvSpPr>
          <p:cNvPr id="21" name="TextBox 20"/>
          <p:cNvSpPr txBox="1">
            <a:spLocks noChangeArrowheads="1"/>
          </p:cNvSpPr>
          <p:nvPr/>
        </p:nvSpPr>
        <p:spPr bwMode="auto">
          <a:xfrm>
            <a:off x="1034658" y="4790568"/>
            <a:ext cx="5005706" cy="376557"/>
          </a:xfrm>
          <a:prstGeom prst="rect">
            <a:avLst/>
          </a:prstGeom>
          <a:noFill/>
          <a:ln w="9525">
            <a:noFill/>
            <a:miter lim="800000"/>
            <a:headEnd/>
            <a:tailEnd/>
          </a:ln>
        </p:spPr>
        <p:txBody>
          <a:bodyPr/>
          <a:lstStyle/>
          <a:p>
            <a:r>
              <a:rPr lang="en-IN" sz="2400" dirty="0">
                <a:latin typeface="Calibri" pitchFamily="34" charset="0"/>
              </a:rPr>
              <a:t>Accumulated depreciation (difference)</a:t>
            </a:r>
          </a:p>
        </p:txBody>
      </p:sp>
      <p:sp>
        <p:nvSpPr>
          <p:cNvPr id="23" name="TextBox 22"/>
          <p:cNvSpPr txBox="1">
            <a:spLocks noChangeArrowheads="1"/>
          </p:cNvSpPr>
          <p:nvPr/>
        </p:nvSpPr>
        <p:spPr bwMode="auto">
          <a:xfrm>
            <a:off x="7380986" y="5182292"/>
            <a:ext cx="1318414" cy="376558"/>
          </a:xfrm>
          <a:prstGeom prst="rect">
            <a:avLst/>
          </a:prstGeom>
          <a:noFill/>
          <a:ln w="9525">
            <a:noFill/>
            <a:miter lim="800000"/>
            <a:headEnd/>
            <a:tailEnd/>
          </a:ln>
        </p:spPr>
        <p:txBody>
          <a:bodyPr/>
          <a:lstStyle/>
          <a:p>
            <a:pPr algn="r"/>
            <a:r>
              <a:rPr lang="en-IN" sz="2400" dirty="0">
                <a:latin typeface="Calibri" pitchFamily="34" charset="0"/>
              </a:rPr>
              <a:t>15,000</a:t>
            </a:r>
          </a:p>
        </p:txBody>
      </p:sp>
      <p:sp>
        <p:nvSpPr>
          <p:cNvPr id="24" name="TextBox 23"/>
          <p:cNvSpPr txBox="1">
            <a:spLocks noChangeArrowheads="1"/>
          </p:cNvSpPr>
          <p:nvPr/>
        </p:nvSpPr>
        <p:spPr bwMode="auto">
          <a:xfrm>
            <a:off x="1034658" y="5164851"/>
            <a:ext cx="5005706" cy="376557"/>
          </a:xfrm>
          <a:prstGeom prst="rect">
            <a:avLst/>
          </a:prstGeom>
          <a:noFill/>
          <a:ln w="9525">
            <a:noFill/>
            <a:miter lim="800000"/>
            <a:headEnd/>
            <a:tailEnd/>
          </a:ln>
        </p:spPr>
        <p:txBody>
          <a:bodyPr/>
          <a:lstStyle/>
          <a:p>
            <a:pPr lvl="1"/>
            <a:r>
              <a:rPr lang="en-IN" sz="2400" dirty="0">
                <a:latin typeface="Calibri" pitchFamily="34" charset="0"/>
              </a:rPr>
              <a:t>Vehicles</a:t>
            </a:r>
          </a:p>
        </p:txBody>
      </p:sp>
    </p:spTree>
    <p:extLst>
      <p:ext uri="{BB962C8B-B14F-4D97-AF65-F5344CB8AC3E}">
        <p14:creationId xmlns:p14="http://schemas.microsoft.com/office/powerpoint/2010/main" val="2384244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8" grpId="0"/>
      <p:bldP spid="19" grpId="0"/>
      <p:bldP spid="20" grpId="0"/>
      <p:bldP spid="21" grpId="0"/>
      <p:bldP spid="23" grpId="0"/>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Disclosure </a:t>
            </a:r>
            <a:r>
              <a:rPr lang="en-US" dirty="0"/>
              <a:t>of Depreciation </a:t>
            </a:r>
            <a:r>
              <a:rPr lang="en-US" dirty="0" smtClean="0"/>
              <a:t>Method—</a:t>
            </a:r>
            <a:br>
              <a:rPr lang="en-US" dirty="0" smtClean="0"/>
            </a:br>
            <a:r>
              <a:rPr lang="en-US" dirty="0" smtClean="0"/>
              <a:t>El </a:t>
            </a:r>
            <a:r>
              <a:rPr lang="en-US" dirty="0"/>
              <a:t>Paso Natural Gas Company</a:t>
            </a:r>
          </a:p>
        </p:txBody>
      </p:sp>
      <p:sp>
        <p:nvSpPr>
          <p:cNvPr id="6" name="AutoShape 3"/>
          <p:cNvSpPr>
            <a:spLocks noChangeAspect="1" noChangeArrowheads="1" noTextEdit="1"/>
          </p:cNvSpPr>
          <p:nvPr/>
        </p:nvSpPr>
        <p:spPr bwMode="auto">
          <a:xfrm>
            <a:off x="762000" y="2363788"/>
            <a:ext cx="80137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613" y="1478601"/>
            <a:ext cx="8425816" cy="338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5620289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0484530"/>
              </p:ext>
            </p:extLst>
          </p:nvPr>
        </p:nvGraphicFramePr>
        <p:xfrm>
          <a:off x="689660" y="800579"/>
          <a:ext cx="8352928" cy="5151120"/>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Valuation of Property, Plant, and Equipment</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extLst>
                  <a:ext uri="{0D108BD9-81ED-4DB2-BD59-A6C34878D82A}">
                    <a16:rowId xmlns="" xmlns:a16="http://schemas.microsoft.com/office/drawing/2014/main" val="10001"/>
                  </a:ext>
                </a:extLst>
              </a:tr>
              <a:tr h="2970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dk1"/>
                          </a:solidFill>
                          <a:latin typeface="+mn-lt"/>
                          <a:ea typeface="+mn-ea"/>
                          <a:cs typeface="+mn-cs"/>
                        </a:rPr>
                        <a:t>A </a:t>
                      </a:r>
                      <a:r>
                        <a:rPr lang="en-IN" sz="2200" b="0" i="0" u="none" strike="noStrike" kern="1200" baseline="0" dirty="0">
                          <a:solidFill>
                            <a:schemeClr val="dk1"/>
                          </a:solidFill>
                          <a:latin typeface="+mn-lt"/>
                          <a:ea typeface="+mn-ea"/>
                          <a:cs typeface="+mn-cs"/>
                        </a:rPr>
                        <a:t>company reports property, plant, and equipment (PP&amp;E) in the balance sheet at cost less </a:t>
                      </a:r>
                      <a:r>
                        <a:rPr lang="en-US" sz="2200" b="0" i="0" u="none" strike="noStrike" kern="1200" baseline="0" dirty="0">
                          <a:solidFill>
                            <a:schemeClr val="dk1"/>
                          </a:solidFill>
                          <a:latin typeface="+mn-lt"/>
                          <a:ea typeface="+mn-ea"/>
                          <a:cs typeface="+mn-cs"/>
                        </a:rPr>
                        <a:t>accumulated depreciation (book value). U.S. GAAP prohibits revaluation.</a:t>
                      </a:r>
                    </a:p>
                    <a:p>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It allows a company to report property, plant, and equipment at book value or, alternatively, at its fair value (revaluation). If a company chooses revaluation, all assets within a class of PP&amp;E must be revalued on a </a:t>
                      </a:r>
                      <a:r>
                        <a:rPr lang="en-US" sz="2200" b="0" i="0" u="none" strike="noStrike" kern="1200" baseline="0" dirty="0">
                          <a:solidFill>
                            <a:schemeClr val="dk1"/>
                          </a:solidFill>
                          <a:latin typeface="+mn-lt"/>
                          <a:ea typeface="+mn-ea"/>
                          <a:cs typeface="+mn-cs"/>
                        </a:rPr>
                        <a:t>regular basis.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Biological Assets*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63321">
                <a:tc>
                  <a:txBody>
                    <a:bodyPr/>
                    <a:lstStyle/>
                    <a:p>
                      <a:r>
                        <a:rPr lang="en-US" sz="2200" dirty="0"/>
                        <a:t>These</a:t>
                      </a:r>
                      <a:r>
                        <a:rPr lang="en-US" sz="2200" baseline="0" dirty="0"/>
                        <a:t> assets, such as </a:t>
                      </a:r>
                      <a:r>
                        <a:rPr lang="en-IN" sz="2200" b="0" i="0" u="none" strike="noStrike" kern="1200" baseline="0" dirty="0">
                          <a:solidFill>
                            <a:schemeClr val="dk1"/>
                          </a:solidFill>
                          <a:latin typeface="+mn-lt"/>
                          <a:ea typeface="+mn-ea"/>
                          <a:cs typeface="+mn-cs"/>
                        </a:rPr>
                        <a:t>a timber tract or a fruit orchard, are valued at cost less accumulated depletion or </a:t>
                      </a:r>
                      <a:r>
                        <a:rPr lang="en-US" sz="2200" b="0" i="0" u="none" strike="noStrike" kern="1200" baseline="0" dirty="0" smtClean="0">
                          <a:solidFill>
                            <a:schemeClr val="dk1"/>
                          </a:solidFill>
                          <a:latin typeface="+mn-lt"/>
                          <a:ea typeface="+mn-ea"/>
                          <a:cs typeface="+mn-cs"/>
                        </a:rPr>
                        <a:t>depreciation.</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Valued at fair value less estimated costs to sell, with changes in fair value included in the calculation of net income.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4"/>
                  </a:ext>
                </a:extLst>
              </a:tr>
            </a:tbl>
          </a:graphicData>
        </a:graphic>
      </p:graphicFrame>
      <p:sp>
        <p:nvSpPr>
          <p:cNvPr id="5" name="Title 1"/>
          <p:cNvSpPr>
            <a:spLocks noGrp="1"/>
          </p:cNvSpPr>
          <p:nvPr>
            <p:ph type="title"/>
          </p:nvPr>
        </p:nvSpPr>
        <p:spPr>
          <a:xfrm>
            <a:off x="378392" y="91000"/>
            <a:ext cx="8382000" cy="539519"/>
          </a:xfrm>
        </p:spPr>
        <p:txBody>
          <a:bodyPr>
            <a:noAutofit/>
          </a:bodyPr>
          <a:lstStyle/>
          <a:p>
            <a:r>
              <a:rPr lang="en-IN" sz="2400" dirty="0"/>
              <a:t>Differences between IFRS and U.S. GAAP: Valuation of Long-Term </a:t>
            </a:r>
            <a:r>
              <a:rPr lang="en-IN" sz="2400" dirty="0" smtClean="0"/>
              <a:t>Assets </a:t>
            </a:r>
            <a:endParaRPr lang="en-US" sz="2400" dirty="0"/>
          </a:p>
        </p:txBody>
      </p:sp>
      <p:sp>
        <p:nvSpPr>
          <p:cNvPr id="6" name="TextBox 5"/>
          <p:cNvSpPr txBox="1"/>
          <p:nvPr/>
        </p:nvSpPr>
        <p:spPr>
          <a:xfrm>
            <a:off x="887913" y="5943600"/>
            <a:ext cx="7657122" cy="707886"/>
          </a:xfrm>
          <a:prstGeom prst="rect">
            <a:avLst/>
          </a:prstGeom>
          <a:noFill/>
        </p:spPr>
        <p:txBody>
          <a:bodyPr wrap="square" rtlCol="0">
            <a:spAutoFit/>
          </a:bodyPr>
          <a:lstStyle/>
          <a:p>
            <a:r>
              <a:rPr lang="en-IN" sz="2000" dirty="0">
                <a:latin typeface="+mn-lt"/>
              </a:rPr>
              <a:t>*Living animals and plants, including the trees in a timber tract or in a fruit orchard, are referred to as </a:t>
            </a:r>
            <a:r>
              <a:rPr lang="en-IN" sz="2000" i="1" dirty="0">
                <a:latin typeface="+mn-lt"/>
              </a:rPr>
              <a:t>biological </a:t>
            </a:r>
            <a:r>
              <a:rPr lang="en-IN" sz="2000" i="1" dirty="0" smtClean="0">
                <a:latin typeface="+mn-lt"/>
              </a:rPr>
              <a:t>assets.</a:t>
            </a:r>
            <a:endParaRPr lang="en-US" sz="2000" dirty="0">
              <a:latin typeface="+mn-lt"/>
            </a:endParaRPr>
          </a:p>
        </p:txBody>
      </p:sp>
      <p:sp>
        <p:nvSpPr>
          <p:cNvPr id="7"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6288278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6348" y="5575340"/>
            <a:ext cx="8115804" cy="749260"/>
          </a:xfrm>
          <a:prstGeom prst="rect">
            <a:avLst/>
          </a:prstGeom>
          <a:solidFill>
            <a:srgbClr val="FFFAB0"/>
          </a:solidFill>
          <a:ln>
            <a:solidFill>
              <a:srgbClr val="F79646"/>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796960"/>
          </a:xfrm>
        </p:spPr>
        <p:txBody>
          <a:bodyPr>
            <a:noAutofit/>
          </a:bodyPr>
          <a:lstStyle/>
          <a:p>
            <a:r>
              <a:rPr lang="en-IN" dirty="0"/>
              <a:t>Depletion of Natural Resources</a:t>
            </a:r>
            <a:endParaRPr lang="en-IN" dirty="0">
              <a:ea typeface="Adobe Fan Heiti Std B"/>
              <a:cs typeface="Adobe Fan Heiti Std B"/>
            </a:endParaRPr>
          </a:p>
        </p:txBody>
      </p:sp>
      <p:sp>
        <p:nvSpPr>
          <p:cNvPr id="5" name="Content Placeholder 4"/>
          <p:cNvSpPr>
            <a:spLocks noGrp="1"/>
          </p:cNvSpPr>
          <p:nvPr>
            <p:ph idx="1"/>
          </p:nvPr>
        </p:nvSpPr>
        <p:spPr>
          <a:xfrm>
            <a:off x="761999" y="683994"/>
            <a:ext cx="8013600" cy="5057775"/>
          </a:xfrm>
        </p:spPr>
        <p:txBody>
          <a:bodyPr>
            <a:normAutofit/>
          </a:bodyPr>
          <a:lstStyle/>
          <a:p>
            <a:pPr>
              <a:buFont typeface="Arial" panose="020B0604020202020204" pitchFamily="34" charset="0"/>
              <a:buChar char="•"/>
            </a:pPr>
            <a:r>
              <a:rPr lang="en-IN" sz="2600" dirty="0"/>
              <a:t>Allocation of costs of natural resources</a:t>
            </a:r>
          </a:p>
          <a:p>
            <a:pPr>
              <a:buClr>
                <a:schemeClr val="tx1"/>
              </a:buClr>
              <a:buFont typeface="Arial" panose="020B0604020202020204" pitchFamily="34" charset="0"/>
              <a:buChar char="•"/>
            </a:pPr>
            <a:r>
              <a:rPr lang="en-US" sz="2600" b="1" dirty="0">
                <a:solidFill>
                  <a:srgbClr val="C00000"/>
                </a:solidFill>
              </a:rPr>
              <a:t>Activity-based </a:t>
            </a:r>
            <a:r>
              <a:rPr lang="en-IN" sz="2600" b="1" dirty="0">
                <a:solidFill>
                  <a:srgbClr val="C00000"/>
                </a:solidFill>
              </a:rPr>
              <a:t>units-of-production method </a:t>
            </a:r>
            <a:r>
              <a:rPr lang="en-IN" sz="2600" dirty="0"/>
              <a:t>widely used to calculate periodic depletion</a:t>
            </a:r>
          </a:p>
          <a:p>
            <a:pPr lvl="1">
              <a:buFont typeface="Lucida Grande"/>
              <a:buChar char="–"/>
            </a:pPr>
            <a:r>
              <a:rPr lang="en-US" dirty="0"/>
              <a:t>Because the usefulness of </a:t>
            </a:r>
            <a:r>
              <a:rPr lang="en-IN" dirty="0"/>
              <a:t>natural resources is directly related to the amount of the resources extracted</a:t>
            </a:r>
          </a:p>
          <a:p>
            <a:pPr>
              <a:buFont typeface="Arial" panose="020B0604020202020204" pitchFamily="34" charset="0"/>
              <a:buChar char="•"/>
            </a:pPr>
            <a:r>
              <a:rPr lang="en-IN" sz="2600" dirty="0"/>
              <a:t>Service life is the estimated amount of natural resource to be extracted</a:t>
            </a:r>
          </a:p>
          <a:p>
            <a:pPr marL="0" indent="0">
              <a:buNone/>
            </a:pPr>
            <a:r>
              <a:rPr lang="en-US" sz="2400" dirty="0"/>
              <a:t> </a:t>
            </a:r>
            <a:r>
              <a:rPr lang="en-US" sz="2400" b="1" dirty="0"/>
              <a:t> </a:t>
            </a:r>
            <a:endParaRPr lang="en-IN" sz="2400" b="1" dirty="0"/>
          </a:p>
          <a:p>
            <a:pPr>
              <a:buFont typeface="Arial" panose="020B0604020202020204" pitchFamily="34" charset="0"/>
              <a:buChar char="•"/>
            </a:pPr>
            <a:endParaRPr lang="en-IN" sz="2400" b="1" dirty="0"/>
          </a:p>
          <a:p>
            <a:pPr>
              <a:buFont typeface="Arial" panose="020B0604020202020204" pitchFamily="34" charset="0"/>
              <a:buChar char="•"/>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7" name="TextBox 16"/>
          <p:cNvSpPr txBox="1"/>
          <p:nvPr/>
        </p:nvSpPr>
        <p:spPr>
          <a:xfrm>
            <a:off x="4124883" y="3505200"/>
            <a:ext cx="2961717" cy="461665"/>
          </a:xfrm>
          <a:prstGeom prst="rect">
            <a:avLst/>
          </a:prstGeom>
          <a:noFill/>
        </p:spPr>
        <p:txBody>
          <a:bodyPr wrap="square" rtlCol="0">
            <a:spAutoFit/>
          </a:bodyPr>
          <a:lstStyle/>
          <a:p>
            <a:r>
              <a:rPr lang="en-US" sz="2400" b="1" dirty="0">
                <a:latin typeface="+mn-lt"/>
              </a:rPr>
              <a:t>Cost </a:t>
            </a:r>
            <a:r>
              <a:rPr lang="en-US" sz="2400" b="1" dirty="0" smtClean="0">
                <a:latin typeface="+mn-lt"/>
              </a:rPr>
              <a:t>− </a:t>
            </a:r>
            <a:r>
              <a:rPr lang="en-US" sz="2400" b="1" dirty="0">
                <a:latin typeface="+mn-lt"/>
              </a:rPr>
              <a:t>Residual </a:t>
            </a:r>
            <a:r>
              <a:rPr lang="en-US" sz="2400" b="1" dirty="0" smtClean="0">
                <a:latin typeface="+mn-lt"/>
              </a:rPr>
              <a:t>value</a:t>
            </a:r>
            <a:endParaRPr lang="en-IN" sz="2400" b="1" dirty="0">
              <a:latin typeface="+mn-lt"/>
            </a:endParaRPr>
          </a:p>
        </p:txBody>
      </p:sp>
      <p:sp>
        <p:nvSpPr>
          <p:cNvPr id="18" name="TextBox 17"/>
          <p:cNvSpPr txBox="1"/>
          <p:nvPr/>
        </p:nvSpPr>
        <p:spPr>
          <a:xfrm>
            <a:off x="1093189" y="3505200"/>
            <a:ext cx="2961717" cy="461665"/>
          </a:xfrm>
          <a:prstGeom prst="rect">
            <a:avLst/>
          </a:prstGeom>
          <a:noFill/>
        </p:spPr>
        <p:txBody>
          <a:bodyPr wrap="square" rtlCol="0">
            <a:spAutoFit/>
          </a:bodyPr>
          <a:lstStyle/>
          <a:p>
            <a:pPr algn="r"/>
            <a:r>
              <a:rPr lang="en-US" sz="2400" b="1" dirty="0">
                <a:solidFill>
                  <a:srgbClr val="EC008C"/>
                </a:solidFill>
                <a:latin typeface="+mn-lt"/>
              </a:rPr>
              <a:t>Depletion </a:t>
            </a:r>
            <a:r>
              <a:rPr lang="en-US" sz="2400" b="1" dirty="0" smtClean="0">
                <a:solidFill>
                  <a:srgbClr val="EC008C"/>
                </a:solidFill>
                <a:latin typeface="+mn-lt"/>
              </a:rPr>
              <a:t>base </a:t>
            </a:r>
            <a:r>
              <a:rPr lang="en-US" sz="2400" b="1" dirty="0">
                <a:latin typeface="+mn-lt"/>
              </a:rPr>
              <a:t>= </a:t>
            </a:r>
            <a:endParaRPr lang="en-IN" sz="2400" b="1" dirty="0">
              <a:latin typeface="+mn-lt"/>
            </a:endParaRPr>
          </a:p>
        </p:txBody>
      </p:sp>
      <p:sp>
        <p:nvSpPr>
          <p:cNvPr id="19" name="TextBox 18"/>
          <p:cNvSpPr txBox="1"/>
          <p:nvPr/>
        </p:nvSpPr>
        <p:spPr>
          <a:xfrm>
            <a:off x="4917968" y="4134113"/>
            <a:ext cx="2225182" cy="461665"/>
          </a:xfrm>
          <a:prstGeom prst="rect">
            <a:avLst/>
          </a:prstGeom>
          <a:noFill/>
        </p:spPr>
        <p:txBody>
          <a:bodyPr wrap="square" rtlCol="0">
            <a:spAutoFit/>
          </a:bodyPr>
          <a:lstStyle/>
          <a:p>
            <a:r>
              <a:rPr lang="en-US" sz="2400" b="1" dirty="0">
                <a:solidFill>
                  <a:srgbClr val="EC008C"/>
                </a:solidFill>
                <a:latin typeface="+mn-lt"/>
              </a:rPr>
              <a:t>Depletion </a:t>
            </a:r>
            <a:r>
              <a:rPr lang="en-US" sz="2400" b="1" dirty="0" smtClean="0">
                <a:solidFill>
                  <a:srgbClr val="EC008C"/>
                </a:solidFill>
                <a:latin typeface="+mn-lt"/>
              </a:rPr>
              <a:t>base</a:t>
            </a:r>
            <a:endParaRPr lang="en-IN" sz="2400" b="1" dirty="0">
              <a:solidFill>
                <a:srgbClr val="EC008C"/>
              </a:solidFill>
              <a:latin typeface="+mn-lt"/>
            </a:endParaRPr>
          </a:p>
        </p:txBody>
      </p:sp>
      <p:cxnSp>
        <p:nvCxnSpPr>
          <p:cNvPr id="20" name="Straight Connector 19"/>
          <p:cNvCxnSpPr/>
          <p:nvPr/>
        </p:nvCxnSpPr>
        <p:spPr>
          <a:xfrm>
            <a:off x="4229008" y="4567535"/>
            <a:ext cx="36031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238720" y="4567535"/>
            <a:ext cx="3838480" cy="461665"/>
          </a:xfrm>
          <a:prstGeom prst="rect">
            <a:avLst/>
          </a:prstGeom>
          <a:noFill/>
        </p:spPr>
        <p:txBody>
          <a:bodyPr wrap="square" rtlCol="0">
            <a:spAutoFit/>
          </a:bodyPr>
          <a:lstStyle/>
          <a:p>
            <a:r>
              <a:rPr lang="en-US" sz="2400" b="1" dirty="0">
                <a:latin typeface="+mn-lt"/>
              </a:rPr>
              <a:t>Estimated </a:t>
            </a:r>
            <a:r>
              <a:rPr lang="en-US" sz="2400" b="1" dirty="0" smtClean="0">
                <a:latin typeface="+mn-lt"/>
              </a:rPr>
              <a:t>extractable </a:t>
            </a:r>
            <a:r>
              <a:rPr lang="en-US" sz="2400" b="1" dirty="0">
                <a:latin typeface="+mn-lt"/>
              </a:rPr>
              <a:t>u</a:t>
            </a:r>
            <a:r>
              <a:rPr lang="en-US" sz="2400" b="1" dirty="0" smtClean="0">
                <a:latin typeface="+mn-lt"/>
              </a:rPr>
              <a:t>nits</a:t>
            </a:r>
            <a:endParaRPr lang="en-IN" sz="2400" b="1" dirty="0">
              <a:latin typeface="+mn-lt"/>
            </a:endParaRPr>
          </a:p>
        </p:txBody>
      </p:sp>
      <p:sp>
        <p:nvSpPr>
          <p:cNvPr id="22" name="TextBox 21"/>
          <p:cNvSpPr txBox="1"/>
          <p:nvPr/>
        </p:nvSpPr>
        <p:spPr>
          <a:xfrm>
            <a:off x="1136328" y="4314242"/>
            <a:ext cx="2961717" cy="461665"/>
          </a:xfrm>
          <a:prstGeom prst="rect">
            <a:avLst/>
          </a:prstGeom>
          <a:noFill/>
        </p:spPr>
        <p:txBody>
          <a:bodyPr wrap="square" rtlCol="0">
            <a:spAutoFit/>
          </a:bodyPr>
          <a:lstStyle/>
          <a:p>
            <a:pPr algn="r"/>
            <a:r>
              <a:rPr lang="en-US" sz="2400" b="1" dirty="0">
                <a:latin typeface="+mn-lt"/>
              </a:rPr>
              <a:t>Depletion per unit = </a:t>
            </a:r>
            <a:endParaRPr lang="en-IN" sz="2400" b="1" dirty="0">
              <a:latin typeface="+mn-lt"/>
            </a:endParaRPr>
          </a:p>
        </p:txBody>
      </p:sp>
      <p:sp>
        <p:nvSpPr>
          <p:cNvPr id="23" name="TextBox 22"/>
          <p:cNvSpPr txBox="1"/>
          <p:nvPr/>
        </p:nvSpPr>
        <p:spPr>
          <a:xfrm>
            <a:off x="679128" y="5002019"/>
            <a:ext cx="2961717" cy="461665"/>
          </a:xfrm>
          <a:prstGeom prst="rect">
            <a:avLst/>
          </a:prstGeom>
          <a:noFill/>
        </p:spPr>
        <p:txBody>
          <a:bodyPr wrap="square" rtlCol="0">
            <a:spAutoFit/>
          </a:bodyPr>
          <a:lstStyle/>
          <a:p>
            <a:r>
              <a:rPr lang="en-US" sz="2400" b="1" dirty="0">
                <a:latin typeface="+mn-lt"/>
              </a:rPr>
              <a:t>Journal entry:</a:t>
            </a:r>
            <a:endParaRPr lang="en-IN" sz="2400" b="1" dirty="0">
              <a:latin typeface="+mn-lt"/>
            </a:endParaRPr>
          </a:p>
        </p:txBody>
      </p:sp>
      <p:sp>
        <p:nvSpPr>
          <p:cNvPr id="24" name="TextBox 23"/>
          <p:cNvSpPr txBox="1">
            <a:spLocks noChangeArrowheads="1"/>
          </p:cNvSpPr>
          <p:nvPr/>
        </p:nvSpPr>
        <p:spPr bwMode="auto">
          <a:xfrm>
            <a:off x="610126" y="5575340"/>
            <a:ext cx="6056905" cy="376557"/>
          </a:xfrm>
          <a:prstGeom prst="rect">
            <a:avLst/>
          </a:prstGeom>
          <a:noFill/>
          <a:ln w="9525">
            <a:noFill/>
            <a:miter lim="800000"/>
            <a:headEnd/>
            <a:tailEnd/>
          </a:ln>
        </p:spPr>
        <p:txBody>
          <a:bodyPr/>
          <a:lstStyle/>
          <a:p>
            <a:r>
              <a:rPr lang="en-IN" sz="2400" dirty="0">
                <a:latin typeface="Calibri" pitchFamily="34" charset="0"/>
              </a:rPr>
              <a:t>Depletion </a:t>
            </a:r>
            <a:r>
              <a:rPr lang="en-IN" sz="2000" dirty="0" smtClean="0">
                <a:latin typeface="Calibri" pitchFamily="34" charset="0"/>
              </a:rPr>
              <a:t>(</a:t>
            </a:r>
            <a:r>
              <a:rPr lang="en-US" sz="2000" dirty="0">
                <a:latin typeface="+mn-lt"/>
              </a:rPr>
              <a:t>d</a:t>
            </a:r>
            <a:r>
              <a:rPr lang="en-US" sz="2000" dirty="0" smtClean="0">
                <a:latin typeface="+mn-lt"/>
              </a:rPr>
              <a:t>epletion </a:t>
            </a:r>
            <a:r>
              <a:rPr lang="en-US" sz="2000" dirty="0">
                <a:latin typeface="+mn-lt"/>
              </a:rPr>
              <a:t>rate × </a:t>
            </a:r>
            <a:r>
              <a:rPr lang="en-US" sz="2000" dirty="0" smtClean="0">
                <a:latin typeface="+mn-lt"/>
              </a:rPr>
              <a:t>units </a:t>
            </a:r>
            <a:r>
              <a:rPr lang="en-US" sz="2000" dirty="0">
                <a:latin typeface="+mn-lt"/>
              </a:rPr>
              <a:t>extracted</a:t>
            </a:r>
            <a:r>
              <a:rPr lang="en-IN" sz="2000" dirty="0">
                <a:latin typeface="Calibri" pitchFamily="34" charset="0"/>
              </a:rPr>
              <a:t>)</a:t>
            </a:r>
            <a:endParaRPr lang="en-IN" sz="2400" dirty="0">
              <a:latin typeface="Calibri" pitchFamily="34" charset="0"/>
            </a:endParaRPr>
          </a:p>
        </p:txBody>
      </p:sp>
      <p:sp>
        <p:nvSpPr>
          <p:cNvPr id="25" name="TextBox 24"/>
          <p:cNvSpPr txBox="1">
            <a:spLocks noChangeArrowheads="1"/>
          </p:cNvSpPr>
          <p:nvPr/>
        </p:nvSpPr>
        <p:spPr bwMode="auto">
          <a:xfrm>
            <a:off x="6567163" y="5575340"/>
            <a:ext cx="1089598" cy="376557"/>
          </a:xfrm>
          <a:prstGeom prst="rect">
            <a:avLst/>
          </a:prstGeom>
          <a:noFill/>
          <a:ln w="9525">
            <a:noFill/>
            <a:miter lim="800000"/>
            <a:headEnd/>
            <a:tailEnd/>
          </a:ln>
        </p:spPr>
        <p:txBody>
          <a:bodyPr/>
          <a:lstStyle/>
          <a:p>
            <a:pPr algn="r"/>
            <a:r>
              <a:rPr lang="en-IN" sz="2400" dirty="0">
                <a:latin typeface="Calibri" pitchFamily="34" charset="0"/>
              </a:rPr>
              <a:t>xxx</a:t>
            </a:r>
          </a:p>
        </p:txBody>
      </p:sp>
      <p:sp>
        <p:nvSpPr>
          <p:cNvPr id="26" name="TextBox 25"/>
          <p:cNvSpPr txBox="1">
            <a:spLocks noChangeArrowheads="1"/>
          </p:cNvSpPr>
          <p:nvPr/>
        </p:nvSpPr>
        <p:spPr bwMode="auto">
          <a:xfrm>
            <a:off x="7716062" y="5948042"/>
            <a:ext cx="1089598" cy="376558"/>
          </a:xfrm>
          <a:prstGeom prst="rect">
            <a:avLst/>
          </a:prstGeom>
          <a:noFill/>
          <a:ln w="9525">
            <a:noFill/>
            <a:miter lim="800000"/>
            <a:headEnd/>
            <a:tailEnd/>
          </a:ln>
        </p:spPr>
        <p:txBody>
          <a:bodyPr/>
          <a:lstStyle/>
          <a:p>
            <a:pPr algn="r"/>
            <a:r>
              <a:rPr lang="en-IN" sz="2400" dirty="0">
                <a:latin typeface="Calibri" pitchFamily="34" charset="0"/>
              </a:rPr>
              <a:t>xxx</a:t>
            </a:r>
          </a:p>
        </p:txBody>
      </p:sp>
      <p:sp>
        <p:nvSpPr>
          <p:cNvPr id="27" name="TextBox 26"/>
          <p:cNvSpPr txBox="1">
            <a:spLocks noChangeArrowheads="1"/>
          </p:cNvSpPr>
          <p:nvPr/>
        </p:nvSpPr>
        <p:spPr bwMode="auto">
          <a:xfrm>
            <a:off x="615614" y="5930601"/>
            <a:ext cx="6056905" cy="376557"/>
          </a:xfrm>
          <a:prstGeom prst="rect">
            <a:avLst/>
          </a:prstGeom>
          <a:noFill/>
          <a:ln w="9525">
            <a:noFill/>
            <a:miter lim="800000"/>
            <a:headEnd/>
            <a:tailEnd/>
          </a:ln>
        </p:spPr>
        <p:txBody>
          <a:bodyPr/>
          <a:lstStyle/>
          <a:p>
            <a:pPr lvl="1"/>
            <a:r>
              <a:rPr lang="en-IN" sz="2400" dirty="0">
                <a:latin typeface="Calibri" pitchFamily="34" charset="0"/>
              </a:rPr>
              <a:t>Natural resource</a:t>
            </a:r>
          </a:p>
        </p:txBody>
      </p:sp>
    </p:spTree>
    <p:extLst>
      <p:ext uri="{BB962C8B-B14F-4D97-AF65-F5344CB8AC3E}">
        <p14:creationId xmlns:p14="http://schemas.microsoft.com/office/powerpoint/2010/main" val="733521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500"/>
                            </p:stCondLst>
                            <p:childTnLst>
                              <p:par>
                                <p:cTn id="26" presetID="10" presetClass="entr" presetSubtype="0" fill="hold" grpId="0" nodeType="after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5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par>
                          <p:cTn id="38" fill="hold">
                            <p:stCondLst>
                              <p:cond delay="1500"/>
                            </p:stCondLst>
                            <p:childTnLst>
                              <p:par>
                                <p:cTn id="39" presetID="10" presetClass="entr" presetSubtype="0" fill="hold" grpId="0" nodeType="after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1" grpId="0"/>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Depreciation of Equipment </a:t>
            </a:r>
            <a:r>
              <a:rPr lang="en-IN" dirty="0" smtClean="0"/>
              <a:t>Used </a:t>
            </a:r>
            <a:r>
              <a:rPr lang="en-IN" dirty="0"/>
              <a:t>in Extraction </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4" name="Freeform 13"/>
          <p:cNvSpPr/>
          <p:nvPr/>
        </p:nvSpPr>
        <p:spPr>
          <a:xfrm>
            <a:off x="736973" y="1312582"/>
            <a:ext cx="8024773" cy="509412"/>
          </a:xfrm>
          <a:custGeom>
            <a:avLst/>
            <a:gdLst>
              <a:gd name="connsiteX0" fmla="*/ 111908 w 1584960"/>
              <a:gd name="connsiteY0" fmla="*/ 0 h 671313"/>
              <a:gd name="connsiteX1" fmla="*/ 1473052 w 1584960"/>
              <a:gd name="connsiteY1" fmla="*/ 0 h 671313"/>
              <a:gd name="connsiteX2" fmla="*/ 1584960 w 1584960"/>
              <a:gd name="connsiteY2" fmla="*/ 111908 h 671313"/>
              <a:gd name="connsiteX3" fmla="*/ 1584960 w 1584960"/>
              <a:gd name="connsiteY3" fmla="*/ 671313 h 671313"/>
              <a:gd name="connsiteX4" fmla="*/ 1584960 w 1584960"/>
              <a:gd name="connsiteY4" fmla="*/ 671313 h 671313"/>
              <a:gd name="connsiteX5" fmla="*/ 0 w 1584960"/>
              <a:gd name="connsiteY5" fmla="*/ 671313 h 671313"/>
              <a:gd name="connsiteX6" fmla="*/ 0 w 1584960"/>
              <a:gd name="connsiteY6" fmla="*/ 671313 h 671313"/>
              <a:gd name="connsiteX7" fmla="*/ 0 w 1584960"/>
              <a:gd name="connsiteY7" fmla="*/ 111908 h 671313"/>
              <a:gd name="connsiteX8" fmla="*/ 111908 w 1584960"/>
              <a:gd name="connsiteY8" fmla="*/ 0 h 67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671313">
                <a:moveTo>
                  <a:pt x="111908" y="0"/>
                </a:moveTo>
                <a:lnTo>
                  <a:pt x="1473052" y="0"/>
                </a:lnTo>
                <a:cubicBezTo>
                  <a:pt x="1534857" y="0"/>
                  <a:pt x="1584960" y="50103"/>
                  <a:pt x="1584960" y="111908"/>
                </a:cubicBezTo>
                <a:lnTo>
                  <a:pt x="1584960" y="671313"/>
                </a:lnTo>
                <a:lnTo>
                  <a:pt x="1584960" y="671313"/>
                </a:lnTo>
                <a:lnTo>
                  <a:pt x="0" y="671313"/>
                </a:lnTo>
                <a:lnTo>
                  <a:pt x="0" y="671313"/>
                </a:lnTo>
                <a:lnTo>
                  <a:pt x="0" y="111908"/>
                </a:lnTo>
                <a:cubicBezTo>
                  <a:pt x="0" y="50103"/>
                  <a:pt x="50103" y="0"/>
                  <a:pt x="111908" y="0"/>
                </a:cubicBez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1827" tIns="51827" rIns="51827" bIns="19050" numCol="1" spcCol="1270" anchor="ctr" anchorCtr="0">
            <a:noAutofit/>
          </a:bodyPr>
          <a:lstStyle/>
          <a:p>
            <a:pPr lvl="0" algn="ctr" defTabSz="444500">
              <a:lnSpc>
                <a:spcPct val="90000"/>
              </a:lnSpc>
              <a:spcBef>
                <a:spcPct val="0"/>
              </a:spcBef>
              <a:spcAft>
                <a:spcPct val="35000"/>
              </a:spcAft>
            </a:pPr>
            <a:r>
              <a:rPr lang="en-US" sz="2800" kern="1200" dirty="0"/>
              <a:t>If the asset </a:t>
            </a:r>
            <a:r>
              <a:rPr lang="en-IN" sz="2800" kern="1200" dirty="0"/>
              <a:t>is movable and useable on future projects</a:t>
            </a:r>
            <a:endParaRPr lang="en-US" sz="2800" kern="1200" dirty="0"/>
          </a:p>
        </p:txBody>
      </p:sp>
      <p:sp>
        <p:nvSpPr>
          <p:cNvPr id="15" name="Freeform 14"/>
          <p:cNvSpPr/>
          <p:nvPr/>
        </p:nvSpPr>
        <p:spPr>
          <a:xfrm>
            <a:off x="669539" y="1822941"/>
            <a:ext cx="8276863" cy="689083"/>
          </a:xfrm>
          <a:custGeom>
            <a:avLst/>
            <a:gdLst>
              <a:gd name="connsiteX0" fmla="*/ 0 w 6096000"/>
              <a:gd name="connsiteY0" fmla="*/ 0 h 1342827"/>
              <a:gd name="connsiteX1" fmla="*/ 6096000 w 6096000"/>
              <a:gd name="connsiteY1" fmla="*/ 0 h 1342827"/>
              <a:gd name="connsiteX2" fmla="*/ 6096000 w 6096000"/>
              <a:gd name="connsiteY2" fmla="*/ 1342827 h 1342827"/>
              <a:gd name="connsiteX3" fmla="*/ 0 w 6096000"/>
              <a:gd name="connsiteY3" fmla="*/ 1342827 h 1342827"/>
              <a:gd name="connsiteX4" fmla="*/ 0 w 6096000"/>
              <a:gd name="connsiteY4" fmla="*/ 0 h 1342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42827">
                <a:moveTo>
                  <a:pt x="0" y="0"/>
                </a:moveTo>
                <a:lnTo>
                  <a:pt x="6096000" y="0"/>
                </a:lnTo>
                <a:lnTo>
                  <a:pt x="6096000" y="1342827"/>
                </a:lnTo>
                <a:lnTo>
                  <a:pt x="0" y="1342827"/>
                </a:lnTo>
                <a:lnTo>
                  <a:pt x="0" y="0"/>
                </a:lnTo>
                <a:close/>
              </a:path>
            </a:pathLst>
          </a:custGeom>
          <a:solidFill>
            <a:srgbClr val="EEECE1"/>
          </a:solidFill>
          <a:ln>
            <a:solidFill>
              <a:srgbClr val="1F497D"/>
            </a:solidFill>
          </a:ln>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t" anchorCtr="0">
            <a:noAutofit/>
          </a:bodyPr>
          <a:lstStyle/>
          <a:p>
            <a:pPr marL="342900" lvl="1" indent="-342900" algn="l" defTabSz="355600">
              <a:lnSpc>
                <a:spcPct val="90000"/>
              </a:lnSpc>
              <a:spcBef>
                <a:spcPct val="0"/>
              </a:spcBef>
              <a:spcAft>
                <a:spcPct val="15000"/>
              </a:spcAft>
              <a:buFont typeface="Arial" panose="020B0604020202020204" pitchFamily="34" charset="0"/>
              <a:buChar char="•"/>
            </a:pPr>
            <a:r>
              <a:rPr lang="en-US" sz="2600" kern="1200" dirty="0"/>
              <a:t>The asset’s depreciable base </a:t>
            </a:r>
            <a:r>
              <a:rPr lang="en-IN" sz="2600" kern="1200" dirty="0"/>
              <a:t>should be allocated over its useful life</a:t>
            </a:r>
            <a:endParaRPr lang="en-US" sz="2600" kern="1200" dirty="0"/>
          </a:p>
        </p:txBody>
      </p:sp>
      <p:sp>
        <p:nvSpPr>
          <p:cNvPr id="17" name="Freeform 16"/>
          <p:cNvSpPr/>
          <p:nvPr/>
        </p:nvSpPr>
        <p:spPr>
          <a:xfrm>
            <a:off x="736973" y="2589436"/>
            <a:ext cx="8024773" cy="509412"/>
          </a:xfrm>
          <a:custGeom>
            <a:avLst/>
            <a:gdLst>
              <a:gd name="connsiteX0" fmla="*/ 111908 w 1584960"/>
              <a:gd name="connsiteY0" fmla="*/ 0 h 671313"/>
              <a:gd name="connsiteX1" fmla="*/ 1473052 w 1584960"/>
              <a:gd name="connsiteY1" fmla="*/ 0 h 671313"/>
              <a:gd name="connsiteX2" fmla="*/ 1584960 w 1584960"/>
              <a:gd name="connsiteY2" fmla="*/ 111908 h 671313"/>
              <a:gd name="connsiteX3" fmla="*/ 1584960 w 1584960"/>
              <a:gd name="connsiteY3" fmla="*/ 671313 h 671313"/>
              <a:gd name="connsiteX4" fmla="*/ 1584960 w 1584960"/>
              <a:gd name="connsiteY4" fmla="*/ 671313 h 671313"/>
              <a:gd name="connsiteX5" fmla="*/ 0 w 1584960"/>
              <a:gd name="connsiteY5" fmla="*/ 671313 h 671313"/>
              <a:gd name="connsiteX6" fmla="*/ 0 w 1584960"/>
              <a:gd name="connsiteY6" fmla="*/ 671313 h 671313"/>
              <a:gd name="connsiteX7" fmla="*/ 0 w 1584960"/>
              <a:gd name="connsiteY7" fmla="*/ 111908 h 671313"/>
              <a:gd name="connsiteX8" fmla="*/ 111908 w 1584960"/>
              <a:gd name="connsiteY8" fmla="*/ 0 h 67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671313">
                <a:moveTo>
                  <a:pt x="111908" y="0"/>
                </a:moveTo>
                <a:lnTo>
                  <a:pt x="1473052" y="0"/>
                </a:lnTo>
                <a:cubicBezTo>
                  <a:pt x="1534857" y="0"/>
                  <a:pt x="1584960" y="50103"/>
                  <a:pt x="1584960" y="111908"/>
                </a:cubicBezTo>
                <a:lnTo>
                  <a:pt x="1584960" y="671313"/>
                </a:lnTo>
                <a:lnTo>
                  <a:pt x="1584960" y="671313"/>
                </a:lnTo>
                <a:lnTo>
                  <a:pt x="0" y="671313"/>
                </a:lnTo>
                <a:lnTo>
                  <a:pt x="0" y="671313"/>
                </a:lnTo>
                <a:lnTo>
                  <a:pt x="0" y="111908"/>
                </a:lnTo>
                <a:cubicBezTo>
                  <a:pt x="0" y="50103"/>
                  <a:pt x="50103" y="0"/>
                  <a:pt x="111908" y="0"/>
                </a:cubicBez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1827" tIns="51827" rIns="51827" bIns="19050" numCol="1" spcCol="1270" anchor="ctr" anchorCtr="0">
            <a:noAutofit/>
          </a:bodyPr>
          <a:lstStyle/>
          <a:p>
            <a:pPr lvl="0" defTabSz="444500">
              <a:lnSpc>
                <a:spcPct val="90000"/>
              </a:lnSpc>
              <a:spcBef>
                <a:spcPct val="0"/>
              </a:spcBef>
              <a:spcAft>
                <a:spcPct val="35000"/>
              </a:spcAft>
            </a:pPr>
            <a:r>
              <a:rPr lang="en-IN" sz="2800" kern="1200" dirty="0"/>
              <a:t>If the asset is not movable</a:t>
            </a:r>
            <a:endParaRPr lang="en-US" sz="2800" kern="1200" dirty="0"/>
          </a:p>
        </p:txBody>
      </p:sp>
      <p:sp>
        <p:nvSpPr>
          <p:cNvPr id="18" name="Freeform 17"/>
          <p:cNvSpPr/>
          <p:nvPr/>
        </p:nvSpPr>
        <p:spPr>
          <a:xfrm>
            <a:off x="669539" y="3099795"/>
            <a:ext cx="8276863" cy="689083"/>
          </a:xfrm>
          <a:custGeom>
            <a:avLst/>
            <a:gdLst>
              <a:gd name="connsiteX0" fmla="*/ 0 w 6096000"/>
              <a:gd name="connsiteY0" fmla="*/ 0 h 1342827"/>
              <a:gd name="connsiteX1" fmla="*/ 6096000 w 6096000"/>
              <a:gd name="connsiteY1" fmla="*/ 0 h 1342827"/>
              <a:gd name="connsiteX2" fmla="*/ 6096000 w 6096000"/>
              <a:gd name="connsiteY2" fmla="*/ 1342827 h 1342827"/>
              <a:gd name="connsiteX3" fmla="*/ 0 w 6096000"/>
              <a:gd name="connsiteY3" fmla="*/ 1342827 h 1342827"/>
              <a:gd name="connsiteX4" fmla="*/ 0 w 6096000"/>
              <a:gd name="connsiteY4" fmla="*/ 0 h 1342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42827">
                <a:moveTo>
                  <a:pt x="0" y="0"/>
                </a:moveTo>
                <a:lnTo>
                  <a:pt x="6096000" y="0"/>
                </a:lnTo>
                <a:lnTo>
                  <a:pt x="6096000" y="1342827"/>
                </a:lnTo>
                <a:lnTo>
                  <a:pt x="0" y="1342827"/>
                </a:lnTo>
                <a:lnTo>
                  <a:pt x="0" y="0"/>
                </a:lnTo>
                <a:close/>
              </a:path>
            </a:pathLst>
          </a:custGeom>
          <a:solidFill>
            <a:srgbClr val="EEECE1"/>
          </a:solidFill>
          <a:ln>
            <a:solidFill>
              <a:srgbClr val="1F497D"/>
            </a:solidFill>
          </a:ln>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t" anchorCtr="0">
            <a:noAutofit/>
          </a:bodyPr>
          <a:lstStyle/>
          <a:p>
            <a:pPr marL="342900" lvl="1" indent="-342900" defTabSz="355600">
              <a:lnSpc>
                <a:spcPct val="90000"/>
              </a:lnSpc>
              <a:spcBef>
                <a:spcPct val="0"/>
              </a:spcBef>
              <a:spcAft>
                <a:spcPct val="15000"/>
              </a:spcAft>
              <a:buFont typeface="Arial" panose="020B0604020202020204" pitchFamily="34" charset="0"/>
              <a:buChar char="•"/>
            </a:pPr>
            <a:r>
              <a:rPr lang="en-IN" sz="2600" kern="1200" dirty="0"/>
              <a:t>The asset should be depreciated over its useful life or the life of the natural resource, whichever is </a:t>
            </a:r>
            <a:r>
              <a:rPr lang="en-US" sz="2600" kern="1200" dirty="0"/>
              <a:t>shorter</a:t>
            </a:r>
          </a:p>
        </p:txBody>
      </p:sp>
      <p:sp>
        <p:nvSpPr>
          <p:cNvPr id="22" name="Content Placeholder 4"/>
          <p:cNvSpPr>
            <a:spLocks noGrp="1"/>
          </p:cNvSpPr>
          <p:nvPr>
            <p:ph idx="1"/>
          </p:nvPr>
        </p:nvSpPr>
        <p:spPr>
          <a:xfrm>
            <a:off x="524675" y="4039686"/>
            <a:ext cx="8555713" cy="2567742"/>
          </a:xfrm>
        </p:spPr>
        <p:txBody>
          <a:bodyPr>
            <a:normAutofit/>
          </a:bodyPr>
          <a:lstStyle/>
          <a:p>
            <a:r>
              <a:rPr lang="en-US" dirty="0"/>
              <a:t>The units-of-production </a:t>
            </a:r>
            <a:r>
              <a:rPr lang="en-IN" dirty="0"/>
              <a:t>method often is used to </a:t>
            </a:r>
            <a:r>
              <a:rPr lang="en-US" dirty="0"/>
              <a:t>determine depreciation on assets used in the extraction of natural resources</a:t>
            </a:r>
            <a:endParaRPr lang="en-IN" dirty="0"/>
          </a:p>
          <a:p>
            <a:pPr>
              <a:buFont typeface="Arial" panose="020B0604020202020204" pitchFamily="34" charset="0"/>
              <a:buChar char="•"/>
            </a:pPr>
            <a:endParaRPr lang="en-US" sz="2400" b="1" dirty="0"/>
          </a:p>
        </p:txBody>
      </p:sp>
      <p:cxnSp>
        <p:nvCxnSpPr>
          <p:cNvPr id="28" name="Straight Connector 27"/>
          <p:cNvCxnSpPr/>
          <p:nvPr/>
        </p:nvCxnSpPr>
        <p:spPr>
          <a:xfrm>
            <a:off x="4373851" y="5668347"/>
            <a:ext cx="37122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55289" y="5668347"/>
            <a:ext cx="3942046" cy="492443"/>
          </a:xfrm>
          <a:prstGeom prst="rect">
            <a:avLst/>
          </a:prstGeom>
          <a:noFill/>
        </p:spPr>
        <p:txBody>
          <a:bodyPr wrap="square" rtlCol="0">
            <a:spAutoFit/>
          </a:bodyPr>
          <a:lstStyle/>
          <a:p>
            <a:r>
              <a:rPr lang="en-US" sz="2600" dirty="0">
                <a:latin typeface="+mn-lt"/>
              </a:rPr>
              <a:t>Estimated extractable units</a:t>
            </a:r>
            <a:endParaRPr lang="en-IN" sz="2600" dirty="0">
              <a:latin typeface="+mn-lt"/>
            </a:endParaRPr>
          </a:p>
        </p:txBody>
      </p:sp>
      <p:sp>
        <p:nvSpPr>
          <p:cNvPr id="30" name="TextBox 29"/>
          <p:cNvSpPr txBox="1"/>
          <p:nvPr/>
        </p:nvSpPr>
        <p:spPr>
          <a:xfrm>
            <a:off x="5077659" y="5234925"/>
            <a:ext cx="2225187" cy="492443"/>
          </a:xfrm>
          <a:prstGeom prst="rect">
            <a:avLst/>
          </a:prstGeom>
          <a:noFill/>
        </p:spPr>
        <p:txBody>
          <a:bodyPr wrap="square" rtlCol="0">
            <a:spAutoFit/>
          </a:bodyPr>
          <a:lstStyle/>
          <a:p>
            <a:pPr algn="ctr"/>
            <a:r>
              <a:rPr lang="en-US" sz="2600" dirty="0">
                <a:latin typeface="+mn-lt"/>
              </a:rPr>
              <a:t>Depletion base</a:t>
            </a:r>
            <a:endParaRPr lang="en-IN" sz="2600" dirty="0">
              <a:latin typeface="+mn-lt"/>
            </a:endParaRPr>
          </a:p>
        </p:txBody>
      </p:sp>
      <p:sp>
        <p:nvSpPr>
          <p:cNvPr id="31" name="TextBox 30"/>
          <p:cNvSpPr txBox="1"/>
          <p:nvPr/>
        </p:nvSpPr>
        <p:spPr>
          <a:xfrm>
            <a:off x="815676" y="5451636"/>
            <a:ext cx="3162075" cy="492443"/>
          </a:xfrm>
          <a:prstGeom prst="rect">
            <a:avLst/>
          </a:prstGeom>
          <a:noFill/>
        </p:spPr>
        <p:txBody>
          <a:bodyPr wrap="square" rtlCol="0">
            <a:spAutoFit/>
          </a:bodyPr>
          <a:lstStyle/>
          <a:p>
            <a:r>
              <a:rPr lang="en-US" sz="2600" dirty="0">
                <a:latin typeface="+mn-lt"/>
              </a:rPr>
              <a:t>Depletion per unit</a:t>
            </a:r>
            <a:endParaRPr lang="en-IN" sz="2600" dirty="0">
              <a:latin typeface="+mn-lt"/>
            </a:endParaRPr>
          </a:p>
        </p:txBody>
      </p:sp>
      <p:sp>
        <p:nvSpPr>
          <p:cNvPr id="32" name="TextBox 31"/>
          <p:cNvSpPr txBox="1"/>
          <p:nvPr/>
        </p:nvSpPr>
        <p:spPr>
          <a:xfrm>
            <a:off x="3797351" y="5464852"/>
            <a:ext cx="400219" cy="492443"/>
          </a:xfrm>
          <a:prstGeom prst="rect">
            <a:avLst/>
          </a:prstGeom>
          <a:noFill/>
        </p:spPr>
        <p:txBody>
          <a:bodyPr wrap="square" rtlCol="0">
            <a:spAutoFit/>
          </a:bodyPr>
          <a:lstStyle/>
          <a:p>
            <a:r>
              <a:rPr lang="en-US" sz="2600" b="1" dirty="0">
                <a:latin typeface="+mn-lt"/>
              </a:rPr>
              <a:t>=</a:t>
            </a:r>
            <a:endParaRPr lang="en-IN" sz="2600" b="1" dirty="0">
              <a:latin typeface="+mn-lt"/>
            </a:endParaRPr>
          </a:p>
        </p:txBody>
      </p:sp>
    </p:spTree>
    <p:extLst>
      <p:ext uri="{BB962C8B-B14F-4D97-AF65-F5344CB8AC3E}">
        <p14:creationId xmlns:p14="http://schemas.microsoft.com/office/powerpoint/2010/main" val="851040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108639" y="4434280"/>
            <a:ext cx="7436025" cy="924330"/>
          </a:xfrm>
          <a:prstGeom prst="rect">
            <a:avLst/>
          </a:prstGeom>
          <a:noFill/>
          <a:ln w="28575">
            <a:solidFill>
              <a:srgbClr val="C00000"/>
            </a:solidFill>
          </a:ln>
        </p:spPr>
        <p:txBody>
          <a:bodyPr wrap="square" rtlCol="0">
            <a:spAutoFit/>
          </a:bodyPr>
          <a:lstStyle/>
          <a:p>
            <a:endParaRPr lang="en-US"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3" name="TextBox 12"/>
          <p:cNvSpPr txBox="1"/>
          <p:nvPr/>
        </p:nvSpPr>
        <p:spPr>
          <a:xfrm>
            <a:off x="4148542" y="4419600"/>
            <a:ext cx="1838994" cy="461665"/>
          </a:xfrm>
          <a:prstGeom prst="rect">
            <a:avLst/>
          </a:prstGeom>
          <a:noFill/>
        </p:spPr>
        <p:txBody>
          <a:bodyPr wrap="square" rtlCol="0">
            <a:spAutoFit/>
          </a:bodyPr>
          <a:lstStyle/>
          <a:p>
            <a:r>
              <a:rPr lang="en-IN" sz="2400" b="1" dirty="0">
                <a:solidFill>
                  <a:srgbClr val="EC008C"/>
                </a:solidFill>
                <a:latin typeface="+mn-lt"/>
              </a:rPr>
              <a:t>$2,768,360</a:t>
            </a:r>
          </a:p>
        </p:txBody>
      </p:sp>
      <p:cxnSp>
        <p:nvCxnSpPr>
          <p:cNvPr id="14" name="Straight Connector 13"/>
          <p:cNvCxnSpPr/>
          <p:nvPr/>
        </p:nvCxnSpPr>
        <p:spPr>
          <a:xfrm>
            <a:off x="4022268" y="4853022"/>
            <a:ext cx="18489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0031" y="4853022"/>
            <a:ext cx="2022893" cy="461665"/>
          </a:xfrm>
          <a:prstGeom prst="rect">
            <a:avLst/>
          </a:prstGeom>
          <a:noFill/>
        </p:spPr>
        <p:txBody>
          <a:bodyPr wrap="square" rtlCol="0">
            <a:spAutoFit/>
          </a:bodyPr>
          <a:lstStyle/>
          <a:p>
            <a:r>
              <a:rPr lang="en-IN" sz="2400" dirty="0">
                <a:latin typeface="+mn-lt"/>
              </a:rPr>
              <a:t>1,000,000 tons</a:t>
            </a:r>
            <a:endParaRPr lang="en-IN" sz="2400" b="1" dirty="0">
              <a:latin typeface="+mn-lt"/>
            </a:endParaRPr>
          </a:p>
        </p:txBody>
      </p:sp>
      <p:sp>
        <p:nvSpPr>
          <p:cNvPr id="16" name="TextBox 15"/>
          <p:cNvSpPr txBox="1"/>
          <p:nvPr/>
        </p:nvSpPr>
        <p:spPr>
          <a:xfrm>
            <a:off x="1269807" y="4551091"/>
            <a:ext cx="2665794" cy="461665"/>
          </a:xfrm>
          <a:prstGeom prst="rect">
            <a:avLst/>
          </a:prstGeom>
          <a:noFill/>
        </p:spPr>
        <p:txBody>
          <a:bodyPr wrap="none" rtlCol="0">
            <a:spAutoFit/>
          </a:bodyPr>
          <a:lstStyle/>
          <a:p>
            <a:r>
              <a:rPr lang="en-IN" sz="2400" b="1" dirty="0">
                <a:latin typeface="+mn-lt"/>
              </a:rPr>
              <a:t>Depletion per ton =</a:t>
            </a:r>
          </a:p>
        </p:txBody>
      </p:sp>
      <p:sp>
        <p:nvSpPr>
          <p:cNvPr id="17" name="TextBox 16"/>
          <p:cNvSpPr txBox="1"/>
          <p:nvPr/>
        </p:nvSpPr>
        <p:spPr>
          <a:xfrm>
            <a:off x="5997159" y="4636311"/>
            <a:ext cx="2579745" cy="461665"/>
          </a:xfrm>
          <a:prstGeom prst="rect">
            <a:avLst/>
          </a:prstGeom>
          <a:noFill/>
        </p:spPr>
        <p:txBody>
          <a:bodyPr wrap="none" rtlCol="0">
            <a:spAutoFit/>
          </a:bodyPr>
          <a:lstStyle/>
          <a:p>
            <a:r>
              <a:rPr lang="en-IN" sz="2400" dirty="0">
                <a:latin typeface="+mn-lt"/>
              </a:rPr>
              <a:t>= </a:t>
            </a:r>
            <a:r>
              <a:rPr lang="en-IN" sz="2400" b="1" dirty="0">
                <a:solidFill>
                  <a:srgbClr val="0070C0"/>
                </a:solidFill>
                <a:latin typeface="+mn-lt"/>
              </a:rPr>
              <a:t>$2.76836 </a:t>
            </a:r>
            <a:r>
              <a:rPr lang="en-IN" sz="2400" dirty="0">
                <a:latin typeface="+mn-lt"/>
              </a:rPr>
              <a:t>per ton</a:t>
            </a:r>
          </a:p>
        </p:txBody>
      </p:sp>
      <p:sp>
        <p:nvSpPr>
          <p:cNvPr id="19" name="Title 1"/>
          <p:cNvSpPr>
            <a:spLocks noGrp="1"/>
          </p:cNvSpPr>
          <p:nvPr>
            <p:ph type="title"/>
          </p:nvPr>
        </p:nvSpPr>
        <p:spPr>
          <a:xfrm>
            <a:off x="761999" y="0"/>
            <a:ext cx="8382000" cy="582429"/>
          </a:xfrm>
        </p:spPr>
        <p:txBody>
          <a:bodyPr>
            <a:noAutofit/>
          </a:bodyPr>
          <a:lstStyle/>
          <a:p>
            <a:r>
              <a:rPr lang="en-IN" sz="2800" dirty="0"/>
              <a:t>Depletion of Natural </a:t>
            </a:r>
            <a:r>
              <a:rPr lang="en-IN" sz="2800" dirty="0" smtClean="0"/>
              <a:t>Resources </a:t>
            </a:r>
            <a:r>
              <a:rPr lang="en-IN" sz="2400" dirty="0" smtClean="0"/>
              <a:t>(continued)</a:t>
            </a:r>
            <a:endParaRPr lang="en-IN" sz="2400" dirty="0">
              <a:ea typeface="Adobe Fan Heiti Std B"/>
              <a:cs typeface="Adobe Fan Heiti Std B"/>
            </a:endParaRPr>
          </a:p>
        </p:txBody>
      </p:sp>
      <p:sp>
        <p:nvSpPr>
          <p:cNvPr id="20" name="TextBox 19"/>
          <p:cNvSpPr txBox="1"/>
          <p:nvPr/>
        </p:nvSpPr>
        <p:spPr>
          <a:xfrm>
            <a:off x="554135" y="556295"/>
            <a:ext cx="8545034" cy="3877985"/>
          </a:xfrm>
          <a:prstGeom prst="rect">
            <a:avLst/>
          </a:prstGeom>
          <a:noFill/>
        </p:spPr>
        <p:txBody>
          <a:bodyPr wrap="square" rtlCol="0">
            <a:spAutoFit/>
          </a:bodyPr>
          <a:lstStyle/>
          <a:p>
            <a:r>
              <a:rPr lang="en-US" sz="2000" dirty="0">
                <a:latin typeface="+mn-lt"/>
              </a:rPr>
              <a:t>In 2018, Jackson </a:t>
            </a:r>
            <a:r>
              <a:rPr lang="en-US" sz="2000" dirty="0" smtClean="0">
                <a:latin typeface="+mn-lt"/>
              </a:rPr>
              <a:t>Mining Company has </a:t>
            </a:r>
            <a:r>
              <a:rPr lang="en-US" sz="2000" dirty="0">
                <a:latin typeface="+mn-lt"/>
              </a:rPr>
              <a:t>the following costs related to 500 acres of land in </a:t>
            </a:r>
            <a:r>
              <a:rPr lang="en-US" sz="2000" dirty="0" smtClean="0">
                <a:latin typeface="+mn-lt"/>
              </a:rPr>
              <a:t>Pennsylvania:</a:t>
            </a:r>
            <a:endParaRPr lang="en-US" sz="2000" dirty="0">
              <a:latin typeface="+mn-lt"/>
            </a:endParaRPr>
          </a:p>
          <a:p>
            <a:pPr marL="457200" indent="-457200">
              <a:buAutoNum type="arabicPeriod"/>
            </a:pPr>
            <a:r>
              <a:rPr lang="en-US" dirty="0">
                <a:latin typeface="+mn-lt"/>
              </a:rPr>
              <a:t>Payment for the right to explore for a coal deposit	                   $1,000,000 </a:t>
            </a:r>
          </a:p>
          <a:p>
            <a:pPr marL="457200" indent="-457200">
              <a:buAutoNum type="arabicPeriod"/>
            </a:pPr>
            <a:r>
              <a:rPr lang="en-US" dirty="0">
                <a:latin typeface="+mn-lt"/>
              </a:rPr>
              <a:t>Actual exploration costs for the coal deposit 	   	       800,000</a:t>
            </a:r>
          </a:p>
          <a:p>
            <a:pPr marL="457200" indent="-457200">
              <a:buAutoNum type="arabicPeriod"/>
            </a:pPr>
            <a:r>
              <a:rPr lang="en-US" dirty="0">
                <a:latin typeface="+mn-lt"/>
              </a:rPr>
              <a:t>Intangible dev. costs in </a:t>
            </a:r>
            <a:r>
              <a:rPr lang="en-US" dirty="0" smtClean="0">
                <a:latin typeface="+mn-lt"/>
              </a:rPr>
              <a:t>digging, </a:t>
            </a:r>
            <a:r>
              <a:rPr lang="en-US" dirty="0">
                <a:latin typeface="+mn-lt"/>
              </a:rPr>
              <a:t>constructing the mine shaft  	       500,000 </a:t>
            </a:r>
          </a:p>
          <a:p>
            <a:pPr marL="457200" indent="-457200">
              <a:buAutoNum type="arabicPeriod"/>
            </a:pPr>
            <a:r>
              <a:rPr lang="en-US" dirty="0">
                <a:latin typeface="+mn-lt"/>
              </a:rPr>
              <a:t>Purchase of excavation equipment 			       600,000 </a:t>
            </a:r>
          </a:p>
          <a:p>
            <a:pPr marL="457200" indent="-457200">
              <a:buAutoNum type="arabicPeriod"/>
            </a:pPr>
            <a:r>
              <a:rPr lang="en-US" dirty="0" smtClean="0">
                <a:latin typeface="+mn-lt"/>
              </a:rPr>
              <a:t>Restoration </a:t>
            </a:r>
            <a:r>
              <a:rPr lang="en-US" dirty="0">
                <a:latin typeface="+mn-lt"/>
              </a:rPr>
              <a:t>of the land for recreational use after extraction                468,360</a:t>
            </a:r>
          </a:p>
          <a:p>
            <a:pPr lvl="1"/>
            <a:r>
              <a:rPr lang="en-US" dirty="0">
                <a:latin typeface="+mn-lt"/>
              </a:rPr>
              <a:t>is completed, as required by contract (determined using expected cash flow approach) </a:t>
            </a:r>
          </a:p>
          <a:p>
            <a:r>
              <a:rPr lang="en-US" sz="2000" dirty="0">
                <a:latin typeface="+mn-lt"/>
              </a:rPr>
              <a:t>The company geologist estimates that 1 million tons of coal will be extracted over the three-year period. After the coal is removed from the site, the excavation equipment will be sold for an anticipated residual value of $60,000. During 2018, 300,000 tons were extracted. </a:t>
            </a:r>
            <a:endParaRPr lang="en-IN" sz="2000" dirty="0">
              <a:latin typeface="+mn-lt"/>
            </a:endParaRPr>
          </a:p>
        </p:txBody>
      </p:sp>
      <p:sp>
        <p:nvSpPr>
          <p:cNvPr id="18" name="Rectangle 17"/>
          <p:cNvSpPr/>
          <p:nvPr/>
        </p:nvSpPr>
        <p:spPr>
          <a:xfrm>
            <a:off x="856962" y="5428847"/>
            <a:ext cx="7716439" cy="11748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941839" y="5385989"/>
            <a:ext cx="4838100"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2" name="TextBox 21"/>
          <p:cNvSpPr txBox="1">
            <a:spLocks noChangeArrowheads="1"/>
          </p:cNvSpPr>
          <p:nvPr/>
        </p:nvSpPr>
        <p:spPr bwMode="auto">
          <a:xfrm>
            <a:off x="7273135" y="5385989"/>
            <a:ext cx="1228030"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3" name="TextBox 22"/>
          <p:cNvSpPr txBox="1">
            <a:spLocks noChangeArrowheads="1"/>
          </p:cNvSpPr>
          <p:nvPr/>
        </p:nvSpPr>
        <p:spPr bwMode="auto">
          <a:xfrm>
            <a:off x="6154961" y="5385989"/>
            <a:ext cx="1045938"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4" name="Straight Connector 23"/>
          <p:cNvCxnSpPr/>
          <p:nvPr/>
        </p:nvCxnSpPr>
        <p:spPr>
          <a:xfrm flipV="1">
            <a:off x="874823" y="5839987"/>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25" name="TextBox 24"/>
          <p:cNvSpPr txBox="1">
            <a:spLocks noChangeArrowheads="1"/>
          </p:cNvSpPr>
          <p:nvPr/>
        </p:nvSpPr>
        <p:spPr bwMode="auto">
          <a:xfrm>
            <a:off x="866666" y="5834271"/>
            <a:ext cx="5148072" cy="376557"/>
          </a:xfrm>
          <a:prstGeom prst="rect">
            <a:avLst/>
          </a:prstGeom>
          <a:noFill/>
          <a:ln w="9525">
            <a:noFill/>
            <a:miter lim="800000"/>
            <a:headEnd/>
            <a:tailEnd/>
          </a:ln>
        </p:spPr>
        <p:txBody>
          <a:bodyPr/>
          <a:lstStyle/>
          <a:p>
            <a:r>
              <a:rPr lang="en-US" sz="2400" dirty="0" smtClean="0">
                <a:latin typeface="+mn-lt"/>
                <a:cs typeface="Arial" panose="020B0604020202020204" pitchFamily="34" charset="0"/>
              </a:rPr>
              <a:t>Depletion (</a:t>
            </a:r>
            <a:r>
              <a:rPr lang="en-US" sz="2400" b="1" dirty="0" smtClean="0">
                <a:solidFill>
                  <a:srgbClr val="0070C0"/>
                </a:solidFill>
                <a:latin typeface="+mn-lt"/>
                <a:cs typeface="Arial" panose="020B0604020202020204" pitchFamily="34" charset="0"/>
              </a:rPr>
              <a:t>$2.76836</a:t>
            </a:r>
            <a:r>
              <a:rPr lang="en-US" sz="2400" dirty="0" smtClean="0">
                <a:latin typeface="+mn-lt"/>
                <a:cs typeface="Arial" panose="020B0604020202020204" pitchFamily="34" charset="0"/>
              </a:rPr>
              <a:t> × 300,000 tons) </a:t>
            </a:r>
            <a:endParaRPr lang="en-US" sz="2400" dirty="0">
              <a:latin typeface="+mn-lt"/>
              <a:cs typeface="Arial" panose="020B0604020202020204" pitchFamily="34" charset="0"/>
            </a:endParaRPr>
          </a:p>
        </p:txBody>
      </p:sp>
      <p:sp>
        <p:nvSpPr>
          <p:cNvPr id="26" name="TextBox 25"/>
          <p:cNvSpPr txBox="1">
            <a:spLocks noChangeArrowheads="1"/>
          </p:cNvSpPr>
          <p:nvPr/>
        </p:nvSpPr>
        <p:spPr bwMode="auto">
          <a:xfrm>
            <a:off x="5934945" y="5828583"/>
            <a:ext cx="1268774" cy="376557"/>
          </a:xfrm>
          <a:prstGeom prst="rect">
            <a:avLst/>
          </a:prstGeom>
          <a:noFill/>
          <a:ln w="9525">
            <a:noFill/>
            <a:miter lim="800000"/>
            <a:headEnd/>
            <a:tailEnd/>
          </a:ln>
        </p:spPr>
        <p:txBody>
          <a:bodyPr/>
          <a:lstStyle/>
          <a:p>
            <a:pPr algn="r"/>
            <a:r>
              <a:rPr lang="en-IN" sz="2400" dirty="0">
                <a:latin typeface="Calibri" pitchFamily="34" charset="0"/>
              </a:rPr>
              <a:t>830,508</a:t>
            </a:r>
          </a:p>
        </p:txBody>
      </p:sp>
      <p:sp>
        <p:nvSpPr>
          <p:cNvPr id="27" name="TextBox 26"/>
          <p:cNvSpPr txBox="1">
            <a:spLocks noChangeArrowheads="1"/>
          </p:cNvSpPr>
          <p:nvPr/>
        </p:nvSpPr>
        <p:spPr bwMode="auto">
          <a:xfrm>
            <a:off x="7302386" y="6184801"/>
            <a:ext cx="1271016" cy="376558"/>
          </a:xfrm>
          <a:prstGeom prst="rect">
            <a:avLst/>
          </a:prstGeom>
          <a:noFill/>
          <a:ln w="9525">
            <a:noFill/>
            <a:miter lim="800000"/>
            <a:headEnd/>
            <a:tailEnd/>
          </a:ln>
        </p:spPr>
        <p:txBody>
          <a:bodyPr/>
          <a:lstStyle/>
          <a:p>
            <a:pPr algn="r"/>
            <a:r>
              <a:rPr lang="en-IN" sz="2400" dirty="0">
                <a:latin typeface="Calibri" pitchFamily="34" charset="0"/>
              </a:rPr>
              <a:t>830,508</a:t>
            </a:r>
          </a:p>
        </p:txBody>
      </p:sp>
      <p:sp>
        <p:nvSpPr>
          <p:cNvPr id="28" name="TextBox 27"/>
          <p:cNvSpPr txBox="1">
            <a:spLocks noChangeArrowheads="1"/>
          </p:cNvSpPr>
          <p:nvPr/>
        </p:nvSpPr>
        <p:spPr bwMode="auto">
          <a:xfrm>
            <a:off x="866666" y="6186455"/>
            <a:ext cx="5148072" cy="374904"/>
          </a:xfrm>
          <a:prstGeom prst="rect">
            <a:avLst/>
          </a:prstGeom>
          <a:noFill/>
          <a:ln w="9525">
            <a:noFill/>
            <a:miter lim="800000"/>
            <a:headEnd/>
            <a:tailEnd/>
          </a:ln>
        </p:spPr>
        <p:txBody>
          <a:bodyPr/>
          <a:lstStyle/>
          <a:p>
            <a:pPr lvl="1"/>
            <a:r>
              <a:rPr lang="en-US" sz="2400" b="1" dirty="0">
                <a:cs typeface="Arial" panose="020B0604020202020204" pitchFamily="34" charset="0"/>
              </a:rPr>
              <a:t> </a:t>
            </a:r>
            <a:r>
              <a:rPr lang="en-US" sz="2400" dirty="0">
                <a:latin typeface="+mn-lt"/>
                <a:cs typeface="Arial" panose="020B0604020202020204" pitchFamily="34" charset="0"/>
              </a:rPr>
              <a:t>Coal </a:t>
            </a:r>
            <a:r>
              <a:rPr lang="en-US" sz="2400" dirty="0" smtClean="0">
                <a:latin typeface="+mn-lt"/>
                <a:cs typeface="Arial" panose="020B0604020202020204" pitchFamily="34" charset="0"/>
              </a:rPr>
              <a:t>mine</a:t>
            </a:r>
            <a:endParaRPr lang="en-IN" sz="2400" dirty="0">
              <a:latin typeface="+mn-lt"/>
            </a:endParaRPr>
          </a:p>
        </p:txBody>
      </p:sp>
      <p:sp>
        <p:nvSpPr>
          <p:cNvPr id="2" name="Left Brace 1"/>
          <p:cNvSpPr/>
          <p:nvPr/>
        </p:nvSpPr>
        <p:spPr>
          <a:xfrm>
            <a:off x="7010400" y="1219200"/>
            <a:ext cx="152400" cy="770641"/>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 name="Straight Arrow Connector 3"/>
          <p:cNvCxnSpPr/>
          <p:nvPr/>
        </p:nvCxnSpPr>
        <p:spPr>
          <a:xfrm flipH="1">
            <a:off x="5486400" y="1714181"/>
            <a:ext cx="1524000" cy="26292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5638800" y="2560816"/>
            <a:ext cx="1371600" cy="185878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Left Brace 28"/>
          <p:cNvSpPr/>
          <p:nvPr/>
        </p:nvSpPr>
        <p:spPr>
          <a:xfrm>
            <a:off x="7010400" y="2346060"/>
            <a:ext cx="152400" cy="200076"/>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482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2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500"/>
                                        <p:tgtEl>
                                          <p:spTgt spid="30"/>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P spid="16" grpId="0"/>
      <p:bldP spid="17" grpId="0"/>
      <p:bldP spid="18" grpId="0" animBg="1"/>
      <p:bldP spid="21" grpId="0"/>
      <p:bldP spid="22" grpId="0"/>
      <p:bldP spid="23" grpId="0"/>
      <p:bldP spid="25" grpId="0"/>
      <p:bldP spid="26" grpId="0"/>
      <p:bldP spid="27" grpId="0"/>
      <p:bldP spid="28" grpId="0"/>
      <p:bldP spid="2" grpId="0" animBg="1"/>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799162" y="5090666"/>
            <a:ext cx="8179628" cy="1332220"/>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609600" y="0"/>
            <a:ext cx="8382000" cy="582429"/>
          </a:xfrm>
        </p:spPr>
        <p:txBody>
          <a:bodyPr>
            <a:noAutofit/>
          </a:bodyPr>
          <a:lstStyle/>
          <a:p>
            <a:r>
              <a:rPr lang="en-IN" sz="2800" dirty="0"/>
              <a:t>Depletion of Natural Resources </a:t>
            </a:r>
            <a:r>
              <a:rPr lang="en-IN" sz="2400" dirty="0"/>
              <a:t>(concluded)</a:t>
            </a:r>
            <a:endParaRPr lang="en-IN" sz="24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27" name="TextBox 26"/>
          <p:cNvSpPr txBox="1"/>
          <p:nvPr/>
        </p:nvSpPr>
        <p:spPr>
          <a:xfrm>
            <a:off x="4124240" y="5045495"/>
            <a:ext cx="1381665" cy="461665"/>
          </a:xfrm>
          <a:prstGeom prst="rect">
            <a:avLst/>
          </a:prstGeom>
          <a:noFill/>
        </p:spPr>
        <p:txBody>
          <a:bodyPr wrap="square" rtlCol="0">
            <a:spAutoFit/>
          </a:bodyPr>
          <a:lstStyle/>
          <a:p>
            <a:pPr algn="ctr"/>
            <a:r>
              <a:rPr lang="en-US" sz="2400" dirty="0">
                <a:latin typeface="+mn-lt"/>
              </a:rPr>
              <a:t>$600,000</a:t>
            </a:r>
            <a:endParaRPr lang="en-IN" sz="2400" dirty="0">
              <a:latin typeface="+mn-lt"/>
            </a:endParaRPr>
          </a:p>
        </p:txBody>
      </p:sp>
      <p:cxnSp>
        <p:nvCxnSpPr>
          <p:cNvPr id="28" name="Straight Connector 27"/>
          <p:cNvCxnSpPr/>
          <p:nvPr/>
        </p:nvCxnSpPr>
        <p:spPr>
          <a:xfrm>
            <a:off x="4242581" y="5508413"/>
            <a:ext cx="2535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08039" y="5478917"/>
            <a:ext cx="2447700" cy="461665"/>
          </a:xfrm>
          <a:prstGeom prst="rect">
            <a:avLst/>
          </a:prstGeom>
          <a:noFill/>
        </p:spPr>
        <p:txBody>
          <a:bodyPr wrap="square" rtlCol="0">
            <a:spAutoFit/>
          </a:bodyPr>
          <a:lstStyle/>
          <a:p>
            <a:r>
              <a:rPr lang="en-US" sz="2400" dirty="0">
                <a:latin typeface="+mn-lt"/>
              </a:rPr>
              <a:t>1,000,000 tons</a:t>
            </a:r>
            <a:endParaRPr lang="en-IN" sz="2400" dirty="0">
              <a:latin typeface="+mn-lt"/>
            </a:endParaRPr>
          </a:p>
        </p:txBody>
      </p:sp>
      <p:sp>
        <p:nvSpPr>
          <p:cNvPr id="30" name="TextBox 29"/>
          <p:cNvSpPr txBox="1"/>
          <p:nvPr/>
        </p:nvSpPr>
        <p:spPr>
          <a:xfrm>
            <a:off x="5637764" y="5045495"/>
            <a:ext cx="1256059" cy="461665"/>
          </a:xfrm>
          <a:prstGeom prst="rect">
            <a:avLst/>
          </a:prstGeom>
          <a:noFill/>
        </p:spPr>
        <p:txBody>
          <a:bodyPr wrap="square" rtlCol="0">
            <a:spAutoFit/>
          </a:bodyPr>
          <a:lstStyle/>
          <a:p>
            <a:pPr algn="ctr"/>
            <a:r>
              <a:rPr lang="en-US" sz="2400" dirty="0">
                <a:latin typeface="+mn-lt"/>
              </a:rPr>
              <a:t>60,000</a:t>
            </a:r>
            <a:endParaRPr lang="en-IN" sz="2400" dirty="0">
              <a:latin typeface="+mn-lt"/>
            </a:endParaRPr>
          </a:p>
        </p:txBody>
      </p:sp>
      <p:sp>
        <p:nvSpPr>
          <p:cNvPr id="31" name="TextBox 30"/>
          <p:cNvSpPr txBox="1"/>
          <p:nvPr/>
        </p:nvSpPr>
        <p:spPr>
          <a:xfrm>
            <a:off x="815676" y="5262206"/>
            <a:ext cx="3162075" cy="461665"/>
          </a:xfrm>
          <a:prstGeom prst="rect">
            <a:avLst/>
          </a:prstGeom>
          <a:noFill/>
        </p:spPr>
        <p:txBody>
          <a:bodyPr wrap="square" rtlCol="0">
            <a:spAutoFit/>
          </a:bodyPr>
          <a:lstStyle/>
          <a:p>
            <a:r>
              <a:rPr lang="en-US" sz="2400" dirty="0">
                <a:latin typeface="+mn-lt"/>
              </a:rPr>
              <a:t>Depreciation per ton</a:t>
            </a:r>
            <a:endParaRPr lang="en-IN" sz="2400" dirty="0">
              <a:latin typeface="+mn-lt"/>
            </a:endParaRPr>
          </a:p>
        </p:txBody>
      </p:sp>
      <p:sp>
        <p:nvSpPr>
          <p:cNvPr id="32" name="TextBox 31"/>
          <p:cNvSpPr txBox="1"/>
          <p:nvPr/>
        </p:nvSpPr>
        <p:spPr>
          <a:xfrm>
            <a:off x="3782603" y="5275422"/>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33" name="TextBox 32"/>
          <p:cNvSpPr txBox="1"/>
          <p:nvPr/>
        </p:nvSpPr>
        <p:spPr>
          <a:xfrm>
            <a:off x="5482286" y="5029200"/>
            <a:ext cx="400219" cy="461665"/>
          </a:xfrm>
          <a:prstGeom prst="rect">
            <a:avLst/>
          </a:prstGeom>
          <a:noFill/>
        </p:spPr>
        <p:txBody>
          <a:bodyPr wrap="square" rtlCol="0">
            <a:spAutoFit/>
          </a:bodyPr>
          <a:lstStyle/>
          <a:p>
            <a:r>
              <a:rPr lang="en-US" sz="2400" b="1" dirty="0" smtClean="0">
                <a:latin typeface="+mn-lt"/>
              </a:rPr>
              <a:t>−</a:t>
            </a:r>
            <a:endParaRPr lang="en-IN" sz="2400" b="1" dirty="0">
              <a:latin typeface="+mn-lt"/>
            </a:endParaRPr>
          </a:p>
        </p:txBody>
      </p:sp>
      <p:sp>
        <p:nvSpPr>
          <p:cNvPr id="34" name="TextBox 33"/>
          <p:cNvSpPr txBox="1"/>
          <p:nvPr/>
        </p:nvSpPr>
        <p:spPr>
          <a:xfrm>
            <a:off x="6940884" y="5236555"/>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35" name="TextBox 34"/>
          <p:cNvSpPr txBox="1"/>
          <p:nvPr/>
        </p:nvSpPr>
        <p:spPr>
          <a:xfrm>
            <a:off x="7060021" y="5288696"/>
            <a:ext cx="1999410" cy="461665"/>
          </a:xfrm>
          <a:prstGeom prst="rect">
            <a:avLst/>
          </a:prstGeom>
          <a:noFill/>
        </p:spPr>
        <p:txBody>
          <a:bodyPr wrap="square" rtlCol="0">
            <a:spAutoFit/>
          </a:bodyPr>
          <a:lstStyle/>
          <a:p>
            <a:pPr algn="ctr"/>
            <a:r>
              <a:rPr lang="en-US" sz="2400" dirty="0" smtClean="0">
                <a:latin typeface="+mn-lt"/>
              </a:rPr>
              <a:t>$0.54 </a:t>
            </a:r>
            <a:r>
              <a:rPr lang="en-US" sz="2400" dirty="0">
                <a:latin typeface="+mn-lt"/>
              </a:rPr>
              <a:t>per ton</a:t>
            </a:r>
            <a:endParaRPr lang="en-IN" sz="2400" dirty="0">
              <a:latin typeface="+mn-lt"/>
            </a:endParaRPr>
          </a:p>
        </p:txBody>
      </p:sp>
      <p:sp>
        <p:nvSpPr>
          <p:cNvPr id="18" name="TextBox 17"/>
          <p:cNvSpPr txBox="1"/>
          <p:nvPr/>
        </p:nvSpPr>
        <p:spPr>
          <a:xfrm>
            <a:off x="815676" y="5966314"/>
            <a:ext cx="3162075" cy="461665"/>
          </a:xfrm>
          <a:prstGeom prst="rect">
            <a:avLst/>
          </a:prstGeom>
          <a:noFill/>
        </p:spPr>
        <p:txBody>
          <a:bodyPr wrap="square" rtlCol="0">
            <a:spAutoFit/>
          </a:bodyPr>
          <a:lstStyle/>
          <a:p>
            <a:pPr algn="ctr"/>
            <a:r>
              <a:rPr lang="en-US" sz="2400" dirty="0">
                <a:latin typeface="+mn-lt"/>
              </a:rPr>
              <a:t>Depreciation</a:t>
            </a:r>
            <a:endParaRPr lang="en-IN" sz="2400" dirty="0">
              <a:latin typeface="+mn-lt"/>
            </a:endParaRPr>
          </a:p>
        </p:txBody>
      </p:sp>
      <p:sp>
        <p:nvSpPr>
          <p:cNvPr id="19" name="TextBox 18"/>
          <p:cNvSpPr txBox="1"/>
          <p:nvPr/>
        </p:nvSpPr>
        <p:spPr>
          <a:xfrm>
            <a:off x="3782603" y="5966314"/>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20" name="TextBox 19"/>
          <p:cNvSpPr txBox="1"/>
          <p:nvPr/>
        </p:nvSpPr>
        <p:spPr>
          <a:xfrm>
            <a:off x="4138578" y="5968136"/>
            <a:ext cx="2862594" cy="458021"/>
          </a:xfrm>
          <a:prstGeom prst="rect">
            <a:avLst/>
          </a:prstGeom>
          <a:noFill/>
        </p:spPr>
        <p:txBody>
          <a:bodyPr wrap="square" rtlCol="0">
            <a:spAutoFit/>
          </a:bodyPr>
          <a:lstStyle/>
          <a:p>
            <a:pPr algn="ctr"/>
            <a:r>
              <a:rPr lang="en-US" sz="2400" dirty="0" smtClean="0">
                <a:latin typeface="+mn-lt"/>
              </a:rPr>
              <a:t>$0.54 </a:t>
            </a:r>
            <a:r>
              <a:rPr lang="en-US" sz="2400" dirty="0">
                <a:latin typeface="+mn-lt"/>
              </a:rPr>
              <a:t>× 300,000 tons</a:t>
            </a:r>
            <a:endParaRPr lang="en-IN" sz="2400" dirty="0">
              <a:latin typeface="+mn-lt"/>
            </a:endParaRPr>
          </a:p>
        </p:txBody>
      </p:sp>
      <p:sp>
        <p:nvSpPr>
          <p:cNvPr id="21" name="TextBox 20"/>
          <p:cNvSpPr txBox="1"/>
          <p:nvPr/>
        </p:nvSpPr>
        <p:spPr>
          <a:xfrm>
            <a:off x="6859911" y="5966314"/>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22" name="TextBox 21"/>
          <p:cNvSpPr txBox="1"/>
          <p:nvPr/>
        </p:nvSpPr>
        <p:spPr>
          <a:xfrm>
            <a:off x="7242950" y="5968136"/>
            <a:ext cx="1632017" cy="458021"/>
          </a:xfrm>
          <a:prstGeom prst="rect">
            <a:avLst/>
          </a:prstGeom>
          <a:noFill/>
        </p:spPr>
        <p:txBody>
          <a:bodyPr wrap="square" rtlCol="0">
            <a:spAutoFit/>
          </a:bodyPr>
          <a:lstStyle/>
          <a:p>
            <a:pPr algn="ctr"/>
            <a:r>
              <a:rPr lang="en-US" sz="2400" dirty="0">
                <a:latin typeface="+mn-lt"/>
              </a:rPr>
              <a:t>$162,000</a:t>
            </a:r>
            <a:endParaRPr lang="en-IN" sz="2400" dirty="0">
              <a:latin typeface="+mn-lt"/>
            </a:endParaRPr>
          </a:p>
        </p:txBody>
      </p:sp>
      <p:sp>
        <p:nvSpPr>
          <p:cNvPr id="26" name="TextBox 25"/>
          <p:cNvSpPr txBox="1"/>
          <p:nvPr/>
        </p:nvSpPr>
        <p:spPr>
          <a:xfrm>
            <a:off x="616459" y="917959"/>
            <a:ext cx="8545034" cy="3877985"/>
          </a:xfrm>
          <a:prstGeom prst="rect">
            <a:avLst/>
          </a:prstGeom>
          <a:noFill/>
        </p:spPr>
        <p:txBody>
          <a:bodyPr wrap="square" rtlCol="0">
            <a:spAutoFit/>
          </a:bodyPr>
          <a:lstStyle/>
          <a:p>
            <a:r>
              <a:rPr lang="en-US" sz="2000" dirty="0">
                <a:latin typeface="+mn-lt"/>
              </a:rPr>
              <a:t>In 2018, Jackson Mining Company has the following costs related to 500 acres of land in </a:t>
            </a:r>
            <a:r>
              <a:rPr lang="en-US" sz="2000" dirty="0" smtClean="0">
                <a:latin typeface="+mn-lt"/>
              </a:rPr>
              <a:t>Pennsylvania:</a:t>
            </a:r>
            <a:endParaRPr lang="en-US" sz="2000" dirty="0">
              <a:latin typeface="+mn-lt"/>
            </a:endParaRPr>
          </a:p>
          <a:p>
            <a:pPr marL="457200" indent="-457200">
              <a:buAutoNum type="arabicPeriod"/>
            </a:pPr>
            <a:r>
              <a:rPr lang="en-US" dirty="0">
                <a:latin typeface="+mn-lt"/>
              </a:rPr>
              <a:t>Payment for the right to explore for a coal deposit	                   $1,000,000 </a:t>
            </a:r>
          </a:p>
          <a:p>
            <a:pPr marL="457200" indent="-457200">
              <a:buAutoNum type="arabicPeriod"/>
            </a:pPr>
            <a:r>
              <a:rPr lang="en-US" dirty="0">
                <a:latin typeface="+mn-lt"/>
              </a:rPr>
              <a:t>Actual exploration costs for the coal deposit 	   	       800,000</a:t>
            </a:r>
          </a:p>
          <a:p>
            <a:pPr marL="457200" indent="-457200">
              <a:buAutoNum type="arabicPeriod"/>
            </a:pPr>
            <a:r>
              <a:rPr lang="en-US" dirty="0">
                <a:latin typeface="+mn-lt"/>
              </a:rPr>
              <a:t>Intangible dev. costs in </a:t>
            </a:r>
            <a:r>
              <a:rPr lang="en-US" dirty="0" smtClean="0">
                <a:latin typeface="+mn-lt"/>
              </a:rPr>
              <a:t>digging, </a:t>
            </a:r>
            <a:r>
              <a:rPr lang="en-US" dirty="0">
                <a:latin typeface="+mn-lt"/>
              </a:rPr>
              <a:t>constructing the mine shaft  	       500,000 </a:t>
            </a:r>
          </a:p>
          <a:p>
            <a:pPr marL="457200" indent="-457200">
              <a:buAutoNum type="arabicPeriod"/>
            </a:pPr>
            <a:r>
              <a:rPr lang="en-US" dirty="0">
                <a:latin typeface="+mn-lt"/>
              </a:rPr>
              <a:t>Purchase of excavation equipment 			       600,000 </a:t>
            </a:r>
          </a:p>
          <a:p>
            <a:pPr marL="457200" indent="-457200">
              <a:buAutoNum type="arabicPeriod"/>
            </a:pPr>
            <a:r>
              <a:rPr lang="en-US" dirty="0" smtClean="0">
                <a:latin typeface="+mn-lt"/>
              </a:rPr>
              <a:t>Restoration </a:t>
            </a:r>
            <a:r>
              <a:rPr lang="en-US" dirty="0">
                <a:latin typeface="+mn-lt"/>
              </a:rPr>
              <a:t>of the land for recreational use after extraction                468,360</a:t>
            </a:r>
          </a:p>
          <a:p>
            <a:pPr lvl="1"/>
            <a:r>
              <a:rPr lang="en-US" dirty="0">
                <a:latin typeface="+mn-lt"/>
              </a:rPr>
              <a:t>is completed, as required by contract (determined using expected cash flow approach) </a:t>
            </a:r>
          </a:p>
          <a:p>
            <a:r>
              <a:rPr lang="en-US" sz="2000" dirty="0">
                <a:latin typeface="+mn-lt"/>
              </a:rPr>
              <a:t>The company geologist estimates that 1 million tons of coal will be extracted over the three-year period. After the coal is removed from the site, the excavation equipment will be sold for an anticipated residual value of $60,000. During 2018, 300,000 tons were extracted. </a:t>
            </a:r>
            <a:endParaRPr lang="en-IN" sz="2000" dirty="0">
              <a:latin typeface="+mn-lt"/>
            </a:endParaRPr>
          </a:p>
        </p:txBody>
      </p:sp>
      <p:sp>
        <p:nvSpPr>
          <p:cNvPr id="39" name="TextBox 38"/>
          <p:cNvSpPr txBox="1"/>
          <p:nvPr/>
        </p:nvSpPr>
        <p:spPr>
          <a:xfrm>
            <a:off x="7260130" y="2362200"/>
            <a:ext cx="1145683" cy="304800"/>
          </a:xfrm>
          <a:prstGeom prst="rect">
            <a:avLst/>
          </a:prstGeom>
          <a:noFill/>
          <a:ln w="28575">
            <a:solidFill>
              <a:srgbClr val="C00000"/>
            </a:solidFill>
          </a:ln>
        </p:spPr>
        <p:txBody>
          <a:bodyPr wrap="square" rtlCol="0">
            <a:noAutofit/>
          </a:bodyPr>
          <a:lstStyle/>
          <a:p>
            <a:endParaRPr lang="en-US" dirty="0"/>
          </a:p>
        </p:txBody>
      </p:sp>
      <p:sp>
        <p:nvSpPr>
          <p:cNvPr id="40" name="TextBox 39"/>
          <p:cNvSpPr txBox="1"/>
          <p:nvPr/>
        </p:nvSpPr>
        <p:spPr>
          <a:xfrm>
            <a:off x="7924800" y="4114800"/>
            <a:ext cx="877260" cy="357670"/>
          </a:xfrm>
          <a:prstGeom prst="rect">
            <a:avLst/>
          </a:prstGeom>
          <a:noFill/>
          <a:ln w="28575">
            <a:solidFill>
              <a:srgbClr val="C00000"/>
            </a:solidFill>
          </a:ln>
        </p:spPr>
        <p:txBody>
          <a:bodyPr wrap="square" rtlCol="0">
            <a:noAutofit/>
          </a:bodyPr>
          <a:lstStyle/>
          <a:p>
            <a:endParaRPr lang="en-US" dirty="0"/>
          </a:p>
        </p:txBody>
      </p:sp>
      <p:sp>
        <p:nvSpPr>
          <p:cNvPr id="41" name="TextBox 40"/>
          <p:cNvSpPr txBox="1"/>
          <p:nvPr/>
        </p:nvSpPr>
        <p:spPr>
          <a:xfrm>
            <a:off x="2040855" y="4385607"/>
            <a:ext cx="1464346" cy="344482"/>
          </a:xfrm>
          <a:prstGeom prst="rect">
            <a:avLst/>
          </a:prstGeom>
          <a:noFill/>
          <a:ln w="28575">
            <a:solidFill>
              <a:srgbClr val="C00000"/>
            </a:solidFill>
          </a:ln>
        </p:spPr>
        <p:txBody>
          <a:bodyPr wrap="square" rtlCol="0">
            <a:spAutoFit/>
          </a:bodyPr>
          <a:lstStyle/>
          <a:p>
            <a:endParaRPr lang="en-US" dirty="0"/>
          </a:p>
        </p:txBody>
      </p:sp>
      <p:sp>
        <p:nvSpPr>
          <p:cNvPr id="42" name="TextBox 41"/>
          <p:cNvSpPr txBox="1"/>
          <p:nvPr/>
        </p:nvSpPr>
        <p:spPr>
          <a:xfrm>
            <a:off x="4671955" y="3505200"/>
            <a:ext cx="1424045" cy="344482"/>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355305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p:bldP spid="29" grpId="0"/>
      <p:bldP spid="30" grpId="0"/>
      <p:bldP spid="31" grpId="0"/>
      <p:bldP spid="32" grpId="0"/>
      <p:bldP spid="33" grpId="0"/>
      <p:bldP spid="34" grpId="0"/>
      <p:bldP spid="35" grpId="0"/>
      <p:bldP spid="18" grpId="0"/>
      <p:bldP spid="19" grpId="0"/>
      <p:bldP spid="20" grpId="0"/>
      <p:bldP spid="21" grpId="0"/>
      <p:bldP spid="22" grpId="0"/>
      <p:bldP spid="39" grpId="0" animBg="1"/>
      <p:bldP spid="40" grpId="0" animBg="1"/>
      <p:bldP spid="41" grpId="0" animBg="1"/>
      <p:bldP spid="4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solidFill>
                  <a:srgbClr val="0072A2"/>
                </a:solidFill>
              </a:rPr>
              <a:t>Concept Check: Depletion</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Cyrstal Corporation acquired a coal mine at a total cost of $15,000,000</a:t>
            </a:r>
            <a:r>
              <a:rPr lang="en-US" sz="2000" dirty="0" smtClean="0"/>
              <a:t>. The </a:t>
            </a:r>
            <a:r>
              <a:rPr lang="en-US" sz="2000" dirty="0"/>
              <a:t>mine is expected to produce 30,000,000 tons of coal over its five-year useful life. </a:t>
            </a:r>
            <a:r>
              <a:rPr lang="en-US" sz="2000" dirty="0" smtClean="0"/>
              <a:t>During </a:t>
            </a:r>
            <a:r>
              <a:rPr lang="en-US" sz="2000" dirty="0"/>
              <a:t>the first year of operations, 3,000,000 tons of coal were extracted</a:t>
            </a:r>
            <a:r>
              <a:rPr lang="en-US" sz="2000" dirty="0" smtClean="0"/>
              <a:t>. </a:t>
            </a:r>
            <a:r>
              <a:rPr lang="en-US" sz="2000" dirty="0"/>
              <a:t>Depletion for the first year should be</a:t>
            </a:r>
            <a:r>
              <a:rPr lang="en-US" sz="2000" dirty="0" smtClean="0"/>
              <a:t>:</a:t>
            </a:r>
            <a:endParaRPr lang="en-US" sz="2000" dirty="0"/>
          </a:p>
          <a:p>
            <a:pPr marL="457200" indent="-457200">
              <a:buFont typeface="+mj-lt"/>
              <a:buAutoNum type="alphaLcPeriod"/>
            </a:pPr>
            <a:r>
              <a:rPr lang="en-US" sz="2000" dirty="0" smtClean="0"/>
              <a:t>$3,000,000 </a:t>
            </a:r>
            <a:endParaRPr lang="en-US" sz="2000" dirty="0"/>
          </a:p>
          <a:p>
            <a:pPr marL="457200" indent="-457200">
              <a:buFont typeface="+mj-lt"/>
              <a:buAutoNum type="alphaLcPeriod"/>
            </a:pPr>
            <a:r>
              <a:rPr lang="en-US" sz="2000" dirty="0" smtClean="0"/>
              <a:t>$1,500,000</a:t>
            </a:r>
            <a:endParaRPr lang="en-US" sz="2000" dirty="0"/>
          </a:p>
          <a:p>
            <a:pPr marL="457200" indent="-457200">
              <a:buFont typeface="+mj-lt"/>
              <a:buAutoNum type="alphaLcPeriod"/>
            </a:pPr>
            <a:r>
              <a:rPr lang="en-US" sz="2000" dirty="0" smtClean="0"/>
              <a:t>$7,500,000 </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6977" y="32004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28800" y="4796437"/>
            <a:ext cx="5816946" cy="1077218"/>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b</a:t>
            </a:r>
            <a:r>
              <a:rPr lang="en-US" dirty="0" smtClean="0"/>
              <a:t>:</a:t>
            </a:r>
          </a:p>
          <a:p>
            <a:pPr lvl="0"/>
            <a:r>
              <a:rPr lang="en-US" dirty="0" smtClean="0"/>
              <a:t>$</a:t>
            </a:r>
            <a:r>
              <a:rPr lang="en-US" dirty="0"/>
              <a:t>15,000,000 ÷ 30,000,000 tons = </a:t>
            </a:r>
            <a:r>
              <a:rPr lang="en-US" dirty="0" smtClean="0"/>
              <a:t>$0.50 </a:t>
            </a:r>
            <a:r>
              <a:rPr lang="en-US" dirty="0"/>
              <a:t>per ton 3,000,000 tons </a:t>
            </a:r>
            <a:r>
              <a:rPr lang="en-US" dirty="0" smtClean="0"/>
              <a:t>× $0.50 </a:t>
            </a:r>
            <a:r>
              <a:rPr lang="en-US" dirty="0"/>
              <a:t>= </a:t>
            </a:r>
            <a:r>
              <a:rPr lang="en-US" b="1" dirty="0">
                <a:solidFill>
                  <a:srgbClr val="C00000"/>
                </a:solidFill>
              </a:rPr>
              <a:t>$1,500,000</a:t>
            </a:r>
          </a:p>
        </p:txBody>
      </p:sp>
      <p:sp>
        <p:nvSpPr>
          <p:cNvPr id="6" name="Title 2"/>
          <p:cNvSpPr txBox="1">
            <a:spLocks/>
          </p:cNvSpPr>
          <p:nvPr/>
        </p:nvSpPr>
        <p:spPr bwMode="auto">
          <a:xfrm>
            <a:off x="8405813" y="2601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Tree>
    <p:extLst>
      <p:ext uri="{BB962C8B-B14F-4D97-AF65-F5344CB8AC3E}">
        <p14:creationId xmlns:p14="http://schemas.microsoft.com/office/powerpoint/2010/main" val="12860800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21" name="Title 20"/>
          <p:cNvSpPr>
            <a:spLocks noGrp="1"/>
          </p:cNvSpPr>
          <p:nvPr>
            <p:ph type="title"/>
          </p:nvPr>
        </p:nvSpPr>
        <p:spPr>
          <a:xfrm>
            <a:off x="761999" y="1"/>
            <a:ext cx="8382000" cy="1183586"/>
          </a:xfrm>
        </p:spPr>
        <p:txBody>
          <a:bodyPr/>
          <a:lstStyle/>
          <a:p>
            <a:r>
              <a:rPr lang="en-IN" dirty="0"/>
              <a:t>Intangible Assets Subject to Amortization</a:t>
            </a:r>
            <a:endParaRPr lang="en-US" dirty="0"/>
          </a:p>
        </p:txBody>
      </p:sp>
      <p:sp>
        <p:nvSpPr>
          <p:cNvPr id="4" name="Freeform 3"/>
          <p:cNvSpPr/>
          <p:nvPr/>
        </p:nvSpPr>
        <p:spPr>
          <a:xfrm>
            <a:off x="796411" y="1347995"/>
            <a:ext cx="8182045" cy="1632274"/>
          </a:xfrm>
          <a:custGeom>
            <a:avLst/>
            <a:gdLst>
              <a:gd name="connsiteX0" fmla="*/ 0 w 8182045"/>
              <a:gd name="connsiteY0" fmla="*/ 0 h 1795500"/>
              <a:gd name="connsiteX1" fmla="*/ 8182045 w 8182045"/>
              <a:gd name="connsiteY1" fmla="*/ 0 h 1795500"/>
              <a:gd name="connsiteX2" fmla="*/ 8182045 w 8182045"/>
              <a:gd name="connsiteY2" fmla="*/ 1795500 h 1795500"/>
              <a:gd name="connsiteX3" fmla="*/ 0 w 8182045"/>
              <a:gd name="connsiteY3" fmla="*/ 1795500 h 1795500"/>
              <a:gd name="connsiteX4" fmla="*/ 0 w 8182045"/>
              <a:gd name="connsiteY4" fmla="*/ 0 h 179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1795500">
                <a:moveTo>
                  <a:pt x="0" y="0"/>
                </a:moveTo>
                <a:lnTo>
                  <a:pt x="8182045" y="0"/>
                </a:lnTo>
                <a:lnTo>
                  <a:pt x="8182045" y="1795500"/>
                </a:lnTo>
                <a:lnTo>
                  <a:pt x="0" y="17955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Legal, regulatory, or contractual provisions often limit the useful life of </a:t>
            </a:r>
            <a:r>
              <a:rPr lang="en-US" sz="2400" kern="1200" dirty="0"/>
              <a:t>an intangible asset</a:t>
            </a:r>
          </a:p>
          <a:p>
            <a:pPr marL="228600" lvl="1" indent="-228600" algn="l" defTabSz="1066800">
              <a:lnSpc>
                <a:spcPct val="90000"/>
              </a:lnSpc>
              <a:spcBef>
                <a:spcPct val="0"/>
              </a:spcBef>
              <a:spcAft>
                <a:spcPct val="15000"/>
              </a:spcAft>
              <a:buChar char="••"/>
            </a:pPr>
            <a:r>
              <a:rPr lang="en-IN" sz="2400" dirty="0"/>
              <a:t>U</a:t>
            </a:r>
            <a:r>
              <a:rPr lang="en-IN" sz="2400" kern="1200" dirty="0"/>
              <a:t>seful life might sometimes be less than the asset’s </a:t>
            </a:r>
            <a:r>
              <a:rPr lang="en-US" sz="2400" kern="1200" dirty="0"/>
              <a:t>legal or contractual life</a:t>
            </a:r>
          </a:p>
        </p:txBody>
      </p:sp>
      <p:sp>
        <p:nvSpPr>
          <p:cNvPr id="5" name="Freeform 4"/>
          <p:cNvSpPr/>
          <p:nvPr/>
        </p:nvSpPr>
        <p:spPr>
          <a:xfrm>
            <a:off x="1205513" y="10434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IN" sz="2600" kern="1200" dirty="0"/>
              <a:t>Useful life</a:t>
            </a:r>
            <a:endParaRPr lang="en-US" sz="2600" kern="1200" dirty="0"/>
          </a:p>
        </p:txBody>
      </p:sp>
      <p:sp>
        <p:nvSpPr>
          <p:cNvPr id="6" name="Freeform 5"/>
          <p:cNvSpPr/>
          <p:nvPr/>
        </p:nvSpPr>
        <p:spPr>
          <a:xfrm>
            <a:off x="796411" y="3360846"/>
            <a:ext cx="8182045" cy="1947273"/>
          </a:xfrm>
          <a:custGeom>
            <a:avLst/>
            <a:gdLst>
              <a:gd name="connsiteX0" fmla="*/ 0 w 8182045"/>
              <a:gd name="connsiteY0" fmla="*/ 0 h 2142000"/>
              <a:gd name="connsiteX1" fmla="*/ 8182045 w 8182045"/>
              <a:gd name="connsiteY1" fmla="*/ 0 h 2142000"/>
              <a:gd name="connsiteX2" fmla="*/ 8182045 w 8182045"/>
              <a:gd name="connsiteY2" fmla="*/ 2142000 h 2142000"/>
              <a:gd name="connsiteX3" fmla="*/ 0 w 8182045"/>
              <a:gd name="connsiteY3" fmla="*/ 2142000 h 2142000"/>
              <a:gd name="connsiteX4" fmla="*/ 0 w 8182045"/>
              <a:gd name="connsiteY4" fmla="*/ 0 h 214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2142000">
                <a:moveTo>
                  <a:pt x="0" y="0"/>
                </a:moveTo>
                <a:lnTo>
                  <a:pt x="8182045" y="0"/>
                </a:lnTo>
                <a:lnTo>
                  <a:pt x="8182045" y="2142000"/>
                </a:lnTo>
                <a:lnTo>
                  <a:pt x="0" y="2142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Expected residual value of an intangible asset usually is zero</a:t>
            </a:r>
            <a:endParaRPr lang="en-US" sz="2400" kern="1200" dirty="0"/>
          </a:p>
          <a:p>
            <a:pPr marL="228600" lvl="1" indent="-228600" algn="l" defTabSz="1066800">
              <a:lnSpc>
                <a:spcPct val="90000"/>
              </a:lnSpc>
              <a:spcBef>
                <a:spcPct val="0"/>
              </a:spcBef>
              <a:spcAft>
                <a:spcPct val="15000"/>
              </a:spcAft>
              <a:buChar char="••"/>
            </a:pPr>
            <a:r>
              <a:rPr lang="en-IN" sz="2400" kern="1200" dirty="0"/>
              <a:t>The residual value is not zero if at the end of the asset’s useful life to the reporting entity the asset will benefit another </a:t>
            </a:r>
            <a:r>
              <a:rPr lang="en-US" sz="2400" kern="1200" dirty="0"/>
              <a:t>entity</a:t>
            </a:r>
          </a:p>
        </p:txBody>
      </p:sp>
      <p:sp>
        <p:nvSpPr>
          <p:cNvPr id="7" name="Freeform 6"/>
          <p:cNvSpPr/>
          <p:nvPr/>
        </p:nvSpPr>
        <p:spPr>
          <a:xfrm>
            <a:off x="1205513" y="30405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US" sz="2600" kern="1200" dirty="0"/>
              <a:t>Residual value</a:t>
            </a:r>
          </a:p>
        </p:txBody>
      </p:sp>
      <p:sp>
        <p:nvSpPr>
          <p:cNvPr id="8" name="Freeform 7"/>
          <p:cNvSpPr/>
          <p:nvPr/>
        </p:nvSpPr>
        <p:spPr>
          <a:xfrm>
            <a:off x="796411" y="5655764"/>
            <a:ext cx="8182045" cy="973636"/>
          </a:xfrm>
          <a:custGeom>
            <a:avLst/>
            <a:gdLst>
              <a:gd name="connsiteX0" fmla="*/ 0 w 8182045"/>
              <a:gd name="connsiteY0" fmla="*/ 0 h 1071000"/>
              <a:gd name="connsiteX1" fmla="*/ 8182045 w 8182045"/>
              <a:gd name="connsiteY1" fmla="*/ 0 h 1071000"/>
              <a:gd name="connsiteX2" fmla="*/ 8182045 w 8182045"/>
              <a:gd name="connsiteY2" fmla="*/ 1071000 h 1071000"/>
              <a:gd name="connsiteX3" fmla="*/ 0 w 8182045"/>
              <a:gd name="connsiteY3" fmla="*/ 1071000 h 1071000"/>
              <a:gd name="connsiteX4" fmla="*/ 0 w 8182045"/>
              <a:gd name="connsiteY4" fmla="*/ 0 h 107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1071000">
                <a:moveTo>
                  <a:pt x="0" y="0"/>
                </a:moveTo>
                <a:lnTo>
                  <a:pt x="8182045" y="0"/>
                </a:lnTo>
                <a:lnTo>
                  <a:pt x="8182045" y="1071000"/>
                </a:lnTo>
                <a:lnTo>
                  <a:pt x="0" y="1071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The method of amortization should reflect the pattern of use of the asset in generating benefits</a:t>
            </a:r>
            <a:endParaRPr lang="en-US" sz="2400" kern="1200" dirty="0"/>
          </a:p>
        </p:txBody>
      </p:sp>
      <p:sp>
        <p:nvSpPr>
          <p:cNvPr id="9" name="Freeform 8"/>
          <p:cNvSpPr/>
          <p:nvPr/>
        </p:nvSpPr>
        <p:spPr>
          <a:xfrm>
            <a:off x="1205513" y="53841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US" sz="2600" kern="1200" dirty="0"/>
              <a:t>Allocation method</a:t>
            </a:r>
          </a:p>
        </p:txBody>
      </p:sp>
    </p:spTree>
    <p:extLst>
      <p:ext uri="{BB962C8B-B14F-4D97-AF65-F5344CB8AC3E}">
        <p14:creationId xmlns:p14="http://schemas.microsoft.com/office/powerpoint/2010/main" val="7314736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lnSpc>
                <a:spcPct val="100000"/>
              </a:lnSpc>
              <a:spcAft>
                <a:spcPts val="0"/>
              </a:spcAft>
              <a:defRPr/>
            </a:pPr>
            <a:r>
              <a:rPr lang="en-IN" dirty="0"/>
              <a:t>Measuring Cost Allocation</a:t>
            </a:r>
          </a:p>
        </p:txBody>
      </p:sp>
      <p:sp>
        <p:nvSpPr>
          <p:cNvPr id="7" name="Content Placeholder 6"/>
          <p:cNvSpPr>
            <a:spLocks noGrp="1"/>
          </p:cNvSpPr>
          <p:nvPr>
            <p:ph idx="1"/>
          </p:nvPr>
        </p:nvSpPr>
        <p:spPr>
          <a:xfrm>
            <a:off x="761999" y="1295400"/>
            <a:ext cx="8013600" cy="5207001"/>
          </a:xfrm>
        </p:spPr>
        <p:txBody>
          <a:bodyPr/>
          <a:lstStyle/>
          <a:p>
            <a:pPr fontAlgn="auto">
              <a:spcAft>
                <a:spcPts val="0"/>
              </a:spcAft>
              <a:buFont typeface="Arial" panose="020B0604020202020204" pitchFamily="34" charset="0"/>
              <a:buChar char="•"/>
              <a:defRPr/>
            </a:pPr>
            <a:r>
              <a:rPr lang="en-US" dirty="0"/>
              <a:t>The process of cost allocation requires that three factors be established at the time the asset is put to use</a:t>
            </a:r>
            <a:r>
              <a:rPr lang="en-US" dirty="0" smtClean="0"/>
              <a:t>. These </a:t>
            </a:r>
            <a:r>
              <a:rPr lang="en-US" dirty="0"/>
              <a:t>factors are:</a:t>
            </a:r>
          </a:p>
          <a:p>
            <a:pPr marL="0" indent="0" fontAlgn="auto">
              <a:spcAft>
                <a:spcPts val="0"/>
              </a:spcAft>
              <a:buNone/>
              <a:defRPr/>
            </a:pPr>
            <a:endParaRPr lang="en-IN"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5" name="Freeform 4"/>
          <p:cNvSpPr/>
          <p:nvPr/>
        </p:nvSpPr>
        <p:spPr>
          <a:xfrm>
            <a:off x="671202" y="2558193"/>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IN" sz="2800" kern="1200" dirty="0"/>
              <a:t>Service life</a:t>
            </a:r>
            <a:endParaRPr lang="en-US" sz="2800" kern="1200" dirty="0"/>
          </a:p>
        </p:txBody>
      </p:sp>
      <p:sp>
        <p:nvSpPr>
          <p:cNvPr id="6" name="Freeform 5"/>
          <p:cNvSpPr/>
          <p:nvPr/>
        </p:nvSpPr>
        <p:spPr>
          <a:xfrm>
            <a:off x="671202" y="3063852"/>
            <a:ext cx="8139010" cy="802125"/>
          </a:xfrm>
          <a:custGeom>
            <a:avLst/>
            <a:gdLst>
              <a:gd name="connsiteX0" fmla="*/ 0 w 8139010"/>
              <a:gd name="connsiteY0" fmla="*/ 0 h 802125"/>
              <a:gd name="connsiteX1" fmla="*/ 8139010 w 8139010"/>
              <a:gd name="connsiteY1" fmla="*/ 0 h 802125"/>
              <a:gd name="connsiteX2" fmla="*/ 8139010 w 8139010"/>
              <a:gd name="connsiteY2" fmla="*/ 802125 h 802125"/>
              <a:gd name="connsiteX3" fmla="*/ 0 w 8139010"/>
              <a:gd name="connsiteY3" fmla="*/ 802125 h 802125"/>
              <a:gd name="connsiteX4" fmla="*/ 0 w 8139010"/>
              <a:gd name="connsiteY4" fmla="*/ 0 h 80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802125">
                <a:moveTo>
                  <a:pt x="0" y="0"/>
                </a:moveTo>
                <a:lnTo>
                  <a:pt x="8139010" y="0"/>
                </a:lnTo>
                <a:lnTo>
                  <a:pt x="8139010" y="802125"/>
                </a:lnTo>
                <a:lnTo>
                  <a:pt x="0" y="802125"/>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IN" sz="2600" kern="1200" dirty="0"/>
              <a:t>The estimated use that the company expects to receive from the asset</a:t>
            </a:r>
            <a:endParaRPr lang="en-US" sz="2600" kern="1200" dirty="0"/>
          </a:p>
        </p:txBody>
      </p:sp>
      <p:sp>
        <p:nvSpPr>
          <p:cNvPr id="8" name="Freeform 7"/>
          <p:cNvSpPr/>
          <p:nvPr/>
        </p:nvSpPr>
        <p:spPr>
          <a:xfrm>
            <a:off x="671202" y="3960499"/>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IN" sz="2800" kern="1200" dirty="0"/>
              <a:t>Allocation base</a:t>
            </a:r>
            <a:endParaRPr lang="en-US" sz="2800" kern="1200" dirty="0"/>
          </a:p>
        </p:txBody>
      </p:sp>
      <p:sp>
        <p:nvSpPr>
          <p:cNvPr id="9" name="Freeform 8"/>
          <p:cNvSpPr/>
          <p:nvPr/>
        </p:nvSpPr>
        <p:spPr>
          <a:xfrm>
            <a:off x="671202" y="4466158"/>
            <a:ext cx="8139010" cy="802125"/>
          </a:xfrm>
          <a:custGeom>
            <a:avLst/>
            <a:gdLst>
              <a:gd name="connsiteX0" fmla="*/ 0 w 8139010"/>
              <a:gd name="connsiteY0" fmla="*/ 0 h 802125"/>
              <a:gd name="connsiteX1" fmla="*/ 8139010 w 8139010"/>
              <a:gd name="connsiteY1" fmla="*/ 0 h 802125"/>
              <a:gd name="connsiteX2" fmla="*/ 8139010 w 8139010"/>
              <a:gd name="connsiteY2" fmla="*/ 802125 h 802125"/>
              <a:gd name="connsiteX3" fmla="*/ 0 w 8139010"/>
              <a:gd name="connsiteY3" fmla="*/ 802125 h 802125"/>
              <a:gd name="connsiteX4" fmla="*/ 0 w 8139010"/>
              <a:gd name="connsiteY4" fmla="*/ 0 h 80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802125">
                <a:moveTo>
                  <a:pt x="0" y="0"/>
                </a:moveTo>
                <a:lnTo>
                  <a:pt x="8139010" y="0"/>
                </a:lnTo>
                <a:lnTo>
                  <a:pt x="8139010" y="802125"/>
                </a:lnTo>
                <a:lnTo>
                  <a:pt x="0" y="802125"/>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IN" sz="2600" dirty="0"/>
              <a:t>The cost of the asset expected to be consumed during its service life</a:t>
            </a:r>
            <a:endParaRPr lang="en-US" sz="2600" kern="1200" dirty="0"/>
          </a:p>
        </p:txBody>
      </p:sp>
      <p:sp>
        <p:nvSpPr>
          <p:cNvPr id="10" name="Freeform 9"/>
          <p:cNvSpPr/>
          <p:nvPr/>
        </p:nvSpPr>
        <p:spPr>
          <a:xfrm>
            <a:off x="671202" y="5362804"/>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US" sz="2800" kern="1200" dirty="0"/>
              <a:t>Allocation method</a:t>
            </a:r>
          </a:p>
        </p:txBody>
      </p:sp>
      <p:sp>
        <p:nvSpPr>
          <p:cNvPr id="11" name="Freeform 10"/>
          <p:cNvSpPr/>
          <p:nvPr/>
        </p:nvSpPr>
        <p:spPr>
          <a:xfrm>
            <a:off x="671202" y="5864877"/>
            <a:ext cx="8139010" cy="764523"/>
          </a:xfrm>
          <a:custGeom>
            <a:avLst/>
            <a:gdLst>
              <a:gd name="connsiteX0" fmla="*/ 0 w 8139010"/>
              <a:gd name="connsiteY0" fmla="*/ 0 h 414000"/>
              <a:gd name="connsiteX1" fmla="*/ 8139010 w 8139010"/>
              <a:gd name="connsiteY1" fmla="*/ 0 h 414000"/>
              <a:gd name="connsiteX2" fmla="*/ 8139010 w 8139010"/>
              <a:gd name="connsiteY2" fmla="*/ 414000 h 414000"/>
              <a:gd name="connsiteX3" fmla="*/ 0 w 8139010"/>
              <a:gd name="connsiteY3" fmla="*/ 414000 h 414000"/>
              <a:gd name="connsiteX4" fmla="*/ 0 w 8139010"/>
              <a:gd name="connsiteY4" fmla="*/ 0 h 41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414000">
                <a:moveTo>
                  <a:pt x="0" y="0"/>
                </a:moveTo>
                <a:lnTo>
                  <a:pt x="8139010" y="0"/>
                </a:lnTo>
                <a:lnTo>
                  <a:pt x="8139010" y="414000"/>
                </a:lnTo>
                <a:lnTo>
                  <a:pt x="0" y="414000"/>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IN" sz="2600" kern="1200" dirty="0"/>
              <a:t>The pattern in which the allocation base is expected to be consumed</a:t>
            </a:r>
            <a:endParaRPr lang="en-US" sz="2600" kern="1200" dirty="0"/>
          </a:p>
        </p:txBody>
      </p:sp>
    </p:spTree>
    <p:extLst>
      <p:ext uri="{BB962C8B-B14F-4D97-AF65-F5344CB8AC3E}">
        <p14:creationId xmlns:p14="http://schemas.microsoft.com/office/powerpoint/2010/main" val="4215803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animBg="1"/>
      <p:bldP spid="6" grpId="0" animBg="1"/>
      <p:bldP spid="8"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Intangible Asset Useful Life Disclosure</a:t>
            </a:r>
            <a:r>
              <a:rPr lang="en-US" dirty="0" smtClean="0"/>
              <a:t>—</a:t>
            </a:r>
            <a:br>
              <a:rPr lang="en-US" dirty="0" smtClean="0"/>
            </a:br>
            <a:r>
              <a:rPr lang="en-US" dirty="0" smtClean="0"/>
              <a:t>Intel </a:t>
            </a:r>
            <a:r>
              <a:rPr lang="en-US" dirty="0"/>
              <a:t>Corporation</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7" name="AutoShape 3"/>
          <p:cNvSpPr>
            <a:spLocks noChangeAspect="1" noChangeArrowheads="1" noTextEdit="1"/>
          </p:cNvSpPr>
          <p:nvPr/>
        </p:nvSpPr>
        <p:spPr bwMode="auto">
          <a:xfrm>
            <a:off x="762000" y="2519363"/>
            <a:ext cx="80137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44" y="1905000"/>
            <a:ext cx="8499217"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88635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761999" y="-152400"/>
            <a:ext cx="8382000" cy="1157416"/>
          </a:xfrm>
        </p:spPr>
        <p:txBody>
          <a:bodyPr>
            <a:noAutofit/>
          </a:bodyPr>
          <a:lstStyle/>
          <a:p>
            <a:r>
              <a:rPr lang="en-IN" dirty="0"/>
              <a:t>Amortization of Intangibles</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7" name="TextBox 6"/>
          <p:cNvSpPr txBox="1"/>
          <p:nvPr/>
        </p:nvSpPr>
        <p:spPr>
          <a:xfrm>
            <a:off x="632616" y="645836"/>
            <a:ext cx="8431827" cy="2800767"/>
          </a:xfrm>
          <a:prstGeom prst="rect">
            <a:avLst/>
          </a:prstGeom>
          <a:noFill/>
        </p:spPr>
        <p:txBody>
          <a:bodyPr wrap="square" rtlCol="0">
            <a:spAutoFit/>
          </a:bodyPr>
          <a:lstStyle/>
          <a:p>
            <a:r>
              <a:rPr lang="en-IN" sz="2200" dirty="0">
                <a:latin typeface="+mn-lt"/>
              </a:rPr>
              <a:t>Hollins Corporation began operations in 2018. Early in January, the company purchased a franchise from Ajax Industries for $200,000. The franchise agreement is for a period of 10 years. In addition, Hollins purchased a patent for $50,000. The remaining legal life of the patent is 13 years. However, due to expected technological obsolescence, the company estimates that the useful life of the patent is only 8 years. Hollins uses the straight-line amortization method for all intangible assets. The company’s fiscal year-end is December 31.</a:t>
            </a:r>
            <a:endParaRPr lang="en-US" sz="2200" dirty="0">
              <a:latin typeface="+mn-lt"/>
            </a:endParaRPr>
          </a:p>
        </p:txBody>
      </p:sp>
      <p:sp>
        <p:nvSpPr>
          <p:cNvPr id="15" name="Rectangle 14"/>
          <p:cNvSpPr/>
          <p:nvPr/>
        </p:nvSpPr>
        <p:spPr>
          <a:xfrm>
            <a:off x="697598" y="3826049"/>
            <a:ext cx="8320883" cy="279898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16" name="TextBox 15"/>
          <p:cNvSpPr txBox="1">
            <a:spLocks noChangeArrowheads="1"/>
          </p:cNvSpPr>
          <p:nvPr/>
        </p:nvSpPr>
        <p:spPr bwMode="auto">
          <a:xfrm>
            <a:off x="697598" y="3781781"/>
            <a:ext cx="53635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19" name="TextBox 18"/>
          <p:cNvSpPr txBox="1">
            <a:spLocks noChangeArrowheads="1"/>
          </p:cNvSpPr>
          <p:nvPr/>
        </p:nvSpPr>
        <p:spPr bwMode="auto">
          <a:xfrm>
            <a:off x="7727770" y="3785239"/>
            <a:ext cx="1281651" cy="447676"/>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20" name="TextBox 19"/>
          <p:cNvSpPr txBox="1">
            <a:spLocks noChangeArrowheads="1"/>
          </p:cNvSpPr>
          <p:nvPr/>
        </p:nvSpPr>
        <p:spPr bwMode="auto">
          <a:xfrm>
            <a:off x="6370457" y="3785239"/>
            <a:ext cx="1281651" cy="447676"/>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21" name="Straight Connector 20"/>
          <p:cNvCxnSpPr/>
          <p:nvPr/>
        </p:nvCxnSpPr>
        <p:spPr>
          <a:xfrm>
            <a:off x="697254" y="4218624"/>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697598" y="4554025"/>
            <a:ext cx="5297761" cy="404813"/>
          </a:xfrm>
          <a:prstGeom prst="rect">
            <a:avLst/>
          </a:prstGeom>
          <a:noFill/>
          <a:ln w="9525">
            <a:noFill/>
            <a:miter lim="800000"/>
            <a:headEnd/>
            <a:tailEnd/>
          </a:ln>
        </p:spPr>
        <p:txBody>
          <a:bodyPr/>
          <a:lstStyle/>
          <a:p>
            <a:pPr fontAlgn="b"/>
            <a:r>
              <a:rPr lang="en-IN" sz="2400" dirty="0">
                <a:latin typeface="+mn-lt"/>
              </a:rPr>
              <a:t>Amortization expense</a:t>
            </a:r>
          </a:p>
        </p:txBody>
      </p:sp>
      <p:sp>
        <p:nvSpPr>
          <p:cNvPr id="25" name="TextBox 24"/>
          <p:cNvSpPr txBox="1">
            <a:spLocks noChangeArrowheads="1"/>
          </p:cNvSpPr>
          <p:nvPr/>
        </p:nvSpPr>
        <p:spPr bwMode="auto">
          <a:xfrm>
            <a:off x="6203062" y="4484317"/>
            <a:ext cx="1284884" cy="404812"/>
          </a:xfrm>
          <a:prstGeom prst="rect">
            <a:avLst/>
          </a:prstGeom>
          <a:noFill/>
          <a:ln w="9525">
            <a:noFill/>
            <a:miter lim="800000"/>
            <a:headEnd/>
            <a:tailEnd/>
          </a:ln>
        </p:spPr>
        <p:txBody>
          <a:bodyPr/>
          <a:lstStyle/>
          <a:p>
            <a:pPr algn="r"/>
            <a:r>
              <a:rPr lang="en-IN" sz="2400" dirty="0">
                <a:latin typeface="+mn-lt"/>
              </a:rPr>
              <a:t>20,000</a:t>
            </a:r>
          </a:p>
        </p:txBody>
      </p:sp>
      <p:sp>
        <p:nvSpPr>
          <p:cNvPr id="27" name="TextBox 26"/>
          <p:cNvSpPr txBox="1">
            <a:spLocks noChangeArrowheads="1"/>
          </p:cNvSpPr>
          <p:nvPr/>
        </p:nvSpPr>
        <p:spPr bwMode="auto">
          <a:xfrm>
            <a:off x="694721" y="4204745"/>
            <a:ext cx="5297761" cy="404813"/>
          </a:xfrm>
          <a:prstGeom prst="rect">
            <a:avLst/>
          </a:prstGeom>
          <a:noFill/>
          <a:ln w="9525">
            <a:noFill/>
            <a:miter lim="800000"/>
            <a:headEnd/>
            <a:tailEnd/>
          </a:ln>
        </p:spPr>
        <p:txBody>
          <a:bodyPr/>
          <a:lstStyle/>
          <a:p>
            <a:pPr fontAlgn="b"/>
            <a:r>
              <a:rPr lang="en-US" sz="2400" b="1" u="sng" dirty="0">
                <a:solidFill>
                  <a:schemeClr val="accent6">
                    <a:lumMod val="50000"/>
                  </a:schemeClr>
                </a:solidFill>
                <a:latin typeface="+mn-lt"/>
              </a:rPr>
              <a:t>Amortization of franchise</a:t>
            </a:r>
            <a:endParaRPr lang="en-IN" sz="2400" b="1" u="sng" dirty="0">
              <a:solidFill>
                <a:schemeClr val="accent6">
                  <a:lumMod val="50000"/>
                </a:schemeClr>
              </a:solidFill>
              <a:latin typeface="+mn-lt"/>
            </a:endParaRPr>
          </a:p>
        </p:txBody>
      </p:sp>
      <p:sp>
        <p:nvSpPr>
          <p:cNvPr id="28" name="TextBox 27"/>
          <p:cNvSpPr txBox="1">
            <a:spLocks noChangeArrowheads="1"/>
          </p:cNvSpPr>
          <p:nvPr/>
        </p:nvSpPr>
        <p:spPr bwMode="auto">
          <a:xfrm>
            <a:off x="709097" y="5395563"/>
            <a:ext cx="5297761" cy="404813"/>
          </a:xfrm>
          <a:prstGeom prst="rect">
            <a:avLst/>
          </a:prstGeom>
          <a:noFill/>
          <a:ln w="9525">
            <a:noFill/>
            <a:miter lim="800000"/>
            <a:headEnd/>
            <a:tailEnd/>
          </a:ln>
        </p:spPr>
        <p:txBody>
          <a:bodyPr/>
          <a:lstStyle/>
          <a:p>
            <a:pPr fontAlgn="b"/>
            <a:r>
              <a:rPr lang="en-US" sz="2400" b="1" u="sng" dirty="0">
                <a:solidFill>
                  <a:schemeClr val="accent3">
                    <a:lumMod val="50000"/>
                  </a:schemeClr>
                </a:solidFill>
                <a:latin typeface="+mn-lt"/>
              </a:rPr>
              <a:t>Amortization of patent</a:t>
            </a:r>
            <a:endParaRPr lang="en-IN" sz="2400" b="1" u="sng" dirty="0">
              <a:solidFill>
                <a:schemeClr val="accent3">
                  <a:lumMod val="50000"/>
                </a:schemeClr>
              </a:solidFill>
              <a:latin typeface="+mn-lt"/>
            </a:endParaRPr>
          </a:p>
        </p:txBody>
      </p:sp>
      <p:sp>
        <p:nvSpPr>
          <p:cNvPr id="29" name="TextBox 28"/>
          <p:cNvSpPr txBox="1">
            <a:spLocks noChangeArrowheads="1"/>
          </p:cNvSpPr>
          <p:nvPr/>
        </p:nvSpPr>
        <p:spPr bwMode="auto">
          <a:xfrm>
            <a:off x="694721" y="5752716"/>
            <a:ext cx="5297761" cy="404813"/>
          </a:xfrm>
          <a:prstGeom prst="rect">
            <a:avLst/>
          </a:prstGeom>
          <a:noFill/>
          <a:ln w="9525">
            <a:noFill/>
            <a:miter lim="800000"/>
            <a:headEnd/>
            <a:tailEnd/>
          </a:ln>
        </p:spPr>
        <p:txBody>
          <a:bodyPr/>
          <a:lstStyle/>
          <a:p>
            <a:pPr fontAlgn="b"/>
            <a:r>
              <a:rPr lang="en-IN" sz="2400" dirty="0">
                <a:latin typeface="+mn-lt"/>
              </a:rPr>
              <a:t>Amortization expense</a:t>
            </a:r>
          </a:p>
        </p:txBody>
      </p:sp>
      <p:sp>
        <p:nvSpPr>
          <p:cNvPr id="30" name="TextBox 29"/>
          <p:cNvSpPr txBox="1">
            <a:spLocks noChangeArrowheads="1"/>
          </p:cNvSpPr>
          <p:nvPr/>
        </p:nvSpPr>
        <p:spPr bwMode="auto">
          <a:xfrm>
            <a:off x="694378" y="6130844"/>
            <a:ext cx="5298104" cy="404814"/>
          </a:xfrm>
          <a:prstGeom prst="rect">
            <a:avLst/>
          </a:prstGeom>
          <a:noFill/>
          <a:ln w="9525">
            <a:noFill/>
            <a:miter lim="800000"/>
            <a:headEnd/>
            <a:tailEnd/>
          </a:ln>
        </p:spPr>
        <p:txBody>
          <a:bodyPr/>
          <a:lstStyle/>
          <a:p>
            <a:pPr lvl="1" fontAlgn="b"/>
            <a:r>
              <a:rPr lang="en-IN" sz="2400" dirty="0">
                <a:latin typeface="+mn-lt"/>
              </a:rPr>
              <a:t>Patent</a:t>
            </a:r>
          </a:p>
        </p:txBody>
      </p:sp>
      <p:sp>
        <p:nvSpPr>
          <p:cNvPr id="31" name="TextBox 30"/>
          <p:cNvSpPr txBox="1">
            <a:spLocks noChangeArrowheads="1"/>
          </p:cNvSpPr>
          <p:nvPr/>
        </p:nvSpPr>
        <p:spPr bwMode="auto">
          <a:xfrm>
            <a:off x="6200185" y="5742000"/>
            <a:ext cx="1284884" cy="404812"/>
          </a:xfrm>
          <a:prstGeom prst="rect">
            <a:avLst/>
          </a:prstGeom>
          <a:noFill/>
          <a:ln w="9525">
            <a:noFill/>
            <a:miter lim="800000"/>
            <a:headEnd/>
            <a:tailEnd/>
          </a:ln>
        </p:spPr>
        <p:txBody>
          <a:bodyPr/>
          <a:lstStyle/>
          <a:p>
            <a:pPr algn="r"/>
            <a:r>
              <a:rPr lang="en-IN" sz="2400" dirty="0">
                <a:latin typeface="+mn-lt"/>
              </a:rPr>
              <a:t>6,250</a:t>
            </a:r>
          </a:p>
        </p:txBody>
      </p:sp>
      <p:sp>
        <p:nvSpPr>
          <p:cNvPr id="32" name="TextBox 31"/>
          <p:cNvSpPr txBox="1">
            <a:spLocks noChangeArrowheads="1"/>
          </p:cNvSpPr>
          <p:nvPr/>
        </p:nvSpPr>
        <p:spPr bwMode="auto">
          <a:xfrm>
            <a:off x="7605981" y="6130845"/>
            <a:ext cx="1284884" cy="404813"/>
          </a:xfrm>
          <a:prstGeom prst="rect">
            <a:avLst/>
          </a:prstGeom>
          <a:noFill/>
          <a:ln w="9525">
            <a:noFill/>
            <a:miter lim="800000"/>
            <a:headEnd/>
            <a:tailEnd/>
          </a:ln>
        </p:spPr>
        <p:txBody>
          <a:bodyPr/>
          <a:lstStyle/>
          <a:p>
            <a:pPr algn="r"/>
            <a:r>
              <a:rPr lang="en-IN" sz="2400" dirty="0">
                <a:latin typeface="+mn-lt"/>
              </a:rPr>
              <a:t>6,250</a:t>
            </a:r>
          </a:p>
        </p:txBody>
      </p:sp>
      <p:sp>
        <p:nvSpPr>
          <p:cNvPr id="34" name="TextBox 33"/>
          <p:cNvSpPr txBox="1">
            <a:spLocks noChangeArrowheads="1"/>
          </p:cNvSpPr>
          <p:nvPr/>
        </p:nvSpPr>
        <p:spPr bwMode="auto">
          <a:xfrm>
            <a:off x="711631" y="4927158"/>
            <a:ext cx="5280852" cy="339110"/>
          </a:xfrm>
          <a:prstGeom prst="rect">
            <a:avLst/>
          </a:prstGeom>
          <a:noFill/>
          <a:ln w="9525">
            <a:noFill/>
            <a:miter lim="800000"/>
            <a:headEnd/>
            <a:tailEnd/>
          </a:ln>
        </p:spPr>
        <p:txBody>
          <a:bodyPr/>
          <a:lstStyle/>
          <a:p>
            <a:pPr lvl="1" fontAlgn="b"/>
            <a:r>
              <a:rPr lang="en-IN" sz="2400" dirty="0">
                <a:latin typeface="+mn-lt"/>
              </a:rPr>
              <a:t>Franchise</a:t>
            </a:r>
          </a:p>
        </p:txBody>
      </p:sp>
      <p:sp>
        <p:nvSpPr>
          <p:cNvPr id="35" name="TextBox 34"/>
          <p:cNvSpPr txBox="1">
            <a:spLocks noChangeArrowheads="1"/>
          </p:cNvSpPr>
          <p:nvPr/>
        </p:nvSpPr>
        <p:spPr bwMode="auto">
          <a:xfrm>
            <a:off x="7269803" y="4916443"/>
            <a:ext cx="1621951" cy="368011"/>
          </a:xfrm>
          <a:prstGeom prst="rect">
            <a:avLst/>
          </a:prstGeom>
          <a:noFill/>
          <a:ln w="9525">
            <a:noFill/>
            <a:miter lim="800000"/>
            <a:headEnd/>
            <a:tailEnd/>
          </a:ln>
        </p:spPr>
        <p:txBody>
          <a:bodyPr/>
          <a:lstStyle/>
          <a:p>
            <a:pPr algn="r"/>
            <a:r>
              <a:rPr lang="en-IN" sz="2400" dirty="0">
                <a:latin typeface="+mn-lt"/>
              </a:rPr>
              <a:t>20,000</a:t>
            </a:r>
          </a:p>
        </p:txBody>
      </p:sp>
      <p:sp>
        <p:nvSpPr>
          <p:cNvPr id="2" name="TextBox 1"/>
          <p:cNvSpPr txBox="1"/>
          <p:nvPr/>
        </p:nvSpPr>
        <p:spPr>
          <a:xfrm>
            <a:off x="3982382" y="3350038"/>
            <a:ext cx="2551072" cy="38239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latin typeface="+mn-lt"/>
              </a:rPr>
              <a:t>$200,000 ÷ 10 years</a:t>
            </a:r>
            <a:endParaRPr lang="en-US" sz="2200" dirty="0">
              <a:latin typeface="+mn-lt"/>
            </a:endParaRPr>
          </a:p>
        </p:txBody>
      </p:sp>
      <p:sp>
        <p:nvSpPr>
          <p:cNvPr id="23" name="TextBox 22"/>
          <p:cNvSpPr txBox="1"/>
          <p:nvPr/>
        </p:nvSpPr>
        <p:spPr>
          <a:xfrm>
            <a:off x="6593724" y="3349209"/>
            <a:ext cx="2263948" cy="384048"/>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latin typeface="+mn-lt"/>
              </a:rPr>
              <a:t>$50,000 ÷ 8 years</a:t>
            </a:r>
            <a:endParaRPr lang="en-US" sz="2200" dirty="0">
              <a:latin typeface="+mn-lt"/>
            </a:endParaRPr>
          </a:p>
        </p:txBody>
      </p:sp>
      <p:cxnSp>
        <p:nvCxnSpPr>
          <p:cNvPr id="4" name="Straight Arrow Connector 3"/>
          <p:cNvCxnSpPr>
            <a:stCxn id="2" idx="2"/>
          </p:cNvCxnSpPr>
          <p:nvPr/>
        </p:nvCxnSpPr>
        <p:spPr>
          <a:xfrm>
            <a:off x="5257918" y="3732428"/>
            <a:ext cx="1275536" cy="934371"/>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7210769" y="3733054"/>
            <a:ext cx="407596" cy="2118624"/>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458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par>
                          <p:cTn id="57" fill="hold">
                            <p:stCondLst>
                              <p:cond delay="4500"/>
                            </p:stCondLst>
                            <p:childTnLst>
                              <p:par>
                                <p:cTn id="58" presetID="22" presetClass="entr" presetSubtype="1"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up)">
                                      <p:cBhvr>
                                        <p:cTn id="60" dur="500"/>
                                        <p:tgtEl>
                                          <p:spTgt spid="26"/>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9" grpId="0"/>
      <p:bldP spid="20" grpId="0"/>
      <p:bldP spid="22" grpId="0"/>
      <p:bldP spid="25" grpId="0"/>
      <p:bldP spid="27" grpId="0"/>
      <p:bldP spid="28" grpId="0"/>
      <p:bldP spid="29" grpId="0"/>
      <p:bldP spid="30" grpId="0"/>
      <p:bldP spid="31" grpId="0"/>
      <p:bldP spid="32" grpId="0"/>
      <p:bldP spid="34" grpId="0"/>
      <p:bldP spid="35" grpId="0"/>
      <p:bldP spid="2" grpId="0" animBg="1"/>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US" dirty="0"/>
              <a:t>Intangible Assets Not Subject to Amortization</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IN"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a:buFont typeface="Arial" panose="020B0604020202020204" pitchFamily="34" charset="0"/>
              <a:buChar char="•"/>
            </a:pPr>
            <a:endParaRPr lang="en-US" sz="2400" dirty="0"/>
          </a:p>
          <a:p>
            <a:pPr marL="0" indent="0">
              <a:buNone/>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17" name="Content Placeholder 4"/>
          <p:cNvSpPr txBox="1">
            <a:spLocks/>
          </p:cNvSpPr>
          <p:nvPr/>
        </p:nvSpPr>
        <p:spPr bwMode="auto">
          <a:xfrm>
            <a:off x="761999" y="1142658"/>
            <a:ext cx="8297882" cy="531492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An intangible asset that is determined to have an </a:t>
            </a:r>
            <a:r>
              <a:rPr lang="en-IN" b="1" i="1" dirty="0">
                <a:solidFill>
                  <a:srgbClr val="C00000"/>
                </a:solidFill>
              </a:rPr>
              <a:t>indefinite useful life</a:t>
            </a:r>
            <a:r>
              <a:rPr lang="en-IN" dirty="0">
                <a:solidFill>
                  <a:srgbClr val="C00000"/>
                </a:solidFill>
              </a:rPr>
              <a:t> </a:t>
            </a:r>
            <a:r>
              <a:rPr lang="en-IN" dirty="0"/>
              <a:t>is not subject to periodic </a:t>
            </a:r>
            <a:r>
              <a:rPr lang="en-US" dirty="0" smtClean="0"/>
              <a:t>amortization</a:t>
            </a:r>
            <a:endParaRPr lang="en-US" dirty="0"/>
          </a:p>
          <a:p>
            <a:pPr lvl="1">
              <a:buFont typeface="Lucida Grande"/>
              <a:buChar char="–"/>
            </a:pPr>
            <a:r>
              <a:rPr lang="en-US" sz="2600" dirty="0"/>
              <a:t>Useful life is considered indefinite if there is no foreseeable limit on the period of time over which the asset is expected to contribute to cash flows of the </a:t>
            </a:r>
            <a:r>
              <a:rPr lang="en-US" sz="2600" dirty="0" smtClean="0"/>
              <a:t>entity</a:t>
            </a:r>
            <a:endParaRPr lang="en-US" sz="2600" dirty="0"/>
          </a:p>
          <a:p>
            <a:r>
              <a:rPr lang="en-IN" dirty="0"/>
              <a:t>Indefinite does not necessarily mean </a:t>
            </a:r>
            <a:r>
              <a:rPr lang="en-IN" dirty="0" smtClean="0"/>
              <a:t>permanent</a:t>
            </a:r>
            <a:endParaRPr lang="en-IN" dirty="0"/>
          </a:p>
          <a:p>
            <a:r>
              <a:rPr lang="en-US" dirty="0"/>
              <a:t>Intangible assets with </a:t>
            </a:r>
            <a:r>
              <a:rPr lang="en-IN" dirty="0"/>
              <a:t>indefinite useful </a:t>
            </a:r>
            <a:r>
              <a:rPr lang="en-IN" dirty="0" smtClean="0"/>
              <a:t>live</a:t>
            </a:r>
            <a:r>
              <a:rPr lang="en-US" dirty="0" smtClean="0"/>
              <a:t>s </a:t>
            </a:r>
            <a:r>
              <a:rPr lang="en-US" dirty="0"/>
              <a:t>are subject to </a:t>
            </a:r>
            <a:r>
              <a:rPr lang="en-US" dirty="0" smtClean="0"/>
              <a:t>impairment</a:t>
            </a:r>
            <a:endParaRPr lang="en-IN" dirty="0"/>
          </a:p>
          <a:p>
            <a:pPr marL="0" indent="50800">
              <a:buNone/>
            </a:pPr>
            <a:r>
              <a:rPr lang="en-US" b="1" dirty="0">
                <a:solidFill>
                  <a:srgbClr val="C00000"/>
                </a:solidFill>
              </a:rPr>
              <a:t>Examples of indefinite-life intangibles assets: </a:t>
            </a:r>
          </a:p>
          <a:p>
            <a:pPr marL="0" indent="223838">
              <a:buNone/>
            </a:pPr>
            <a:r>
              <a:rPr lang="en-US" sz="2600" dirty="0"/>
              <a:t>Goodwill, </a:t>
            </a:r>
            <a:r>
              <a:rPr lang="en-US" sz="2600" dirty="0" smtClean="0"/>
              <a:t>trademarks</a:t>
            </a:r>
            <a:r>
              <a:rPr lang="en-US" sz="2600" dirty="0"/>
              <a:t>, and </a:t>
            </a:r>
            <a:r>
              <a:rPr lang="en-US" sz="2600" dirty="0" err="1" smtClean="0"/>
              <a:t>tradenames</a:t>
            </a:r>
            <a:endParaRPr lang="en-IN" dirty="0"/>
          </a:p>
          <a:p>
            <a:pPr marL="0" indent="223838">
              <a:buNone/>
            </a:pPr>
            <a:endParaRPr lang="en-US" dirty="0"/>
          </a:p>
          <a:p>
            <a:pPr marL="0" indent="0">
              <a:buNone/>
            </a:pPr>
            <a:r>
              <a:rPr lang="en-US" b="1" dirty="0"/>
              <a:t> </a:t>
            </a:r>
          </a:p>
          <a:p>
            <a:pPr marL="0" indent="0">
              <a:buFont typeface="Arial" charset="0"/>
              <a:buNone/>
            </a:pPr>
            <a:endParaRPr lang="en-US" b="1" dirty="0"/>
          </a:p>
          <a:p>
            <a:pPr marL="0" indent="0">
              <a:buFont typeface="Arial" charset="0"/>
              <a:buNone/>
            </a:pPr>
            <a:endParaRPr lang="en-US" b="1" dirty="0"/>
          </a:p>
          <a:p>
            <a:pPr marL="0" indent="0">
              <a:buFont typeface="Arial" charset="0"/>
              <a:buNone/>
            </a:pPr>
            <a:endParaRPr lang="en-US" b="1" dirty="0"/>
          </a:p>
          <a:p>
            <a:pPr marL="0" indent="0">
              <a:buFont typeface="Arial" charset="0"/>
              <a:buNone/>
            </a:pPr>
            <a:endParaRPr lang="en-US" b="1" dirty="0"/>
          </a:p>
          <a:p>
            <a:pPr>
              <a:buFont typeface="Arial" panose="020B0604020202020204" pitchFamily="34" charset="0"/>
              <a:buChar char="•"/>
            </a:pPr>
            <a:endParaRPr lang="en-US" dirty="0"/>
          </a:p>
          <a:p>
            <a:pPr marL="0" indent="0">
              <a:buFont typeface="Arial" charset="0"/>
              <a:buNone/>
            </a:pPr>
            <a:endParaRPr lang="en-US" b="1" dirty="0"/>
          </a:p>
        </p:txBody>
      </p:sp>
    </p:spTree>
    <p:extLst>
      <p:ext uri="{BB962C8B-B14F-4D97-AF65-F5344CB8AC3E}">
        <p14:creationId xmlns:p14="http://schemas.microsoft.com/office/powerpoint/2010/main" val="1290678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fade">
                                      <p:cBhvr>
                                        <p:cTn id="7" dur="500"/>
                                        <p:tgtEl>
                                          <p:spTgt spid="1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fade">
                                      <p:cBhvr>
                                        <p:cTn id="15" dur="500"/>
                                        <p:tgtEl>
                                          <p:spTgt spid="17">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xEl>
                                              <p:pRg st="3" end="3"/>
                                            </p:txEl>
                                          </p:spTgt>
                                        </p:tgtEl>
                                        <p:attrNameLst>
                                          <p:attrName>style.visibility</p:attrName>
                                        </p:attrNameLst>
                                      </p:cBhvr>
                                      <p:to>
                                        <p:strVal val="visible"/>
                                      </p:to>
                                    </p:set>
                                    <p:animEffect transition="in" filter="fade">
                                      <p:cBhvr>
                                        <p:cTn id="18" dur="500"/>
                                        <p:tgtEl>
                                          <p:spTgt spid="1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animEffect transition="in" filter="fade">
                                      <p:cBhvr>
                                        <p:cTn id="21" dur="500"/>
                                        <p:tgtEl>
                                          <p:spTgt spid="17">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xEl>
                                              <p:pRg st="5" end="5"/>
                                            </p:txEl>
                                          </p:spTgt>
                                        </p:tgtEl>
                                        <p:attrNameLst>
                                          <p:attrName>style.visibility</p:attrName>
                                        </p:attrNameLst>
                                      </p:cBhvr>
                                      <p:to>
                                        <p:strVal val="visible"/>
                                      </p:to>
                                    </p:set>
                                    <p:animEffect transition="in" filter="fade">
                                      <p:cBhvr>
                                        <p:cTn id="24" dur="500"/>
                                        <p:tgtEl>
                                          <p:spTgt spid="1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82662019"/>
              </p:ext>
            </p:extLst>
          </p:nvPr>
        </p:nvGraphicFramePr>
        <p:xfrm>
          <a:off x="742830" y="1630681"/>
          <a:ext cx="8172570" cy="3627119"/>
        </p:xfrm>
        <a:graphic>
          <a:graphicData uri="http://schemas.openxmlformats.org/drawingml/2006/table">
            <a:tbl>
              <a:tblPr firstRow="1" bandRow="1">
                <a:tableStyleId>{F2DE63D5-997A-4646-A377-4702673A728D}</a:tableStyleId>
              </a:tblPr>
              <a:tblGrid>
                <a:gridCol w="4086285">
                  <a:extLst>
                    <a:ext uri="{9D8B030D-6E8A-4147-A177-3AD203B41FA5}">
                      <a16:colId xmlns="" xmlns:a16="http://schemas.microsoft.com/office/drawing/2014/main" val="20000"/>
                    </a:ext>
                  </a:extLst>
                </a:gridCol>
                <a:gridCol w="4086285">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Valuation of Intangible Assets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Prohibits revaluation of any intangible asset.</a:t>
                      </a:r>
                      <a:endParaRPr lang="en-US" sz="2200" dirty="0"/>
                    </a:p>
                    <a:p>
                      <a:endParaRPr lang="en-IN"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b="0" i="0" u="none" strike="noStrike" kern="1200" baseline="0" dirty="0">
                          <a:solidFill>
                            <a:schemeClr val="dk1"/>
                          </a:solidFill>
                          <a:latin typeface="+mn-lt"/>
                          <a:ea typeface="+mn-ea"/>
                          <a:cs typeface="+mn-cs"/>
                        </a:rPr>
                        <a:t>Allows a company to value an intangible asset subsequent to initial valuation at: (1) cost less accumulated amortization or </a:t>
                      </a:r>
                    </a:p>
                    <a:p>
                      <a:r>
                        <a:rPr lang="en-IN" sz="2200" b="0" i="0" u="none" strike="noStrike" kern="1200" baseline="0" dirty="0">
                          <a:solidFill>
                            <a:schemeClr val="dk1"/>
                          </a:solidFill>
                          <a:latin typeface="+mn-lt"/>
                          <a:ea typeface="+mn-ea"/>
                          <a:cs typeface="+mn-cs"/>
                        </a:rPr>
                        <a:t>(2) fair value, if fair value can be determined by reference to an active market</a:t>
                      </a:r>
                      <a:r>
                        <a:rPr lang="en-US" sz="2200" b="0" i="0" u="none" strike="noStrike" kern="1200" baseline="0" dirty="0">
                          <a:solidFill>
                            <a:schemeClr val="tx1"/>
                          </a:solidFill>
                          <a:latin typeface="+mn-lt"/>
                          <a:ea typeface="+mn-ea"/>
                          <a:cs typeface="+mn-cs"/>
                        </a:rPr>
                        <a:t>. </a:t>
                      </a:r>
                      <a:r>
                        <a:rPr lang="en-IN" sz="2200" b="0" i="0" u="none" strike="noStrike" kern="1200" baseline="0" dirty="0">
                          <a:solidFill>
                            <a:schemeClr val="tx1"/>
                          </a:solidFill>
                          <a:latin typeface="+mn-lt"/>
                          <a:ea typeface="+mn-ea"/>
                          <a:cs typeface="+mn-cs"/>
                        </a:rPr>
                        <a:t>Goodwill, however, cannot be revalued.</a:t>
                      </a:r>
                      <a:endParaRPr lang="en-IN"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
        <p:nvSpPr>
          <p:cNvPr id="5" name="Title 1"/>
          <p:cNvSpPr>
            <a:spLocks noGrp="1"/>
          </p:cNvSpPr>
          <p:nvPr>
            <p:ph type="title"/>
          </p:nvPr>
        </p:nvSpPr>
        <p:spPr>
          <a:xfrm>
            <a:off x="583529" y="363538"/>
            <a:ext cx="8452984" cy="855662"/>
          </a:xfrm>
        </p:spPr>
        <p:txBody>
          <a:bodyPr>
            <a:noAutofit/>
          </a:bodyPr>
          <a:lstStyle/>
          <a:p>
            <a:r>
              <a:rPr lang="en-IN" sz="3400" dirty="0"/>
              <a:t>Differences between IFRS and U.S. GAAP: </a:t>
            </a:r>
            <a:br>
              <a:rPr lang="en-IN" sz="3400" dirty="0"/>
            </a:br>
            <a:r>
              <a:rPr lang="en-IN" sz="3400" dirty="0"/>
              <a:t>Valuation of Intangible Assets </a:t>
            </a:r>
            <a:endParaRPr lang="en-US" sz="3400" dirty="0"/>
          </a:p>
        </p:txBody>
      </p:sp>
      <p:sp>
        <p:nvSpPr>
          <p:cNvPr id="6"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7498789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solidFill>
                  <a:srgbClr val="0072A2"/>
                </a:solidFill>
              </a:rPr>
              <a:t>Concept Check: IFRS </a:t>
            </a:r>
            <a:br>
              <a:rPr lang="en-US" altLang="en-US" dirty="0">
                <a:solidFill>
                  <a:srgbClr val="0072A2"/>
                </a:solidFill>
              </a:rPr>
            </a:br>
            <a:r>
              <a:rPr lang="en-US" altLang="en-US" dirty="0">
                <a:solidFill>
                  <a:srgbClr val="0072A2"/>
                </a:solidFill>
              </a:rPr>
              <a:t>Valuation of Intangible Assets</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Which of the following statements is true regarding the valuation of intangible </a:t>
            </a:r>
            <a:r>
              <a:rPr lang="en-US" sz="2000" dirty="0" smtClean="0"/>
              <a:t>assets</a:t>
            </a:r>
            <a:r>
              <a:rPr lang="en-US" sz="2000" dirty="0"/>
              <a:t>?</a:t>
            </a:r>
          </a:p>
          <a:p>
            <a:pPr marL="457200" indent="-457200">
              <a:buFont typeface="+mj-lt"/>
              <a:buAutoNum type="alphaLcPeriod"/>
            </a:pPr>
            <a:r>
              <a:rPr lang="en-US" sz="2000" dirty="0" smtClean="0"/>
              <a:t>U.S</a:t>
            </a:r>
            <a:r>
              <a:rPr lang="en-US" sz="2000" dirty="0"/>
              <a:t>. GAAP allows a company to value an intangible asset at fair value assuming an active </a:t>
            </a:r>
            <a:r>
              <a:rPr lang="en-US" sz="2000" dirty="0" smtClean="0"/>
              <a:t>market </a:t>
            </a:r>
            <a:endParaRPr lang="en-US" sz="2000" dirty="0"/>
          </a:p>
          <a:p>
            <a:pPr marL="457200" indent="-457200">
              <a:buFont typeface="+mj-lt"/>
              <a:buAutoNum type="alphaLcPeriod"/>
            </a:pPr>
            <a:r>
              <a:rPr lang="en-US" sz="2000" dirty="0" smtClean="0"/>
              <a:t>IFRS </a:t>
            </a:r>
            <a:r>
              <a:rPr lang="en-US" sz="2000" dirty="0"/>
              <a:t>prohibits the revaluation of any intangible </a:t>
            </a:r>
            <a:r>
              <a:rPr lang="en-US" sz="2000" dirty="0" smtClean="0"/>
              <a:t>asset</a:t>
            </a:r>
            <a:endParaRPr lang="en-US" sz="2000" dirty="0"/>
          </a:p>
          <a:p>
            <a:pPr marL="457200" indent="-457200">
              <a:buFont typeface="+mj-lt"/>
              <a:buAutoNum type="alphaLcPeriod"/>
            </a:pPr>
            <a:r>
              <a:rPr lang="en-US" sz="2000" dirty="0" smtClean="0"/>
              <a:t>IFRS </a:t>
            </a:r>
            <a:r>
              <a:rPr lang="en-US" sz="2000" dirty="0"/>
              <a:t>allows a company to value an intangible asset at cost plus accumulated </a:t>
            </a:r>
            <a:r>
              <a:rPr lang="en-US" sz="2000" dirty="0" smtClean="0"/>
              <a:t>amortization </a:t>
            </a:r>
            <a:endParaRPr lang="en-US" sz="2000" dirty="0"/>
          </a:p>
          <a:p>
            <a:pPr marL="457200" indent="-457200">
              <a:buFont typeface="+mj-lt"/>
              <a:buAutoNum type="alphaLcPeriod"/>
            </a:pPr>
            <a:r>
              <a:rPr lang="en-US" sz="2000" dirty="0" smtClean="0"/>
              <a:t>U.S</a:t>
            </a:r>
            <a:r>
              <a:rPr lang="en-US" sz="2000" dirty="0"/>
              <a:t>. GAAP prohibits the revaluation of any intangible </a:t>
            </a:r>
            <a:r>
              <a:rPr lang="en-US" sz="2000" dirty="0" smtClean="0"/>
              <a:t>asset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0386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752600" y="4766200"/>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d</a:t>
            </a:r>
            <a:r>
              <a:rPr lang="en-US" dirty="0"/>
              <a:t>. U.S. GAAP prohibits the revaluation of any intangible asset, while IFRS permits reporting at 1) cost less accumulated amortization or 2) fair value assuming an active market. </a:t>
            </a:r>
            <a:endParaRPr lang="en-US" b="1" dirty="0">
              <a:solidFill>
                <a:srgbClr val="FF0000"/>
              </a:solidFill>
            </a:endParaRPr>
          </a:p>
        </p:txBody>
      </p:sp>
      <p:sp>
        <p:nvSpPr>
          <p:cNvPr id="6"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8109194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Additional Issues Related to Cost Allocation: Partial Period Depreciation</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IN"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a:buFont typeface="Arial" panose="020B0604020202020204" pitchFamily="34" charset="0"/>
              <a:buChar char="•"/>
            </a:pPr>
            <a:endParaRPr lang="en-US" sz="2400" dirty="0"/>
          </a:p>
          <a:p>
            <a:pPr marL="0" indent="0">
              <a:buNone/>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a:t>LO11-4</a:t>
            </a:r>
            <a:endParaRPr lang="en-IN" sz="1500" dirty="0"/>
          </a:p>
        </p:txBody>
      </p:sp>
      <p:sp>
        <p:nvSpPr>
          <p:cNvPr id="17" name="Content Placeholder 4"/>
          <p:cNvSpPr txBox="1">
            <a:spLocks/>
          </p:cNvSpPr>
          <p:nvPr/>
        </p:nvSpPr>
        <p:spPr bwMode="auto">
          <a:xfrm>
            <a:off x="914399" y="1597027"/>
            <a:ext cx="8013600" cy="4422774"/>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acquisition and/or </a:t>
            </a:r>
            <a:r>
              <a:rPr lang="en-IN" dirty="0"/>
              <a:t>disposal occurs at times other than the beginning or the end of a company’s fiscal </a:t>
            </a:r>
            <a:r>
              <a:rPr lang="en-IN" dirty="0" smtClean="0"/>
              <a:t>year</a:t>
            </a:r>
            <a:endParaRPr lang="en-US" dirty="0"/>
          </a:p>
          <a:p>
            <a:r>
              <a:rPr lang="en-US" dirty="0"/>
              <a:t>Depreciation, </a:t>
            </a:r>
            <a:r>
              <a:rPr lang="en-IN" dirty="0"/>
              <a:t>depletion, and amortization is recorded for the part of the year that the asset actually is </a:t>
            </a:r>
            <a:r>
              <a:rPr lang="en-IN" dirty="0" smtClean="0"/>
              <a:t>used</a:t>
            </a:r>
            <a:endParaRPr lang="en-IN" dirty="0"/>
          </a:p>
          <a:p>
            <a:pPr>
              <a:buClr>
                <a:schemeClr val="tx1"/>
              </a:buClr>
            </a:pPr>
            <a:r>
              <a:rPr lang="en-US" b="1" dirty="0" smtClean="0">
                <a:solidFill>
                  <a:srgbClr val="C00000"/>
                </a:solidFill>
              </a:rPr>
              <a:t>Half-year </a:t>
            </a:r>
            <a:r>
              <a:rPr lang="en-US" b="1" dirty="0">
                <a:solidFill>
                  <a:srgbClr val="C00000"/>
                </a:solidFill>
              </a:rPr>
              <a:t>convention:</a:t>
            </a:r>
          </a:p>
          <a:p>
            <a:pPr lvl="1">
              <a:buFont typeface="Lucida Grande"/>
              <a:buChar char="–"/>
            </a:pPr>
            <a:r>
              <a:rPr lang="en-US" sz="2600" dirty="0"/>
              <a:t>A convention where one-half of a full year’s depreciation is recorded in the year of acquisition and another half in the year of </a:t>
            </a:r>
            <a:r>
              <a:rPr lang="en-US" sz="2600" dirty="0" smtClean="0"/>
              <a:t>disposal</a:t>
            </a:r>
            <a:endParaRPr lang="en-US" sz="2600" dirty="0"/>
          </a:p>
          <a:p>
            <a:pPr marL="0" indent="0">
              <a:buFont typeface="Arial" charset="0"/>
              <a:buNone/>
            </a:pPr>
            <a:endParaRPr lang="en-US" b="1" dirty="0"/>
          </a:p>
        </p:txBody>
      </p:sp>
    </p:spTree>
    <p:extLst>
      <p:ext uri="{BB962C8B-B14F-4D97-AF65-F5344CB8AC3E}">
        <p14:creationId xmlns:p14="http://schemas.microsoft.com/office/powerpoint/2010/main" val="16897112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fad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8382000" cy="1088328"/>
          </a:xfrm>
        </p:spPr>
        <p:txBody>
          <a:bodyPr>
            <a:normAutofit/>
          </a:bodyPr>
          <a:lstStyle/>
          <a:p>
            <a:r>
              <a:rPr lang="en-US"/>
              <a:t>Depreciation </a:t>
            </a:r>
            <a:r>
              <a:rPr lang="en-US" dirty="0"/>
              <a:t>Methods—Partial Year</a:t>
            </a:r>
            <a:endParaRPr lang="en-IN" dirty="0"/>
          </a:p>
        </p:txBody>
      </p:sp>
      <p:sp>
        <p:nvSpPr>
          <p:cNvPr id="3" name="Content Placeholder 2"/>
          <p:cNvSpPr>
            <a:spLocks noGrp="1"/>
          </p:cNvSpPr>
          <p:nvPr>
            <p:ph idx="1"/>
          </p:nvPr>
        </p:nvSpPr>
        <p:spPr/>
        <p:txBody>
          <a:bodyPr/>
          <a:lstStyle/>
          <a:p>
            <a:pPr marL="0" indent="0">
              <a:buNone/>
            </a:pPr>
            <a:endParaRPr lang="en-IN" dirty="0"/>
          </a:p>
          <a:p>
            <a:endParaRPr lang="en-IN" dirty="0"/>
          </a:p>
          <a:p>
            <a:endParaRPr lang="en-IN" dirty="0"/>
          </a:p>
          <a:p>
            <a:pPr marL="0" indent="0">
              <a:buNone/>
            </a:pPr>
            <a:r>
              <a:rPr lang="en-IN" sz="2400" b="1" dirty="0"/>
              <a:t>Yearly Depreciation</a:t>
            </a:r>
          </a:p>
          <a:p>
            <a:pPr marL="0" indent="0">
              <a:buNone/>
            </a:pPr>
            <a:endParaRPr lang="en-IN" dirty="0"/>
          </a:p>
        </p:txBody>
      </p:sp>
      <p:sp>
        <p:nvSpPr>
          <p:cNvPr id="6" name="TextBox 5"/>
          <p:cNvSpPr txBox="1"/>
          <p:nvPr/>
        </p:nvSpPr>
        <p:spPr>
          <a:xfrm>
            <a:off x="644729" y="828468"/>
            <a:ext cx="8434660" cy="2123658"/>
          </a:xfrm>
          <a:prstGeom prst="rect">
            <a:avLst/>
          </a:prstGeom>
          <a:noFill/>
        </p:spPr>
        <p:txBody>
          <a:bodyPr wrap="square" rtlCol="0">
            <a:spAutoFit/>
          </a:bodyPr>
          <a:lstStyle/>
          <a:p>
            <a:r>
              <a:rPr lang="en-IN" sz="2200" dirty="0">
                <a:latin typeface="+mn-lt"/>
              </a:rPr>
              <a:t>On 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 Partial-year depreciation is recorded based on the number of months the asset is in service.</a:t>
            </a:r>
            <a:endParaRPr lang="en-US" sz="2200" dirty="0">
              <a:latin typeface="+mn-lt"/>
            </a:endParaRPr>
          </a:p>
        </p:txBody>
      </p:sp>
      <p:sp>
        <p:nvSpPr>
          <p:cNvPr id="7" name="TextBox 6"/>
          <p:cNvSpPr txBox="1"/>
          <p:nvPr/>
        </p:nvSpPr>
        <p:spPr>
          <a:xfrm>
            <a:off x="960150" y="3657600"/>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8" name="TextBox 7"/>
          <p:cNvSpPr txBox="1"/>
          <p:nvPr/>
        </p:nvSpPr>
        <p:spPr>
          <a:xfrm>
            <a:off x="1693156" y="3675810"/>
            <a:ext cx="2139696" cy="438990"/>
          </a:xfrm>
          <a:prstGeom prst="rect">
            <a:avLst/>
          </a:prstGeom>
          <a:noFill/>
        </p:spPr>
        <p:txBody>
          <a:bodyPr wrap="square" rtlCol="0">
            <a:noAutofit/>
          </a:bodyPr>
          <a:lstStyle/>
          <a:p>
            <a:pPr algn="ctr"/>
            <a:r>
              <a:rPr lang="en-IN" sz="2200" dirty="0">
                <a:latin typeface="+mn-lt"/>
              </a:rPr>
              <a:t>Straight Line</a:t>
            </a:r>
            <a:endParaRPr lang="en-US" sz="2200" dirty="0">
              <a:latin typeface="+mn-lt"/>
            </a:endParaRPr>
          </a:p>
        </p:txBody>
      </p:sp>
      <p:sp>
        <p:nvSpPr>
          <p:cNvPr id="9" name="TextBox 8"/>
          <p:cNvSpPr txBox="1"/>
          <p:nvPr/>
        </p:nvSpPr>
        <p:spPr>
          <a:xfrm>
            <a:off x="3713643" y="3352800"/>
            <a:ext cx="2139696" cy="769441"/>
          </a:xfrm>
          <a:prstGeom prst="rect">
            <a:avLst/>
          </a:prstGeom>
          <a:noFill/>
        </p:spPr>
        <p:txBody>
          <a:bodyPr wrap="square" rtlCol="0">
            <a:spAutoFit/>
          </a:bodyPr>
          <a:lstStyle/>
          <a:p>
            <a:pPr algn="ctr"/>
            <a:r>
              <a:rPr lang="en-IN" sz="2200" dirty="0" smtClean="0">
                <a:latin typeface="+mn-lt"/>
              </a:rPr>
              <a:t>Sum-of-the-Years’-Digits</a:t>
            </a:r>
            <a:endParaRPr lang="en-US" sz="2200" dirty="0">
              <a:latin typeface="+mn-lt"/>
            </a:endParaRPr>
          </a:p>
        </p:txBody>
      </p:sp>
      <p:sp>
        <p:nvSpPr>
          <p:cNvPr id="10" name="TextBox 9"/>
          <p:cNvSpPr txBox="1"/>
          <p:nvPr/>
        </p:nvSpPr>
        <p:spPr>
          <a:xfrm>
            <a:off x="5734130" y="3352800"/>
            <a:ext cx="2136445" cy="769441"/>
          </a:xfrm>
          <a:prstGeom prst="rect">
            <a:avLst/>
          </a:prstGeom>
          <a:noFill/>
        </p:spPr>
        <p:txBody>
          <a:bodyPr wrap="square" rtlCol="0">
            <a:spAutoFit/>
          </a:bodyPr>
          <a:lstStyle/>
          <a:p>
            <a:pPr algn="ctr"/>
            <a:r>
              <a:rPr lang="en-IN" sz="2200" dirty="0">
                <a:latin typeface="+mn-lt"/>
              </a:rPr>
              <a:t>Double-Declining Balance</a:t>
            </a:r>
            <a:endParaRPr lang="en-US" sz="2200" dirty="0">
              <a:latin typeface="+mn-lt"/>
            </a:endParaRPr>
          </a:p>
        </p:txBody>
      </p:sp>
      <p:sp>
        <p:nvSpPr>
          <p:cNvPr id="11" name="TextBox 10"/>
          <p:cNvSpPr txBox="1"/>
          <p:nvPr/>
        </p:nvSpPr>
        <p:spPr>
          <a:xfrm>
            <a:off x="960150" y="411601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12" name="TextBox 11"/>
          <p:cNvSpPr txBox="1"/>
          <p:nvPr/>
        </p:nvSpPr>
        <p:spPr>
          <a:xfrm>
            <a:off x="960150" y="45329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13" name="TextBox 12"/>
          <p:cNvSpPr txBox="1"/>
          <p:nvPr/>
        </p:nvSpPr>
        <p:spPr>
          <a:xfrm>
            <a:off x="960150" y="4949942"/>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14" name="TextBox 13"/>
          <p:cNvSpPr txBox="1"/>
          <p:nvPr/>
        </p:nvSpPr>
        <p:spPr>
          <a:xfrm>
            <a:off x="960150" y="53669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15" name="TextBox 14"/>
          <p:cNvSpPr txBox="1"/>
          <p:nvPr/>
        </p:nvSpPr>
        <p:spPr>
          <a:xfrm>
            <a:off x="960150" y="57838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16" name="TextBox 15"/>
          <p:cNvSpPr txBox="1"/>
          <p:nvPr/>
        </p:nvSpPr>
        <p:spPr>
          <a:xfrm>
            <a:off x="960150" y="6200829"/>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17" name="TextBox 16"/>
          <p:cNvSpPr txBox="1"/>
          <p:nvPr/>
        </p:nvSpPr>
        <p:spPr>
          <a:xfrm>
            <a:off x="1853720" y="4138437"/>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18" name="TextBox 17"/>
          <p:cNvSpPr txBox="1"/>
          <p:nvPr/>
        </p:nvSpPr>
        <p:spPr>
          <a:xfrm>
            <a:off x="1853720" y="4519980"/>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19" name="TextBox 18"/>
          <p:cNvSpPr txBox="1"/>
          <p:nvPr/>
        </p:nvSpPr>
        <p:spPr>
          <a:xfrm>
            <a:off x="1853720" y="4930278"/>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0" name="TextBox 19"/>
          <p:cNvSpPr txBox="1"/>
          <p:nvPr/>
        </p:nvSpPr>
        <p:spPr>
          <a:xfrm>
            <a:off x="1853720" y="5372006"/>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1" name="TextBox 20"/>
          <p:cNvSpPr txBox="1"/>
          <p:nvPr/>
        </p:nvSpPr>
        <p:spPr>
          <a:xfrm>
            <a:off x="1853720" y="5799669"/>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2" name="TextBox 21"/>
          <p:cNvSpPr txBox="1"/>
          <p:nvPr/>
        </p:nvSpPr>
        <p:spPr>
          <a:xfrm>
            <a:off x="5857794" y="4138437"/>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23" name="TextBox 22"/>
          <p:cNvSpPr txBox="1"/>
          <p:nvPr/>
        </p:nvSpPr>
        <p:spPr>
          <a:xfrm>
            <a:off x="5857794" y="4519980"/>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24" name="TextBox 23"/>
          <p:cNvSpPr txBox="1"/>
          <p:nvPr/>
        </p:nvSpPr>
        <p:spPr>
          <a:xfrm>
            <a:off x="5857794" y="4930278"/>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25" name="TextBox 24"/>
          <p:cNvSpPr txBox="1"/>
          <p:nvPr/>
        </p:nvSpPr>
        <p:spPr>
          <a:xfrm>
            <a:off x="5805539" y="5372006"/>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26" name="TextBox 25"/>
          <p:cNvSpPr txBox="1"/>
          <p:nvPr/>
        </p:nvSpPr>
        <p:spPr>
          <a:xfrm>
            <a:off x="5805539" y="5799669"/>
            <a:ext cx="1372503"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27" name="TextBox 26"/>
          <p:cNvSpPr txBox="1"/>
          <p:nvPr/>
        </p:nvSpPr>
        <p:spPr>
          <a:xfrm>
            <a:off x="5857794" y="620082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28" name="TextBox 27"/>
          <p:cNvSpPr txBox="1"/>
          <p:nvPr/>
        </p:nvSpPr>
        <p:spPr>
          <a:xfrm>
            <a:off x="4079721" y="4164314"/>
            <a:ext cx="1371600"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29" name="TextBox 28"/>
          <p:cNvSpPr txBox="1"/>
          <p:nvPr/>
        </p:nvSpPr>
        <p:spPr>
          <a:xfrm>
            <a:off x="4079721" y="4569324"/>
            <a:ext cx="1371600"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30" name="TextBox 29"/>
          <p:cNvSpPr txBox="1"/>
          <p:nvPr/>
        </p:nvSpPr>
        <p:spPr>
          <a:xfrm>
            <a:off x="4079721" y="5000211"/>
            <a:ext cx="1371600"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31" name="TextBox 30"/>
          <p:cNvSpPr txBox="1"/>
          <p:nvPr/>
        </p:nvSpPr>
        <p:spPr>
          <a:xfrm>
            <a:off x="4079721" y="5368782"/>
            <a:ext cx="13716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32" name="TextBox 31"/>
          <p:cNvSpPr txBox="1"/>
          <p:nvPr/>
        </p:nvSpPr>
        <p:spPr>
          <a:xfrm>
            <a:off x="1946436" y="620082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33" name="TextBox 32"/>
          <p:cNvSpPr txBox="1"/>
          <p:nvPr/>
        </p:nvSpPr>
        <p:spPr>
          <a:xfrm>
            <a:off x="4093681" y="5802893"/>
            <a:ext cx="1371600"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34" name="TextBox 33"/>
          <p:cNvSpPr txBox="1"/>
          <p:nvPr/>
        </p:nvSpPr>
        <p:spPr>
          <a:xfrm>
            <a:off x="4107641" y="6230556"/>
            <a:ext cx="1371600"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cxnSp>
        <p:nvCxnSpPr>
          <p:cNvPr id="35" name="Straight Connector 34"/>
          <p:cNvCxnSpPr/>
          <p:nvPr/>
        </p:nvCxnSpPr>
        <p:spPr>
          <a:xfrm>
            <a:off x="5972907" y="622628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02925" y="65875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002925" y="66344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287003" y="622616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317021" y="658747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317021" y="663433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35411" y="623108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065429" y="659239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065429" y="663925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a:t>LO11-4</a:t>
            </a:r>
            <a:endParaRPr lang="en-IN" sz="1500" dirty="0"/>
          </a:p>
        </p:txBody>
      </p:sp>
      <p:cxnSp>
        <p:nvCxnSpPr>
          <p:cNvPr id="5" name="Straight Connector 4"/>
          <p:cNvCxnSpPr/>
          <p:nvPr/>
        </p:nvCxnSpPr>
        <p:spPr>
          <a:xfrm>
            <a:off x="1064288" y="4086314"/>
            <a:ext cx="6818528"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7516719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236"/>
            <a:ext cx="6781800" cy="967373"/>
          </a:xfrm>
        </p:spPr>
        <p:txBody>
          <a:bodyPr>
            <a:normAutofit/>
          </a:bodyPr>
          <a:lstStyle/>
          <a:p>
            <a:r>
              <a:rPr lang="en-IN" sz="2800" dirty="0"/>
              <a:t>Partial-Year </a:t>
            </a:r>
            <a:r>
              <a:rPr lang="en-IN" sz="2800" dirty="0" smtClean="0"/>
              <a:t>Depreciation</a:t>
            </a:r>
            <a:endParaRPr lang="en-IN" sz="2800" dirty="0"/>
          </a:p>
        </p:txBody>
      </p:sp>
      <p:graphicFrame>
        <p:nvGraphicFramePr>
          <p:cNvPr id="3" name="Table 2"/>
          <p:cNvGraphicFramePr>
            <a:graphicFrameLocks noGrp="1"/>
          </p:cNvGraphicFramePr>
          <p:nvPr>
            <p:extLst>
              <p:ext uri="{D42A27DB-BD31-4B8C-83A1-F6EECF244321}">
                <p14:modId xmlns:p14="http://schemas.microsoft.com/office/powerpoint/2010/main" val="3052014167"/>
              </p:ext>
            </p:extLst>
          </p:nvPr>
        </p:nvGraphicFramePr>
        <p:xfrm>
          <a:off x="643101" y="558811"/>
          <a:ext cx="8500899" cy="6079697"/>
        </p:xfrm>
        <a:graphic>
          <a:graphicData uri="http://schemas.openxmlformats.org/drawingml/2006/table">
            <a:tbl>
              <a:tblPr firstRow="1" bandRow="1">
                <a:tableStyleId>{5C22544A-7EE6-4342-B048-85BDC9FD1C3A}</a:tableStyleId>
              </a:tblPr>
              <a:tblGrid>
                <a:gridCol w="750472">
                  <a:extLst>
                    <a:ext uri="{9D8B030D-6E8A-4147-A177-3AD203B41FA5}">
                      <a16:colId xmlns="" xmlns:a16="http://schemas.microsoft.com/office/drawing/2014/main" val="20000"/>
                    </a:ext>
                  </a:extLst>
                </a:gridCol>
                <a:gridCol w="2094873">
                  <a:extLst>
                    <a:ext uri="{9D8B030D-6E8A-4147-A177-3AD203B41FA5}">
                      <a16:colId xmlns="" xmlns:a16="http://schemas.microsoft.com/office/drawing/2014/main" val="20001"/>
                    </a:ext>
                  </a:extLst>
                </a:gridCol>
                <a:gridCol w="2745006">
                  <a:extLst>
                    <a:ext uri="{9D8B030D-6E8A-4147-A177-3AD203B41FA5}">
                      <a16:colId xmlns="" xmlns:a16="http://schemas.microsoft.com/office/drawing/2014/main" val="20002"/>
                    </a:ext>
                  </a:extLst>
                </a:gridCol>
                <a:gridCol w="2910548">
                  <a:extLst>
                    <a:ext uri="{9D8B030D-6E8A-4147-A177-3AD203B41FA5}">
                      <a16:colId xmlns="" xmlns:a16="http://schemas.microsoft.com/office/drawing/2014/main" val="20003"/>
                    </a:ext>
                  </a:extLst>
                </a:gridCol>
              </a:tblGrid>
              <a:tr h="609665">
                <a:tc>
                  <a:txBody>
                    <a:bodyPr/>
                    <a:lstStyle/>
                    <a:p>
                      <a:r>
                        <a:rPr lang="en-IN" dirty="0"/>
                        <a:t>Year </a:t>
                      </a:r>
                      <a:endParaRPr lang="en-US" dirty="0"/>
                    </a:p>
                  </a:txBody>
                  <a:tcPr/>
                </a:tc>
                <a:tc>
                  <a:txBody>
                    <a:bodyPr/>
                    <a:lstStyle/>
                    <a:p>
                      <a:r>
                        <a:rPr lang="en-IN" dirty="0"/>
                        <a:t>Straight Line</a:t>
                      </a:r>
                      <a:endParaRPr lang="en-US" dirty="0"/>
                    </a:p>
                  </a:txBody>
                  <a:tcPr/>
                </a:tc>
                <a:tc>
                  <a:txBody>
                    <a:bodyPr/>
                    <a:lstStyle/>
                    <a:p>
                      <a:r>
                        <a:rPr lang="en-US" sz="1800" b="1" i="0" u="none" strike="noStrike" kern="1200" baseline="0" dirty="0">
                          <a:solidFill>
                            <a:schemeClr val="lt1"/>
                          </a:solidFill>
                          <a:latin typeface="+mn-lt"/>
                          <a:ea typeface="+mn-ea"/>
                          <a:cs typeface="+mn-cs"/>
                        </a:rPr>
                        <a:t>Sum-of-the-Years’-Digits</a:t>
                      </a:r>
                      <a:endParaRPr lang="en-US" dirty="0"/>
                    </a:p>
                  </a:txBody>
                  <a:tcPr/>
                </a:tc>
                <a:tc>
                  <a:txBody>
                    <a:bodyPr/>
                    <a:lstStyle/>
                    <a:p>
                      <a:r>
                        <a:rPr lang="en-US" sz="1800" b="1" i="0" u="none" strike="noStrike" kern="1200" baseline="0" dirty="0">
                          <a:solidFill>
                            <a:schemeClr val="lt1"/>
                          </a:solidFill>
                          <a:latin typeface="+mn-lt"/>
                          <a:ea typeface="+mn-ea"/>
                          <a:cs typeface="+mn-cs"/>
                        </a:rPr>
                        <a:t>Double-Declining Balance</a:t>
                      </a:r>
                      <a:endParaRPr lang="en-US" dirty="0"/>
                    </a:p>
                  </a:txBody>
                  <a:tcPr/>
                </a:tc>
                <a:extLst>
                  <a:ext uri="{0D108BD9-81ED-4DB2-BD59-A6C34878D82A}">
                    <a16:rowId xmlns="" xmlns:a16="http://schemas.microsoft.com/office/drawing/2014/main" val="10000"/>
                  </a:ext>
                </a:extLst>
              </a:tr>
              <a:tr h="723611">
                <a:tc>
                  <a:txBody>
                    <a:bodyPr/>
                    <a:lstStyle/>
                    <a:p>
                      <a:r>
                        <a:rPr lang="en-IN"/>
                        <a:t>2018</a:t>
                      </a:r>
                      <a:endParaRPr lang="en-US" dirty="0"/>
                    </a:p>
                  </a:txBody>
                  <a:tcPr/>
                </a:tc>
                <a:tc>
                  <a:txBody>
                    <a:bodyPr/>
                    <a:lstStyle/>
                    <a:p>
                      <a:pPr algn="r"/>
                      <a:r>
                        <a:rPr lang="en-IN" dirty="0"/>
                        <a:t>$42,000 </a:t>
                      </a:r>
                      <a:r>
                        <a:rPr lang="en-IN"/>
                        <a:t>× 3/4 = </a:t>
                      </a:r>
                      <a:r>
                        <a:rPr lang="en-IN" b="1" dirty="0"/>
                        <a:t>$31,500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$70,000 </a:t>
                      </a:r>
                      <a:r>
                        <a:rPr lang="en-IN"/>
                        <a:t>× 3/4 = </a:t>
                      </a:r>
                      <a:r>
                        <a:rPr lang="en-IN" b="1" dirty="0"/>
                        <a:t>$ 52,500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$100,000 × 3/4   =   </a:t>
                      </a:r>
                      <a:r>
                        <a:rPr lang="en-IN" b="1" dirty="0"/>
                        <a:t>$75,000</a:t>
                      </a:r>
                      <a:endParaRPr lang="en-US" b="1" dirty="0"/>
                    </a:p>
                  </a:txBody>
                  <a:tcPr/>
                </a:tc>
                <a:extLst>
                  <a:ext uri="{0D108BD9-81ED-4DB2-BD59-A6C34878D82A}">
                    <a16:rowId xmlns="" xmlns:a16="http://schemas.microsoft.com/office/drawing/2014/main" val="10001"/>
                  </a:ext>
                </a:extLst>
              </a:tr>
              <a:tr h="877916">
                <a:tc>
                  <a:txBody>
                    <a:bodyPr/>
                    <a:lstStyle/>
                    <a:p>
                      <a:r>
                        <a:rPr lang="en-IN"/>
                        <a:t>2019</a:t>
                      </a:r>
                      <a:endParaRPr lang="en-US" dirty="0"/>
                    </a:p>
                  </a:txBody>
                  <a:tcPr/>
                </a:tc>
                <a:tc>
                  <a:txBody>
                    <a:bodyPr/>
                    <a:lstStyle/>
                    <a:p>
                      <a:pPr algn="r"/>
                      <a:r>
                        <a:rPr lang="en-IN" b="1" dirty="0"/>
                        <a:t>$42,000</a:t>
                      </a:r>
                      <a:endParaRPr lang="en-US" b="1" dirty="0"/>
                    </a:p>
                  </a:txBody>
                  <a:tcPr/>
                </a:tc>
                <a:tc>
                  <a:txBody>
                    <a:bodyPr/>
                    <a:lstStyle/>
                    <a:p>
                      <a:pPr algn="r"/>
                      <a:r>
                        <a:rPr lang="en-IN" dirty="0"/>
                        <a:t>$70,000</a:t>
                      </a:r>
                      <a:r>
                        <a:rPr lang="en-IN" baseline="0" dirty="0"/>
                        <a:t> </a:t>
                      </a:r>
                      <a:r>
                        <a:rPr lang="en-IN" dirty="0"/>
                        <a:t>× 1/4 = $  17,500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+56,000 × 3/4 =   </a:t>
                      </a:r>
                      <a:r>
                        <a:rPr lang="en-IN" baseline="0" dirty="0"/>
                        <a:t>  </a:t>
                      </a:r>
                      <a:r>
                        <a:rPr lang="en-IN" dirty="0"/>
                        <a:t>42,000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59,500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$100,000</a:t>
                      </a:r>
                      <a:r>
                        <a:rPr lang="en-IN" baseline="0" dirty="0"/>
                        <a:t> </a:t>
                      </a:r>
                      <a:r>
                        <a:rPr lang="en-IN" dirty="0"/>
                        <a:t>× 1/4 = $   25,000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  +60,000 × 3/4 = </a:t>
                      </a:r>
                      <a:r>
                        <a:rPr lang="en-IN" baseline="0" dirty="0"/>
                        <a:t>     </a:t>
                      </a:r>
                      <a:r>
                        <a:rPr lang="en-IN" dirty="0"/>
                        <a:t>45,000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a:t>
                      </a:r>
                      <a:r>
                        <a:rPr lang="en-IN" b="1" baseline="0" dirty="0"/>
                        <a:t>   </a:t>
                      </a:r>
                      <a:r>
                        <a:rPr lang="en-IN" b="1" dirty="0"/>
                        <a:t>70,000</a:t>
                      </a:r>
                      <a:endParaRPr lang="en-US" b="1" dirty="0"/>
                    </a:p>
                  </a:txBody>
                  <a:tcPr/>
                </a:tc>
                <a:extLst>
                  <a:ext uri="{0D108BD9-81ED-4DB2-BD59-A6C34878D82A}">
                    <a16:rowId xmlns="" xmlns:a16="http://schemas.microsoft.com/office/drawing/2014/main" val="10002"/>
                  </a:ext>
                </a:extLst>
              </a:tr>
              <a:tr h="877916">
                <a:tc>
                  <a:txBody>
                    <a:bodyPr/>
                    <a:lstStyle/>
                    <a:p>
                      <a:r>
                        <a:rPr lang="en-IN"/>
                        <a:t>2020</a:t>
                      </a:r>
                      <a:endParaRPr lang="en-IN" dirty="0"/>
                    </a:p>
                  </a:txBody>
                  <a:tcPr/>
                </a:tc>
                <a:tc>
                  <a:txBody>
                    <a:bodyPr/>
                    <a:lstStyle/>
                    <a:p>
                      <a:pPr algn="r"/>
                      <a:r>
                        <a:rPr lang="en-IN" b="1" dirty="0"/>
                        <a:t>$42,000</a:t>
                      </a:r>
                      <a:endParaRPr lang="en-US" b="1" dirty="0"/>
                    </a:p>
                  </a:txBody>
                  <a:tcPr/>
                </a:tc>
                <a:tc>
                  <a:txBody>
                    <a:bodyPr/>
                    <a:lstStyle/>
                    <a:p>
                      <a:pPr algn="r"/>
                      <a:r>
                        <a:rPr lang="en-IN" dirty="0"/>
                        <a:t>$56,000</a:t>
                      </a:r>
                      <a:r>
                        <a:rPr lang="en-IN" baseline="0" dirty="0"/>
                        <a:t> </a:t>
                      </a:r>
                      <a:r>
                        <a:rPr lang="en-IN" dirty="0"/>
                        <a:t>× 1/4 = $  14,000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+42,000 × 3/4 =  </a:t>
                      </a:r>
                      <a:r>
                        <a:rPr lang="en-IN" baseline="0" dirty="0"/>
                        <a:t>   31</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45,500</a:t>
                      </a:r>
                      <a:endParaRPr lang="en-US" b="1" dirty="0"/>
                    </a:p>
                  </a:txBody>
                  <a:tcPr/>
                </a:tc>
                <a:tc>
                  <a:txBody>
                    <a:bodyPr/>
                    <a:lstStyle/>
                    <a:p>
                      <a:pPr algn="r"/>
                      <a:r>
                        <a:rPr lang="en-IN" dirty="0"/>
                        <a:t>$60,000</a:t>
                      </a:r>
                      <a:r>
                        <a:rPr lang="en-IN" baseline="0" dirty="0"/>
                        <a:t> </a:t>
                      </a:r>
                      <a:r>
                        <a:rPr lang="en-IN" dirty="0"/>
                        <a:t>× 1/4 = $   15,000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+36,000 × 3/4 =    </a:t>
                      </a:r>
                      <a:r>
                        <a:rPr lang="en-IN" baseline="0" dirty="0"/>
                        <a:t>  27</a:t>
                      </a:r>
                      <a:r>
                        <a:rPr lang="en-IN" dirty="0"/>
                        <a:t>,000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42,000</a:t>
                      </a:r>
                      <a:endParaRPr lang="en-US" b="1" dirty="0"/>
                    </a:p>
                  </a:txBody>
                  <a:tcPr/>
                </a:tc>
                <a:extLst>
                  <a:ext uri="{0D108BD9-81ED-4DB2-BD59-A6C34878D82A}">
                    <a16:rowId xmlns="" xmlns:a16="http://schemas.microsoft.com/office/drawing/2014/main" val="10003"/>
                  </a:ext>
                </a:extLst>
              </a:tr>
              <a:tr h="877916">
                <a:tc>
                  <a:txBody>
                    <a:bodyPr/>
                    <a:lstStyle/>
                    <a:p>
                      <a:r>
                        <a:rPr lang="en-IN"/>
                        <a:t>2021</a:t>
                      </a:r>
                      <a:endParaRPr lang="en-IN" dirty="0"/>
                    </a:p>
                  </a:txBody>
                  <a:tcPr/>
                </a:tc>
                <a:tc>
                  <a:txBody>
                    <a:bodyPr/>
                    <a:lstStyle/>
                    <a:p>
                      <a:pPr algn="r"/>
                      <a:r>
                        <a:rPr lang="en-IN" b="1" dirty="0"/>
                        <a:t>$42,000</a:t>
                      </a:r>
                      <a:endParaRPr lang="en-US" b="1" dirty="0"/>
                    </a:p>
                  </a:txBody>
                  <a:tcPr/>
                </a:tc>
                <a:tc>
                  <a:txBody>
                    <a:bodyPr/>
                    <a:lstStyle/>
                    <a:p>
                      <a:pPr algn="r"/>
                      <a:r>
                        <a:rPr lang="en-IN" dirty="0"/>
                        <a:t>$42,000</a:t>
                      </a:r>
                      <a:r>
                        <a:rPr lang="en-IN" baseline="0" dirty="0"/>
                        <a:t> </a:t>
                      </a:r>
                      <a:r>
                        <a:rPr lang="en-IN" dirty="0"/>
                        <a:t>× 1/4 = $  10,500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+28,000 × 3/4 =   </a:t>
                      </a:r>
                      <a:r>
                        <a:rPr lang="en-IN" baseline="0" dirty="0"/>
                        <a:t>  </a:t>
                      </a:r>
                      <a:r>
                        <a:rPr lang="en-IN" dirty="0"/>
                        <a:t>21,000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31,500</a:t>
                      </a:r>
                      <a:endParaRPr lang="en-US" b="1" dirty="0"/>
                    </a:p>
                  </a:txBody>
                  <a:tcPr/>
                </a:tc>
                <a:tc>
                  <a:txBody>
                    <a:bodyPr/>
                    <a:lstStyle/>
                    <a:p>
                      <a:pPr algn="r"/>
                      <a:r>
                        <a:rPr lang="en-IN" dirty="0"/>
                        <a:t>$36,000</a:t>
                      </a:r>
                      <a:r>
                        <a:rPr lang="en-IN" baseline="0" dirty="0"/>
                        <a:t> </a:t>
                      </a:r>
                      <a:r>
                        <a:rPr lang="en-IN" dirty="0"/>
                        <a:t>× 1/4 = $     9,000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 × 3/4 =    </a:t>
                      </a:r>
                      <a:r>
                        <a:rPr lang="en-IN" baseline="0" dirty="0"/>
                        <a:t>  10</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19,500</a:t>
                      </a:r>
                      <a:endParaRPr lang="en-US" b="1" dirty="0"/>
                    </a:p>
                  </a:txBody>
                  <a:tcPr/>
                </a:tc>
                <a:extLst>
                  <a:ext uri="{0D108BD9-81ED-4DB2-BD59-A6C34878D82A}">
                    <a16:rowId xmlns="" xmlns:a16="http://schemas.microsoft.com/office/drawing/2014/main" val="10004"/>
                  </a:ext>
                </a:extLst>
              </a:tr>
              <a:tr h="877916">
                <a:tc>
                  <a:txBody>
                    <a:bodyPr/>
                    <a:lstStyle/>
                    <a:p>
                      <a:r>
                        <a:rPr lang="en-IN"/>
                        <a:t>2022</a:t>
                      </a:r>
                      <a:endParaRPr lang="en-US" dirty="0"/>
                    </a:p>
                  </a:txBody>
                  <a:tcPr/>
                </a:tc>
                <a:tc>
                  <a:txBody>
                    <a:bodyPr/>
                    <a:lstStyle/>
                    <a:p>
                      <a:pPr algn="r"/>
                      <a:r>
                        <a:rPr lang="en-IN" b="1" dirty="0"/>
                        <a:t>$42,000</a:t>
                      </a:r>
                      <a:endParaRPr lang="en-US" b="1" dirty="0"/>
                    </a:p>
                  </a:txBody>
                  <a:tcPr/>
                </a:tc>
                <a:tc>
                  <a:txBody>
                    <a:bodyPr/>
                    <a:lstStyle/>
                    <a:p>
                      <a:pPr algn="r"/>
                      <a:r>
                        <a:rPr lang="en-IN" dirty="0"/>
                        <a:t>$28,000</a:t>
                      </a:r>
                      <a:r>
                        <a:rPr lang="en-IN" baseline="0" dirty="0"/>
                        <a:t> </a:t>
                      </a:r>
                      <a:r>
                        <a:rPr lang="en-IN" dirty="0"/>
                        <a:t>× 1/4 = $   </a:t>
                      </a:r>
                      <a:r>
                        <a:rPr lang="en-IN" baseline="0" dirty="0"/>
                        <a:t> </a:t>
                      </a:r>
                      <a:r>
                        <a:rPr lang="en-IN" dirty="0"/>
                        <a:t>7,000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 × 3/4 =    </a:t>
                      </a:r>
                      <a:r>
                        <a:rPr lang="en-IN" baseline="0" dirty="0"/>
                        <a:t> 10</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17,500</a:t>
                      </a:r>
                      <a:endParaRPr lang="en-US" b="1" dirty="0"/>
                    </a:p>
                  </a:txBody>
                  <a:tcPr/>
                </a:tc>
                <a:tc>
                  <a:txBody>
                    <a:bodyPr/>
                    <a:lstStyle/>
                    <a:p>
                      <a:pPr algn="r"/>
                      <a:r>
                        <a:rPr lang="en-IN" dirty="0"/>
                        <a:t>$14,000</a:t>
                      </a:r>
                      <a:r>
                        <a:rPr lang="en-IN" baseline="0" dirty="0"/>
                        <a:t> </a:t>
                      </a:r>
                      <a:r>
                        <a:rPr lang="en-IN" dirty="0"/>
                        <a:t>× 1/4 = </a:t>
                      </a:r>
                      <a:r>
                        <a:rPr lang="en-IN" b="1" dirty="0"/>
                        <a:t>$     3,500</a:t>
                      </a:r>
                      <a:endParaRPr lang="en-US" b="1" dirty="0"/>
                    </a:p>
                  </a:txBody>
                  <a:tcPr/>
                </a:tc>
                <a:extLst>
                  <a:ext uri="{0D108BD9-81ED-4DB2-BD59-A6C34878D82A}">
                    <a16:rowId xmlns="" xmlns:a16="http://schemas.microsoft.com/office/drawing/2014/main" val="10005"/>
                  </a:ext>
                </a:extLst>
              </a:tr>
              <a:tr h="723062">
                <a:tc>
                  <a:txBody>
                    <a:bodyPr/>
                    <a:lstStyle/>
                    <a:p>
                      <a:r>
                        <a:rPr lang="en-IN"/>
                        <a:t>2023</a:t>
                      </a:r>
                      <a:endParaRPr lang="en-US" dirty="0"/>
                    </a:p>
                  </a:txBody>
                  <a:tcPr/>
                </a:tc>
                <a:tc>
                  <a:txBody>
                    <a:bodyPr/>
                    <a:lstStyle/>
                    <a:p>
                      <a:pPr algn="r"/>
                      <a:r>
                        <a:rPr lang="en-IN" dirty="0"/>
                        <a:t>$42,000 </a:t>
                      </a:r>
                      <a:r>
                        <a:rPr lang="en-IN"/>
                        <a:t>× 1/4 = </a:t>
                      </a:r>
                      <a:r>
                        <a:rPr lang="en-IN" b="1" dirty="0"/>
                        <a:t>$10,500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a:t>
                      </a:r>
                      <a:r>
                        <a:rPr lang="en-IN" baseline="0" dirty="0"/>
                        <a:t> </a:t>
                      </a:r>
                      <a:r>
                        <a:rPr lang="en-IN" dirty="0"/>
                        <a:t>× 1/4 = </a:t>
                      </a:r>
                      <a:r>
                        <a:rPr lang="en-IN" b="1" dirty="0"/>
                        <a:t>$   </a:t>
                      </a:r>
                      <a:r>
                        <a:rPr lang="en-IN" b="1" baseline="0" dirty="0"/>
                        <a:t> 3</a:t>
                      </a:r>
                      <a:r>
                        <a:rPr lang="en-IN" b="1" dirty="0"/>
                        <a:t>,500</a:t>
                      </a:r>
                    </a:p>
                  </a:txBody>
                  <a:tcPr/>
                </a:tc>
                <a:tc>
                  <a:txBody>
                    <a:bodyPr/>
                    <a:lstStyle/>
                    <a:p>
                      <a:pPr algn="r"/>
                      <a:endParaRPr lang="en-US" dirty="0"/>
                    </a:p>
                  </a:txBody>
                  <a:tcPr/>
                </a:tc>
                <a:extLst>
                  <a:ext uri="{0D108BD9-81ED-4DB2-BD59-A6C34878D82A}">
                    <a16:rowId xmlns="" xmlns:a16="http://schemas.microsoft.com/office/drawing/2014/main" val="10006"/>
                  </a:ext>
                </a:extLst>
              </a:tr>
              <a:tr h="356044">
                <a:tc>
                  <a:txBody>
                    <a:bodyPr/>
                    <a:lstStyle/>
                    <a:p>
                      <a:endParaRPr lang="en-US" dirty="0"/>
                    </a:p>
                  </a:txBody>
                  <a:tcPr/>
                </a:tc>
                <a:tc>
                  <a:txBody>
                    <a:bodyPr/>
                    <a:lstStyle/>
                    <a:p>
                      <a:pPr algn="r"/>
                      <a:r>
                        <a:rPr lang="en-IN" b="0" dirty="0"/>
                        <a:t>Totals</a:t>
                      </a:r>
                      <a:r>
                        <a:rPr lang="en-IN" b="0" baseline="0" dirty="0"/>
                        <a:t>      </a:t>
                      </a:r>
                      <a:r>
                        <a:rPr lang="en-IN" b="1" baseline="0" dirty="0"/>
                        <a:t>   </a:t>
                      </a:r>
                      <a:r>
                        <a:rPr lang="en-IN" b="1" dirty="0"/>
                        <a:t>$210,000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b="1" dirty="0"/>
                        <a:t>$210,000</a:t>
                      </a:r>
                      <a:endParaRPr lang="en-IN"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b="1" dirty="0"/>
                        <a:t>$210,000</a:t>
                      </a:r>
                      <a:endParaRPr lang="en-IN" dirty="0"/>
                    </a:p>
                  </a:txBody>
                  <a:tcPr/>
                </a:tc>
                <a:extLst>
                  <a:ext uri="{0D108BD9-81ED-4DB2-BD59-A6C34878D82A}">
                    <a16:rowId xmlns="" xmlns:a16="http://schemas.microsoft.com/office/drawing/2014/main" val="10007"/>
                  </a:ext>
                </a:extLst>
              </a:tr>
            </a:tbl>
          </a:graphicData>
        </a:graphic>
      </p:graphicFrame>
      <p:cxnSp>
        <p:nvCxnSpPr>
          <p:cNvPr id="5" name="Straight Connector 4"/>
          <p:cNvCxnSpPr/>
          <p:nvPr/>
        </p:nvCxnSpPr>
        <p:spPr>
          <a:xfrm>
            <a:off x="5266644" y="2507462"/>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238796" y="3417515"/>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270607" y="432756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267459" y="5250654"/>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5248742" y="624745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240385" y="657526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238796" y="662098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8162244" y="2503834"/>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8159796" y="342658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8178907" y="4336640"/>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8182442" y="624745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8174085" y="658440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172496" y="663012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539627" y="6154639"/>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505542" y="657526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2514600" y="662098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a:off x="7115759" y="740052"/>
            <a:ext cx="1290054" cy="18926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itle 2"/>
          <p:cNvSpPr txBox="1">
            <a:spLocks/>
          </p:cNvSpPr>
          <p:nvPr/>
        </p:nvSpPr>
        <p:spPr bwMode="auto">
          <a:xfrm>
            <a:off x="8431745" y="2815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
        <p:nvSpPr>
          <p:cNvPr id="6" name="TextBox 5"/>
          <p:cNvSpPr txBox="1"/>
          <p:nvPr/>
        </p:nvSpPr>
        <p:spPr>
          <a:xfrm>
            <a:off x="5238796" y="28159"/>
            <a:ext cx="3295603" cy="584776"/>
          </a:xfrm>
          <a:prstGeom prst="rect">
            <a:avLst/>
          </a:prstGeom>
          <a:solidFill>
            <a:schemeClr val="accent1">
              <a:lumMod val="20000"/>
              <a:lumOff val="80000"/>
            </a:schemeClr>
          </a:solidFill>
          <a:ln>
            <a:solidFill>
              <a:schemeClr val="accent5">
                <a:lumMod val="50000"/>
              </a:schemeClr>
            </a:solidFill>
          </a:ln>
        </p:spPr>
        <p:txBody>
          <a:bodyPr wrap="square" rtlCol="0">
            <a:spAutoFit/>
          </a:bodyPr>
          <a:lstStyle/>
          <a:p>
            <a:pPr algn="ctr"/>
            <a:r>
              <a:rPr lang="en-IN" sz="1600" dirty="0">
                <a:latin typeface="+mn-lt"/>
              </a:rPr>
              <a:t>Alternative method:</a:t>
            </a:r>
          </a:p>
          <a:p>
            <a:pPr algn="ctr"/>
            <a:r>
              <a:rPr lang="en-IN" sz="1600" dirty="0">
                <a:latin typeface="+mn-lt"/>
              </a:rPr>
              <a:t>($250,000 </a:t>
            </a:r>
            <a:r>
              <a:rPr lang="en-IN" sz="1600" dirty="0" smtClean="0">
                <a:latin typeface="+mn-lt"/>
              </a:rPr>
              <a:t>− 75,000</a:t>
            </a:r>
            <a:r>
              <a:rPr lang="en-IN" sz="1600" dirty="0">
                <a:latin typeface="+mn-lt"/>
              </a:rPr>
              <a:t>) × 40% = $70,000</a:t>
            </a:r>
            <a:endParaRPr lang="en-US" sz="1600" dirty="0">
              <a:latin typeface="+mn-lt"/>
            </a:endParaRPr>
          </a:p>
        </p:txBody>
      </p:sp>
      <p:cxnSp>
        <p:nvCxnSpPr>
          <p:cNvPr id="27" name="Straight Connector 26"/>
          <p:cNvCxnSpPr/>
          <p:nvPr/>
        </p:nvCxnSpPr>
        <p:spPr>
          <a:xfrm>
            <a:off x="8182442" y="4981159"/>
            <a:ext cx="889373" cy="0"/>
          </a:xfrm>
          <a:prstGeom prst="line">
            <a:avLst/>
          </a:prstGeom>
        </p:spPr>
        <p:style>
          <a:lnRef idx="1">
            <a:schemeClr val="dk1"/>
          </a:lnRef>
          <a:fillRef idx="0">
            <a:schemeClr val="dk1"/>
          </a:fillRef>
          <a:effectRef idx="0">
            <a:schemeClr val="dk1"/>
          </a:effectRef>
          <a:fontRef idx="minor">
            <a:schemeClr val="tx1"/>
          </a:fontRef>
        </p:style>
      </p:cxnSp>
      <p:sp>
        <p:nvSpPr>
          <p:cNvPr id="4" name="Rounded Rectangle 3"/>
          <p:cNvSpPr/>
          <p:nvPr/>
        </p:nvSpPr>
        <p:spPr>
          <a:xfrm>
            <a:off x="2362200" y="6247457"/>
            <a:ext cx="6717189" cy="41010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466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8" fill="hold" grpId="0" nodeType="withEffect">
                                  <p:stCondLst>
                                    <p:cond delay="6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solidFill>
                  <a:srgbClr val="0072A2"/>
                </a:solidFill>
              </a:rPr>
              <a:t>Concept Check: Depreciation</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A machine is purchased on September 30, 2018, for $30,000. </a:t>
            </a:r>
            <a:r>
              <a:rPr lang="en-US" sz="2000" dirty="0" smtClean="0"/>
              <a:t>Useful </a:t>
            </a:r>
            <a:r>
              <a:rPr lang="en-US" sz="2000" dirty="0"/>
              <a:t>life is estimated at four years and no residual value is anticipated</a:t>
            </a:r>
            <a:r>
              <a:rPr lang="en-US" sz="2000" dirty="0" smtClean="0"/>
              <a:t>. The </a:t>
            </a:r>
            <a:r>
              <a:rPr lang="en-US" sz="2000" dirty="0"/>
              <a:t>DDB depreciation method is used</a:t>
            </a:r>
            <a:r>
              <a:rPr lang="en-US" sz="2000" dirty="0" smtClean="0"/>
              <a:t>. The </a:t>
            </a:r>
            <a:r>
              <a:rPr lang="en-US" sz="2000" dirty="0"/>
              <a:t>acquiring </a:t>
            </a:r>
            <a:r>
              <a:rPr lang="en-US" sz="2000" dirty="0" smtClean="0"/>
              <a:t>company’s </a:t>
            </a:r>
            <a:r>
              <a:rPr lang="en-US" sz="2000" dirty="0"/>
              <a:t>fiscal year ends on December 31</a:t>
            </a:r>
            <a:r>
              <a:rPr lang="en-US" sz="2000" dirty="0" smtClean="0"/>
              <a:t>. Depreciation </a:t>
            </a:r>
            <a:r>
              <a:rPr lang="en-US" sz="2000" dirty="0"/>
              <a:t>for 2019 should be</a:t>
            </a:r>
            <a:r>
              <a:rPr lang="en-US" sz="2000" dirty="0" smtClean="0"/>
              <a:t>:</a:t>
            </a:r>
            <a:endParaRPr lang="en-US" sz="2000" dirty="0"/>
          </a:p>
          <a:p>
            <a:pPr marL="457200" indent="-457200">
              <a:buFont typeface="+mj-lt"/>
              <a:buAutoNum type="alphaLcPeriod"/>
            </a:pPr>
            <a:r>
              <a:rPr lang="en-US" sz="2000" dirty="0" smtClean="0"/>
              <a:t>$  7,500 </a:t>
            </a:r>
            <a:endParaRPr lang="en-US" sz="2000" dirty="0"/>
          </a:p>
          <a:p>
            <a:pPr marL="457200" indent="-457200">
              <a:buFont typeface="+mj-lt"/>
              <a:buAutoNum type="alphaLcPeriod"/>
            </a:pPr>
            <a:r>
              <a:rPr lang="en-US" sz="2000" dirty="0" smtClean="0"/>
              <a:t>$13,125</a:t>
            </a:r>
            <a:endParaRPr lang="en-US" sz="2000" dirty="0"/>
          </a:p>
          <a:p>
            <a:pPr marL="457200" indent="-457200">
              <a:buFont typeface="+mj-lt"/>
              <a:buAutoNum type="alphaLcPeriod"/>
            </a:pPr>
            <a:r>
              <a:rPr lang="en-US" sz="2000" dirty="0" smtClean="0"/>
              <a:t>$15,000 </a:t>
            </a:r>
            <a:endParaRPr lang="en-US" sz="2000" dirty="0"/>
          </a:p>
          <a:p>
            <a:pPr marL="457200" indent="-457200">
              <a:buFont typeface="+mj-lt"/>
              <a:buAutoNum type="alphaLcPeriod"/>
            </a:pPr>
            <a:r>
              <a:rPr lang="en-US" sz="2000" dirty="0" smtClean="0"/>
              <a:t> </a:t>
            </a:r>
            <a:r>
              <a:rPr lang="en-US" sz="2000" dirty="0"/>
              <a:t>All of these answer choices are </a:t>
            </a:r>
            <a:r>
              <a:rPr lang="en-US" sz="2000" dirty="0" smtClean="0"/>
              <a:t>incorrect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32004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79254" y="4576906"/>
            <a:ext cx="5816946" cy="2031325"/>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b</a:t>
            </a:r>
            <a:r>
              <a:rPr lang="en-US" dirty="0" smtClean="0"/>
              <a:t>: </a:t>
            </a:r>
            <a:endParaRPr lang="en-US" dirty="0"/>
          </a:p>
          <a:p>
            <a:pPr lvl="0"/>
            <a:r>
              <a:rPr lang="en-US" dirty="0"/>
              <a:t>2018 depreciation: $30,000 </a:t>
            </a:r>
            <a:r>
              <a:rPr lang="en-US" dirty="0" smtClean="0"/>
              <a:t>× </a:t>
            </a:r>
            <a:r>
              <a:rPr lang="en-US" dirty="0"/>
              <a:t>50% </a:t>
            </a:r>
            <a:r>
              <a:rPr lang="en-US" dirty="0" smtClean="0"/>
              <a:t>× </a:t>
            </a:r>
            <a:r>
              <a:rPr lang="en-US" dirty="0"/>
              <a:t>3/12 </a:t>
            </a:r>
            <a:r>
              <a:rPr lang="en-US" dirty="0" smtClean="0"/>
              <a:t>= $</a:t>
            </a:r>
            <a:r>
              <a:rPr lang="en-US" dirty="0"/>
              <a:t>3,750</a:t>
            </a:r>
          </a:p>
          <a:p>
            <a:pPr lvl="0"/>
            <a:endParaRPr lang="en-US" dirty="0"/>
          </a:p>
          <a:p>
            <a:r>
              <a:rPr lang="en-US" dirty="0"/>
              <a:t>2019 depreciation: $30,000 </a:t>
            </a:r>
            <a:r>
              <a:rPr lang="en-US" dirty="0" smtClean="0"/>
              <a:t>× </a:t>
            </a:r>
            <a:r>
              <a:rPr lang="en-US" dirty="0"/>
              <a:t>50% </a:t>
            </a:r>
            <a:r>
              <a:rPr lang="en-US" dirty="0" smtClean="0"/>
              <a:t>× </a:t>
            </a:r>
            <a:r>
              <a:rPr lang="en-US" dirty="0"/>
              <a:t>9/12 = $11,250</a:t>
            </a:r>
          </a:p>
          <a:p>
            <a:r>
              <a:rPr lang="en-US" dirty="0"/>
              <a:t>          + ($30,000 </a:t>
            </a:r>
            <a:r>
              <a:rPr lang="en-US" dirty="0" smtClean="0"/>
              <a:t>−</a:t>
            </a:r>
            <a:r>
              <a:rPr lang="en-US" sz="2400" dirty="0" smtClean="0"/>
              <a:t> </a:t>
            </a:r>
            <a:r>
              <a:rPr lang="en-US" dirty="0"/>
              <a:t>15,000) </a:t>
            </a:r>
            <a:r>
              <a:rPr lang="en-US" dirty="0" smtClean="0"/>
              <a:t>× </a:t>
            </a:r>
            <a:r>
              <a:rPr lang="en-US" dirty="0"/>
              <a:t>50% </a:t>
            </a:r>
            <a:r>
              <a:rPr lang="en-US" dirty="0" smtClean="0"/>
              <a:t>× </a:t>
            </a:r>
            <a:r>
              <a:rPr lang="en-US" dirty="0"/>
              <a:t>3/12 =  </a:t>
            </a:r>
            <a:r>
              <a:rPr lang="en-US" u="sng" dirty="0"/>
              <a:t>   1,875</a:t>
            </a:r>
            <a:endParaRPr lang="en-US" dirty="0"/>
          </a:p>
          <a:p>
            <a:r>
              <a:rPr lang="en-US" dirty="0"/>
              <a:t>                                                               </a:t>
            </a:r>
            <a:r>
              <a:rPr lang="en-US" sz="2000" dirty="0"/>
              <a:t>    </a:t>
            </a:r>
            <a:r>
              <a:rPr lang="en-US" dirty="0"/>
              <a:t>  </a:t>
            </a:r>
            <a:r>
              <a:rPr lang="en-US" b="1" dirty="0">
                <a:solidFill>
                  <a:srgbClr val="C00000"/>
                </a:solidFill>
              </a:rPr>
              <a:t>$</a:t>
            </a:r>
            <a:r>
              <a:rPr lang="en-US" b="1" dirty="0" smtClean="0">
                <a:solidFill>
                  <a:srgbClr val="C00000"/>
                </a:solidFill>
              </a:rPr>
              <a:t>13,125</a:t>
            </a:r>
            <a:endParaRPr lang="en-US" b="1" dirty="0">
              <a:solidFill>
                <a:srgbClr val="C00000"/>
              </a:solidFill>
            </a:endParaRPr>
          </a:p>
        </p:txBody>
      </p:sp>
      <p:sp>
        <p:nvSpPr>
          <p:cNvPr id="7" name="Title 2"/>
          <p:cNvSpPr txBox="1">
            <a:spLocks/>
          </p:cNvSpPr>
          <p:nvPr/>
        </p:nvSpPr>
        <p:spPr bwMode="auto">
          <a:xfrm>
            <a:off x="8405813" y="11059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a:t>LO11-4</a:t>
            </a:r>
            <a:endParaRPr lang="en-IN" sz="1500" dirty="0"/>
          </a:p>
        </p:txBody>
      </p:sp>
    </p:spTree>
    <p:extLst>
      <p:ext uri="{BB962C8B-B14F-4D97-AF65-F5344CB8AC3E}">
        <p14:creationId xmlns:p14="http://schemas.microsoft.com/office/powerpoint/2010/main" val="40753139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Change in Estimates</a:t>
            </a:r>
          </a:p>
        </p:txBody>
      </p:sp>
      <p:sp>
        <p:nvSpPr>
          <p:cNvPr id="3" name="Content Placeholder 2"/>
          <p:cNvSpPr>
            <a:spLocks noGrp="1"/>
          </p:cNvSpPr>
          <p:nvPr>
            <p:ph idx="1"/>
          </p:nvPr>
        </p:nvSpPr>
        <p:spPr/>
        <p:txBody>
          <a:bodyPr/>
          <a:lstStyle/>
          <a:p>
            <a:r>
              <a:rPr lang="en-IN" dirty="0"/>
              <a:t>Accounted for </a:t>
            </a:r>
            <a:r>
              <a:rPr lang="en-IN" b="1" dirty="0">
                <a:solidFill>
                  <a:srgbClr val="C00000"/>
                </a:solidFill>
              </a:rPr>
              <a:t>prospectively</a:t>
            </a:r>
          </a:p>
          <a:p>
            <a:r>
              <a:rPr lang="en-IN" dirty="0"/>
              <a:t>Reflected in the financial statements of the </a:t>
            </a:r>
            <a:r>
              <a:rPr lang="en-IN" b="1" dirty="0">
                <a:solidFill>
                  <a:srgbClr val="C00000"/>
                </a:solidFill>
              </a:rPr>
              <a:t>current and future periods</a:t>
            </a:r>
          </a:p>
          <a:p>
            <a:r>
              <a:rPr lang="en-IN" dirty="0"/>
              <a:t>A disclosure note should describe the effect of a change in estimate for the current period on:</a:t>
            </a:r>
            <a:endParaRPr lang="en-US" sz="2600" dirty="0"/>
          </a:p>
          <a:p>
            <a:pPr marL="795338" lvl="1" indent="-338138">
              <a:buFont typeface="Lucida Grande"/>
              <a:buChar char="–"/>
            </a:pPr>
            <a:r>
              <a:rPr lang="en-IN" sz="2600" dirty="0"/>
              <a:t>Net income</a:t>
            </a:r>
          </a:p>
          <a:p>
            <a:pPr marL="795338" lvl="1" indent="-338138">
              <a:buFont typeface="Lucida Grande"/>
              <a:buChar char="–"/>
            </a:pPr>
            <a:r>
              <a:rPr lang="en-IN" sz="2600" dirty="0"/>
              <a:t>Related per share amounts</a:t>
            </a:r>
            <a:endParaRPr lang="en-US" sz="2600" dirty="0"/>
          </a:p>
          <a:p>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Tree>
    <p:extLst>
      <p:ext uri="{BB962C8B-B14F-4D97-AF65-F5344CB8AC3E}">
        <p14:creationId xmlns:p14="http://schemas.microsoft.com/office/powerpoint/2010/main" val="1107851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a:t>Service Life</a:t>
            </a:r>
          </a:p>
        </p:txBody>
      </p:sp>
      <p:sp>
        <p:nvSpPr>
          <p:cNvPr id="27655" name="Content Placeholder 6"/>
          <p:cNvSpPr>
            <a:spLocks noGrp="1"/>
          </p:cNvSpPr>
          <p:nvPr>
            <p:ph idx="1"/>
          </p:nvPr>
        </p:nvSpPr>
        <p:spPr>
          <a:xfrm>
            <a:off x="761999" y="1044575"/>
            <a:ext cx="8013600" cy="5562853"/>
          </a:xfrm>
        </p:spPr>
        <p:txBody>
          <a:bodyPr>
            <a:normAutofit lnSpcReduction="10000"/>
          </a:bodyPr>
          <a:lstStyle/>
          <a:p>
            <a:pPr marL="292100" indent="-292100">
              <a:buClr>
                <a:schemeClr val="tx1"/>
              </a:buClr>
              <a:buFont typeface="Arial" panose="020B0604020202020204" pitchFamily="34" charset="0"/>
              <a:buChar char="•"/>
            </a:pPr>
            <a:r>
              <a:rPr lang="en-US" b="1" dirty="0">
                <a:solidFill>
                  <a:srgbClr val="C00000"/>
                </a:solidFill>
              </a:rPr>
              <a:t>Amount of use </a:t>
            </a:r>
            <a:r>
              <a:rPr lang="en-US" dirty="0"/>
              <a:t>that the company expects to obtain from an asset before its disposal </a:t>
            </a:r>
          </a:p>
          <a:p>
            <a:pPr marL="292100" indent="-292100"/>
            <a:r>
              <a:rPr lang="en-IN" dirty="0"/>
              <a:t>Expressed in units of </a:t>
            </a:r>
            <a:r>
              <a:rPr lang="en-IN" b="1" dirty="0">
                <a:solidFill>
                  <a:srgbClr val="C00000"/>
                </a:solidFill>
              </a:rPr>
              <a:t>time </a:t>
            </a:r>
            <a:r>
              <a:rPr lang="en-IN" dirty="0"/>
              <a:t>or in units of </a:t>
            </a:r>
            <a:r>
              <a:rPr lang="en-US" b="1" dirty="0">
                <a:solidFill>
                  <a:srgbClr val="C00000"/>
                </a:solidFill>
              </a:rPr>
              <a:t>activity</a:t>
            </a:r>
          </a:p>
          <a:p>
            <a:pPr marL="0" indent="0">
              <a:buNone/>
            </a:pPr>
            <a:r>
              <a:rPr lang="en-IN" b="1" dirty="0">
                <a:solidFill>
                  <a:srgbClr val="C00000"/>
                </a:solidFill>
              </a:rPr>
              <a:t>Example:</a:t>
            </a:r>
          </a:p>
          <a:p>
            <a:pPr marL="0" indent="0">
              <a:buNone/>
            </a:pPr>
            <a:r>
              <a:rPr lang="en-IN" dirty="0"/>
              <a:t>The estimated service life of a delivery truck could be expressed in terms of years or in terms of the number of miles that the company expects the truck to be </a:t>
            </a:r>
            <a:r>
              <a:rPr lang="en-US" dirty="0"/>
              <a:t>driven before disposition</a:t>
            </a:r>
          </a:p>
          <a:p>
            <a:pPr marL="635000" indent="-342900">
              <a:buFont typeface="Lucida Grande"/>
              <a:buChar char="–"/>
            </a:pPr>
            <a:r>
              <a:rPr lang="en-US" dirty="0"/>
              <a:t>For a depreciable asset, physical life provides the upper bound for service life</a:t>
            </a:r>
          </a:p>
          <a:p>
            <a:pPr marL="635000" indent="-342900">
              <a:buFont typeface="Lucida Grande"/>
              <a:buChar char="–"/>
            </a:pPr>
            <a:r>
              <a:rPr lang="en-IN" dirty="0"/>
              <a:t>Physical life will vary according to the </a:t>
            </a:r>
            <a:r>
              <a:rPr lang="en-IN" b="1" dirty="0">
                <a:solidFill>
                  <a:srgbClr val="C00000"/>
                </a:solidFill>
              </a:rPr>
              <a:t>purpose</a:t>
            </a:r>
            <a:r>
              <a:rPr lang="en-IN" dirty="0">
                <a:solidFill>
                  <a:srgbClr val="0070C0"/>
                </a:solidFill>
              </a:rPr>
              <a:t> </a:t>
            </a:r>
            <a:r>
              <a:rPr lang="en-IN" dirty="0"/>
              <a:t>for which the asset is acquired and the </a:t>
            </a:r>
            <a:r>
              <a:rPr lang="en-IN" b="1" dirty="0">
                <a:solidFill>
                  <a:srgbClr val="C00000"/>
                </a:solidFill>
              </a:rPr>
              <a:t>environment</a:t>
            </a:r>
            <a:r>
              <a:rPr lang="en-IN" dirty="0"/>
              <a:t> in which it is operated</a:t>
            </a:r>
            <a:endParaRPr lang="en-US" dirty="0"/>
          </a:p>
          <a:p>
            <a:pPr marL="0" indent="0">
              <a:buNone/>
            </a:pPr>
            <a:endParaRPr lang="en-US" dirty="0"/>
          </a:p>
          <a:p>
            <a:pPr>
              <a:buFont typeface="Arial" panose="020B0604020202020204" pitchFamily="34" charset="0"/>
              <a:buChar char="•"/>
            </a:pPr>
            <a:endParaRPr lang="en-IN" dirty="0"/>
          </a:p>
          <a:p>
            <a:endParaRPr lang="en-US" b="1" dirty="0">
              <a:solidFill>
                <a:srgbClr val="642382"/>
              </a:solidFill>
            </a:endParaRPr>
          </a:p>
          <a:p>
            <a:pPr marL="0" indent="0">
              <a:buNone/>
            </a:pPr>
            <a:endParaRPr lang="en-US" dirty="0">
              <a:solidFill>
                <a:srgbClr val="642382"/>
              </a:solidFill>
            </a:endParaRPr>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5">
                                            <p:txEl>
                                              <p:pRg st="1" end="1"/>
                                            </p:txEl>
                                          </p:spTgt>
                                        </p:tgtEl>
                                        <p:attrNameLst>
                                          <p:attrName>style.visibility</p:attrName>
                                        </p:attrNameLst>
                                      </p:cBhvr>
                                      <p:to>
                                        <p:strVal val="visible"/>
                                      </p:to>
                                    </p:set>
                                    <p:animEffect transition="in" filter="fade">
                                      <p:cBhvr>
                                        <p:cTn id="10" dur="500"/>
                                        <p:tgtEl>
                                          <p:spTgt spid="276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5">
                                            <p:txEl>
                                              <p:pRg st="2" end="2"/>
                                            </p:txEl>
                                          </p:spTgt>
                                        </p:tgtEl>
                                        <p:attrNameLst>
                                          <p:attrName>style.visibility</p:attrName>
                                        </p:attrNameLst>
                                      </p:cBhvr>
                                      <p:to>
                                        <p:strVal val="visible"/>
                                      </p:to>
                                    </p:set>
                                    <p:animEffect transition="in" filter="fade">
                                      <p:cBhvr>
                                        <p:cTn id="13" dur="500"/>
                                        <p:tgtEl>
                                          <p:spTgt spid="2765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7655">
                                            <p:txEl>
                                              <p:pRg st="3" end="3"/>
                                            </p:txEl>
                                          </p:spTgt>
                                        </p:tgtEl>
                                        <p:attrNameLst>
                                          <p:attrName>style.visibility</p:attrName>
                                        </p:attrNameLst>
                                      </p:cBhvr>
                                      <p:to>
                                        <p:strVal val="visible"/>
                                      </p:to>
                                    </p:set>
                                    <p:animEffect transition="in" filter="fade">
                                      <p:cBhvr>
                                        <p:cTn id="16" dur="500"/>
                                        <p:tgtEl>
                                          <p:spTgt spid="2765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655">
                                            <p:txEl>
                                              <p:pRg st="4" end="4"/>
                                            </p:txEl>
                                          </p:spTgt>
                                        </p:tgtEl>
                                        <p:attrNameLst>
                                          <p:attrName>style.visibility</p:attrName>
                                        </p:attrNameLst>
                                      </p:cBhvr>
                                      <p:to>
                                        <p:strVal val="visible"/>
                                      </p:to>
                                    </p:set>
                                    <p:animEffect transition="in" filter="fade">
                                      <p:cBhvr>
                                        <p:cTn id="21" dur="500"/>
                                        <p:tgtEl>
                                          <p:spTgt spid="2765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7655">
                                            <p:txEl>
                                              <p:pRg st="5" end="5"/>
                                            </p:txEl>
                                          </p:spTgt>
                                        </p:tgtEl>
                                        <p:attrNameLst>
                                          <p:attrName>style.visibility</p:attrName>
                                        </p:attrNameLst>
                                      </p:cBhvr>
                                      <p:to>
                                        <p:strVal val="visible"/>
                                      </p:to>
                                    </p:set>
                                    <p:animEffect transition="in" filter="fade">
                                      <p:cBhvr>
                                        <p:cTn id="24" dur="500"/>
                                        <p:tgtEl>
                                          <p:spTgt spid="276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4451" y="3316235"/>
            <a:ext cx="3554127" cy="144425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85800" y="-39623"/>
            <a:ext cx="8382000" cy="573023"/>
          </a:xfrm>
        </p:spPr>
        <p:txBody>
          <a:bodyPr>
            <a:normAutofit/>
          </a:bodyPr>
          <a:lstStyle/>
          <a:p>
            <a:r>
              <a:rPr lang="en-US" sz="2800" dirty="0" smtClean="0"/>
              <a:t>Change </a:t>
            </a:r>
            <a:r>
              <a:rPr lang="en-US" sz="2800" dirty="0"/>
              <a:t>in Accounting Estimate</a:t>
            </a:r>
          </a:p>
        </p:txBody>
      </p:sp>
      <p:sp>
        <p:nvSpPr>
          <p:cNvPr id="9" name="Rectangle 8"/>
          <p:cNvSpPr/>
          <p:nvPr/>
        </p:nvSpPr>
        <p:spPr>
          <a:xfrm>
            <a:off x="940918" y="5465668"/>
            <a:ext cx="7676353" cy="1216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TextBox 9"/>
          <p:cNvSpPr txBox="1">
            <a:spLocks noChangeArrowheads="1"/>
          </p:cNvSpPr>
          <p:nvPr/>
        </p:nvSpPr>
        <p:spPr bwMode="auto">
          <a:xfrm>
            <a:off x="940917" y="5410200"/>
            <a:ext cx="3951227"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1" name="TextBox 10"/>
          <p:cNvSpPr txBox="1">
            <a:spLocks noChangeArrowheads="1"/>
          </p:cNvSpPr>
          <p:nvPr/>
        </p:nvSpPr>
        <p:spPr bwMode="auto">
          <a:xfrm>
            <a:off x="7526097" y="5428293"/>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2" name="TextBox 11"/>
          <p:cNvSpPr txBox="1">
            <a:spLocks noChangeArrowheads="1"/>
          </p:cNvSpPr>
          <p:nvPr/>
        </p:nvSpPr>
        <p:spPr bwMode="auto">
          <a:xfrm>
            <a:off x="6237721" y="5428293"/>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3" name="Straight Connector 12"/>
          <p:cNvCxnSpPr/>
          <p:nvPr/>
        </p:nvCxnSpPr>
        <p:spPr>
          <a:xfrm>
            <a:off x="940919" y="5861382"/>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4" name="TextBox 13"/>
          <p:cNvSpPr txBox="1">
            <a:spLocks noChangeArrowheads="1"/>
          </p:cNvSpPr>
          <p:nvPr/>
        </p:nvSpPr>
        <p:spPr bwMode="auto">
          <a:xfrm>
            <a:off x="961557" y="5878735"/>
            <a:ext cx="5005706" cy="376557"/>
          </a:xfrm>
          <a:prstGeom prst="rect">
            <a:avLst/>
          </a:prstGeom>
          <a:noFill/>
          <a:ln w="9525">
            <a:noFill/>
            <a:miter lim="800000"/>
            <a:headEnd/>
            <a:tailEnd/>
          </a:ln>
        </p:spPr>
        <p:txBody>
          <a:bodyPr/>
          <a:lstStyle/>
          <a:p>
            <a:r>
              <a:rPr lang="en-IN" sz="2400" dirty="0">
                <a:latin typeface="Calibri" pitchFamily="34" charset="0"/>
              </a:rPr>
              <a:t>Depreciation expense</a:t>
            </a:r>
          </a:p>
        </p:txBody>
      </p:sp>
      <p:sp>
        <p:nvSpPr>
          <p:cNvPr id="16" name="TextBox 15"/>
          <p:cNvSpPr txBox="1">
            <a:spLocks noChangeArrowheads="1"/>
          </p:cNvSpPr>
          <p:nvPr/>
        </p:nvSpPr>
        <p:spPr bwMode="auto">
          <a:xfrm>
            <a:off x="6019333" y="5878735"/>
            <a:ext cx="1318414" cy="376557"/>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24,000</a:t>
            </a:r>
          </a:p>
        </p:txBody>
      </p:sp>
      <p:sp>
        <p:nvSpPr>
          <p:cNvPr id="17" name="TextBox 16"/>
          <p:cNvSpPr txBox="1">
            <a:spLocks noChangeArrowheads="1"/>
          </p:cNvSpPr>
          <p:nvPr/>
        </p:nvSpPr>
        <p:spPr bwMode="auto">
          <a:xfrm>
            <a:off x="7298858" y="6283550"/>
            <a:ext cx="1318414" cy="376558"/>
          </a:xfrm>
          <a:prstGeom prst="rect">
            <a:avLst/>
          </a:prstGeom>
          <a:noFill/>
          <a:ln w="9525">
            <a:noFill/>
            <a:miter lim="800000"/>
            <a:headEnd/>
            <a:tailEnd/>
          </a:ln>
        </p:spPr>
        <p:txBody>
          <a:bodyPr/>
          <a:lstStyle/>
          <a:p>
            <a:pPr algn="r"/>
            <a:r>
              <a:rPr lang="en-IN" sz="2400" dirty="0">
                <a:latin typeface="Calibri" pitchFamily="34" charset="0"/>
              </a:rPr>
              <a:t>24,000</a:t>
            </a:r>
          </a:p>
        </p:txBody>
      </p:sp>
      <p:sp>
        <p:nvSpPr>
          <p:cNvPr id="18" name="TextBox 17"/>
          <p:cNvSpPr txBox="1">
            <a:spLocks noChangeArrowheads="1"/>
          </p:cNvSpPr>
          <p:nvPr/>
        </p:nvSpPr>
        <p:spPr bwMode="auto">
          <a:xfrm>
            <a:off x="952530" y="6266109"/>
            <a:ext cx="5005706" cy="376557"/>
          </a:xfrm>
          <a:prstGeom prst="rect">
            <a:avLst/>
          </a:prstGeom>
          <a:noFill/>
          <a:ln w="9525">
            <a:noFill/>
            <a:miter lim="800000"/>
            <a:headEnd/>
            <a:tailEnd/>
          </a:ln>
        </p:spPr>
        <p:txBody>
          <a:bodyPr/>
          <a:lstStyle/>
          <a:p>
            <a:pPr lvl="1"/>
            <a:r>
              <a:rPr lang="en-IN" sz="2400" dirty="0">
                <a:latin typeface="Calibri" pitchFamily="34" charset="0"/>
              </a:rPr>
              <a:t>Accumulated depreciation</a:t>
            </a:r>
          </a:p>
        </p:txBody>
      </p:sp>
      <p:sp>
        <p:nvSpPr>
          <p:cNvPr id="3" name="TextBox 2"/>
          <p:cNvSpPr txBox="1"/>
          <p:nvPr/>
        </p:nvSpPr>
        <p:spPr>
          <a:xfrm>
            <a:off x="588094" y="467283"/>
            <a:ext cx="8479706" cy="2677656"/>
          </a:xfrm>
          <a:prstGeom prst="rect">
            <a:avLst/>
          </a:prstGeom>
          <a:noFill/>
        </p:spPr>
        <p:txBody>
          <a:bodyPr wrap="square" rtlCol="0">
            <a:spAutoFit/>
          </a:bodyPr>
          <a:lstStyle/>
          <a:p>
            <a:r>
              <a:rPr lang="en-IN" sz="2100" dirty="0">
                <a:latin typeface="+mn-lt"/>
              </a:rPr>
              <a:t>On January 1, 2016, the Hogan Manufacturing Company purchased office furniture and fixtures for $250,000. The company expects the service life of the office furniture and fixtures to be five years and the anticipated residual value to be $40,000. The company’s fiscal year-end is December 31 and the straight-line depreciation method is used for all depreciable assets. On January 1, 2018, the company revised its estimate of service life from five to eight years and also revised estimated residual value from $40,000 to $22,000</a:t>
            </a:r>
            <a:r>
              <a:rPr lang="en-IN" sz="2100" dirty="0" smtClean="0">
                <a:latin typeface="+mn-lt"/>
              </a:rPr>
              <a:t>. Depreciation for 2018 and subsequent years is recorded as follows:</a:t>
            </a:r>
            <a:endParaRPr lang="en-US" sz="2100" dirty="0">
              <a:latin typeface="+mn-lt"/>
            </a:endParaRPr>
          </a:p>
        </p:txBody>
      </p:sp>
      <p:sp>
        <p:nvSpPr>
          <p:cNvPr id="4" name="TextBox 3"/>
          <p:cNvSpPr txBox="1"/>
          <p:nvPr/>
        </p:nvSpPr>
        <p:spPr>
          <a:xfrm>
            <a:off x="4138578" y="3057052"/>
            <a:ext cx="1302545" cy="429768"/>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19" name="TextBox 18"/>
          <p:cNvSpPr txBox="1"/>
          <p:nvPr/>
        </p:nvSpPr>
        <p:spPr>
          <a:xfrm>
            <a:off x="5394347" y="3059184"/>
            <a:ext cx="3712464" cy="430887"/>
          </a:xfrm>
          <a:prstGeom prst="rect">
            <a:avLst/>
          </a:prstGeom>
          <a:noFill/>
        </p:spPr>
        <p:txBody>
          <a:bodyPr wrap="square" rtlCol="0">
            <a:spAutoFit/>
          </a:bodyPr>
          <a:lstStyle/>
          <a:p>
            <a:r>
              <a:rPr lang="en-IN" sz="2200" dirty="0">
                <a:latin typeface="+mn-lt"/>
              </a:rPr>
              <a:t>Cost </a:t>
            </a:r>
            <a:endParaRPr lang="en-US" sz="2200" dirty="0">
              <a:latin typeface="+mn-lt"/>
            </a:endParaRPr>
          </a:p>
        </p:txBody>
      </p:sp>
      <p:sp>
        <p:nvSpPr>
          <p:cNvPr id="20" name="TextBox 19"/>
          <p:cNvSpPr txBox="1"/>
          <p:nvPr/>
        </p:nvSpPr>
        <p:spPr>
          <a:xfrm>
            <a:off x="712430" y="3316235"/>
            <a:ext cx="3550803" cy="769441"/>
          </a:xfrm>
          <a:prstGeom prst="rect">
            <a:avLst/>
          </a:prstGeom>
          <a:noFill/>
        </p:spPr>
        <p:txBody>
          <a:bodyPr wrap="square" rtlCol="0">
            <a:spAutoFit/>
          </a:bodyPr>
          <a:lstStyle/>
          <a:p>
            <a:r>
              <a:rPr lang="en-IN" sz="2200" dirty="0">
                <a:latin typeface="+mn-lt"/>
              </a:rPr>
              <a:t>Previous annual depreciation = $210,000 ÷ 5 years</a:t>
            </a:r>
            <a:endParaRPr lang="en-US" sz="2200" dirty="0">
              <a:latin typeface="+mn-lt"/>
            </a:endParaRPr>
          </a:p>
        </p:txBody>
      </p:sp>
      <p:sp>
        <p:nvSpPr>
          <p:cNvPr id="21" name="TextBox 20"/>
          <p:cNvSpPr txBox="1"/>
          <p:nvPr/>
        </p:nvSpPr>
        <p:spPr>
          <a:xfrm>
            <a:off x="5392285" y="3369726"/>
            <a:ext cx="3716314" cy="429768"/>
          </a:xfrm>
          <a:prstGeom prst="rect">
            <a:avLst/>
          </a:prstGeom>
          <a:noFill/>
        </p:spPr>
        <p:txBody>
          <a:bodyPr wrap="square" rtlCol="0">
            <a:spAutoFit/>
          </a:bodyPr>
          <a:lstStyle/>
          <a:p>
            <a:r>
              <a:rPr lang="en-IN" sz="2200" dirty="0">
                <a:latin typeface="+mn-lt"/>
              </a:rPr>
              <a:t>Depreciation to date</a:t>
            </a:r>
            <a:endParaRPr lang="en-US" sz="2200" dirty="0">
              <a:latin typeface="+mn-lt"/>
            </a:endParaRPr>
          </a:p>
        </p:txBody>
      </p:sp>
      <p:sp>
        <p:nvSpPr>
          <p:cNvPr id="22" name="TextBox 21"/>
          <p:cNvSpPr txBox="1"/>
          <p:nvPr/>
        </p:nvSpPr>
        <p:spPr>
          <a:xfrm>
            <a:off x="5394361" y="3679149"/>
            <a:ext cx="3712464" cy="430887"/>
          </a:xfrm>
          <a:prstGeom prst="rect">
            <a:avLst/>
          </a:prstGeom>
          <a:noFill/>
        </p:spPr>
        <p:txBody>
          <a:bodyPr wrap="square" rtlCol="0">
            <a:spAutoFit/>
          </a:bodyPr>
          <a:lstStyle/>
          <a:p>
            <a:r>
              <a:rPr lang="en-IN" sz="2200" dirty="0">
                <a:latin typeface="+mn-lt"/>
              </a:rPr>
              <a:t>Book value as of 1/1/18</a:t>
            </a:r>
            <a:endParaRPr lang="en-US" sz="2200" dirty="0">
              <a:latin typeface="+mn-lt"/>
            </a:endParaRPr>
          </a:p>
        </p:txBody>
      </p:sp>
      <p:sp>
        <p:nvSpPr>
          <p:cNvPr id="23" name="TextBox 22"/>
          <p:cNvSpPr txBox="1"/>
          <p:nvPr/>
        </p:nvSpPr>
        <p:spPr>
          <a:xfrm>
            <a:off x="5394334" y="3989691"/>
            <a:ext cx="3712464" cy="430887"/>
          </a:xfrm>
          <a:prstGeom prst="rect">
            <a:avLst/>
          </a:prstGeom>
          <a:noFill/>
        </p:spPr>
        <p:txBody>
          <a:bodyPr wrap="square" rtlCol="0">
            <a:spAutoFit/>
          </a:bodyPr>
          <a:lstStyle/>
          <a:p>
            <a:r>
              <a:rPr lang="en-IN" sz="2200" dirty="0">
                <a:latin typeface="+mn-lt"/>
              </a:rPr>
              <a:t>Less revised residual value</a:t>
            </a:r>
            <a:endParaRPr lang="en-US" sz="2200" dirty="0">
              <a:latin typeface="+mn-lt"/>
            </a:endParaRPr>
          </a:p>
        </p:txBody>
      </p:sp>
      <p:sp>
        <p:nvSpPr>
          <p:cNvPr id="24" name="TextBox 23"/>
          <p:cNvSpPr txBox="1"/>
          <p:nvPr/>
        </p:nvSpPr>
        <p:spPr>
          <a:xfrm>
            <a:off x="5394772" y="4300233"/>
            <a:ext cx="3716314" cy="430887"/>
          </a:xfrm>
          <a:prstGeom prst="rect">
            <a:avLst/>
          </a:prstGeom>
          <a:noFill/>
        </p:spPr>
        <p:txBody>
          <a:bodyPr wrap="square" rtlCol="0">
            <a:spAutoFit/>
          </a:bodyPr>
          <a:lstStyle/>
          <a:p>
            <a:r>
              <a:rPr lang="en-IN" sz="2200" dirty="0">
                <a:latin typeface="+mn-lt"/>
              </a:rPr>
              <a:t>Revised depreciable base</a:t>
            </a:r>
            <a:endParaRPr lang="en-US" sz="2200" dirty="0">
              <a:latin typeface="+mn-lt"/>
            </a:endParaRPr>
          </a:p>
        </p:txBody>
      </p:sp>
      <p:sp>
        <p:nvSpPr>
          <p:cNvPr id="25" name="TextBox 24"/>
          <p:cNvSpPr txBox="1"/>
          <p:nvPr/>
        </p:nvSpPr>
        <p:spPr>
          <a:xfrm>
            <a:off x="5393396" y="4610775"/>
            <a:ext cx="3716314" cy="430887"/>
          </a:xfrm>
          <a:prstGeom prst="rect">
            <a:avLst/>
          </a:prstGeom>
          <a:noFill/>
        </p:spPr>
        <p:txBody>
          <a:bodyPr wrap="square" rtlCol="0">
            <a:spAutoFit/>
          </a:bodyPr>
          <a:lstStyle/>
          <a:p>
            <a:r>
              <a:rPr lang="en-IN" sz="2200" dirty="0">
                <a:latin typeface="+mn-lt"/>
              </a:rPr>
              <a:t>Estimated remaining life</a:t>
            </a:r>
            <a:endParaRPr lang="en-US" sz="2200" dirty="0">
              <a:latin typeface="+mn-lt"/>
            </a:endParaRPr>
          </a:p>
        </p:txBody>
      </p:sp>
      <p:sp>
        <p:nvSpPr>
          <p:cNvPr id="26" name="TextBox 25"/>
          <p:cNvSpPr txBox="1"/>
          <p:nvPr/>
        </p:nvSpPr>
        <p:spPr>
          <a:xfrm>
            <a:off x="5394084" y="4921316"/>
            <a:ext cx="3716314" cy="430887"/>
          </a:xfrm>
          <a:prstGeom prst="rect">
            <a:avLst/>
          </a:prstGeom>
          <a:noFill/>
        </p:spPr>
        <p:txBody>
          <a:bodyPr wrap="square" rtlCol="0">
            <a:spAutoFit/>
          </a:bodyPr>
          <a:lstStyle/>
          <a:p>
            <a:r>
              <a:rPr lang="en-IN" sz="2200" dirty="0">
                <a:latin typeface="+mn-lt"/>
              </a:rPr>
              <a:t>New annual depreciation</a:t>
            </a:r>
            <a:endParaRPr lang="en-US" sz="2200" dirty="0">
              <a:latin typeface="+mn-lt"/>
            </a:endParaRPr>
          </a:p>
        </p:txBody>
      </p:sp>
      <p:sp>
        <p:nvSpPr>
          <p:cNvPr id="27" name="TextBox 26"/>
          <p:cNvSpPr txBox="1"/>
          <p:nvPr/>
        </p:nvSpPr>
        <p:spPr>
          <a:xfrm>
            <a:off x="585505" y="3995772"/>
            <a:ext cx="1432800" cy="394845"/>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28" name="TextBox 27"/>
          <p:cNvSpPr txBox="1"/>
          <p:nvPr/>
        </p:nvSpPr>
        <p:spPr>
          <a:xfrm>
            <a:off x="1865014" y="4010546"/>
            <a:ext cx="1271535" cy="434330"/>
          </a:xfrm>
          <a:prstGeom prst="rect">
            <a:avLst/>
          </a:prstGeom>
          <a:noFill/>
        </p:spPr>
        <p:txBody>
          <a:bodyPr wrap="square" rtlCol="0">
            <a:spAutoFit/>
          </a:bodyPr>
          <a:lstStyle/>
          <a:p>
            <a:pPr algn="r"/>
            <a:r>
              <a:rPr lang="en-IN" sz="2200" dirty="0">
                <a:latin typeface="+mn-lt"/>
              </a:rPr>
              <a:t>× 2 years</a:t>
            </a:r>
            <a:endParaRPr lang="en-US" sz="2200" dirty="0">
              <a:latin typeface="+mn-lt"/>
            </a:endParaRPr>
          </a:p>
        </p:txBody>
      </p:sp>
      <p:sp>
        <p:nvSpPr>
          <p:cNvPr id="29" name="TextBox 28"/>
          <p:cNvSpPr txBox="1"/>
          <p:nvPr/>
        </p:nvSpPr>
        <p:spPr>
          <a:xfrm>
            <a:off x="4140626" y="3371652"/>
            <a:ext cx="1298448" cy="429768"/>
          </a:xfrm>
          <a:prstGeom prst="rect">
            <a:avLst/>
          </a:prstGeom>
          <a:noFill/>
        </p:spPr>
        <p:txBody>
          <a:bodyPr wrap="square" rtlCol="0">
            <a:spAutoFit/>
          </a:bodyPr>
          <a:lstStyle/>
          <a:p>
            <a:pPr algn="r"/>
            <a:r>
              <a:rPr lang="en-IN" sz="2200" dirty="0">
                <a:latin typeface="+mn-lt"/>
              </a:rPr>
              <a:t>84,000</a:t>
            </a:r>
            <a:endParaRPr lang="en-US" sz="2200" dirty="0">
              <a:latin typeface="+mn-lt"/>
            </a:endParaRPr>
          </a:p>
        </p:txBody>
      </p:sp>
      <p:sp>
        <p:nvSpPr>
          <p:cNvPr id="30" name="TextBox 29"/>
          <p:cNvSpPr txBox="1"/>
          <p:nvPr/>
        </p:nvSpPr>
        <p:spPr>
          <a:xfrm>
            <a:off x="4140626" y="3679104"/>
            <a:ext cx="1298448" cy="430887"/>
          </a:xfrm>
          <a:prstGeom prst="rect">
            <a:avLst/>
          </a:prstGeom>
          <a:noFill/>
        </p:spPr>
        <p:txBody>
          <a:bodyPr wrap="square" rtlCol="0">
            <a:spAutoFit/>
          </a:bodyPr>
          <a:lstStyle/>
          <a:p>
            <a:pPr algn="r"/>
            <a:r>
              <a:rPr lang="en-IN" sz="2200" dirty="0">
                <a:latin typeface="+mn-lt"/>
              </a:rPr>
              <a:t>166,000</a:t>
            </a:r>
            <a:endParaRPr lang="en-US" sz="2200" dirty="0">
              <a:latin typeface="+mn-lt"/>
            </a:endParaRPr>
          </a:p>
        </p:txBody>
      </p:sp>
      <p:sp>
        <p:nvSpPr>
          <p:cNvPr id="31" name="TextBox 30"/>
          <p:cNvSpPr txBox="1"/>
          <p:nvPr/>
        </p:nvSpPr>
        <p:spPr>
          <a:xfrm>
            <a:off x="4140626" y="3990346"/>
            <a:ext cx="1298448" cy="430887"/>
          </a:xfrm>
          <a:prstGeom prst="rect">
            <a:avLst/>
          </a:prstGeom>
          <a:noFill/>
        </p:spPr>
        <p:txBody>
          <a:bodyPr wrap="square" rtlCol="0">
            <a:spAutoFit/>
          </a:bodyPr>
          <a:lstStyle/>
          <a:p>
            <a:pPr algn="r"/>
            <a:r>
              <a:rPr lang="en-IN" sz="2200" dirty="0">
                <a:latin typeface="+mn-lt"/>
              </a:rPr>
              <a:t>22,000</a:t>
            </a:r>
            <a:endParaRPr lang="en-US" sz="2200" dirty="0">
              <a:latin typeface="+mn-lt"/>
            </a:endParaRPr>
          </a:p>
        </p:txBody>
      </p:sp>
      <p:sp>
        <p:nvSpPr>
          <p:cNvPr id="32" name="TextBox 31"/>
          <p:cNvSpPr txBox="1"/>
          <p:nvPr/>
        </p:nvSpPr>
        <p:spPr>
          <a:xfrm>
            <a:off x="4140626" y="4297734"/>
            <a:ext cx="1298448" cy="430887"/>
          </a:xfrm>
          <a:prstGeom prst="rect">
            <a:avLst/>
          </a:prstGeom>
          <a:noFill/>
        </p:spPr>
        <p:txBody>
          <a:bodyPr wrap="square" rtlCol="0">
            <a:spAutoFit/>
          </a:bodyPr>
          <a:lstStyle/>
          <a:p>
            <a:pPr algn="r"/>
            <a:r>
              <a:rPr lang="en-IN" sz="2200" dirty="0">
                <a:latin typeface="+mn-lt"/>
              </a:rPr>
              <a:t>144,000</a:t>
            </a:r>
            <a:endParaRPr lang="en-US" sz="2200" dirty="0">
              <a:latin typeface="+mn-lt"/>
            </a:endParaRPr>
          </a:p>
        </p:txBody>
      </p:sp>
      <p:sp>
        <p:nvSpPr>
          <p:cNvPr id="33" name="TextBox 32"/>
          <p:cNvSpPr txBox="1"/>
          <p:nvPr/>
        </p:nvSpPr>
        <p:spPr>
          <a:xfrm>
            <a:off x="4140626" y="4610053"/>
            <a:ext cx="1298448" cy="430887"/>
          </a:xfrm>
          <a:prstGeom prst="rect">
            <a:avLst/>
          </a:prstGeom>
          <a:noFill/>
        </p:spPr>
        <p:txBody>
          <a:bodyPr wrap="square" rtlCol="0">
            <a:spAutoFit/>
          </a:bodyPr>
          <a:lstStyle/>
          <a:p>
            <a:pPr algn="r"/>
            <a:r>
              <a:rPr lang="en-IN" sz="2200" dirty="0">
                <a:latin typeface="+mn-lt"/>
              </a:rPr>
              <a:t>÷ 6</a:t>
            </a:r>
            <a:endParaRPr lang="en-US" sz="2200" dirty="0">
              <a:latin typeface="+mn-lt"/>
            </a:endParaRPr>
          </a:p>
        </p:txBody>
      </p:sp>
      <p:sp>
        <p:nvSpPr>
          <p:cNvPr id="34" name="TextBox 33"/>
          <p:cNvSpPr txBox="1"/>
          <p:nvPr/>
        </p:nvSpPr>
        <p:spPr>
          <a:xfrm>
            <a:off x="4140626" y="4920307"/>
            <a:ext cx="1298448" cy="429768"/>
          </a:xfrm>
          <a:prstGeom prst="rect">
            <a:avLst/>
          </a:prstGeom>
          <a:noFill/>
        </p:spPr>
        <p:txBody>
          <a:bodyPr wrap="square" rtlCol="0">
            <a:spAutoFit/>
          </a:bodyPr>
          <a:lstStyle/>
          <a:p>
            <a:pPr algn="r"/>
            <a:r>
              <a:rPr lang="en-IN" sz="2200" b="1" dirty="0">
                <a:solidFill>
                  <a:srgbClr val="EC008C"/>
                </a:solidFill>
                <a:latin typeface="+mn-lt"/>
              </a:rPr>
              <a:t>$  24,000</a:t>
            </a:r>
            <a:endParaRPr lang="en-US" sz="2200" b="1" dirty="0">
              <a:solidFill>
                <a:srgbClr val="EC008C"/>
              </a:solidFill>
              <a:latin typeface="+mn-lt"/>
            </a:endParaRPr>
          </a:p>
        </p:txBody>
      </p:sp>
      <p:cxnSp>
        <p:nvCxnSpPr>
          <p:cNvPr id="15" name="Straight Connector 14"/>
          <p:cNvCxnSpPr/>
          <p:nvPr/>
        </p:nvCxnSpPr>
        <p:spPr>
          <a:xfrm flipV="1">
            <a:off x="4273824" y="3743348"/>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4273824" y="4363185"/>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4271939" y="4971590"/>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V="1">
            <a:off x="4277063" y="5285938"/>
            <a:ext cx="1097465"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4277063" y="5336740"/>
            <a:ext cx="1097465"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84451" y="4329598"/>
            <a:ext cx="1432800" cy="430887"/>
          </a:xfrm>
          <a:prstGeom prst="rect">
            <a:avLst/>
          </a:prstGeom>
          <a:noFill/>
        </p:spPr>
        <p:txBody>
          <a:bodyPr wrap="square" rtlCol="0">
            <a:spAutoFit/>
          </a:bodyPr>
          <a:lstStyle/>
          <a:p>
            <a:pPr algn="r"/>
            <a:r>
              <a:rPr lang="en-IN" sz="2200" dirty="0">
                <a:latin typeface="+mn-lt"/>
              </a:rPr>
              <a:t>= $84,000</a:t>
            </a:r>
            <a:endParaRPr lang="en-US" sz="2200" dirty="0">
              <a:latin typeface="+mn-lt"/>
            </a:endParaRPr>
          </a:p>
        </p:txBody>
      </p:sp>
      <p:cxnSp>
        <p:nvCxnSpPr>
          <p:cNvPr id="7" name="Straight Arrow Connector 6"/>
          <p:cNvCxnSpPr/>
          <p:nvPr/>
        </p:nvCxnSpPr>
        <p:spPr>
          <a:xfrm flipV="1">
            <a:off x="1934310" y="3573474"/>
            <a:ext cx="2608662" cy="9375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
        <p:nvSpPr>
          <p:cNvPr id="41" name="TextBox 40"/>
          <p:cNvSpPr txBox="1"/>
          <p:nvPr/>
        </p:nvSpPr>
        <p:spPr>
          <a:xfrm>
            <a:off x="2286000" y="5072762"/>
            <a:ext cx="1761803" cy="400110"/>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8 yrs. </a:t>
            </a:r>
            <a:r>
              <a:rPr lang="en-IN" sz="2000" dirty="0" smtClean="0">
                <a:latin typeface="+mn-lt"/>
              </a:rPr>
              <a:t>− </a:t>
            </a:r>
            <a:r>
              <a:rPr lang="en-IN" sz="2000" dirty="0">
                <a:latin typeface="+mn-lt"/>
              </a:rPr>
              <a:t>2 yrs.</a:t>
            </a:r>
            <a:endParaRPr lang="en-US" sz="2000" dirty="0">
              <a:latin typeface="+mn-lt"/>
            </a:endParaRPr>
          </a:p>
        </p:txBody>
      </p:sp>
      <p:cxnSp>
        <p:nvCxnSpPr>
          <p:cNvPr id="42" name="Straight Arrow Connector 41"/>
          <p:cNvCxnSpPr/>
          <p:nvPr/>
        </p:nvCxnSpPr>
        <p:spPr>
          <a:xfrm flipV="1">
            <a:off x="2968849" y="4886633"/>
            <a:ext cx="2253284" cy="1839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425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2000"/>
                            </p:stCondLst>
                            <p:childTnLst>
                              <p:par>
                                <p:cTn id="16" presetID="10" presetClass="entr" presetSubtype="0" fill="hold" grpId="0" nodeType="after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3000"/>
                            </p:stCondLst>
                            <p:childTnLst>
                              <p:par>
                                <p:cTn id="20" presetID="10" presetClass="entr" presetSubtype="0" fill="hold" grpId="0" nodeType="after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4000"/>
                            </p:stCondLst>
                            <p:childTnLst>
                              <p:par>
                                <p:cTn id="24" presetID="10" presetClass="entr" presetSubtype="0" fill="hold" grpId="0" nodeType="after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5000"/>
                            </p:stCondLst>
                            <p:childTnLst>
                              <p:par>
                                <p:cTn id="28" presetID="10" presetClass="entr" presetSubtype="0" fill="hold" grpId="0" nodeType="after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6000"/>
                            </p:stCondLst>
                            <p:childTnLst>
                              <p:par>
                                <p:cTn id="32" presetID="10" presetClass="entr" presetSubtype="0" fill="hold" grpId="0" nodeType="afterEffect">
                                  <p:stCondLst>
                                    <p:cond delay="5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7000"/>
                            </p:stCondLst>
                            <p:childTnLst>
                              <p:par>
                                <p:cTn id="36" presetID="22" presetClass="entr" presetSubtype="4" fill="hold"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8000"/>
                            </p:stCondLst>
                            <p:childTnLst>
                              <p:par>
                                <p:cTn id="40" presetID="10" presetClass="entr" presetSubtype="0" fill="hold" grpId="0" nodeType="after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9000"/>
                            </p:stCondLst>
                            <p:childTnLst>
                              <p:par>
                                <p:cTn id="44" presetID="10" presetClass="entr" presetSubtype="0" fill="hold" nodeType="after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par>
                          <p:cTn id="53" fill="hold">
                            <p:stCondLst>
                              <p:cond delay="10000"/>
                            </p:stCondLst>
                            <p:childTnLst>
                              <p:par>
                                <p:cTn id="54" presetID="10" presetClass="entr" presetSubtype="0" fill="hold" grpId="0" nodeType="afterEffect">
                                  <p:stCondLst>
                                    <p:cond delay="5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11000"/>
                            </p:stCondLst>
                            <p:childTnLst>
                              <p:par>
                                <p:cTn id="61" presetID="10" presetClass="entr" presetSubtype="0" fill="hold" nodeType="afterEffect">
                                  <p:stCondLst>
                                    <p:cond delay="5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childTnLst>
                          </p:cTn>
                        </p:par>
                        <p:par>
                          <p:cTn id="70" fill="hold">
                            <p:stCondLst>
                              <p:cond delay="12000"/>
                            </p:stCondLst>
                            <p:childTnLst>
                              <p:par>
                                <p:cTn id="71" presetID="10" presetClass="entr" presetSubtype="0" fill="hold" grpId="0" nodeType="afterEffect">
                                  <p:stCondLst>
                                    <p:cond delay="50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3000"/>
                            </p:stCondLst>
                            <p:childTnLst>
                              <p:par>
                                <p:cTn id="75" presetID="10" presetClass="entr" presetSubtype="0" fill="hold" grpId="0" nodeType="afterEffect">
                                  <p:stCondLst>
                                    <p:cond delay="5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par>
                                <p:cTn id="78" presetID="22" presetClass="entr" presetSubtype="4" fill="hold"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childTnLst>
                          </p:cTn>
                        </p:par>
                        <p:par>
                          <p:cTn id="84" fill="hold">
                            <p:stCondLst>
                              <p:cond delay="14000"/>
                            </p:stCondLst>
                            <p:childTnLst>
                              <p:par>
                                <p:cTn id="85" presetID="10" presetClass="entr" presetSubtype="0" fill="hold" grpId="0" nodeType="afterEffect">
                                  <p:stCondLst>
                                    <p:cond delay="50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nodeType="withEffect">
                                  <p:stCondLst>
                                    <p:cond delay="50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nodeType="withEffect">
                                  <p:stCondLst>
                                    <p:cond delay="50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500"/>
                                        <p:tgtEl>
                                          <p:spTgt spid="38"/>
                                        </p:tgtEl>
                                      </p:cBhvr>
                                    </p:animEffect>
                                  </p:childTnLst>
                                </p:cTn>
                              </p:par>
                              <p:par>
                                <p:cTn id="97" presetID="10" presetClass="entr" presetSubtype="0" fill="hold" nodeType="withEffect">
                                  <p:stCondLst>
                                    <p:cond delay="50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500"/>
                                        <p:tgtEl>
                                          <p:spTgt spid="39"/>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fade">
                                      <p:cBhvr>
                                        <p:cTn id="104" dur="500"/>
                                        <p:tgtEl>
                                          <p:spTgt spid="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500"/>
                                        <p:tgtEl>
                                          <p:spTgt spid="1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1"/>
                                        </p:tgtEl>
                                        <p:attrNameLst>
                                          <p:attrName>style.visibility</p:attrName>
                                        </p:attrNameLst>
                                      </p:cBhvr>
                                      <p:to>
                                        <p:strVal val="visible"/>
                                      </p:to>
                                    </p:set>
                                    <p:animEffect transition="in" filter="fade">
                                      <p:cBhvr>
                                        <p:cTn id="110" dur="500"/>
                                        <p:tgtEl>
                                          <p:spTgt spid="1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par>
                                <p:cTn id="114" presetID="10" presetClass="entr" presetSubtype="0" fill="hold" nodeType="withEffect">
                                  <p:stCondLst>
                                    <p:cond delay="0"/>
                                  </p:stCondLst>
                                  <p:childTnLst>
                                    <p:set>
                                      <p:cBhvr>
                                        <p:cTn id="115" dur="1" fill="hold">
                                          <p:stCondLst>
                                            <p:cond delay="0"/>
                                          </p:stCondLst>
                                        </p:cTn>
                                        <p:tgtEl>
                                          <p:spTgt spid="13"/>
                                        </p:tgtEl>
                                        <p:attrNameLst>
                                          <p:attrName>style.visibility</p:attrName>
                                        </p:attrNameLst>
                                      </p:cBhvr>
                                      <p:to>
                                        <p:strVal val="visible"/>
                                      </p:to>
                                    </p:set>
                                    <p:animEffect transition="in" filter="fade">
                                      <p:cBhvr>
                                        <p:cTn id="116" dur="500"/>
                                        <p:tgtEl>
                                          <p:spTgt spid="1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6"/>
                                        </p:tgtEl>
                                        <p:attrNameLst>
                                          <p:attrName>style.visibility</p:attrName>
                                        </p:attrNameLst>
                                      </p:cBhvr>
                                      <p:to>
                                        <p:strVal val="visible"/>
                                      </p:to>
                                    </p:set>
                                    <p:animEffect transition="in" filter="fade">
                                      <p:cBhvr>
                                        <p:cTn id="122" dur="500"/>
                                        <p:tgtEl>
                                          <p:spTgt spid="1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11" grpId="0"/>
      <p:bldP spid="12" grpId="0"/>
      <p:bldP spid="14" grpId="0"/>
      <p:bldP spid="16" grpId="0"/>
      <p:bldP spid="17" grpId="0"/>
      <p:bldP spid="18" grpId="0"/>
      <p:bldP spid="4"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a:bodyPr>
          <a:lstStyle/>
          <a:p>
            <a:r>
              <a:rPr lang="en-US" altLang="en-US" dirty="0">
                <a:solidFill>
                  <a:srgbClr val="0072A2"/>
                </a:solidFill>
              </a:rPr>
              <a:t>Concept Check: Revised Depreciation</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800"/>
              </a:spcAft>
              <a:buNone/>
            </a:pPr>
            <a:r>
              <a:rPr lang="en-US" sz="2200" dirty="0"/>
              <a:t>On January 1, 2018, the Esquire Corporation purchased equipment at a cost of $165,000. </a:t>
            </a:r>
            <a:r>
              <a:rPr lang="en-US" sz="2200" dirty="0" smtClean="0"/>
              <a:t>The </a:t>
            </a:r>
            <a:r>
              <a:rPr lang="en-US" sz="2200" dirty="0"/>
              <a:t>equipment was expected to have a service life of 10 years and a $15,000 residual value. </a:t>
            </a:r>
            <a:r>
              <a:rPr lang="en-US" sz="2200" dirty="0" smtClean="0"/>
              <a:t>The </a:t>
            </a:r>
            <a:r>
              <a:rPr lang="en-US" sz="2200" dirty="0"/>
              <a:t>straight-line depreciation method was used</a:t>
            </a:r>
            <a:r>
              <a:rPr lang="en-US" sz="2200" dirty="0" smtClean="0"/>
              <a:t>. In </a:t>
            </a:r>
            <a:r>
              <a:rPr lang="en-US" sz="2200" dirty="0"/>
              <a:t>2020 the estimate of residual value was revised from $15,000 to zero</a:t>
            </a:r>
            <a:r>
              <a:rPr lang="en-US" sz="2200" dirty="0" smtClean="0"/>
              <a:t>. </a:t>
            </a:r>
            <a:r>
              <a:rPr lang="en-US" sz="2200" dirty="0"/>
              <a:t>Depreciation for 2020 should be</a:t>
            </a:r>
            <a:r>
              <a:rPr lang="en-US" sz="2200" dirty="0" smtClean="0"/>
              <a:t>:</a:t>
            </a:r>
            <a:endParaRPr lang="en-US" sz="2200" dirty="0"/>
          </a:p>
          <a:p>
            <a:pPr marL="457200" indent="-457200">
              <a:buFont typeface="+mj-lt"/>
              <a:buAutoNum type="alphaLcPeriod"/>
            </a:pPr>
            <a:r>
              <a:rPr lang="en-US" sz="2200" dirty="0" smtClean="0"/>
              <a:t>$13,500 </a:t>
            </a:r>
            <a:endParaRPr lang="en-US" sz="2200" dirty="0"/>
          </a:p>
          <a:p>
            <a:pPr marL="457200" indent="-457200">
              <a:buFont typeface="+mj-lt"/>
              <a:buAutoNum type="alphaLcPeriod"/>
            </a:pPr>
            <a:r>
              <a:rPr lang="en-US" sz="2200" dirty="0" smtClean="0"/>
              <a:t>$16,875 </a:t>
            </a:r>
            <a:endParaRPr lang="en-US" sz="2200" dirty="0"/>
          </a:p>
          <a:p>
            <a:pPr marL="457200" indent="-457200">
              <a:buFont typeface="+mj-lt"/>
              <a:buAutoNum type="alphaLcPeriod"/>
            </a:pPr>
            <a:r>
              <a:rPr lang="en-US" sz="2200" dirty="0" smtClean="0"/>
              <a:t>$16,500 </a:t>
            </a:r>
            <a:endParaRPr lang="en-US" sz="2200" dirty="0"/>
          </a:p>
          <a:p>
            <a:pPr marL="457200" indent="-457200">
              <a:buFont typeface="+mj-lt"/>
              <a:buAutoNum type="alphaLcPeriod"/>
            </a:pPr>
            <a:r>
              <a:rPr lang="en-US" sz="2200" dirty="0" smtClean="0"/>
              <a:t>$15,000 </a:t>
            </a:r>
            <a:endParaRPr lang="en-US" sz="22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0386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71800" y="3499321"/>
            <a:ext cx="5410201" cy="1908215"/>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b</a:t>
            </a:r>
            <a:r>
              <a:rPr lang="en-US" dirty="0"/>
              <a:t>:</a:t>
            </a:r>
            <a:endParaRPr lang="en-US" dirty="0" smtClean="0"/>
          </a:p>
          <a:p>
            <a:pPr lvl="0"/>
            <a:r>
              <a:rPr lang="en-US" dirty="0" smtClean="0"/>
              <a:t>Initial </a:t>
            </a:r>
            <a:r>
              <a:rPr lang="en-US" dirty="0"/>
              <a:t>straight-line depreciation is $15,000 per </a:t>
            </a:r>
            <a:r>
              <a:rPr lang="en-US" dirty="0" smtClean="0"/>
              <a:t>year </a:t>
            </a:r>
            <a:r>
              <a:rPr lang="en-US" dirty="0"/>
              <a:t>($165,000 </a:t>
            </a:r>
            <a:r>
              <a:rPr lang="en-US" dirty="0" smtClean="0"/>
              <a:t>− </a:t>
            </a:r>
            <a:r>
              <a:rPr lang="en-US" dirty="0"/>
              <a:t>15,000) ÷ 10 years</a:t>
            </a:r>
            <a:r>
              <a:rPr lang="en-US" dirty="0" smtClean="0"/>
              <a:t>. </a:t>
            </a:r>
          </a:p>
          <a:p>
            <a:pPr lvl="0"/>
            <a:endParaRPr lang="en-US" dirty="0" smtClean="0"/>
          </a:p>
          <a:p>
            <a:pPr lvl="0"/>
            <a:r>
              <a:rPr lang="en-US" dirty="0" smtClean="0"/>
              <a:t>Revised </a:t>
            </a:r>
            <a:r>
              <a:rPr lang="en-US" dirty="0"/>
              <a:t>depreciation after two years is [$165,000 </a:t>
            </a:r>
            <a:r>
              <a:rPr lang="en-US" dirty="0" smtClean="0"/>
              <a:t>− </a:t>
            </a:r>
            <a:r>
              <a:rPr lang="en-US" dirty="0"/>
              <a:t>(2 years </a:t>
            </a:r>
            <a:r>
              <a:rPr lang="en-US" dirty="0" smtClean="0"/>
              <a:t>× </a:t>
            </a:r>
            <a:r>
              <a:rPr lang="en-US" dirty="0"/>
              <a:t>$15,000)] ÷ 8 years remaining = </a:t>
            </a:r>
            <a:r>
              <a:rPr lang="en-US" b="1" dirty="0">
                <a:solidFill>
                  <a:srgbClr val="C00000"/>
                </a:solidFill>
              </a:rPr>
              <a:t>$16,875</a:t>
            </a:r>
          </a:p>
        </p:txBody>
      </p:sp>
      <p:sp>
        <p:nvSpPr>
          <p:cNvPr id="6" name="Title 2"/>
          <p:cNvSpPr txBox="1">
            <a:spLocks/>
          </p:cNvSpPr>
          <p:nvPr/>
        </p:nvSpPr>
        <p:spPr bwMode="auto">
          <a:xfrm>
            <a:off x="8441483" y="2601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Tree>
    <p:extLst>
      <p:ext uri="{BB962C8B-B14F-4D97-AF65-F5344CB8AC3E}">
        <p14:creationId xmlns:p14="http://schemas.microsoft.com/office/powerpoint/2010/main" val="1233439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382000" cy="1444625"/>
          </a:xfrm>
        </p:spPr>
        <p:txBody>
          <a:bodyPr>
            <a:normAutofit/>
          </a:bodyPr>
          <a:lstStyle/>
          <a:p>
            <a:r>
              <a:rPr lang="en-US" dirty="0" smtClean="0"/>
              <a:t>Change </a:t>
            </a:r>
            <a:r>
              <a:rPr lang="en-US" dirty="0"/>
              <a:t>in Estimate Disclosure</a:t>
            </a:r>
            <a:r>
              <a:rPr lang="en-US" dirty="0" smtClean="0"/>
              <a:t>—</a:t>
            </a:r>
            <a:br>
              <a:rPr lang="en-US" dirty="0" smtClean="0"/>
            </a:br>
            <a:r>
              <a:rPr lang="en-US" dirty="0" smtClean="0"/>
              <a:t>Verizon </a:t>
            </a:r>
            <a:r>
              <a:rPr lang="en-US" dirty="0"/>
              <a:t>Communications Inc. </a:t>
            </a:r>
          </a:p>
        </p:txBody>
      </p:sp>
      <p:sp>
        <p:nvSpPr>
          <p:cNvPr id="6" name="AutoShape 3"/>
          <p:cNvSpPr>
            <a:spLocks noChangeAspect="1" noChangeArrowheads="1" noTextEdit="1"/>
          </p:cNvSpPr>
          <p:nvPr/>
        </p:nvSpPr>
        <p:spPr bwMode="auto">
          <a:xfrm>
            <a:off x="762000" y="2894013"/>
            <a:ext cx="80137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752600"/>
            <a:ext cx="8401050" cy="2491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353604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Change in Depreciation, Amortization, or Depletion Method</a:t>
            </a:r>
            <a:endParaRPr lang="en-US" dirty="0"/>
          </a:p>
        </p:txBody>
      </p:sp>
      <p:sp>
        <p:nvSpPr>
          <p:cNvPr id="3" name="Content Placeholder 2"/>
          <p:cNvSpPr>
            <a:spLocks noGrp="1"/>
          </p:cNvSpPr>
          <p:nvPr>
            <p:ph idx="1"/>
          </p:nvPr>
        </p:nvSpPr>
        <p:spPr/>
        <p:txBody>
          <a:bodyPr/>
          <a:lstStyle/>
          <a:p>
            <a:r>
              <a:rPr lang="en-IN" dirty="0"/>
              <a:t>Change in accounting estimate that is achieved by a change in accounting </a:t>
            </a:r>
            <a:r>
              <a:rPr lang="en-IN" dirty="0" smtClean="0"/>
              <a:t>principle</a:t>
            </a:r>
            <a:endParaRPr lang="en-IN" dirty="0"/>
          </a:p>
          <a:p>
            <a:r>
              <a:rPr lang="en-US" dirty="0"/>
              <a:t>Accounted for in the same </a:t>
            </a:r>
            <a:r>
              <a:rPr lang="en-IN" dirty="0"/>
              <a:t>way as any other change </a:t>
            </a:r>
            <a:r>
              <a:rPr lang="en-IN" dirty="0" smtClean="0"/>
              <a:t>in accounting estimate</a:t>
            </a:r>
            <a:endParaRPr lang="en-IN" dirty="0"/>
          </a:p>
          <a:p>
            <a:r>
              <a:rPr lang="en-US" dirty="0"/>
              <a:t>Requires </a:t>
            </a:r>
            <a:r>
              <a:rPr lang="en-IN" dirty="0"/>
              <a:t>a clear justification as to why the new method is </a:t>
            </a:r>
            <a:r>
              <a:rPr lang="en-IN" dirty="0" smtClean="0"/>
              <a:t>preferable</a:t>
            </a:r>
          </a:p>
          <a:p>
            <a:pPr marL="795338" lvl="1" indent="-338138">
              <a:buFont typeface="Lucida Grande"/>
              <a:buChar char="–"/>
            </a:pPr>
            <a:r>
              <a:rPr lang="en-IN" sz="2600" dirty="0" smtClean="0"/>
              <a:t>Because </a:t>
            </a:r>
            <a:r>
              <a:rPr lang="en-US" sz="2600" dirty="0" smtClean="0"/>
              <a:t>this </a:t>
            </a:r>
            <a:r>
              <a:rPr lang="en-IN" sz="2600" dirty="0" smtClean="0"/>
              <a:t>change in estimate is a result of a change in accounting principle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spTree>
    <p:extLst>
      <p:ext uri="{BB962C8B-B14F-4D97-AF65-F5344CB8AC3E}">
        <p14:creationId xmlns:p14="http://schemas.microsoft.com/office/powerpoint/2010/main" val="4282356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645429" y="2953106"/>
            <a:ext cx="3148430" cy="242254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700397" y="-68821"/>
            <a:ext cx="8382000" cy="655707"/>
          </a:xfrm>
        </p:spPr>
        <p:txBody>
          <a:bodyPr>
            <a:normAutofit/>
          </a:bodyPr>
          <a:lstStyle/>
          <a:p>
            <a:r>
              <a:rPr lang="en-US" sz="2800"/>
              <a:t>Change </a:t>
            </a:r>
            <a:r>
              <a:rPr lang="en-US" sz="2800" dirty="0"/>
              <a:t>in Depreciation Method</a:t>
            </a:r>
          </a:p>
        </p:txBody>
      </p:sp>
      <p:sp>
        <p:nvSpPr>
          <p:cNvPr id="6" name="AutoShape 3"/>
          <p:cNvSpPr>
            <a:spLocks noChangeAspect="1" noChangeArrowheads="1" noTextEdit="1"/>
          </p:cNvSpPr>
          <p:nvPr/>
        </p:nvSpPr>
        <p:spPr bwMode="auto">
          <a:xfrm>
            <a:off x="1559235" y="1375959"/>
            <a:ext cx="6762283" cy="530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p:nvPr/>
        </p:nvSpPr>
        <p:spPr>
          <a:xfrm>
            <a:off x="955515" y="5467644"/>
            <a:ext cx="7676353" cy="1216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955514" y="5468916"/>
            <a:ext cx="3951227"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9" name="TextBox 8"/>
          <p:cNvSpPr txBox="1">
            <a:spLocks noChangeArrowheads="1"/>
          </p:cNvSpPr>
          <p:nvPr/>
        </p:nvSpPr>
        <p:spPr bwMode="auto">
          <a:xfrm>
            <a:off x="7540694" y="5487009"/>
            <a:ext cx="1086855"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252318" y="5487009"/>
            <a:ext cx="1086855"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1" name="Straight Connector 10"/>
          <p:cNvCxnSpPr/>
          <p:nvPr/>
        </p:nvCxnSpPr>
        <p:spPr>
          <a:xfrm>
            <a:off x="955516" y="5906900"/>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2" name="TextBox 11"/>
          <p:cNvSpPr txBox="1">
            <a:spLocks noChangeArrowheads="1"/>
          </p:cNvSpPr>
          <p:nvPr/>
        </p:nvSpPr>
        <p:spPr bwMode="auto">
          <a:xfrm>
            <a:off x="976154" y="5851683"/>
            <a:ext cx="5005706" cy="376557"/>
          </a:xfrm>
          <a:prstGeom prst="rect">
            <a:avLst/>
          </a:prstGeom>
          <a:noFill/>
          <a:ln w="9525">
            <a:noFill/>
            <a:miter lim="800000"/>
            <a:headEnd/>
            <a:tailEnd/>
          </a:ln>
        </p:spPr>
        <p:txBody>
          <a:bodyPr/>
          <a:lstStyle/>
          <a:p>
            <a:r>
              <a:rPr lang="en-IN" sz="2400" dirty="0">
                <a:latin typeface="Calibri" pitchFamily="34" charset="0"/>
              </a:rPr>
              <a:t>Depreciation expense</a:t>
            </a:r>
          </a:p>
        </p:txBody>
      </p:sp>
      <p:sp>
        <p:nvSpPr>
          <p:cNvPr id="13" name="TextBox 12"/>
          <p:cNvSpPr txBox="1">
            <a:spLocks noChangeArrowheads="1"/>
          </p:cNvSpPr>
          <p:nvPr/>
        </p:nvSpPr>
        <p:spPr bwMode="auto">
          <a:xfrm>
            <a:off x="6033930" y="5851683"/>
            <a:ext cx="1318414" cy="376557"/>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20,000</a:t>
            </a:r>
          </a:p>
        </p:txBody>
      </p:sp>
      <p:sp>
        <p:nvSpPr>
          <p:cNvPr id="14" name="TextBox 13"/>
          <p:cNvSpPr txBox="1">
            <a:spLocks noChangeArrowheads="1"/>
          </p:cNvSpPr>
          <p:nvPr/>
        </p:nvSpPr>
        <p:spPr bwMode="auto">
          <a:xfrm>
            <a:off x="7313455" y="6256498"/>
            <a:ext cx="1318414" cy="376558"/>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15" name="TextBox 14"/>
          <p:cNvSpPr txBox="1">
            <a:spLocks noChangeArrowheads="1"/>
          </p:cNvSpPr>
          <p:nvPr/>
        </p:nvSpPr>
        <p:spPr bwMode="auto">
          <a:xfrm>
            <a:off x="967127" y="6239057"/>
            <a:ext cx="5005706" cy="376557"/>
          </a:xfrm>
          <a:prstGeom prst="rect">
            <a:avLst/>
          </a:prstGeom>
          <a:noFill/>
          <a:ln w="9525">
            <a:noFill/>
            <a:miter lim="800000"/>
            <a:headEnd/>
            <a:tailEnd/>
          </a:ln>
        </p:spPr>
        <p:txBody>
          <a:bodyPr/>
          <a:lstStyle/>
          <a:p>
            <a:pPr lvl="1"/>
            <a:r>
              <a:rPr lang="en-IN" sz="2400" dirty="0">
                <a:latin typeface="Calibri" pitchFamily="34" charset="0"/>
              </a:rPr>
              <a:t>Accumulated depreciation</a:t>
            </a:r>
          </a:p>
        </p:txBody>
      </p:sp>
      <p:sp>
        <p:nvSpPr>
          <p:cNvPr id="3" name="TextBox 2"/>
          <p:cNvSpPr txBox="1"/>
          <p:nvPr/>
        </p:nvSpPr>
        <p:spPr>
          <a:xfrm>
            <a:off x="685800" y="456185"/>
            <a:ext cx="8379492" cy="2123658"/>
          </a:xfrm>
          <a:prstGeom prst="rect">
            <a:avLst/>
          </a:prstGeom>
          <a:noFill/>
        </p:spPr>
        <p:txBody>
          <a:bodyPr wrap="square" rtlCol="0">
            <a:spAutoFit/>
          </a:bodyPr>
          <a:lstStyle/>
          <a:p>
            <a:r>
              <a:rPr lang="en-IN" sz="2200" dirty="0">
                <a:latin typeface="+mn-lt"/>
              </a:rPr>
              <a:t>On January 1, 2016, the Hogan Manufacturing Company purchased a machine for $250,000. The company expects the service life of the machine to be five years and its anticipated residual value to be $30,000. The company’s fiscal year-end is December 31 and the double-declining-balance (DDB) depreciation method is used. During 2018, the company switched from the DDB to the straight-line method.</a:t>
            </a:r>
            <a:endParaRPr lang="en-US" sz="2200" dirty="0">
              <a:latin typeface="+mn-lt"/>
            </a:endParaRPr>
          </a:p>
        </p:txBody>
      </p:sp>
      <p:sp>
        <p:nvSpPr>
          <p:cNvPr id="16" name="TextBox 15"/>
          <p:cNvSpPr txBox="1"/>
          <p:nvPr/>
        </p:nvSpPr>
        <p:spPr>
          <a:xfrm>
            <a:off x="4136392" y="2670540"/>
            <a:ext cx="1280160" cy="429768"/>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17" name="TextBox 16"/>
          <p:cNvSpPr txBox="1"/>
          <p:nvPr/>
        </p:nvSpPr>
        <p:spPr>
          <a:xfrm>
            <a:off x="5351634" y="2738802"/>
            <a:ext cx="3867912" cy="430887"/>
          </a:xfrm>
          <a:prstGeom prst="rect">
            <a:avLst/>
          </a:prstGeom>
          <a:noFill/>
        </p:spPr>
        <p:txBody>
          <a:bodyPr wrap="square" rtlCol="0">
            <a:spAutoFit/>
          </a:bodyPr>
          <a:lstStyle/>
          <a:p>
            <a:r>
              <a:rPr lang="en-IN" sz="2200" dirty="0">
                <a:latin typeface="+mn-lt"/>
              </a:rPr>
              <a:t>Cost </a:t>
            </a:r>
            <a:endParaRPr lang="en-US" sz="2200" dirty="0">
              <a:latin typeface="+mn-lt"/>
            </a:endParaRPr>
          </a:p>
        </p:txBody>
      </p:sp>
      <p:sp>
        <p:nvSpPr>
          <p:cNvPr id="18" name="TextBox 17"/>
          <p:cNvSpPr txBox="1"/>
          <p:nvPr/>
        </p:nvSpPr>
        <p:spPr>
          <a:xfrm>
            <a:off x="5351634" y="3051373"/>
            <a:ext cx="3867912" cy="430887"/>
          </a:xfrm>
          <a:prstGeom prst="rect">
            <a:avLst/>
          </a:prstGeom>
          <a:noFill/>
        </p:spPr>
        <p:txBody>
          <a:bodyPr wrap="square" rtlCol="0">
            <a:spAutoFit/>
          </a:bodyPr>
          <a:lstStyle/>
          <a:p>
            <a:r>
              <a:rPr lang="en-IN" sz="2200" dirty="0">
                <a:latin typeface="+mn-lt"/>
              </a:rPr>
              <a:t>Depreciation to date, DDB</a:t>
            </a:r>
            <a:endParaRPr lang="en-US" sz="2200" dirty="0">
              <a:latin typeface="+mn-lt"/>
            </a:endParaRPr>
          </a:p>
        </p:txBody>
      </p:sp>
      <p:sp>
        <p:nvSpPr>
          <p:cNvPr id="19" name="TextBox 18"/>
          <p:cNvSpPr txBox="1"/>
          <p:nvPr/>
        </p:nvSpPr>
        <p:spPr>
          <a:xfrm>
            <a:off x="5352815" y="3360347"/>
            <a:ext cx="3867912" cy="429768"/>
          </a:xfrm>
          <a:prstGeom prst="rect">
            <a:avLst/>
          </a:prstGeom>
          <a:noFill/>
        </p:spPr>
        <p:txBody>
          <a:bodyPr wrap="square" rtlCol="0">
            <a:spAutoFit/>
          </a:bodyPr>
          <a:lstStyle/>
          <a:p>
            <a:r>
              <a:rPr lang="en-IN" sz="2200" dirty="0">
                <a:latin typeface="+mn-lt"/>
              </a:rPr>
              <a:t>Undepreciated cost as of 1/1/18</a:t>
            </a:r>
            <a:endParaRPr lang="en-US" sz="2200" dirty="0">
              <a:latin typeface="+mn-lt"/>
            </a:endParaRPr>
          </a:p>
        </p:txBody>
      </p:sp>
      <p:sp>
        <p:nvSpPr>
          <p:cNvPr id="20" name="TextBox 19"/>
          <p:cNvSpPr txBox="1"/>
          <p:nvPr/>
        </p:nvSpPr>
        <p:spPr>
          <a:xfrm>
            <a:off x="5351634" y="3670703"/>
            <a:ext cx="3867912" cy="430887"/>
          </a:xfrm>
          <a:prstGeom prst="rect">
            <a:avLst/>
          </a:prstGeom>
          <a:noFill/>
        </p:spPr>
        <p:txBody>
          <a:bodyPr wrap="square" rtlCol="0">
            <a:spAutoFit/>
          </a:bodyPr>
          <a:lstStyle/>
          <a:p>
            <a:r>
              <a:rPr lang="en-IN" sz="2200" dirty="0">
                <a:latin typeface="+mn-lt"/>
              </a:rPr>
              <a:t>Less residual value</a:t>
            </a:r>
            <a:endParaRPr lang="en-US" sz="2200" dirty="0">
              <a:latin typeface="+mn-lt"/>
            </a:endParaRPr>
          </a:p>
        </p:txBody>
      </p:sp>
      <p:sp>
        <p:nvSpPr>
          <p:cNvPr id="21" name="TextBox 20"/>
          <p:cNvSpPr txBox="1"/>
          <p:nvPr/>
        </p:nvSpPr>
        <p:spPr>
          <a:xfrm>
            <a:off x="5351634" y="3979668"/>
            <a:ext cx="3867912" cy="430887"/>
          </a:xfrm>
          <a:prstGeom prst="rect">
            <a:avLst/>
          </a:prstGeom>
          <a:noFill/>
        </p:spPr>
        <p:txBody>
          <a:bodyPr wrap="square" rtlCol="0">
            <a:spAutoFit/>
          </a:bodyPr>
          <a:lstStyle/>
          <a:p>
            <a:r>
              <a:rPr lang="en-IN" sz="2200" dirty="0">
                <a:latin typeface="+mn-lt"/>
              </a:rPr>
              <a:t>Depreciable base</a:t>
            </a:r>
            <a:endParaRPr lang="en-US" sz="2200" dirty="0">
              <a:latin typeface="+mn-lt"/>
            </a:endParaRPr>
          </a:p>
        </p:txBody>
      </p:sp>
      <p:sp>
        <p:nvSpPr>
          <p:cNvPr id="22" name="TextBox 21"/>
          <p:cNvSpPr txBox="1"/>
          <p:nvPr/>
        </p:nvSpPr>
        <p:spPr>
          <a:xfrm>
            <a:off x="5351634" y="4291098"/>
            <a:ext cx="3867912" cy="430887"/>
          </a:xfrm>
          <a:prstGeom prst="rect">
            <a:avLst/>
          </a:prstGeom>
          <a:noFill/>
        </p:spPr>
        <p:txBody>
          <a:bodyPr wrap="square" rtlCol="0">
            <a:spAutoFit/>
          </a:bodyPr>
          <a:lstStyle/>
          <a:p>
            <a:r>
              <a:rPr lang="en-IN" sz="2200" dirty="0">
                <a:latin typeface="+mn-lt"/>
              </a:rPr>
              <a:t>Remaining life</a:t>
            </a:r>
            <a:endParaRPr lang="en-US" sz="2200" dirty="0">
              <a:latin typeface="+mn-lt"/>
            </a:endParaRPr>
          </a:p>
        </p:txBody>
      </p:sp>
      <p:sp>
        <p:nvSpPr>
          <p:cNvPr id="23" name="TextBox 22"/>
          <p:cNvSpPr txBox="1"/>
          <p:nvPr/>
        </p:nvSpPr>
        <p:spPr>
          <a:xfrm>
            <a:off x="5351634" y="4601496"/>
            <a:ext cx="3867912" cy="430887"/>
          </a:xfrm>
          <a:prstGeom prst="rect">
            <a:avLst/>
          </a:prstGeom>
          <a:noFill/>
        </p:spPr>
        <p:txBody>
          <a:bodyPr wrap="square" rtlCol="0">
            <a:spAutoFit/>
          </a:bodyPr>
          <a:lstStyle/>
          <a:p>
            <a:r>
              <a:rPr lang="en-IN" sz="2200" dirty="0">
                <a:latin typeface="+mn-lt"/>
              </a:rPr>
              <a:t>New annual depreciation</a:t>
            </a:r>
            <a:endParaRPr lang="en-US" sz="2200" dirty="0">
              <a:latin typeface="+mn-lt"/>
            </a:endParaRPr>
          </a:p>
        </p:txBody>
      </p:sp>
      <p:sp>
        <p:nvSpPr>
          <p:cNvPr id="24" name="TextBox 23"/>
          <p:cNvSpPr txBox="1"/>
          <p:nvPr/>
        </p:nvSpPr>
        <p:spPr>
          <a:xfrm>
            <a:off x="4138266" y="2982552"/>
            <a:ext cx="1280160" cy="430887"/>
          </a:xfrm>
          <a:prstGeom prst="rect">
            <a:avLst/>
          </a:prstGeom>
          <a:noFill/>
        </p:spPr>
        <p:txBody>
          <a:bodyPr wrap="square" rtlCol="0">
            <a:spAutoFit/>
          </a:bodyPr>
          <a:lstStyle/>
          <a:p>
            <a:pPr algn="r"/>
            <a:r>
              <a:rPr lang="en-IN" sz="2200" b="1" dirty="0">
                <a:solidFill>
                  <a:srgbClr val="EC008C"/>
                </a:solidFill>
                <a:latin typeface="+mn-lt"/>
              </a:rPr>
              <a:t>160,000</a:t>
            </a:r>
            <a:endParaRPr lang="en-US" sz="2200" b="1" dirty="0">
              <a:solidFill>
                <a:srgbClr val="EC008C"/>
              </a:solidFill>
              <a:latin typeface="+mn-lt"/>
            </a:endParaRPr>
          </a:p>
        </p:txBody>
      </p:sp>
      <p:sp>
        <p:nvSpPr>
          <p:cNvPr id="25" name="TextBox 24"/>
          <p:cNvSpPr txBox="1"/>
          <p:nvPr/>
        </p:nvSpPr>
        <p:spPr>
          <a:xfrm>
            <a:off x="4138266" y="3290967"/>
            <a:ext cx="1280160"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26" name="TextBox 25"/>
          <p:cNvSpPr txBox="1"/>
          <p:nvPr/>
        </p:nvSpPr>
        <p:spPr>
          <a:xfrm>
            <a:off x="4138266" y="3601882"/>
            <a:ext cx="1280160"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27" name="TextBox 26"/>
          <p:cNvSpPr txBox="1"/>
          <p:nvPr/>
        </p:nvSpPr>
        <p:spPr>
          <a:xfrm>
            <a:off x="4138266" y="3910847"/>
            <a:ext cx="1280160"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28" name="TextBox 27"/>
          <p:cNvSpPr txBox="1"/>
          <p:nvPr/>
        </p:nvSpPr>
        <p:spPr>
          <a:xfrm>
            <a:off x="4138266" y="4222277"/>
            <a:ext cx="1280160" cy="430887"/>
          </a:xfrm>
          <a:prstGeom prst="rect">
            <a:avLst/>
          </a:prstGeom>
          <a:noFill/>
        </p:spPr>
        <p:txBody>
          <a:bodyPr wrap="square" rtlCol="0">
            <a:spAutoFit/>
          </a:bodyPr>
          <a:lstStyle/>
          <a:p>
            <a:pPr algn="r"/>
            <a:r>
              <a:rPr lang="en-IN" sz="2200" dirty="0">
                <a:latin typeface="+mn-lt"/>
              </a:rPr>
              <a:t>÷ 3 yrs.</a:t>
            </a:r>
            <a:endParaRPr lang="en-US" sz="2200" dirty="0">
              <a:latin typeface="+mn-lt"/>
            </a:endParaRPr>
          </a:p>
        </p:txBody>
      </p:sp>
      <p:sp>
        <p:nvSpPr>
          <p:cNvPr id="29" name="TextBox 28"/>
          <p:cNvSpPr txBox="1"/>
          <p:nvPr/>
        </p:nvSpPr>
        <p:spPr>
          <a:xfrm>
            <a:off x="4138266" y="4533234"/>
            <a:ext cx="1280160" cy="429768"/>
          </a:xfrm>
          <a:prstGeom prst="rect">
            <a:avLst/>
          </a:prstGeom>
          <a:noFill/>
        </p:spPr>
        <p:txBody>
          <a:bodyPr wrap="square" rtlCol="0">
            <a:spAutoFit/>
          </a:bodyPr>
          <a:lstStyle/>
          <a:p>
            <a:pPr algn="r"/>
            <a:r>
              <a:rPr lang="en-IN" sz="2200" b="1" dirty="0">
                <a:solidFill>
                  <a:srgbClr val="0070C0"/>
                </a:solidFill>
                <a:latin typeface="+mn-lt"/>
              </a:rPr>
              <a:t>$  20,000</a:t>
            </a:r>
            <a:endParaRPr lang="en-US" sz="2200" b="1" dirty="0">
              <a:solidFill>
                <a:srgbClr val="0070C0"/>
              </a:solidFill>
              <a:latin typeface="+mn-lt"/>
            </a:endParaRPr>
          </a:p>
        </p:txBody>
      </p:sp>
      <p:cxnSp>
        <p:nvCxnSpPr>
          <p:cNvPr id="30" name="Straight Connector 29"/>
          <p:cNvCxnSpPr/>
          <p:nvPr/>
        </p:nvCxnSpPr>
        <p:spPr>
          <a:xfrm flipV="1">
            <a:off x="4206455" y="3355211"/>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206455" y="3960534"/>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V="1">
            <a:off x="4204570" y="4568939"/>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209701" y="4912315"/>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V="1">
            <a:off x="4209701" y="4963117"/>
            <a:ext cx="1102666"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868813" y="2928759"/>
            <a:ext cx="2629345" cy="430887"/>
          </a:xfrm>
          <a:prstGeom prst="rect">
            <a:avLst/>
          </a:prstGeom>
          <a:noFill/>
        </p:spPr>
        <p:txBody>
          <a:bodyPr wrap="square" rtlCol="0">
            <a:spAutoFit/>
          </a:bodyPr>
          <a:lstStyle/>
          <a:p>
            <a:r>
              <a:rPr lang="en-IN" sz="2200" dirty="0">
                <a:latin typeface="+mn-lt"/>
              </a:rPr>
              <a:t>DDB depreciation:</a:t>
            </a:r>
            <a:endParaRPr lang="en-US" sz="2200" dirty="0">
              <a:latin typeface="+mn-lt"/>
            </a:endParaRPr>
          </a:p>
        </p:txBody>
      </p:sp>
      <p:sp>
        <p:nvSpPr>
          <p:cNvPr id="36" name="TextBox 35"/>
          <p:cNvSpPr txBox="1"/>
          <p:nvPr/>
        </p:nvSpPr>
        <p:spPr>
          <a:xfrm>
            <a:off x="610908" y="3312350"/>
            <a:ext cx="1898384" cy="707886"/>
          </a:xfrm>
          <a:prstGeom prst="rect">
            <a:avLst/>
          </a:prstGeom>
          <a:noFill/>
        </p:spPr>
        <p:txBody>
          <a:bodyPr wrap="square" rtlCol="0">
            <a:spAutoFit/>
          </a:bodyPr>
          <a:lstStyle/>
          <a:p>
            <a:r>
              <a:rPr lang="en-IN" sz="2000" b="1" dirty="0">
                <a:latin typeface="+mn-lt"/>
              </a:rPr>
              <a:t>2016</a:t>
            </a:r>
          </a:p>
          <a:p>
            <a:r>
              <a:rPr lang="en-IN" sz="2000" dirty="0">
                <a:latin typeface="+mn-lt"/>
              </a:rPr>
              <a:t>(250,000 × 40%)</a:t>
            </a:r>
            <a:endParaRPr lang="en-US" sz="2000" dirty="0">
              <a:latin typeface="+mn-lt"/>
            </a:endParaRPr>
          </a:p>
        </p:txBody>
      </p:sp>
      <p:sp>
        <p:nvSpPr>
          <p:cNvPr id="37" name="TextBox 36"/>
          <p:cNvSpPr txBox="1"/>
          <p:nvPr/>
        </p:nvSpPr>
        <p:spPr>
          <a:xfrm>
            <a:off x="605530" y="4022485"/>
            <a:ext cx="1890443" cy="1015663"/>
          </a:xfrm>
          <a:prstGeom prst="rect">
            <a:avLst/>
          </a:prstGeom>
          <a:noFill/>
        </p:spPr>
        <p:txBody>
          <a:bodyPr wrap="square" rtlCol="0">
            <a:spAutoFit/>
          </a:bodyPr>
          <a:lstStyle/>
          <a:p>
            <a:r>
              <a:rPr lang="en-IN" sz="2000" b="1" dirty="0">
                <a:latin typeface="+mn-lt"/>
              </a:rPr>
              <a:t>2017</a:t>
            </a:r>
          </a:p>
          <a:p>
            <a:r>
              <a:rPr lang="en-IN" sz="2000" dirty="0">
                <a:latin typeface="+mn-lt"/>
              </a:rPr>
              <a:t>([250,000 </a:t>
            </a:r>
            <a:r>
              <a:rPr lang="en-IN" sz="2000" dirty="0" smtClean="0">
                <a:latin typeface="+mn-lt"/>
              </a:rPr>
              <a:t>− </a:t>
            </a:r>
            <a:r>
              <a:rPr lang="en-IN" sz="2000" dirty="0">
                <a:latin typeface="+mn-lt"/>
              </a:rPr>
              <a:t>100,000] </a:t>
            </a:r>
            <a:r>
              <a:rPr lang="en-IN" sz="2000" dirty="0"/>
              <a:t>×</a:t>
            </a:r>
            <a:r>
              <a:rPr lang="en-IN" sz="2000" dirty="0">
                <a:latin typeface="+mn-lt"/>
              </a:rPr>
              <a:t> 40%)</a:t>
            </a:r>
            <a:endParaRPr lang="en-US" sz="2000" dirty="0">
              <a:latin typeface="+mn-lt"/>
            </a:endParaRPr>
          </a:p>
        </p:txBody>
      </p:sp>
      <p:sp>
        <p:nvSpPr>
          <p:cNvPr id="4" name="TextBox 3"/>
          <p:cNvSpPr txBox="1"/>
          <p:nvPr/>
        </p:nvSpPr>
        <p:spPr>
          <a:xfrm>
            <a:off x="2441685" y="3642215"/>
            <a:ext cx="250232" cy="461665"/>
          </a:xfrm>
          <a:prstGeom prst="rect">
            <a:avLst/>
          </a:prstGeom>
          <a:noFill/>
        </p:spPr>
        <p:txBody>
          <a:bodyPr wrap="square" rtlCol="0">
            <a:spAutoFit/>
          </a:bodyPr>
          <a:lstStyle/>
          <a:p>
            <a:pPr algn="ctr"/>
            <a:r>
              <a:rPr lang="en-IN" sz="2400" dirty="0">
                <a:latin typeface="+mn-lt"/>
              </a:rPr>
              <a:t>=</a:t>
            </a:r>
            <a:endParaRPr lang="en-US" dirty="0">
              <a:latin typeface="+mn-lt"/>
            </a:endParaRPr>
          </a:p>
        </p:txBody>
      </p:sp>
      <p:sp>
        <p:nvSpPr>
          <p:cNvPr id="39" name="TextBox 38"/>
          <p:cNvSpPr txBox="1"/>
          <p:nvPr/>
        </p:nvSpPr>
        <p:spPr>
          <a:xfrm>
            <a:off x="2434431" y="4447757"/>
            <a:ext cx="250232" cy="461665"/>
          </a:xfrm>
          <a:prstGeom prst="rect">
            <a:avLst/>
          </a:prstGeom>
          <a:noFill/>
        </p:spPr>
        <p:txBody>
          <a:bodyPr wrap="square" rtlCol="0">
            <a:spAutoFit/>
          </a:bodyPr>
          <a:lstStyle/>
          <a:p>
            <a:pPr algn="ctr"/>
            <a:r>
              <a:rPr lang="en-IN" sz="2400" dirty="0">
                <a:latin typeface="+mn-lt"/>
              </a:rPr>
              <a:t>=</a:t>
            </a:r>
            <a:endParaRPr lang="en-US" dirty="0">
              <a:latin typeface="+mn-lt"/>
            </a:endParaRPr>
          </a:p>
        </p:txBody>
      </p:sp>
      <p:sp>
        <p:nvSpPr>
          <p:cNvPr id="40" name="TextBox 39"/>
          <p:cNvSpPr txBox="1"/>
          <p:nvPr/>
        </p:nvSpPr>
        <p:spPr>
          <a:xfrm>
            <a:off x="2460692" y="3665645"/>
            <a:ext cx="1302545" cy="400110"/>
          </a:xfrm>
          <a:prstGeom prst="rect">
            <a:avLst/>
          </a:prstGeom>
          <a:noFill/>
        </p:spPr>
        <p:txBody>
          <a:bodyPr wrap="square" rtlCol="0">
            <a:spAutoFit/>
          </a:bodyPr>
          <a:lstStyle/>
          <a:p>
            <a:pPr algn="r"/>
            <a:r>
              <a:rPr lang="en-IN" sz="2000" dirty="0">
                <a:latin typeface="+mn-lt"/>
              </a:rPr>
              <a:t>$100,000</a:t>
            </a:r>
            <a:endParaRPr lang="en-US" sz="2000" dirty="0">
              <a:latin typeface="+mn-lt"/>
            </a:endParaRPr>
          </a:p>
        </p:txBody>
      </p:sp>
      <p:sp>
        <p:nvSpPr>
          <p:cNvPr id="41" name="TextBox 40"/>
          <p:cNvSpPr txBox="1"/>
          <p:nvPr/>
        </p:nvSpPr>
        <p:spPr>
          <a:xfrm>
            <a:off x="2460692" y="4493897"/>
            <a:ext cx="1302545" cy="400110"/>
          </a:xfrm>
          <a:prstGeom prst="rect">
            <a:avLst/>
          </a:prstGeom>
          <a:noFill/>
        </p:spPr>
        <p:txBody>
          <a:bodyPr wrap="square" rtlCol="0">
            <a:spAutoFit/>
          </a:bodyPr>
          <a:lstStyle/>
          <a:p>
            <a:pPr algn="r"/>
            <a:r>
              <a:rPr lang="en-IN" sz="2000" dirty="0">
                <a:latin typeface="+mn-lt"/>
              </a:rPr>
              <a:t>60,000</a:t>
            </a:r>
            <a:endParaRPr lang="en-US" sz="2000" dirty="0">
              <a:latin typeface="+mn-lt"/>
            </a:endParaRPr>
          </a:p>
        </p:txBody>
      </p:sp>
      <p:sp>
        <p:nvSpPr>
          <p:cNvPr id="42" name="TextBox 41"/>
          <p:cNvSpPr txBox="1"/>
          <p:nvPr/>
        </p:nvSpPr>
        <p:spPr>
          <a:xfrm>
            <a:off x="2461025" y="4999889"/>
            <a:ext cx="1302545" cy="400110"/>
          </a:xfrm>
          <a:prstGeom prst="rect">
            <a:avLst/>
          </a:prstGeom>
          <a:noFill/>
        </p:spPr>
        <p:txBody>
          <a:bodyPr wrap="square" rtlCol="0">
            <a:spAutoFit/>
          </a:bodyPr>
          <a:lstStyle/>
          <a:p>
            <a:pPr algn="r"/>
            <a:r>
              <a:rPr lang="en-IN" sz="2000" b="1" dirty="0">
                <a:solidFill>
                  <a:srgbClr val="EC008C"/>
                </a:solidFill>
                <a:latin typeface="+mn-lt"/>
              </a:rPr>
              <a:t>$160,000</a:t>
            </a:r>
            <a:endParaRPr lang="en-US" sz="2000" b="1" dirty="0">
              <a:solidFill>
                <a:srgbClr val="EC008C"/>
              </a:solidFill>
              <a:latin typeface="+mn-lt"/>
            </a:endParaRPr>
          </a:p>
        </p:txBody>
      </p:sp>
      <p:cxnSp>
        <p:nvCxnSpPr>
          <p:cNvPr id="43" name="Straight Connector 42"/>
          <p:cNvCxnSpPr/>
          <p:nvPr/>
        </p:nvCxnSpPr>
        <p:spPr>
          <a:xfrm flipV="1">
            <a:off x="2663555" y="4978421"/>
            <a:ext cx="1003286"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flipV="1">
            <a:off x="3383661" y="3226864"/>
            <a:ext cx="1002185" cy="18395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1" name="TextBox 50"/>
          <p:cNvSpPr txBox="1"/>
          <p:nvPr/>
        </p:nvSpPr>
        <p:spPr>
          <a:xfrm>
            <a:off x="1457594" y="2536252"/>
            <a:ext cx="1846664" cy="330669"/>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1 ÷ 5 = 20% × 2 </a:t>
            </a:r>
            <a:endParaRPr lang="en-US" sz="2000" dirty="0">
              <a:latin typeface="+mn-lt"/>
            </a:endParaRPr>
          </a:p>
        </p:txBody>
      </p:sp>
      <p:cxnSp>
        <p:nvCxnSpPr>
          <p:cNvPr id="53" name="Straight Arrow Connector 52"/>
          <p:cNvCxnSpPr/>
          <p:nvPr/>
        </p:nvCxnSpPr>
        <p:spPr>
          <a:xfrm flipH="1">
            <a:off x="2085663" y="2848541"/>
            <a:ext cx="781295" cy="8518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6"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sp>
        <p:nvSpPr>
          <p:cNvPr id="50" name="TextBox 49"/>
          <p:cNvSpPr txBox="1"/>
          <p:nvPr/>
        </p:nvSpPr>
        <p:spPr>
          <a:xfrm>
            <a:off x="3828380" y="5003939"/>
            <a:ext cx="1590046" cy="400110"/>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5 yrs. </a:t>
            </a:r>
            <a:r>
              <a:rPr lang="en-IN" sz="2000" dirty="0" smtClean="0">
                <a:latin typeface="+mn-lt"/>
              </a:rPr>
              <a:t>− </a:t>
            </a:r>
            <a:r>
              <a:rPr lang="en-IN" sz="2000" dirty="0">
                <a:latin typeface="+mn-lt"/>
              </a:rPr>
              <a:t>2 yrs.</a:t>
            </a:r>
            <a:endParaRPr lang="en-US" sz="2000" dirty="0">
              <a:latin typeface="+mn-lt"/>
            </a:endParaRPr>
          </a:p>
        </p:txBody>
      </p:sp>
      <p:cxnSp>
        <p:nvCxnSpPr>
          <p:cNvPr id="54" name="Straight Arrow Connector 53"/>
          <p:cNvCxnSpPr/>
          <p:nvPr/>
        </p:nvCxnSpPr>
        <p:spPr>
          <a:xfrm flipV="1">
            <a:off x="4097188" y="4464617"/>
            <a:ext cx="619307" cy="57890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64125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50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3000"/>
                            </p:stCondLst>
                            <p:childTnLst>
                              <p:par>
                                <p:cTn id="23" presetID="10" presetClass="entr" presetSubtype="0" fill="hold" grpId="0" nodeType="after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22" presetClass="entr" presetSubtype="1" fill="hold" nodeType="withEffect">
                                  <p:stCondLst>
                                    <p:cond delay="50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4000"/>
                            </p:stCondLst>
                            <p:childTnLst>
                              <p:par>
                                <p:cTn id="33" presetID="10" presetClass="entr" presetSubtype="0" fill="hold" grpId="0" nodeType="afterEffect">
                                  <p:stCondLst>
                                    <p:cond delay="5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5000"/>
                            </p:stCondLst>
                            <p:childTnLst>
                              <p:par>
                                <p:cTn id="37" presetID="10" presetClass="entr" presetSubtype="0" fill="hold" grpId="0" nodeType="afterEffect">
                                  <p:stCondLst>
                                    <p:cond delay="50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6000"/>
                            </p:stCondLst>
                            <p:childTnLst>
                              <p:par>
                                <p:cTn id="41" presetID="10" presetClass="entr" presetSubtype="0" fill="hold" grpId="0" nodeType="afterEffect">
                                  <p:stCondLst>
                                    <p:cond delay="50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par>
                          <p:cTn id="44" fill="hold">
                            <p:stCondLst>
                              <p:cond delay="7000"/>
                            </p:stCondLst>
                            <p:childTnLst>
                              <p:par>
                                <p:cTn id="45" presetID="10" presetClass="entr" presetSubtype="0" fill="hold" grpId="0" nodeType="afterEffect">
                                  <p:stCondLst>
                                    <p:cond delay="5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par>
                          <p:cTn id="51" fill="hold">
                            <p:stCondLst>
                              <p:cond delay="8000"/>
                            </p:stCondLst>
                            <p:childTnLst>
                              <p:par>
                                <p:cTn id="52" presetID="10" presetClass="entr" presetSubtype="0" fill="hold" nodeType="afterEffect">
                                  <p:stCondLst>
                                    <p:cond delay="5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p:stCondLst>
                              <p:cond delay="9000"/>
                            </p:stCondLst>
                            <p:childTnLst>
                              <p:par>
                                <p:cTn id="59" presetID="22" presetClass="entr" presetSubtype="4" fill="hold" nodeType="afterEffect">
                                  <p:stCondLst>
                                    <p:cond delay="5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childTnLst>
                          </p:cTn>
                        </p:par>
                        <p:par>
                          <p:cTn id="62" fill="hold">
                            <p:stCondLst>
                              <p:cond delay="10000"/>
                            </p:stCondLst>
                            <p:childTnLst>
                              <p:par>
                                <p:cTn id="63" presetID="10" presetClass="entr" presetSubtype="0" fill="hold" grpId="0" nodeType="afterEffect">
                                  <p:stCondLst>
                                    <p:cond delay="5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childTnLst>
                          </p:cTn>
                        </p:par>
                        <p:par>
                          <p:cTn id="66" fill="hold">
                            <p:stCondLst>
                              <p:cond delay="11000"/>
                            </p:stCondLst>
                            <p:childTnLst>
                              <p:par>
                                <p:cTn id="67" presetID="10" presetClass="entr" presetSubtype="0" fill="hold" nodeType="afterEffect">
                                  <p:stCondLst>
                                    <p:cond delay="5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12000"/>
                            </p:stCondLst>
                            <p:childTnLst>
                              <p:par>
                                <p:cTn id="77" presetID="10" presetClass="entr" presetSubtype="0" fill="hold" grpId="0" nodeType="afterEffect">
                                  <p:stCondLst>
                                    <p:cond delay="50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13000"/>
                            </p:stCondLst>
                            <p:childTnLst>
                              <p:par>
                                <p:cTn id="84" presetID="10" presetClass="entr" presetSubtype="0" fill="hold" nodeType="afterEffect">
                                  <p:stCondLst>
                                    <p:cond delay="50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4000"/>
                            </p:stCondLst>
                            <p:childTnLst>
                              <p:par>
                                <p:cTn id="94" presetID="10" presetClass="entr" presetSubtype="0" fill="hold" grpId="0" nodeType="afterEffect">
                                  <p:stCondLst>
                                    <p:cond delay="50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500"/>
                                        <p:tgtEl>
                                          <p:spTgt spid="28"/>
                                        </p:tgtEl>
                                      </p:cBhvr>
                                    </p:animEffect>
                                  </p:childTnLst>
                                </p:cTn>
                              </p:par>
                              <p:par>
                                <p:cTn id="97" presetID="10" presetClass="entr" presetSubtype="0" fill="hold" grpId="0" nodeType="withEffect">
                                  <p:stCondLst>
                                    <p:cond delay="50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500"/>
                                        <p:tgtEl>
                                          <p:spTgt spid="22"/>
                                        </p:tgtEl>
                                      </p:cBhvr>
                                    </p:animEffect>
                                  </p:childTnLst>
                                </p:cTn>
                              </p:par>
                              <p:par>
                                <p:cTn id="100" presetID="22" presetClass="entr" presetSubtype="4" fill="hold" nodeType="withEffect">
                                  <p:stCondLst>
                                    <p:cond delay="500"/>
                                  </p:stCondLst>
                                  <p:childTnLst>
                                    <p:set>
                                      <p:cBhvr>
                                        <p:cTn id="101" dur="1" fill="hold">
                                          <p:stCondLst>
                                            <p:cond delay="0"/>
                                          </p:stCondLst>
                                        </p:cTn>
                                        <p:tgtEl>
                                          <p:spTgt spid="54"/>
                                        </p:tgtEl>
                                        <p:attrNameLst>
                                          <p:attrName>style.visibility</p:attrName>
                                        </p:attrNameLst>
                                      </p:cBhvr>
                                      <p:to>
                                        <p:strVal val="visible"/>
                                      </p:to>
                                    </p:set>
                                    <p:animEffect transition="in" filter="wipe(down)">
                                      <p:cBhvr>
                                        <p:cTn id="102" dur="500"/>
                                        <p:tgtEl>
                                          <p:spTgt spid="54"/>
                                        </p:tgtEl>
                                      </p:cBhvr>
                                    </p:animEffect>
                                  </p:childTnLst>
                                </p:cTn>
                              </p:par>
                              <p:par>
                                <p:cTn id="103" presetID="10" presetClass="entr" presetSubtype="0" fill="hold" grpId="0" nodeType="withEffect">
                                  <p:stCondLst>
                                    <p:cond delay="50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childTnLst>
                          </p:cTn>
                        </p:par>
                        <p:par>
                          <p:cTn id="106" fill="hold">
                            <p:stCondLst>
                              <p:cond delay="15000"/>
                            </p:stCondLst>
                            <p:childTnLst>
                              <p:par>
                                <p:cTn id="107" presetID="10" presetClass="entr" presetSubtype="0" fill="hold" nodeType="afterEffect">
                                  <p:stCondLst>
                                    <p:cond delay="50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500"/>
                                        <p:tgtEl>
                                          <p:spTgt spid="23"/>
                                        </p:tgtEl>
                                      </p:cBhvr>
                                    </p:animEffect>
                                  </p:childTnLst>
                                </p:cTn>
                              </p:par>
                              <p:par>
                                <p:cTn id="116" presetID="10" presetClass="entr" presetSubtype="0" fill="hold" nodeType="withEffect">
                                  <p:stCondLst>
                                    <p:cond delay="50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par>
                                <p:cTn id="119" presetID="10" presetClass="entr" presetSubtype="0" fill="hold" nodeType="withEffect">
                                  <p:stCondLst>
                                    <p:cond delay="50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500"/>
                                        <p:tgtEl>
                                          <p:spTgt spid="3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500"/>
                                        <p:tgtEl>
                                          <p:spTgt spid="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fade">
                                      <p:cBhvr>
                                        <p:cTn id="129" dur="500"/>
                                        <p:tgtEl>
                                          <p:spTgt spid="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9"/>
                                        </p:tgtEl>
                                        <p:attrNameLst>
                                          <p:attrName>style.visibility</p:attrName>
                                        </p:attrNameLst>
                                      </p:cBhvr>
                                      <p:to>
                                        <p:strVal val="visible"/>
                                      </p:to>
                                    </p:set>
                                    <p:animEffect transition="in" filter="fade">
                                      <p:cBhvr>
                                        <p:cTn id="132" dur="500"/>
                                        <p:tgtEl>
                                          <p:spTgt spid="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0"/>
                                        </p:tgtEl>
                                        <p:attrNameLst>
                                          <p:attrName>style.visibility</p:attrName>
                                        </p:attrNameLst>
                                      </p:cBhvr>
                                      <p:to>
                                        <p:strVal val="visible"/>
                                      </p:to>
                                    </p:set>
                                    <p:animEffect transition="in" filter="fade">
                                      <p:cBhvr>
                                        <p:cTn id="135" dur="500"/>
                                        <p:tgtEl>
                                          <p:spTgt spid="10"/>
                                        </p:tgtEl>
                                      </p:cBhvr>
                                    </p:animEffect>
                                  </p:childTnLst>
                                </p:cTn>
                              </p:par>
                              <p:par>
                                <p:cTn id="136" presetID="10" presetClass="entr" presetSubtype="0" fill="hold" nodeType="with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fade">
                                      <p:cBhvr>
                                        <p:cTn id="138" dur="500"/>
                                        <p:tgtEl>
                                          <p:spTgt spid="1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12"/>
                                        </p:tgtEl>
                                        <p:attrNameLst>
                                          <p:attrName>style.visibility</p:attrName>
                                        </p:attrNameLst>
                                      </p:cBhvr>
                                      <p:to>
                                        <p:strVal val="visible"/>
                                      </p:to>
                                    </p:set>
                                    <p:animEffect transition="in" filter="fade">
                                      <p:cBhvr>
                                        <p:cTn id="141" dur="500"/>
                                        <p:tgtEl>
                                          <p:spTgt spid="1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3"/>
                                        </p:tgtEl>
                                        <p:attrNameLst>
                                          <p:attrName>style.visibility</p:attrName>
                                        </p:attrNameLst>
                                      </p:cBhvr>
                                      <p:to>
                                        <p:strVal val="visible"/>
                                      </p:to>
                                    </p:set>
                                    <p:animEffect transition="in" filter="fade">
                                      <p:cBhvr>
                                        <p:cTn id="144" dur="500"/>
                                        <p:tgtEl>
                                          <p:spTgt spid="1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fade">
                                      <p:cBhvr>
                                        <p:cTn id="147" dur="500"/>
                                        <p:tgtEl>
                                          <p:spTgt spid="1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5"/>
                                        </p:tgtEl>
                                        <p:attrNameLst>
                                          <p:attrName>style.visibility</p:attrName>
                                        </p:attrNameLst>
                                      </p:cBhvr>
                                      <p:to>
                                        <p:strVal val="visible"/>
                                      </p:to>
                                    </p:set>
                                    <p:animEffect transition="in" filter="fade">
                                      <p:cBhvr>
                                        <p:cTn id="1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7" grpId="0" animBg="1"/>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5" grpId="0"/>
      <p:bldP spid="36" grpId="0"/>
      <p:bldP spid="37" grpId="0"/>
      <p:bldP spid="4" grpId="0"/>
      <p:bldP spid="39" grpId="0"/>
      <p:bldP spid="40" grpId="0"/>
      <p:bldP spid="41" grpId="0"/>
      <p:bldP spid="42" grpId="0"/>
      <p:bldP spid="51" grpId="0" animBg="1"/>
      <p:bldP spid="5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Change </a:t>
            </a:r>
            <a:r>
              <a:rPr lang="en-US" dirty="0"/>
              <a:t>in Depreciation Method—Agrium, Inc.</a:t>
            </a:r>
          </a:p>
        </p:txBody>
      </p:sp>
      <p:sp>
        <p:nvSpPr>
          <p:cNvPr id="6" name="AutoShape 3"/>
          <p:cNvSpPr>
            <a:spLocks noChangeAspect="1" noChangeArrowheads="1" noTextEdit="1"/>
          </p:cNvSpPr>
          <p:nvPr/>
        </p:nvSpPr>
        <p:spPr bwMode="auto">
          <a:xfrm>
            <a:off x="762000" y="1652588"/>
            <a:ext cx="801370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pic>
        <p:nvPicPr>
          <p:cNvPr id="3" name="Picture 2"/>
          <p:cNvPicPr>
            <a:picLocks noChangeAspect="1"/>
          </p:cNvPicPr>
          <p:nvPr/>
        </p:nvPicPr>
        <p:blipFill>
          <a:blip r:embed="rId3"/>
          <a:stretch>
            <a:fillRect/>
          </a:stretch>
        </p:blipFill>
        <p:spPr>
          <a:xfrm>
            <a:off x="761999" y="1652588"/>
            <a:ext cx="8261566" cy="2386012"/>
          </a:xfrm>
          <a:prstGeom prst="rect">
            <a:avLst/>
          </a:prstGeom>
        </p:spPr>
      </p:pic>
    </p:spTree>
    <p:extLst>
      <p:ext uri="{BB962C8B-B14F-4D97-AF65-F5344CB8AC3E}">
        <p14:creationId xmlns:p14="http://schemas.microsoft.com/office/powerpoint/2010/main" val="260006855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solidFill>
                  <a:srgbClr val="0072A2"/>
                </a:solidFill>
              </a:rPr>
              <a:t>Concept Check: Change in Depreciation Method</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800"/>
              </a:spcAft>
              <a:buNone/>
            </a:pPr>
            <a:r>
              <a:rPr lang="en-US" sz="2200" dirty="0"/>
              <a:t>On January 1, 2016, the Harold Company purchased equipment at a cost of $400,000</a:t>
            </a:r>
            <a:r>
              <a:rPr lang="en-US" sz="2200" dirty="0" smtClean="0"/>
              <a:t>. The </a:t>
            </a:r>
            <a:r>
              <a:rPr lang="en-US" sz="2200" dirty="0"/>
              <a:t>equipment was expected to have a service life of 10 years and a $20,000 residual value</a:t>
            </a:r>
            <a:r>
              <a:rPr lang="en-US" sz="2200" dirty="0" smtClean="0"/>
              <a:t>. The </a:t>
            </a:r>
            <a:r>
              <a:rPr lang="en-US" sz="2200" dirty="0"/>
              <a:t>company’s fiscal year-end is December 31, and the double-declining balance (DDB) depreciation method is used. During 2018, the company switched from the DDB to the straight-line method. In 2018, the adjusting entry to depreciation expense is</a:t>
            </a:r>
            <a:r>
              <a:rPr lang="en-US" sz="2200" dirty="0" smtClean="0"/>
              <a:t>:</a:t>
            </a:r>
            <a:endParaRPr lang="en-US" sz="2200" dirty="0"/>
          </a:p>
          <a:p>
            <a:pPr marL="457200" indent="-457200">
              <a:buFont typeface="+mj-lt"/>
              <a:buAutoNum type="alphaLcPeriod"/>
            </a:pPr>
            <a:r>
              <a:rPr lang="en-US" sz="2200" dirty="0" smtClean="0"/>
              <a:t>$22,500 </a:t>
            </a:r>
            <a:endParaRPr lang="en-US" sz="2200" dirty="0"/>
          </a:p>
          <a:p>
            <a:pPr marL="457200" indent="-457200">
              <a:buFont typeface="+mj-lt"/>
              <a:buAutoNum type="alphaLcPeriod"/>
            </a:pPr>
            <a:r>
              <a:rPr lang="en-US" sz="2200" dirty="0" smtClean="0"/>
              <a:t>$29,500 </a:t>
            </a:r>
            <a:endParaRPr lang="en-US" sz="2200" dirty="0"/>
          </a:p>
          <a:p>
            <a:pPr marL="457200" indent="-457200">
              <a:buFont typeface="+mj-lt"/>
              <a:buAutoNum type="alphaLcPeriod"/>
            </a:pPr>
            <a:r>
              <a:rPr lang="en-US" sz="2200" dirty="0" smtClean="0"/>
              <a:t>$31,625 </a:t>
            </a:r>
          </a:p>
          <a:p>
            <a:pPr marL="457200" indent="-457200">
              <a:buFont typeface="+mj-lt"/>
              <a:buAutoNum type="alphaLcPeriod"/>
            </a:pPr>
            <a:r>
              <a:rPr lang="en-US" sz="2200" dirty="0" smtClean="0"/>
              <a:t>$44,775 </a:t>
            </a:r>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6977" y="43434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455720" y="3910786"/>
            <a:ext cx="4926280" cy="2185214"/>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latin typeface="+mn-lt"/>
              </a:rPr>
              <a:t>The correct answer is </a:t>
            </a:r>
            <a:r>
              <a:rPr lang="en-US" i="1" dirty="0" smtClean="0">
                <a:latin typeface="+mn-lt"/>
              </a:rPr>
              <a:t>b</a:t>
            </a:r>
            <a:r>
              <a:rPr lang="en-US" dirty="0">
                <a:latin typeface="+mn-lt"/>
              </a:rPr>
              <a:t>:</a:t>
            </a:r>
            <a:r>
              <a:rPr lang="en-US" dirty="0" smtClean="0">
                <a:latin typeface="+mn-lt"/>
              </a:rPr>
              <a:t> </a:t>
            </a:r>
            <a:endParaRPr lang="en-US" dirty="0">
              <a:latin typeface="+mn-lt"/>
            </a:endParaRPr>
          </a:p>
          <a:p>
            <a:pPr lvl="0"/>
            <a:r>
              <a:rPr lang="en-US" dirty="0">
                <a:latin typeface="+mn-lt"/>
              </a:rPr>
              <a:t>2016 Depreciation = $400,000 </a:t>
            </a:r>
            <a:r>
              <a:rPr lang="en-US" dirty="0" smtClean="0">
                <a:latin typeface="+mn-lt"/>
              </a:rPr>
              <a:t>× </a:t>
            </a:r>
            <a:r>
              <a:rPr lang="en-US" dirty="0">
                <a:latin typeface="+mn-lt"/>
              </a:rPr>
              <a:t>0.20 = $80,000</a:t>
            </a:r>
          </a:p>
          <a:p>
            <a:pPr lvl="0"/>
            <a:r>
              <a:rPr lang="en-US" dirty="0">
                <a:latin typeface="+mn-lt"/>
              </a:rPr>
              <a:t>2017 Depreciation = $320,000 </a:t>
            </a:r>
            <a:r>
              <a:rPr lang="en-US" dirty="0" smtClean="0">
                <a:latin typeface="+mn-lt"/>
              </a:rPr>
              <a:t>× </a:t>
            </a:r>
            <a:r>
              <a:rPr lang="en-US" dirty="0">
                <a:latin typeface="+mn-lt"/>
              </a:rPr>
              <a:t>0.20 = $64,000</a:t>
            </a:r>
          </a:p>
          <a:p>
            <a:pPr lvl="0"/>
            <a:r>
              <a:rPr lang="en-US" dirty="0">
                <a:latin typeface="+mn-lt"/>
              </a:rPr>
              <a:t>Undepreciated cost on 01/01/18: $256,000</a:t>
            </a:r>
          </a:p>
          <a:p>
            <a:pPr lvl="0"/>
            <a:r>
              <a:rPr lang="en-US" dirty="0">
                <a:latin typeface="+mn-lt"/>
              </a:rPr>
              <a:t>Less residual cost of $20,000</a:t>
            </a:r>
          </a:p>
          <a:p>
            <a:pPr lvl="0"/>
            <a:r>
              <a:rPr lang="en-US" dirty="0">
                <a:latin typeface="+mn-lt"/>
              </a:rPr>
              <a:t>Depreciation base: $236,000</a:t>
            </a:r>
          </a:p>
          <a:p>
            <a:pPr lvl="0"/>
            <a:r>
              <a:rPr lang="en-US" dirty="0">
                <a:latin typeface="+mn-lt"/>
              </a:rPr>
              <a:t>Annual depreciation for 8 years: </a:t>
            </a:r>
            <a:r>
              <a:rPr lang="en-US" b="1" dirty="0">
                <a:solidFill>
                  <a:srgbClr val="C00000"/>
                </a:solidFill>
                <a:latin typeface="+mn-lt"/>
              </a:rPr>
              <a:t>$29,500</a:t>
            </a:r>
          </a:p>
        </p:txBody>
      </p:sp>
      <p:sp>
        <p:nvSpPr>
          <p:cNvPr id="6" name="Title 2"/>
          <p:cNvSpPr txBox="1">
            <a:spLocks/>
          </p:cNvSpPr>
          <p:nvPr/>
        </p:nvSpPr>
        <p:spPr bwMode="auto">
          <a:xfrm>
            <a:off x="8370172" y="12465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spTree>
    <p:extLst>
      <p:ext uri="{BB962C8B-B14F-4D97-AF65-F5344CB8AC3E}">
        <p14:creationId xmlns:p14="http://schemas.microsoft.com/office/powerpoint/2010/main" val="19151465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45178"/>
          </a:xfrm>
        </p:spPr>
        <p:txBody>
          <a:bodyPr/>
          <a:lstStyle/>
          <a:p>
            <a:r>
              <a:rPr lang="en-US" dirty="0"/>
              <a:t>Error Correction</a:t>
            </a:r>
          </a:p>
        </p:txBody>
      </p:sp>
      <p:sp>
        <p:nvSpPr>
          <p:cNvPr id="3" name="Content Placeholder 2"/>
          <p:cNvSpPr>
            <a:spLocks noGrp="1"/>
          </p:cNvSpPr>
          <p:nvPr>
            <p:ph idx="1"/>
          </p:nvPr>
        </p:nvSpPr>
        <p:spPr>
          <a:xfrm>
            <a:off x="761998" y="900705"/>
            <a:ext cx="8144221" cy="5957295"/>
          </a:xfrm>
        </p:spPr>
        <p:txBody>
          <a:bodyPr>
            <a:normAutofit fontScale="92500"/>
          </a:bodyPr>
          <a:lstStyle/>
          <a:p>
            <a:pPr>
              <a:lnSpc>
                <a:spcPct val="100000"/>
              </a:lnSpc>
            </a:pPr>
            <a:r>
              <a:rPr lang="en-US" dirty="0"/>
              <a:t>Errors involving property, plant, and equipment and intangible assets include: </a:t>
            </a:r>
          </a:p>
          <a:p>
            <a:pPr marL="795338" lvl="1" indent="-338138">
              <a:lnSpc>
                <a:spcPct val="100000"/>
              </a:lnSpc>
              <a:buFont typeface="Lucida Grande"/>
              <a:buChar char="–"/>
            </a:pPr>
            <a:r>
              <a:rPr lang="en-US" sz="2600" dirty="0"/>
              <a:t>Computational </a:t>
            </a:r>
            <a:r>
              <a:rPr lang="en-IN" sz="2600" dirty="0"/>
              <a:t>errors in the calculation of depreciation</a:t>
            </a:r>
            <a:r>
              <a:rPr lang="en-US" sz="2600" dirty="0"/>
              <a:t>, depletion, or amortization</a:t>
            </a:r>
            <a:r>
              <a:rPr lang="en-IN" sz="2600" dirty="0"/>
              <a:t> </a:t>
            </a:r>
          </a:p>
          <a:p>
            <a:pPr marL="795338" lvl="1" indent="-338138">
              <a:lnSpc>
                <a:spcPct val="100000"/>
              </a:lnSpc>
              <a:buFont typeface="Lucida Grande"/>
              <a:buChar char="–"/>
            </a:pPr>
            <a:r>
              <a:rPr lang="en-US" sz="2600" dirty="0"/>
              <a:t>Mistakes made </a:t>
            </a:r>
            <a:r>
              <a:rPr lang="en-IN" sz="2600" dirty="0"/>
              <a:t>in determining whether expenditures should be capitalized or expensed</a:t>
            </a:r>
          </a:p>
          <a:p>
            <a:pPr>
              <a:lnSpc>
                <a:spcPct val="100000"/>
              </a:lnSpc>
            </a:pPr>
            <a:r>
              <a:rPr lang="en-IN" dirty="0"/>
              <a:t>Treatment of material errors occurring in a previous year:</a:t>
            </a:r>
          </a:p>
          <a:p>
            <a:pPr marL="795338" lvl="1" indent="-338138">
              <a:lnSpc>
                <a:spcPct val="100000"/>
              </a:lnSpc>
              <a:buFont typeface="Lucida Grande"/>
              <a:buChar char="–"/>
            </a:pPr>
            <a:r>
              <a:rPr lang="en-IN" sz="2600" dirty="0"/>
              <a:t>Previous years’ financial statements are </a:t>
            </a:r>
            <a:r>
              <a:rPr lang="en-IN" sz="2600" b="1" dirty="0">
                <a:solidFill>
                  <a:srgbClr val="C00000"/>
                </a:solidFill>
              </a:rPr>
              <a:t>retrospectively restated</a:t>
            </a:r>
          </a:p>
          <a:p>
            <a:pPr marL="795338" lvl="1" indent="-338138">
              <a:lnSpc>
                <a:spcPct val="100000"/>
              </a:lnSpc>
              <a:buFont typeface="Lucida Grande"/>
              <a:buChar char="–"/>
            </a:pPr>
            <a:r>
              <a:rPr lang="en-US" sz="2600" dirty="0"/>
              <a:t>Account balances are corrected</a:t>
            </a:r>
          </a:p>
          <a:p>
            <a:pPr marL="795338" lvl="1" indent="-338138">
              <a:lnSpc>
                <a:spcPct val="100000"/>
              </a:lnSpc>
              <a:buFont typeface="Lucida Grande"/>
              <a:buChar char="–"/>
            </a:pPr>
            <a:r>
              <a:rPr lang="en-IN" sz="2600" dirty="0"/>
              <a:t>If retained earnings requires correction, the correction is reported as a </a:t>
            </a:r>
            <a:r>
              <a:rPr lang="en-IN" sz="2600" b="1" dirty="0">
                <a:solidFill>
                  <a:srgbClr val="C00000"/>
                </a:solidFill>
              </a:rPr>
              <a:t>prior period </a:t>
            </a:r>
            <a:r>
              <a:rPr lang="en-US" sz="2600" b="1" dirty="0">
                <a:solidFill>
                  <a:srgbClr val="C00000"/>
                </a:solidFill>
              </a:rPr>
              <a:t>adjustment</a:t>
            </a:r>
          </a:p>
          <a:p>
            <a:pPr marL="795338" lvl="1" indent="-338138">
              <a:lnSpc>
                <a:spcPct val="100000"/>
              </a:lnSpc>
              <a:buFont typeface="Lucida Grande"/>
              <a:buChar char="–"/>
            </a:pPr>
            <a:r>
              <a:rPr lang="en-IN" sz="2600" dirty="0"/>
              <a:t>A note describes the nature of the error and the impact of the correction on income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LO11-7</a:t>
            </a:r>
          </a:p>
        </p:txBody>
      </p:sp>
    </p:spTree>
    <p:extLst>
      <p:ext uri="{BB962C8B-B14F-4D97-AF65-F5344CB8AC3E}">
        <p14:creationId xmlns:p14="http://schemas.microsoft.com/office/powerpoint/2010/main" val="21700178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693810"/>
          </a:xfrm>
        </p:spPr>
        <p:txBody>
          <a:bodyPr/>
          <a:lstStyle/>
          <a:p>
            <a:r>
              <a:rPr lang="en-US" dirty="0" smtClean="0"/>
              <a:t>Error Correction </a:t>
            </a:r>
            <a:r>
              <a:rPr lang="en-US" sz="2600" dirty="0" smtClean="0"/>
              <a:t>(continued) </a:t>
            </a:r>
            <a:endParaRPr lang="en-US" sz="2600" dirty="0"/>
          </a:p>
        </p:txBody>
      </p:sp>
      <p:sp>
        <p:nvSpPr>
          <p:cNvPr id="13" name="Rectangle 12"/>
          <p:cNvSpPr/>
          <p:nvPr/>
        </p:nvSpPr>
        <p:spPr>
          <a:xfrm>
            <a:off x="940918" y="5383877"/>
            <a:ext cx="7676353" cy="116880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40917" y="5371239"/>
            <a:ext cx="3951227"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5" name="TextBox 14"/>
          <p:cNvSpPr txBox="1">
            <a:spLocks noChangeArrowheads="1"/>
          </p:cNvSpPr>
          <p:nvPr/>
        </p:nvSpPr>
        <p:spPr bwMode="auto">
          <a:xfrm>
            <a:off x="7526097" y="5371239"/>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6" name="TextBox 15"/>
          <p:cNvSpPr txBox="1">
            <a:spLocks noChangeArrowheads="1"/>
          </p:cNvSpPr>
          <p:nvPr/>
        </p:nvSpPr>
        <p:spPr bwMode="auto">
          <a:xfrm>
            <a:off x="6237721" y="5371239"/>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7" name="Straight Connector 16"/>
          <p:cNvCxnSpPr/>
          <p:nvPr/>
        </p:nvCxnSpPr>
        <p:spPr>
          <a:xfrm>
            <a:off x="940919" y="5770376"/>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961557" y="5744187"/>
            <a:ext cx="5005706" cy="376557"/>
          </a:xfrm>
          <a:prstGeom prst="rect">
            <a:avLst/>
          </a:prstGeom>
          <a:noFill/>
          <a:ln w="9525">
            <a:noFill/>
            <a:miter lim="800000"/>
            <a:headEnd/>
            <a:tailEnd/>
          </a:ln>
        </p:spPr>
        <p:txBody>
          <a:bodyPr/>
          <a:lstStyle/>
          <a:p>
            <a:r>
              <a:rPr lang="en-IN" sz="2400" dirty="0" smtClean="0">
                <a:latin typeface="Calibri" pitchFamily="34" charset="0"/>
              </a:rPr>
              <a:t>Patent</a:t>
            </a:r>
            <a:r>
              <a:rPr lang="en-IN" sz="2000" dirty="0" smtClean="0">
                <a:latin typeface="Calibri" pitchFamily="34" charset="0"/>
              </a:rPr>
              <a:t> (to state at amortized cost)</a:t>
            </a:r>
            <a:endParaRPr lang="en-IN" sz="2400" dirty="0">
              <a:latin typeface="Calibri" pitchFamily="34" charset="0"/>
            </a:endParaRPr>
          </a:p>
        </p:txBody>
      </p:sp>
      <p:sp>
        <p:nvSpPr>
          <p:cNvPr id="19" name="TextBox 18"/>
          <p:cNvSpPr txBox="1">
            <a:spLocks noChangeArrowheads="1"/>
          </p:cNvSpPr>
          <p:nvPr/>
        </p:nvSpPr>
        <p:spPr bwMode="auto">
          <a:xfrm>
            <a:off x="6019333" y="5744187"/>
            <a:ext cx="1318414" cy="376557"/>
          </a:xfrm>
          <a:prstGeom prst="rect">
            <a:avLst/>
          </a:prstGeom>
          <a:noFill/>
          <a:ln w="9525">
            <a:noFill/>
            <a:miter lim="800000"/>
            <a:headEnd/>
            <a:tailEnd/>
          </a:ln>
        </p:spPr>
        <p:txBody>
          <a:bodyPr/>
          <a:lstStyle/>
          <a:p>
            <a:pPr algn="r"/>
            <a:r>
              <a:rPr lang="en-IN" sz="2400" dirty="0">
                <a:latin typeface="Calibri" pitchFamily="34" charset="0"/>
              </a:rPr>
              <a:t>180,000</a:t>
            </a:r>
          </a:p>
        </p:txBody>
      </p:sp>
      <p:sp>
        <p:nvSpPr>
          <p:cNvPr id="20" name="TextBox 19"/>
          <p:cNvSpPr txBox="1">
            <a:spLocks noChangeArrowheads="1"/>
          </p:cNvSpPr>
          <p:nvPr/>
        </p:nvSpPr>
        <p:spPr bwMode="auto">
          <a:xfrm>
            <a:off x="7298858" y="6119974"/>
            <a:ext cx="1318414" cy="376558"/>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180,000</a:t>
            </a:r>
          </a:p>
        </p:txBody>
      </p:sp>
      <p:sp>
        <p:nvSpPr>
          <p:cNvPr id="21" name="TextBox 20"/>
          <p:cNvSpPr txBox="1">
            <a:spLocks noChangeArrowheads="1"/>
          </p:cNvSpPr>
          <p:nvPr/>
        </p:nvSpPr>
        <p:spPr bwMode="auto">
          <a:xfrm>
            <a:off x="952530" y="6102533"/>
            <a:ext cx="5600670" cy="376557"/>
          </a:xfrm>
          <a:prstGeom prst="rect">
            <a:avLst/>
          </a:prstGeom>
          <a:noFill/>
          <a:ln w="9525">
            <a:noFill/>
            <a:miter lim="800000"/>
            <a:headEnd/>
            <a:tailEnd/>
          </a:ln>
        </p:spPr>
        <p:txBody>
          <a:bodyPr/>
          <a:lstStyle/>
          <a:p>
            <a:pPr lvl="1"/>
            <a:r>
              <a:rPr lang="en-IN" sz="2400" dirty="0">
                <a:latin typeface="Calibri" pitchFamily="34" charset="0"/>
              </a:rPr>
              <a:t>Retained </a:t>
            </a:r>
            <a:r>
              <a:rPr lang="en-IN" sz="2400" dirty="0" smtClean="0">
                <a:latin typeface="Calibri" pitchFamily="34" charset="0"/>
              </a:rPr>
              <a:t>earnings </a:t>
            </a:r>
            <a:r>
              <a:rPr lang="en-IN" sz="2000" dirty="0" smtClean="0">
                <a:latin typeface="Calibri" pitchFamily="34" charset="0"/>
              </a:rPr>
              <a:t>(prior period adjustment)</a:t>
            </a:r>
            <a:endParaRPr lang="en-IN" sz="2400" dirty="0">
              <a:latin typeface="Calibri" pitchFamily="34" charset="0"/>
            </a:endParaRPr>
          </a:p>
        </p:txBody>
      </p:sp>
      <p:sp>
        <p:nvSpPr>
          <p:cNvPr id="4" name="TextBox 3"/>
          <p:cNvSpPr txBox="1"/>
          <p:nvPr/>
        </p:nvSpPr>
        <p:spPr>
          <a:xfrm>
            <a:off x="627745" y="650268"/>
            <a:ext cx="8443684" cy="1631216"/>
          </a:xfrm>
          <a:prstGeom prst="rect">
            <a:avLst/>
          </a:prstGeom>
          <a:noFill/>
        </p:spPr>
        <p:txBody>
          <a:bodyPr wrap="square" rtlCol="0">
            <a:spAutoFit/>
          </a:bodyPr>
          <a:lstStyle/>
          <a:p>
            <a:r>
              <a:rPr lang="en-IN" sz="2000" dirty="0">
                <a:latin typeface="+mn-lt"/>
              </a:rPr>
              <a:t>In 2018, the controller of the Hathaway Corporation discovered an error in recording $300,000 in legal fees to successfully defend a patent infringement suit in 2016. The $300,000 was charged to legal fee expense but should have been capitalized and amortized over the five-year remaining life of the patent. Straight-line amortization is used by Hathaway for all </a:t>
            </a:r>
            <a:r>
              <a:rPr lang="en-US" sz="2000" dirty="0">
                <a:latin typeface="+mn-lt"/>
              </a:rPr>
              <a:t>intangibles.</a:t>
            </a:r>
          </a:p>
        </p:txBody>
      </p:sp>
      <p:sp>
        <p:nvSpPr>
          <p:cNvPr id="5" name="TextBox 4"/>
          <p:cNvSpPr txBox="1"/>
          <p:nvPr/>
        </p:nvSpPr>
        <p:spPr>
          <a:xfrm>
            <a:off x="4687695" y="4876800"/>
            <a:ext cx="3859259"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$300,000 </a:t>
            </a:r>
            <a:r>
              <a:rPr lang="en-IN" sz="2000" dirty="0" smtClean="0">
                <a:latin typeface="+mn-lt"/>
              </a:rPr>
              <a:t>− $</a:t>
            </a:r>
            <a:r>
              <a:rPr lang="en-IN" sz="2000" dirty="0">
                <a:latin typeface="+mn-lt"/>
              </a:rPr>
              <a:t>60,000 </a:t>
            </a:r>
            <a:r>
              <a:rPr lang="en-IN" sz="2000" dirty="0" smtClean="0">
                <a:latin typeface="+mn-lt"/>
              </a:rPr>
              <a:t>− </a:t>
            </a:r>
            <a:r>
              <a:rPr lang="en-IN" sz="2000" dirty="0">
                <a:latin typeface="+mn-lt"/>
              </a:rPr>
              <a:t>$</a:t>
            </a:r>
            <a:r>
              <a:rPr lang="en-IN" sz="2000" dirty="0" smtClean="0">
                <a:latin typeface="+mn-lt"/>
              </a:rPr>
              <a:t>60,000</a:t>
            </a:r>
            <a:endParaRPr lang="en-US" sz="2000" dirty="0">
              <a:latin typeface="+mn-lt"/>
            </a:endParaRPr>
          </a:p>
        </p:txBody>
      </p:sp>
      <p:cxnSp>
        <p:nvCxnSpPr>
          <p:cNvPr id="7" name="Straight Arrow Connector 6"/>
          <p:cNvCxnSpPr/>
          <p:nvPr/>
        </p:nvCxnSpPr>
        <p:spPr>
          <a:xfrm>
            <a:off x="6019333" y="5276910"/>
            <a:ext cx="358592" cy="59406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LO11-7</a:t>
            </a:r>
          </a:p>
        </p:txBody>
      </p:sp>
      <p:graphicFrame>
        <p:nvGraphicFramePr>
          <p:cNvPr id="9" name="Table 8"/>
          <p:cNvGraphicFramePr>
            <a:graphicFrameLocks noGrp="1"/>
          </p:cNvGraphicFramePr>
          <p:nvPr>
            <p:extLst>
              <p:ext uri="{D42A27DB-BD31-4B8C-83A1-F6EECF244321}">
                <p14:modId xmlns:p14="http://schemas.microsoft.com/office/powerpoint/2010/main" val="3622873422"/>
              </p:ext>
            </p:extLst>
          </p:nvPr>
        </p:nvGraphicFramePr>
        <p:xfrm>
          <a:off x="968485" y="2286000"/>
          <a:ext cx="7444255" cy="2493121"/>
        </p:xfrm>
        <a:graphic>
          <a:graphicData uri="http://schemas.openxmlformats.org/drawingml/2006/table">
            <a:tbl>
              <a:tblPr firstRow="1"/>
              <a:tblGrid>
                <a:gridCol w="708819">
                  <a:extLst>
                    <a:ext uri="{9D8B030D-6E8A-4147-A177-3AD203B41FA5}">
                      <a16:colId xmlns="" xmlns:a16="http://schemas.microsoft.com/office/drawing/2014/main" val="20000"/>
                    </a:ext>
                  </a:extLst>
                </a:gridCol>
                <a:gridCol w="179700">
                  <a:extLst>
                    <a:ext uri="{9D8B030D-6E8A-4147-A177-3AD203B41FA5}">
                      <a16:colId xmlns="" xmlns:a16="http://schemas.microsoft.com/office/drawing/2014/main" val="20001"/>
                    </a:ext>
                  </a:extLst>
                </a:gridCol>
                <a:gridCol w="881863">
                  <a:extLst>
                    <a:ext uri="{9D8B030D-6E8A-4147-A177-3AD203B41FA5}">
                      <a16:colId xmlns="" xmlns:a16="http://schemas.microsoft.com/office/drawing/2014/main" val="20002"/>
                    </a:ext>
                  </a:extLst>
                </a:gridCol>
                <a:gridCol w="1014974">
                  <a:extLst>
                    <a:ext uri="{9D8B030D-6E8A-4147-A177-3AD203B41FA5}">
                      <a16:colId xmlns="" xmlns:a16="http://schemas.microsoft.com/office/drawing/2014/main" val="20003"/>
                    </a:ext>
                  </a:extLst>
                </a:gridCol>
                <a:gridCol w="1331114">
                  <a:extLst>
                    <a:ext uri="{9D8B030D-6E8A-4147-A177-3AD203B41FA5}">
                      <a16:colId xmlns="" xmlns:a16="http://schemas.microsoft.com/office/drawing/2014/main" val="20004"/>
                    </a:ext>
                  </a:extLst>
                </a:gridCol>
                <a:gridCol w="232945">
                  <a:extLst>
                    <a:ext uri="{9D8B030D-6E8A-4147-A177-3AD203B41FA5}">
                      <a16:colId xmlns="" xmlns:a16="http://schemas.microsoft.com/office/drawing/2014/main" val="20005"/>
                    </a:ext>
                  </a:extLst>
                </a:gridCol>
                <a:gridCol w="316139">
                  <a:extLst>
                    <a:ext uri="{9D8B030D-6E8A-4147-A177-3AD203B41FA5}">
                      <a16:colId xmlns="" xmlns:a16="http://schemas.microsoft.com/office/drawing/2014/main" val="20006"/>
                    </a:ext>
                  </a:extLst>
                </a:gridCol>
                <a:gridCol w="648918">
                  <a:extLst>
                    <a:ext uri="{9D8B030D-6E8A-4147-A177-3AD203B41FA5}">
                      <a16:colId xmlns="" xmlns:a16="http://schemas.microsoft.com/office/drawing/2014/main" val="20007"/>
                    </a:ext>
                  </a:extLst>
                </a:gridCol>
                <a:gridCol w="1114809">
                  <a:extLst>
                    <a:ext uri="{9D8B030D-6E8A-4147-A177-3AD203B41FA5}">
                      <a16:colId xmlns="" xmlns:a16="http://schemas.microsoft.com/office/drawing/2014/main" val="20008"/>
                    </a:ext>
                  </a:extLst>
                </a:gridCol>
                <a:gridCol w="1014974">
                  <a:extLst>
                    <a:ext uri="{9D8B030D-6E8A-4147-A177-3AD203B41FA5}">
                      <a16:colId xmlns="" xmlns:a16="http://schemas.microsoft.com/office/drawing/2014/main" val="20009"/>
                    </a:ext>
                  </a:extLst>
                </a:gridCol>
              </a:tblGrid>
              <a:tr h="411859">
                <a:tc gridSpan="2">
                  <a:txBody>
                    <a:bodyPr/>
                    <a:lstStyle/>
                    <a:p>
                      <a:pPr algn="l" fontAlgn="b"/>
                      <a:r>
                        <a:rPr lang="en-US" sz="1600" b="1" i="0" u="none" strike="noStrike" dirty="0">
                          <a:solidFill>
                            <a:srgbClr val="000000"/>
                          </a:solidFill>
                          <a:effectLst/>
                          <a:latin typeface="Calibri" panose="020F0502020204030204" pitchFamily="34" charset="0"/>
                        </a:rPr>
                        <a:t>Analysis</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0"/>
                  </a:ext>
                </a:extLst>
              </a:tr>
              <a:tr h="248025">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1" i="0" u="none" strike="noStrike" dirty="0">
                          <a:solidFill>
                            <a:srgbClr val="000000"/>
                          </a:solidFill>
                          <a:effectLst/>
                          <a:latin typeface="Calibri" panose="020F0502020204030204" pitchFamily="34" charset="0"/>
                        </a:rPr>
                        <a:t>                         Correct           </a:t>
                      </a:r>
                    </a:p>
                  </a:txBody>
                  <a:tcPr marL="7620" marR="7620" marT="7620" marB="0" anchor="b">
                    <a:lnL>
                      <a:noFill/>
                    </a:lnL>
                    <a:lnR>
                      <a:noFill/>
                    </a:lnR>
                    <a:lnT>
                      <a:noFill/>
                    </a:lnT>
                    <a:lnB>
                      <a:noFill/>
                    </a:lnB>
                  </a:tcPr>
                </a:tc>
                <a:tc hMerge="1">
                  <a:txBody>
                    <a:bodyPr/>
                    <a:lstStyle/>
                    <a:p>
                      <a:pPr algn="ctr" fontAlgn="b"/>
                      <a:endParaRPr lang="en-US" sz="1600" b="1"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ctr" fontAlgn="b"/>
                      <a:r>
                        <a:rPr lang="en-US" sz="1600" b="1" i="0" u="none" strike="noStrike" dirty="0">
                          <a:solidFill>
                            <a:srgbClr val="000000"/>
                          </a:solidFill>
                          <a:effectLst/>
                          <a:latin typeface="Calibri" panose="020F0502020204030204" pitchFamily="34" charset="0"/>
                        </a:rPr>
                        <a:t>Incorrect          </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1"/>
                  </a:ext>
                </a:extLst>
              </a:tr>
              <a:tr h="248025">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1" i="0" u="none" strike="noStrike">
                          <a:solidFill>
                            <a:srgbClr val="000000"/>
                          </a:solidFill>
                          <a:effectLst/>
                          <a:latin typeface="Calibri" panose="020F0502020204030204" pitchFamily="34" charset="0"/>
                        </a:rPr>
                        <a:t> (Should Have Been Recorded)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l" fontAlgn="b"/>
                      <a:r>
                        <a:rPr lang="en-US" sz="1600" b="1" i="0" u="none" strike="noStrike" dirty="0">
                          <a:solidFill>
                            <a:srgbClr val="000000"/>
                          </a:solidFill>
                          <a:effectLst/>
                          <a:latin typeface="Calibri" panose="020F0502020204030204" pitchFamily="34" charset="0"/>
                        </a:rPr>
                        <a:t>       (As Recorded)</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2"/>
                  </a:ext>
                </a:extLst>
              </a:tr>
              <a:tr h="263057">
                <a:tc>
                  <a:txBody>
                    <a:bodyPr/>
                    <a:lstStyle/>
                    <a:p>
                      <a:pPr algn="l" fontAlgn="b"/>
                      <a:r>
                        <a:rPr lang="en-US" sz="1600" b="0" i="0" u="none" strike="noStrike">
                          <a:solidFill>
                            <a:srgbClr val="000000"/>
                          </a:solidFill>
                          <a:effectLst/>
                          <a:latin typeface="Calibri" panose="020F0502020204030204" pitchFamily="34" charset="0"/>
                        </a:rPr>
                        <a:t>2016</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3"/>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Cash</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Cash</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extLst>
                  <a:ext uri="{0D108BD9-81ED-4DB2-BD59-A6C34878D82A}">
                    <a16:rowId xmlns="" xmlns:a16="http://schemas.microsoft.com/office/drawing/2014/main" val="10004"/>
                  </a:ext>
                </a:extLst>
              </a:tr>
              <a:tr h="263057">
                <a:tc>
                  <a:txBody>
                    <a:bodyPr/>
                    <a:lstStyle/>
                    <a:p>
                      <a:pPr algn="l" fontAlgn="b"/>
                      <a:r>
                        <a:rPr lang="en-US" sz="1600" b="0" i="0" u="none" strike="noStrike">
                          <a:solidFill>
                            <a:srgbClr val="000000"/>
                          </a:solidFill>
                          <a:effectLst/>
                          <a:latin typeface="Calibri" panose="020F0502020204030204" pitchFamily="34" charset="0"/>
                        </a:rPr>
                        <a:t>2016</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0" i="0" u="none" strike="noStrike">
                          <a:solidFill>
                            <a:srgbClr val="000000"/>
                          </a:solidFill>
                          <a:effectLst/>
                          <a:latin typeface="Calibri" panose="020F0502020204030204" pitchFamily="34" charset="0"/>
                        </a:rPr>
                        <a:t>Amortization entry omitted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5"/>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6"/>
                  </a:ext>
                </a:extLst>
              </a:tr>
              <a:tr h="263057">
                <a:tc>
                  <a:txBody>
                    <a:bodyPr/>
                    <a:lstStyle/>
                    <a:p>
                      <a:pPr algn="l" fontAlgn="b"/>
                      <a:r>
                        <a:rPr lang="en-US" sz="1600" b="0" i="0" u="none" strike="noStrike">
                          <a:solidFill>
                            <a:srgbClr val="000000"/>
                          </a:solidFill>
                          <a:effectLst/>
                          <a:latin typeface="Calibri" panose="020F0502020204030204" pitchFamily="34" charset="0"/>
                        </a:rPr>
                        <a:t>2017</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0" i="0" u="none" strike="noStrike" dirty="0" smtClean="0">
                          <a:solidFill>
                            <a:srgbClr val="000000"/>
                          </a:solidFill>
                          <a:effectLst/>
                          <a:latin typeface="Calibri" panose="020F0502020204030204" pitchFamily="34" charset="0"/>
                        </a:rPr>
                        <a:t>Amortization </a:t>
                      </a:r>
                      <a:r>
                        <a:rPr lang="en-US" sz="1600" b="0" i="0" u="none" strike="noStrike" dirty="0">
                          <a:solidFill>
                            <a:srgbClr val="000000"/>
                          </a:solidFill>
                          <a:effectLst/>
                          <a:latin typeface="Calibri" panose="020F0502020204030204" pitchFamily="34" charset="0"/>
                        </a:rPr>
                        <a:t>entry omitted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7"/>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6,000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164024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22" presetClass="entr" presetSubtype="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8" grpId="0"/>
      <p:bldP spid="19" grpId="0"/>
      <p:bldP spid="20" grpId="0"/>
      <p:bldP spid="21" grpId="0"/>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solidFill>
                  <a:srgbClr val="0072A2"/>
                </a:solidFill>
              </a:rPr>
              <a:t>Concept Check: Prior Period Adjustment</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In 2019, the controller of the Depot Company discovered that 2018 depreciation expense was understated by $100,000, a material amount</a:t>
            </a:r>
            <a:r>
              <a:rPr lang="en-US" sz="2000" dirty="0" smtClean="0"/>
              <a:t>. Assuming </a:t>
            </a:r>
            <a:r>
              <a:rPr lang="en-US" sz="2000" dirty="0"/>
              <a:t>an income tax rate of 40%, the prior period adjustment to 2019 beginnings retained would be</a:t>
            </a:r>
            <a:r>
              <a:rPr lang="en-US" sz="2000" dirty="0" smtClean="0"/>
              <a:t>:</a:t>
            </a:r>
            <a:r>
              <a:rPr lang="en-US" sz="2000" dirty="0"/>
              <a:t>	</a:t>
            </a:r>
          </a:p>
          <a:p>
            <a:pPr marL="457200" indent="-457200">
              <a:buFont typeface="+mj-lt"/>
              <a:buAutoNum type="alphaLcPeriod"/>
            </a:pPr>
            <a:r>
              <a:rPr lang="en-US" sz="2000" dirty="0" smtClean="0"/>
              <a:t>$</a:t>
            </a:r>
            <a:r>
              <a:rPr lang="en-US" sz="2000" dirty="0"/>
              <a:t>100,000 </a:t>
            </a:r>
            <a:r>
              <a:rPr lang="en-US" sz="2000" dirty="0" smtClean="0"/>
              <a:t>debit </a:t>
            </a:r>
            <a:endParaRPr lang="en-US" sz="2000" dirty="0"/>
          </a:p>
          <a:p>
            <a:pPr marL="457200" indent="-457200">
              <a:buFont typeface="+mj-lt"/>
              <a:buAutoNum type="alphaLcPeriod"/>
            </a:pPr>
            <a:r>
              <a:rPr lang="en-US" sz="2000" dirty="0" smtClean="0"/>
              <a:t>$</a:t>
            </a:r>
            <a:r>
              <a:rPr lang="en-US" sz="2000" dirty="0"/>
              <a:t>100,000 </a:t>
            </a:r>
            <a:r>
              <a:rPr lang="en-US" sz="2000" dirty="0" smtClean="0"/>
              <a:t>credit </a:t>
            </a:r>
            <a:endParaRPr lang="en-US" sz="2000" dirty="0"/>
          </a:p>
          <a:p>
            <a:pPr marL="457200" indent="-457200">
              <a:buFont typeface="+mj-lt"/>
              <a:buAutoNum type="alphaLcPeriod"/>
            </a:pPr>
            <a:r>
              <a:rPr lang="en-US" sz="2000" dirty="0" smtClean="0"/>
              <a:t>$</a:t>
            </a:r>
            <a:r>
              <a:rPr lang="en-US" sz="2000" dirty="0"/>
              <a:t>60,000 </a:t>
            </a:r>
            <a:r>
              <a:rPr lang="en-US" sz="2000" dirty="0" smtClean="0"/>
              <a:t>credit </a:t>
            </a:r>
            <a:endParaRPr lang="en-US" sz="2000" dirty="0"/>
          </a:p>
          <a:p>
            <a:pPr marL="457200" indent="-457200">
              <a:buFont typeface="+mj-lt"/>
              <a:buAutoNum type="alphaLcPeriod"/>
            </a:pPr>
            <a:r>
              <a:rPr lang="en-US" sz="2000" dirty="0" smtClean="0"/>
              <a:t>$</a:t>
            </a:r>
            <a:r>
              <a:rPr lang="en-US" sz="2000" dirty="0"/>
              <a:t>60,000 </a:t>
            </a:r>
            <a:r>
              <a:rPr lang="en-US" sz="2000" dirty="0" smtClean="0"/>
              <a:t>debit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6977" y="40386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934765" y="4724400"/>
            <a:ext cx="7752035" cy="1631216"/>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d</a:t>
            </a:r>
            <a:r>
              <a:rPr lang="en-US" dirty="0"/>
              <a:t>:</a:t>
            </a:r>
            <a:r>
              <a:rPr lang="en-US" dirty="0" smtClean="0"/>
              <a:t> </a:t>
            </a:r>
            <a:endParaRPr lang="en-US" dirty="0"/>
          </a:p>
          <a:p>
            <a:pPr lvl="0"/>
            <a:r>
              <a:rPr lang="en-US" dirty="0"/>
              <a:t>2016 net income was overstated by $60,000 [$100,000 </a:t>
            </a:r>
            <a:r>
              <a:rPr lang="en-US" dirty="0" smtClean="0"/>
              <a:t>× </a:t>
            </a:r>
            <a:r>
              <a:rPr lang="en-US" dirty="0"/>
              <a:t>(1 </a:t>
            </a:r>
            <a:r>
              <a:rPr lang="en-US" dirty="0" smtClean="0"/>
              <a:t>− 0.40</a:t>
            </a:r>
            <a:r>
              <a:rPr lang="en-US" dirty="0"/>
              <a:t>)], causing beginning-of-2019 retained earnings to be overstated</a:t>
            </a:r>
            <a:r>
              <a:rPr lang="en-US" dirty="0" smtClean="0"/>
              <a:t>. The </a:t>
            </a:r>
            <a:r>
              <a:rPr lang="en-US" dirty="0"/>
              <a:t>adjustment decreases beginning retained earnings by the after-tax impact of the error.</a:t>
            </a:r>
            <a:endParaRPr lang="en-US" b="1" dirty="0">
              <a:solidFill>
                <a:srgbClr val="FF0000"/>
              </a:solidFill>
            </a:endParaRPr>
          </a:p>
        </p:txBody>
      </p:sp>
      <p:sp>
        <p:nvSpPr>
          <p:cNvPr id="6" name="Title 2"/>
          <p:cNvSpPr txBox="1">
            <a:spLocks/>
          </p:cNvSpPr>
          <p:nvPr/>
        </p:nvSpPr>
        <p:spPr bwMode="auto">
          <a:xfrm>
            <a:off x="8405813" y="131621"/>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LO11-7</a:t>
            </a:r>
          </a:p>
        </p:txBody>
      </p:sp>
    </p:spTree>
    <p:extLst>
      <p:ext uri="{BB962C8B-B14F-4D97-AF65-F5344CB8AC3E}">
        <p14:creationId xmlns:p14="http://schemas.microsoft.com/office/powerpoint/2010/main" val="21632852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857299" y="1371600"/>
            <a:ext cx="7772181" cy="577896"/>
          </a:xfrm>
          <a:prstGeom prst="rect">
            <a:avLst/>
          </a:prstGeom>
          <a:solidFill>
            <a:schemeClr val="accent1">
              <a:lumMod val="50000"/>
            </a:schemeClr>
          </a:solidFill>
          <a:ln>
            <a:solidFill>
              <a:schemeClr val="accent2">
                <a:lumMod val="50000"/>
              </a:schemeClr>
            </a:solidFill>
          </a:ln>
        </p:spPr>
        <p:txBody>
          <a:bodyPr wrap="square" rtlCol="0">
            <a:spAutoFit/>
          </a:bodyPr>
          <a:lstStyle/>
          <a:p>
            <a:endParaRPr lang="en-US" dirty="0"/>
          </a:p>
        </p:txBody>
      </p:sp>
      <p:sp>
        <p:nvSpPr>
          <p:cNvPr id="2" name="Title 1"/>
          <p:cNvSpPr>
            <a:spLocks noGrp="1"/>
          </p:cNvSpPr>
          <p:nvPr>
            <p:ph type="title"/>
          </p:nvPr>
        </p:nvSpPr>
        <p:spPr/>
        <p:txBody>
          <a:bodyPr rtlCol="0">
            <a:normAutofit/>
          </a:bodyPr>
          <a:lstStyle/>
          <a:p>
            <a:pPr fontAlgn="auto">
              <a:spcAft>
                <a:spcPts val="0"/>
              </a:spcAft>
              <a:defRPr/>
            </a:pPr>
            <a:r>
              <a:rPr lang="en-IN" dirty="0"/>
              <a:t>Service Life </a:t>
            </a:r>
            <a:r>
              <a:rPr lang="en-IN" sz="2600" dirty="0" smtClean="0"/>
              <a:t>(continued)</a:t>
            </a:r>
            <a:endParaRPr lang="en-IN" sz="2600" dirty="0"/>
          </a:p>
        </p:txBody>
      </p:sp>
      <p:sp>
        <p:nvSpPr>
          <p:cNvPr id="27655" name="Content Placeholder 6"/>
          <p:cNvSpPr>
            <a:spLocks noGrp="1"/>
          </p:cNvSpPr>
          <p:nvPr>
            <p:ph idx="1"/>
          </p:nvPr>
        </p:nvSpPr>
        <p:spPr>
          <a:xfrm>
            <a:off x="761999" y="1044575"/>
            <a:ext cx="8013600" cy="5562853"/>
          </a:xfrm>
        </p:spPr>
        <p:txBody>
          <a:bodyPr>
            <a:normAutofit/>
          </a:bodyPr>
          <a:lstStyle/>
          <a:p>
            <a:pPr marL="0" indent="0">
              <a:buNone/>
            </a:pPr>
            <a:endParaRPr lang="en-IN" b="1" dirty="0">
              <a:solidFill>
                <a:srgbClr val="642382"/>
              </a:solidFill>
            </a:endParaRPr>
          </a:p>
          <a:p>
            <a:pPr marL="0" indent="0">
              <a:buNone/>
            </a:pPr>
            <a:endParaRPr lang="en-US" dirty="0"/>
          </a:p>
          <a:p>
            <a:pPr>
              <a:buFont typeface="Arial" panose="020B0604020202020204" pitchFamily="34" charset="0"/>
              <a:buChar char="•"/>
            </a:pPr>
            <a:endParaRPr lang="en-IN" dirty="0"/>
          </a:p>
          <a:p>
            <a:endParaRPr lang="en-US" b="1" dirty="0">
              <a:solidFill>
                <a:srgbClr val="642382"/>
              </a:solidFill>
            </a:endParaRPr>
          </a:p>
          <a:p>
            <a:pPr marL="0" indent="0">
              <a:buNone/>
            </a:pPr>
            <a:endParaRPr lang="en-US" dirty="0">
              <a:solidFill>
                <a:srgbClr val="642382"/>
              </a:solidFill>
            </a:endParaRPr>
          </a:p>
        </p:txBody>
      </p:sp>
      <p:sp>
        <p:nvSpPr>
          <p:cNvPr id="3" name="TextBox 2"/>
          <p:cNvSpPr txBox="1"/>
          <p:nvPr/>
        </p:nvSpPr>
        <p:spPr>
          <a:xfrm>
            <a:off x="1079930" y="1415142"/>
            <a:ext cx="3044700" cy="461665"/>
          </a:xfrm>
          <a:prstGeom prst="rect">
            <a:avLst/>
          </a:prstGeom>
          <a:noFill/>
        </p:spPr>
        <p:txBody>
          <a:bodyPr wrap="square" rtlCol="0">
            <a:spAutoFit/>
          </a:bodyPr>
          <a:lstStyle/>
          <a:p>
            <a:r>
              <a:rPr lang="en-IN" sz="2400" dirty="0">
                <a:solidFill>
                  <a:schemeClr val="bg1"/>
                </a:solidFill>
                <a:latin typeface="+mn-lt"/>
              </a:rPr>
              <a:t>Service life of an asset</a:t>
            </a:r>
            <a:endParaRPr lang="en-US" sz="2400" dirty="0">
              <a:solidFill>
                <a:schemeClr val="bg1"/>
              </a:solidFill>
              <a:latin typeface="+mn-lt"/>
            </a:endParaRPr>
          </a:p>
        </p:txBody>
      </p:sp>
      <p:sp>
        <p:nvSpPr>
          <p:cNvPr id="6" name="TextBox 5"/>
          <p:cNvSpPr txBox="1"/>
          <p:nvPr/>
        </p:nvSpPr>
        <p:spPr>
          <a:xfrm>
            <a:off x="5268102" y="1415142"/>
            <a:ext cx="3349170" cy="461665"/>
          </a:xfrm>
          <a:prstGeom prst="rect">
            <a:avLst/>
          </a:prstGeom>
          <a:noFill/>
        </p:spPr>
        <p:txBody>
          <a:bodyPr wrap="square" rtlCol="0">
            <a:spAutoFit/>
          </a:bodyPr>
          <a:lstStyle/>
          <a:p>
            <a:r>
              <a:rPr lang="en-IN" sz="2400" dirty="0">
                <a:solidFill>
                  <a:schemeClr val="bg1"/>
                </a:solidFill>
                <a:latin typeface="+mn-lt"/>
              </a:rPr>
              <a:t>Physical life of an asset</a:t>
            </a:r>
            <a:endParaRPr lang="en-US" sz="2400" dirty="0">
              <a:solidFill>
                <a:schemeClr val="bg1"/>
              </a:solidFill>
              <a:latin typeface="+mn-lt"/>
            </a:endParaRPr>
          </a:p>
        </p:txBody>
      </p:sp>
      <p:sp>
        <p:nvSpPr>
          <p:cNvPr id="7" name="TextBox 6"/>
          <p:cNvSpPr txBox="1"/>
          <p:nvPr/>
        </p:nvSpPr>
        <p:spPr>
          <a:xfrm>
            <a:off x="3359435" y="2585115"/>
            <a:ext cx="2767909" cy="469077"/>
          </a:xfrm>
          <a:prstGeom prst="rect">
            <a:avLst/>
          </a:prstGeom>
          <a:solidFill>
            <a:schemeClr val="accent1">
              <a:lumMod val="40000"/>
              <a:lumOff val="60000"/>
            </a:schemeClr>
          </a:solidFill>
        </p:spPr>
        <p:txBody>
          <a:bodyPr wrap="square" rtlCol="0">
            <a:spAutoFit/>
          </a:bodyPr>
          <a:lstStyle/>
          <a:p>
            <a:pPr algn="ctr"/>
            <a:r>
              <a:rPr lang="en-IN" sz="2400" dirty="0">
                <a:latin typeface="+mn-lt"/>
              </a:rPr>
              <a:t>For tangible assets</a:t>
            </a:r>
            <a:endParaRPr lang="en-US" sz="2400" dirty="0">
              <a:latin typeface="+mn-lt"/>
            </a:endParaRPr>
          </a:p>
        </p:txBody>
      </p:sp>
      <p:sp>
        <p:nvSpPr>
          <p:cNvPr id="8" name="TextBox 7"/>
          <p:cNvSpPr txBox="1"/>
          <p:nvPr/>
        </p:nvSpPr>
        <p:spPr>
          <a:xfrm>
            <a:off x="3359435" y="5569233"/>
            <a:ext cx="2767909" cy="461665"/>
          </a:xfrm>
          <a:prstGeom prst="rect">
            <a:avLst/>
          </a:prstGeom>
          <a:solidFill>
            <a:schemeClr val="accent1">
              <a:lumMod val="40000"/>
              <a:lumOff val="60000"/>
            </a:schemeClr>
          </a:solidFill>
        </p:spPr>
        <p:txBody>
          <a:bodyPr wrap="square" rtlCol="0">
            <a:spAutoFit/>
          </a:bodyPr>
          <a:lstStyle/>
          <a:p>
            <a:pPr algn="ctr"/>
            <a:r>
              <a:rPr lang="en-IN" sz="2400" dirty="0">
                <a:latin typeface="+mn-lt"/>
              </a:rPr>
              <a:t>For intangible assets</a:t>
            </a:r>
            <a:endParaRPr lang="en-US" sz="2400" dirty="0">
              <a:latin typeface="+mn-lt"/>
            </a:endParaRPr>
          </a:p>
        </p:txBody>
      </p:sp>
      <p:sp>
        <p:nvSpPr>
          <p:cNvPr id="9" name="TextBox 8"/>
          <p:cNvSpPr txBox="1"/>
          <p:nvPr/>
        </p:nvSpPr>
        <p:spPr>
          <a:xfrm>
            <a:off x="801162" y="3047232"/>
            <a:ext cx="5360052" cy="461665"/>
          </a:xfrm>
          <a:prstGeom prst="rect">
            <a:avLst/>
          </a:prstGeom>
          <a:noFill/>
        </p:spPr>
        <p:txBody>
          <a:bodyPr wrap="square" rtlCol="0">
            <a:spAutoFit/>
          </a:bodyPr>
          <a:lstStyle/>
          <a:p>
            <a:r>
              <a:rPr lang="en-IN" sz="2400" dirty="0">
                <a:latin typeface="+mn-lt"/>
              </a:rPr>
              <a:t>(1) Expected rate of technological change</a:t>
            </a:r>
            <a:endParaRPr lang="en-US" sz="2400" dirty="0">
              <a:latin typeface="+mn-lt"/>
            </a:endParaRPr>
          </a:p>
        </p:txBody>
      </p:sp>
      <p:sp>
        <p:nvSpPr>
          <p:cNvPr id="10" name="TextBox 9"/>
          <p:cNvSpPr txBox="1"/>
          <p:nvPr/>
        </p:nvSpPr>
        <p:spPr>
          <a:xfrm>
            <a:off x="769620" y="3481106"/>
            <a:ext cx="7847652" cy="830997"/>
          </a:xfrm>
          <a:prstGeom prst="rect">
            <a:avLst/>
          </a:prstGeom>
          <a:noFill/>
        </p:spPr>
        <p:txBody>
          <a:bodyPr wrap="square" rtlCol="0">
            <a:spAutoFit/>
          </a:bodyPr>
          <a:lstStyle/>
          <a:p>
            <a:pPr marL="406400" indent="-406400"/>
            <a:r>
              <a:rPr lang="en-IN" sz="2400" dirty="0">
                <a:latin typeface="+mn-lt"/>
              </a:rPr>
              <a:t>(2) </a:t>
            </a:r>
            <a:r>
              <a:rPr lang="en-US" sz="2400" dirty="0">
                <a:latin typeface="+mn-lt"/>
              </a:rPr>
              <a:t>Suppliers </a:t>
            </a:r>
            <a:r>
              <a:rPr lang="en-IN" sz="2400" dirty="0">
                <a:latin typeface="+mn-lt"/>
              </a:rPr>
              <a:t>are expected to develop new technologies that are more efficient</a:t>
            </a:r>
            <a:endParaRPr lang="en-US" sz="2400" dirty="0">
              <a:latin typeface="+mn-lt"/>
            </a:endParaRPr>
          </a:p>
        </p:txBody>
      </p:sp>
      <p:sp>
        <p:nvSpPr>
          <p:cNvPr id="12" name="TextBox 11"/>
          <p:cNvSpPr txBox="1"/>
          <p:nvPr/>
        </p:nvSpPr>
        <p:spPr>
          <a:xfrm>
            <a:off x="769620" y="4253052"/>
            <a:ext cx="7847652" cy="461665"/>
          </a:xfrm>
          <a:prstGeom prst="rect">
            <a:avLst/>
          </a:prstGeom>
          <a:noFill/>
        </p:spPr>
        <p:txBody>
          <a:bodyPr wrap="square" rtlCol="0">
            <a:spAutoFit/>
          </a:bodyPr>
          <a:lstStyle/>
          <a:p>
            <a:r>
              <a:rPr lang="en-IN" sz="2400" dirty="0">
                <a:latin typeface="+mn-lt"/>
              </a:rPr>
              <a:t>(3) Sold in market that frequently demands new products</a:t>
            </a:r>
            <a:endParaRPr lang="en-US" sz="2400" dirty="0">
              <a:latin typeface="+mn-lt"/>
            </a:endParaRPr>
          </a:p>
        </p:txBody>
      </p:sp>
      <p:sp>
        <p:nvSpPr>
          <p:cNvPr id="13" name="TextBox 12"/>
          <p:cNvSpPr txBox="1"/>
          <p:nvPr/>
        </p:nvSpPr>
        <p:spPr>
          <a:xfrm>
            <a:off x="757953" y="4694621"/>
            <a:ext cx="7847652" cy="461665"/>
          </a:xfrm>
          <a:prstGeom prst="rect">
            <a:avLst/>
          </a:prstGeom>
          <a:noFill/>
        </p:spPr>
        <p:txBody>
          <a:bodyPr wrap="square" rtlCol="0">
            <a:spAutoFit/>
          </a:bodyPr>
          <a:lstStyle/>
          <a:p>
            <a:r>
              <a:rPr lang="en-IN" sz="2400" dirty="0">
                <a:latin typeface="+mn-lt"/>
              </a:rPr>
              <a:t>(4) </a:t>
            </a:r>
            <a:r>
              <a:rPr lang="en-US" sz="2400" dirty="0">
                <a:latin typeface="+mn-lt"/>
              </a:rPr>
              <a:t>Economically not feasible</a:t>
            </a:r>
          </a:p>
        </p:txBody>
      </p:sp>
      <p:sp>
        <p:nvSpPr>
          <p:cNvPr id="15" name="TextBox 14"/>
          <p:cNvSpPr txBox="1"/>
          <p:nvPr/>
        </p:nvSpPr>
        <p:spPr>
          <a:xfrm>
            <a:off x="743439" y="5128043"/>
            <a:ext cx="7847652" cy="461665"/>
          </a:xfrm>
          <a:prstGeom prst="rect">
            <a:avLst/>
          </a:prstGeom>
          <a:noFill/>
        </p:spPr>
        <p:txBody>
          <a:bodyPr wrap="square" rtlCol="0">
            <a:spAutoFit/>
          </a:bodyPr>
          <a:lstStyle/>
          <a:p>
            <a:r>
              <a:rPr lang="en-IN" sz="2400" dirty="0">
                <a:latin typeface="+mn-lt"/>
              </a:rPr>
              <a:t>(5) </a:t>
            </a:r>
            <a:r>
              <a:rPr lang="en-US" sz="2400" dirty="0">
                <a:latin typeface="+mn-lt"/>
              </a:rPr>
              <a:t>Management intent</a:t>
            </a:r>
          </a:p>
        </p:txBody>
      </p:sp>
      <p:sp>
        <p:nvSpPr>
          <p:cNvPr id="5" name="TextBox 4"/>
          <p:cNvSpPr txBox="1"/>
          <p:nvPr/>
        </p:nvSpPr>
        <p:spPr>
          <a:xfrm>
            <a:off x="4444656" y="1383067"/>
            <a:ext cx="434314" cy="523220"/>
          </a:xfrm>
          <a:prstGeom prst="rect">
            <a:avLst/>
          </a:prstGeom>
          <a:noFill/>
        </p:spPr>
        <p:txBody>
          <a:bodyPr wrap="square" rtlCol="0">
            <a:spAutoFit/>
          </a:bodyPr>
          <a:lstStyle/>
          <a:p>
            <a:r>
              <a:rPr lang="en-IN" sz="2800" b="1" dirty="0">
                <a:solidFill>
                  <a:schemeClr val="bg1"/>
                </a:solidFill>
                <a:latin typeface="+mn-lt"/>
              </a:rPr>
              <a:t>&lt;</a:t>
            </a:r>
            <a:endParaRPr lang="en-US" b="1" dirty="0">
              <a:solidFill>
                <a:schemeClr val="bg1"/>
              </a:solidFill>
              <a:latin typeface="+mn-lt"/>
            </a:endParaRPr>
          </a:p>
        </p:txBody>
      </p:sp>
      <p:cxnSp>
        <p:nvCxnSpPr>
          <p:cNvPr id="19" name="Straight Arrow Connector 18"/>
          <p:cNvCxnSpPr/>
          <p:nvPr/>
        </p:nvCxnSpPr>
        <p:spPr>
          <a:xfrm>
            <a:off x="4743389" y="1975106"/>
            <a:ext cx="0" cy="553632"/>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01162" y="6001043"/>
            <a:ext cx="8302148" cy="461665"/>
          </a:xfrm>
          <a:prstGeom prst="rect">
            <a:avLst/>
          </a:prstGeom>
          <a:noFill/>
        </p:spPr>
        <p:txBody>
          <a:bodyPr wrap="square" rtlCol="0">
            <a:spAutoFit/>
          </a:bodyPr>
          <a:lstStyle/>
          <a:p>
            <a:r>
              <a:rPr lang="en-IN" sz="2400" dirty="0">
                <a:latin typeface="+mn-lt"/>
              </a:rPr>
              <a:t>Legal or contractual life provides the upper bound for service life</a:t>
            </a:r>
            <a:endParaRPr lang="en-US" sz="2400" dirty="0">
              <a:latin typeface="+mn-lt"/>
            </a:endParaRPr>
          </a:p>
        </p:txBody>
      </p:sp>
      <p:sp>
        <p:nvSpPr>
          <p:cNvPr id="18" name="TextBox 17"/>
          <p:cNvSpPr txBox="1"/>
          <p:nvPr/>
        </p:nvSpPr>
        <p:spPr>
          <a:xfrm>
            <a:off x="4831482" y="2035914"/>
            <a:ext cx="1278465" cy="469077"/>
          </a:xfrm>
          <a:prstGeom prst="rect">
            <a:avLst/>
          </a:prstGeom>
          <a:noFill/>
        </p:spPr>
        <p:txBody>
          <a:bodyPr wrap="square" rtlCol="0">
            <a:spAutoFit/>
          </a:bodyPr>
          <a:lstStyle/>
          <a:p>
            <a:r>
              <a:rPr lang="en-IN" sz="2400" b="1" dirty="0">
                <a:solidFill>
                  <a:schemeClr val="accent1">
                    <a:lumMod val="50000"/>
                  </a:schemeClr>
                </a:solidFill>
                <a:latin typeface="+mn-lt"/>
              </a:rPr>
              <a:t>Reasons</a:t>
            </a:r>
            <a:endParaRPr lang="en-US" sz="2400" b="1" dirty="0">
              <a:solidFill>
                <a:schemeClr val="accent1">
                  <a:lumMod val="50000"/>
                </a:schemeClr>
              </a:solidFill>
              <a:latin typeface="+mn-lt"/>
            </a:endParaRPr>
          </a:p>
        </p:txBody>
      </p:sp>
      <p:sp>
        <p:nvSpPr>
          <p:cNvPr id="2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3395317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p:bldP spid="6" grpId="0"/>
      <p:bldP spid="7" grpId="0" animBg="1"/>
      <p:bldP spid="8" grpId="0" animBg="1"/>
      <p:bldP spid="9" grpId="0"/>
      <p:bldP spid="10" grpId="0"/>
      <p:bldP spid="12" grpId="0"/>
      <p:bldP spid="13" grpId="0"/>
      <p:bldP spid="15" grpId="0"/>
      <p:bldP spid="5" grpId="0"/>
      <p:bldP spid="22"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Impairment of Value</a:t>
            </a:r>
          </a:p>
        </p:txBody>
      </p:sp>
      <p:sp>
        <p:nvSpPr>
          <p:cNvPr id="3" name="Content Placeholder 2"/>
          <p:cNvSpPr>
            <a:spLocks noGrp="1"/>
          </p:cNvSpPr>
          <p:nvPr>
            <p:ph idx="1"/>
          </p:nvPr>
        </p:nvSpPr>
        <p:spPr>
          <a:xfrm>
            <a:off x="671202" y="1054252"/>
            <a:ext cx="8408520" cy="5803748"/>
          </a:xfrm>
        </p:spPr>
        <p:txBody>
          <a:bodyPr>
            <a:normAutofit fontScale="92500" lnSpcReduction="10000"/>
          </a:bodyPr>
          <a:lstStyle/>
          <a:p>
            <a:pPr marL="287338" indent="-287338"/>
            <a:r>
              <a:rPr lang="en-US" dirty="0"/>
              <a:t>Implicit assumption in allocating </a:t>
            </a:r>
            <a:r>
              <a:rPr lang="en-IN" dirty="0"/>
              <a:t>the cost of an asset over its useful life:</a:t>
            </a:r>
          </a:p>
          <a:p>
            <a:endParaRPr lang="en-IN" dirty="0"/>
          </a:p>
          <a:p>
            <a:endParaRPr lang="en-IN" dirty="0"/>
          </a:p>
          <a:p>
            <a:pPr marL="287338" indent="-287338"/>
            <a:r>
              <a:rPr lang="en-IN" dirty="0"/>
              <a:t>Situations can arise that cause a significant decline or impairment of those benefits or service potentials</a:t>
            </a:r>
          </a:p>
          <a:p>
            <a:pPr marL="0" indent="0">
              <a:buNone/>
            </a:pPr>
            <a:r>
              <a:rPr lang="en-IN" b="1" dirty="0">
                <a:solidFill>
                  <a:srgbClr val="C00000"/>
                </a:solidFill>
              </a:rPr>
              <a:t>Example:</a:t>
            </a:r>
          </a:p>
          <a:p>
            <a:pPr marL="0" indent="0">
              <a:buNone/>
            </a:pPr>
            <a:r>
              <a:rPr lang="en-IN" dirty="0"/>
              <a:t>Building destroyed by fire before the </a:t>
            </a:r>
            <a:r>
              <a:rPr lang="en-US" dirty="0"/>
              <a:t>asset is fully depreciated.</a:t>
            </a:r>
            <a:endParaRPr lang="en-IN" dirty="0"/>
          </a:p>
          <a:p>
            <a:pPr marL="287338" indent="-287338"/>
            <a:r>
              <a:rPr lang="en-IN" dirty="0"/>
              <a:t>Remaining book value of the asset </a:t>
            </a:r>
            <a:r>
              <a:rPr lang="en-US" dirty="0"/>
              <a:t>is written off as a loss.</a:t>
            </a:r>
          </a:p>
          <a:p>
            <a:pPr marL="287338" indent="-287338"/>
            <a:r>
              <a:rPr lang="en-IN" dirty="0"/>
              <a:t>Recognizing and measuring an impairment loss depends on whether the assets are:</a:t>
            </a:r>
          </a:p>
          <a:p>
            <a:pPr marL="795338" lvl="1" indent="-338138">
              <a:buFont typeface="Lucida Grande"/>
              <a:buChar char="–"/>
            </a:pPr>
            <a:r>
              <a:rPr lang="en-IN" sz="2600" dirty="0"/>
              <a:t>To be held and used or</a:t>
            </a:r>
          </a:p>
          <a:p>
            <a:pPr marL="795338" lvl="1" indent="-338138">
              <a:buFont typeface="Lucida Grande"/>
              <a:buChar char="–"/>
            </a:pPr>
            <a:r>
              <a:rPr lang="en-IN" sz="2600" dirty="0"/>
              <a:t>Being held for sale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6" name="Rectangle 5"/>
          <p:cNvSpPr/>
          <p:nvPr/>
        </p:nvSpPr>
        <p:spPr>
          <a:xfrm>
            <a:off x="671202" y="1817040"/>
            <a:ext cx="8364554" cy="892552"/>
          </a:xfrm>
          <a:prstGeom prst="rect">
            <a:avLst/>
          </a:prstGeom>
          <a:ln w="28575">
            <a:solidFill>
              <a:srgbClr val="C00000"/>
            </a:solidFill>
          </a:ln>
        </p:spPr>
        <p:txBody>
          <a:bodyPr wrap="square">
            <a:spAutoFit/>
          </a:bodyPr>
          <a:lstStyle/>
          <a:p>
            <a:pPr marL="0" lvl="1" algn="ctr"/>
            <a:r>
              <a:rPr lang="en-IN" sz="2600" dirty="0">
                <a:latin typeface="+mn-lt"/>
              </a:rPr>
              <a:t>There has been no significant reduction in the anticipated total benefits or service potential of the asset.</a:t>
            </a:r>
          </a:p>
        </p:txBody>
      </p:sp>
    </p:spTree>
    <p:extLst>
      <p:ext uri="{BB962C8B-B14F-4D97-AF65-F5344CB8AC3E}">
        <p14:creationId xmlns:p14="http://schemas.microsoft.com/office/powerpoint/2010/main" val="29765556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Impairment of Value: </a:t>
            </a:r>
            <a:r>
              <a:rPr lang="en-IN" sz="3400" dirty="0" smtClean="0"/>
              <a:t/>
            </a:r>
            <a:br>
              <a:rPr lang="en-IN" sz="3400" dirty="0" smtClean="0"/>
            </a:br>
            <a:r>
              <a:rPr lang="en-IN" sz="3400" dirty="0" smtClean="0"/>
              <a:t>Assets </a:t>
            </a:r>
            <a:r>
              <a:rPr lang="en-IN" sz="3400" dirty="0"/>
              <a:t>Held and Used</a:t>
            </a:r>
            <a:endParaRPr lang="en-US" sz="3400" dirty="0"/>
          </a:p>
        </p:txBody>
      </p:sp>
      <p:sp>
        <p:nvSpPr>
          <p:cNvPr id="3" name="Content Placeholder 2"/>
          <p:cNvSpPr>
            <a:spLocks noGrp="1"/>
          </p:cNvSpPr>
          <p:nvPr>
            <p:ph idx="1"/>
          </p:nvPr>
        </p:nvSpPr>
        <p:spPr>
          <a:xfrm>
            <a:off x="761999" y="1497345"/>
            <a:ext cx="8216458" cy="4598655"/>
          </a:xfrm>
        </p:spPr>
        <p:txBody>
          <a:bodyPr>
            <a:normAutofit/>
          </a:bodyPr>
          <a:lstStyle/>
          <a:p>
            <a:r>
              <a:rPr lang="en-US" dirty="0"/>
              <a:t>Should be written down </a:t>
            </a:r>
            <a:r>
              <a:rPr lang="en-IN" dirty="0"/>
              <a:t>if there has been a </a:t>
            </a:r>
            <a:r>
              <a:rPr lang="en-US" dirty="0"/>
              <a:t>significant impairment of </a:t>
            </a:r>
            <a:r>
              <a:rPr lang="en-US" dirty="0" smtClean="0"/>
              <a:t>value</a:t>
            </a:r>
            <a:endParaRPr lang="en-US" dirty="0"/>
          </a:p>
          <a:p>
            <a:pPr marL="0" indent="0">
              <a:buNone/>
            </a:pPr>
            <a:r>
              <a:rPr lang="en-US" b="1" dirty="0">
                <a:solidFill>
                  <a:srgbClr val="C00000"/>
                </a:solidFill>
              </a:rPr>
              <a:t>Example:</a:t>
            </a:r>
            <a:endParaRPr lang="en-US" sz="3000" b="1" dirty="0">
              <a:solidFill>
                <a:srgbClr val="C00000"/>
              </a:solidFill>
            </a:endParaRPr>
          </a:p>
          <a:p>
            <a:pPr marL="0" indent="0">
              <a:buNone/>
            </a:pPr>
            <a:r>
              <a:rPr lang="en-US" sz="2600" dirty="0"/>
              <a:t>In 2015, </a:t>
            </a:r>
            <a:r>
              <a:rPr lang="en-US" sz="2600" b="1" dirty="0">
                <a:solidFill>
                  <a:srgbClr val="C00000"/>
                </a:solidFill>
              </a:rPr>
              <a:t>Murphy Oil Corporation </a:t>
            </a:r>
            <a:r>
              <a:rPr lang="en-US" sz="2600" dirty="0"/>
              <a:t>recorded impairment charges of $2.4 billion. The charges reflect the decline in asset values associated with lower oil and gas prices.</a:t>
            </a:r>
            <a:endParaRPr lang="en-US" sz="2600" b="1" dirty="0">
              <a:solidFill>
                <a:srgbClr val="C00000"/>
              </a:solidFill>
            </a:endParaRPr>
          </a:p>
          <a:p>
            <a:r>
              <a:rPr lang="en-IN" dirty="0"/>
              <a:t>A write-down can provide important information about the future cash flows that a company can generate from using the </a:t>
            </a:r>
            <a:r>
              <a:rPr lang="en-US" dirty="0" smtClean="0"/>
              <a:t>asset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577355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Impairment of Value: </a:t>
            </a:r>
            <a:r>
              <a:rPr lang="en-IN" dirty="0" smtClean="0"/>
              <a:t/>
            </a:r>
            <a:br>
              <a:rPr lang="en-IN" dirty="0" smtClean="0"/>
            </a:br>
            <a:r>
              <a:rPr lang="en-IN" dirty="0" smtClean="0"/>
              <a:t>Assets </a:t>
            </a:r>
            <a:r>
              <a:rPr lang="en-IN" dirty="0"/>
              <a:t>Held and Used </a:t>
            </a:r>
            <a:r>
              <a:rPr lang="en-IN" sz="2400" dirty="0"/>
              <a:t>(continued)</a:t>
            </a:r>
            <a:endParaRPr lang="en-US" dirty="0"/>
          </a:p>
        </p:txBody>
      </p:sp>
      <p:sp>
        <p:nvSpPr>
          <p:cNvPr id="3" name="Content Placeholder 2"/>
          <p:cNvSpPr>
            <a:spLocks noGrp="1"/>
          </p:cNvSpPr>
          <p:nvPr>
            <p:ph idx="1"/>
          </p:nvPr>
        </p:nvSpPr>
        <p:spPr>
          <a:xfrm>
            <a:off x="761999" y="1549653"/>
            <a:ext cx="8013600" cy="5057775"/>
          </a:xfrm>
        </p:spPr>
        <p:txBody>
          <a:bodyPr/>
          <a:lstStyle/>
          <a:p>
            <a:r>
              <a:rPr lang="en-IN" dirty="0"/>
              <a:t>Even if the significant impairment of value has occurred, it often is difficult to measure the amount of </a:t>
            </a:r>
            <a:r>
              <a:rPr lang="en-US" dirty="0"/>
              <a:t>the required write-down</a:t>
            </a:r>
            <a:endParaRPr lang="en-US" b="1" dirty="0">
              <a:solidFill>
                <a:srgbClr val="C00000"/>
              </a:solidFill>
            </a:endParaRPr>
          </a:p>
          <a:p>
            <a:endParaRPr lang="en-US" dirty="0"/>
          </a:p>
        </p:txBody>
      </p:sp>
      <p:sp>
        <p:nvSpPr>
          <p:cNvPr id="5" name="TextBox 4"/>
          <p:cNvSpPr txBox="1"/>
          <p:nvPr/>
        </p:nvSpPr>
        <p:spPr>
          <a:xfrm>
            <a:off x="743439" y="2778867"/>
            <a:ext cx="8307255" cy="954107"/>
          </a:xfrm>
          <a:prstGeom prst="rect">
            <a:avLst/>
          </a:prstGeom>
          <a:noFill/>
        </p:spPr>
        <p:txBody>
          <a:bodyPr wrap="square" rtlCol="0">
            <a:spAutoFit/>
          </a:bodyPr>
          <a:lstStyle/>
          <a:p>
            <a:r>
              <a:rPr lang="en-US" sz="2800" dirty="0">
                <a:latin typeface="+mn-lt"/>
              </a:rPr>
              <a:t>For </a:t>
            </a:r>
            <a:r>
              <a:rPr lang="en-IN" sz="2800" dirty="0">
                <a:latin typeface="+mn-lt"/>
              </a:rPr>
              <a:t>assets to be held and used, different guidelines are applied to:</a:t>
            </a:r>
            <a:endParaRPr lang="en-US" sz="2800" dirty="0">
              <a:latin typeface="+mn-lt"/>
            </a:endParaRPr>
          </a:p>
        </p:txBody>
      </p:sp>
      <p:sp>
        <p:nvSpPr>
          <p:cNvPr id="14" name="Freeform 13"/>
          <p:cNvSpPr/>
          <p:nvPr/>
        </p:nvSpPr>
        <p:spPr>
          <a:xfrm>
            <a:off x="4796643" y="3943905"/>
            <a:ext cx="4181814" cy="1062111"/>
          </a:xfrm>
          <a:custGeom>
            <a:avLst/>
            <a:gdLst>
              <a:gd name="connsiteX0" fmla="*/ 235616 w 1413668"/>
              <a:gd name="connsiteY0" fmla="*/ 0 h 4573587"/>
              <a:gd name="connsiteX1" fmla="*/ 1178052 w 1413668"/>
              <a:gd name="connsiteY1" fmla="*/ 0 h 4573587"/>
              <a:gd name="connsiteX2" fmla="*/ 1413668 w 1413668"/>
              <a:gd name="connsiteY2" fmla="*/ 235616 h 4573587"/>
              <a:gd name="connsiteX3" fmla="*/ 1413668 w 1413668"/>
              <a:gd name="connsiteY3" fmla="*/ 4573587 h 4573587"/>
              <a:gd name="connsiteX4" fmla="*/ 1413668 w 1413668"/>
              <a:gd name="connsiteY4" fmla="*/ 4573587 h 4573587"/>
              <a:gd name="connsiteX5" fmla="*/ 0 w 1413668"/>
              <a:gd name="connsiteY5" fmla="*/ 4573587 h 4573587"/>
              <a:gd name="connsiteX6" fmla="*/ 0 w 1413668"/>
              <a:gd name="connsiteY6" fmla="*/ 4573587 h 4573587"/>
              <a:gd name="connsiteX7" fmla="*/ 0 w 1413668"/>
              <a:gd name="connsiteY7" fmla="*/ 235616 h 4573587"/>
              <a:gd name="connsiteX8" fmla="*/ 235616 w 1413668"/>
              <a:gd name="connsiteY8" fmla="*/ 0 h 457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3668" h="4573587">
                <a:moveTo>
                  <a:pt x="1413668" y="762281"/>
                </a:moveTo>
                <a:lnTo>
                  <a:pt x="1413668" y="3811306"/>
                </a:lnTo>
                <a:cubicBezTo>
                  <a:pt x="1413668" y="4232301"/>
                  <a:pt x="1381062" y="4573585"/>
                  <a:pt x="1340840" y="4573585"/>
                </a:cubicBezTo>
                <a:lnTo>
                  <a:pt x="0" y="4573585"/>
                </a:lnTo>
                <a:lnTo>
                  <a:pt x="0" y="4573585"/>
                </a:lnTo>
                <a:lnTo>
                  <a:pt x="0" y="2"/>
                </a:lnTo>
                <a:lnTo>
                  <a:pt x="0" y="2"/>
                </a:lnTo>
                <a:lnTo>
                  <a:pt x="1340840" y="2"/>
                </a:lnTo>
                <a:cubicBezTo>
                  <a:pt x="1381062" y="2"/>
                  <a:pt x="1413668" y="341286"/>
                  <a:pt x="1413668" y="762281"/>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206249" tIns="87425" rIns="87425" bIns="87426" numCol="1" spcCol="1270" anchor="ctr" anchorCtr="0">
            <a:noAutofit/>
          </a:bodyPr>
          <a:lstStyle/>
          <a:p>
            <a:pPr marL="285750" lvl="1" indent="-285750" algn="l" defTabSz="1289050">
              <a:lnSpc>
                <a:spcPct val="90000"/>
              </a:lnSpc>
              <a:spcBef>
                <a:spcPct val="0"/>
              </a:spcBef>
              <a:spcAft>
                <a:spcPct val="15000"/>
              </a:spcAft>
              <a:buChar char="••"/>
            </a:pPr>
            <a:r>
              <a:rPr lang="en-IN" sz="2600" kern="1200" dirty="0"/>
              <a:t>Subject to depreciation, depletion, or amortization</a:t>
            </a:r>
            <a:endParaRPr lang="en-US" sz="2600" kern="1200" dirty="0"/>
          </a:p>
        </p:txBody>
      </p:sp>
      <p:sp>
        <p:nvSpPr>
          <p:cNvPr id="16" name="Freeform 15"/>
          <p:cNvSpPr/>
          <p:nvPr/>
        </p:nvSpPr>
        <p:spPr>
          <a:xfrm>
            <a:off x="4796643" y="5427110"/>
            <a:ext cx="4181814" cy="1062111"/>
          </a:xfrm>
          <a:custGeom>
            <a:avLst/>
            <a:gdLst>
              <a:gd name="connsiteX0" fmla="*/ 235616 w 1413668"/>
              <a:gd name="connsiteY0" fmla="*/ 0 h 4573587"/>
              <a:gd name="connsiteX1" fmla="*/ 1178052 w 1413668"/>
              <a:gd name="connsiteY1" fmla="*/ 0 h 4573587"/>
              <a:gd name="connsiteX2" fmla="*/ 1413668 w 1413668"/>
              <a:gd name="connsiteY2" fmla="*/ 235616 h 4573587"/>
              <a:gd name="connsiteX3" fmla="*/ 1413668 w 1413668"/>
              <a:gd name="connsiteY3" fmla="*/ 4573587 h 4573587"/>
              <a:gd name="connsiteX4" fmla="*/ 1413668 w 1413668"/>
              <a:gd name="connsiteY4" fmla="*/ 4573587 h 4573587"/>
              <a:gd name="connsiteX5" fmla="*/ 0 w 1413668"/>
              <a:gd name="connsiteY5" fmla="*/ 4573587 h 4573587"/>
              <a:gd name="connsiteX6" fmla="*/ 0 w 1413668"/>
              <a:gd name="connsiteY6" fmla="*/ 4573587 h 4573587"/>
              <a:gd name="connsiteX7" fmla="*/ 0 w 1413668"/>
              <a:gd name="connsiteY7" fmla="*/ 235616 h 4573587"/>
              <a:gd name="connsiteX8" fmla="*/ 235616 w 1413668"/>
              <a:gd name="connsiteY8" fmla="*/ 0 h 457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3668" h="4573587">
                <a:moveTo>
                  <a:pt x="1413668" y="762281"/>
                </a:moveTo>
                <a:lnTo>
                  <a:pt x="1413668" y="3811306"/>
                </a:lnTo>
                <a:cubicBezTo>
                  <a:pt x="1413668" y="4232301"/>
                  <a:pt x="1381062" y="4573585"/>
                  <a:pt x="1340840" y="4573585"/>
                </a:cubicBezTo>
                <a:lnTo>
                  <a:pt x="0" y="4573585"/>
                </a:lnTo>
                <a:lnTo>
                  <a:pt x="0" y="4573585"/>
                </a:lnTo>
                <a:lnTo>
                  <a:pt x="0" y="2"/>
                </a:lnTo>
                <a:lnTo>
                  <a:pt x="0" y="2"/>
                </a:lnTo>
                <a:lnTo>
                  <a:pt x="1340840" y="2"/>
                </a:lnTo>
                <a:cubicBezTo>
                  <a:pt x="1381062" y="2"/>
                  <a:pt x="1413668" y="341286"/>
                  <a:pt x="1413668" y="762281"/>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206249" tIns="87425" rIns="87425" bIns="87426" numCol="1" spcCol="1270" anchor="ctr" anchorCtr="0">
            <a:noAutofit/>
          </a:bodyPr>
          <a:lstStyle/>
          <a:p>
            <a:pPr marL="285750" lvl="1" indent="-285750" algn="l" defTabSz="1289050">
              <a:lnSpc>
                <a:spcPct val="90000"/>
              </a:lnSpc>
              <a:spcBef>
                <a:spcPct val="0"/>
              </a:spcBef>
              <a:spcAft>
                <a:spcPct val="15000"/>
              </a:spcAft>
              <a:buChar char="••"/>
            </a:pPr>
            <a:r>
              <a:rPr lang="en-US" sz="2600" kern="1200" dirty="0"/>
              <a:t>Not subject to amortization</a:t>
            </a:r>
          </a:p>
        </p:txBody>
      </p:sp>
      <p:sp>
        <p:nvSpPr>
          <p:cNvPr id="13" name="Freeform 12"/>
          <p:cNvSpPr/>
          <p:nvPr/>
        </p:nvSpPr>
        <p:spPr>
          <a:xfrm>
            <a:off x="602664" y="3732974"/>
            <a:ext cx="4258034" cy="1417199"/>
          </a:xfrm>
          <a:custGeom>
            <a:avLst/>
            <a:gdLst>
              <a:gd name="connsiteX0" fmla="*/ 0 w 2174874"/>
              <a:gd name="connsiteY0" fmla="*/ 253735 h 1522412"/>
              <a:gd name="connsiteX1" fmla="*/ 253735 w 2174874"/>
              <a:gd name="connsiteY1" fmla="*/ 0 h 1522412"/>
              <a:gd name="connsiteX2" fmla="*/ 1921139 w 2174874"/>
              <a:gd name="connsiteY2" fmla="*/ 0 h 1522412"/>
              <a:gd name="connsiteX3" fmla="*/ 2174874 w 2174874"/>
              <a:gd name="connsiteY3" fmla="*/ 253735 h 1522412"/>
              <a:gd name="connsiteX4" fmla="*/ 2174874 w 2174874"/>
              <a:gd name="connsiteY4" fmla="*/ 1268677 h 1522412"/>
              <a:gd name="connsiteX5" fmla="*/ 1921139 w 2174874"/>
              <a:gd name="connsiteY5" fmla="*/ 1522412 h 1522412"/>
              <a:gd name="connsiteX6" fmla="*/ 253735 w 2174874"/>
              <a:gd name="connsiteY6" fmla="*/ 1522412 h 1522412"/>
              <a:gd name="connsiteX7" fmla="*/ 0 w 2174874"/>
              <a:gd name="connsiteY7" fmla="*/ 1268677 h 1522412"/>
              <a:gd name="connsiteX8" fmla="*/ 0 w 2174874"/>
              <a:gd name="connsiteY8" fmla="*/ 253735 h 152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874" h="1522412">
                <a:moveTo>
                  <a:pt x="1812395" y="0"/>
                </a:moveTo>
                <a:cubicBezTo>
                  <a:pt x="2012586" y="0"/>
                  <a:pt x="2174873" y="79521"/>
                  <a:pt x="2174873" y="177615"/>
                </a:cubicBezTo>
                <a:lnTo>
                  <a:pt x="2174873" y="1344797"/>
                </a:lnTo>
                <a:cubicBezTo>
                  <a:pt x="2174873" y="1442891"/>
                  <a:pt x="2012586" y="1522412"/>
                  <a:pt x="1812395" y="1522412"/>
                </a:cubicBezTo>
                <a:lnTo>
                  <a:pt x="362479" y="1522412"/>
                </a:lnTo>
                <a:cubicBezTo>
                  <a:pt x="162288" y="1522412"/>
                  <a:pt x="1" y="1442891"/>
                  <a:pt x="1" y="1344797"/>
                </a:cubicBezTo>
                <a:lnTo>
                  <a:pt x="1" y="177615"/>
                </a:lnTo>
                <a:cubicBezTo>
                  <a:pt x="1" y="79521"/>
                  <a:pt x="162288" y="0"/>
                  <a:pt x="362479" y="0"/>
                </a:cubicBezTo>
                <a:lnTo>
                  <a:pt x="181239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7017" tIns="87018" rIns="87017" bIns="87017" numCol="1" spcCol="1270" anchor="ctr" anchorCtr="0">
            <a:noAutofit/>
          </a:bodyPr>
          <a:lstStyle/>
          <a:p>
            <a:pPr lvl="0" algn="ctr" defTabSz="889000">
              <a:lnSpc>
                <a:spcPct val="90000"/>
              </a:lnSpc>
              <a:spcBef>
                <a:spcPct val="0"/>
              </a:spcBef>
              <a:spcAft>
                <a:spcPct val="35000"/>
              </a:spcAft>
            </a:pPr>
            <a:r>
              <a:rPr lang="en-US" sz="2800" kern="1200" dirty="0">
                <a:solidFill>
                  <a:schemeClr val="bg1"/>
                </a:solidFill>
              </a:rPr>
              <a:t>Property, plant, and equipment and </a:t>
            </a:r>
            <a:r>
              <a:rPr lang="en-IN" sz="2800" kern="1200" dirty="0">
                <a:solidFill>
                  <a:schemeClr val="bg1"/>
                </a:solidFill>
              </a:rPr>
              <a:t>intangible assets with </a:t>
            </a:r>
            <a:r>
              <a:rPr lang="en-IN" sz="2800" u="sng" kern="1200" dirty="0">
                <a:solidFill>
                  <a:schemeClr val="bg1"/>
                </a:solidFill>
              </a:rPr>
              <a:t>finite</a:t>
            </a:r>
            <a:r>
              <a:rPr lang="en-IN" sz="2800" kern="1200" dirty="0">
                <a:solidFill>
                  <a:schemeClr val="bg1"/>
                </a:solidFill>
              </a:rPr>
              <a:t> useful lives</a:t>
            </a:r>
            <a:endParaRPr lang="en-US" sz="2800" kern="1200" dirty="0"/>
          </a:p>
        </p:txBody>
      </p:sp>
      <p:sp>
        <p:nvSpPr>
          <p:cNvPr id="15" name="Freeform 14"/>
          <p:cNvSpPr/>
          <p:nvPr/>
        </p:nvSpPr>
        <p:spPr>
          <a:xfrm>
            <a:off x="602664" y="5282953"/>
            <a:ext cx="4258034" cy="1350425"/>
          </a:xfrm>
          <a:custGeom>
            <a:avLst/>
            <a:gdLst>
              <a:gd name="connsiteX0" fmla="*/ 0 w 2174874"/>
              <a:gd name="connsiteY0" fmla="*/ 253735 h 1522412"/>
              <a:gd name="connsiteX1" fmla="*/ 253735 w 2174874"/>
              <a:gd name="connsiteY1" fmla="*/ 0 h 1522412"/>
              <a:gd name="connsiteX2" fmla="*/ 1921139 w 2174874"/>
              <a:gd name="connsiteY2" fmla="*/ 0 h 1522412"/>
              <a:gd name="connsiteX3" fmla="*/ 2174874 w 2174874"/>
              <a:gd name="connsiteY3" fmla="*/ 253735 h 1522412"/>
              <a:gd name="connsiteX4" fmla="*/ 2174874 w 2174874"/>
              <a:gd name="connsiteY4" fmla="*/ 1268677 h 1522412"/>
              <a:gd name="connsiteX5" fmla="*/ 1921139 w 2174874"/>
              <a:gd name="connsiteY5" fmla="*/ 1522412 h 1522412"/>
              <a:gd name="connsiteX6" fmla="*/ 253735 w 2174874"/>
              <a:gd name="connsiteY6" fmla="*/ 1522412 h 1522412"/>
              <a:gd name="connsiteX7" fmla="*/ 0 w 2174874"/>
              <a:gd name="connsiteY7" fmla="*/ 1268677 h 1522412"/>
              <a:gd name="connsiteX8" fmla="*/ 0 w 2174874"/>
              <a:gd name="connsiteY8" fmla="*/ 253735 h 152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874" h="1522412">
                <a:moveTo>
                  <a:pt x="1812395" y="0"/>
                </a:moveTo>
                <a:cubicBezTo>
                  <a:pt x="2012586" y="0"/>
                  <a:pt x="2174873" y="79521"/>
                  <a:pt x="2174873" y="177615"/>
                </a:cubicBezTo>
                <a:lnTo>
                  <a:pt x="2174873" y="1344797"/>
                </a:lnTo>
                <a:cubicBezTo>
                  <a:pt x="2174873" y="1442891"/>
                  <a:pt x="2012586" y="1522412"/>
                  <a:pt x="1812395" y="1522412"/>
                </a:cubicBezTo>
                <a:lnTo>
                  <a:pt x="362479" y="1522412"/>
                </a:lnTo>
                <a:cubicBezTo>
                  <a:pt x="162288" y="1522412"/>
                  <a:pt x="1" y="1442891"/>
                  <a:pt x="1" y="1344797"/>
                </a:cubicBezTo>
                <a:lnTo>
                  <a:pt x="1" y="177615"/>
                </a:lnTo>
                <a:cubicBezTo>
                  <a:pt x="1" y="79521"/>
                  <a:pt x="162288" y="0"/>
                  <a:pt x="362479" y="0"/>
                </a:cubicBezTo>
                <a:lnTo>
                  <a:pt x="181239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7017" tIns="87017" rIns="87017" bIns="87017" numCol="1" spcCol="1270" anchor="ctr" anchorCtr="0">
            <a:noAutofit/>
          </a:bodyPr>
          <a:lstStyle/>
          <a:p>
            <a:pPr lvl="0" algn="ctr" defTabSz="889000">
              <a:lnSpc>
                <a:spcPct val="90000"/>
              </a:lnSpc>
              <a:spcBef>
                <a:spcPct val="0"/>
              </a:spcBef>
              <a:spcAft>
                <a:spcPct val="35000"/>
              </a:spcAft>
            </a:pPr>
            <a:r>
              <a:rPr lang="en-IN" sz="2800" kern="1200" dirty="0">
                <a:solidFill>
                  <a:schemeClr val="bg1"/>
                </a:solidFill>
              </a:rPr>
              <a:t>Intangible assets with </a:t>
            </a:r>
            <a:r>
              <a:rPr lang="en-IN" sz="2800" u="sng" kern="1200" dirty="0">
                <a:solidFill>
                  <a:schemeClr val="bg1"/>
                </a:solidFill>
              </a:rPr>
              <a:t>indefinite</a:t>
            </a:r>
            <a:r>
              <a:rPr lang="en-IN" sz="2800" kern="1200" dirty="0">
                <a:solidFill>
                  <a:schemeClr val="bg1"/>
                </a:solidFill>
              </a:rPr>
              <a:t> useful lives</a:t>
            </a:r>
            <a:endParaRPr lang="en-US" sz="2800" kern="1200" dirty="0"/>
          </a:p>
        </p:txBody>
      </p:sp>
      <p:sp>
        <p:nvSpPr>
          <p:cNvPr id="9"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576645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6" grpId="0" animBg="1"/>
      <p:bldP spid="13" grpId="0" animBg="1"/>
      <p:bldP spid="1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9375"/>
            <a:ext cx="8382000" cy="1444625"/>
          </a:xfrm>
        </p:spPr>
        <p:txBody>
          <a:bodyPr>
            <a:normAutofit/>
          </a:bodyPr>
          <a:lstStyle/>
          <a:p>
            <a:r>
              <a:rPr lang="en-IN" sz="3400" dirty="0"/>
              <a:t>Impairment of Value: Property, Plant, and Equipment and Finite-Life Intangible Assets </a:t>
            </a:r>
            <a:endParaRPr lang="en-US" sz="3400" dirty="0"/>
          </a:p>
        </p:txBody>
      </p:sp>
      <p:sp>
        <p:nvSpPr>
          <p:cNvPr id="3" name="Content Placeholder 2"/>
          <p:cNvSpPr>
            <a:spLocks noGrp="1"/>
          </p:cNvSpPr>
          <p:nvPr>
            <p:ph idx="1"/>
          </p:nvPr>
        </p:nvSpPr>
        <p:spPr>
          <a:xfrm>
            <a:off x="761999" y="1600200"/>
            <a:ext cx="8013600" cy="4902201"/>
          </a:xfrm>
        </p:spPr>
        <p:txBody>
          <a:bodyPr/>
          <a:lstStyle/>
          <a:p>
            <a:pPr>
              <a:spcAft>
                <a:spcPts val="1200"/>
              </a:spcAft>
            </a:pPr>
            <a:r>
              <a:rPr lang="en-US" dirty="0"/>
              <a:t>According to GAAP, </a:t>
            </a:r>
            <a:r>
              <a:rPr lang="en-IN" dirty="0"/>
              <a:t>assets are grouped at the lowest level for which identifiable cash flows are largely independent of the cash flows of other assets</a:t>
            </a:r>
            <a:endParaRPr lang="en-US" dirty="0"/>
          </a:p>
          <a:p>
            <a:pPr marL="228600" lvl="1">
              <a:spcBef>
                <a:spcPts val="1000"/>
              </a:spcBef>
              <a:buClr>
                <a:schemeClr val="tx1"/>
              </a:buClr>
            </a:pPr>
            <a:r>
              <a:rPr lang="en-IN" sz="2800" b="1" dirty="0">
                <a:solidFill>
                  <a:srgbClr val="C00000"/>
                </a:solidFill>
              </a:rPr>
              <a:t>When to Test for Impairment</a:t>
            </a:r>
            <a:endParaRPr lang="en-US" sz="2800" dirty="0">
              <a:solidFill>
                <a:srgbClr val="C00000"/>
              </a:solidFill>
            </a:endParaRPr>
          </a:p>
          <a:p>
            <a:pPr marL="795338" lvl="1" indent="-338138">
              <a:buFont typeface="Lucida Grande"/>
              <a:buChar char="–"/>
            </a:pPr>
            <a:r>
              <a:rPr lang="en-US" sz="2600" dirty="0"/>
              <a:t>Tested for impairment only when events or changes in circumstances indicate that the book value of the asset may not be </a:t>
            </a:r>
            <a:r>
              <a:rPr lang="en-US" sz="2600" dirty="0" smtClean="0"/>
              <a:t>recoverable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514431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42295"/>
            <a:ext cx="8382000" cy="1053105"/>
          </a:xfrm>
        </p:spPr>
        <p:txBody>
          <a:bodyPr>
            <a:normAutofit/>
          </a:bodyPr>
          <a:lstStyle/>
          <a:p>
            <a:r>
              <a:rPr lang="en-IN" sz="3400" dirty="0"/>
              <a:t>Potential Events or Changes in Circumstance</a:t>
            </a:r>
            <a:endParaRPr lang="en-US" sz="3400" dirty="0"/>
          </a:p>
        </p:txBody>
      </p:sp>
      <p:sp>
        <p:nvSpPr>
          <p:cNvPr id="3" name="Content Placeholder 2"/>
          <p:cNvSpPr>
            <a:spLocks noGrp="1"/>
          </p:cNvSpPr>
          <p:nvPr>
            <p:ph idx="1"/>
          </p:nvPr>
        </p:nvSpPr>
        <p:spPr>
          <a:xfrm>
            <a:off x="304799" y="1143000"/>
            <a:ext cx="8839199" cy="5715000"/>
          </a:xfrm>
        </p:spPr>
        <p:txBody>
          <a:bodyPr>
            <a:normAutofit fontScale="92500" lnSpcReduction="20000"/>
          </a:bodyPr>
          <a:lstStyle/>
          <a:p>
            <a:pPr lvl="1">
              <a:lnSpc>
                <a:spcPct val="110000"/>
              </a:lnSpc>
            </a:pPr>
            <a:r>
              <a:rPr lang="en-US" sz="3100" dirty="0"/>
              <a:t>Some examples of changes in circumstances indicating that an asset may be impaired:</a:t>
            </a:r>
          </a:p>
          <a:p>
            <a:pPr marL="1252538" lvl="2" indent="-338138">
              <a:lnSpc>
                <a:spcPct val="100000"/>
              </a:lnSpc>
              <a:buFont typeface="Lucida Grande"/>
              <a:buChar char="–"/>
            </a:pPr>
            <a:r>
              <a:rPr lang="en-IN" sz="2800" dirty="0"/>
              <a:t>A significant decrease in market price</a:t>
            </a:r>
          </a:p>
          <a:p>
            <a:pPr marL="1252538" lvl="2" indent="-338138">
              <a:lnSpc>
                <a:spcPct val="100000"/>
              </a:lnSpc>
              <a:buFont typeface="Lucida Grande"/>
              <a:buChar char="–"/>
            </a:pPr>
            <a:r>
              <a:rPr lang="en-IN" sz="2800" dirty="0"/>
              <a:t>A significant adverse change in how the asset is being used or in its physical condition</a:t>
            </a:r>
          </a:p>
          <a:p>
            <a:pPr marL="1252538" lvl="2" indent="-338138">
              <a:lnSpc>
                <a:spcPct val="100000"/>
              </a:lnSpc>
              <a:buFont typeface="Lucida Grande"/>
              <a:buChar char="–"/>
            </a:pPr>
            <a:r>
              <a:rPr lang="en-IN" sz="2800" dirty="0"/>
              <a:t>A significant adverse change in legal factors or in the business climate</a:t>
            </a:r>
          </a:p>
          <a:p>
            <a:pPr marL="1252538" lvl="2" indent="-338138">
              <a:lnSpc>
                <a:spcPct val="100000"/>
              </a:lnSpc>
              <a:buFont typeface="Lucida Grande"/>
              <a:buChar char="–"/>
            </a:pPr>
            <a:r>
              <a:rPr lang="en-IN" sz="2800" dirty="0"/>
              <a:t>An accumulation of costs significantly higher than the amount originally expected for the acquisition or construction of an asset</a:t>
            </a:r>
          </a:p>
          <a:p>
            <a:pPr marL="1252538" lvl="2" indent="-338138">
              <a:lnSpc>
                <a:spcPct val="100000"/>
              </a:lnSpc>
              <a:buFont typeface="Lucida Grande"/>
              <a:buChar char="–"/>
            </a:pPr>
            <a:r>
              <a:rPr lang="en-IN" sz="2800" dirty="0"/>
              <a:t>A current-period loss combined with a history of losses or a projection of continuing losses associated with the asset</a:t>
            </a:r>
          </a:p>
          <a:p>
            <a:pPr marL="1252538" lvl="2" indent="-338138">
              <a:lnSpc>
                <a:spcPct val="100000"/>
              </a:lnSpc>
              <a:buFont typeface="Lucida Grande"/>
              <a:buChar char="–"/>
            </a:pPr>
            <a:r>
              <a:rPr lang="en-IN" sz="2800" dirty="0"/>
              <a:t>A realization that the asset will be disposed of significantly before the end of its estimated </a:t>
            </a:r>
            <a:r>
              <a:rPr lang="en-US" sz="2800" dirty="0"/>
              <a:t>useful life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479932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37744"/>
            <a:ext cx="8382000" cy="981456"/>
          </a:xfrm>
        </p:spPr>
        <p:txBody>
          <a:bodyPr>
            <a:normAutofit/>
          </a:bodyPr>
          <a:lstStyle/>
          <a:p>
            <a:r>
              <a:rPr lang="en-IN" sz="3600" dirty="0"/>
              <a:t>Impairment Loss: Two-Step Process</a:t>
            </a:r>
            <a:endParaRPr lang="en-US" sz="2700" dirty="0"/>
          </a:p>
        </p:txBody>
      </p:sp>
      <p:sp>
        <p:nvSpPr>
          <p:cNvPr id="3" name="Content Placeholder 2"/>
          <p:cNvSpPr>
            <a:spLocks noGrp="1"/>
          </p:cNvSpPr>
          <p:nvPr>
            <p:ph idx="1"/>
          </p:nvPr>
        </p:nvSpPr>
        <p:spPr>
          <a:xfrm>
            <a:off x="598965" y="1524000"/>
            <a:ext cx="8472797" cy="5122874"/>
          </a:xfrm>
        </p:spPr>
        <p:txBody>
          <a:bodyPr>
            <a:normAutofit/>
          </a:bodyPr>
          <a:lstStyle/>
          <a:p>
            <a:r>
              <a:rPr lang="en-US" dirty="0"/>
              <a:t>Two steps involved in determining whether an impairment loss </a:t>
            </a:r>
            <a:r>
              <a:rPr lang="en-US" dirty="0" smtClean="0"/>
              <a:t>should be recorded:</a:t>
            </a:r>
            <a:endParaRPr lang="en-US" dirty="0"/>
          </a:p>
        </p:txBody>
      </p:sp>
      <p:sp>
        <p:nvSpPr>
          <p:cNvPr id="7" name="Bent-Up Arrow 6"/>
          <p:cNvSpPr/>
          <p:nvPr/>
        </p:nvSpPr>
        <p:spPr>
          <a:xfrm rot="5400000">
            <a:off x="586087" y="4396088"/>
            <a:ext cx="1306757" cy="569067"/>
          </a:xfrm>
          <a:prstGeom prst="bentUpArrow">
            <a:avLst>
              <a:gd name="adj1" fmla="val 32840"/>
              <a:gd name="adj2" fmla="val 25000"/>
              <a:gd name="adj3" fmla="val 42414"/>
            </a:avLst>
          </a:prstGeom>
          <a:solidFill>
            <a:srgbClr val="EEECE1"/>
          </a:solidFill>
        </p:spPr>
        <p:style>
          <a:lnRef idx="2">
            <a:schemeClr val="dk2">
              <a:shade val="80000"/>
              <a:hueOff val="0"/>
              <a:satOff val="0"/>
              <a:lumOff val="0"/>
              <a:alphaOff val="0"/>
            </a:schemeClr>
          </a:lnRef>
          <a:fillRef idx="1">
            <a:scrgbClr r="0" g="0" b="0"/>
          </a:fillRef>
          <a:effectRef idx="0">
            <a:schemeClr val="dk2">
              <a:tint val="50000"/>
              <a:hueOff val="0"/>
              <a:satOff val="0"/>
              <a:lumOff val="0"/>
              <a:alphaOff val="0"/>
            </a:schemeClr>
          </a:effectRef>
          <a:fontRef idx="minor">
            <a:schemeClr val="lt2">
              <a:hueOff val="0"/>
              <a:satOff val="0"/>
              <a:lumOff val="0"/>
              <a:alphaOff val="0"/>
            </a:schemeClr>
          </a:fontRef>
        </p:style>
      </p:sp>
      <p:sp>
        <p:nvSpPr>
          <p:cNvPr id="8" name="Freeform 7"/>
          <p:cNvSpPr/>
          <p:nvPr/>
        </p:nvSpPr>
        <p:spPr>
          <a:xfrm>
            <a:off x="762551" y="2590801"/>
            <a:ext cx="2300317" cy="1462566"/>
          </a:xfrm>
          <a:custGeom>
            <a:avLst/>
            <a:gdLst>
              <a:gd name="connsiteX0" fmla="*/ 0 w 2300317"/>
              <a:gd name="connsiteY0" fmla="*/ 235190 h 1410860"/>
              <a:gd name="connsiteX1" fmla="*/ 235190 w 2300317"/>
              <a:gd name="connsiteY1" fmla="*/ 0 h 1410860"/>
              <a:gd name="connsiteX2" fmla="*/ 2065127 w 2300317"/>
              <a:gd name="connsiteY2" fmla="*/ 0 h 1410860"/>
              <a:gd name="connsiteX3" fmla="*/ 2300317 w 2300317"/>
              <a:gd name="connsiteY3" fmla="*/ 235190 h 1410860"/>
              <a:gd name="connsiteX4" fmla="*/ 2300317 w 2300317"/>
              <a:gd name="connsiteY4" fmla="*/ 1175670 h 1410860"/>
              <a:gd name="connsiteX5" fmla="*/ 2065127 w 2300317"/>
              <a:gd name="connsiteY5" fmla="*/ 1410860 h 1410860"/>
              <a:gd name="connsiteX6" fmla="*/ 235190 w 2300317"/>
              <a:gd name="connsiteY6" fmla="*/ 1410860 h 1410860"/>
              <a:gd name="connsiteX7" fmla="*/ 0 w 2300317"/>
              <a:gd name="connsiteY7" fmla="*/ 1175670 h 1410860"/>
              <a:gd name="connsiteX8" fmla="*/ 0 w 2300317"/>
              <a:gd name="connsiteY8" fmla="*/ 235190 h 141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0317" h="1410860">
                <a:moveTo>
                  <a:pt x="0" y="235190"/>
                </a:moveTo>
                <a:cubicBezTo>
                  <a:pt x="0" y="105298"/>
                  <a:pt x="105298" y="0"/>
                  <a:pt x="235190" y="0"/>
                </a:cubicBezTo>
                <a:lnTo>
                  <a:pt x="2065127" y="0"/>
                </a:lnTo>
                <a:cubicBezTo>
                  <a:pt x="2195019" y="0"/>
                  <a:pt x="2300317" y="105298"/>
                  <a:pt x="2300317" y="235190"/>
                </a:cubicBezTo>
                <a:lnTo>
                  <a:pt x="2300317" y="1175670"/>
                </a:lnTo>
                <a:cubicBezTo>
                  <a:pt x="2300317" y="1305562"/>
                  <a:pt x="2195019" y="1410860"/>
                  <a:pt x="2065127" y="1410860"/>
                </a:cubicBezTo>
                <a:lnTo>
                  <a:pt x="235190" y="1410860"/>
                </a:lnTo>
                <a:cubicBezTo>
                  <a:pt x="105298" y="1410860"/>
                  <a:pt x="0" y="1305562"/>
                  <a:pt x="0" y="1175670"/>
                </a:cubicBezTo>
                <a:lnTo>
                  <a:pt x="0" y="23519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67945" tIns="167945" rIns="167945" bIns="167945" numCol="1" spcCol="1270" anchor="ctr" anchorCtr="0">
            <a:noAutofit/>
          </a:bodyPr>
          <a:lstStyle/>
          <a:p>
            <a:pPr lvl="0" algn="ctr" defTabSz="1155700">
              <a:lnSpc>
                <a:spcPct val="90000"/>
              </a:lnSpc>
              <a:spcBef>
                <a:spcPct val="0"/>
              </a:spcBef>
              <a:spcAft>
                <a:spcPct val="35000"/>
              </a:spcAft>
            </a:pPr>
            <a:r>
              <a:rPr lang="en-US" sz="2600" u="sng" kern="1200" dirty="0" smtClean="0"/>
              <a:t>Step 1:</a:t>
            </a:r>
          </a:p>
          <a:p>
            <a:pPr lvl="0" algn="ctr" defTabSz="1155700">
              <a:lnSpc>
                <a:spcPct val="90000"/>
              </a:lnSpc>
              <a:spcBef>
                <a:spcPct val="0"/>
              </a:spcBef>
              <a:spcAft>
                <a:spcPct val="35000"/>
              </a:spcAft>
            </a:pPr>
            <a:r>
              <a:rPr lang="en-US" sz="2600" kern="1200" dirty="0" smtClean="0"/>
              <a:t>Recoverability </a:t>
            </a:r>
            <a:r>
              <a:rPr lang="en-US" sz="2600" kern="1200" dirty="0"/>
              <a:t>test</a:t>
            </a:r>
          </a:p>
        </p:txBody>
      </p:sp>
      <p:sp>
        <p:nvSpPr>
          <p:cNvPr id="9" name="Freeform 8"/>
          <p:cNvSpPr/>
          <p:nvPr/>
        </p:nvSpPr>
        <p:spPr>
          <a:xfrm>
            <a:off x="3140069" y="2438400"/>
            <a:ext cx="5477194" cy="1828800"/>
          </a:xfrm>
          <a:custGeom>
            <a:avLst/>
            <a:gdLst>
              <a:gd name="connsiteX0" fmla="*/ 0 w 5477194"/>
              <a:gd name="connsiteY0" fmla="*/ 0 h 1462567"/>
              <a:gd name="connsiteX1" fmla="*/ 5477194 w 5477194"/>
              <a:gd name="connsiteY1" fmla="*/ 0 h 1462567"/>
              <a:gd name="connsiteX2" fmla="*/ 5477194 w 5477194"/>
              <a:gd name="connsiteY2" fmla="*/ 1462567 h 1462567"/>
              <a:gd name="connsiteX3" fmla="*/ 0 w 5477194"/>
              <a:gd name="connsiteY3" fmla="*/ 1462567 h 1462567"/>
              <a:gd name="connsiteX4" fmla="*/ 0 w 5477194"/>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194" h="1462567">
                <a:moveTo>
                  <a:pt x="0" y="0"/>
                </a:moveTo>
                <a:lnTo>
                  <a:pt x="5477194" y="0"/>
                </a:lnTo>
                <a:lnTo>
                  <a:pt x="5477194"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0" lvl="1" algn="l" defTabSz="1066800">
              <a:lnSpc>
                <a:spcPct val="90000"/>
              </a:lnSpc>
              <a:spcBef>
                <a:spcPct val="0"/>
              </a:spcBef>
              <a:spcAft>
                <a:spcPct val="15000"/>
              </a:spcAft>
            </a:pPr>
            <a:r>
              <a:rPr lang="en-US" sz="2400" u="sng" kern="1200" dirty="0" smtClean="0"/>
              <a:t>Is the asset impaired?</a:t>
            </a:r>
          </a:p>
          <a:p>
            <a:pPr marL="228600" lvl="1" indent="-228600" algn="l" defTabSz="1066800">
              <a:lnSpc>
                <a:spcPct val="90000"/>
              </a:lnSpc>
              <a:spcBef>
                <a:spcPct val="0"/>
              </a:spcBef>
              <a:spcAft>
                <a:spcPct val="15000"/>
              </a:spcAft>
              <a:buChar char="••"/>
            </a:pPr>
            <a:r>
              <a:rPr lang="en-US" sz="2400" kern="1200" dirty="0" smtClean="0"/>
              <a:t>An </a:t>
            </a:r>
            <a:r>
              <a:rPr lang="en-US" sz="2400" kern="1200" dirty="0"/>
              <a:t>impairment </a:t>
            </a:r>
            <a:r>
              <a:rPr lang="en-IN" sz="2400" kern="1200" dirty="0"/>
              <a:t>loss </a:t>
            </a:r>
            <a:r>
              <a:rPr lang="en-IN" sz="2400" dirty="0"/>
              <a:t>occurs</a:t>
            </a:r>
            <a:r>
              <a:rPr lang="en-IN" sz="2400" kern="1200" dirty="0"/>
              <a:t> when the undiscounted sum of estimated future cash flows from an asset is less than the asset’s book value</a:t>
            </a:r>
            <a:endParaRPr lang="en-US" sz="2400" kern="1200" dirty="0"/>
          </a:p>
        </p:txBody>
      </p:sp>
      <p:sp>
        <p:nvSpPr>
          <p:cNvPr id="10" name="Freeform 9"/>
          <p:cNvSpPr/>
          <p:nvPr/>
        </p:nvSpPr>
        <p:spPr>
          <a:xfrm>
            <a:off x="1524000" y="4343400"/>
            <a:ext cx="2585207" cy="1462567"/>
          </a:xfrm>
          <a:custGeom>
            <a:avLst/>
            <a:gdLst>
              <a:gd name="connsiteX0" fmla="*/ 0 w 2585207"/>
              <a:gd name="connsiteY0" fmla="*/ 203502 h 1220766"/>
              <a:gd name="connsiteX1" fmla="*/ 203502 w 2585207"/>
              <a:gd name="connsiteY1" fmla="*/ 0 h 1220766"/>
              <a:gd name="connsiteX2" fmla="*/ 2381705 w 2585207"/>
              <a:gd name="connsiteY2" fmla="*/ 0 h 1220766"/>
              <a:gd name="connsiteX3" fmla="*/ 2585207 w 2585207"/>
              <a:gd name="connsiteY3" fmla="*/ 203502 h 1220766"/>
              <a:gd name="connsiteX4" fmla="*/ 2585207 w 2585207"/>
              <a:gd name="connsiteY4" fmla="*/ 1017264 h 1220766"/>
              <a:gd name="connsiteX5" fmla="*/ 2381705 w 2585207"/>
              <a:gd name="connsiteY5" fmla="*/ 1220766 h 1220766"/>
              <a:gd name="connsiteX6" fmla="*/ 203502 w 2585207"/>
              <a:gd name="connsiteY6" fmla="*/ 1220766 h 1220766"/>
              <a:gd name="connsiteX7" fmla="*/ 0 w 2585207"/>
              <a:gd name="connsiteY7" fmla="*/ 1017264 h 1220766"/>
              <a:gd name="connsiteX8" fmla="*/ 0 w 2585207"/>
              <a:gd name="connsiteY8" fmla="*/ 203502 h 122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5207" h="1220766">
                <a:moveTo>
                  <a:pt x="0" y="203502"/>
                </a:moveTo>
                <a:cubicBezTo>
                  <a:pt x="0" y="91111"/>
                  <a:pt x="91111" y="0"/>
                  <a:pt x="203502" y="0"/>
                </a:cubicBezTo>
                <a:lnTo>
                  <a:pt x="2381705" y="0"/>
                </a:lnTo>
                <a:cubicBezTo>
                  <a:pt x="2494096" y="0"/>
                  <a:pt x="2585207" y="91111"/>
                  <a:pt x="2585207" y="203502"/>
                </a:cubicBezTo>
                <a:lnTo>
                  <a:pt x="2585207" y="1017264"/>
                </a:lnTo>
                <a:cubicBezTo>
                  <a:pt x="2585207" y="1129655"/>
                  <a:pt x="2494096" y="1220766"/>
                  <a:pt x="2381705" y="1220766"/>
                </a:cubicBezTo>
                <a:lnTo>
                  <a:pt x="203502" y="1220766"/>
                </a:lnTo>
                <a:cubicBezTo>
                  <a:pt x="91111" y="1220766"/>
                  <a:pt x="0" y="1129655"/>
                  <a:pt x="0" y="1017264"/>
                </a:cubicBezTo>
                <a:lnTo>
                  <a:pt x="0" y="203502"/>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58664" tIns="158664" rIns="158664" bIns="158664" numCol="1" spcCol="1270" anchor="ctr" anchorCtr="0">
            <a:noAutofit/>
          </a:bodyPr>
          <a:lstStyle/>
          <a:p>
            <a:pPr lvl="0" algn="ctr" defTabSz="1155700">
              <a:lnSpc>
                <a:spcPct val="90000"/>
              </a:lnSpc>
              <a:spcBef>
                <a:spcPct val="0"/>
              </a:spcBef>
              <a:spcAft>
                <a:spcPct val="35000"/>
              </a:spcAft>
            </a:pPr>
            <a:r>
              <a:rPr lang="en-US" sz="2600" u="sng" kern="1200" dirty="0" smtClean="0"/>
              <a:t>Ste</a:t>
            </a:r>
            <a:r>
              <a:rPr lang="en-US" sz="2600" u="sng" dirty="0" smtClean="0"/>
              <a:t>p 2:</a:t>
            </a:r>
          </a:p>
          <a:p>
            <a:pPr lvl="0" algn="ctr" defTabSz="1155700">
              <a:lnSpc>
                <a:spcPct val="90000"/>
              </a:lnSpc>
              <a:spcBef>
                <a:spcPct val="0"/>
              </a:spcBef>
              <a:spcAft>
                <a:spcPct val="35000"/>
              </a:spcAft>
            </a:pPr>
            <a:r>
              <a:rPr lang="en-US" sz="2600" kern="1200" dirty="0" smtClean="0"/>
              <a:t>Measurement </a:t>
            </a:r>
            <a:r>
              <a:rPr lang="en-US" sz="2600" kern="1200" dirty="0"/>
              <a:t>of impairment loss</a:t>
            </a:r>
          </a:p>
        </p:txBody>
      </p:sp>
      <p:sp>
        <p:nvSpPr>
          <p:cNvPr id="11" name="Freeform 10"/>
          <p:cNvSpPr/>
          <p:nvPr/>
        </p:nvSpPr>
        <p:spPr>
          <a:xfrm>
            <a:off x="4151406" y="4571999"/>
            <a:ext cx="4920356" cy="1371601"/>
          </a:xfrm>
          <a:custGeom>
            <a:avLst/>
            <a:gdLst>
              <a:gd name="connsiteX0" fmla="*/ 0 w 3097928"/>
              <a:gd name="connsiteY0" fmla="*/ 0 h 1462567"/>
              <a:gd name="connsiteX1" fmla="*/ 3097928 w 3097928"/>
              <a:gd name="connsiteY1" fmla="*/ 0 h 1462567"/>
              <a:gd name="connsiteX2" fmla="*/ 3097928 w 3097928"/>
              <a:gd name="connsiteY2" fmla="*/ 1462567 h 1462567"/>
              <a:gd name="connsiteX3" fmla="*/ 0 w 3097928"/>
              <a:gd name="connsiteY3" fmla="*/ 1462567 h 1462567"/>
              <a:gd name="connsiteX4" fmla="*/ 0 w 3097928"/>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928" h="1462567">
                <a:moveTo>
                  <a:pt x="0" y="0"/>
                </a:moveTo>
                <a:lnTo>
                  <a:pt x="3097928" y="0"/>
                </a:lnTo>
                <a:lnTo>
                  <a:pt x="3097928"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defTabSz="1066800">
              <a:lnSpc>
                <a:spcPct val="90000"/>
              </a:lnSpc>
              <a:spcAft>
                <a:spcPct val="15000"/>
              </a:spcAft>
              <a:buFontTx/>
              <a:buChar char="••"/>
            </a:pPr>
            <a:r>
              <a:rPr lang="en-IN" sz="2400" kern="1200" dirty="0" smtClean="0"/>
              <a:t>If impaired (from Step 1), record an impairment loss for the difference between the asset’s book value and its fair value</a:t>
            </a:r>
            <a:endParaRPr lang="en-US" sz="2400" kern="1200"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12" name="Freeform 11"/>
          <p:cNvSpPr/>
          <p:nvPr/>
        </p:nvSpPr>
        <p:spPr>
          <a:xfrm>
            <a:off x="4151406" y="5943600"/>
            <a:ext cx="4920356" cy="685800"/>
          </a:xfrm>
          <a:custGeom>
            <a:avLst/>
            <a:gdLst>
              <a:gd name="connsiteX0" fmla="*/ 0 w 3097928"/>
              <a:gd name="connsiteY0" fmla="*/ 0 h 1462567"/>
              <a:gd name="connsiteX1" fmla="*/ 3097928 w 3097928"/>
              <a:gd name="connsiteY1" fmla="*/ 0 h 1462567"/>
              <a:gd name="connsiteX2" fmla="*/ 3097928 w 3097928"/>
              <a:gd name="connsiteY2" fmla="*/ 1462567 h 1462567"/>
              <a:gd name="connsiteX3" fmla="*/ 0 w 3097928"/>
              <a:gd name="connsiteY3" fmla="*/ 1462567 h 1462567"/>
              <a:gd name="connsiteX4" fmla="*/ 0 w 3097928"/>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928" h="1462567">
                <a:moveTo>
                  <a:pt x="0" y="0"/>
                </a:moveTo>
                <a:lnTo>
                  <a:pt x="3097928" y="0"/>
                </a:lnTo>
                <a:lnTo>
                  <a:pt x="3097928"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defTabSz="1066800">
              <a:lnSpc>
                <a:spcPct val="90000"/>
              </a:lnSpc>
              <a:spcAft>
                <a:spcPct val="15000"/>
              </a:spcAft>
              <a:buFontTx/>
              <a:buChar char="••"/>
            </a:pPr>
            <a:r>
              <a:rPr lang="en-IN" sz="2400" kern="1200" dirty="0" smtClean="0"/>
              <a:t>If not impaired (from Step 1), no impairment loss is recorded</a:t>
            </a:r>
            <a:endParaRPr lang="en-US" sz="2400" kern="1200" dirty="0"/>
          </a:p>
        </p:txBody>
      </p:sp>
    </p:spTree>
    <p:extLst>
      <p:ext uri="{BB962C8B-B14F-4D97-AF65-F5344CB8AC3E}">
        <p14:creationId xmlns:p14="http://schemas.microsoft.com/office/powerpoint/2010/main" val="20903742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1"/>
            <a:ext cx="8382000" cy="1142999"/>
          </a:xfrm>
        </p:spPr>
        <p:txBody>
          <a:bodyPr>
            <a:normAutofit/>
          </a:bodyPr>
          <a:lstStyle/>
          <a:p>
            <a:r>
              <a:rPr lang="en-IN" sz="3600" dirty="0"/>
              <a:t>Measurement</a:t>
            </a:r>
            <a:endParaRPr lang="en-US" sz="2700" dirty="0"/>
          </a:p>
        </p:txBody>
      </p:sp>
      <p:sp>
        <p:nvSpPr>
          <p:cNvPr id="3" name="Content Placeholder 2"/>
          <p:cNvSpPr>
            <a:spLocks noGrp="1"/>
          </p:cNvSpPr>
          <p:nvPr>
            <p:ph idx="1"/>
          </p:nvPr>
        </p:nvSpPr>
        <p:spPr>
          <a:xfrm>
            <a:off x="598965" y="1614245"/>
            <a:ext cx="8472797" cy="5167555"/>
          </a:xfrm>
        </p:spPr>
        <p:txBody>
          <a:bodyPr>
            <a:normAutofit/>
          </a:bodyPr>
          <a:lstStyle/>
          <a:p>
            <a:r>
              <a:rPr lang="en-US" dirty="0"/>
              <a:t>If an impairment </a:t>
            </a:r>
            <a:r>
              <a:rPr lang="en-IN" dirty="0"/>
              <a:t>loss is recognized, the written-down book value becomes the new cost base for future cost allocation</a:t>
            </a:r>
            <a:endParaRPr lang="en-US" dirty="0">
              <a:solidFill>
                <a:srgbClr val="0000FF"/>
              </a:solidFill>
            </a:endParaRPr>
          </a:p>
          <a:p>
            <a:pPr>
              <a:buClr>
                <a:schemeClr val="tx1"/>
              </a:buClr>
            </a:pPr>
            <a:r>
              <a:rPr lang="en-US" b="1" dirty="0">
                <a:solidFill>
                  <a:srgbClr val="C00000"/>
                </a:solidFill>
              </a:rPr>
              <a:t>Fair value:</a:t>
            </a:r>
          </a:p>
          <a:p>
            <a:pPr marL="795338" lvl="1" indent="-338138">
              <a:buFont typeface="Lucida Grande"/>
              <a:buChar char="–"/>
            </a:pPr>
            <a:r>
              <a:rPr lang="en-US" sz="2600" dirty="0"/>
              <a:t>The amount at which </a:t>
            </a:r>
            <a:r>
              <a:rPr lang="en-IN" sz="2600" dirty="0"/>
              <a:t>the asset could be bought or sold in a current transaction between willing parties</a:t>
            </a:r>
          </a:p>
          <a:p>
            <a:pPr marL="795338" lvl="1" indent="-338138">
              <a:buFont typeface="Lucida Grande"/>
              <a:buChar char="–"/>
            </a:pPr>
            <a:r>
              <a:rPr lang="en-IN" sz="2600" dirty="0"/>
              <a:t>If fair value is not determinable, it must be estimated</a:t>
            </a:r>
          </a:p>
          <a:p>
            <a:pPr marL="795338" lvl="1" indent="-338138">
              <a:buFont typeface="Lucida Grande"/>
              <a:buChar char="–"/>
            </a:pPr>
            <a:r>
              <a:rPr lang="en-US" sz="2600" dirty="0"/>
              <a:t>Fair value often is estimated as the discounted present value of </a:t>
            </a:r>
            <a:r>
              <a:rPr lang="en-IN" sz="2600" dirty="0"/>
              <a:t>future cash flows</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579594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142998"/>
          </a:xfrm>
        </p:spPr>
        <p:txBody>
          <a:bodyPr>
            <a:normAutofit/>
          </a:bodyPr>
          <a:lstStyle/>
          <a:p>
            <a:r>
              <a:rPr lang="en-IN" sz="3100" dirty="0"/>
              <a:t>Impairments and Cash Flow Estimates</a:t>
            </a:r>
            <a:endParaRPr lang="en-US" sz="2700" dirty="0"/>
          </a:p>
        </p:txBody>
      </p:sp>
      <p:sp>
        <p:nvSpPr>
          <p:cNvPr id="3" name="Content Placeholder 2"/>
          <p:cNvSpPr>
            <a:spLocks noGrp="1"/>
          </p:cNvSpPr>
          <p:nvPr>
            <p:ph idx="1"/>
          </p:nvPr>
        </p:nvSpPr>
        <p:spPr>
          <a:xfrm>
            <a:off x="598965" y="1142999"/>
            <a:ext cx="8472797" cy="5609973"/>
          </a:xfrm>
        </p:spPr>
        <p:txBody>
          <a:bodyPr>
            <a:noAutofit/>
          </a:bodyPr>
          <a:lstStyle/>
          <a:p>
            <a:pPr>
              <a:buClr>
                <a:schemeClr val="tx1"/>
              </a:buClr>
            </a:pPr>
            <a:r>
              <a:rPr lang="en-IN" b="1" i="1" dirty="0">
                <a:solidFill>
                  <a:srgbClr val="C00000"/>
                </a:solidFill>
              </a:rPr>
              <a:t>Undiscounted</a:t>
            </a:r>
            <a:r>
              <a:rPr lang="en-IN" i="1" dirty="0">
                <a:solidFill>
                  <a:srgbClr val="0070C0"/>
                </a:solidFill>
              </a:rPr>
              <a:t> </a:t>
            </a:r>
            <a:r>
              <a:rPr lang="en-IN" dirty="0"/>
              <a:t>estimates of cash flows are used to determine whether an </a:t>
            </a:r>
            <a:r>
              <a:rPr lang="en-US" dirty="0"/>
              <a:t>impairment loss has occurred</a:t>
            </a:r>
            <a:endParaRPr lang="en-IN" b="1" i="1" dirty="0">
              <a:solidFill>
                <a:srgbClr val="0070C0"/>
              </a:solidFill>
            </a:endParaRPr>
          </a:p>
          <a:p>
            <a:pPr>
              <a:buClr>
                <a:schemeClr val="tx1"/>
              </a:buClr>
            </a:pPr>
            <a:r>
              <a:rPr lang="en-IN" b="1" i="1" dirty="0">
                <a:solidFill>
                  <a:srgbClr val="C00000"/>
                </a:solidFill>
              </a:rPr>
              <a:t>Discounted</a:t>
            </a:r>
            <a:r>
              <a:rPr lang="en-IN" b="1" i="1" dirty="0">
                <a:solidFill>
                  <a:srgbClr val="0070C0"/>
                </a:solidFill>
              </a:rPr>
              <a:t> </a:t>
            </a:r>
            <a:r>
              <a:rPr lang="en-IN" dirty="0"/>
              <a:t>estimates of cash flows often are used to estimate fair value to determine the amount </a:t>
            </a:r>
            <a:r>
              <a:rPr lang="en-US" dirty="0"/>
              <a:t>of the loss</a:t>
            </a:r>
            <a:endParaRPr lang="en-IN" dirty="0"/>
          </a:p>
          <a:p>
            <a:r>
              <a:rPr lang="en-IN" dirty="0"/>
              <a:t>A disclosure note is needed to describe the impairment loss. </a:t>
            </a:r>
            <a:r>
              <a:rPr lang="en-US" dirty="0"/>
              <a:t>The note should include:</a:t>
            </a:r>
          </a:p>
          <a:p>
            <a:pPr marL="795338" lvl="1" indent="-338138">
              <a:buFont typeface="Lucida Grande"/>
              <a:buChar char="–"/>
            </a:pPr>
            <a:r>
              <a:rPr lang="en-IN" sz="2600" dirty="0"/>
              <a:t>D</a:t>
            </a:r>
            <a:r>
              <a:rPr lang="en-IN" sz="2600" dirty="0" smtClean="0"/>
              <a:t>escription </a:t>
            </a:r>
            <a:r>
              <a:rPr lang="en-IN" sz="2600" dirty="0"/>
              <a:t>of the impaired asset or asset group</a:t>
            </a:r>
          </a:p>
          <a:p>
            <a:pPr marL="795338" lvl="1" indent="-338138">
              <a:buFont typeface="Lucida Grande"/>
              <a:buChar char="–"/>
            </a:pPr>
            <a:r>
              <a:rPr lang="en-IN" sz="2600" dirty="0"/>
              <a:t>T</a:t>
            </a:r>
            <a:r>
              <a:rPr lang="en-IN" sz="2600" dirty="0" smtClean="0"/>
              <a:t>he </a:t>
            </a:r>
            <a:r>
              <a:rPr lang="en-IN" sz="2600" dirty="0"/>
              <a:t>facts and circumstances leading to the </a:t>
            </a:r>
            <a:r>
              <a:rPr lang="en-US" sz="2600" dirty="0"/>
              <a:t>impairment</a:t>
            </a:r>
          </a:p>
          <a:p>
            <a:pPr marL="795338" lvl="1" indent="-338138">
              <a:buFont typeface="Lucida Grande"/>
              <a:buChar char="–"/>
            </a:pPr>
            <a:r>
              <a:rPr lang="en-IN" sz="2600" dirty="0"/>
              <a:t>T</a:t>
            </a:r>
            <a:r>
              <a:rPr lang="en-IN" sz="2600" dirty="0" smtClean="0"/>
              <a:t>he </a:t>
            </a:r>
            <a:r>
              <a:rPr lang="en-IN" sz="2600" dirty="0"/>
              <a:t>amount of the loss if not separately disclosed on the face of the income </a:t>
            </a:r>
            <a:r>
              <a:rPr lang="en-US" sz="2600" dirty="0" smtClean="0"/>
              <a:t>statement </a:t>
            </a:r>
          </a:p>
          <a:p>
            <a:pPr marL="795338" lvl="1" indent="-338138">
              <a:buFont typeface="Lucida Grande"/>
              <a:buChar char="–"/>
            </a:pPr>
            <a:r>
              <a:rPr lang="en-IN" sz="2600" dirty="0" smtClean="0"/>
              <a:t>The method used to determine fair value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4296850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4257" y="583062"/>
            <a:ext cx="8488363" cy="3170099"/>
          </a:xfrm>
          <a:prstGeom prst="rect">
            <a:avLst/>
          </a:prstGeom>
          <a:noFill/>
        </p:spPr>
        <p:txBody>
          <a:bodyPr wrap="square" rtlCol="0">
            <a:spAutoFit/>
          </a:bodyPr>
          <a:lstStyle/>
          <a:p>
            <a:r>
              <a:rPr lang="en-IN" sz="2000" dirty="0">
                <a:latin typeface="+mn-lt"/>
              </a:rPr>
              <a:t>The Dakota Corporation operates several factories that manufacture medical equipment. Near the end of the company’s 2018 fiscal year, a change in business climate related to a competitor’s innovative products indicated to management that the $170 million book value (original cost of $300 million less accumulated depreciation of $130 million) of the assets of one of Dakota’s factories may not be recoverable.</a:t>
            </a:r>
          </a:p>
          <a:p>
            <a:r>
              <a:rPr lang="en-IN" sz="2000" dirty="0">
                <a:latin typeface="+mn-lt"/>
              </a:rPr>
              <a:t>Management is able to identify cash flows from this factory and estimates that future cash flows over the remaining useful life of the factory will be $150 million. The fair value of the factory’s assets is not readily available but is estimated to be $135 million.</a:t>
            </a:r>
            <a:endParaRPr lang="en-US" sz="2000" dirty="0">
              <a:latin typeface="+mn-lt"/>
            </a:endParaRPr>
          </a:p>
        </p:txBody>
      </p:sp>
      <p:sp>
        <p:nvSpPr>
          <p:cNvPr id="17" name="TextBox 16"/>
          <p:cNvSpPr txBox="1"/>
          <p:nvPr/>
        </p:nvSpPr>
        <p:spPr>
          <a:xfrm>
            <a:off x="3652107" y="5249157"/>
            <a:ext cx="2357365"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16" name="TextBox 15"/>
          <p:cNvSpPr txBox="1"/>
          <p:nvPr/>
        </p:nvSpPr>
        <p:spPr>
          <a:xfrm>
            <a:off x="603405" y="5249157"/>
            <a:ext cx="2359152"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5" name="TextBox 4"/>
          <p:cNvSpPr txBox="1"/>
          <p:nvPr/>
        </p:nvSpPr>
        <p:spPr>
          <a:xfrm>
            <a:off x="771028" y="4005897"/>
            <a:ext cx="8062252" cy="400110"/>
          </a:xfrm>
          <a:prstGeom prst="rect">
            <a:avLst/>
          </a:prstGeom>
          <a:solidFill>
            <a:schemeClr val="accent1">
              <a:lumMod val="50000"/>
            </a:schemeClr>
          </a:solidFill>
        </p:spPr>
        <p:txBody>
          <a:bodyPr wrap="square" rtlCol="0">
            <a:spAutoFit/>
          </a:bodyPr>
          <a:lstStyle/>
          <a:p>
            <a:r>
              <a:rPr lang="en-IN" sz="2000" dirty="0">
                <a:solidFill>
                  <a:schemeClr val="bg1"/>
                </a:solidFill>
                <a:latin typeface="+mn-lt"/>
              </a:rPr>
              <a:t>Possible impairment should be investigated due to change in circumstances</a:t>
            </a:r>
            <a:endParaRPr lang="en-US" sz="2000" dirty="0">
              <a:solidFill>
                <a:schemeClr val="bg1"/>
              </a:solidFill>
              <a:latin typeface="+mn-lt"/>
            </a:endParaRPr>
          </a:p>
        </p:txBody>
      </p:sp>
      <p:sp>
        <p:nvSpPr>
          <p:cNvPr id="7" name="TextBox 6"/>
          <p:cNvSpPr txBox="1"/>
          <p:nvPr/>
        </p:nvSpPr>
        <p:spPr>
          <a:xfrm>
            <a:off x="760063" y="4584792"/>
            <a:ext cx="3451418" cy="469077"/>
          </a:xfrm>
          <a:prstGeom prst="rect">
            <a:avLst/>
          </a:prstGeom>
          <a:noFill/>
        </p:spPr>
        <p:txBody>
          <a:bodyPr wrap="square" rtlCol="0">
            <a:spAutoFit/>
          </a:bodyPr>
          <a:lstStyle/>
          <a:p>
            <a:r>
              <a:rPr lang="en-IN" sz="2400" b="1" dirty="0">
                <a:latin typeface="+mn-lt"/>
              </a:rPr>
              <a:t>Step 1: </a:t>
            </a:r>
            <a:r>
              <a:rPr lang="en-US" sz="2400" b="1" dirty="0">
                <a:latin typeface="+mn-lt"/>
              </a:rPr>
              <a:t>Recoverability</a:t>
            </a:r>
            <a:endParaRPr lang="en-IN" sz="2400" b="1" dirty="0">
              <a:latin typeface="+mn-lt"/>
            </a:endParaRPr>
          </a:p>
        </p:txBody>
      </p:sp>
      <p:sp>
        <p:nvSpPr>
          <p:cNvPr id="6" name="TextBox 5"/>
          <p:cNvSpPr txBox="1"/>
          <p:nvPr/>
        </p:nvSpPr>
        <p:spPr>
          <a:xfrm>
            <a:off x="603405" y="938115"/>
            <a:ext cx="8137025" cy="650133"/>
          </a:xfrm>
          <a:prstGeom prst="rect">
            <a:avLst/>
          </a:prstGeom>
          <a:solidFill>
            <a:schemeClr val="accent1">
              <a:lumMod val="40000"/>
              <a:lumOff val="60000"/>
              <a:alpha val="30196"/>
            </a:schemeClr>
          </a:solidFill>
          <a:ln>
            <a:solidFill>
              <a:schemeClr val="accent1">
                <a:lumMod val="50000"/>
              </a:schemeClr>
            </a:solidFill>
          </a:ln>
        </p:spPr>
        <p:txBody>
          <a:bodyPr wrap="square" rtlCol="0">
            <a:spAutoFit/>
          </a:bodyPr>
          <a:lstStyle/>
          <a:p>
            <a:endParaRPr lang="en-US" dirty="0"/>
          </a:p>
        </p:txBody>
      </p:sp>
      <p:sp>
        <p:nvSpPr>
          <p:cNvPr id="9" name="TextBox 8"/>
          <p:cNvSpPr txBox="1"/>
          <p:nvPr/>
        </p:nvSpPr>
        <p:spPr>
          <a:xfrm>
            <a:off x="977925" y="5324834"/>
            <a:ext cx="1610112" cy="400110"/>
          </a:xfrm>
          <a:prstGeom prst="rect">
            <a:avLst/>
          </a:prstGeom>
          <a:noFill/>
        </p:spPr>
        <p:txBody>
          <a:bodyPr wrap="square" rtlCol="0">
            <a:spAutoFit/>
          </a:bodyPr>
          <a:lstStyle/>
          <a:p>
            <a:pPr algn="ctr"/>
            <a:r>
              <a:rPr lang="en-IN" sz="2000" dirty="0">
                <a:latin typeface="+mn-lt"/>
              </a:rPr>
              <a:t>$170 million</a:t>
            </a:r>
          </a:p>
        </p:txBody>
      </p:sp>
      <p:sp>
        <p:nvSpPr>
          <p:cNvPr id="11" name="TextBox 10"/>
          <p:cNvSpPr txBox="1"/>
          <p:nvPr/>
        </p:nvSpPr>
        <p:spPr>
          <a:xfrm>
            <a:off x="3715955" y="5654314"/>
            <a:ext cx="2255904" cy="707886"/>
          </a:xfrm>
          <a:prstGeom prst="rect">
            <a:avLst/>
          </a:prstGeom>
          <a:noFill/>
        </p:spPr>
        <p:txBody>
          <a:bodyPr wrap="square" rtlCol="0">
            <a:spAutoFit/>
          </a:bodyPr>
          <a:lstStyle/>
          <a:p>
            <a:pPr algn="ctr"/>
            <a:r>
              <a:rPr lang="en-IN" sz="2000" dirty="0">
                <a:latin typeface="+mn-lt"/>
              </a:rPr>
              <a:t>(undiscounted future cash flows)</a:t>
            </a:r>
          </a:p>
        </p:txBody>
      </p:sp>
      <p:sp>
        <p:nvSpPr>
          <p:cNvPr id="12" name="TextBox 11"/>
          <p:cNvSpPr txBox="1"/>
          <p:nvPr/>
        </p:nvSpPr>
        <p:spPr>
          <a:xfrm>
            <a:off x="808864" y="5815745"/>
            <a:ext cx="1948235" cy="400110"/>
          </a:xfrm>
          <a:prstGeom prst="rect">
            <a:avLst/>
          </a:prstGeom>
          <a:noFill/>
        </p:spPr>
        <p:txBody>
          <a:bodyPr wrap="square" rtlCol="0">
            <a:spAutoFit/>
          </a:bodyPr>
          <a:lstStyle/>
          <a:p>
            <a:pPr algn="ctr"/>
            <a:r>
              <a:rPr lang="en-IN" sz="2000" dirty="0">
                <a:latin typeface="+mn-lt"/>
              </a:rPr>
              <a:t>(book value)</a:t>
            </a:r>
          </a:p>
        </p:txBody>
      </p:sp>
      <p:sp>
        <p:nvSpPr>
          <p:cNvPr id="10" name="TextBox 9"/>
          <p:cNvSpPr txBox="1"/>
          <p:nvPr/>
        </p:nvSpPr>
        <p:spPr>
          <a:xfrm>
            <a:off x="4038851" y="5324834"/>
            <a:ext cx="1610112" cy="400110"/>
          </a:xfrm>
          <a:prstGeom prst="rect">
            <a:avLst/>
          </a:prstGeom>
          <a:noFill/>
        </p:spPr>
        <p:txBody>
          <a:bodyPr wrap="square" rtlCol="0">
            <a:spAutoFit/>
          </a:bodyPr>
          <a:lstStyle/>
          <a:p>
            <a:pPr algn="ctr"/>
            <a:r>
              <a:rPr lang="en-IN" sz="2000" dirty="0">
                <a:latin typeface="+mn-lt"/>
              </a:rPr>
              <a:t>$150 million</a:t>
            </a:r>
          </a:p>
        </p:txBody>
      </p:sp>
      <p:sp>
        <p:nvSpPr>
          <p:cNvPr id="13" name="TextBox 12"/>
          <p:cNvSpPr txBox="1"/>
          <p:nvPr/>
        </p:nvSpPr>
        <p:spPr>
          <a:xfrm>
            <a:off x="3028849" y="5469839"/>
            <a:ext cx="564335" cy="523220"/>
          </a:xfrm>
          <a:prstGeom prst="rect">
            <a:avLst/>
          </a:prstGeom>
          <a:noFill/>
        </p:spPr>
        <p:txBody>
          <a:bodyPr wrap="square" rtlCol="0" anchor="ctr">
            <a:spAutoFit/>
          </a:bodyPr>
          <a:lstStyle/>
          <a:p>
            <a:pPr algn="ctr"/>
            <a:r>
              <a:rPr lang="en-IN" sz="2800" b="1" dirty="0">
                <a:latin typeface="+mn-lt"/>
              </a:rPr>
              <a:t>&gt;</a:t>
            </a:r>
          </a:p>
        </p:txBody>
      </p:sp>
      <p:sp>
        <p:nvSpPr>
          <p:cNvPr id="8" name="Right Arrow 7"/>
          <p:cNvSpPr/>
          <p:nvPr/>
        </p:nvSpPr>
        <p:spPr>
          <a:xfrm>
            <a:off x="6161214" y="5616503"/>
            <a:ext cx="532550" cy="39466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6957985" y="5363759"/>
            <a:ext cx="1948235"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Impairment loss indicated</a:t>
            </a:r>
          </a:p>
        </p:txBody>
      </p:sp>
      <p:cxnSp>
        <p:nvCxnSpPr>
          <p:cNvPr id="3" name="Straight Arrow Connector 2"/>
          <p:cNvCxnSpPr/>
          <p:nvPr/>
        </p:nvCxnSpPr>
        <p:spPr>
          <a:xfrm flipH="1">
            <a:off x="4644237" y="1565019"/>
            <a:ext cx="577896" cy="2440878"/>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2" name="Title 1"/>
          <p:cNvSpPr>
            <a:spLocks noGrp="1"/>
          </p:cNvSpPr>
          <p:nvPr>
            <p:ph type="title"/>
          </p:nvPr>
        </p:nvSpPr>
        <p:spPr>
          <a:xfrm>
            <a:off x="268311" y="209948"/>
            <a:ext cx="8472119" cy="613184"/>
          </a:xfrm>
        </p:spPr>
        <p:txBody>
          <a:bodyPr>
            <a:normAutofit fontScale="90000"/>
          </a:bodyPr>
          <a:lstStyle/>
          <a:p>
            <a:r>
              <a:rPr lang="en-US"/>
              <a:t>Impairment Loss—Property, Plant, and Equipment</a:t>
            </a:r>
            <a:br>
              <a:rPr lang="en-US"/>
            </a:br>
            <a:endParaRPr lang="en-US"/>
          </a:p>
        </p:txBody>
      </p:sp>
      <p:sp>
        <p:nvSpPr>
          <p:cNvPr id="4" name="Oval 3"/>
          <p:cNvSpPr/>
          <p:nvPr/>
        </p:nvSpPr>
        <p:spPr>
          <a:xfrm>
            <a:off x="2895600" y="1512292"/>
            <a:ext cx="850552"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696199" y="2743200"/>
            <a:ext cx="762001"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80292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5" grpId="0" animBg="1"/>
      <p:bldP spid="7" grpId="0"/>
      <p:bldP spid="6" grpId="0" animBg="1"/>
      <p:bldP spid="9" grpId="0"/>
      <p:bldP spid="11" grpId="0"/>
      <p:bldP spid="12" grpId="0"/>
      <p:bldP spid="10" grpId="0"/>
      <p:bldP spid="13" grpId="0"/>
      <p:bldP spid="8" grpId="0" animBg="1"/>
      <p:bldP spid="15" grpId="0" animBg="1"/>
      <p:bldP spid="4" grpId="0" animBg="1"/>
      <p:bldP spid="2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668" y="-5517"/>
            <a:ext cx="8590911" cy="596847"/>
          </a:xfrm>
        </p:spPr>
        <p:txBody>
          <a:bodyPr>
            <a:normAutofit fontScale="90000"/>
          </a:bodyPr>
          <a:lstStyle/>
          <a:p>
            <a:r>
              <a:rPr lang="en-US" sz="2800" dirty="0"/>
              <a:t>Impairment Loss—Property, Plant, and Equipment </a:t>
            </a:r>
            <a:r>
              <a:rPr lang="en-US" sz="2200" dirty="0"/>
              <a:t>(continued)</a:t>
            </a:r>
          </a:p>
        </p:txBody>
      </p:sp>
      <p:sp>
        <p:nvSpPr>
          <p:cNvPr id="4" name="TextBox 3"/>
          <p:cNvSpPr txBox="1"/>
          <p:nvPr/>
        </p:nvSpPr>
        <p:spPr>
          <a:xfrm>
            <a:off x="586237" y="527134"/>
            <a:ext cx="8488363" cy="3170099"/>
          </a:xfrm>
          <a:prstGeom prst="rect">
            <a:avLst/>
          </a:prstGeom>
          <a:noFill/>
        </p:spPr>
        <p:txBody>
          <a:bodyPr wrap="square" rtlCol="0">
            <a:spAutoFit/>
          </a:bodyPr>
          <a:lstStyle/>
          <a:p>
            <a:r>
              <a:rPr lang="en-IN" sz="2000" dirty="0">
                <a:latin typeface="+mn-lt"/>
              </a:rPr>
              <a:t>The Dakota Corporation operates several factories that manufacture medical equipment. Near the end of the company’s 2018 fiscal year, a change in business climate related to a competitor’s innovative products indicated to management that the $170 million book value (original cost of $300 million less accumulated depreciation of $130 million) of the assets of one of Dakota’s factories may not be recoverable.</a:t>
            </a:r>
          </a:p>
          <a:p>
            <a:r>
              <a:rPr lang="en-IN" sz="2000" dirty="0">
                <a:latin typeface="+mn-lt"/>
              </a:rPr>
              <a:t>Management is able to identify cash flows from this factory and estimates that future cash flows over the remaining useful life of the factory will be $150 million. The fair value of the factory’s assets is not readily available but is estimated to be $135 million.</a:t>
            </a:r>
            <a:endParaRPr lang="en-US" sz="2000" dirty="0">
              <a:latin typeface="+mn-lt"/>
            </a:endParaRPr>
          </a:p>
        </p:txBody>
      </p:sp>
      <p:sp>
        <p:nvSpPr>
          <p:cNvPr id="18" name="TextBox 17"/>
          <p:cNvSpPr txBox="1"/>
          <p:nvPr/>
        </p:nvSpPr>
        <p:spPr>
          <a:xfrm>
            <a:off x="809356" y="3604297"/>
            <a:ext cx="5558544" cy="469077"/>
          </a:xfrm>
          <a:prstGeom prst="rect">
            <a:avLst/>
          </a:prstGeom>
          <a:noFill/>
        </p:spPr>
        <p:txBody>
          <a:bodyPr wrap="square" rtlCol="0">
            <a:spAutoFit/>
          </a:bodyPr>
          <a:lstStyle/>
          <a:p>
            <a:r>
              <a:rPr lang="en-IN" sz="2400" b="1" dirty="0">
                <a:latin typeface="+mn-lt"/>
              </a:rPr>
              <a:t>Step 2: </a:t>
            </a:r>
            <a:r>
              <a:rPr lang="en-US" sz="2400" b="1" dirty="0">
                <a:latin typeface="+mn-lt"/>
              </a:rPr>
              <a:t>Measurement of impairment loss</a:t>
            </a:r>
            <a:endParaRPr lang="en-IN" sz="2400" b="1" dirty="0">
              <a:latin typeface="+mn-lt"/>
            </a:endParaRPr>
          </a:p>
        </p:txBody>
      </p:sp>
      <p:sp>
        <p:nvSpPr>
          <p:cNvPr id="19" name="TextBox 18"/>
          <p:cNvSpPr txBox="1"/>
          <p:nvPr/>
        </p:nvSpPr>
        <p:spPr>
          <a:xfrm>
            <a:off x="790844" y="4056283"/>
            <a:ext cx="1948235" cy="400110"/>
          </a:xfrm>
          <a:prstGeom prst="rect">
            <a:avLst/>
          </a:prstGeom>
          <a:noFill/>
        </p:spPr>
        <p:txBody>
          <a:bodyPr wrap="square" rtlCol="0">
            <a:spAutoFit/>
          </a:bodyPr>
          <a:lstStyle/>
          <a:p>
            <a:r>
              <a:rPr lang="en-IN" sz="2000" dirty="0">
                <a:latin typeface="+mn-lt"/>
              </a:rPr>
              <a:t>Book value</a:t>
            </a:r>
          </a:p>
        </p:txBody>
      </p:sp>
      <p:sp>
        <p:nvSpPr>
          <p:cNvPr id="20" name="TextBox 19"/>
          <p:cNvSpPr txBox="1"/>
          <p:nvPr/>
        </p:nvSpPr>
        <p:spPr>
          <a:xfrm>
            <a:off x="797656" y="4371721"/>
            <a:ext cx="1948235" cy="400110"/>
          </a:xfrm>
          <a:prstGeom prst="rect">
            <a:avLst/>
          </a:prstGeom>
          <a:noFill/>
        </p:spPr>
        <p:txBody>
          <a:bodyPr wrap="square" rtlCol="0">
            <a:spAutoFit/>
          </a:bodyPr>
          <a:lstStyle/>
          <a:p>
            <a:r>
              <a:rPr lang="en-IN" sz="2000" dirty="0">
                <a:latin typeface="+mn-lt"/>
              </a:rPr>
              <a:t>Fair value</a:t>
            </a:r>
          </a:p>
        </p:txBody>
      </p:sp>
      <p:sp>
        <p:nvSpPr>
          <p:cNvPr id="21" name="TextBox 20"/>
          <p:cNvSpPr txBox="1"/>
          <p:nvPr/>
        </p:nvSpPr>
        <p:spPr>
          <a:xfrm>
            <a:off x="797656" y="4686349"/>
            <a:ext cx="1948235" cy="400110"/>
          </a:xfrm>
          <a:prstGeom prst="rect">
            <a:avLst/>
          </a:prstGeom>
          <a:noFill/>
        </p:spPr>
        <p:txBody>
          <a:bodyPr wrap="square" rtlCol="0">
            <a:spAutoFit/>
          </a:bodyPr>
          <a:lstStyle/>
          <a:p>
            <a:r>
              <a:rPr lang="en-IN" sz="2000" dirty="0">
                <a:latin typeface="+mn-lt"/>
              </a:rPr>
              <a:t>Impairment loss</a:t>
            </a:r>
          </a:p>
        </p:txBody>
      </p:sp>
      <p:sp>
        <p:nvSpPr>
          <p:cNvPr id="22" name="TextBox 21"/>
          <p:cNvSpPr txBox="1"/>
          <p:nvPr/>
        </p:nvSpPr>
        <p:spPr>
          <a:xfrm>
            <a:off x="3919766" y="4058626"/>
            <a:ext cx="1610112" cy="400110"/>
          </a:xfrm>
          <a:prstGeom prst="rect">
            <a:avLst/>
          </a:prstGeom>
          <a:noFill/>
        </p:spPr>
        <p:txBody>
          <a:bodyPr wrap="square" rtlCol="0">
            <a:spAutoFit/>
          </a:bodyPr>
          <a:lstStyle/>
          <a:p>
            <a:pPr algn="r"/>
            <a:r>
              <a:rPr lang="en-IN" sz="2000" dirty="0">
                <a:latin typeface="+mn-lt"/>
              </a:rPr>
              <a:t>$170 million</a:t>
            </a:r>
          </a:p>
        </p:txBody>
      </p:sp>
      <p:sp>
        <p:nvSpPr>
          <p:cNvPr id="23" name="TextBox 22"/>
          <p:cNvSpPr txBox="1"/>
          <p:nvPr/>
        </p:nvSpPr>
        <p:spPr>
          <a:xfrm>
            <a:off x="3919766" y="4376230"/>
            <a:ext cx="1610112" cy="400110"/>
          </a:xfrm>
          <a:prstGeom prst="rect">
            <a:avLst/>
          </a:prstGeom>
          <a:noFill/>
        </p:spPr>
        <p:txBody>
          <a:bodyPr wrap="square" rtlCol="0">
            <a:spAutoFit/>
          </a:bodyPr>
          <a:lstStyle/>
          <a:p>
            <a:pPr algn="r"/>
            <a:r>
              <a:rPr lang="en-IN" sz="2000" dirty="0">
                <a:latin typeface="+mn-lt"/>
              </a:rPr>
              <a:t>135 million</a:t>
            </a:r>
          </a:p>
        </p:txBody>
      </p:sp>
      <p:sp>
        <p:nvSpPr>
          <p:cNvPr id="24" name="TextBox 23"/>
          <p:cNvSpPr txBox="1"/>
          <p:nvPr/>
        </p:nvSpPr>
        <p:spPr>
          <a:xfrm>
            <a:off x="3919766" y="4689355"/>
            <a:ext cx="1610112" cy="400110"/>
          </a:xfrm>
          <a:prstGeom prst="rect">
            <a:avLst/>
          </a:prstGeom>
          <a:noFill/>
        </p:spPr>
        <p:txBody>
          <a:bodyPr wrap="square" rtlCol="0">
            <a:spAutoFit/>
          </a:bodyPr>
          <a:lstStyle/>
          <a:p>
            <a:pPr algn="r"/>
            <a:r>
              <a:rPr lang="en-IN" sz="2000" b="1" dirty="0">
                <a:solidFill>
                  <a:srgbClr val="EC008C"/>
                </a:solidFill>
                <a:latin typeface="+mn-lt"/>
              </a:rPr>
              <a:t>$  35</a:t>
            </a:r>
            <a:r>
              <a:rPr lang="en-IN" sz="2000" dirty="0">
                <a:latin typeface="+mn-lt"/>
              </a:rPr>
              <a:t> million</a:t>
            </a:r>
          </a:p>
        </p:txBody>
      </p:sp>
      <p:cxnSp>
        <p:nvCxnSpPr>
          <p:cNvPr id="14" name="Straight Connector 13"/>
          <p:cNvCxnSpPr/>
          <p:nvPr/>
        </p:nvCxnSpPr>
        <p:spPr>
          <a:xfrm>
            <a:off x="4131925" y="4715377"/>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4145951" y="5035792"/>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145951" y="5064820"/>
            <a:ext cx="552503" cy="0"/>
          </a:xfrm>
          <a:prstGeom prst="line">
            <a:avLst/>
          </a:prstGeom>
        </p:spPr>
        <p:style>
          <a:lnRef idx="1">
            <a:schemeClr val="dk1"/>
          </a:lnRef>
          <a:fillRef idx="0">
            <a:schemeClr val="dk1"/>
          </a:fillRef>
          <a:effectRef idx="0">
            <a:schemeClr val="dk1"/>
          </a:effectRef>
          <a:fontRef idx="minor">
            <a:schemeClr val="tx1"/>
          </a:fontRef>
        </p:style>
      </p:cxnSp>
      <p:sp>
        <p:nvSpPr>
          <p:cNvPr id="27" name="Rectangle 26"/>
          <p:cNvSpPr/>
          <p:nvPr/>
        </p:nvSpPr>
        <p:spPr>
          <a:xfrm>
            <a:off x="922898" y="5192970"/>
            <a:ext cx="7676353" cy="147915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8" name="TextBox 27"/>
          <p:cNvSpPr txBox="1">
            <a:spLocks noChangeArrowheads="1"/>
          </p:cNvSpPr>
          <p:nvPr/>
        </p:nvSpPr>
        <p:spPr bwMode="auto">
          <a:xfrm>
            <a:off x="922897" y="5164816"/>
            <a:ext cx="3951227"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9" name="TextBox 28"/>
          <p:cNvSpPr txBox="1">
            <a:spLocks noChangeArrowheads="1"/>
          </p:cNvSpPr>
          <p:nvPr/>
        </p:nvSpPr>
        <p:spPr bwMode="auto">
          <a:xfrm>
            <a:off x="7508077" y="5164816"/>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0" name="TextBox 29"/>
          <p:cNvSpPr txBox="1">
            <a:spLocks noChangeArrowheads="1"/>
          </p:cNvSpPr>
          <p:nvPr/>
        </p:nvSpPr>
        <p:spPr bwMode="auto">
          <a:xfrm>
            <a:off x="6115796" y="5164816"/>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31" name="Straight Connector 30"/>
          <p:cNvCxnSpPr/>
          <p:nvPr/>
        </p:nvCxnSpPr>
        <p:spPr>
          <a:xfrm>
            <a:off x="922899" y="5563953"/>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32" name="TextBox 31"/>
          <p:cNvSpPr txBox="1">
            <a:spLocks noChangeArrowheads="1"/>
          </p:cNvSpPr>
          <p:nvPr/>
        </p:nvSpPr>
        <p:spPr bwMode="auto">
          <a:xfrm>
            <a:off x="943537" y="5537764"/>
            <a:ext cx="5005706" cy="376557"/>
          </a:xfrm>
          <a:prstGeom prst="rect">
            <a:avLst/>
          </a:prstGeom>
          <a:noFill/>
          <a:ln w="9525">
            <a:noFill/>
            <a:miter lim="800000"/>
            <a:headEnd/>
            <a:tailEnd/>
          </a:ln>
        </p:spPr>
        <p:txBody>
          <a:bodyPr/>
          <a:lstStyle/>
          <a:p>
            <a:r>
              <a:rPr lang="en-IN" sz="2400" dirty="0">
                <a:latin typeface="Calibri" pitchFamily="34" charset="0"/>
              </a:rPr>
              <a:t>Loss on impairment</a:t>
            </a:r>
          </a:p>
        </p:txBody>
      </p:sp>
      <p:sp>
        <p:nvSpPr>
          <p:cNvPr id="33" name="TextBox 32"/>
          <p:cNvSpPr txBox="1">
            <a:spLocks noChangeArrowheads="1"/>
          </p:cNvSpPr>
          <p:nvPr/>
        </p:nvSpPr>
        <p:spPr bwMode="auto">
          <a:xfrm>
            <a:off x="6000016" y="5537764"/>
            <a:ext cx="1318414" cy="376557"/>
          </a:xfrm>
          <a:prstGeom prst="rect">
            <a:avLst/>
          </a:prstGeom>
          <a:noFill/>
          <a:ln w="9525">
            <a:noFill/>
            <a:miter lim="800000"/>
            <a:headEnd/>
            <a:tailEnd/>
          </a:ln>
        </p:spPr>
        <p:txBody>
          <a:bodyPr/>
          <a:lstStyle/>
          <a:p>
            <a:pPr algn="ctr"/>
            <a:r>
              <a:rPr lang="en-IN" sz="2400" b="1" dirty="0">
                <a:solidFill>
                  <a:srgbClr val="EC008C"/>
                </a:solidFill>
                <a:latin typeface="Calibri" pitchFamily="34" charset="0"/>
              </a:rPr>
              <a:t>35</a:t>
            </a:r>
          </a:p>
        </p:txBody>
      </p:sp>
      <p:sp>
        <p:nvSpPr>
          <p:cNvPr id="34" name="TextBox 33"/>
          <p:cNvSpPr txBox="1">
            <a:spLocks noChangeArrowheads="1"/>
          </p:cNvSpPr>
          <p:nvPr/>
        </p:nvSpPr>
        <p:spPr bwMode="auto">
          <a:xfrm>
            <a:off x="7284606" y="6241459"/>
            <a:ext cx="1318414" cy="376558"/>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165</a:t>
            </a:r>
          </a:p>
        </p:txBody>
      </p:sp>
      <p:sp>
        <p:nvSpPr>
          <p:cNvPr id="35" name="TextBox 34"/>
          <p:cNvSpPr txBox="1">
            <a:spLocks noChangeArrowheads="1"/>
          </p:cNvSpPr>
          <p:nvPr/>
        </p:nvSpPr>
        <p:spPr bwMode="auto">
          <a:xfrm>
            <a:off x="934510" y="5896110"/>
            <a:ext cx="5005706" cy="376557"/>
          </a:xfrm>
          <a:prstGeom prst="rect">
            <a:avLst/>
          </a:prstGeom>
          <a:noFill/>
          <a:ln w="9525">
            <a:noFill/>
            <a:miter lim="800000"/>
            <a:headEnd/>
            <a:tailEnd/>
          </a:ln>
        </p:spPr>
        <p:txBody>
          <a:bodyPr/>
          <a:lstStyle/>
          <a:p>
            <a:r>
              <a:rPr lang="en-IN" sz="2400" dirty="0">
                <a:latin typeface="Calibri" pitchFamily="34" charset="0"/>
              </a:rPr>
              <a:t>Accumulated depreciation</a:t>
            </a:r>
          </a:p>
        </p:txBody>
      </p:sp>
      <p:sp>
        <p:nvSpPr>
          <p:cNvPr id="36" name="TextBox 35"/>
          <p:cNvSpPr txBox="1">
            <a:spLocks noChangeArrowheads="1"/>
          </p:cNvSpPr>
          <p:nvPr/>
        </p:nvSpPr>
        <p:spPr bwMode="auto">
          <a:xfrm>
            <a:off x="942130" y="6248371"/>
            <a:ext cx="5005706" cy="376557"/>
          </a:xfrm>
          <a:prstGeom prst="rect">
            <a:avLst/>
          </a:prstGeom>
          <a:noFill/>
          <a:ln w="9525">
            <a:noFill/>
            <a:miter lim="800000"/>
            <a:headEnd/>
            <a:tailEnd/>
          </a:ln>
        </p:spPr>
        <p:txBody>
          <a:bodyPr/>
          <a:lstStyle/>
          <a:p>
            <a:pPr lvl="1"/>
            <a:r>
              <a:rPr lang="en-IN" sz="2400" dirty="0">
                <a:latin typeface="Calibri" pitchFamily="34" charset="0"/>
              </a:rPr>
              <a:t>Factory assets</a:t>
            </a:r>
          </a:p>
        </p:txBody>
      </p:sp>
      <p:sp>
        <p:nvSpPr>
          <p:cNvPr id="37" name="TextBox 36"/>
          <p:cNvSpPr txBox="1">
            <a:spLocks noChangeArrowheads="1"/>
          </p:cNvSpPr>
          <p:nvPr/>
        </p:nvSpPr>
        <p:spPr bwMode="auto">
          <a:xfrm>
            <a:off x="6000016" y="5900842"/>
            <a:ext cx="1318414" cy="376557"/>
          </a:xfrm>
          <a:prstGeom prst="rect">
            <a:avLst/>
          </a:prstGeom>
          <a:noFill/>
          <a:ln w="9525">
            <a:noFill/>
            <a:miter lim="800000"/>
            <a:headEnd/>
            <a:tailEnd/>
          </a:ln>
        </p:spPr>
        <p:txBody>
          <a:bodyPr/>
          <a:lstStyle/>
          <a:p>
            <a:pPr algn="ctr"/>
            <a:r>
              <a:rPr lang="en-IN" sz="2400" dirty="0">
                <a:latin typeface="Calibri" pitchFamily="34" charset="0"/>
              </a:rPr>
              <a:t>130</a:t>
            </a:r>
          </a:p>
        </p:txBody>
      </p:sp>
      <p:sp>
        <p:nvSpPr>
          <p:cNvPr id="38" name="Title 2"/>
          <p:cNvSpPr txBox="1">
            <a:spLocks/>
          </p:cNvSpPr>
          <p:nvPr/>
        </p:nvSpPr>
        <p:spPr bwMode="auto">
          <a:xfrm>
            <a:off x="8405813" y="-26673"/>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cxnSp>
        <p:nvCxnSpPr>
          <p:cNvPr id="6" name="Straight Arrow Connector 5"/>
          <p:cNvCxnSpPr/>
          <p:nvPr/>
        </p:nvCxnSpPr>
        <p:spPr>
          <a:xfrm>
            <a:off x="4698454" y="4962286"/>
            <a:ext cx="1851794" cy="691519"/>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41" idx="4"/>
          </p:cNvCxnSpPr>
          <p:nvPr/>
        </p:nvCxnSpPr>
        <p:spPr>
          <a:xfrm>
            <a:off x="4131925" y="2167861"/>
            <a:ext cx="2278431" cy="3776335"/>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569689" y="4783113"/>
            <a:ext cx="1497482" cy="35834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b="1" dirty="0">
                <a:solidFill>
                  <a:schemeClr val="tx1"/>
                </a:solidFill>
              </a:rPr>
              <a:t>$ in millions</a:t>
            </a:r>
          </a:p>
        </p:txBody>
      </p:sp>
      <p:sp>
        <p:nvSpPr>
          <p:cNvPr id="41" name="Oval 40"/>
          <p:cNvSpPr/>
          <p:nvPr/>
        </p:nvSpPr>
        <p:spPr>
          <a:xfrm>
            <a:off x="3674725" y="1786861"/>
            <a:ext cx="914400"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191780" y="3316233"/>
            <a:ext cx="914400"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7348232" y="3706263"/>
            <a:ext cx="16127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154619" y="3706263"/>
            <a:ext cx="0" cy="875681"/>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360806" y="4315863"/>
            <a:ext cx="1612774"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348232" y="3738308"/>
            <a:ext cx="793813" cy="400110"/>
          </a:xfrm>
          <a:prstGeom prst="rect">
            <a:avLst/>
          </a:prstGeom>
          <a:noFill/>
        </p:spPr>
        <p:txBody>
          <a:bodyPr wrap="square" rtlCol="0">
            <a:spAutoFit/>
          </a:bodyPr>
          <a:lstStyle/>
          <a:p>
            <a:pPr algn="r"/>
            <a:r>
              <a:rPr lang="en-IN" sz="2000" dirty="0" smtClean="0">
                <a:latin typeface="+mn-lt"/>
              </a:rPr>
              <a:t>300</a:t>
            </a:r>
            <a:endParaRPr lang="en-IN" sz="2000" dirty="0">
              <a:latin typeface="+mn-lt"/>
            </a:endParaRPr>
          </a:p>
        </p:txBody>
      </p:sp>
      <p:sp>
        <p:nvSpPr>
          <p:cNvPr id="47" name="TextBox 46"/>
          <p:cNvSpPr txBox="1"/>
          <p:nvPr/>
        </p:nvSpPr>
        <p:spPr>
          <a:xfrm>
            <a:off x="8179767" y="3909758"/>
            <a:ext cx="793813" cy="400110"/>
          </a:xfrm>
          <a:prstGeom prst="rect">
            <a:avLst/>
          </a:prstGeom>
          <a:noFill/>
        </p:spPr>
        <p:txBody>
          <a:bodyPr wrap="square" rtlCol="0">
            <a:spAutoFit/>
          </a:bodyPr>
          <a:lstStyle/>
          <a:p>
            <a:pPr algn="r"/>
            <a:r>
              <a:rPr lang="en-IN" sz="2000" b="1" dirty="0" smtClean="0">
                <a:solidFill>
                  <a:srgbClr val="0070C0"/>
                </a:solidFill>
                <a:latin typeface="+mn-lt"/>
              </a:rPr>
              <a:t>165</a:t>
            </a:r>
            <a:endParaRPr lang="en-IN" sz="2000" b="1" dirty="0">
              <a:solidFill>
                <a:srgbClr val="0070C0"/>
              </a:solidFill>
              <a:latin typeface="+mn-lt"/>
            </a:endParaRPr>
          </a:p>
        </p:txBody>
      </p:sp>
      <p:sp>
        <p:nvSpPr>
          <p:cNvPr id="48" name="TextBox 47"/>
          <p:cNvSpPr txBox="1"/>
          <p:nvPr/>
        </p:nvSpPr>
        <p:spPr>
          <a:xfrm>
            <a:off x="7336984" y="4290818"/>
            <a:ext cx="793813" cy="400110"/>
          </a:xfrm>
          <a:prstGeom prst="rect">
            <a:avLst/>
          </a:prstGeom>
          <a:noFill/>
        </p:spPr>
        <p:txBody>
          <a:bodyPr wrap="square" rtlCol="0">
            <a:spAutoFit/>
          </a:bodyPr>
          <a:lstStyle/>
          <a:p>
            <a:pPr algn="r"/>
            <a:r>
              <a:rPr lang="en-IN" sz="2000" dirty="0" smtClean="0">
                <a:latin typeface="+mn-lt"/>
              </a:rPr>
              <a:t>135</a:t>
            </a:r>
            <a:endParaRPr lang="en-IN" sz="2000" dirty="0">
              <a:latin typeface="+mn-lt"/>
            </a:endParaRPr>
          </a:p>
        </p:txBody>
      </p:sp>
      <p:sp>
        <p:nvSpPr>
          <p:cNvPr id="49" name="TextBox 48"/>
          <p:cNvSpPr txBox="1"/>
          <p:nvPr/>
        </p:nvSpPr>
        <p:spPr>
          <a:xfrm>
            <a:off x="7132206" y="3382353"/>
            <a:ext cx="1765174" cy="400110"/>
          </a:xfrm>
          <a:prstGeom prst="rect">
            <a:avLst/>
          </a:prstGeom>
          <a:noFill/>
        </p:spPr>
        <p:txBody>
          <a:bodyPr wrap="square" rtlCol="0">
            <a:spAutoFit/>
          </a:bodyPr>
          <a:lstStyle/>
          <a:p>
            <a:pPr algn="r"/>
            <a:r>
              <a:rPr lang="en-IN" sz="2000" dirty="0" smtClean="0">
                <a:latin typeface="+mn-lt"/>
              </a:rPr>
              <a:t>Factory Assets</a:t>
            </a:r>
            <a:endParaRPr lang="en-IN" sz="2000" dirty="0">
              <a:latin typeface="+mn-lt"/>
            </a:endParaRPr>
          </a:p>
        </p:txBody>
      </p:sp>
      <p:cxnSp>
        <p:nvCxnSpPr>
          <p:cNvPr id="12" name="Straight Arrow Connector 11"/>
          <p:cNvCxnSpPr>
            <a:stCxn id="47" idx="2"/>
          </p:cNvCxnSpPr>
          <p:nvPr/>
        </p:nvCxnSpPr>
        <p:spPr>
          <a:xfrm flipH="1">
            <a:off x="8387793" y="4309868"/>
            <a:ext cx="188881" cy="1962799"/>
          </a:xfrm>
          <a:prstGeom prst="straightConnector1">
            <a:avLst/>
          </a:prstGeom>
          <a:ln w="25400">
            <a:solidFill>
              <a:srgbClr val="0070C0"/>
            </a:solidFill>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292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childTnLst>
                          </p:cTn>
                        </p:par>
                        <p:par>
                          <p:cTn id="82" fill="hold">
                            <p:stCondLst>
                              <p:cond delay="500"/>
                            </p:stCondLst>
                            <p:childTnLst>
                              <p:par>
                                <p:cTn id="83" presetID="22" presetClass="entr" presetSubtype="1" fill="hold" nodeType="after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up)">
                                      <p:cBhvr>
                                        <p:cTn id="85" dur="500"/>
                                        <p:tgtEl>
                                          <p:spTgt spid="6"/>
                                        </p:tgtEl>
                                      </p:cBhvr>
                                    </p:animEffect>
                                  </p:childTnLst>
                                </p:cTn>
                              </p:par>
                            </p:childTnLst>
                          </p:cTn>
                        </p:par>
                        <p:par>
                          <p:cTn id="86" fill="hold">
                            <p:stCondLst>
                              <p:cond delay="1000"/>
                            </p:stCondLst>
                            <p:childTnLst>
                              <p:par>
                                <p:cTn id="87" presetID="2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wipe(up)">
                                      <p:cBhvr>
                                        <p:cTn id="89" dur="500"/>
                                        <p:tgtEl>
                                          <p:spTgt spid="40"/>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childTnLst>
                                </p:cTn>
                              </p:par>
                              <p:par>
                                <p:cTn id="93" presetID="10" presetClass="entr" presetSubtype="0" fill="hold" grpId="0" nodeType="withEffect">
                                  <p:stCondLst>
                                    <p:cond delay="50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par>
                                <p:cTn id="99" presetID="10" presetClass="entr" presetSubtype="0" fill="hold" grpId="0" nodeType="withEffect">
                                  <p:stCondLst>
                                    <p:cond delay="50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par>
                                <p:cTn id="102" presetID="10" presetClass="entr" presetSubtype="0" fill="hold" nodeType="withEffect">
                                  <p:stCondLst>
                                    <p:cond delay="50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500"/>
                                        <p:tgtEl>
                                          <p:spTgt spid="8"/>
                                        </p:tgtEl>
                                      </p:cBhvr>
                                    </p:animEffect>
                                  </p:childTnLst>
                                </p:cTn>
                              </p:par>
                              <p:par>
                                <p:cTn id="105" presetID="10" presetClass="entr" presetSubtype="0" fill="hold" nodeType="withEffect">
                                  <p:stCondLst>
                                    <p:cond delay="50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500"/>
                                        <p:tgtEl>
                                          <p:spTgt spid="10"/>
                                        </p:tgtEl>
                                      </p:cBhvr>
                                    </p:animEffect>
                                  </p:childTnLst>
                                </p:cTn>
                              </p:par>
                              <p:par>
                                <p:cTn id="108" presetID="10" presetClass="entr" presetSubtype="0" fill="hold" nodeType="withEffect">
                                  <p:stCondLst>
                                    <p:cond delay="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childTnLst>
                                </p:cTn>
                              </p:par>
                              <p:par>
                                <p:cTn id="111" presetID="22" presetClass="entr" presetSubtype="1" fill="hold" nodeType="withEffect">
                                  <p:stCondLst>
                                    <p:cond delay="1000"/>
                                  </p:stCondLst>
                                  <p:childTnLst>
                                    <p:set>
                                      <p:cBhvr>
                                        <p:cTn id="112" dur="1" fill="hold">
                                          <p:stCondLst>
                                            <p:cond delay="0"/>
                                          </p:stCondLst>
                                        </p:cTn>
                                        <p:tgtEl>
                                          <p:spTgt spid="12"/>
                                        </p:tgtEl>
                                        <p:attrNameLst>
                                          <p:attrName>style.visibility</p:attrName>
                                        </p:attrNameLst>
                                      </p:cBhvr>
                                      <p:to>
                                        <p:strVal val="visible"/>
                                      </p:to>
                                    </p:set>
                                    <p:animEffect transition="in" filter="wipe(up)">
                                      <p:cBhvr>
                                        <p:cTn id="1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7" grpId="0" animBg="1"/>
      <p:bldP spid="28" grpId="0"/>
      <p:bldP spid="29" grpId="0"/>
      <p:bldP spid="30" grpId="0"/>
      <p:bldP spid="32" grpId="0"/>
      <p:bldP spid="33" grpId="0"/>
      <p:bldP spid="34" grpId="0"/>
      <p:bldP spid="35" grpId="0"/>
      <p:bldP spid="36" grpId="0"/>
      <p:bldP spid="37" grpId="0"/>
      <p:bldP spid="42" grpId="0" animBg="1"/>
      <p:bldP spid="41" grpId="0" animBg="1"/>
      <p:bldP spid="43" grpId="0" animBg="1"/>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761999" y="0"/>
            <a:ext cx="8382000" cy="1189653"/>
          </a:xfrm>
        </p:spPr>
        <p:txBody>
          <a:bodyPr rtlCol="0">
            <a:normAutofit/>
          </a:bodyPr>
          <a:lstStyle/>
          <a:p>
            <a:pPr fontAlgn="auto">
              <a:spcAft>
                <a:spcPts val="0"/>
              </a:spcAft>
              <a:defRPr/>
            </a:pPr>
            <a:r>
              <a:rPr lang="en-IN" dirty="0"/>
              <a:t>Allocation Base</a:t>
            </a:r>
            <a:endParaRPr lang="en-IN" sz="1100" dirty="0"/>
          </a:p>
        </p:txBody>
      </p:sp>
      <p:sp>
        <p:nvSpPr>
          <p:cNvPr id="29699" name="Content Placeholder 6"/>
          <p:cNvSpPr>
            <a:spLocks noGrp="1"/>
          </p:cNvSpPr>
          <p:nvPr>
            <p:ph idx="1"/>
          </p:nvPr>
        </p:nvSpPr>
        <p:spPr>
          <a:xfrm>
            <a:off x="679658" y="1371600"/>
            <a:ext cx="8357808" cy="5380302"/>
          </a:xfrm>
        </p:spPr>
        <p:txBody>
          <a:bodyPr>
            <a:normAutofit/>
          </a:bodyPr>
          <a:lstStyle/>
          <a:p>
            <a:pPr>
              <a:buFont typeface="Arial" panose="020B0604020202020204" pitchFamily="34" charset="0"/>
              <a:buChar char="•"/>
            </a:pPr>
            <a:r>
              <a:rPr lang="en-US" dirty="0"/>
              <a:t>Allocation base is the amount of cost to be allocated over an asset’s service </a:t>
            </a:r>
            <a:r>
              <a:rPr lang="en-US" dirty="0" smtClean="0"/>
              <a:t>life</a:t>
            </a:r>
            <a:endParaRPr lang="en-US"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r>
              <a:rPr lang="en-IN" dirty="0"/>
              <a:t>Estimating residual value for many assets can be very difficult </a:t>
            </a:r>
            <a:r>
              <a:rPr lang="en-US" dirty="0"/>
              <a:t>due to the uncertainty about the </a:t>
            </a:r>
            <a:r>
              <a:rPr lang="en-US" dirty="0" smtClean="0"/>
              <a:t>future</a:t>
            </a:r>
            <a:endParaRPr lang="en-IN" dirty="0"/>
          </a:p>
          <a:p>
            <a:r>
              <a:rPr lang="en-US" dirty="0"/>
              <a:t>Residual values sometimes </a:t>
            </a:r>
            <a:r>
              <a:rPr lang="en-IN" dirty="0"/>
              <a:t>are immaterial and are assumed to be </a:t>
            </a:r>
            <a:r>
              <a:rPr lang="en-IN" dirty="0" smtClean="0"/>
              <a:t>zero</a:t>
            </a:r>
            <a:endParaRPr lang="en-IN"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2" name="TextBox 1"/>
          <p:cNvSpPr txBox="1"/>
          <p:nvPr/>
        </p:nvSpPr>
        <p:spPr>
          <a:xfrm>
            <a:off x="743439" y="2641080"/>
            <a:ext cx="1684989"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Allocation </a:t>
            </a:r>
            <a:r>
              <a:rPr lang="en-IN" sz="2400" b="1" dirty="0" smtClean="0">
                <a:solidFill>
                  <a:schemeClr val="bg1"/>
                </a:solidFill>
                <a:latin typeface="+mn-lt"/>
              </a:rPr>
              <a:t>base</a:t>
            </a:r>
            <a:endParaRPr lang="en-US" b="1" dirty="0">
              <a:solidFill>
                <a:schemeClr val="bg1"/>
              </a:solidFill>
              <a:latin typeface="+mn-lt"/>
            </a:endParaRPr>
          </a:p>
        </p:txBody>
      </p:sp>
      <p:sp>
        <p:nvSpPr>
          <p:cNvPr id="6" name="TextBox 5"/>
          <p:cNvSpPr txBox="1"/>
          <p:nvPr/>
        </p:nvSpPr>
        <p:spPr>
          <a:xfrm>
            <a:off x="3161686" y="2641080"/>
            <a:ext cx="2926244" cy="830997"/>
          </a:xfrm>
          <a:prstGeom prst="rect">
            <a:avLst/>
          </a:prstGeom>
          <a:solidFill>
            <a:schemeClr val="accent1">
              <a:lumMod val="40000"/>
              <a:lumOff val="60000"/>
            </a:schemeClr>
          </a:solidFill>
        </p:spPr>
        <p:txBody>
          <a:bodyPr wrap="square" rtlCol="0">
            <a:spAutoFit/>
          </a:bodyPr>
          <a:lstStyle/>
          <a:p>
            <a:pPr algn="ctr"/>
            <a:r>
              <a:rPr lang="en-IN" sz="2400" dirty="0">
                <a:latin typeface="+mn-lt"/>
              </a:rPr>
              <a:t>Initial value of the asset at its acquisition</a:t>
            </a:r>
            <a:endParaRPr lang="en-US" dirty="0">
              <a:latin typeface="+mn-lt"/>
            </a:endParaRPr>
          </a:p>
        </p:txBody>
      </p:sp>
      <p:sp>
        <p:nvSpPr>
          <p:cNvPr id="7" name="TextBox 6"/>
          <p:cNvSpPr txBox="1"/>
          <p:nvPr/>
        </p:nvSpPr>
        <p:spPr>
          <a:xfrm>
            <a:off x="6585983" y="2641080"/>
            <a:ext cx="2404500" cy="830997"/>
          </a:xfrm>
          <a:prstGeom prst="rect">
            <a:avLst/>
          </a:prstGeom>
          <a:solidFill>
            <a:schemeClr val="accent1">
              <a:lumMod val="40000"/>
              <a:lumOff val="60000"/>
            </a:schemeClr>
          </a:solidFill>
        </p:spPr>
        <p:txBody>
          <a:bodyPr wrap="square" rtlCol="0">
            <a:spAutoFit/>
          </a:bodyPr>
          <a:lstStyle/>
          <a:p>
            <a:pPr algn="ctr"/>
            <a:r>
              <a:rPr lang="en-US" sz="2400" dirty="0">
                <a:latin typeface="+mn-lt"/>
              </a:rPr>
              <a:t>Residual (salvage) value</a:t>
            </a:r>
            <a:endParaRPr lang="en-US" dirty="0">
              <a:latin typeface="+mn-lt"/>
            </a:endParaRPr>
          </a:p>
        </p:txBody>
      </p:sp>
      <p:sp>
        <p:nvSpPr>
          <p:cNvPr id="8" name="TextBox 7"/>
          <p:cNvSpPr txBox="1"/>
          <p:nvPr/>
        </p:nvSpPr>
        <p:spPr>
          <a:xfrm>
            <a:off x="1828800" y="3751103"/>
            <a:ext cx="7279617" cy="830997"/>
          </a:xfrm>
          <a:prstGeom prst="rect">
            <a:avLst/>
          </a:prstGeom>
          <a:solidFill>
            <a:schemeClr val="accent1">
              <a:lumMod val="20000"/>
              <a:lumOff val="80000"/>
            </a:schemeClr>
          </a:solidFill>
        </p:spPr>
        <p:txBody>
          <a:bodyPr wrap="square" rtlCol="0">
            <a:spAutoFit/>
          </a:bodyPr>
          <a:lstStyle/>
          <a:p>
            <a:r>
              <a:rPr lang="en-IN" sz="2400" dirty="0">
                <a:latin typeface="+mn-lt"/>
              </a:rPr>
              <a:t>The amount expected to be received for the asset at the end of its service life less any anticipated disposal costs</a:t>
            </a:r>
            <a:endParaRPr lang="en-US" dirty="0">
              <a:latin typeface="+mn-lt"/>
            </a:endParaRPr>
          </a:p>
        </p:txBody>
      </p:sp>
      <p:cxnSp>
        <p:nvCxnSpPr>
          <p:cNvPr id="10" name="Straight Arrow Connector 9"/>
          <p:cNvCxnSpPr/>
          <p:nvPr/>
        </p:nvCxnSpPr>
        <p:spPr>
          <a:xfrm>
            <a:off x="7533717" y="3465351"/>
            <a:ext cx="0" cy="2655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72200" y="2815044"/>
            <a:ext cx="348217" cy="461665"/>
          </a:xfrm>
          <a:prstGeom prst="rect">
            <a:avLst/>
          </a:prstGeom>
          <a:noFill/>
        </p:spPr>
        <p:txBody>
          <a:bodyPr wrap="square" rtlCol="0">
            <a:spAutoFit/>
          </a:bodyPr>
          <a:lstStyle/>
          <a:p>
            <a:pPr algn="ctr"/>
            <a:r>
              <a:rPr lang="en-US" sz="2400" dirty="0" smtClean="0">
                <a:latin typeface="+mn-lt"/>
              </a:rPr>
              <a:t>−</a:t>
            </a:r>
            <a:endParaRPr lang="en-US" dirty="0">
              <a:latin typeface="+mn-lt"/>
            </a:endParaRPr>
          </a:p>
        </p:txBody>
      </p:sp>
      <p:sp>
        <p:nvSpPr>
          <p:cNvPr id="13" name="TextBox 12"/>
          <p:cNvSpPr txBox="1"/>
          <p:nvPr/>
        </p:nvSpPr>
        <p:spPr>
          <a:xfrm>
            <a:off x="2606578" y="2815043"/>
            <a:ext cx="348217" cy="461665"/>
          </a:xfrm>
          <a:prstGeom prst="rect">
            <a:avLst/>
          </a:prstGeom>
          <a:noFill/>
        </p:spPr>
        <p:txBody>
          <a:bodyPr wrap="square" rtlCol="0">
            <a:spAutoFit/>
          </a:bodyPr>
          <a:lstStyle/>
          <a:p>
            <a:pPr algn="ctr"/>
            <a:r>
              <a:rPr lang="en-US" sz="2400" dirty="0">
                <a:latin typeface="+mn-lt"/>
              </a:rPr>
              <a:t>=</a:t>
            </a:r>
            <a:endParaRPr lang="en-US" dirty="0">
              <a:latin typeface="+mn-lt"/>
            </a:endParaRPr>
          </a:p>
        </p:txBody>
      </p:sp>
    </p:spTree>
    <p:extLst>
      <p:ext uri="{BB962C8B-B14F-4D97-AF65-F5344CB8AC3E}">
        <p14:creationId xmlns:p14="http://schemas.microsoft.com/office/powerpoint/2010/main" val="17315894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9699">
                                            <p:txEl>
                                              <p:pRg st="6" end="6"/>
                                            </p:txEl>
                                          </p:spTgt>
                                        </p:tgtEl>
                                        <p:attrNameLst>
                                          <p:attrName>style.visibility</p:attrName>
                                        </p:attrNameLst>
                                      </p:cBhvr>
                                      <p:to>
                                        <p:strVal val="visible"/>
                                      </p:to>
                                    </p:set>
                                    <p:animEffect transition="in" filter="fade">
                                      <p:cBhvr>
                                        <p:cTn id="40" dur="500"/>
                                        <p:tgtEl>
                                          <p:spTgt spid="29699">
                                            <p:txEl>
                                              <p:pRg st="6" end="6"/>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29699">
                                            <p:txEl>
                                              <p:pRg st="7" end="7"/>
                                            </p:txEl>
                                          </p:spTgt>
                                        </p:tgtEl>
                                        <p:attrNameLst>
                                          <p:attrName>style.visibility</p:attrName>
                                        </p:attrNameLst>
                                      </p:cBhvr>
                                      <p:to>
                                        <p:strVal val="visible"/>
                                      </p:to>
                                    </p:set>
                                    <p:animEffect transition="in" filter="fade">
                                      <p:cBhvr>
                                        <p:cTn id="43" dur="500"/>
                                        <p:tgtEl>
                                          <p:spTgt spid="29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2"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solidFill>
                  <a:srgbClr val="0072A2"/>
                </a:solidFill>
              </a:rPr>
              <a:t>Concept Check: Impairment</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Hallberg Inc. owns a factory for which it paid $270 million. At the end of 2018, the book value of the factory’s assets totaled </a:t>
            </a:r>
            <a:r>
              <a:rPr lang="en-US" sz="2000" dirty="0" smtClean="0"/>
              <a:t>$</a:t>
            </a:r>
            <a:r>
              <a:rPr lang="en-US" sz="2000" dirty="0"/>
              <a:t>189 million. Due to adverse economic conditions, </a:t>
            </a:r>
            <a:r>
              <a:rPr lang="en-US" sz="2000" dirty="0" err="1" smtClean="0"/>
              <a:t>Hallberg’s</a:t>
            </a:r>
            <a:r>
              <a:rPr lang="en-US" sz="2000" dirty="0" smtClean="0"/>
              <a:t> </a:t>
            </a:r>
            <a:r>
              <a:rPr lang="en-US" sz="2000" dirty="0"/>
              <a:t>management determined that it should assess whether an impairment loss should be recognized for the factory. The estimated undiscounted future cash flows to be provided by the factory total $180 million, and the factory’s fair value at that point is estimated to be $120 million. Under these circumstances, Hallberg: </a:t>
            </a:r>
          </a:p>
          <a:p>
            <a:pPr marL="457200" indent="-457200">
              <a:buFont typeface="+mj-lt"/>
              <a:buAutoNum type="alphaLcPeriod"/>
            </a:pPr>
            <a:r>
              <a:rPr lang="en-US" sz="2000" dirty="0" smtClean="0"/>
              <a:t>Would </a:t>
            </a:r>
            <a:r>
              <a:rPr lang="en-US" sz="2000" dirty="0"/>
              <a:t>record no impairment </a:t>
            </a:r>
            <a:r>
              <a:rPr lang="en-US" sz="2000" dirty="0" smtClean="0"/>
              <a:t>loss </a:t>
            </a:r>
            <a:endParaRPr lang="en-US" sz="2000" dirty="0"/>
          </a:p>
          <a:p>
            <a:pPr marL="457200" indent="-457200">
              <a:buFont typeface="+mj-lt"/>
              <a:buAutoNum type="alphaLcPeriod"/>
            </a:pPr>
            <a:r>
              <a:rPr lang="en-US" sz="2000" dirty="0" smtClean="0"/>
              <a:t>Would </a:t>
            </a:r>
            <a:r>
              <a:rPr lang="en-US" sz="2000" dirty="0"/>
              <a:t>record a $9 million impairment </a:t>
            </a:r>
            <a:r>
              <a:rPr lang="en-US" sz="2000" dirty="0" smtClean="0"/>
              <a:t>loss </a:t>
            </a:r>
            <a:endParaRPr lang="en-US" sz="2000" dirty="0"/>
          </a:p>
          <a:p>
            <a:pPr marL="457200" indent="-457200">
              <a:buFont typeface="+mj-lt"/>
              <a:buAutoNum type="alphaLcPeriod"/>
            </a:pPr>
            <a:r>
              <a:rPr lang="en-US" sz="2000" dirty="0" smtClean="0"/>
              <a:t>Would </a:t>
            </a:r>
            <a:r>
              <a:rPr lang="en-US" sz="2000" dirty="0"/>
              <a:t>record a $69 million impairment </a:t>
            </a:r>
            <a:r>
              <a:rPr lang="en-US" sz="2000" dirty="0" smtClean="0"/>
              <a:t>loss</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4849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905000" y="5401487"/>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c</a:t>
            </a:r>
            <a:r>
              <a:rPr lang="en-US" dirty="0"/>
              <a:t>. Book value exceeds the undiscounted cash flows, so an impairment loss is indicated. The fair value ($120 million) is </a:t>
            </a:r>
            <a:r>
              <a:rPr lang="en-US" b="1" dirty="0">
                <a:solidFill>
                  <a:srgbClr val="C00000"/>
                </a:solidFill>
              </a:rPr>
              <a:t>$69 million</a:t>
            </a:r>
            <a:r>
              <a:rPr lang="en-US" b="1" dirty="0">
                <a:solidFill>
                  <a:srgbClr val="FF0000"/>
                </a:solidFill>
              </a:rPr>
              <a:t> </a:t>
            </a:r>
            <a:r>
              <a:rPr lang="en-US" dirty="0"/>
              <a:t>less than book value ($189 million).</a:t>
            </a:r>
            <a:endParaRPr lang="en-US" b="1" dirty="0">
              <a:solidFill>
                <a:srgbClr val="FF0000"/>
              </a:solidFill>
            </a:endParaRPr>
          </a:p>
        </p:txBody>
      </p:sp>
      <p:sp>
        <p:nvSpPr>
          <p:cNvPr id="6" name="Title 2"/>
          <p:cNvSpPr txBox="1">
            <a:spLocks/>
          </p:cNvSpPr>
          <p:nvPr/>
        </p:nvSpPr>
        <p:spPr bwMode="auto">
          <a:xfrm>
            <a:off x="8405813" y="10747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3887626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8382000" cy="1444625"/>
          </a:xfrm>
        </p:spPr>
        <p:txBody>
          <a:bodyPr>
            <a:normAutofit/>
          </a:bodyPr>
          <a:lstStyle/>
          <a:p>
            <a:r>
              <a:rPr lang="en-US" dirty="0"/>
              <a:t>Asset Impairment Disclosure—Macy’s, Inc.</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1" y="914400"/>
            <a:ext cx="8431259"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3998167"/>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5800" y="1"/>
            <a:ext cx="8382000" cy="828468"/>
          </a:xfrm>
        </p:spPr>
        <p:txBody>
          <a:bodyPr>
            <a:normAutofit fontScale="90000"/>
          </a:bodyPr>
          <a:lstStyle/>
          <a:p>
            <a:r>
              <a:rPr lang="en-IN" dirty="0"/>
              <a:t>Differences between IFRS and U.S. GAAP: </a:t>
            </a:r>
            <a:r>
              <a:rPr lang="en-IN" dirty="0" smtClean="0"/>
              <a:t>Impairment of Value </a:t>
            </a:r>
            <a:endParaRPr lang="en-US" dirty="0"/>
          </a:p>
        </p:txBody>
      </p:sp>
      <p:sp>
        <p:nvSpPr>
          <p:cNvPr id="9"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graphicFrame>
        <p:nvGraphicFramePr>
          <p:cNvPr id="2" name="Table 1"/>
          <p:cNvGraphicFramePr>
            <a:graphicFrameLocks noGrp="1"/>
          </p:cNvGraphicFramePr>
          <p:nvPr>
            <p:extLst>
              <p:ext uri="{D42A27DB-BD31-4B8C-83A1-F6EECF244321}">
                <p14:modId xmlns:p14="http://schemas.microsoft.com/office/powerpoint/2010/main" val="3346159731"/>
              </p:ext>
            </p:extLst>
          </p:nvPr>
        </p:nvGraphicFramePr>
        <p:xfrm>
          <a:off x="762000" y="914400"/>
          <a:ext cx="8077201" cy="5715000"/>
        </p:xfrm>
        <a:graphic>
          <a:graphicData uri="http://schemas.openxmlformats.org/drawingml/2006/table">
            <a:tbl>
              <a:tblPr firstRow="1" bandRow="1">
                <a:tableStyleId>{F2DE63D5-997A-4646-A377-4702673A728D}</a:tableStyleId>
              </a:tblPr>
              <a:tblGrid>
                <a:gridCol w="1518016">
                  <a:extLst>
                    <a:ext uri="{9D8B030D-6E8A-4147-A177-3AD203B41FA5}">
                      <a16:colId xmlns="" xmlns:a16="http://schemas.microsoft.com/office/drawing/2014/main" val="20000"/>
                    </a:ext>
                  </a:extLst>
                </a:gridCol>
                <a:gridCol w="3016552">
                  <a:extLst>
                    <a:ext uri="{9D8B030D-6E8A-4147-A177-3AD203B41FA5}">
                      <a16:colId xmlns="" xmlns:a16="http://schemas.microsoft.com/office/drawing/2014/main" val="20001"/>
                    </a:ext>
                  </a:extLst>
                </a:gridCol>
                <a:gridCol w="3542633">
                  <a:extLst>
                    <a:ext uri="{9D8B030D-6E8A-4147-A177-3AD203B41FA5}">
                      <a16:colId xmlns="" xmlns:a16="http://schemas.microsoft.com/office/drawing/2014/main" val="20002"/>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a:txBody>
                    <a:bodyPr/>
                    <a:lstStyle/>
                    <a:p>
                      <a:r>
                        <a:rPr lang="en-IN" sz="1700" b="1" i="0" u="none" strike="noStrike" kern="1200" baseline="0">
                          <a:solidFill>
                            <a:schemeClr val="dk1"/>
                          </a:solidFill>
                          <a:latin typeface="+mn-lt"/>
                          <a:ea typeface="+mn-ea"/>
                          <a:cs typeface="+mn-cs"/>
                        </a:rPr>
                        <a:t>When to Test</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When events or changes in circumstances indicate that the book value might not be </a:t>
                      </a:r>
                      <a:r>
                        <a:rPr lang="en-IN" sz="1700" b="0" i="0" u="none" strike="noStrike" kern="1200" baseline="0" dirty="0" smtClean="0">
                          <a:solidFill>
                            <a:schemeClr val="dk1"/>
                          </a:solidFill>
                          <a:latin typeface="+mn-lt"/>
                          <a:ea typeface="+mn-ea"/>
                          <a:cs typeface="+mn-cs"/>
                        </a:rPr>
                        <a:t>recoverable.</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Assets must be assessed for indicators of impairment at the end of each reporting period. Indicators of impairment are similar to U.S. GAAP.</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363321">
                <a:tc>
                  <a:txBody>
                    <a:bodyPr/>
                    <a:lstStyle/>
                    <a:p>
                      <a:r>
                        <a:rPr lang="en-IN" sz="1700" b="1" i="0" u="none" strike="noStrike" kern="1200" baseline="0">
                          <a:solidFill>
                            <a:schemeClr val="dk1"/>
                          </a:solidFill>
                          <a:latin typeface="+mn-lt"/>
                          <a:ea typeface="+mn-ea"/>
                          <a:cs typeface="+mn-cs"/>
                        </a:rPr>
                        <a:t>Recoverability</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An impairment loss is required when an asset’s book value exceeds the undiscounted sum of the asset’s estimated future cash flows.</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There is no equivalent recoverability test. An impairment loss is required when an asset’s book value exceeds the higher of the asset’s value-in-use (present value of estimated future cash flows) and fair value less costs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363321">
                <a:tc>
                  <a:txBody>
                    <a:bodyPr/>
                    <a:lstStyle/>
                    <a:p>
                      <a:r>
                        <a:rPr lang="en-IN" sz="1700" b="1" i="0" u="none" strike="noStrike" kern="1200" baseline="0">
                          <a:solidFill>
                            <a:schemeClr val="dk1"/>
                          </a:solidFill>
                          <a:latin typeface="+mn-lt"/>
                          <a:ea typeface="+mn-ea"/>
                          <a:cs typeface="+mn-cs"/>
                        </a:rPr>
                        <a:t>Measurement</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The impairment loss is the difference between book value and fair value.</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The impairment loss is the difference between book </a:t>
                      </a:r>
                      <a:r>
                        <a:rPr lang="en-IN" sz="1700" b="0" i="0" u="none" strike="noStrike" kern="1200" baseline="0" dirty="0" smtClean="0">
                          <a:solidFill>
                            <a:schemeClr val="dk1"/>
                          </a:solidFill>
                          <a:latin typeface="+mn-lt"/>
                          <a:ea typeface="+mn-ea"/>
                          <a:cs typeface="+mn-cs"/>
                        </a:rPr>
                        <a:t>value </a:t>
                      </a:r>
                      <a:r>
                        <a:rPr lang="en-IN" sz="1700" b="0" i="0" u="none" strike="noStrike" kern="1200" baseline="0" dirty="0">
                          <a:solidFill>
                            <a:schemeClr val="dk1"/>
                          </a:solidFill>
                          <a:latin typeface="+mn-lt"/>
                          <a:ea typeface="+mn-ea"/>
                          <a:cs typeface="+mn-cs"/>
                        </a:rPr>
                        <a:t>and the “recoverable amount” (the higher of the asset’s value-in-use and fair value less costs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r h="363321">
                <a:tc>
                  <a:txBody>
                    <a:bodyPr/>
                    <a:lstStyle/>
                    <a:p>
                      <a:r>
                        <a:rPr lang="en-IN" sz="1700" b="1" i="0" u="none" strike="noStrike" kern="1200" baseline="0">
                          <a:solidFill>
                            <a:schemeClr val="dk1"/>
                          </a:solidFill>
                          <a:latin typeface="+mn-lt"/>
                          <a:ea typeface="+mn-ea"/>
                          <a:cs typeface="+mn-cs"/>
                        </a:rPr>
                        <a:t>Susequent Reversal of Loss</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smtClean="0">
                          <a:solidFill>
                            <a:schemeClr val="dk1"/>
                          </a:solidFill>
                          <a:latin typeface="+mn-lt"/>
                          <a:ea typeface="+mn-ea"/>
                          <a:cs typeface="+mn-cs"/>
                        </a:rPr>
                        <a:t>Prohibited.</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Required if the circumstances that caused the impairment are resolved.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490645228"/>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Indefinite-Life Intangible Assets Other </a:t>
            </a:r>
            <a:r>
              <a:rPr lang="en-IN" dirty="0" smtClean="0"/>
              <a:t>than </a:t>
            </a:r>
            <a:r>
              <a:rPr lang="en-IN" dirty="0"/>
              <a:t>Goodwill</a:t>
            </a:r>
            <a:endParaRPr lang="en-US" dirty="0"/>
          </a:p>
        </p:txBody>
      </p:sp>
      <p:sp>
        <p:nvSpPr>
          <p:cNvPr id="3" name="Content Placeholder 2"/>
          <p:cNvSpPr>
            <a:spLocks noGrp="1"/>
          </p:cNvSpPr>
          <p:nvPr>
            <p:ph idx="1"/>
          </p:nvPr>
        </p:nvSpPr>
        <p:spPr>
          <a:xfrm>
            <a:off x="668694" y="1444625"/>
            <a:ext cx="8382000" cy="5307276"/>
          </a:xfrm>
        </p:spPr>
        <p:txBody>
          <a:bodyPr>
            <a:normAutofit lnSpcReduction="10000"/>
          </a:bodyPr>
          <a:lstStyle/>
          <a:p>
            <a:r>
              <a:rPr lang="en-US" dirty="0"/>
              <a:t>Tested for impairment </a:t>
            </a:r>
            <a:r>
              <a:rPr lang="en-IN" dirty="0"/>
              <a:t>annually and more frequently if events or changes in circumstances indicate that it is more likely than not that the asset is </a:t>
            </a:r>
            <a:r>
              <a:rPr lang="en-IN" dirty="0" smtClean="0"/>
              <a:t>impaired</a:t>
            </a:r>
            <a:endParaRPr lang="en-IN" dirty="0"/>
          </a:p>
          <a:p>
            <a:r>
              <a:rPr lang="en-IN" dirty="0"/>
              <a:t>A company has the option of first undertaking a qualitative assessment to avoid the quantitative </a:t>
            </a:r>
            <a:r>
              <a:rPr lang="en-IN" dirty="0" smtClean="0"/>
              <a:t>test</a:t>
            </a:r>
            <a:endParaRPr lang="en-IN" dirty="0"/>
          </a:p>
          <a:p>
            <a:r>
              <a:rPr lang="en-IN" dirty="0"/>
              <a:t>Measurement of an impairment loss is a one-step </a:t>
            </a:r>
            <a:r>
              <a:rPr lang="en-IN" dirty="0" smtClean="0"/>
              <a:t>process</a:t>
            </a:r>
          </a:p>
          <a:p>
            <a:r>
              <a:rPr lang="en-US" dirty="0" smtClean="0"/>
              <a:t>If book value exceeds fair value, an </a:t>
            </a:r>
            <a:r>
              <a:rPr lang="en-US" b="1" dirty="0" smtClean="0">
                <a:solidFill>
                  <a:srgbClr val="C00000"/>
                </a:solidFill>
              </a:rPr>
              <a:t>impairment </a:t>
            </a:r>
            <a:r>
              <a:rPr lang="en-IN" b="1" dirty="0" smtClean="0">
                <a:solidFill>
                  <a:srgbClr val="C00000"/>
                </a:solidFill>
              </a:rPr>
              <a:t>loss </a:t>
            </a:r>
            <a:r>
              <a:rPr lang="en-IN" dirty="0" smtClean="0"/>
              <a:t>is recognized for the </a:t>
            </a:r>
            <a:r>
              <a:rPr lang="en-US" dirty="0" smtClean="0"/>
              <a:t>difference</a:t>
            </a:r>
          </a:p>
          <a:p>
            <a:r>
              <a:rPr lang="en-US" dirty="0" smtClean="0"/>
              <a:t>There </a:t>
            </a:r>
            <a:r>
              <a:rPr lang="en-US" dirty="0"/>
              <a:t>is </a:t>
            </a:r>
            <a:r>
              <a:rPr lang="en-US" b="1" dirty="0">
                <a:solidFill>
                  <a:srgbClr val="C00000"/>
                </a:solidFill>
              </a:rPr>
              <a:t>no recoverability </a:t>
            </a:r>
            <a:r>
              <a:rPr lang="en-US" b="1" dirty="0" smtClean="0">
                <a:solidFill>
                  <a:srgbClr val="C00000"/>
                </a:solidFill>
              </a:rPr>
              <a:t>test</a:t>
            </a:r>
            <a:r>
              <a:rPr lang="en-US" dirty="0" smtClean="0"/>
              <a:t> </a:t>
            </a:r>
            <a:endParaRPr lang="en-US" dirty="0"/>
          </a:p>
          <a:p>
            <a:r>
              <a:rPr lang="en-US" dirty="0"/>
              <a:t>If an impairment </a:t>
            </a:r>
            <a:r>
              <a:rPr lang="en-IN" dirty="0"/>
              <a:t>loss is recognized, the written-down book value becomes the new cost base for future cost </a:t>
            </a:r>
            <a:r>
              <a:rPr lang="en-IN" dirty="0" smtClean="0"/>
              <a:t>allocation</a:t>
            </a:r>
            <a:endParaRPr lang="en-IN" dirty="0"/>
          </a:p>
          <a:p>
            <a:endParaRPr lang="en-IN" dirty="0"/>
          </a:p>
          <a:p>
            <a:endParaRPr lang="en-US" dirty="0"/>
          </a:p>
          <a:p>
            <a:endParaRPr lang="en-US" b="1" dirty="0">
              <a:solidFill>
                <a:srgbClr val="00602E"/>
              </a:solidFill>
            </a:endParaRP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3324528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65581781"/>
              </p:ext>
            </p:extLst>
          </p:nvPr>
        </p:nvGraphicFramePr>
        <p:xfrm>
          <a:off x="697918" y="1447800"/>
          <a:ext cx="8369882" cy="2621280"/>
        </p:xfrm>
        <a:graphic>
          <a:graphicData uri="http://schemas.openxmlformats.org/drawingml/2006/table">
            <a:tbl>
              <a:tblPr firstRow="1" bandRow="1">
                <a:tableStyleId>{F2DE63D5-997A-4646-A377-4702673A728D}</a:tableStyleId>
              </a:tblPr>
              <a:tblGrid>
                <a:gridCol w="4184941">
                  <a:extLst>
                    <a:ext uri="{9D8B030D-6E8A-4147-A177-3AD203B41FA5}">
                      <a16:colId xmlns="" xmlns:a16="http://schemas.microsoft.com/office/drawing/2014/main" val="20000"/>
                    </a:ext>
                  </a:extLst>
                </a:gridCol>
                <a:gridCol w="4184941">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Impairment of Value: Indefinite-Life Intangible Assets Other than Goodwill</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A</a:t>
                      </a:r>
                      <a:r>
                        <a:rPr lang="en-IN" sz="2200" b="0" i="0" u="none" strike="noStrike" kern="1200" baseline="0" dirty="0">
                          <a:solidFill>
                            <a:schemeClr val="tx1"/>
                          </a:solidFill>
                          <a:latin typeface="+mn-lt"/>
                          <a:ea typeface="+mn-ea"/>
                          <a:cs typeface="+mn-cs"/>
                        </a:rPr>
                        <a:t> company has the option to avoid annual testing by making qualitative evaluations of the likelihood of asset impairment.</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Requires indefinite-life intangible assets other than goodwill to be tested for </a:t>
                      </a:r>
                      <a:r>
                        <a:rPr lang="en-US" sz="2200" b="0" i="0" u="none" strike="noStrike" kern="1200" baseline="0" dirty="0">
                          <a:solidFill>
                            <a:schemeClr val="dk1"/>
                          </a:solidFill>
                          <a:latin typeface="+mn-lt"/>
                          <a:ea typeface="+mn-ea"/>
                          <a:cs typeface="+mn-cs"/>
                        </a:rPr>
                        <a:t>impairment at least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
        <p:nvSpPr>
          <p:cNvPr id="5" name="Title 1"/>
          <p:cNvSpPr>
            <a:spLocks noGrp="1"/>
          </p:cNvSpPr>
          <p:nvPr>
            <p:ph type="title"/>
          </p:nvPr>
        </p:nvSpPr>
        <p:spPr>
          <a:xfrm>
            <a:off x="761999" y="363538"/>
            <a:ext cx="8382000" cy="539519"/>
          </a:xfrm>
        </p:spPr>
        <p:txBody>
          <a:bodyPr>
            <a:noAutofit/>
          </a:bodyPr>
          <a:lstStyle/>
          <a:p>
            <a:r>
              <a:rPr lang="en-IN" sz="2800" dirty="0"/>
              <a:t>Differences between IFRS and U.S. GAAP: Impairment of Indefinite-Life Intangible Assets Other than </a:t>
            </a:r>
            <a:r>
              <a:rPr lang="en-IN" sz="2800" dirty="0" smtClean="0"/>
              <a:t>Goodwill </a:t>
            </a:r>
            <a:endParaRPr lang="en-US" sz="2000" dirty="0"/>
          </a:p>
        </p:txBody>
      </p:sp>
      <p:sp>
        <p:nvSpPr>
          <p:cNvPr id="6"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96845091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100" y="346914"/>
            <a:ext cx="8382000" cy="828468"/>
          </a:xfrm>
        </p:spPr>
        <p:txBody>
          <a:bodyPr>
            <a:normAutofit fontScale="90000"/>
          </a:bodyPr>
          <a:lstStyle/>
          <a:p>
            <a:r>
              <a:rPr lang="en-IN" dirty="0"/>
              <a:t>Differences between IFRS and U.S</a:t>
            </a:r>
            <a:r>
              <a:rPr lang="en-IN"/>
              <a:t>. GAAP: Impairment of Value </a:t>
            </a:r>
            <a:r>
              <a:rPr lang="en-IN" sz="2700" dirty="0"/>
              <a:t>(continued)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4072468"/>
              </p:ext>
            </p:extLst>
          </p:nvPr>
        </p:nvGraphicFramePr>
        <p:xfrm>
          <a:off x="697918" y="1524000"/>
          <a:ext cx="8369882" cy="4724400"/>
        </p:xfrm>
        <a:graphic>
          <a:graphicData uri="http://schemas.openxmlformats.org/drawingml/2006/table">
            <a:tbl>
              <a:tblPr firstRow="1" bandRow="1">
                <a:tableStyleId>{F2DE63D5-997A-4646-A377-4702673A728D}</a:tableStyleId>
              </a:tblPr>
              <a:tblGrid>
                <a:gridCol w="4184941">
                  <a:extLst>
                    <a:ext uri="{9D8B030D-6E8A-4147-A177-3AD203B41FA5}">
                      <a16:colId xmlns="" xmlns:a16="http://schemas.microsoft.com/office/drawing/2014/main" val="20000"/>
                    </a:ext>
                  </a:extLst>
                </a:gridCol>
                <a:gridCol w="4184941">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The impairment loss is measured as the difference between book value </a:t>
                      </a:r>
                      <a:r>
                        <a:rPr lang="en-US" sz="2200" b="0" i="0" u="none" strike="noStrike" kern="1200" baseline="0" dirty="0">
                          <a:solidFill>
                            <a:schemeClr val="tx1"/>
                          </a:solidFill>
                          <a:latin typeface="+mn-lt"/>
                          <a:ea typeface="+mn-ea"/>
                          <a:cs typeface="+mn-cs"/>
                        </a:rPr>
                        <a:t>and fair value.</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The impairment loss is the difference between book value </a:t>
                      </a:r>
                      <a:r>
                        <a:rPr lang="en-US" sz="2200" b="0" i="0" u="none" strike="noStrike" kern="1200" baseline="0" dirty="0">
                          <a:solidFill>
                            <a:schemeClr val="tx1"/>
                          </a:solidFill>
                          <a:latin typeface="+mn-lt"/>
                          <a:ea typeface="+mn-ea"/>
                          <a:cs typeface="+mn-cs"/>
                        </a:rPr>
                        <a:t>and the recoverable amount.</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Reversals are prohibited.</a:t>
                      </a:r>
                      <a:endParaRPr lang="en-US" sz="2200" b="0" i="0" u="none" strike="noStrike" kern="1200" baseline="0" dirty="0">
                        <a:solidFill>
                          <a:schemeClr val="dk1"/>
                        </a:solidFill>
                        <a:latin typeface="+mn-lt"/>
                        <a:ea typeface="+mn-ea"/>
                        <a:cs typeface="+mn-cs"/>
                      </a:endParaRPr>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b="0" i="0" u="none" strike="noStrike" kern="1200" baseline="0" dirty="0">
                          <a:solidFill>
                            <a:schemeClr val="tx1"/>
                          </a:solidFill>
                          <a:latin typeface="+mn-lt"/>
                          <a:ea typeface="+mn-ea"/>
                          <a:cs typeface="+mn-cs"/>
                        </a:rPr>
                        <a:t>Requires the reversal of an impairment loss if the circumstances that caused the</a:t>
                      </a:r>
                    </a:p>
                    <a:p>
                      <a:r>
                        <a:rPr lang="en-US" sz="2200" b="0" i="0" u="none" strike="noStrike" kern="1200" baseline="0" dirty="0">
                          <a:solidFill>
                            <a:schemeClr val="tx1"/>
                          </a:solidFill>
                          <a:latin typeface="+mn-lt"/>
                          <a:ea typeface="+mn-ea"/>
                          <a:cs typeface="+mn-cs"/>
                        </a:rPr>
                        <a:t>impairment are resolved.</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If certain criteria are met, indefinite-life intangible assets should be combined for the </a:t>
                      </a:r>
                      <a:r>
                        <a:rPr lang="en-US" sz="2200" b="0" i="0" u="none" strike="noStrike" kern="1200" baseline="0" dirty="0">
                          <a:solidFill>
                            <a:schemeClr val="tx1"/>
                          </a:solidFill>
                          <a:latin typeface="+mn-lt"/>
                          <a:ea typeface="+mn-ea"/>
                          <a:cs typeface="+mn-cs"/>
                        </a:rPr>
                        <a:t>required annual impairment test.</a:t>
                      </a:r>
                      <a:endParaRPr lang="en-US" sz="2200" b="0" i="0" u="none" strike="noStrike" kern="1200" baseline="0" dirty="0">
                        <a:solidFill>
                          <a:schemeClr val="dk1"/>
                        </a:solidFill>
                        <a:latin typeface="+mn-lt"/>
                        <a:ea typeface="+mn-ea"/>
                        <a:cs typeface="+mn-cs"/>
                      </a:endParaRPr>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Indefinite-life intangible assets may not be combined with other indefinite-life intangible assets for the required annual impairment test.</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238957250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Goodwill</a:t>
            </a:r>
            <a:endParaRPr lang="en-US" dirty="0"/>
          </a:p>
        </p:txBody>
      </p:sp>
      <p:sp>
        <p:nvSpPr>
          <p:cNvPr id="3" name="Content Placeholder 2"/>
          <p:cNvSpPr>
            <a:spLocks noGrp="1"/>
          </p:cNvSpPr>
          <p:nvPr>
            <p:ph idx="1"/>
          </p:nvPr>
        </p:nvSpPr>
        <p:spPr>
          <a:xfrm>
            <a:off x="761999" y="1269153"/>
            <a:ext cx="8216458" cy="5393237"/>
          </a:xfrm>
        </p:spPr>
        <p:txBody>
          <a:bodyPr>
            <a:normAutofit lnSpcReduction="10000"/>
          </a:bodyPr>
          <a:lstStyle/>
          <a:p>
            <a:r>
              <a:rPr lang="en-US" dirty="0"/>
              <a:t>It is a unique intangible </a:t>
            </a:r>
            <a:r>
              <a:rPr lang="en-US" dirty="0" smtClean="0"/>
              <a:t>asset</a:t>
            </a:r>
            <a:endParaRPr lang="en-US" dirty="0"/>
          </a:p>
          <a:p>
            <a:r>
              <a:rPr lang="en-US" dirty="0"/>
              <a:t>Unlike other assets, its cost:</a:t>
            </a:r>
          </a:p>
          <a:p>
            <a:pPr marL="795338" lvl="1" indent="-338138">
              <a:buFont typeface="Lucida Grande"/>
              <a:buChar char="–"/>
            </a:pPr>
            <a:r>
              <a:rPr lang="en-IN" sz="2600" dirty="0"/>
              <a:t>Can’t be directly associated with any specific identifiable right and</a:t>
            </a:r>
          </a:p>
          <a:p>
            <a:pPr marL="795338" lvl="1" indent="-338138">
              <a:buFont typeface="Lucida Grande"/>
              <a:buChar char="–"/>
            </a:pPr>
            <a:r>
              <a:rPr lang="en-US" sz="2600" dirty="0"/>
              <a:t>Is not separable </a:t>
            </a:r>
            <a:r>
              <a:rPr lang="en-IN" sz="2600" dirty="0"/>
              <a:t>from the company as a </a:t>
            </a:r>
            <a:r>
              <a:rPr lang="en-IN" sz="2600" dirty="0" smtClean="0"/>
              <a:t>whole</a:t>
            </a:r>
            <a:endParaRPr lang="en-US" sz="2600" b="1" dirty="0">
              <a:solidFill>
                <a:srgbClr val="00602E"/>
              </a:solidFill>
            </a:endParaRPr>
          </a:p>
          <a:p>
            <a:r>
              <a:rPr lang="en-IN" dirty="0"/>
              <a:t>Impairment of goodwill can’t be measured in the same way as other long-lived </a:t>
            </a:r>
            <a:r>
              <a:rPr lang="en-IN" dirty="0" smtClean="0"/>
              <a:t>assets</a:t>
            </a:r>
            <a:endParaRPr lang="en-IN" dirty="0"/>
          </a:p>
          <a:p>
            <a:r>
              <a:rPr lang="en-US" dirty="0"/>
              <a:t>Level of testing is the </a:t>
            </a:r>
            <a:r>
              <a:rPr lang="en-US" b="1" dirty="0">
                <a:solidFill>
                  <a:srgbClr val="C00000"/>
                </a:solidFill>
              </a:rPr>
              <a:t>r</a:t>
            </a:r>
            <a:r>
              <a:rPr lang="en-US" b="1" dirty="0" smtClean="0">
                <a:solidFill>
                  <a:srgbClr val="C00000"/>
                </a:solidFill>
              </a:rPr>
              <a:t>eporting </a:t>
            </a:r>
            <a:r>
              <a:rPr lang="en-US" b="1" dirty="0">
                <a:solidFill>
                  <a:srgbClr val="C00000"/>
                </a:solidFill>
              </a:rPr>
              <a:t>unit:</a:t>
            </a:r>
            <a:endParaRPr lang="en-IN" b="1" dirty="0">
              <a:solidFill>
                <a:srgbClr val="C00000"/>
              </a:solidFill>
            </a:endParaRPr>
          </a:p>
          <a:p>
            <a:pPr marL="795338" lvl="1" indent="-338138">
              <a:buFont typeface="Lucida Grande"/>
              <a:buChar char="–"/>
            </a:pPr>
            <a:r>
              <a:rPr lang="en-IN" sz="2600" dirty="0"/>
              <a:t>A reporting unit is an operating segment of a company or a component of an operating segment for which discrete financial information is available and segment management regularly reviews the operating results of that </a:t>
            </a:r>
            <a:r>
              <a:rPr lang="en-IN" sz="2600" dirty="0" smtClean="0"/>
              <a:t>component</a:t>
            </a:r>
            <a:endParaRPr lang="en-US" sz="2600" dirty="0"/>
          </a:p>
          <a:p>
            <a:endParaRPr lang="en-US" b="1" dirty="0">
              <a:solidFill>
                <a:srgbClr val="00602E"/>
              </a:solidFill>
            </a:endParaRP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86079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Measuring Goodwill Impairment</a:t>
            </a:r>
            <a:endParaRPr lang="en-US" dirty="0"/>
          </a:p>
        </p:txBody>
      </p:sp>
      <p:sp>
        <p:nvSpPr>
          <p:cNvPr id="3" name="Content Placeholder 2"/>
          <p:cNvSpPr>
            <a:spLocks noGrp="1"/>
          </p:cNvSpPr>
          <p:nvPr>
            <p:ph idx="1"/>
          </p:nvPr>
        </p:nvSpPr>
        <p:spPr>
          <a:xfrm>
            <a:off x="608214" y="1154345"/>
            <a:ext cx="8484036" cy="5057775"/>
          </a:xfrm>
        </p:spPr>
        <p:txBody>
          <a:bodyPr/>
          <a:lstStyle/>
          <a:p>
            <a:r>
              <a:rPr lang="en-IN" dirty="0"/>
              <a:t>Two-step process for measuring goodwill impairment is:</a:t>
            </a:r>
          </a:p>
          <a:p>
            <a:endParaRPr lang="en-IN" dirty="0"/>
          </a:p>
        </p:txBody>
      </p:sp>
      <p:sp>
        <p:nvSpPr>
          <p:cNvPr id="6" name="Freeform 5"/>
          <p:cNvSpPr/>
          <p:nvPr/>
        </p:nvSpPr>
        <p:spPr>
          <a:xfrm>
            <a:off x="761251" y="4953000"/>
            <a:ext cx="8193024" cy="1462721"/>
          </a:xfrm>
          <a:custGeom>
            <a:avLst/>
            <a:gdLst>
              <a:gd name="connsiteX0" fmla="*/ 0 w 6096000"/>
              <a:gd name="connsiteY0" fmla="*/ 0 h 1609328"/>
              <a:gd name="connsiteX1" fmla="*/ 6096000 w 6096000"/>
              <a:gd name="connsiteY1" fmla="*/ 0 h 1609328"/>
              <a:gd name="connsiteX2" fmla="*/ 6096000 w 6096000"/>
              <a:gd name="connsiteY2" fmla="*/ 1609328 h 1609328"/>
              <a:gd name="connsiteX3" fmla="*/ 0 w 6096000"/>
              <a:gd name="connsiteY3" fmla="*/ 1609328 h 1609328"/>
              <a:gd name="connsiteX4" fmla="*/ 0 w 6096000"/>
              <a:gd name="connsiteY4" fmla="*/ 0 h 160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609328">
                <a:moveTo>
                  <a:pt x="0" y="0"/>
                </a:moveTo>
                <a:lnTo>
                  <a:pt x="6096000" y="0"/>
                </a:lnTo>
                <a:lnTo>
                  <a:pt x="6096000" y="1609328"/>
                </a:lnTo>
                <a:lnTo>
                  <a:pt x="0" y="1609328"/>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2600" b="1" u="sng" kern="1200" dirty="0"/>
              <a:t>Step 2:</a:t>
            </a:r>
          </a:p>
          <a:p>
            <a:pPr lvl="0" algn="l" defTabSz="755650">
              <a:lnSpc>
                <a:spcPct val="90000"/>
              </a:lnSpc>
              <a:spcBef>
                <a:spcPct val="0"/>
              </a:spcBef>
              <a:spcAft>
                <a:spcPct val="35000"/>
              </a:spcAft>
            </a:pPr>
            <a:r>
              <a:rPr lang="en-US" sz="2600" kern="1200" dirty="0"/>
              <a:t>A goodwill impairment loss is measured as the excess </a:t>
            </a:r>
            <a:r>
              <a:rPr lang="en-IN" sz="2600" kern="1200" dirty="0"/>
              <a:t>of the book value of </a:t>
            </a:r>
            <a:r>
              <a:rPr lang="en-US" sz="2600" kern="1200" dirty="0"/>
              <a:t>the goodwill over its “implied” fair value.</a:t>
            </a:r>
          </a:p>
        </p:txBody>
      </p:sp>
      <p:sp>
        <p:nvSpPr>
          <p:cNvPr id="7" name="Freeform 6"/>
          <p:cNvSpPr/>
          <p:nvPr/>
        </p:nvSpPr>
        <p:spPr>
          <a:xfrm>
            <a:off x="760306" y="2102275"/>
            <a:ext cx="8194914" cy="2774525"/>
          </a:xfrm>
          <a:custGeom>
            <a:avLst/>
            <a:gdLst>
              <a:gd name="connsiteX0" fmla="*/ 0 w 6096000"/>
              <a:gd name="connsiteY0" fmla="*/ 866870 h 2475146"/>
              <a:gd name="connsiteX1" fmla="*/ 2738607 w 6096000"/>
              <a:gd name="connsiteY1" fmla="*/ 866870 h 2475146"/>
              <a:gd name="connsiteX2" fmla="*/ 2738607 w 6096000"/>
              <a:gd name="connsiteY2" fmla="*/ 618787 h 2475146"/>
              <a:gd name="connsiteX3" fmla="*/ 2429214 w 6096000"/>
              <a:gd name="connsiteY3" fmla="*/ 618787 h 2475146"/>
              <a:gd name="connsiteX4" fmla="*/ 3048000 w 6096000"/>
              <a:gd name="connsiteY4" fmla="*/ 0 h 2475146"/>
              <a:gd name="connsiteX5" fmla="*/ 3666787 w 6096000"/>
              <a:gd name="connsiteY5" fmla="*/ 618787 h 2475146"/>
              <a:gd name="connsiteX6" fmla="*/ 3357393 w 6096000"/>
              <a:gd name="connsiteY6" fmla="*/ 618787 h 2475146"/>
              <a:gd name="connsiteX7" fmla="*/ 3357393 w 6096000"/>
              <a:gd name="connsiteY7" fmla="*/ 866870 h 2475146"/>
              <a:gd name="connsiteX8" fmla="*/ 6096000 w 6096000"/>
              <a:gd name="connsiteY8" fmla="*/ 866870 h 2475146"/>
              <a:gd name="connsiteX9" fmla="*/ 6096000 w 6096000"/>
              <a:gd name="connsiteY9" fmla="*/ 2475146 h 2475146"/>
              <a:gd name="connsiteX10" fmla="*/ 0 w 6096000"/>
              <a:gd name="connsiteY10" fmla="*/ 2475146 h 2475146"/>
              <a:gd name="connsiteX11" fmla="*/ 0 w 6096000"/>
              <a:gd name="connsiteY11" fmla="*/ 866870 h 24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00" h="2475146">
                <a:moveTo>
                  <a:pt x="6096000" y="1608276"/>
                </a:moveTo>
                <a:lnTo>
                  <a:pt x="3357393" y="1608276"/>
                </a:lnTo>
                <a:lnTo>
                  <a:pt x="3357393" y="1856359"/>
                </a:lnTo>
                <a:lnTo>
                  <a:pt x="3666786" y="1856359"/>
                </a:lnTo>
                <a:lnTo>
                  <a:pt x="3048000" y="2475145"/>
                </a:lnTo>
                <a:lnTo>
                  <a:pt x="2429213" y="1856359"/>
                </a:lnTo>
                <a:lnTo>
                  <a:pt x="2738607" y="1856359"/>
                </a:lnTo>
                <a:lnTo>
                  <a:pt x="2738607" y="1608276"/>
                </a:lnTo>
                <a:lnTo>
                  <a:pt x="0" y="1608276"/>
                </a:lnTo>
                <a:lnTo>
                  <a:pt x="0" y="1"/>
                </a:lnTo>
                <a:lnTo>
                  <a:pt x="6096000" y="1"/>
                </a:lnTo>
                <a:lnTo>
                  <a:pt x="6096000" y="1608276"/>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0904" tIns="120905" rIns="120904" bIns="987775" numCol="1" spcCol="1270" anchor="t" anchorCtr="0">
            <a:noAutofit/>
          </a:bodyPr>
          <a:lstStyle/>
          <a:p>
            <a:pPr lvl="0" algn="ctr" defTabSz="755650">
              <a:lnSpc>
                <a:spcPct val="90000"/>
              </a:lnSpc>
              <a:spcBef>
                <a:spcPct val="0"/>
              </a:spcBef>
              <a:spcAft>
                <a:spcPct val="35000"/>
              </a:spcAft>
            </a:pPr>
            <a:r>
              <a:rPr lang="en-US" sz="2600" b="1" u="sng" kern="1200" dirty="0"/>
              <a:t>Step 1: </a:t>
            </a:r>
          </a:p>
          <a:p>
            <a:pPr lvl="0" defTabSz="755650">
              <a:lnSpc>
                <a:spcPct val="90000"/>
              </a:lnSpc>
              <a:spcBef>
                <a:spcPct val="0"/>
              </a:spcBef>
              <a:spcAft>
                <a:spcPct val="35000"/>
              </a:spcAft>
            </a:pPr>
            <a:r>
              <a:rPr lang="en-US" sz="2600" kern="1200" dirty="0"/>
              <a:t>A goodwill impairment loss is indicated when the fair value of the reporting </a:t>
            </a:r>
            <a:r>
              <a:rPr lang="en-IN" sz="2600" kern="1200" dirty="0"/>
              <a:t>unit is less than its book </a:t>
            </a:r>
            <a:r>
              <a:rPr lang="en-US" sz="2600" kern="1200" dirty="0"/>
              <a:t>value.</a:t>
            </a:r>
          </a:p>
        </p:txBody>
      </p:sp>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6562473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Goodwill: When to Test for Impairment</a:t>
            </a:r>
          </a:p>
        </p:txBody>
      </p:sp>
      <p:sp>
        <p:nvSpPr>
          <p:cNvPr id="3" name="Content Placeholder 2"/>
          <p:cNvSpPr>
            <a:spLocks noGrp="1"/>
          </p:cNvSpPr>
          <p:nvPr>
            <p:ph idx="1"/>
          </p:nvPr>
        </p:nvSpPr>
        <p:spPr>
          <a:xfrm>
            <a:off x="761999" y="1444626"/>
            <a:ext cx="8013600" cy="5413374"/>
          </a:xfrm>
        </p:spPr>
        <p:txBody>
          <a:bodyPr>
            <a:normAutofit/>
          </a:bodyPr>
          <a:lstStyle/>
          <a:p>
            <a:r>
              <a:rPr lang="en-IN" dirty="0"/>
              <a:t>FASB now allows c</a:t>
            </a:r>
            <a:r>
              <a:rPr lang="en-IN" sz="2600" dirty="0"/>
              <a:t>ompanies the option of performing a qualitative assessment to possibly avoid Step 1</a:t>
            </a:r>
          </a:p>
          <a:p>
            <a:r>
              <a:rPr lang="en-IN" dirty="0"/>
              <a:t>If the fair value of the reporting unit is below book value, the company performs Step 2 to measure the amount of goodwill </a:t>
            </a:r>
            <a:r>
              <a:rPr lang="en-IN" dirty="0" smtClean="0"/>
              <a:t>impairment</a:t>
            </a:r>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7166899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652107" y="5335440"/>
            <a:ext cx="2357365"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19" name="TextBox 18"/>
          <p:cNvSpPr txBox="1"/>
          <p:nvPr/>
        </p:nvSpPr>
        <p:spPr>
          <a:xfrm>
            <a:off x="603405" y="5335440"/>
            <a:ext cx="2359152"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20" name="TextBox 19"/>
          <p:cNvSpPr txBox="1"/>
          <p:nvPr/>
        </p:nvSpPr>
        <p:spPr>
          <a:xfrm>
            <a:off x="760062" y="4636323"/>
            <a:ext cx="3659537" cy="461665"/>
          </a:xfrm>
          <a:prstGeom prst="rect">
            <a:avLst/>
          </a:prstGeom>
          <a:noFill/>
        </p:spPr>
        <p:txBody>
          <a:bodyPr wrap="square" rtlCol="0">
            <a:spAutoFit/>
          </a:bodyPr>
          <a:lstStyle/>
          <a:p>
            <a:r>
              <a:rPr lang="en-IN" sz="2400" b="1" dirty="0">
                <a:latin typeface="+mn-lt"/>
              </a:rPr>
              <a:t>Step 1: </a:t>
            </a:r>
            <a:r>
              <a:rPr lang="en-US" sz="2400" b="1" dirty="0">
                <a:latin typeface="+mn-lt"/>
              </a:rPr>
              <a:t>Recoverability Test</a:t>
            </a:r>
            <a:endParaRPr lang="en-IN" sz="2400" b="1" dirty="0">
              <a:latin typeface="+mn-lt"/>
            </a:endParaRPr>
          </a:p>
        </p:txBody>
      </p:sp>
      <p:sp>
        <p:nvSpPr>
          <p:cNvPr id="21" name="TextBox 20"/>
          <p:cNvSpPr txBox="1"/>
          <p:nvPr/>
        </p:nvSpPr>
        <p:spPr>
          <a:xfrm>
            <a:off x="977925" y="5411117"/>
            <a:ext cx="1610112" cy="400110"/>
          </a:xfrm>
          <a:prstGeom prst="rect">
            <a:avLst/>
          </a:prstGeom>
          <a:noFill/>
        </p:spPr>
        <p:txBody>
          <a:bodyPr wrap="square" rtlCol="0">
            <a:spAutoFit/>
          </a:bodyPr>
          <a:lstStyle/>
          <a:p>
            <a:pPr algn="ctr"/>
            <a:r>
              <a:rPr lang="en-IN" sz="2000" dirty="0">
                <a:latin typeface="+mn-lt"/>
              </a:rPr>
              <a:t>$440 million</a:t>
            </a:r>
          </a:p>
        </p:txBody>
      </p:sp>
      <p:sp>
        <p:nvSpPr>
          <p:cNvPr id="22" name="TextBox 21"/>
          <p:cNvSpPr txBox="1"/>
          <p:nvPr/>
        </p:nvSpPr>
        <p:spPr>
          <a:xfrm>
            <a:off x="3715955" y="5740597"/>
            <a:ext cx="2255904" cy="707886"/>
          </a:xfrm>
          <a:prstGeom prst="rect">
            <a:avLst/>
          </a:prstGeom>
          <a:noFill/>
        </p:spPr>
        <p:txBody>
          <a:bodyPr wrap="square" rtlCol="0">
            <a:spAutoFit/>
          </a:bodyPr>
          <a:lstStyle/>
          <a:p>
            <a:pPr algn="ctr"/>
            <a:r>
              <a:rPr lang="en-IN" sz="2000" dirty="0">
                <a:latin typeface="+mn-lt"/>
              </a:rPr>
              <a:t>(fair value </a:t>
            </a:r>
            <a:r>
              <a:rPr lang="en-IN" sz="2000" dirty="0" smtClean="0">
                <a:latin typeface="+mn-lt"/>
              </a:rPr>
              <a:t>of reporting </a:t>
            </a:r>
            <a:r>
              <a:rPr lang="en-IN" sz="2000" dirty="0">
                <a:latin typeface="+mn-lt"/>
              </a:rPr>
              <a:t>unit)</a:t>
            </a:r>
          </a:p>
        </p:txBody>
      </p:sp>
      <p:sp>
        <p:nvSpPr>
          <p:cNvPr id="23" name="TextBox 22"/>
          <p:cNvSpPr txBox="1"/>
          <p:nvPr/>
        </p:nvSpPr>
        <p:spPr>
          <a:xfrm>
            <a:off x="761999" y="5769114"/>
            <a:ext cx="1948235" cy="707886"/>
          </a:xfrm>
          <a:prstGeom prst="rect">
            <a:avLst/>
          </a:prstGeom>
          <a:noFill/>
        </p:spPr>
        <p:txBody>
          <a:bodyPr wrap="square" rtlCol="0">
            <a:spAutoFit/>
          </a:bodyPr>
          <a:lstStyle/>
          <a:p>
            <a:pPr algn="ctr"/>
            <a:r>
              <a:rPr lang="en-IN" sz="2000" dirty="0">
                <a:latin typeface="+mn-lt"/>
              </a:rPr>
              <a:t>(book value of reporting unit)</a:t>
            </a:r>
          </a:p>
        </p:txBody>
      </p:sp>
      <p:sp>
        <p:nvSpPr>
          <p:cNvPr id="24" name="TextBox 23"/>
          <p:cNvSpPr txBox="1"/>
          <p:nvPr/>
        </p:nvSpPr>
        <p:spPr>
          <a:xfrm>
            <a:off x="4038851" y="5411117"/>
            <a:ext cx="1610112" cy="400110"/>
          </a:xfrm>
          <a:prstGeom prst="rect">
            <a:avLst/>
          </a:prstGeom>
          <a:noFill/>
        </p:spPr>
        <p:txBody>
          <a:bodyPr wrap="square" rtlCol="0">
            <a:spAutoFit/>
          </a:bodyPr>
          <a:lstStyle/>
          <a:p>
            <a:pPr algn="ctr"/>
            <a:r>
              <a:rPr lang="en-IN" sz="2000" dirty="0">
                <a:latin typeface="+mn-lt"/>
              </a:rPr>
              <a:t>$360 million</a:t>
            </a:r>
          </a:p>
        </p:txBody>
      </p:sp>
      <p:sp>
        <p:nvSpPr>
          <p:cNvPr id="25" name="TextBox 24"/>
          <p:cNvSpPr txBox="1"/>
          <p:nvPr/>
        </p:nvSpPr>
        <p:spPr>
          <a:xfrm>
            <a:off x="3028849" y="5556122"/>
            <a:ext cx="564335" cy="523220"/>
          </a:xfrm>
          <a:prstGeom prst="rect">
            <a:avLst/>
          </a:prstGeom>
          <a:noFill/>
        </p:spPr>
        <p:txBody>
          <a:bodyPr wrap="square" rtlCol="0" anchor="ctr">
            <a:spAutoFit/>
          </a:bodyPr>
          <a:lstStyle/>
          <a:p>
            <a:pPr algn="ctr"/>
            <a:r>
              <a:rPr lang="en-IN" sz="2800" b="1" dirty="0">
                <a:latin typeface="+mn-lt"/>
              </a:rPr>
              <a:t>&gt;</a:t>
            </a:r>
          </a:p>
        </p:txBody>
      </p:sp>
      <p:sp>
        <p:nvSpPr>
          <p:cNvPr id="26" name="Right Arrow 25"/>
          <p:cNvSpPr/>
          <p:nvPr/>
        </p:nvSpPr>
        <p:spPr>
          <a:xfrm>
            <a:off x="6161214" y="5702786"/>
            <a:ext cx="532550" cy="39466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6957985" y="5450042"/>
            <a:ext cx="1948235"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Impairment loss indicated</a:t>
            </a:r>
          </a:p>
        </p:txBody>
      </p:sp>
      <p:sp>
        <p:nvSpPr>
          <p:cNvPr id="28" name="Title 1"/>
          <p:cNvSpPr>
            <a:spLocks noGrp="1"/>
          </p:cNvSpPr>
          <p:nvPr>
            <p:ph type="title"/>
          </p:nvPr>
        </p:nvSpPr>
        <p:spPr>
          <a:xfrm>
            <a:off x="761999" y="0"/>
            <a:ext cx="8382000" cy="698040"/>
          </a:xfrm>
        </p:spPr>
        <p:txBody>
          <a:bodyPr>
            <a:noAutofit/>
          </a:bodyPr>
          <a:lstStyle/>
          <a:p>
            <a:r>
              <a:rPr lang="en-US"/>
              <a:t>Impairment </a:t>
            </a:r>
            <a:r>
              <a:rPr lang="en-US" dirty="0"/>
              <a:t>Loss—Goodwill</a:t>
            </a:r>
          </a:p>
        </p:txBody>
      </p:sp>
      <p:sp>
        <p:nvSpPr>
          <p:cNvPr id="29" name="TextBox 28"/>
          <p:cNvSpPr txBox="1"/>
          <p:nvPr/>
        </p:nvSpPr>
        <p:spPr>
          <a:xfrm>
            <a:off x="609356" y="788505"/>
            <a:ext cx="8484547" cy="3785652"/>
          </a:xfrm>
          <a:prstGeom prst="rect">
            <a:avLst/>
          </a:prstGeom>
          <a:noFill/>
        </p:spPr>
        <p:txBody>
          <a:bodyPr wrap="square" rtlCol="0">
            <a:spAutoFit/>
          </a:bodyPr>
          <a:lstStyle/>
          <a:p>
            <a:r>
              <a:rPr lang="en-IN" sz="2000" dirty="0">
                <a:latin typeface="+mn-lt"/>
              </a:rPr>
              <a:t>In 2017, the Upjane Corporation acquired Pharmacopia Corporation for $500 million. Upjane recorded $100 million in goodwill related to this acquisition because the fair value of the net assets of Pharmacopia was $400 million. After the acquisition, Pharmacopia continues to operate as a separate company and is considered a reporting unit.</a:t>
            </a:r>
          </a:p>
          <a:p>
            <a:r>
              <a:rPr lang="en-IN" sz="2000" dirty="0">
                <a:latin typeface="+mn-lt"/>
              </a:rPr>
              <a:t>At the end of 2018, events and circumstances indicated that it is more likely than not that the fair value of Pharmacopia is less than its book value requiring Upjane to perform Step 1 of the goodwill impairment test. The book value of Pharmacopia’s net assets at the end of 2018 is $440 million, including the $100 million in goodwill. On that date, the fair value of Pharmacopia is estimated to be $360 million and the fair value of all of its identifiable tangible and intangible assets, excluding goodwill, is estimated to be $335 million.</a:t>
            </a:r>
            <a:endParaRPr lang="en-US" sz="2000" dirty="0">
              <a:latin typeface="+mn-lt"/>
            </a:endParaRPr>
          </a:p>
        </p:txBody>
      </p:sp>
      <p:sp>
        <p:nvSpPr>
          <p:cNvPr id="14" name="Title 2"/>
          <p:cNvSpPr txBox="1">
            <a:spLocks/>
          </p:cNvSpPr>
          <p:nvPr/>
        </p:nvSpPr>
        <p:spPr bwMode="auto">
          <a:xfrm>
            <a:off x="8405813" y="23075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492222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P spid="24" grpId="0"/>
      <p:bldP spid="25" grpId="0"/>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61999" y="1"/>
            <a:ext cx="8382000" cy="575204"/>
          </a:xfrm>
        </p:spPr>
        <p:txBody>
          <a:bodyPr>
            <a:noAutofit/>
          </a:bodyPr>
          <a:lstStyle/>
          <a:p>
            <a:r>
              <a:rPr lang="en-IN" dirty="0"/>
              <a:t>Allocation Method</a:t>
            </a:r>
            <a:endParaRPr lang="en-IN" sz="2400" dirty="0">
              <a:ea typeface="Adobe Fan Heiti Std B"/>
              <a:cs typeface="Adobe Fan Heiti Std B"/>
            </a:endParaRPr>
          </a:p>
        </p:txBody>
      </p:sp>
      <p:sp>
        <p:nvSpPr>
          <p:cNvPr id="3" name="Content Placeholder 2"/>
          <p:cNvSpPr>
            <a:spLocks noGrp="1"/>
          </p:cNvSpPr>
          <p:nvPr>
            <p:ph idx="1"/>
          </p:nvPr>
        </p:nvSpPr>
        <p:spPr>
          <a:xfrm>
            <a:off x="549358" y="761999"/>
            <a:ext cx="8536778" cy="4293835"/>
          </a:xfrm>
        </p:spPr>
        <p:txBody>
          <a:bodyPr>
            <a:normAutofit/>
          </a:bodyPr>
          <a:lstStyle/>
          <a:p>
            <a:r>
              <a:rPr lang="en-US" sz="2600" dirty="0"/>
              <a:t>A method should be selected </a:t>
            </a:r>
            <a:r>
              <a:rPr lang="en-IN" sz="2600" dirty="0"/>
              <a:t>that corresponds to the </a:t>
            </a:r>
            <a:r>
              <a:rPr lang="en-IN" sz="2600" b="1" dirty="0">
                <a:solidFill>
                  <a:srgbClr val="C00000"/>
                </a:solidFill>
              </a:rPr>
              <a:t>pattern of benefits </a:t>
            </a:r>
            <a:r>
              <a:rPr lang="en-IN" sz="2600" dirty="0"/>
              <a:t>received from the asset’s </a:t>
            </a:r>
            <a:r>
              <a:rPr lang="en-IN" sz="2600" dirty="0" smtClean="0"/>
              <a:t>use</a:t>
            </a:r>
            <a:endParaRPr lang="en-IN" sz="2600" dirty="0"/>
          </a:p>
          <a:p>
            <a:pPr lvl="1">
              <a:buFont typeface="Lucida Grande"/>
              <a:buChar char="–"/>
            </a:pPr>
            <a:r>
              <a:rPr lang="en-IN" dirty="0"/>
              <a:t>To determine how much cost to allocate to periods over the asset’s service life</a:t>
            </a:r>
            <a:endParaRPr lang="en-US" dirty="0"/>
          </a:p>
          <a:p>
            <a:pPr>
              <a:buFont typeface="Arial" panose="020B0604020202020204" pitchFamily="34" charset="0"/>
              <a:buChar char="•"/>
            </a:pPr>
            <a:r>
              <a:rPr lang="en-US" sz="2600" dirty="0"/>
              <a:t>According to U.S. GAAP, </a:t>
            </a:r>
            <a:r>
              <a:rPr lang="en-IN" sz="2600" dirty="0"/>
              <a:t>the chosen method should allocate the asset’s cost “as equitably as possible to the periods during which services are obtained from [its] </a:t>
            </a:r>
            <a:r>
              <a:rPr lang="en-IN" sz="2600" dirty="0" smtClean="0"/>
              <a:t>use”</a:t>
            </a:r>
            <a:endParaRPr lang="en-IN" sz="2600" dirty="0"/>
          </a:p>
          <a:p>
            <a:pPr>
              <a:buFont typeface="Arial" panose="020B0604020202020204" pitchFamily="34" charset="0"/>
              <a:buChar char="•"/>
            </a:pPr>
            <a:r>
              <a:rPr lang="en-US" sz="2600" dirty="0"/>
              <a:t>Method should produce cost allocation in a “</a:t>
            </a:r>
            <a:r>
              <a:rPr lang="en-US" sz="2600" b="1" dirty="0">
                <a:solidFill>
                  <a:srgbClr val="C00000"/>
                </a:solidFill>
              </a:rPr>
              <a:t>systematic and rational </a:t>
            </a:r>
            <a:r>
              <a:rPr lang="en-US" sz="2600" b="1" dirty="0" smtClean="0">
                <a:solidFill>
                  <a:srgbClr val="C00000"/>
                </a:solidFill>
              </a:rPr>
              <a:t>manner</a:t>
            </a:r>
            <a:r>
              <a:rPr lang="en-US" sz="2600" dirty="0" smtClean="0"/>
              <a:t>”</a:t>
            </a:r>
            <a:endParaRPr lang="en-US" sz="2600" dirty="0"/>
          </a:p>
          <a:p>
            <a:pPr marL="0" indent="0">
              <a:buNone/>
            </a:pPr>
            <a:endParaRPr lang="en-IN"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7" name="Freeform 6"/>
          <p:cNvSpPr/>
          <p:nvPr/>
        </p:nvSpPr>
        <p:spPr>
          <a:xfrm>
            <a:off x="728132" y="4754260"/>
            <a:ext cx="1840734" cy="1347509"/>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IN" sz="2600" kern="1200" dirty="0"/>
              <a:t>Allocation approaches</a:t>
            </a:r>
            <a:endParaRPr lang="en-US" sz="2600" kern="1200" dirty="0"/>
          </a:p>
        </p:txBody>
      </p:sp>
      <p:sp>
        <p:nvSpPr>
          <p:cNvPr id="8" name="Freeform 7"/>
          <p:cNvSpPr/>
          <p:nvPr/>
        </p:nvSpPr>
        <p:spPr>
          <a:xfrm rot="19457599">
            <a:off x="2517315" y="5235722"/>
            <a:ext cx="592410" cy="45719"/>
          </a:xfrm>
          <a:custGeom>
            <a:avLst/>
            <a:gdLst>
              <a:gd name="connsiteX0" fmla="*/ 0 w 1327570"/>
              <a:gd name="connsiteY0" fmla="*/ 41835 h 83671"/>
              <a:gd name="connsiteX1" fmla="*/ 1327570 w 1327570"/>
              <a:gd name="connsiteY1" fmla="*/ 41835 h 83671"/>
            </a:gdLst>
            <a:ahLst/>
            <a:cxnLst>
              <a:cxn ang="0">
                <a:pos x="connsiteX0" y="connsiteY0"/>
              </a:cxn>
              <a:cxn ang="0">
                <a:pos x="connsiteX1" y="connsiteY1"/>
              </a:cxn>
            </a:cxnLst>
            <a:rect l="l" t="t" r="r" b="b"/>
            <a:pathLst>
              <a:path w="1327570" h="83671">
                <a:moveTo>
                  <a:pt x="0" y="41835"/>
                </a:moveTo>
                <a:lnTo>
                  <a:pt x="1327570" y="4183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43296" tIns="8646" rIns="643296" bIns="8647"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048667" y="4321366"/>
            <a:ext cx="6097211" cy="1104344"/>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US" sz="2400" b="1" u="sng" kern="1200" dirty="0"/>
              <a:t>Time-based method</a:t>
            </a:r>
          </a:p>
          <a:p>
            <a:pPr marL="342900" lvl="0" indent="-342900" defTabSz="800100">
              <a:lnSpc>
                <a:spcPct val="90000"/>
              </a:lnSpc>
              <a:spcBef>
                <a:spcPct val="0"/>
              </a:spcBef>
              <a:spcAft>
                <a:spcPct val="35000"/>
              </a:spcAft>
              <a:buFont typeface="Arial" panose="020B0604020202020204" pitchFamily="34" charset="0"/>
              <a:buChar char="•"/>
            </a:pPr>
            <a:r>
              <a:rPr lang="en-IN" sz="2400" kern="1200" dirty="0"/>
              <a:t>Allocates the </a:t>
            </a:r>
            <a:r>
              <a:rPr lang="en-IN" sz="2400" dirty="0"/>
              <a:t>depreciable</a:t>
            </a:r>
            <a:r>
              <a:rPr lang="en-IN" sz="2400" kern="1200" dirty="0"/>
              <a:t> base according to the passage of </a:t>
            </a:r>
            <a:r>
              <a:rPr lang="en-US" sz="2400" kern="1200" dirty="0"/>
              <a:t>time</a:t>
            </a:r>
          </a:p>
        </p:txBody>
      </p:sp>
      <p:sp>
        <p:nvSpPr>
          <p:cNvPr id="10" name="Freeform 9"/>
          <p:cNvSpPr/>
          <p:nvPr/>
        </p:nvSpPr>
        <p:spPr>
          <a:xfrm rot="2142401">
            <a:off x="2509310" y="5570357"/>
            <a:ext cx="631109" cy="83580"/>
          </a:xfrm>
          <a:custGeom>
            <a:avLst/>
            <a:gdLst>
              <a:gd name="connsiteX0" fmla="*/ 0 w 1327570"/>
              <a:gd name="connsiteY0" fmla="*/ 41835 h 83671"/>
              <a:gd name="connsiteX1" fmla="*/ 1327570 w 1327570"/>
              <a:gd name="connsiteY1" fmla="*/ 41835 h 83671"/>
            </a:gdLst>
            <a:ahLst/>
            <a:cxnLst>
              <a:cxn ang="0">
                <a:pos x="connsiteX0" y="connsiteY0"/>
              </a:cxn>
              <a:cxn ang="0">
                <a:pos x="connsiteX1" y="connsiteY1"/>
              </a:cxn>
            </a:cxnLst>
            <a:rect l="l" t="t" r="r" b="b"/>
            <a:pathLst>
              <a:path w="1327570" h="83671">
                <a:moveTo>
                  <a:pt x="0" y="41835"/>
                </a:moveTo>
                <a:lnTo>
                  <a:pt x="1327570" y="4183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43296" tIns="8646" rIns="643296" bIns="864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048667" y="5470036"/>
            <a:ext cx="6097211" cy="1082584"/>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US" sz="2400" b="1" u="sng" kern="1200" dirty="0"/>
              <a:t>Activity-based method</a:t>
            </a:r>
          </a:p>
          <a:p>
            <a:pPr marL="342900" lvl="0" indent="-342900" defTabSz="800100">
              <a:lnSpc>
                <a:spcPct val="90000"/>
              </a:lnSpc>
              <a:spcBef>
                <a:spcPct val="0"/>
              </a:spcBef>
              <a:spcAft>
                <a:spcPct val="35000"/>
              </a:spcAft>
              <a:buFont typeface="Arial" panose="020B0604020202020204" pitchFamily="34" charset="0"/>
              <a:buChar char="•"/>
            </a:pPr>
            <a:r>
              <a:rPr lang="en-IN" sz="2400" kern="1200" dirty="0"/>
              <a:t>Allocates </a:t>
            </a:r>
            <a:r>
              <a:rPr lang="en-IN" sz="2400" kern="1200" dirty="0" smtClean="0"/>
              <a:t>the </a:t>
            </a:r>
            <a:r>
              <a:rPr lang="en-IN" sz="2400" dirty="0" smtClean="0"/>
              <a:t>depreciable</a:t>
            </a:r>
            <a:r>
              <a:rPr lang="en-IN" sz="2400" kern="1200" dirty="0" smtClean="0"/>
              <a:t> </a:t>
            </a:r>
            <a:r>
              <a:rPr lang="en-IN" sz="2400" kern="1200" dirty="0"/>
              <a:t>base using a measure of the asset’s input or output</a:t>
            </a:r>
            <a:endParaRPr lang="en-US" sz="2400" kern="1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467282"/>
          </a:xfrm>
        </p:spPr>
        <p:txBody>
          <a:bodyPr>
            <a:noAutofit/>
          </a:bodyPr>
          <a:lstStyle/>
          <a:p>
            <a:r>
              <a:rPr lang="en-US" sz="2800" dirty="0"/>
              <a:t>Impairment Loss—Goodwill </a:t>
            </a:r>
            <a:r>
              <a:rPr lang="en-US" sz="2000" dirty="0"/>
              <a:t>(continued)</a:t>
            </a:r>
          </a:p>
        </p:txBody>
      </p:sp>
      <p:sp>
        <p:nvSpPr>
          <p:cNvPr id="3" name="TextBox 2"/>
          <p:cNvSpPr txBox="1"/>
          <p:nvPr/>
        </p:nvSpPr>
        <p:spPr>
          <a:xfrm>
            <a:off x="609356" y="395046"/>
            <a:ext cx="8484547" cy="3785652"/>
          </a:xfrm>
          <a:prstGeom prst="rect">
            <a:avLst/>
          </a:prstGeom>
          <a:noFill/>
        </p:spPr>
        <p:txBody>
          <a:bodyPr wrap="square" rtlCol="0">
            <a:spAutoFit/>
          </a:bodyPr>
          <a:lstStyle/>
          <a:p>
            <a:r>
              <a:rPr lang="en-IN" sz="2000" dirty="0">
                <a:latin typeface="+mn-lt"/>
              </a:rPr>
              <a:t>In 2017, the Upjane Corporation acquired Pharmacopia Corporation for $500 million. Upjane recorded $100 million in goodwill related to this acquisition because the fair value of the net assets of Pharmacopia was $400 million. After the acquisition, Pharmacopia continues to operate as a separate company and is considered a reporting unit.</a:t>
            </a:r>
          </a:p>
          <a:p>
            <a:r>
              <a:rPr lang="en-IN" sz="2000" dirty="0">
                <a:latin typeface="+mn-lt"/>
              </a:rPr>
              <a:t>At the end of 2018, events and circumstances indicated that it is more likely than not that the fair value of Pharmacopia is less than its book value requiring Upjane to perform </a:t>
            </a:r>
            <a:r>
              <a:rPr lang="en-IN" sz="2000" dirty="0" smtClean="0">
                <a:latin typeface="+mn-lt"/>
              </a:rPr>
              <a:t>Step 1 of </a:t>
            </a:r>
            <a:r>
              <a:rPr lang="en-IN" sz="2000" dirty="0">
                <a:latin typeface="+mn-lt"/>
              </a:rPr>
              <a:t>the goodwill impairment test. The book value of Pharmacopia’s net assets at the end of 2018 is $440 million, including the $100 million in goodwill. On that date, the fair value of Pharmacopia is estimated to be $360 million and the fair value of all of its identifiable tangible and intangible assets, excluding goodwill, is estimated to be $335 million.</a:t>
            </a:r>
            <a:endParaRPr lang="en-US" sz="2000" dirty="0">
              <a:latin typeface="+mn-lt"/>
            </a:endParaRPr>
          </a:p>
        </p:txBody>
      </p:sp>
      <p:sp>
        <p:nvSpPr>
          <p:cNvPr id="14" name="TextBox 13"/>
          <p:cNvSpPr txBox="1"/>
          <p:nvPr/>
        </p:nvSpPr>
        <p:spPr>
          <a:xfrm>
            <a:off x="743439" y="4079133"/>
            <a:ext cx="5558544" cy="469077"/>
          </a:xfrm>
          <a:prstGeom prst="rect">
            <a:avLst/>
          </a:prstGeom>
          <a:noFill/>
        </p:spPr>
        <p:txBody>
          <a:bodyPr wrap="square" rtlCol="0">
            <a:spAutoFit/>
          </a:bodyPr>
          <a:lstStyle/>
          <a:p>
            <a:r>
              <a:rPr lang="en-IN" sz="2400" b="1" dirty="0">
                <a:latin typeface="+mn-lt"/>
              </a:rPr>
              <a:t>Step 2: </a:t>
            </a:r>
            <a:r>
              <a:rPr lang="en-US" sz="2400" b="1" dirty="0">
                <a:latin typeface="+mn-lt"/>
              </a:rPr>
              <a:t>Measurement of impairment loss</a:t>
            </a:r>
            <a:endParaRPr lang="en-IN" sz="2400" b="1" dirty="0">
              <a:latin typeface="+mn-lt"/>
            </a:endParaRPr>
          </a:p>
        </p:txBody>
      </p:sp>
      <p:sp>
        <p:nvSpPr>
          <p:cNvPr id="15" name="Rectangle 14"/>
          <p:cNvSpPr/>
          <p:nvPr/>
        </p:nvSpPr>
        <p:spPr>
          <a:xfrm>
            <a:off x="743440" y="5533986"/>
            <a:ext cx="8018306" cy="108390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940917" y="5473680"/>
            <a:ext cx="3951227"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7" name="TextBox 16"/>
          <p:cNvSpPr txBox="1">
            <a:spLocks noChangeArrowheads="1"/>
          </p:cNvSpPr>
          <p:nvPr/>
        </p:nvSpPr>
        <p:spPr bwMode="auto">
          <a:xfrm>
            <a:off x="7458893" y="5473680"/>
            <a:ext cx="1086855"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8" name="TextBox 27"/>
          <p:cNvSpPr txBox="1">
            <a:spLocks noChangeArrowheads="1"/>
          </p:cNvSpPr>
          <p:nvPr/>
        </p:nvSpPr>
        <p:spPr bwMode="auto">
          <a:xfrm>
            <a:off x="5831897" y="5473680"/>
            <a:ext cx="1086855"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9" name="Straight Connector 28"/>
          <p:cNvCxnSpPr/>
          <p:nvPr/>
        </p:nvCxnSpPr>
        <p:spPr>
          <a:xfrm flipV="1">
            <a:off x="761999" y="5943600"/>
            <a:ext cx="7999747" cy="0"/>
          </a:xfrm>
          <a:prstGeom prst="line">
            <a:avLst/>
          </a:prstGeom>
          <a:ln/>
        </p:spPr>
        <p:style>
          <a:lnRef idx="1">
            <a:schemeClr val="dk1"/>
          </a:lnRef>
          <a:fillRef idx="0">
            <a:schemeClr val="dk1"/>
          </a:fillRef>
          <a:effectRef idx="0">
            <a:schemeClr val="dk1"/>
          </a:effectRef>
          <a:fontRef idx="minor">
            <a:schemeClr val="tx1"/>
          </a:fontRef>
        </p:style>
      </p:cxnSp>
      <p:sp>
        <p:nvSpPr>
          <p:cNvPr id="30" name="TextBox 29"/>
          <p:cNvSpPr txBox="1">
            <a:spLocks noChangeArrowheads="1"/>
          </p:cNvSpPr>
          <p:nvPr/>
        </p:nvSpPr>
        <p:spPr bwMode="auto">
          <a:xfrm>
            <a:off x="752466" y="5837100"/>
            <a:ext cx="5005706" cy="376557"/>
          </a:xfrm>
          <a:prstGeom prst="rect">
            <a:avLst/>
          </a:prstGeom>
          <a:noFill/>
          <a:ln w="9525">
            <a:noFill/>
            <a:miter lim="800000"/>
            <a:headEnd/>
            <a:tailEnd/>
          </a:ln>
        </p:spPr>
        <p:txBody>
          <a:bodyPr/>
          <a:lstStyle/>
          <a:p>
            <a:r>
              <a:rPr lang="en-IN" sz="2400" dirty="0">
                <a:latin typeface="Calibri" pitchFamily="34" charset="0"/>
              </a:rPr>
              <a:t>Loss on impairment of goodwill</a:t>
            </a:r>
          </a:p>
        </p:txBody>
      </p:sp>
      <p:sp>
        <p:nvSpPr>
          <p:cNvPr id="31" name="TextBox 30"/>
          <p:cNvSpPr txBox="1">
            <a:spLocks noChangeArrowheads="1"/>
          </p:cNvSpPr>
          <p:nvPr/>
        </p:nvSpPr>
        <p:spPr bwMode="auto">
          <a:xfrm>
            <a:off x="5650354" y="5866596"/>
            <a:ext cx="1449941" cy="376557"/>
          </a:xfrm>
          <a:prstGeom prst="rect">
            <a:avLst/>
          </a:prstGeom>
          <a:noFill/>
          <a:ln w="9525">
            <a:noFill/>
            <a:miter lim="800000"/>
            <a:headEnd/>
            <a:tailEnd/>
          </a:ln>
        </p:spPr>
        <p:txBody>
          <a:bodyPr/>
          <a:lstStyle/>
          <a:p>
            <a:pPr algn="ctr"/>
            <a:r>
              <a:rPr lang="en-IN" sz="2400" dirty="0">
                <a:latin typeface="Calibri" pitchFamily="34" charset="0"/>
              </a:rPr>
              <a:t>75</a:t>
            </a:r>
          </a:p>
        </p:txBody>
      </p:sp>
      <p:sp>
        <p:nvSpPr>
          <p:cNvPr id="32" name="TextBox 31"/>
          <p:cNvSpPr txBox="1">
            <a:spLocks noChangeArrowheads="1"/>
          </p:cNvSpPr>
          <p:nvPr/>
        </p:nvSpPr>
        <p:spPr bwMode="auto">
          <a:xfrm>
            <a:off x="7296775" y="6241915"/>
            <a:ext cx="1411091" cy="376558"/>
          </a:xfrm>
          <a:prstGeom prst="rect">
            <a:avLst/>
          </a:prstGeom>
          <a:noFill/>
          <a:ln w="9525">
            <a:noFill/>
            <a:miter lim="800000"/>
            <a:headEnd/>
            <a:tailEnd/>
          </a:ln>
        </p:spPr>
        <p:txBody>
          <a:bodyPr/>
          <a:lstStyle/>
          <a:p>
            <a:pPr algn="ctr"/>
            <a:r>
              <a:rPr lang="en-IN" sz="2400" dirty="0">
                <a:latin typeface="Calibri" pitchFamily="34" charset="0"/>
              </a:rPr>
              <a:t>75</a:t>
            </a:r>
          </a:p>
        </p:txBody>
      </p:sp>
      <p:sp>
        <p:nvSpPr>
          <p:cNvPr id="33" name="TextBox 32"/>
          <p:cNvSpPr txBox="1">
            <a:spLocks noChangeArrowheads="1"/>
          </p:cNvSpPr>
          <p:nvPr/>
        </p:nvSpPr>
        <p:spPr bwMode="auto">
          <a:xfrm>
            <a:off x="743439" y="6224474"/>
            <a:ext cx="5005706" cy="434035"/>
          </a:xfrm>
          <a:prstGeom prst="rect">
            <a:avLst/>
          </a:prstGeom>
          <a:noFill/>
          <a:ln w="9525">
            <a:noFill/>
            <a:miter lim="800000"/>
            <a:headEnd/>
            <a:tailEnd/>
          </a:ln>
        </p:spPr>
        <p:txBody>
          <a:bodyPr/>
          <a:lstStyle/>
          <a:p>
            <a:pPr lvl="1"/>
            <a:r>
              <a:rPr lang="en-IN" sz="2400" dirty="0">
                <a:latin typeface="Calibri" pitchFamily="34" charset="0"/>
              </a:rPr>
              <a:t>Goodwill</a:t>
            </a:r>
          </a:p>
        </p:txBody>
      </p:sp>
      <p:sp>
        <p:nvSpPr>
          <p:cNvPr id="34" name="TextBox 33"/>
          <p:cNvSpPr txBox="1"/>
          <p:nvPr/>
        </p:nvSpPr>
        <p:spPr>
          <a:xfrm>
            <a:off x="587597" y="4469814"/>
            <a:ext cx="3451418" cy="400110"/>
          </a:xfrm>
          <a:prstGeom prst="rect">
            <a:avLst/>
          </a:prstGeom>
          <a:noFill/>
        </p:spPr>
        <p:txBody>
          <a:bodyPr wrap="square" rtlCol="0">
            <a:spAutoFit/>
          </a:bodyPr>
          <a:lstStyle/>
          <a:p>
            <a:r>
              <a:rPr lang="en-IN" sz="2000" dirty="0">
                <a:latin typeface="+mn-lt"/>
              </a:rPr>
              <a:t>Book value of goodwill</a:t>
            </a:r>
          </a:p>
        </p:txBody>
      </p:sp>
      <p:sp>
        <p:nvSpPr>
          <p:cNvPr id="35" name="TextBox 34"/>
          <p:cNvSpPr txBox="1"/>
          <p:nvPr/>
        </p:nvSpPr>
        <p:spPr>
          <a:xfrm>
            <a:off x="584217" y="4778829"/>
            <a:ext cx="3451418" cy="400110"/>
          </a:xfrm>
          <a:prstGeom prst="rect">
            <a:avLst/>
          </a:prstGeom>
          <a:noFill/>
        </p:spPr>
        <p:txBody>
          <a:bodyPr wrap="square" rtlCol="0">
            <a:spAutoFit/>
          </a:bodyPr>
          <a:lstStyle/>
          <a:p>
            <a:r>
              <a:rPr lang="en-IN" sz="2000" dirty="0">
                <a:latin typeface="+mn-lt"/>
              </a:rPr>
              <a:t>Implied fair value of goodwill</a:t>
            </a:r>
          </a:p>
        </p:txBody>
      </p:sp>
      <p:sp>
        <p:nvSpPr>
          <p:cNvPr id="36" name="TextBox 35"/>
          <p:cNvSpPr txBox="1"/>
          <p:nvPr/>
        </p:nvSpPr>
        <p:spPr>
          <a:xfrm>
            <a:off x="598965" y="5066274"/>
            <a:ext cx="3451418" cy="400110"/>
          </a:xfrm>
          <a:prstGeom prst="rect">
            <a:avLst/>
          </a:prstGeom>
          <a:noFill/>
        </p:spPr>
        <p:txBody>
          <a:bodyPr wrap="square" rtlCol="0">
            <a:spAutoFit/>
          </a:bodyPr>
          <a:lstStyle/>
          <a:p>
            <a:r>
              <a:rPr lang="en-IN" sz="2000" dirty="0">
                <a:latin typeface="+mn-lt"/>
              </a:rPr>
              <a:t>Impairment loss</a:t>
            </a:r>
          </a:p>
        </p:txBody>
      </p:sp>
      <p:sp>
        <p:nvSpPr>
          <p:cNvPr id="37" name="TextBox 36"/>
          <p:cNvSpPr txBox="1"/>
          <p:nvPr/>
        </p:nvSpPr>
        <p:spPr>
          <a:xfrm>
            <a:off x="3937786" y="4450293"/>
            <a:ext cx="1610112" cy="400110"/>
          </a:xfrm>
          <a:prstGeom prst="rect">
            <a:avLst/>
          </a:prstGeom>
          <a:noFill/>
        </p:spPr>
        <p:txBody>
          <a:bodyPr wrap="square" rtlCol="0">
            <a:spAutoFit/>
          </a:bodyPr>
          <a:lstStyle/>
          <a:p>
            <a:pPr algn="r"/>
            <a:r>
              <a:rPr lang="en-IN" sz="2000" dirty="0">
                <a:latin typeface="+mn-lt"/>
              </a:rPr>
              <a:t>$100 million</a:t>
            </a:r>
          </a:p>
        </p:txBody>
      </p:sp>
      <p:sp>
        <p:nvSpPr>
          <p:cNvPr id="38" name="TextBox 37"/>
          <p:cNvSpPr txBox="1"/>
          <p:nvPr/>
        </p:nvSpPr>
        <p:spPr>
          <a:xfrm>
            <a:off x="3937786" y="4767897"/>
            <a:ext cx="1610112" cy="400110"/>
          </a:xfrm>
          <a:prstGeom prst="rect">
            <a:avLst/>
          </a:prstGeom>
          <a:noFill/>
        </p:spPr>
        <p:txBody>
          <a:bodyPr wrap="square" rtlCol="0">
            <a:spAutoFit/>
          </a:bodyPr>
          <a:lstStyle/>
          <a:p>
            <a:pPr algn="r"/>
            <a:r>
              <a:rPr lang="en-IN" sz="2000" dirty="0">
                <a:latin typeface="+mn-lt"/>
              </a:rPr>
              <a:t>25 million</a:t>
            </a:r>
          </a:p>
        </p:txBody>
      </p:sp>
      <p:sp>
        <p:nvSpPr>
          <p:cNvPr id="39" name="TextBox 38"/>
          <p:cNvSpPr txBox="1"/>
          <p:nvPr/>
        </p:nvSpPr>
        <p:spPr>
          <a:xfrm>
            <a:off x="3937786" y="5081022"/>
            <a:ext cx="1610112" cy="400110"/>
          </a:xfrm>
          <a:prstGeom prst="rect">
            <a:avLst/>
          </a:prstGeom>
          <a:noFill/>
        </p:spPr>
        <p:txBody>
          <a:bodyPr wrap="square" rtlCol="0">
            <a:spAutoFit/>
          </a:bodyPr>
          <a:lstStyle/>
          <a:p>
            <a:pPr algn="r"/>
            <a:r>
              <a:rPr lang="en-IN" sz="2000" b="1" dirty="0">
                <a:solidFill>
                  <a:srgbClr val="EC008C"/>
                </a:solidFill>
                <a:latin typeface="+mn-lt"/>
              </a:rPr>
              <a:t>$  75</a:t>
            </a:r>
            <a:r>
              <a:rPr lang="en-IN" sz="2000" dirty="0">
                <a:latin typeface="+mn-lt"/>
              </a:rPr>
              <a:t> million</a:t>
            </a:r>
          </a:p>
        </p:txBody>
      </p:sp>
      <p:cxnSp>
        <p:nvCxnSpPr>
          <p:cNvPr id="40" name="Straight Connector 39"/>
          <p:cNvCxnSpPr/>
          <p:nvPr/>
        </p:nvCxnSpPr>
        <p:spPr>
          <a:xfrm>
            <a:off x="4149945" y="5107044"/>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4163971" y="5451896"/>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4163971" y="5480924"/>
            <a:ext cx="552503"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5860434" y="4454986"/>
            <a:ext cx="3233469" cy="400110"/>
          </a:xfrm>
          <a:prstGeom prst="rect">
            <a:avLst/>
          </a:prstGeom>
          <a:solidFill>
            <a:schemeClr val="accent1">
              <a:lumMod val="20000"/>
              <a:lumOff val="80000"/>
            </a:schemeClr>
          </a:solidFill>
          <a:ln>
            <a:solidFill>
              <a:schemeClr val="accent4">
                <a:lumMod val="50000"/>
              </a:schemeClr>
            </a:solidFill>
          </a:ln>
        </p:spPr>
        <p:txBody>
          <a:bodyPr wrap="square" rtlCol="0">
            <a:spAutoFit/>
          </a:bodyPr>
          <a:lstStyle/>
          <a:p>
            <a:pPr algn="ctr"/>
            <a:r>
              <a:rPr lang="en-IN" sz="2000" b="1" dirty="0">
                <a:solidFill>
                  <a:srgbClr val="0072A2"/>
                </a:solidFill>
                <a:latin typeface="+mn-lt"/>
              </a:rPr>
              <a:t>$360 million </a:t>
            </a:r>
            <a:r>
              <a:rPr lang="en-IN" sz="2000" b="1" dirty="0" smtClean="0">
                <a:latin typeface="+mn-lt"/>
              </a:rPr>
              <a:t>− </a:t>
            </a:r>
            <a:r>
              <a:rPr lang="en-IN" sz="2000" b="1" dirty="0">
                <a:solidFill>
                  <a:srgbClr val="C00000"/>
                </a:solidFill>
                <a:latin typeface="+mn-lt"/>
              </a:rPr>
              <a:t>$335 million</a:t>
            </a:r>
          </a:p>
        </p:txBody>
      </p:sp>
      <p:sp>
        <p:nvSpPr>
          <p:cNvPr id="45" name="TextBox 44"/>
          <p:cNvSpPr txBox="1"/>
          <p:nvPr/>
        </p:nvSpPr>
        <p:spPr>
          <a:xfrm>
            <a:off x="4041985" y="3140205"/>
            <a:ext cx="5053222" cy="400110"/>
          </a:xfrm>
          <a:prstGeom prst="rect">
            <a:avLst/>
          </a:prstGeom>
          <a:noFill/>
        </p:spPr>
        <p:txBody>
          <a:bodyPr wrap="square" rtlCol="0">
            <a:spAutoFit/>
          </a:bodyPr>
          <a:lstStyle/>
          <a:p>
            <a:r>
              <a:rPr lang="en-IN" sz="2000" dirty="0">
                <a:solidFill>
                  <a:srgbClr val="0072A2"/>
                </a:solidFill>
                <a:latin typeface="+mn-lt"/>
              </a:rPr>
              <a:t>the fair value of Pharmacopia is estimated to</a:t>
            </a:r>
          </a:p>
        </p:txBody>
      </p:sp>
      <p:sp>
        <p:nvSpPr>
          <p:cNvPr id="46" name="TextBox 45"/>
          <p:cNvSpPr txBox="1"/>
          <p:nvPr/>
        </p:nvSpPr>
        <p:spPr>
          <a:xfrm>
            <a:off x="608268" y="3443748"/>
            <a:ext cx="2143059" cy="400110"/>
          </a:xfrm>
          <a:prstGeom prst="rect">
            <a:avLst/>
          </a:prstGeom>
          <a:noFill/>
        </p:spPr>
        <p:txBody>
          <a:bodyPr wrap="square" rtlCol="0">
            <a:spAutoFit/>
          </a:bodyPr>
          <a:lstStyle/>
          <a:p>
            <a:r>
              <a:rPr lang="en-IN" sz="2000" dirty="0">
                <a:solidFill>
                  <a:srgbClr val="0072A2"/>
                </a:solidFill>
                <a:latin typeface="+mn-lt"/>
              </a:rPr>
              <a:t>be </a:t>
            </a:r>
            <a:r>
              <a:rPr lang="en-IN" sz="2000" dirty="0" smtClean="0">
                <a:solidFill>
                  <a:srgbClr val="0072A2"/>
                </a:solidFill>
                <a:latin typeface="+mn-lt"/>
              </a:rPr>
              <a:t>$360 million</a:t>
            </a:r>
            <a:endParaRPr lang="en-IN" sz="2000" dirty="0">
              <a:solidFill>
                <a:srgbClr val="0072A2"/>
              </a:solidFill>
              <a:latin typeface="+mn-lt"/>
            </a:endParaRPr>
          </a:p>
        </p:txBody>
      </p:sp>
      <p:sp>
        <p:nvSpPr>
          <p:cNvPr id="47" name="TextBox 46"/>
          <p:cNvSpPr txBox="1"/>
          <p:nvPr/>
        </p:nvSpPr>
        <p:spPr>
          <a:xfrm>
            <a:off x="2706624" y="3442869"/>
            <a:ext cx="6435027" cy="400110"/>
          </a:xfrm>
          <a:prstGeom prst="rect">
            <a:avLst/>
          </a:prstGeom>
          <a:noFill/>
        </p:spPr>
        <p:txBody>
          <a:bodyPr wrap="square" rtlCol="0">
            <a:spAutoFit/>
          </a:bodyPr>
          <a:lstStyle/>
          <a:p>
            <a:r>
              <a:rPr lang="en-IN" sz="2000" dirty="0">
                <a:solidFill>
                  <a:srgbClr val="C00000"/>
                </a:solidFill>
                <a:latin typeface="+mn-lt"/>
              </a:rPr>
              <a:t>the fair value of all of its identifiable tangible and intangible</a:t>
            </a:r>
          </a:p>
        </p:txBody>
      </p:sp>
      <p:sp>
        <p:nvSpPr>
          <p:cNvPr id="48" name="TextBox 47"/>
          <p:cNvSpPr txBox="1"/>
          <p:nvPr/>
        </p:nvSpPr>
        <p:spPr>
          <a:xfrm>
            <a:off x="610163" y="3744720"/>
            <a:ext cx="6435027" cy="400110"/>
          </a:xfrm>
          <a:prstGeom prst="rect">
            <a:avLst/>
          </a:prstGeom>
          <a:noFill/>
        </p:spPr>
        <p:txBody>
          <a:bodyPr wrap="square" rtlCol="0">
            <a:spAutoFit/>
          </a:bodyPr>
          <a:lstStyle/>
          <a:p>
            <a:r>
              <a:rPr lang="en-IN" sz="2000" dirty="0">
                <a:solidFill>
                  <a:srgbClr val="C00000"/>
                </a:solidFill>
                <a:latin typeface="+mn-lt"/>
              </a:rPr>
              <a:t>assets, excluding goodwill, is estimated to be $335 million</a:t>
            </a:r>
          </a:p>
        </p:txBody>
      </p:sp>
      <p:cxnSp>
        <p:nvCxnSpPr>
          <p:cNvPr id="5" name="Straight Arrow Connector 4"/>
          <p:cNvCxnSpPr>
            <a:stCxn id="44" idx="1"/>
          </p:cNvCxnSpPr>
          <p:nvPr/>
        </p:nvCxnSpPr>
        <p:spPr>
          <a:xfrm rot="10800000" flipV="1">
            <a:off x="5366608" y="4655041"/>
            <a:ext cx="493826" cy="2148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cxnSp>
        <p:nvCxnSpPr>
          <p:cNvPr id="49" name="Straight Connector 48"/>
          <p:cNvCxnSpPr/>
          <p:nvPr/>
        </p:nvCxnSpPr>
        <p:spPr>
          <a:xfrm>
            <a:off x="3298970" y="1066800"/>
            <a:ext cx="13127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400800" y="5105400"/>
            <a:ext cx="1497482" cy="35834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b="1" dirty="0">
                <a:solidFill>
                  <a:schemeClr val="tx1"/>
                </a:solidFill>
              </a:rPr>
              <a:t>$ in millions</a:t>
            </a:r>
          </a:p>
        </p:txBody>
      </p:sp>
    </p:spTree>
    <p:extLst>
      <p:ext uri="{BB962C8B-B14F-4D97-AF65-F5344CB8AC3E}">
        <p14:creationId xmlns:p14="http://schemas.microsoft.com/office/powerpoint/2010/main" val="592578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10" presetClass="entr" presetSubtype="0"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28" grpId="0"/>
      <p:bldP spid="30" grpId="0"/>
      <p:bldP spid="31" grpId="0"/>
      <p:bldP spid="32" grpId="0"/>
      <p:bldP spid="33" grpId="0"/>
      <p:bldP spid="34" grpId="0"/>
      <p:bldP spid="35" grpId="0"/>
      <p:bldP spid="36" grpId="0"/>
      <p:bldP spid="37" grpId="0"/>
      <p:bldP spid="38" grpId="0"/>
      <p:bldP spid="39" grpId="0"/>
      <p:bldP spid="44" grpId="0" animBg="1"/>
      <p:bldP spid="45" grpId="0"/>
      <p:bldP spid="46" grpId="0"/>
      <p:bldP spid="47" grpId="0"/>
      <p:bldP spid="48" grpId="0"/>
      <p:bldP spid="5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solidFill>
                  <a:srgbClr val="0072A2"/>
                </a:solidFill>
              </a:rPr>
              <a:t>Concept Check: Impairment of Goodwill</a:t>
            </a:r>
            <a:endParaRPr lang="en-US" dirty="0">
              <a:solidFill>
                <a:srgbClr val="0072A2"/>
              </a:solidFill>
            </a:endParaRPr>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In 2017, Mowchan Inc. acquired Sanchez Co. and recorded goodwill of $290 million as a result. The net assets (including goodwill) from </a:t>
            </a:r>
            <a:r>
              <a:rPr lang="en-US" sz="2000" dirty="0" err="1" smtClean="0"/>
              <a:t>Mowchan’s</a:t>
            </a:r>
            <a:r>
              <a:rPr lang="en-US" sz="2000" dirty="0" smtClean="0"/>
              <a:t> </a:t>
            </a:r>
            <a:r>
              <a:rPr lang="en-US" sz="2000" dirty="0"/>
              <a:t>acquisition of Sanchez Co. had a 2018 year-end book value of $1,160 million. Mowchan assessed the fair value of Sanchez at this date to be $1,020 million, while the fair value of all of Sanchez’s identifiable tangible and intangible assets (excluding goodwill) was $900 million. The amount of the impairment loss that Mowchan would record for goodwill at the end of 2018 is:	</a:t>
            </a:r>
          </a:p>
          <a:p>
            <a:pPr marL="457200" indent="-457200">
              <a:buFont typeface="+mj-lt"/>
              <a:buAutoNum type="alphaLcPeriod"/>
            </a:pPr>
            <a:r>
              <a:rPr lang="en-US" sz="2000" dirty="0" smtClean="0"/>
              <a:t>$</a:t>
            </a:r>
            <a:r>
              <a:rPr lang="en-US" sz="2000" dirty="0"/>
              <a:t>120 </a:t>
            </a:r>
            <a:r>
              <a:rPr lang="en-US" sz="2000" dirty="0" smtClean="0"/>
              <a:t>million </a:t>
            </a:r>
            <a:endParaRPr lang="en-US" sz="2000" dirty="0"/>
          </a:p>
          <a:p>
            <a:pPr marL="457200" indent="-457200">
              <a:buFont typeface="+mj-lt"/>
              <a:buAutoNum type="alphaLcPeriod"/>
            </a:pPr>
            <a:r>
              <a:rPr lang="en-US" sz="2000" dirty="0" smtClean="0"/>
              <a:t>$</a:t>
            </a:r>
            <a:r>
              <a:rPr lang="en-US" sz="2200" dirty="0"/>
              <a:t>1</a:t>
            </a:r>
            <a:r>
              <a:rPr lang="en-US" sz="2000" dirty="0"/>
              <a:t>40 </a:t>
            </a:r>
            <a:r>
              <a:rPr lang="en-US" sz="2000" dirty="0" smtClean="0"/>
              <a:t>million </a:t>
            </a:r>
            <a:endParaRPr lang="en-US" sz="2000" dirty="0"/>
          </a:p>
          <a:p>
            <a:pPr marL="457200" indent="-457200">
              <a:buFont typeface="+mj-lt"/>
              <a:buAutoNum type="alphaLcPeriod"/>
            </a:pPr>
            <a:r>
              <a:rPr lang="en-US" sz="2000" dirty="0" smtClean="0"/>
              <a:t>$0 </a:t>
            </a:r>
            <a:endParaRPr lang="en-US" sz="2000" dirty="0"/>
          </a:p>
          <a:p>
            <a:pPr marL="457200" indent="-457200">
              <a:buFont typeface="+mj-lt"/>
              <a:buAutoNum type="alphaLcPeriod"/>
            </a:pPr>
            <a:r>
              <a:rPr lang="en-US" sz="2000" dirty="0" smtClean="0"/>
              <a:t>$</a:t>
            </a:r>
            <a:r>
              <a:rPr lang="en-US" sz="2000" dirty="0"/>
              <a:t>170 </a:t>
            </a:r>
            <a:r>
              <a:rPr lang="en-US" sz="2000" dirty="0" smtClean="0"/>
              <a:t>million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51707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981200" y="5629870"/>
            <a:ext cx="5816946" cy="923330"/>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smtClean="0"/>
              <a:t>d</a:t>
            </a:r>
            <a:r>
              <a:rPr lang="en-US" dirty="0"/>
              <a:t>:</a:t>
            </a:r>
            <a:r>
              <a:rPr lang="en-US" dirty="0" smtClean="0"/>
              <a:t> </a:t>
            </a:r>
            <a:r>
              <a:rPr lang="en-US" dirty="0"/>
              <a:t>Implied fair value of goodwill is $120 million ($1,020 million </a:t>
            </a:r>
            <a:r>
              <a:rPr lang="en-US" dirty="0" smtClean="0"/>
              <a:t>− </a:t>
            </a:r>
            <a:r>
              <a:rPr lang="en-US" dirty="0"/>
              <a:t>$900 million). Impairment loss: $290 million </a:t>
            </a:r>
            <a:r>
              <a:rPr lang="en-US" dirty="0" smtClean="0"/>
              <a:t>− </a:t>
            </a:r>
            <a:r>
              <a:rPr lang="en-US" dirty="0"/>
              <a:t>$120 million = </a:t>
            </a:r>
            <a:r>
              <a:rPr lang="en-US" b="1" dirty="0">
                <a:solidFill>
                  <a:srgbClr val="C00000"/>
                </a:solidFill>
              </a:rPr>
              <a:t>$170 </a:t>
            </a:r>
            <a:r>
              <a:rPr lang="en-US" b="1" dirty="0" smtClean="0">
                <a:solidFill>
                  <a:srgbClr val="C00000"/>
                </a:solidFill>
              </a:rPr>
              <a:t>million</a:t>
            </a:r>
            <a:r>
              <a:rPr lang="en-US" dirty="0" smtClean="0"/>
              <a:t>.</a:t>
            </a:r>
            <a:endParaRPr lang="en-US" dirty="0"/>
          </a:p>
        </p:txBody>
      </p:sp>
      <p:sp>
        <p:nvSpPr>
          <p:cNvPr id="6" name="Title 2"/>
          <p:cNvSpPr txBox="1">
            <a:spLocks/>
          </p:cNvSpPr>
          <p:nvPr/>
        </p:nvSpPr>
        <p:spPr bwMode="auto">
          <a:xfrm>
            <a:off x="8405813" y="13462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3116781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62000" y="1931988"/>
            <a:ext cx="8013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Title 1"/>
          <p:cNvSpPr>
            <a:spLocks noGrp="1"/>
          </p:cNvSpPr>
          <p:nvPr>
            <p:ph type="title"/>
          </p:nvPr>
        </p:nvSpPr>
        <p:spPr>
          <a:xfrm>
            <a:off x="643669" y="363538"/>
            <a:ext cx="8382000" cy="828468"/>
          </a:xfrm>
        </p:spPr>
        <p:txBody>
          <a:bodyPr>
            <a:normAutofit fontScale="90000"/>
          </a:bodyPr>
          <a:lstStyle/>
          <a:p>
            <a:r>
              <a:rPr lang="en-IN" dirty="0"/>
              <a:t>Differences between IFRS and U.S. GAAP: Impairment of Goodwill </a:t>
            </a:r>
            <a:endParaRPr lang="en-US" dirty="0"/>
          </a:p>
        </p:txBody>
      </p:sp>
      <p:sp>
        <p:nvSpPr>
          <p:cNvPr id="10"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graphicFrame>
        <p:nvGraphicFramePr>
          <p:cNvPr id="7" name="Table 6"/>
          <p:cNvGraphicFramePr>
            <a:graphicFrameLocks noGrp="1"/>
          </p:cNvGraphicFramePr>
          <p:nvPr>
            <p:extLst>
              <p:ext uri="{D42A27DB-BD31-4B8C-83A1-F6EECF244321}">
                <p14:modId xmlns:p14="http://schemas.microsoft.com/office/powerpoint/2010/main" val="2661880425"/>
              </p:ext>
            </p:extLst>
          </p:nvPr>
        </p:nvGraphicFramePr>
        <p:xfrm>
          <a:off x="750118" y="1515466"/>
          <a:ext cx="8241482" cy="4656734"/>
        </p:xfrm>
        <a:graphic>
          <a:graphicData uri="http://schemas.openxmlformats.org/drawingml/2006/table">
            <a:tbl>
              <a:tblPr firstRow="1" bandRow="1">
                <a:tableStyleId>{F2DE63D5-997A-4646-A377-4702673A728D}</a:tableStyleId>
              </a:tblPr>
              <a:tblGrid>
                <a:gridCol w="1548891">
                  <a:extLst>
                    <a:ext uri="{9D8B030D-6E8A-4147-A177-3AD203B41FA5}">
                      <a16:colId xmlns="" xmlns:a16="http://schemas.microsoft.com/office/drawing/2014/main" val="20000"/>
                    </a:ext>
                  </a:extLst>
                </a:gridCol>
                <a:gridCol w="3077905">
                  <a:extLst>
                    <a:ext uri="{9D8B030D-6E8A-4147-A177-3AD203B41FA5}">
                      <a16:colId xmlns="" xmlns:a16="http://schemas.microsoft.com/office/drawing/2014/main" val="20001"/>
                    </a:ext>
                  </a:extLst>
                </a:gridCol>
                <a:gridCol w="3614686">
                  <a:extLst>
                    <a:ext uri="{9D8B030D-6E8A-4147-A177-3AD203B41FA5}">
                      <a16:colId xmlns="" xmlns:a16="http://schemas.microsoft.com/office/drawing/2014/main" val="20002"/>
                    </a:ext>
                  </a:extLst>
                </a:gridCol>
              </a:tblGrid>
              <a:tr h="4562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1270960">
                <a:tc>
                  <a:txBody>
                    <a:bodyPr/>
                    <a:lstStyle/>
                    <a:p>
                      <a:r>
                        <a:rPr lang="en-IN" sz="1800" b="1" i="0" u="none" strike="noStrike" kern="1200" baseline="0" dirty="0">
                          <a:solidFill>
                            <a:schemeClr val="dk1"/>
                          </a:solidFill>
                          <a:latin typeface="+mn-lt"/>
                          <a:ea typeface="+mn-ea"/>
                          <a:cs typeface="+mn-cs"/>
                        </a:rPr>
                        <a:t>Level of Testing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Reporting </a:t>
                      </a:r>
                      <a:r>
                        <a:rPr lang="en-IN" sz="1800" b="0" i="0" u="none" strike="noStrike" kern="1200" baseline="0" dirty="0" smtClean="0">
                          <a:solidFill>
                            <a:schemeClr val="dk1"/>
                          </a:solidFill>
                          <a:latin typeface="+mn-lt"/>
                          <a:ea typeface="+mn-ea"/>
                          <a:cs typeface="+mn-cs"/>
                        </a:rPr>
                        <a:t>unit—a </a:t>
                      </a:r>
                      <a:r>
                        <a:rPr lang="en-IN" sz="1800" b="0" i="0" u="none" strike="noStrike" kern="1200" baseline="0" dirty="0">
                          <a:solidFill>
                            <a:schemeClr val="dk1"/>
                          </a:solidFill>
                          <a:latin typeface="+mn-lt"/>
                          <a:ea typeface="+mn-ea"/>
                          <a:cs typeface="+mn-cs"/>
                        </a:rPr>
                        <a:t>segment or component of an operating segment for which discrete financial information is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Cash-generating unit (CGU</a:t>
                      </a:r>
                      <a:r>
                        <a:rPr lang="en-IN" sz="1800" b="0" i="0" u="none" strike="noStrike" kern="1200" baseline="0" dirty="0" smtClean="0">
                          <a:solidFill>
                            <a:schemeClr val="dk1"/>
                          </a:solidFill>
                          <a:latin typeface="+mn-lt"/>
                          <a:ea typeface="+mn-ea"/>
                          <a:cs typeface="+mn-cs"/>
                        </a:rPr>
                        <a:t>)—the </a:t>
                      </a:r>
                      <a:r>
                        <a:rPr lang="en-IN" sz="1800" b="0" i="0" u="none" strike="noStrike" kern="1200" baseline="0" dirty="0">
                          <a:solidFill>
                            <a:schemeClr val="dk1"/>
                          </a:solidFill>
                          <a:latin typeface="+mn-lt"/>
                          <a:ea typeface="+mn-ea"/>
                          <a:cs typeface="+mn-cs"/>
                        </a:rPr>
                        <a:t>lowest level at which goodwill is monitored by management. A CGU can’t be lower than a segment.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2737453">
                <a:tc>
                  <a:txBody>
                    <a:bodyPr/>
                    <a:lstStyle/>
                    <a:p>
                      <a:r>
                        <a:rPr lang="en-IN" sz="1800" b="1" i="0" u="none" strike="noStrike" kern="1200" baseline="0">
                          <a:solidFill>
                            <a:schemeClr val="dk1"/>
                          </a:solidFill>
                          <a:latin typeface="+mn-lt"/>
                          <a:ea typeface="+mn-ea"/>
                          <a:cs typeface="+mn-cs"/>
                        </a:rPr>
                        <a:t>Measurement</a:t>
                      </a:r>
                      <a:endParaRPr lang="en-IN" sz="18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A two-step process:</a:t>
                      </a:r>
                    </a:p>
                    <a:p>
                      <a:pPr marL="342900" indent="-342900">
                        <a:buAutoNum type="arabicPeriod"/>
                      </a:pPr>
                      <a:r>
                        <a:rPr lang="en-IN" sz="1800" b="0" i="0" u="none" strike="noStrike" kern="1200" baseline="0" dirty="0">
                          <a:solidFill>
                            <a:schemeClr val="dk1"/>
                          </a:solidFill>
                          <a:latin typeface="+mn-lt"/>
                          <a:ea typeface="+mn-ea"/>
                          <a:cs typeface="+mn-cs"/>
                        </a:rPr>
                        <a:t>Compare the fair value of the reporting </a:t>
                      </a:r>
                      <a:r>
                        <a:rPr lang="en-IN" sz="1800" b="0" i="0" u="none" strike="noStrike" kern="1200" baseline="0" dirty="0" smtClean="0">
                          <a:solidFill>
                            <a:schemeClr val="dk1"/>
                          </a:solidFill>
                          <a:latin typeface="+mn-lt"/>
                          <a:ea typeface="+mn-ea"/>
                          <a:cs typeface="+mn-cs"/>
                        </a:rPr>
                        <a:t>unit </a:t>
                      </a:r>
                      <a:r>
                        <a:rPr lang="en-IN" sz="1800" b="0" i="0" u="none" strike="noStrike" kern="1200" baseline="0" dirty="0">
                          <a:solidFill>
                            <a:schemeClr val="dk1"/>
                          </a:solidFill>
                          <a:latin typeface="+mn-lt"/>
                          <a:ea typeface="+mn-ea"/>
                          <a:cs typeface="+mn-cs"/>
                        </a:rPr>
                        <a:t>with its book value.</a:t>
                      </a:r>
                    </a:p>
                    <a:p>
                      <a:pPr marL="342900" indent="-342900">
                        <a:buAutoNum type="arabicPeriod"/>
                      </a:pPr>
                      <a:r>
                        <a:rPr lang="en-IN" sz="1800" b="0" i="0" u="none" strike="noStrike" kern="1200" baseline="0" dirty="0">
                          <a:solidFill>
                            <a:schemeClr val="dk1"/>
                          </a:solidFill>
                          <a:latin typeface="+mn-lt"/>
                          <a:ea typeface="+mn-ea"/>
                          <a:cs typeface="+mn-cs"/>
                        </a:rPr>
                        <a:t>The impairment loss is the excess of book value over implied fair </a:t>
                      </a:r>
                      <a:r>
                        <a:rPr lang="en-IN" sz="1800" b="0" i="0" u="none" strike="noStrike" kern="1200" baseline="0" dirty="0" smtClean="0">
                          <a:solidFill>
                            <a:schemeClr val="dk1"/>
                          </a:solidFill>
                          <a:latin typeface="+mn-lt"/>
                          <a:ea typeface="+mn-ea"/>
                          <a:cs typeface="+mn-cs"/>
                        </a:rPr>
                        <a:t>value.</a:t>
                      </a:r>
                      <a:endParaRPr lang="en-IN"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A one-step process:</a:t>
                      </a:r>
                    </a:p>
                    <a:p>
                      <a:r>
                        <a:rPr lang="en-IN" sz="1800" b="0" i="0" u="none" strike="noStrike" kern="1200" baseline="0" dirty="0">
                          <a:solidFill>
                            <a:schemeClr val="dk1"/>
                          </a:solidFill>
                          <a:latin typeface="+mn-lt"/>
                          <a:ea typeface="+mn-ea"/>
                          <a:cs typeface="+mn-cs"/>
                        </a:rPr>
                        <a:t>Compare the recoverable amount of the CGU to book value. If the recoverable amount is less, reduce goodwill first, then other assets. The recoverable amount is the higher of fair value less costs to sell and value-in-use (present value of estimated future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438458068"/>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999" y="338034"/>
            <a:ext cx="8382000" cy="828468"/>
          </a:xfrm>
        </p:spPr>
        <p:txBody>
          <a:bodyPr>
            <a:normAutofit fontScale="90000"/>
          </a:bodyPr>
          <a:lstStyle/>
          <a:p>
            <a:r>
              <a:rPr lang="en-IN" dirty="0"/>
              <a:t>Differences between IFRS and U.S. GAAP: Impairment of Goodwill </a:t>
            </a:r>
            <a:r>
              <a:rPr lang="en-IN" sz="2700" dirty="0"/>
              <a:t>(continued)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00739265"/>
              </p:ext>
            </p:extLst>
          </p:nvPr>
        </p:nvGraphicFramePr>
        <p:xfrm>
          <a:off x="838198" y="1615440"/>
          <a:ext cx="8077202" cy="3718560"/>
        </p:xfrm>
        <a:graphic>
          <a:graphicData uri="http://schemas.openxmlformats.org/drawingml/2006/table">
            <a:tbl>
              <a:tblPr firstRow="1" bandRow="1">
                <a:tableStyleId>{F2DE63D5-997A-4646-A377-4702673A728D}</a:tableStyleId>
              </a:tblPr>
              <a:tblGrid>
                <a:gridCol w="4038601">
                  <a:extLst>
                    <a:ext uri="{9D8B030D-6E8A-4147-A177-3AD203B41FA5}">
                      <a16:colId xmlns="" xmlns:a16="http://schemas.microsoft.com/office/drawing/2014/main" val="20000"/>
                    </a:ext>
                  </a:extLst>
                </a:gridCol>
                <a:gridCol w="4038601">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Impairment of Value—Goodwill</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a:p>
                  </a:txBody>
                  <a:tcPr/>
                </a:tc>
                <a:extLst>
                  <a:ext uri="{0D108BD9-81ED-4DB2-BD59-A6C34878D82A}">
                    <a16:rowId xmlns="" xmlns:a16="http://schemas.microsoft.com/office/drawing/2014/main" val="10001"/>
                  </a:ext>
                </a:extLst>
              </a:tr>
              <a:tr h="363321">
                <a:tc>
                  <a:txBody>
                    <a:bodyPr/>
                    <a:lstStyle/>
                    <a:p>
                      <a:r>
                        <a:rPr lang="en-IN" sz="2200" b="0" i="0" u="none" strike="noStrike" kern="1200" baseline="0" dirty="0">
                          <a:solidFill>
                            <a:schemeClr val="tx1"/>
                          </a:solidFill>
                          <a:latin typeface="+mn-lt"/>
                          <a:ea typeface="+mn-ea"/>
                          <a:cs typeface="+mn-cs"/>
                        </a:rPr>
                        <a:t>Allows a company to avoid annual testing by making qualitative evaluations of the</a:t>
                      </a:r>
                    </a:p>
                    <a:p>
                      <a:r>
                        <a:rPr lang="en-IN" sz="2200" b="0" i="0" u="none" strike="noStrike" kern="1200" baseline="0" dirty="0">
                          <a:solidFill>
                            <a:schemeClr val="tx1"/>
                          </a:solidFill>
                          <a:latin typeface="+mn-lt"/>
                          <a:ea typeface="+mn-ea"/>
                          <a:cs typeface="+mn-cs"/>
                        </a:rPr>
                        <a:t>likelihood of goodwill impairment to determine if step one is necessary.</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Requires goodwill to be tested for impairment at least annually.</a:t>
                      </a:r>
                      <a:endParaRPr lang="en-US" sz="2200" b="1" dirty="0"/>
                    </a:p>
                    <a:p>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Prohibits the reversal of goodwill impairment losses.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Prohibits the reversal of goodwill impairment losses.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3865099782"/>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Assets to Be Sold</a:t>
            </a:r>
          </a:p>
        </p:txBody>
      </p:sp>
      <p:sp>
        <p:nvSpPr>
          <p:cNvPr id="3" name="Content Placeholder 2"/>
          <p:cNvSpPr>
            <a:spLocks noGrp="1"/>
          </p:cNvSpPr>
          <p:nvPr>
            <p:ph idx="1"/>
          </p:nvPr>
        </p:nvSpPr>
        <p:spPr/>
        <p:txBody>
          <a:bodyPr>
            <a:normAutofit/>
          </a:bodyPr>
          <a:lstStyle/>
          <a:p>
            <a:r>
              <a:rPr lang="en-US" dirty="0"/>
              <a:t>These are </a:t>
            </a:r>
            <a:r>
              <a:rPr lang="en-IN" dirty="0"/>
              <a:t>assets that management has actively committed to immediately sell in their present condition and for which sale is </a:t>
            </a:r>
            <a:r>
              <a:rPr lang="en-IN" dirty="0" smtClean="0"/>
              <a:t>probable</a:t>
            </a:r>
            <a:endParaRPr lang="en-US" dirty="0"/>
          </a:p>
          <a:p>
            <a:r>
              <a:rPr lang="en-US" dirty="0"/>
              <a:t>If book value exceeds </a:t>
            </a:r>
            <a:r>
              <a:rPr lang="en-IN" dirty="0"/>
              <a:t>fair value less cost to </a:t>
            </a:r>
            <a:r>
              <a:rPr lang="en-US" dirty="0"/>
              <a:t>sell, an impairment loss is recognized for the </a:t>
            </a:r>
            <a:r>
              <a:rPr lang="en-US" dirty="0" smtClean="0"/>
              <a:t>difference</a:t>
            </a:r>
            <a:endParaRPr lang="en-US" dirty="0"/>
          </a:p>
          <a:p>
            <a:r>
              <a:rPr lang="en-US" dirty="0"/>
              <a:t>These assets are not depreciated or </a:t>
            </a:r>
            <a:r>
              <a:rPr lang="en-US" dirty="0" smtClean="0"/>
              <a:t>amortized</a:t>
            </a:r>
            <a:endParaRPr lang="en-US" dirty="0"/>
          </a:p>
          <a:p>
            <a:r>
              <a:rPr lang="en-US" dirty="0"/>
              <a:t>They are reported separately in the balance </a:t>
            </a:r>
            <a:r>
              <a:rPr lang="en-US" dirty="0" smtClean="0"/>
              <a:t>sheet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549228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noAutofit/>
          </a:bodyPr>
          <a:lstStyle/>
          <a:p>
            <a:r>
              <a:rPr lang="en-US"/>
              <a:t>Summary </a:t>
            </a:r>
            <a:r>
              <a:rPr lang="en-US" dirty="0"/>
              <a:t>of Asset Impairment Guidelines</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762000"/>
            <a:ext cx="7391400" cy="593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913573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lstStyle/>
          <a:p>
            <a:r>
              <a:rPr lang="en-IN" dirty="0"/>
              <a:t>Impairment Losses and Earnings Quality</a:t>
            </a:r>
            <a:endParaRPr lang="en-US" dirty="0"/>
          </a:p>
        </p:txBody>
      </p:sp>
      <p:sp>
        <p:nvSpPr>
          <p:cNvPr id="3" name="Content Placeholder 2"/>
          <p:cNvSpPr>
            <a:spLocks noGrp="1"/>
          </p:cNvSpPr>
          <p:nvPr>
            <p:ph idx="1"/>
          </p:nvPr>
        </p:nvSpPr>
        <p:spPr>
          <a:xfrm>
            <a:off x="671202" y="972942"/>
            <a:ext cx="8382000" cy="5885058"/>
          </a:xfrm>
        </p:spPr>
        <p:txBody>
          <a:bodyPr>
            <a:normAutofit lnSpcReduction="10000"/>
          </a:bodyPr>
          <a:lstStyle/>
          <a:p>
            <a:r>
              <a:rPr lang="en-US" dirty="0"/>
              <a:t>An analyst must decide whether to consider asset impairment losses </a:t>
            </a:r>
            <a:r>
              <a:rPr lang="en-IN" dirty="0"/>
              <a:t>as </a:t>
            </a:r>
            <a:r>
              <a:rPr lang="en-IN" b="1" dirty="0">
                <a:solidFill>
                  <a:srgbClr val="C00000"/>
                </a:solidFill>
              </a:rPr>
              <a:t>transitory</a:t>
            </a:r>
            <a:r>
              <a:rPr lang="en-IN" dirty="0"/>
              <a:t> in nature </a:t>
            </a:r>
            <a:r>
              <a:rPr lang="en-IN" b="1" dirty="0">
                <a:solidFill>
                  <a:srgbClr val="C00000"/>
                </a:solidFill>
              </a:rPr>
              <a:t>or as a part of permanent </a:t>
            </a:r>
            <a:r>
              <a:rPr lang="en-US" b="1" dirty="0" smtClean="0">
                <a:solidFill>
                  <a:srgbClr val="C00000"/>
                </a:solidFill>
              </a:rPr>
              <a:t>earnings</a:t>
            </a:r>
            <a:endParaRPr lang="en-IN" dirty="0"/>
          </a:p>
          <a:p>
            <a:r>
              <a:rPr lang="en-IN" dirty="0"/>
              <a:t>By writing off large amounts of assets:</a:t>
            </a:r>
          </a:p>
          <a:p>
            <a:pPr marL="744538" lvl="1" indent="-287338">
              <a:buFont typeface="Lucida Grande"/>
              <a:buChar char="–"/>
            </a:pPr>
            <a:r>
              <a:rPr lang="en-IN" sz="2600" dirty="0"/>
              <a:t>Earnings are significantly reduced in the write-off </a:t>
            </a:r>
            <a:r>
              <a:rPr lang="en-IN" sz="2600" dirty="0" smtClean="0"/>
              <a:t>year</a:t>
            </a:r>
            <a:endParaRPr lang="en-IN" sz="2600" dirty="0"/>
          </a:p>
          <a:p>
            <a:pPr marL="744538" lvl="1" indent="-287338">
              <a:buFont typeface="Lucida Grande"/>
              <a:buChar char="–"/>
            </a:pPr>
            <a:r>
              <a:rPr lang="en-IN" sz="2600" dirty="0"/>
              <a:t>Future earnings are increased by lowering future depreciation, depletion, or </a:t>
            </a:r>
            <a:r>
              <a:rPr lang="en-IN" sz="2600" dirty="0" smtClean="0"/>
              <a:t>amortization</a:t>
            </a:r>
            <a:endParaRPr lang="en-IN" sz="2600" dirty="0"/>
          </a:p>
          <a:p>
            <a:r>
              <a:rPr lang="en-IN" dirty="0"/>
              <a:t>If a company underestimates future net cash flows, fair value is </a:t>
            </a:r>
            <a:r>
              <a:rPr lang="en-IN" dirty="0" smtClean="0"/>
              <a:t>understated</a:t>
            </a:r>
            <a:endParaRPr lang="en-IN" dirty="0"/>
          </a:p>
          <a:p>
            <a:r>
              <a:rPr lang="en-IN" dirty="0"/>
              <a:t>Two </a:t>
            </a:r>
            <a:r>
              <a:rPr lang="en-IN" b="1" dirty="0">
                <a:solidFill>
                  <a:srgbClr val="C00000"/>
                </a:solidFill>
              </a:rPr>
              <a:t>effects of understating fair value </a:t>
            </a:r>
            <a:r>
              <a:rPr lang="en-IN" dirty="0"/>
              <a:t>are:</a:t>
            </a:r>
          </a:p>
          <a:p>
            <a:pPr marL="744538" lvl="1" indent="-287338">
              <a:buFont typeface="Lucida Grande"/>
              <a:buChar char="–"/>
            </a:pPr>
            <a:r>
              <a:rPr lang="en-IN" sz="2600" dirty="0"/>
              <a:t>Current year’s income is unrealistically low due to the impairment loss being </a:t>
            </a:r>
            <a:r>
              <a:rPr lang="en-US" sz="2600" dirty="0" smtClean="0"/>
              <a:t>overstated</a:t>
            </a:r>
            <a:endParaRPr lang="en-US" sz="2600" dirty="0"/>
          </a:p>
          <a:p>
            <a:pPr marL="744538" lvl="1" indent="-287338">
              <a:buFont typeface="Lucida Grande"/>
              <a:buChar char="–"/>
            </a:pPr>
            <a:r>
              <a:rPr lang="en-IN" sz="2600" dirty="0"/>
              <a:t>Future income is unrealistically high because depreciation, depletion, and amortization are based on understated asset </a:t>
            </a:r>
            <a:r>
              <a:rPr lang="en-IN" sz="2600" dirty="0" smtClean="0"/>
              <a:t>values</a:t>
            </a:r>
            <a:endParaRPr lang="en-IN"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742670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3025"/>
            <a:ext cx="8382000" cy="1444625"/>
          </a:xfrm>
        </p:spPr>
        <p:txBody>
          <a:bodyPr/>
          <a:lstStyle/>
          <a:p>
            <a:r>
              <a:rPr lang="en-US" dirty="0"/>
              <a:t>Expenditures Subsequent to Acquisition</a:t>
            </a:r>
          </a:p>
        </p:txBody>
      </p:sp>
      <p:sp>
        <p:nvSpPr>
          <p:cNvPr id="3" name="Content Placeholder 2"/>
          <p:cNvSpPr>
            <a:spLocks noGrp="1"/>
          </p:cNvSpPr>
          <p:nvPr>
            <p:ph idx="1"/>
          </p:nvPr>
        </p:nvSpPr>
        <p:spPr>
          <a:xfrm>
            <a:off x="761999" y="1292226"/>
            <a:ext cx="8013600" cy="5057775"/>
          </a:xfrm>
        </p:spPr>
        <p:txBody>
          <a:bodyPr>
            <a:normAutofit/>
          </a:bodyPr>
          <a:lstStyle/>
          <a:p>
            <a:r>
              <a:rPr lang="en-IN" sz="2400" dirty="0"/>
              <a:t>Many long-lived assets require expenditures to repair, maintain, or improve them </a:t>
            </a:r>
            <a:r>
              <a:rPr lang="en-IN" sz="2400" b="1" dirty="0" smtClean="0">
                <a:solidFill>
                  <a:srgbClr val="C00000"/>
                </a:solidFill>
              </a:rPr>
              <a:t>after their acquisition</a:t>
            </a:r>
            <a:endParaRPr lang="en-IN" sz="2400" dirty="0"/>
          </a:p>
          <a:p>
            <a:r>
              <a:rPr lang="en-US" sz="2400" dirty="0" smtClean="0"/>
              <a:t>Expenditures that produce benefits beyond the current fiscal year are </a:t>
            </a:r>
            <a:r>
              <a:rPr lang="en-US" sz="2400" b="1" dirty="0" smtClean="0">
                <a:solidFill>
                  <a:srgbClr val="C00000"/>
                </a:solidFill>
              </a:rPr>
              <a:t>capitalized</a:t>
            </a:r>
            <a:r>
              <a:rPr lang="en-US" sz="2400" dirty="0"/>
              <a:t> </a:t>
            </a:r>
            <a:r>
              <a:rPr lang="en-US" sz="2400" dirty="0" smtClean="0"/>
              <a:t>(increase in net assets)</a:t>
            </a:r>
          </a:p>
          <a:p>
            <a:r>
              <a:rPr lang="en-US" sz="2400" dirty="0" smtClean="0"/>
              <a:t>Expenditures </a:t>
            </a:r>
            <a:r>
              <a:rPr lang="en-US" sz="2400" dirty="0"/>
              <a:t>that </a:t>
            </a:r>
            <a:r>
              <a:rPr lang="en-IN" sz="2400" dirty="0"/>
              <a:t>maintain a given level of benefits are </a:t>
            </a:r>
            <a:r>
              <a:rPr lang="en-IN" sz="2400" b="1" dirty="0">
                <a:solidFill>
                  <a:srgbClr val="C00000"/>
                </a:solidFill>
              </a:rPr>
              <a:t>expensed</a:t>
            </a:r>
            <a:r>
              <a:rPr lang="en-IN" sz="2400" dirty="0"/>
              <a:t> in the period they are </a:t>
            </a:r>
            <a:r>
              <a:rPr lang="en-IN" sz="2400" dirty="0" smtClean="0"/>
              <a:t>incurred</a:t>
            </a:r>
            <a:endParaRPr lang="en-IN" sz="2400" dirty="0"/>
          </a:p>
        </p:txBody>
      </p:sp>
      <p:sp>
        <p:nvSpPr>
          <p:cNvPr id="4" name="TextBox 3"/>
          <p:cNvSpPr txBox="1"/>
          <p:nvPr/>
        </p:nvSpPr>
        <p:spPr>
          <a:xfrm>
            <a:off x="661677" y="4195603"/>
            <a:ext cx="2396730" cy="461665"/>
          </a:xfrm>
          <a:prstGeom prst="rect">
            <a:avLst/>
          </a:prstGeom>
          <a:solidFill>
            <a:srgbClr val="1F497D"/>
          </a:solidFill>
          <a:ln>
            <a:solidFill>
              <a:srgbClr val="002060"/>
            </a:solidFill>
          </a:ln>
        </p:spPr>
        <p:txBody>
          <a:bodyPr wrap="square" rtlCol="0">
            <a:spAutoFit/>
          </a:bodyPr>
          <a:lstStyle/>
          <a:p>
            <a:pPr algn="ctr"/>
            <a:r>
              <a:rPr lang="en-US" sz="2400" b="1" dirty="0" smtClean="0">
                <a:solidFill>
                  <a:schemeClr val="bg1"/>
                </a:solidFill>
                <a:latin typeface="+mn-lt"/>
              </a:rPr>
              <a:t>Capitalizing</a:t>
            </a:r>
            <a:endParaRPr lang="en-US" sz="2400" b="1" dirty="0">
              <a:solidFill>
                <a:schemeClr val="bg1"/>
              </a:solidFill>
              <a:latin typeface="+mn-lt"/>
            </a:endParaRPr>
          </a:p>
        </p:txBody>
      </p:sp>
      <p:sp>
        <p:nvSpPr>
          <p:cNvPr id="5" name="TextBox 4"/>
          <p:cNvSpPr txBox="1"/>
          <p:nvPr/>
        </p:nvSpPr>
        <p:spPr>
          <a:xfrm>
            <a:off x="4590348" y="5449706"/>
            <a:ext cx="4467205" cy="461665"/>
          </a:xfrm>
          <a:prstGeom prst="rect">
            <a:avLst/>
          </a:prstGeom>
          <a:solidFill>
            <a:srgbClr val="EEECE1"/>
          </a:solidFill>
          <a:ln>
            <a:solidFill>
              <a:srgbClr val="1F497D"/>
            </a:solidFill>
          </a:ln>
        </p:spPr>
        <p:txBody>
          <a:bodyPr wrap="square" rtlCol="0">
            <a:spAutoFit/>
          </a:bodyPr>
          <a:lstStyle/>
          <a:p>
            <a:r>
              <a:rPr lang="en-IN" sz="2400" dirty="0" smtClean="0">
                <a:latin typeface="+mn-lt"/>
              </a:rPr>
              <a:t>Maintaining given level of benefits</a:t>
            </a:r>
            <a:endParaRPr lang="en-US" sz="2400" dirty="0">
              <a:latin typeface="+mn-lt"/>
            </a:endParaRPr>
          </a:p>
        </p:txBody>
      </p:sp>
      <p:sp>
        <p:nvSpPr>
          <p:cNvPr id="6" name="TextBox 5"/>
          <p:cNvSpPr txBox="1"/>
          <p:nvPr/>
        </p:nvSpPr>
        <p:spPr>
          <a:xfrm>
            <a:off x="4590348" y="4640976"/>
            <a:ext cx="4466780" cy="461665"/>
          </a:xfrm>
          <a:prstGeom prst="rect">
            <a:avLst/>
          </a:prstGeom>
          <a:solidFill>
            <a:srgbClr val="EEECE1"/>
          </a:solidFill>
          <a:ln>
            <a:solidFill>
              <a:srgbClr val="1F497D"/>
            </a:solidFill>
          </a:ln>
        </p:spPr>
        <p:txBody>
          <a:bodyPr wrap="square" rtlCol="0">
            <a:spAutoFit/>
          </a:bodyPr>
          <a:lstStyle/>
          <a:p>
            <a:r>
              <a:rPr lang="en-US" sz="2400" dirty="0">
                <a:latin typeface="+mn-lt"/>
              </a:rPr>
              <a:t>Creating a new asset</a:t>
            </a:r>
          </a:p>
        </p:txBody>
      </p:sp>
      <p:sp>
        <p:nvSpPr>
          <p:cNvPr id="7" name="TextBox 6"/>
          <p:cNvSpPr txBox="1"/>
          <p:nvPr/>
        </p:nvSpPr>
        <p:spPr>
          <a:xfrm>
            <a:off x="4590349" y="3886200"/>
            <a:ext cx="4466780" cy="461665"/>
          </a:xfrm>
          <a:prstGeom prst="rect">
            <a:avLst/>
          </a:prstGeom>
          <a:solidFill>
            <a:srgbClr val="EEECE1"/>
          </a:solidFill>
          <a:ln>
            <a:solidFill>
              <a:srgbClr val="1F497D"/>
            </a:solidFill>
          </a:ln>
        </p:spPr>
        <p:txBody>
          <a:bodyPr wrap="square" rtlCol="0">
            <a:spAutoFit/>
          </a:bodyPr>
          <a:lstStyle/>
          <a:p>
            <a:r>
              <a:rPr lang="en-IN" sz="2400" dirty="0">
                <a:latin typeface="+mn-lt"/>
              </a:rPr>
              <a:t>Increasing the asset’s book value</a:t>
            </a:r>
            <a:endParaRPr lang="en-US" sz="2400" dirty="0">
              <a:latin typeface="+mn-lt"/>
            </a:endParaRPr>
          </a:p>
        </p:txBody>
      </p:sp>
      <p:sp>
        <p:nvSpPr>
          <p:cNvPr id="14" name="Right Arrow 13"/>
          <p:cNvSpPr/>
          <p:nvPr/>
        </p:nvSpPr>
        <p:spPr>
          <a:xfrm rot="20976430">
            <a:off x="3118307" y="4127754"/>
            <a:ext cx="1456773"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ight Arrow 14"/>
          <p:cNvSpPr/>
          <p:nvPr/>
        </p:nvSpPr>
        <p:spPr>
          <a:xfrm flipV="1">
            <a:off x="3200400" y="5563452"/>
            <a:ext cx="1386356"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ight Arrow 11"/>
          <p:cNvSpPr/>
          <p:nvPr/>
        </p:nvSpPr>
        <p:spPr>
          <a:xfrm rot="837089">
            <a:off x="3106034" y="4467523"/>
            <a:ext cx="1465968"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itle 2"/>
          <p:cNvSpPr txBox="1">
            <a:spLocks/>
          </p:cNvSpPr>
          <p:nvPr/>
        </p:nvSpPr>
        <p:spPr bwMode="auto">
          <a:xfrm>
            <a:off x="8405813" y="1746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
        <p:nvSpPr>
          <p:cNvPr id="13" name="TextBox 12"/>
          <p:cNvSpPr txBox="1"/>
          <p:nvPr/>
        </p:nvSpPr>
        <p:spPr>
          <a:xfrm>
            <a:off x="690252" y="5464947"/>
            <a:ext cx="2396730" cy="461665"/>
          </a:xfrm>
          <a:prstGeom prst="rect">
            <a:avLst/>
          </a:prstGeom>
          <a:solidFill>
            <a:srgbClr val="1F497D"/>
          </a:solidFill>
          <a:ln>
            <a:solidFill>
              <a:srgbClr val="002060"/>
            </a:solidFill>
          </a:ln>
        </p:spPr>
        <p:txBody>
          <a:bodyPr wrap="square" rtlCol="0">
            <a:spAutoFit/>
          </a:bodyPr>
          <a:lstStyle/>
          <a:p>
            <a:pPr algn="ctr"/>
            <a:r>
              <a:rPr lang="en-US" sz="2400" b="1" dirty="0" smtClean="0">
                <a:solidFill>
                  <a:schemeClr val="bg1"/>
                </a:solidFill>
                <a:latin typeface="+mn-lt"/>
              </a:rPr>
              <a:t>Expensing</a:t>
            </a:r>
            <a:endParaRPr lang="en-US" sz="2400" b="1" dirty="0">
              <a:solidFill>
                <a:schemeClr val="bg1"/>
              </a:solidFill>
              <a:latin typeface="+mn-lt"/>
            </a:endParaRPr>
          </a:p>
        </p:txBody>
      </p:sp>
      <p:sp>
        <p:nvSpPr>
          <p:cNvPr id="8" name="TextBox 7"/>
          <p:cNvSpPr txBox="1"/>
          <p:nvPr/>
        </p:nvSpPr>
        <p:spPr>
          <a:xfrm>
            <a:off x="1524000" y="4800600"/>
            <a:ext cx="519951" cy="461665"/>
          </a:xfrm>
          <a:prstGeom prst="rect">
            <a:avLst/>
          </a:prstGeom>
          <a:noFill/>
        </p:spPr>
        <p:txBody>
          <a:bodyPr wrap="none" rtlCol="0">
            <a:spAutoFit/>
          </a:bodyPr>
          <a:lstStyle/>
          <a:p>
            <a:r>
              <a:rPr lang="en-US" sz="2400" dirty="0" smtClean="0">
                <a:latin typeface="+mn-lt"/>
              </a:rPr>
              <a:t>vs.</a:t>
            </a:r>
            <a:endParaRPr lang="en-US" sz="2400" dirty="0">
              <a:latin typeface="+mn-lt"/>
            </a:endParaRPr>
          </a:p>
        </p:txBody>
      </p:sp>
    </p:spTree>
    <p:extLst>
      <p:ext uri="{BB962C8B-B14F-4D97-AF65-F5344CB8AC3E}">
        <p14:creationId xmlns:p14="http://schemas.microsoft.com/office/powerpoint/2010/main" val="20306463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22" presetClass="entr" presetSubtype="8" fill="hold" grpId="0" nodeType="withEffect">
                                  <p:stCondLst>
                                    <p:cond delay="10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2" grpId="0" animBg="1"/>
      <p:bldP spid="13" grpId="0" animBg="1"/>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10" y="-225425"/>
            <a:ext cx="8533689" cy="1444625"/>
          </a:xfrm>
        </p:spPr>
        <p:txBody>
          <a:bodyPr>
            <a:normAutofit/>
          </a:bodyPr>
          <a:lstStyle/>
          <a:p>
            <a:r>
              <a:rPr lang="en-US" sz="3400" dirty="0"/>
              <a:t>Expenditures Can Increase Future Benefits</a:t>
            </a:r>
          </a:p>
        </p:txBody>
      </p:sp>
      <p:sp>
        <p:nvSpPr>
          <p:cNvPr id="4" name="Up Arrow 3"/>
          <p:cNvSpPr/>
          <p:nvPr/>
        </p:nvSpPr>
        <p:spPr>
          <a:xfrm>
            <a:off x="610310" y="1697158"/>
            <a:ext cx="2444713" cy="2528295"/>
          </a:xfrm>
          <a:prstGeom prst="upArrow">
            <a:avLst>
              <a:gd name="adj1" fmla="val 50000"/>
              <a:gd name="adj2" fmla="val 59995"/>
            </a:avLst>
          </a:prstGeom>
          <a:solidFill>
            <a:srgbClr val="1F497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p:cNvSpPr txBox="1"/>
          <p:nvPr/>
        </p:nvSpPr>
        <p:spPr>
          <a:xfrm>
            <a:off x="1148474" y="2754068"/>
            <a:ext cx="1372503" cy="954107"/>
          </a:xfrm>
          <a:prstGeom prst="rect">
            <a:avLst/>
          </a:prstGeom>
          <a:noFill/>
        </p:spPr>
        <p:txBody>
          <a:bodyPr wrap="square" rtlCol="0">
            <a:spAutoFit/>
          </a:bodyPr>
          <a:lstStyle/>
          <a:p>
            <a:pPr algn="ctr"/>
            <a:r>
              <a:rPr lang="en-US" sz="2800" dirty="0">
                <a:solidFill>
                  <a:schemeClr val="bg1"/>
                </a:solidFill>
                <a:latin typeface="+mn-lt"/>
              </a:rPr>
              <a:t>Future Benefits</a:t>
            </a:r>
          </a:p>
        </p:txBody>
      </p:sp>
      <p:sp>
        <p:nvSpPr>
          <p:cNvPr id="6" name="TextBox 5"/>
          <p:cNvSpPr txBox="1"/>
          <p:nvPr/>
        </p:nvSpPr>
        <p:spPr>
          <a:xfrm>
            <a:off x="2260416" y="1624921"/>
            <a:ext cx="6790277" cy="523220"/>
          </a:xfrm>
          <a:prstGeom prst="rect">
            <a:avLst/>
          </a:prstGeom>
          <a:solidFill>
            <a:srgbClr val="EEECE1"/>
          </a:solidFill>
          <a:ln>
            <a:solidFill>
              <a:srgbClr val="1F497D"/>
            </a:solidFill>
          </a:ln>
        </p:spPr>
        <p:txBody>
          <a:bodyPr wrap="square" rtlCol="0">
            <a:spAutoFit/>
          </a:bodyPr>
          <a:lstStyle/>
          <a:p>
            <a:r>
              <a:rPr lang="en-US" sz="2800" dirty="0">
                <a:latin typeface="+mn-lt"/>
              </a:rPr>
              <a:t>1. </a:t>
            </a:r>
            <a:r>
              <a:rPr lang="en-IN" sz="2800" dirty="0">
                <a:latin typeface="+mn-lt"/>
              </a:rPr>
              <a:t>An extension of the </a:t>
            </a:r>
            <a:r>
              <a:rPr lang="en-IN" sz="2800" b="1" i="1" dirty="0">
                <a:latin typeface="+mn-lt"/>
              </a:rPr>
              <a:t>useful life</a:t>
            </a:r>
            <a:r>
              <a:rPr lang="en-IN" sz="2800" i="1" dirty="0">
                <a:latin typeface="+mn-lt"/>
              </a:rPr>
              <a:t> </a:t>
            </a:r>
            <a:r>
              <a:rPr lang="en-IN" sz="2800" dirty="0">
                <a:latin typeface="+mn-lt"/>
              </a:rPr>
              <a:t>of the asset</a:t>
            </a:r>
            <a:endParaRPr lang="en-US" sz="2800" dirty="0">
              <a:latin typeface="+mn-lt"/>
            </a:endParaRPr>
          </a:p>
        </p:txBody>
      </p:sp>
      <p:sp>
        <p:nvSpPr>
          <p:cNvPr id="7" name="TextBox 6"/>
          <p:cNvSpPr txBox="1"/>
          <p:nvPr/>
        </p:nvSpPr>
        <p:spPr>
          <a:xfrm>
            <a:off x="3084719" y="2202817"/>
            <a:ext cx="5965973" cy="2246769"/>
          </a:xfrm>
          <a:prstGeom prst="rect">
            <a:avLst/>
          </a:prstGeom>
          <a:solidFill>
            <a:srgbClr val="EEECE1"/>
          </a:solidFill>
          <a:ln>
            <a:solidFill>
              <a:srgbClr val="1F497D"/>
            </a:solidFill>
          </a:ln>
        </p:spPr>
        <p:txBody>
          <a:bodyPr wrap="square" rtlCol="0">
            <a:spAutoFit/>
          </a:bodyPr>
          <a:lstStyle/>
          <a:p>
            <a:r>
              <a:rPr lang="en-US" sz="2800" dirty="0">
                <a:latin typeface="+mn-lt"/>
              </a:rPr>
              <a:t>2. </a:t>
            </a:r>
            <a:r>
              <a:rPr lang="en-IN" sz="2800" dirty="0">
                <a:latin typeface="+mn-lt"/>
              </a:rPr>
              <a:t>An increase in the </a:t>
            </a:r>
            <a:r>
              <a:rPr lang="en-IN" sz="2800" b="1" i="1" dirty="0">
                <a:latin typeface="+mn-lt"/>
              </a:rPr>
              <a:t>operating efficiency</a:t>
            </a:r>
            <a:r>
              <a:rPr lang="en-IN" sz="2800" i="1" dirty="0">
                <a:latin typeface="+mn-lt"/>
              </a:rPr>
              <a:t> </a:t>
            </a:r>
            <a:r>
              <a:rPr lang="en-IN" sz="2800" dirty="0">
                <a:latin typeface="+mn-lt"/>
              </a:rPr>
              <a:t>of the asset resulting in:</a:t>
            </a:r>
          </a:p>
          <a:p>
            <a:pPr marL="457200" indent="-457200">
              <a:buFont typeface="Arial" panose="020B0604020202020204" pitchFamily="34" charset="0"/>
              <a:buChar char="•"/>
            </a:pPr>
            <a:r>
              <a:rPr lang="en-US" sz="2800" dirty="0">
                <a:latin typeface="+mn-lt"/>
              </a:rPr>
              <a:t>Increase in the </a:t>
            </a:r>
            <a:r>
              <a:rPr lang="en-IN" sz="2800" dirty="0">
                <a:latin typeface="+mn-lt"/>
              </a:rPr>
              <a:t>quantity of goods or services produced</a:t>
            </a:r>
          </a:p>
          <a:p>
            <a:pPr marL="457200" indent="-457200">
              <a:buFont typeface="Arial" panose="020B0604020202020204" pitchFamily="34" charset="0"/>
              <a:buChar char="•"/>
            </a:pPr>
            <a:r>
              <a:rPr lang="en-IN" sz="2800" dirty="0">
                <a:latin typeface="+mn-lt"/>
              </a:rPr>
              <a:t>Decrease in future operating costs</a:t>
            </a:r>
            <a:endParaRPr lang="en-US" sz="2800" dirty="0">
              <a:latin typeface="+mn-lt"/>
            </a:endParaRPr>
          </a:p>
        </p:txBody>
      </p:sp>
      <p:sp>
        <p:nvSpPr>
          <p:cNvPr id="8" name="TextBox 7"/>
          <p:cNvSpPr txBox="1"/>
          <p:nvPr/>
        </p:nvSpPr>
        <p:spPr>
          <a:xfrm>
            <a:off x="978711" y="4532293"/>
            <a:ext cx="8071982" cy="954107"/>
          </a:xfrm>
          <a:prstGeom prst="rect">
            <a:avLst/>
          </a:prstGeom>
          <a:solidFill>
            <a:srgbClr val="EEECE1"/>
          </a:solidFill>
          <a:ln>
            <a:solidFill>
              <a:srgbClr val="1F497D"/>
            </a:solidFill>
          </a:ln>
        </p:spPr>
        <p:txBody>
          <a:bodyPr wrap="square" rtlCol="0">
            <a:spAutoFit/>
          </a:bodyPr>
          <a:lstStyle/>
          <a:p>
            <a:r>
              <a:rPr lang="en-US" sz="2800" dirty="0">
                <a:latin typeface="+mn-lt"/>
              </a:rPr>
              <a:t>3. </a:t>
            </a:r>
            <a:r>
              <a:rPr lang="en-IN" sz="2800" dirty="0">
                <a:latin typeface="+mn-lt"/>
              </a:rPr>
              <a:t>An increase in the </a:t>
            </a:r>
            <a:r>
              <a:rPr lang="en-IN" sz="2800" b="1" i="1" dirty="0">
                <a:latin typeface="+mn-lt"/>
              </a:rPr>
              <a:t>quality</a:t>
            </a:r>
            <a:r>
              <a:rPr lang="en-IN" sz="2800" i="1" dirty="0">
                <a:latin typeface="+mn-lt"/>
              </a:rPr>
              <a:t> </a:t>
            </a:r>
            <a:r>
              <a:rPr lang="en-IN" sz="2800" dirty="0">
                <a:latin typeface="+mn-lt"/>
              </a:rPr>
              <a:t>of the goods or services produced by the asset</a:t>
            </a:r>
            <a:endParaRPr lang="en-US" sz="2800" dirty="0">
              <a:latin typeface="+mn-lt"/>
            </a:endParaRPr>
          </a:p>
        </p:txBody>
      </p:sp>
      <p:sp>
        <p:nvSpPr>
          <p:cNvPr id="1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5333187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Materiality Thresholds for Capitalization</a:t>
            </a:r>
            <a:endParaRPr lang="en-US" sz="2400" dirty="0"/>
          </a:p>
        </p:txBody>
      </p:sp>
      <p:sp>
        <p:nvSpPr>
          <p:cNvPr id="3" name="Content Placeholder 2"/>
          <p:cNvSpPr>
            <a:spLocks noGrp="1"/>
          </p:cNvSpPr>
          <p:nvPr>
            <p:ph idx="1"/>
          </p:nvPr>
        </p:nvSpPr>
        <p:spPr/>
        <p:txBody>
          <a:bodyPr/>
          <a:lstStyle/>
          <a:p>
            <a:r>
              <a:rPr lang="en-IN" dirty="0"/>
              <a:t>Many companies set materiality thresholds for the capitalization of any </a:t>
            </a:r>
            <a:r>
              <a:rPr lang="en-US" dirty="0" smtClean="0"/>
              <a:t>expenditure</a:t>
            </a:r>
            <a:endParaRPr lang="en-US" dirty="0"/>
          </a:p>
          <a:p>
            <a:pPr marL="0" indent="0">
              <a:buNone/>
            </a:pPr>
            <a:r>
              <a:rPr lang="en-IN" b="1" dirty="0">
                <a:solidFill>
                  <a:srgbClr val="C00000"/>
                </a:solidFill>
              </a:rPr>
              <a:t>Example:</a:t>
            </a:r>
          </a:p>
          <a:p>
            <a:pPr marL="0" indent="0">
              <a:buNone/>
            </a:pPr>
            <a:r>
              <a:rPr lang="en-IN" dirty="0"/>
              <a:t>A company might decide to expense all expenditures under $1,000 regardless of whether or not future benefits are increased.</a:t>
            </a:r>
            <a:endParaRPr lang="en-IN" b="1" dirty="0">
              <a:solidFill>
                <a:srgbClr val="C00000"/>
              </a:solidFill>
            </a:endParaRPr>
          </a:p>
          <a:p>
            <a:endParaRPr lang="en-US" dirty="0"/>
          </a:p>
        </p:txBody>
      </p:sp>
      <p:sp>
        <p:nvSpPr>
          <p:cNvPr id="4" name="TextBox 3"/>
          <p:cNvSpPr txBox="1"/>
          <p:nvPr/>
        </p:nvSpPr>
        <p:spPr>
          <a:xfrm>
            <a:off x="2644544" y="4671543"/>
            <a:ext cx="4123944" cy="523220"/>
          </a:xfrm>
          <a:prstGeom prst="rect">
            <a:avLst/>
          </a:prstGeom>
          <a:solidFill>
            <a:srgbClr val="1F497D"/>
          </a:solidFill>
          <a:ln>
            <a:solidFill>
              <a:schemeClr val="tx1">
                <a:lumMod val="75000"/>
                <a:lumOff val="25000"/>
              </a:schemeClr>
            </a:solidFill>
          </a:ln>
        </p:spPr>
        <p:txBody>
          <a:bodyPr wrap="square" rtlCol="0">
            <a:spAutoFit/>
          </a:bodyPr>
          <a:lstStyle/>
          <a:p>
            <a:pPr algn="ctr"/>
            <a:r>
              <a:rPr lang="en-IN" sz="2800" b="1" dirty="0">
                <a:solidFill>
                  <a:schemeClr val="bg1"/>
                </a:solidFill>
                <a:latin typeface="+mn-lt"/>
              </a:rPr>
              <a:t>Subsequent Expenditures</a:t>
            </a:r>
          </a:p>
        </p:txBody>
      </p:sp>
      <p:sp>
        <p:nvSpPr>
          <p:cNvPr id="5" name="TextBox 4"/>
          <p:cNvSpPr txBox="1"/>
          <p:nvPr/>
        </p:nvSpPr>
        <p:spPr>
          <a:xfrm>
            <a:off x="6568822" y="5848665"/>
            <a:ext cx="2489454"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Rearrangements</a:t>
            </a:r>
          </a:p>
        </p:txBody>
      </p:sp>
      <p:sp>
        <p:nvSpPr>
          <p:cNvPr id="6" name="TextBox 5"/>
          <p:cNvSpPr txBox="1"/>
          <p:nvPr/>
        </p:nvSpPr>
        <p:spPr>
          <a:xfrm>
            <a:off x="4367570" y="5848668"/>
            <a:ext cx="2119742"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Improvements</a:t>
            </a:r>
          </a:p>
        </p:txBody>
      </p:sp>
      <p:sp>
        <p:nvSpPr>
          <p:cNvPr id="7" name="TextBox 6"/>
          <p:cNvSpPr txBox="1"/>
          <p:nvPr/>
        </p:nvSpPr>
        <p:spPr>
          <a:xfrm>
            <a:off x="2711538" y="5844204"/>
            <a:ext cx="1556473"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Additions</a:t>
            </a:r>
          </a:p>
        </p:txBody>
      </p:sp>
      <p:sp>
        <p:nvSpPr>
          <p:cNvPr id="8" name="TextBox 7"/>
          <p:cNvSpPr txBox="1"/>
          <p:nvPr/>
        </p:nvSpPr>
        <p:spPr>
          <a:xfrm>
            <a:off x="658559" y="5839740"/>
            <a:ext cx="1937367" cy="830997"/>
          </a:xfrm>
          <a:prstGeom prst="rect">
            <a:avLst/>
          </a:prstGeom>
          <a:solidFill>
            <a:srgbClr val="EEECE1"/>
          </a:solidFill>
          <a:ln>
            <a:solidFill>
              <a:srgbClr val="1F497D"/>
            </a:solidFill>
          </a:ln>
        </p:spPr>
        <p:txBody>
          <a:bodyPr wrap="square" rtlCol="0">
            <a:spAutoFit/>
          </a:bodyPr>
          <a:lstStyle/>
          <a:p>
            <a:pPr algn="ctr"/>
            <a:r>
              <a:rPr lang="en-IN" sz="2400" dirty="0">
                <a:latin typeface="+mn-lt"/>
              </a:rPr>
              <a:t>Repairs and Maintenance</a:t>
            </a:r>
          </a:p>
        </p:txBody>
      </p:sp>
      <p:cxnSp>
        <p:nvCxnSpPr>
          <p:cNvPr id="9" name="Straight Connector 8"/>
          <p:cNvCxnSpPr/>
          <p:nvPr/>
        </p:nvCxnSpPr>
        <p:spPr>
          <a:xfrm flipV="1">
            <a:off x="1652446" y="5449795"/>
            <a:ext cx="6108141"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flipH="1">
            <a:off x="1627242" y="544493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p:cNvCxnSpPr/>
          <p:nvPr/>
        </p:nvCxnSpPr>
        <p:spPr>
          <a:xfrm flipH="1">
            <a:off x="3489774" y="544979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p:cNvCxnSpPr/>
          <p:nvPr/>
        </p:nvCxnSpPr>
        <p:spPr>
          <a:xfrm flipH="1">
            <a:off x="5427441" y="544979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p:cNvCxnSpPr/>
          <p:nvPr/>
        </p:nvCxnSpPr>
        <p:spPr>
          <a:xfrm flipH="1">
            <a:off x="7771984" y="544493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4706516" y="5202878"/>
            <a:ext cx="0" cy="243859"/>
          </a:xfrm>
          <a:prstGeom prst="line">
            <a:avLst/>
          </a:prstGeom>
        </p:spPr>
        <p:style>
          <a:lnRef idx="3">
            <a:schemeClr val="dk1"/>
          </a:lnRef>
          <a:fillRef idx="0">
            <a:schemeClr val="dk1"/>
          </a:fillRef>
          <a:effectRef idx="2">
            <a:schemeClr val="dk1"/>
          </a:effectRef>
          <a:fontRef idx="minor">
            <a:schemeClr val="tx1"/>
          </a:fontRef>
        </p:style>
      </p:cxnSp>
      <p:sp>
        <p:nvSpPr>
          <p:cNvPr id="1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1931900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t>Concept Check: Measuring Cost Allocation</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000" dirty="0"/>
              <a:t>The process of costs allocation requires that three factors be established at the time the asset is put into use. This includes all of the following factors </a:t>
            </a:r>
            <a:r>
              <a:rPr lang="en-US" sz="2000" b="1" dirty="0" smtClean="0"/>
              <a:t>except</a:t>
            </a:r>
            <a:r>
              <a:rPr lang="en-US" sz="2000" dirty="0" smtClean="0"/>
              <a:t>:</a:t>
            </a:r>
            <a:r>
              <a:rPr lang="en-US" sz="2000" dirty="0"/>
              <a:t>	</a:t>
            </a:r>
          </a:p>
          <a:p>
            <a:pPr marL="457200" indent="-457200">
              <a:buFont typeface="+mj-lt"/>
              <a:buAutoNum type="alphaLcPeriod"/>
            </a:pPr>
            <a:r>
              <a:rPr lang="en-US" sz="2000" dirty="0" smtClean="0"/>
              <a:t>Service life</a:t>
            </a:r>
            <a:endParaRPr lang="en-US" sz="2000" dirty="0"/>
          </a:p>
          <a:p>
            <a:pPr marL="457200" indent="-457200">
              <a:buFont typeface="+mj-lt"/>
              <a:buAutoNum type="alphaLcPeriod"/>
            </a:pPr>
            <a:r>
              <a:rPr lang="en-US" sz="2000" dirty="0" smtClean="0"/>
              <a:t>Finance charge</a:t>
            </a:r>
            <a:endParaRPr lang="en-US" sz="2000" dirty="0"/>
          </a:p>
          <a:p>
            <a:pPr marL="457200" indent="-457200">
              <a:buFont typeface="+mj-lt"/>
              <a:buAutoNum type="alphaLcPeriod"/>
            </a:pPr>
            <a:r>
              <a:rPr lang="en-US" sz="2000" dirty="0" smtClean="0"/>
              <a:t>Allocation base </a:t>
            </a:r>
            <a:endParaRPr lang="en-US" sz="2000" dirty="0"/>
          </a:p>
          <a:p>
            <a:pPr marL="457200" indent="-457200">
              <a:buFont typeface="+mj-lt"/>
              <a:buAutoNum type="alphaLcPeriod"/>
            </a:pPr>
            <a:r>
              <a:rPr lang="en-US" sz="2000" dirty="0" smtClean="0"/>
              <a:t>Allocation method</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29609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133600" y="4572000"/>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b</a:t>
            </a:r>
            <a:r>
              <a:rPr lang="en-US" dirty="0"/>
              <a:t>. The three factors to be established are service life, allocation base, and allocation method. Finance charges do not impact the cost allocation process.</a:t>
            </a:r>
            <a:endParaRPr lang="en-US" b="1" dirty="0">
              <a:solidFill>
                <a:srgbClr val="FF0000"/>
              </a:solidFill>
            </a:endParaRPr>
          </a:p>
        </p:txBody>
      </p:sp>
      <p:sp>
        <p:nvSpPr>
          <p:cNvPr id="6" name="Title 2"/>
          <p:cNvSpPr txBox="1">
            <a:spLocks/>
          </p:cNvSpPr>
          <p:nvPr/>
        </p:nvSpPr>
        <p:spPr bwMode="auto">
          <a:xfrm>
            <a:off x="8361893" y="10617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26185589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8" y="1524000"/>
            <a:ext cx="8144221" cy="5596110"/>
          </a:xfrm>
        </p:spPr>
        <p:txBody>
          <a:bodyPr>
            <a:normAutofit fontScale="92500" lnSpcReduction="10000"/>
          </a:bodyPr>
          <a:lstStyle/>
          <a:p>
            <a:r>
              <a:rPr lang="en-IN" sz="2800" dirty="0"/>
              <a:t>Made to </a:t>
            </a:r>
            <a:r>
              <a:rPr lang="en-IN" sz="2800" b="1" i="1" dirty="0">
                <a:solidFill>
                  <a:srgbClr val="0070C0"/>
                </a:solidFill>
              </a:rPr>
              <a:t>maintain</a:t>
            </a:r>
            <a:r>
              <a:rPr lang="en-IN" sz="2800" i="1" dirty="0"/>
              <a:t> </a:t>
            </a:r>
            <a:r>
              <a:rPr lang="en-IN" sz="2800" dirty="0"/>
              <a:t>a given level of benefits provided by the asset</a:t>
            </a:r>
          </a:p>
          <a:p>
            <a:r>
              <a:rPr lang="en-IN" sz="2800" dirty="0"/>
              <a:t>Do not </a:t>
            </a:r>
            <a:r>
              <a:rPr lang="en-IN" sz="2800" b="1" i="1" dirty="0">
                <a:solidFill>
                  <a:srgbClr val="0070C0"/>
                </a:solidFill>
              </a:rPr>
              <a:t>increase</a:t>
            </a:r>
            <a:r>
              <a:rPr lang="en-IN" sz="2800" i="1" dirty="0"/>
              <a:t> </a:t>
            </a:r>
            <a:r>
              <a:rPr lang="en-IN" sz="2800" dirty="0"/>
              <a:t>future benefits</a:t>
            </a:r>
          </a:p>
          <a:p>
            <a:r>
              <a:rPr lang="en-IN" sz="2800" dirty="0"/>
              <a:t>Future benefits are not provided </a:t>
            </a:r>
            <a:r>
              <a:rPr lang="en-IN" sz="2800" i="1" dirty="0"/>
              <a:t>beyond those </a:t>
            </a:r>
            <a:r>
              <a:rPr lang="en-IN" sz="2800" b="1" i="1" dirty="0">
                <a:solidFill>
                  <a:srgbClr val="0070C0"/>
                </a:solidFill>
              </a:rPr>
              <a:t>originally</a:t>
            </a:r>
            <a:r>
              <a:rPr lang="en-IN" sz="2800" b="1" i="1" dirty="0">
                <a:solidFill>
                  <a:srgbClr val="0072A2"/>
                </a:solidFill>
              </a:rPr>
              <a:t> </a:t>
            </a:r>
            <a:r>
              <a:rPr lang="en-IN" sz="2800" b="1" i="1" dirty="0">
                <a:solidFill>
                  <a:srgbClr val="0070C0"/>
                </a:solidFill>
              </a:rPr>
              <a:t>anticipated</a:t>
            </a:r>
          </a:p>
          <a:p>
            <a:r>
              <a:rPr lang="en-IN" sz="2800" dirty="0"/>
              <a:t>Expenditures for these activities should be </a:t>
            </a:r>
            <a:r>
              <a:rPr lang="en-IN" sz="2800" b="1" dirty="0">
                <a:solidFill>
                  <a:srgbClr val="C00000"/>
                </a:solidFill>
              </a:rPr>
              <a:t>expensed</a:t>
            </a:r>
            <a:r>
              <a:rPr lang="en-IN" sz="2800" dirty="0"/>
              <a:t> in the period incurred</a:t>
            </a:r>
            <a:endParaRPr lang="en-US" sz="2800" b="1" dirty="0"/>
          </a:p>
          <a:p>
            <a:pPr marL="0" indent="0">
              <a:buNone/>
            </a:pPr>
            <a:r>
              <a:rPr lang="en-US" sz="3000" b="1" dirty="0">
                <a:solidFill>
                  <a:srgbClr val="C00000"/>
                </a:solidFill>
              </a:rPr>
              <a:t>Example:</a:t>
            </a:r>
          </a:p>
          <a:p>
            <a:pPr marL="0" indent="0">
              <a:buNone/>
            </a:pPr>
            <a:r>
              <a:rPr lang="en-IN" dirty="0"/>
              <a:t>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a:t>
            </a:r>
            <a:endParaRPr lang="en-US" b="1" dirty="0"/>
          </a:p>
          <a:p>
            <a:endParaRPr lang="en-US" b="1" dirty="0"/>
          </a:p>
        </p:txBody>
      </p:sp>
      <p:sp>
        <p:nvSpPr>
          <p:cNvPr id="6" name="Title 1"/>
          <p:cNvSpPr>
            <a:spLocks noGrp="1"/>
          </p:cNvSpPr>
          <p:nvPr>
            <p:ph type="title"/>
          </p:nvPr>
        </p:nvSpPr>
        <p:spPr>
          <a:xfrm>
            <a:off x="762000" y="231775"/>
            <a:ext cx="8382000" cy="1444625"/>
          </a:xfrm>
        </p:spPr>
        <p:txBody>
          <a:bodyPr/>
          <a:lstStyle/>
          <a:p>
            <a:r>
              <a:rPr lang="en-US" dirty="0"/>
              <a:t>Repairs and Maintenance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2984865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39319"/>
            <a:ext cx="8382000" cy="727481"/>
          </a:xfrm>
        </p:spPr>
        <p:txBody>
          <a:bodyPr/>
          <a:lstStyle/>
          <a:p>
            <a:r>
              <a:rPr lang="en-US" dirty="0"/>
              <a:t>Additions</a:t>
            </a:r>
          </a:p>
        </p:txBody>
      </p:sp>
      <p:sp>
        <p:nvSpPr>
          <p:cNvPr id="3" name="Content Placeholder 2"/>
          <p:cNvSpPr>
            <a:spLocks noGrp="1"/>
          </p:cNvSpPr>
          <p:nvPr>
            <p:ph idx="1"/>
          </p:nvPr>
        </p:nvSpPr>
        <p:spPr>
          <a:xfrm>
            <a:off x="744681" y="1066800"/>
            <a:ext cx="8013600" cy="5257800"/>
          </a:xfrm>
        </p:spPr>
        <p:txBody>
          <a:bodyPr>
            <a:normAutofit fontScale="92500"/>
          </a:bodyPr>
          <a:lstStyle/>
          <a:p>
            <a:r>
              <a:rPr lang="en-IN" sz="2800" dirty="0"/>
              <a:t>Adding a new major component to an existing </a:t>
            </a:r>
            <a:r>
              <a:rPr lang="en-IN" sz="2800" dirty="0" smtClean="0"/>
              <a:t>asset</a:t>
            </a:r>
            <a:r>
              <a:rPr lang="en-IN" dirty="0"/>
              <a:t> </a:t>
            </a:r>
            <a:r>
              <a:rPr lang="en-IN" dirty="0" smtClean="0"/>
              <a:t>s</a:t>
            </a:r>
            <a:r>
              <a:rPr lang="en-IN" sz="2800" dirty="0" smtClean="0"/>
              <a:t>hould </a:t>
            </a:r>
            <a:r>
              <a:rPr lang="en-IN" sz="2800" dirty="0"/>
              <a:t>be </a:t>
            </a:r>
            <a:r>
              <a:rPr lang="en-IN" sz="2800" b="1" dirty="0">
                <a:solidFill>
                  <a:srgbClr val="C00000"/>
                </a:solidFill>
              </a:rPr>
              <a:t>capitalized</a:t>
            </a:r>
            <a:r>
              <a:rPr lang="en-IN" sz="2800" dirty="0"/>
              <a:t> because future benefits </a:t>
            </a:r>
            <a:r>
              <a:rPr lang="en-IN" sz="2800" dirty="0" smtClean="0"/>
              <a:t>increased</a:t>
            </a:r>
            <a:endParaRPr lang="en-US" sz="2800" b="1" dirty="0"/>
          </a:p>
          <a:p>
            <a:pPr marL="0" indent="0">
              <a:buNone/>
            </a:pPr>
            <a:r>
              <a:rPr lang="en-US" sz="3000" b="1" dirty="0">
                <a:solidFill>
                  <a:srgbClr val="C00000"/>
                </a:solidFill>
              </a:rPr>
              <a:t>Example:</a:t>
            </a:r>
          </a:p>
          <a:p>
            <a:pPr marL="0" indent="0">
              <a:buNone/>
            </a:pPr>
            <a:r>
              <a:rPr lang="en-US" dirty="0"/>
              <a:t>Adding a </a:t>
            </a:r>
            <a:r>
              <a:rPr lang="en-IN" dirty="0"/>
              <a:t>refrigeration unit to a delivery truck increases the capability of the truck, thus increasing its </a:t>
            </a:r>
            <a:r>
              <a:rPr lang="en-US" dirty="0"/>
              <a:t>future benefits.</a:t>
            </a:r>
          </a:p>
          <a:p>
            <a:pPr marL="795338" lvl="2" indent="-338138">
              <a:spcBef>
                <a:spcPts val="1000"/>
              </a:spcBef>
              <a:buFont typeface="Lucida Grande"/>
              <a:buChar char="–"/>
            </a:pPr>
            <a:r>
              <a:rPr lang="en-IN" sz="2800" dirty="0"/>
              <a:t>Capitalized cost includes all necessary expenditures that are required to bring the addition to a condition </a:t>
            </a:r>
            <a:r>
              <a:rPr lang="en-US" sz="2800" dirty="0"/>
              <a:t>and location for </a:t>
            </a:r>
            <a:r>
              <a:rPr lang="en-US" sz="2800" dirty="0" smtClean="0"/>
              <a:t>use</a:t>
            </a:r>
            <a:endParaRPr lang="en-US" sz="2800" b="1" dirty="0"/>
          </a:p>
          <a:p>
            <a:pPr marL="0" indent="0">
              <a:buNone/>
            </a:pPr>
            <a:r>
              <a:rPr lang="en-US" sz="3000" b="1" dirty="0">
                <a:solidFill>
                  <a:srgbClr val="C00000"/>
                </a:solidFill>
              </a:rPr>
              <a:t>Example:</a:t>
            </a:r>
          </a:p>
          <a:p>
            <a:pPr marL="0" indent="0">
              <a:buNone/>
            </a:pPr>
            <a:r>
              <a:rPr lang="en-IN" dirty="0"/>
              <a:t>For a building addition, this might include the costs of tearing down and removing a wall of the existing building.</a:t>
            </a:r>
            <a:endParaRPr lang="en-US" b="1" dirty="0"/>
          </a:p>
          <a:p>
            <a:endParaRPr lang="en-US" b="1" dirty="0"/>
          </a:p>
          <a:p>
            <a:pPr marL="457200" lvl="1" indent="0">
              <a:buNone/>
            </a:pPr>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5765072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p>
        </p:txBody>
      </p:sp>
      <p:sp>
        <p:nvSpPr>
          <p:cNvPr id="3" name="Content Placeholder 2"/>
          <p:cNvSpPr>
            <a:spLocks noGrp="1"/>
          </p:cNvSpPr>
          <p:nvPr>
            <p:ph idx="1"/>
          </p:nvPr>
        </p:nvSpPr>
        <p:spPr>
          <a:xfrm>
            <a:off x="761999" y="1269816"/>
            <a:ext cx="8013600" cy="5740584"/>
          </a:xfrm>
        </p:spPr>
        <p:txBody>
          <a:bodyPr>
            <a:normAutofit/>
          </a:bodyPr>
          <a:lstStyle/>
          <a:p>
            <a:r>
              <a:rPr lang="en-IN" sz="2600" dirty="0"/>
              <a:t>Involves the replacement of a major component </a:t>
            </a:r>
            <a:r>
              <a:rPr lang="en-US" sz="2600" dirty="0"/>
              <a:t>of an </a:t>
            </a:r>
            <a:r>
              <a:rPr lang="en-US" sz="2600" dirty="0" smtClean="0"/>
              <a:t>asset</a:t>
            </a:r>
            <a:endParaRPr lang="en-US" sz="2600" dirty="0"/>
          </a:p>
          <a:p>
            <a:pPr lvl="1"/>
            <a:endParaRPr lang="en-IN" dirty="0"/>
          </a:p>
          <a:p>
            <a:pPr lvl="1"/>
            <a:endParaRPr lang="en-IN" dirty="0"/>
          </a:p>
          <a:p>
            <a:pPr lvl="1"/>
            <a:endParaRPr lang="en-IN" dirty="0"/>
          </a:p>
          <a:p>
            <a:pPr lvl="1"/>
            <a:endParaRPr lang="en-IN" dirty="0"/>
          </a:p>
          <a:p>
            <a:pPr lvl="1"/>
            <a:endParaRPr lang="en-IN" sz="2600" dirty="0"/>
          </a:p>
          <a:p>
            <a:r>
              <a:rPr lang="en-IN" sz="2600" dirty="0"/>
              <a:t>In either case, the cost of the improvement usually increases future </a:t>
            </a:r>
            <a:r>
              <a:rPr lang="en-IN" sz="2600" dirty="0" smtClean="0"/>
              <a:t>benefits </a:t>
            </a:r>
            <a:endParaRPr lang="en-IN" sz="2600" dirty="0"/>
          </a:p>
          <a:p>
            <a:r>
              <a:rPr lang="en-IN" sz="2600" dirty="0"/>
              <a:t>It should be </a:t>
            </a:r>
            <a:r>
              <a:rPr lang="en-IN" sz="2600" b="1" dirty="0">
                <a:solidFill>
                  <a:srgbClr val="C00000"/>
                </a:solidFill>
              </a:rPr>
              <a:t>capitalized</a:t>
            </a:r>
            <a:r>
              <a:rPr lang="en-IN" sz="2600" dirty="0"/>
              <a:t> by increasing the book value of the </a:t>
            </a:r>
            <a:r>
              <a:rPr lang="en-US" sz="2600" dirty="0"/>
              <a:t>related asset </a:t>
            </a:r>
            <a:r>
              <a:rPr lang="en-IN" sz="2600" dirty="0"/>
              <a:t>and depreciated over the useful life of the improved </a:t>
            </a:r>
            <a:r>
              <a:rPr lang="en-IN" sz="2600" dirty="0" smtClean="0"/>
              <a:t>asset</a:t>
            </a:r>
            <a:endParaRPr lang="en-US" sz="2600" dirty="0"/>
          </a:p>
        </p:txBody>
      </p:sp>
      <p:graphicFrame>
        <p:nvGraphicFramePr>
          <p:cNvPr id="6" name="Diagram 5"/>
          <p:cNvGraphicFramePr/>
          <p:nvPr>
            <p:extLst>
              <p:ext uri="{D42A27DB-BD31-4B8C-83A1-F6EECF244321}">
                <p14:modId xmlns:p14="http://schemas.microsoft.com/office/powerpoint/2010/main" val="3312326042"/>
              </p:ext>
            </p:extLst>
          </p:nvPr>
        </p:nvGraphicFramePr>
        <p:xfrm>
          <a:off x="710833" y="2160438"/>
          <a:ext cx="8267624" cy="1878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9526405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fade">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175"/>
            <a:ext cx="8382000" cy="1444625"/>
          </a:xfrm>
        </p:spPr>
        <p:txBody>
          <a:bodyPr/>
          <a:lstStyle/>
          <a:p>
            <a:r>
              <a:rPr lang="en-US" dirty="0"/>
              <a:t>Improvements </a:t>
            </a:r>
            <a:r>
              <a:rPr lang="en-US" sz="2400" dirty="0"/>
              <a:t>(continued)</a:t>
            </a:r>
            <a:endParaRPr lang="en-US" dirty="0"/>
          </a:p>
        </p:txBody>
      </p:sp>
      <p:sp>
        <p:nvSpPr>
          <p:cNvPr id="3" name="Content Placeholder 2"/>
          <p:cNvSpPr>
            <a:spLocks noGrp="1"/>
          </p:cNvSpPr>
          <p:nvPr>
            <p:ph idx="1"/>
          </p:nvPr>
        </p:nvSpPr>
        <p:spPr>
          <a:xfrm>
            <a:off x="761999" y="1495425"/>
            <a:ext cx="8013600" cy="5057775"/>
          </a:xfrm>
        </p:spPr>
        <p:txBody>
          <a:bodyPr/>
          <a:lstStyle/>
          <a:p>
            <a:pPr marL="0" indent="0">
              <a:buNone/>
            </a:pPr>
            <a:r>
              <a:rPr lang="en-US" b="1" dirty="0">
                <a:solidFill>
                  <a:srgbClr val="C00000"/>
                </a:solidFill>
              </a:rPr>
              <a:t>Example:</a:t>
            </a:r>
          </a:p>
          <a:p>
            <a:pPr marL="0" indent="0">
              <a:buNone/>
            </a:pPr>
            <a:r>
              <a:rPr lang="en-US" sz="2600" dirty="0"/>
              <a:t>An </a:t>
            </a:r>
            <a:r>
              <a:rPr lang="en-IN" sz="2600" dirty="0"/>
              <a:t>existing refrigeration unit in a delivery truck could be replaced with a new but similar unit or with a new and improved refrigeration unit</a:t>
            </a:r>
            <a:r>
              <a:rPr lang="en-IN" sz="2600" dirty="0" smtClean="0"/>
              <a:t>.</a:t>
            </a:r>
            <a:endParaRPr lang="en-US" b="1" dirty="0"/>
          </a:p>
        </p:txBody>
      </p:sp>
      <p:sp>
        <p:nvSpPr>
          <p:cNvPr id="12" name="TextBox 11"/>
          <p:cNvSpPr txBox="1"/>
          <p:nvPr/>
        </p:nvSpPr>
        <p:spPr>
          <a:xfrm>
            <a:off x="739176" y="4211718"/>
            <a:ext cx="8216146" cy="492443"/>
          </a:xfrm>
          <a:prstGeom prst="rect">
            <a:avLst/>
          </a:prstGeom>
          <a:solidFill>
            <a:srgbClr val="1F497D"/>
          </a:solidFill>
          <a:ln>
            <a:solidFill>
              <a:schemeClr val="tx1">
                <a:lumMod val="75000"/>
                <a:lumOff val="25000"/>
              </a:schemeClr>
            </a:solidFill>
          </a:ln>
        </p:spPr>
        <p:txBody>
          <a:bodyPr wrap="square" rtlCol="0">
            <a:spAutoFit/>
          </a:bodyPr>
          <a:lstStyle/>
          <a:p>
            <a:pPr algn="ctr"/>
            <a:r>
              <a:rPr lang="en-US" sz="2600" b="1" dirty="0">
                <a:solidFill>
                  <a:schemeClr val="bg1"/>
                </a:solidFill>
              </a:rPr>
              <a:t>Methods </a:t>
            </a:r>
            <a:r>
              <a:rPr lang="en-IN" sz="2600" b="1" dirty="0">
                <a:solidFill>
                  <a:schemeClr val="bg1"/>
                </a:solidFill>
              </a:rPr>
              <a:t>used to record the cost of improvements</a:t>
            </a:r>
          </a:p>
        </p:txBody>
      </p:sp>
      <p:sp>
        <p:nvSpPr>
          <p:cNvPr id="13" name="TextBox 12"/>
          <p:cNvSpPr txBox="1"/>
          <p:nvPr/>
        </p:nvSpPr>
        <p:spPr>
          <a:xfrm>
            <a:off x="6419490" y="5367510"/>
            <a:ext cx="2532888" cy="1200329"/>
          </a:xfrm>
          <a:prstGeom prst="rect">
            <a:avLst/>
          </a:prstGeom>
          <a:solidFill>
            <a:srgbClr val="EEECE1"/>
          </a:solidFill>
          <a:ln>
            <a:solidFill>
              <a:srgbClr val="1F497D"/>
            </a:solidFill>
          </a:ln>
        </p:spPr>
        <p:txBody>
          <a:bodyPr wrap="square" rtlCol="0">
            <a:spAutoFit/>
          </a:bodyPr>
          <a:lstStyle/>
          <a:p>
            <a:pPr algn="ctr"/>
            <a:r>
              <a:rPr lang="en-IN" sz="2400" dirty="0">
                <a:latin typeface="+mn-lt"/>
              </a:rPr>
              <a:t>Reduction of accumulated depreciation</a:t>
            </a:r>
          </a:p>
        </p:txBody>
      </p:sp>
      <p:sp>
        <p:nvSpPr>
          <p:cNvPr id="14" name="TextBox 13"/>
          <p:cNvSpPr txBox="1"/>
          <p:nvPr/>
        </p:nvSpPr>
        <p:spPr>
          <a:xfrm>
            <a:off x="3530010" y="5376438"/>
            <a:ext cx="2528295" cy="830997"/>
          </a:xfrm>
          <a:prstGeom prst="rect">
            <a:avLst/>
          </a:prstGeom>
          <a:solidFill>
            <a:srgbClr val="EEECE1"/>
          </a:solidFill>
          <a:ln>
            <a:solidFill>
              <a:srgbClr val="1F497D"/>
            </a:solidFill>
          </a:ln>
        </p:spPr>
        <p:txBody>
          <a:bodyPr wrap="square" rtlCol="0">
            <a:spAutoFit/>
          </a:bodyPr>
          <a:lstStyle/>
          <a:p>
            <a:pPr algn="ctr"/>
            <a:r>
              <a:rPr lang="en-IN" sz="2400" dirty="0">
                <a:latin typeface="+mn-lt"/>
              </a:rPr>
              <a:t>Capitalization of new cost</a:t>
            </a:r>
          </a:p>
        </p:txBody>
      </p:sp>
      <p:sp>
        <p:nvSpPr>
          <p:cNvPr id="16" name="TextBox 15"/>
          <p:cNvSpPr txBox="1"/>
          <p:nvPr/>
        </p:nvSpPr>
        <p:spPr>
          <a:xfrm>
            <a:off x="706559" y="5367510"/>
            <a:ext cx="2532888"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Substitution</a:t>
            </a:r>
          </a:p>
        </p:txBody>
      </p:sp>
      <p:cxnSp>
        <p:nvCxnSpPr>
          <p:cNvPr id="17" name="Straight Connector 16"/>
          <p:cNvCxnSpPr/>
          <p:nvPr/>
        </p:nvCxnSpPr>
        <p:spPr>
          <a:xfrm>
            <a:off x="1971468" y="4999624"/>
            <a:ext cx="5706723" cy="4860"/>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H="1">
            <a:off x="1971468" y="499962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p:cNvCxnSpPr/>
          <p:nvPr/>
        </p:nvCxnSpPr>
        <p:spPr>
          <a:xfrm flipH="1">
            <a:off x="4788711" y="500448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p:cNvCxnSpPr/>
          <p:nvPr/>
        </p:nvCxnSpPr>
        <p:spPr>
          <a:xfrm flipH="1">
            <a:off x="7678191" y="499962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4788711" y="4704161"/>
            <a:ext cx="0" cy="295463"/>
          </a:xfrm>
          <a:prstGeom prst="line">
            <a:avLst/>
          </a:prstGeom>
        </p:spPr>
        <p:style>
          <a:lnRef idx="3">
            <a:schemeClr val="dk1"/>
          </a:lnRef>
          <a:fillRef idx="0">
            <a:schemeClr val="dk1"/>
          </a:fillRef>
          <a:effectRef idx="2">
            <a:schemeClr val="dk1"/>
          </a:effectRef>
          <a:fontRef idx="minor">
            <a:schemeClr val="tx1"/>
          </a:fontRef>
        </p:style>
      </p:cxnSp>
      <p:sp>
        <p:nvSpPr>
          <p:cNvPr id="15" name="Title 2"/>
          <p:cNvSpPr txBox="1">
            <a:spLocks/>
          </p:cNvSpPr>
          <p:nvPr/>
        </p:nvSpPr>
        <p:spPr bwMode="auto">
          <a:xfrm>
            <a:off x="8405812" y="1905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3397778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Methods to Record the Cost of Improvements</a:t>
            </a:r>
          </a:p>
        </p:txBody>
      </p:sp>
      <p:sp>
        <p:nvSpPr>
          <p:cNvPr id="6" name="Freeform 5"/>
          <p:cNvSpPr/>
          <p:nvPr/>
        </p:nvSpPr>
        <p:spPr>
          <a:xfrm>
            <a:off x="2989832" y="1325739"/>
            <a:ext cx="6059088" cy="795069"/>
          </a:xfrm>
          <a:custGeom>
            <a:avLst/>
            <a:gdLst>
              <a:gd name="connsiteX0" fmla="*/ 0 w 6059240"/>
              <a:gd name="connsiteY0" fmla="*/ 132514 h 795069"/>
              <a:gd name="connsiteX1" fmla="*/ 132514 w 6059240"/>
              <a:gd name="connsiteY1" fmla="*/ 0 h 795069"/>
              <a:gd name="connsiteX2" fmla="*/ 5926726 w 6059240"/>
              <a:gd name="connsiteY2" fmla="*/ 0 h 795069"/>
              <a:gd name="connsiteX3" fmla="*/ 6059240 w 6059240"/>
              <a:gd name="connsiteY3" fmla="*/ 132514 h 795069"/>
              <a:gd name="connsiteX4" fmla="*/ 6059240 w 6059240"/>
              <a:gd name="connsiteY4" fmla="*/ 662555 h 795069"/>
              <a:gd name="connsiteX5" fmla="*/ 5926726 w 6059240"/>
              <a:gd name="connsiteY5" fmla="*/ 795069 h 795069"/>
              <a:gd name="connsiteX6" fmla="*/ 132514 w 6059240"/>
              <a:gd name="connsiteY6" fmla="*/ 795069 h 795069"/>
              <a:gd name="connsiteX7" fmla="*/ 0 w 6059240"/>
              <a:gd name="connsiteY7" fmla="*/ 662555 h 795069"/>
              <a:gd name="connsiteX8" fmla="*/ 0 w 6059240"/>
              <a:gd name="connsiteY8" fmla="*/ 132514 h 795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9240" h="795069">
                <a:moveTo>
                  <a:pt x="0" y="132514"/>
                </a:moveTo>
                <a:cubicBezTo>
                  <a:pt x="0" y="59329"/>
                  <a:pt x="59329" y="0"/>
                  <a:pt x="132514" y="0"/>
                </a:cubicBezTo>
                <a:lnTo>
                  <a:pt x="5926726" y="0"/>
                </a:lnTo>
                <a:cubicBezTo>
                  <a:pt x="5999911" y="0"/>
                  <a:pt x="6059240" y="59329"/>
                  <a:pt x="6059240" y="132514"/>
                </a:cubicBezTo>
                <a:lnTo>
                  <a:pt x="6059240" y="662555"/>
                </a:lnTo>
                <a:cubicBezTo>
                  <a:pt x="6059240" y="735740"/>
                  <a:pt x="5999911" y="795069"/>
                  <a:pt x="5926726" y="795069"/>
                </a:cubicBezTo>
                <a:lnTo>
                  <a:pt x="132514" y="795069"/>
                </a:lnTo>
                <a:cubicBezTo>
                  <a:pt x="59329" y="795069"/>
                  <a:pt x="0" y="735740"/>
                  <a:pt x="0" y="662555"/>
                </a:cubicBezTo>
                <a:lnTo>
                  <a:pt x="0" y="132514"/>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2782" tIns="52782" rIns="52782" bIns="52782" numCol="1" spcCol="1270" anchor="t" anchorCtr="0">
            <a:noAutofit/>
          </a:bodyPr>
          <a:lstStyle/>
          <a:p>
            <a:pPr marL="228600" lvl="1" indent="-228600" algn="l" defTabSz="977900">
              <a:lnSpc>
                <a:spcPct val="90000"/>
              </a:lnSpc>
              <a:spcBef>
                <a:spcPct val="0"/>
              </a:spcBef>
              <a:spcAft>
                <a:spcPct val="15000"/>
              </a:spcAft>
              <a:buChar char="••"/>
            </a:pPr>
            <a:r>
              <a:rPr lang="en-IN" sz="2200" kern="1200" dirty="0"/>
              <a:t>Disposition of the old component</a:t>
            </a:r>
            <a:endParaRPr lang="en-US" sz="2200" kern="1200" dirty="0"/>
          </a:p>
          <a:p>
            <a:pPr marL="228600" lvl="1" indent="-228600" algn="l" defTabSz="977900">
              <a:lnSpc>
                <a:spcPct val="90000"/>
              </a:lnSpc>
              <a:spcBef>
                <a:spcPct val="0"/>
              </a:spcBef>
              <a:spcAft>
                <a:spcPct val="15000"/>
              </a:spcAft>
              <a:buChar char="••"/>
            </a:pPr>
            <a:r>
              <a:rPr lang="en-IN" sz="2200" kern="1200" dirty="0"/>
              <a:t>Acquisition of the new component</a:t>
            </a:r>
            <a:endParaRPr lang="en-US" sz="2200" kern="1200" dirty="0"/>
          </a:p>
        </p:txBody>
      </p:sp>
      <p:sp>
        <p:nvSpPr>
          <p:cNvPr id="7" name="Freeform 6"/>
          <p:cNvSpPr/>
          <p:nvPr/>
        </p:nvSpPr>
        <p:spPr>
          <a:xfrm>
            <a:off x="598965" y="1325739"/>
            <a:ext cx="2384268" cy="795069"/>
          </a:xfrm>
          <a:custGeom>
            <a:avLst/>
            <a:gdLst>
              <a:gd name="connsiteX0" fmla="*/ 0 w 2384268"/>
              <a:gd name="connsiteY0" fmla="*/ 132514 h 795069"/>
              <a:gd name="connsiteX1" fmla="*/ 132514 w 2384268"/>
              <a:gd name="connsiteY1" fmla="*/ 0 h 795069"/>
              <a:gd name="connsiteX2" fmla="*/ 2251754 w 2384268"/>
              <a:gd name="connsiteY2" fmla="*/ 0 h 795069"/>
              <a:gd name="connsiteX3" fmla="*/ 2384268 w 2384268"/>
              <a:gd name="connsiteY3" fmla="*/ 132514 h 795069"/>
              <a:gd name="connsiteX4" fmla="*/ 2384268 w 2384268"/>
              <a:gd name="connsiteY4" fmla="*/ 662555 h 795069"/>
              <a:gd name="connsiteX5" fmla="*/ 2251754 w 2384268"/>
              <a:gd name="connsiteY5" fmla="*/ 795069 h 795069"/>
              <a:gd name="connsiteX6" fmla="*/ 132514 w 2384268"/>
              <a:gd name="connsiteY6" fmla="*/ 795069 h 795069"/>
              <a:gd name="connsiteX7" fmla="*/ 0 w 2384268"/>
              <a:gd name="connsiteY7" fmla="*/ 662555 h 795069"/>
              <a:gd name="connsiteX8" fmla="*/ 0 w 2384268"/>
              <a:gd name="connsiteY8" fmla="*/ 132514 h 795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268" h="795069">
                <a:moveTo>
                  <a:pt x="0" y="132514"/>
                </a:moveTo>
                <a:cubicBezTo>
                  <a:pt x="0" y="59329"/>
                  <a:pt x="59329" y="0"/>
                  <a:pt x="132514" y="0"/>
                </a:cubicBezTo>
                <a:lnTo>
                  <a:pt x="2251754" y="0"/>
                </a:lnTo>
                <a:cubicBezTo>
                  <a:pt x="2324939" y="0"/>
                  <a:pt x="2384268" y="59329"/>
                  <a:pt x="2384268" y="132514"/>
                </a:cubicBezTo>
                <a:lnTo>
                  <a:pt x="2384268" y="662555"/>
                </a:lnTo>
                <a:cubicBezTo>
                  <a:pt x="2384268" y="735740"/>
                  <a:pt x="2324939" y="795069"/>
                  <a:pt x="2251754" y="795069"/>
                </a:cubicBezTo>
                <a:lnTo>
                  <a:pt x="132514" y="795069"/>
                </a:lnTo>
                <a:cubicBezTo>
                  <a:pt x="59329" y="795069"/>
                  <a:pt x="0" y="735740"/>
                  <a:pt x="0" y="662555"/>
                </a:cubicBezTo>
                <a:lnTo>
                  <a:pt x="0" y="132514"/>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37872" tIns="88342" rIns="137872" bIns="88342" numCol="1" spcCol="1270" anchor="ctr" anchorCtr="0">
            <a:noAutofit/>
          </a:bodyPr>
          <a:lstStyle/>
          <a:p>
            <a:pPr lvl="0" algn="ctr" defTabSz="1155700">
              <a:lnSpc>
                <a:spcPct val="90000"/>
              </a:lnSpc>
              <a:spcBef>
                <a:spcPct val="0"/>
              </a:spcBef>
              <a:spcAft>
                <a:spcPct val="35000"/>
              </a:spcAft>
            </a:pPr>
            <a:r>
              <a:rPr lang="en-US" sz="2600" b="1" kern="1200" dirty="0"/>
              <a:t>Substitution</a:t>
            </a:r>
          </a:p>
        </p:txBody>
      </p:sp>
      <p:sp>
        <p:nvSpPr>
          <p:cNvPr id="8" name="Freeform 7"/>
          <p:cNvSpPr/>
          <p:nvPr/>
        </p:nvSpPr>
        <p:spPr>
          <a:xfrm>
            <a:off x="2989984" y="2157211"/>
            <a:ext cx="6058936" cy="2481887"/>
          </a:xfrm>
          <a:custGeom>
            <a:avLst/>
            <a:gdLst>
              <a:gd name="connsiteX0" fmla="*/ 0 w 6058936"/>
              <a:gd name="connsiteY0" fmla="*/ 413656 h 2481887"/>
              <a:gd name="connsiteX1" fmla="*/ 413656 w 6058936"/>
              <a:gd name="connsiteY1" fmla="*/ 0 h 2481887"/>
              <a:gd name="connsiteX2" fmla="*/ 5645280 w 6058936"/>
              <a:gd name="connsiteY2" fmla="*/ 0 h 2481887"/>
              <a:gd name="connsiteX3" fmla="*/ 6058936 w 6058936"/>
              <a:gd name="connsiteY3" fmla="*/ 413656 h 2481887"/>
              <a:gd name="connsiteX4" fmla="*/ 6058936 w 6058936"/>
              <a:gd name="connsiteY4" fmla="*/ 2068231 h 2481887"/>
              <a:gd name="connsiteX5" fmla="*/ 5645280 w 6058936"/>
              <a:gd name="connsiteY5" fmla="*/ 2481887 h 2481887"/>
              <a:gd name="connsiteX6" fmla="*/ 413656 w 6058936"/>
              <a:gd name="connsiteY6" fmla="*/ 2481887 h 2481887"/>
              <a:gd name="connsiteX7" fmla="*/ 0 w 6058936"/>
              <a:gd name="connsiteY7" fmla="*/ 2068231 h 2481887"/>
              <a:gd name="connsiteX8" fmla="*/ 0 w 6058936"/>
              <a:gd name="connsiteY8" fmla="*/ 413656 h 248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8936" h="2481887">
                <a:moveTo>
                  <a:pt x="0" y="413656"/>
                </a:moveTo>
                <a:cubicBezTo>
                  <a:pt x="0" y="185200"/>
                  <a:pt x="185200" y="0"/>
                  <a:pt x="413656" y="0"/>
                </a:cubicBezTo>
                <a:lnTo>
                  <a:pt x="5645280" y="0"/>
                </a:lnTo>
                <a:cubicBezTo>
                  <a:pt x="5873736" y="0"/>
                  <a:pt x="6058936" y="185200"/>
                  <a:pt x="6058936" y="413656"/>
                </a:cubicBezTo>
                <a:lnTo>
                  <a:pt x="6058936" y="2068231"/>
                </a:lnTo>
                <a:cubicBezTo>
                  <a:pt x="6058936" y="2296687"/>
                  <a:pt x="5873736" y="2481887"/>
                  <a:pt x="5645280" y="2481887"/>
                </a:cubicBezTo>
                <a:lnTo>
                  <a:pt x="413656" y="2481887"/>
                </a:lnTo>
                <a:cubicBezTo>
                  <a:pt x="185200" y="2481887"/>
                  <a:pt x="0" y="2296687"/>
                  <a:pt x="0" y="2068231"/>
                </a:cubicBezTo>
                <a:lnTo>
                  <a:pt x="0" y="413656"/>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35126" tIns="135126" rIns="135126" bIns="135126" numCol="1" spcCol="1270" anchor="t" anchorCtr="0">
            <a:noAutofit/>
          </a:bodyPr>
          <a:lstStyle/>
          <a:p>
            <a:pPr marL="228600" lvl="1" indent="-228600" algn="l" defTabSz="977900">
              <a:lnSpc>
                <a:spcPct val="90000"/>
              </a:lnSpc>
              <a:spcBef>
                <a:spcPct val="0"/>
              </a:spcBef>
              <a:spcAft>
                <a:spcPct val="15000"/>
              </a:spcAft>
              <a:buChar char="••"/>
            </a:pPr>
            <a:r>
              <a:rPr lang="en-US" sz="2200" kern="1200" dirty="0"/>
              <a:t>The cost of the improvement is included </a:t>
            </a:r>
            <a:r>
              <a:rPr lang="en-IN" sz="2200" kern="1200" dirty="0"/>
              <a:t>as a debit to the related asset account</a:t>
            </a:r>
            <a:endParaRPr lang="en-US" sz="2200" kern="1200" dirty="0"/>
          </a:p>
          <a:p>
            <a:pPr marL="228600" lvl="1" indent="-228600" algn="l" defTabSz="977900">
              <a:lnSpc>
                <a:spcPct val="90000"/>
              </a:lnSpc>
              <a:spcBef>
                <a:spcPct val="0"/>
              </a:spcBef>
              <a:spcAft>
                <a:spcPct val="15000"/>
              </a:spcAft>
              <a:buChar char="••"/>
            </a:pPr>
            <a:r>
              <a:rPr lang="en-IN" sz="2200" kern="1200" dirty="0"/>
              <a:t>The original cost and accumulated depreciation of the original component are not removed</a:t>
            </a:r>
            <a:endParaRPr lang="en-US" sz="2200" kern="1200" dirty="0"/>
          </a:p>
          <a:p>
            <a:pPr marL="228600" lvl="1" indent="-228600" algn="l" defTabSz="977900">
              <a:lnSpc>
                <a:spcPct val="90000"/>
              </a:lnSpc>
              <a:spcBef>
                <a:spcPct val="0"/>
              </a:spcBef>
              <a:spcAft>
                <a:spcPct val="15000"/>
              </a:spcAft>
              <a:buChar char="••"/>
            </a:pPr>
            <a:r>
              <a:rPr lang="en-US" sz="2200" kern="1200" dirty="0"/>
              <a:t>Acceptable </a:t>
            </a:r>
            <a:r>
              <a:rPr lang="en-IN" sz="2200" kern="1200" dirty="0"/>
              <a:t>only if the book value of the original component has been reduced to an immaterial </a:t>
            </a:r>
            <a:r>
              <a:rPr lang="en-US" sz="2200" kern="1200" dirty="0"/>
              <a:t>amount through prior depreciation</a:t>
            </a:r>
          </a:p>
        </p:txBody>
      </p:sp>
      <p:sp>
        <p:nvSpPr>
          <p:cNvPr id="9" name="Freeform 8"/>
          <p:cNvSpPr/>
          <p:nvPr/>
        </p:nvSpPr>
        <p:spPr>
          <a:xfrm>
            <a:off x="598988" y="2148109"/>
            <a:ext cx="2387173" cy="2500091"/>
          </a:xfrm>
          <a:custGeom>
            <a:avLst/>
            <a:gdLst>
              <a:gd name="connsiteX0" fmla="*/ 0 w 2387173"/>
              <a:gd name="connsiteY0" fmla="*/ 397870 h 2500091"/>
              <a:gd name="connsiteX1" fmla="*/ 397870 w 2387173"/>
              <a:gd name="connsiteY1" fmla="*/ 0 h 2500091"/>
              <a:gd name="connsiteX2" fmla="*/ 1989303 w 2387173"/>
              <a:gd name="connsiteY2" fmla="*/ 0 h 2500091"/>
              <a:gd name="connsiteX3" fmla="*/ 2387173 w 2387173"/>
              <a:gd name="connsiteY3" fmla="*/ 397870 h 2500091"/>
              <a:gd name="connsiteX4" fmla="*/ 2387173 w 2387173"/>
              <a:gd name="connsiteY4" fmla="*/ 2102221 h 2500091"/>
              <a:gd name="connsiteX5" fmla="*/ 1989303 w 2387173"/>
              <a:gd name="connsiteY5" fmla="*/ 2500091 h 2500091"/>
              <a:gd name="connsiteX6" fmla="*/ 397870 w 2387173"/>
              <a:gd name="connsiteY6" fmla="*/ 2500091 h 2500091"/>
              <a:gd name="connsiteX7" fmla="*/ 0 w 2387173"/>
              <a:gd name="connsiteY7" fmla="*/ 2102221 h 2500091"/>
              <a:gd name="connsiteX8" fmla="*/ 0 w 2387173"/>
              <a:gd name="connsiteY8" fmla="*/ 397870 h 250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173" h="2500091">
                <a:moveTo>
                  <a:pt x="0" y="397870"/>
                </a:moveTo>
                <a:cubicBezTo>
                  <a:pt x="0" y="178132"/>
                  <a:pt x="178132" y="0"/>
                  <a:pt x="397870" y="0"/>
                </a:cubicBezTo>
                <a:lnTo>
                  <a:pt x="1989303" y="0"/>
                </a:lnTo>
                <a:cubicBezTo>
                  <a:pt x="2209041" y="0"/>
                  <a:pt x="2387173" y="178132"/>
                  <a:pt x="2387173" y="397870"/>
                </a:cubicBezTo>
                <a:lnTo>
                  <a:pt x="2387173" y="2102221"/>
                </a:lnTo>
                <a:cubicBezTo>
                  <a:pt x="2387173" y="2321959"/>
                  <a:pt x="2209041" y="2500091"/>
                  <a:pt x="1989303" y="2500091"/>
                </a:cubicBezTo>
                <a:lnTo>
                  <a:pt x="397870" y="2500091"/>
                </a:lnTo>
                <a:cubicBezTo>
                  <a:pt x="178132" y="2500091"/>
                  <a:pt x="0" y="2321959"/>
                  <a:pt x="0" y="2102221"/>
                </a:cubicBezTo>
                <a:lnTo>
                  <a:pt x="0" y="397870"/>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215592" tIns="166062" rIns="215592" bIns="166062" numCol="1" spcCol="1270" anchor="ctr" anchorCtr="0">
            <a:noAutofit/>
          </a:bodyPr>
          <a:lstStyle/>
          <a:p>
            <a:pPr lvl="0" algn="ctr" defTabSz="1155700">
              <a:lnSpc>
                <a:spcPct val="90000"/>
              </a:lnSpc>
              <a:spcBef>
                <a:spcPct val="0"/>
              </a:spcBef>
              <a:spcAft>
                <a:spcPct val="35000"/>
              </a:spcAft>
            </a:pPr>
            <a:r>
              <a:rPr lang="en-US" sz="2600" b="1" kern="1200" dirty="0"/>
              <a:t>Capitalization of new cost</a:t>
            </a:r>
          </a:p>
        </p:txBody>
      </p:sp>
      <p:sp>
        <p:nvSpPr>
          <p:cNvPr id="10" name="Freeform 9"/>
          <p:cNvSpPr/>
          <p:nvPr/>
        </p:nvSpPr>
        <p:spPr>
          <a:xfrm>
            <a:off x="2988211" y="4695571"/>
            <a:ext cx="6062482" cy="1984091"/>
          </a:xfrm>
          <a:custGeom>
            <a:avLst/>
            <a:gdLst>
              <a:gd name="connsiteX0" fmla="*/ 0 w 6062482"/>
              <a:gd name="connsiteY0" fmla="*/ 330688 h 1984091"/>
              <a:gd name="connsiteX1" fmla="*/ 330688 w 6062482"/>
              <a:gd name="connsiteY1" fmla="*/ 0 h 1984091"/>
              <a:gd name="connsiteX2" fmla="*/ 5731794 w 6062482"/>
              <a:gd name="connsiteY2" fmla="*/ 0 h 1984091"/>
              <a:gd name="connsiteX3" fmla="*/ 6062482 w 6062482"/>
              <a:gd name="connsiteY3" fmla="*/ 330688 h 1984091"/>
              <a:gd name="connsiteX4" fmla="*/ 6062482 w 6062482"/>
              <a:gd name="connsiteY4" fmla="*/ 1653403 h 1984091"/>
              <a:gd name="connsiteX5" fmla="*/ 5731794 w 6062482"/>
              <a:gd name="connsiteY5" fmla="*/ 1984091 h 1984091"/>
              <a:gd name="connsiteX6" fmla="*/ 330688 w 6062482"/>
              <a:gd name="connsiteY6" fmla="*/ 1984091 h 1984091"/>
              <a:gd name="connsiteX7" fmla="*/ 0 w 6062482"/>
              <a:gd name="connsiteY7" fmla="*/ 1653403 h 1984091"/>
              <a:gd name="connsiteX8" fmla="*/ 0 w 6062482"/>
              <a:gd name="connsiteY8" fmla="*/ 330688 h 198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2482" h="1984091">
                <a:moveTo>
                  <a:pt x="0" y="330688"/>
                </a:moveTo>
                <a:cubicBezTo>
                  <a:pt x="0" y="148054"/>
                  <a:pt x="148054" y="0"/>
                  <a:pt x="330688" y="0"/>
                </a:cubicBezTo>
                <a:lnTo>
                  <a:pt x="5731794" y="0"/>
                </a:lnTo>
                <a:cubicBezTo>
                  <a:pt x="5914428" y="0"/>
                  <a:pt x="6062482" y="148054"/>
                  <a:pt x="6062482" y="330688"/>
                </a:cubicBezTo>
                <a:lnTo>
                  <a:pt x="6062482" y="1653403"/>
                </a:lnTo>
                <a:cubicBezTo>
                  <a:pt x="6062482" y="1836037"/>
                  <a:pt x="5914428" y="1984091"/>
                  <a:pt x="5731794" y="1984091"/>
                </a:cubicBezTo>
                <a:lnTo>
                  <a:pt x="330688" y="1984091"/>
                </a:lnTo>
                <a:cubicBezTo>
                  <a:pt x="148054" y="1984091"/>
                  <a:pt x="0" y="1836037"/>
                  <a:pt x="0" y="1653403"/>
                </a:cubicBezTo>
                <a:lnTo>
                  <a:pt x="0" y="330688"/>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825" tIns="110825" rIns="110825" bIns="110825" numCol="1" spcCol="1270" anchor="t" anchorCtr="0">
            <a:noAutofit/>
          </a:bodyPr>
          <a:lstStyle/>
          <a:p>
            <a:pPr marL="228600" lvl="1" indent="-228600" algn="l" defTabSz="977900">
              <a:lnSpc>
                <a:spcPct val="90000"/>
              </a:lnSpc>
              <a:spcBef>
                <a:spcPct val="0"/>
              </a:spcBef>
              <a:spcAft>
                <a:spcPct val="15000"/>
              </a:spcAft>
              <a:buChar char="••"/>
            </a:pPr>
            <a:r>
              <a:rPr lang="en-US" sz="2200" kern="1200" dirty="0"/>
              <a:t>Asset account is left unaltered but its related accumulated depreciation is decreased</a:t>
            </a:r>
          </a:p>
          <a:p>
            <a:pPr marL="228600" lvl="1" indent="-228600" algn="l" defTabSz="977900">
              <a:lnSpc>
                <a:spcPct val="90000"/>
              </a:lnSpc>
              <a:spcBef>
                <a:spcPct val="0"/>
              </a:spcBef>
              <a:spcAft>
                <a:spcPct val="15000"/>
              </a:spcAft>
              <a:buChar char="••"/>
            </a:pPr>
            <a:r>
              <a:rPr lang="en-US" sz="2200" kern="1200" dirty="0"/>
              <a:t>Book value is same as in capitalization of cost method, but the cost and the accumulated depreciation amounts both differ under the two methods</a:t>
            </a:r>
          </a:p>
        </p:txBody>
      </p:sp>
      <p:sp>
        <p:nvSpPr>
          <p:cNvPr id="11" name="Freeform 10"/>
          <p:cNvSpPr/>
          <p:nvPr/>
        </p:nvSpPr>
        <p:spPr>
          <a:xfrm>
            <a:off x="598965" y="4693090"/>
            <a:ext cx="2386598" cy="1984091"/>
          </a:xfrm>
          <a:custGeom>
            <a:avLst/>
            <a:gdLst>
              <a:gd name="connsiteX0" fmla="*/ 0 w 2386598"/>
              <a:gd name="connsiteY0" fmla="*/ 330688 h 1984091"/>
              <a:gd name="connsiteX1" fmla="*/ 330688 w 2386598"/>
              <a:gd name="connsiteY1" fmla="*/ 0 h 1984091"/>
              <a:gd name="connsiteX2" fmla="*/ 2055910 w 2386598"/>
              <a:gd name="connsiteY2" fmla="*/ 0 h 1984091"/>
              <a:gd name="connsiteX3" fmla="*/ 2386598 w 2386598"/>
              <a:gd name="connsiteY3" fmla="*/ 330688 h 1984091"/>
              <a:gd name="connsiteX4" fmla="*/ 2386598 w 2386598"/>
              <a:gd name="connsiteY4" fmla="*/ 1653403 h 1984091"/>
              <a:gd name="connsiteX5" fmla="*/ 2055910 w 2386598"/>
              <a:gd name="connsiteY5" fmla="*/ 1984091 h 1984091"/>
              <a:gd name="connsiteX6" fmla="*/ 330688 w 2386598"/>
              <a:gd name="connsiteY6" fmla="*/ 1984091 h 1984091"/>
              <a:gd name="connsiteX7" fmla="*/ 0 w 2386598"/>
              <a:gd name="connsiteY7" fmla="*/ 1653403 h 1984091"/>
              <a:gd name="connsiteX8" fmla="*/ 0 w 2386598"/>
              <a:gd name="connsiteY8" fmla="*/ 330688 h 198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6598" h="1984091">
                <a:moveTo>
                  <a:pt x="0" y="330688"/>
                </a:moveTo>
                <a:cubicBezTo>
                  <a:pt x="0" y="148054"/>
                  <a:pt x="148054" y="0"/>
                  <a:pt x="330688" y="0"/>
                </a:cubicBezTo>
                <a:lnTo>
                  <a:pt x="2055910" y="0"/>
                </a:lnTo>
                <a:cubicBezTo>
                  <a:pt x="2238544" y="0"/>
                  <a:pt x="2386598" y="148054"/>
                  <a:pt x="2386598" y="330688"/>
                </a:cubicBezTo>
                <a:lnTo>
                  <a:pt x="2386598" y="1653403"/>
                </a:lnTo>
                <a:cubicBezTo>
                  <a:pt x="2386598" y="1836037"/>
                  <a:pt x="2238544" y="1984091"/>
                  <a:pt x="2055910" y="1984091"/>
                </a:cubicBezTo>
                <a:lnTo>
                  <a:pt x="330688" y="1984091"/>
                </a:lnTo>
                <a:cubicBezTo>
                  <a:pt x="148054" y="1984091"/>
                  <a:pt x="0" y="1836037"/>
                  <a:pt x="0" y="1653403"/>
                </a:cubicBezTo>
                <a:lnTo>
                  <a:pt x="0" y="330688"/>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95915" tIns="146385" rIns="195915" bIns="146385" numCol="1" spcCol="1270" anchor="ctr" anchorCtr="0">
            <a:noAutofit/>
          </a:bodyPr>
          <a:lstStyle/>
          <a:p>
            <a:pPr lvl="0" algn="ctr" defTabSz="1155700">
              <a:lnSpc>
                <a:spcPct val="90000"/>
              </a:lnSpc>
              <a:spcBef>
                <a:spcPct val="0"/>
              </a:spcBef>
              <a:spcAft>
                <a:spcPct val="35000"/>
              </a:spcAft>
            </a:pPr>
            <a:r>
              <a:rPr lang="en-US" sz="2600" b="1" kern="1200" dirty="0"/>
              <a:t>Reduction of accumulated depreciation</a:t>
            </a:r>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446567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44574"/>
          </a:xfrm>
        </p:spPr>
        <p:txBody>
          <a:bodyPr>
            <a:normAutofit/>
          </a:bodyPr>
          <a:lstStyle/>
          <a:p>
            <a:r>
              <a:rPr lang="en-US" dirty="0" smtClean="0"/>
              <a:t>Improvements—Substitution</a:t>
            </a:r>
            <a:endParaRPr lang="en-US" dirty="0"/>
          </a:p>
        </p:txBody>
      </p:sp>
      <p:sp>
        <p:nvSpPr>
          <p:cNvPr id="17" name="Rectangle 16"/>
          <p:cNvSpPr/>
          <p:nvPr/>
        </p:nvSpPr>
        <p:spPr>
          <a:xfrm>
            <a:off x="830524" y="4624711"/>
            <a:ext cx="8018306" cy="200273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1028001" y="4572000"/>
            <a:ext cx="5027366"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9" name="TextBox 18"/>
          <p:cNvSpPr txBox="1">
            <a:spLocks noChangeArrowheads="1"/>
          </p:cNvSpPr>
          <p:nvPr/>
        </p:nvSpPr>
        <p:spPr bwMode="auto">
          <a:xfrm>
            <a:off x="7689738" y="4590093"/>
            <a:ext cx="108685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392772" y="4590093"/>
            <a:ext cx="108685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flipV="1">
            <a:off x="849083" y="5080706"/>
            <a:ext cx="7999747" cy="0"/>
          </a:xfrm>
          <a:prstGeom prst="line">
            <a:avLst/>
          </a:prstGeom>
          <a:ln/>
        </p:spPr>
        <p:style>
          <a:lnRef idx="1">
            <a:schemeClr val="dk1"/>
          </a:lnRef>
          <a:fillRef idx="0">
            <a:schemeClr val="dk1"/>
          </a:fillRef>
          <a:effectRef idx="0">
            <a:schemeClr val="dk1"/>
          </a:effectRef>
          <a:fontRef idx="minor">
            <a:schemeClr val="tx1"/>
          </a:fontRef>
        </p:style>
      </p:cxnSp>
      <p:sp>
        <p:nvSpPr>
          <p:cNvPr id="22" name="TextBox 21"/>
          <p:cNvSpPr txBox="1">
            <a:spLocks noChangeArrowheads="1"/>
          </p:cNvSpPr>
          <p:nvPr/>
        </p:nvSpPr>
        <p:spPr bwMode="auto">
          <a:xfrm>
            <a:off x="839550" y="5069563"/>
            <a:ext cx="5005706" cy="376557"/>
          </a:xfrm>
          <a:prstGeom prst="rect">
            <a:avLst/>
          </a:prstGeom>
          <a:noFill/>
          <a:ln w="9525">
            <a:noFill/>
            <a:miter lim="800000"/>
            <a:headEnd/>
            <a:tailEnd/>
          </a:ln>
        </p:spPr>
        <p:txBody>
          <a:bodyPr/>
          <a:lstStyle/>
          <a:p>
            <a:r>
              <a:rPr lang="en-IN" sz="2600" dirty="0">
                <a:latin typeface="Calibri" pitchFamily="34" charset="0"/>
              </a:rPr>
              <a:t>Cash</a:t>
            </a:r>
          </a:p>
        </p:txBody>
      </p:sp>
      <p:sp>
        <p:nvSpPr>
          <p:cNvPr id="23" name="TextBox 22"/>
          <p:cNvSpPr txBox="1">
            <a:spLocks noChangeArrowheads="1"/>
          </p:cNvSpPr>
          <p:nvPr/>
        </p:nvSpPr>
        <p:spPr bwMode="auto">
          <a:xfrm>
            <a:off x="6299794" y="5069563"/>
            <a:ext cx="1248770" cy="376557"/>
          </a:xfrm>
          <a:prstGeom prst="rect">
            <a:avLst/>
          </a:prstGeom>
          <a:noFill/>
          <a:ln w="9525">
            <a:noFill/>
            <a:miter lim="800000"/>
            <a:headEnd/>
            <a:tailEnd/>
          </a:ln>
        </p:spPr>
        <p:txBody>
          <a:bodyPr/>
          <a:lstStyle/>
          <a:p>
            <a:pPr algn="r"/>
            <a:r>
              <a:rPr lang="en-IN" sz="2600" dirty="0">
                <a:latin typeface="Calibri" pitchFamily="34" charset="0"/>
              </a:rPr>
              <a:t>12,000</a:t>
            </a:r>
          </a:p>
        </p:txBody>
      </p:sp>
      <p:sp>
        <p:nvSpPr>
          <p:cNvPr id="24" name="TextBox 23"/>
          <p:cNvSpPr txBox="1">
            <a:spLocks noChangeArrowheads="1"/>
          </p:cNvSpPr>
          <p:nvPr/>
        </p:nvSpPr>
        <p:spPr bwMode="auto">
          <a:xfrm>
            <a:off x="6970668" y="6145841"/>
            <a:ext cx="1878162" cy="376558"/>
          </a:xfrm>
          <a:prstGeom prst="rect">
            <a:avLst/>
          </a:prstGeom>
          <a:noFill/>
          <a:ln w="9525">
            <a:noFill/>
            <a:miter lim="800000"/>
            <a:headEnd/>
            <a:tailEnd/>
          </a:ln>
        </p:spPr>
        <p:txBody>
          <a:bodyPr/>
          <a:lstStyle/>
          <a:p>
            <a:pPr algn="r"/>
            <a:r>
              <a:rPr lang="en-IN" sz="2600" dirty="0">
                <a:latin typeface="Calibri" pitchFamily="34" charset="0"/>
              </a:rPr>
              <a:t>200,000</a:t>
            </a:r>
          </a:p>
        </p:txBody>
      </p:sp>
      <p:sp>
        <p:nvSpPr>
          <p:cNvPr id="25" name="TextBox 24"/>
          <p:cNvSpPr txBox="1">
            <a:spLocks noChangeArrowheads="1"/>
          </p:cNvSpPr>
          <p:nvPr/>
        </p:nvSpPr>
        <p:spPr bwMode="auto">
          <a:xfrm>
            <a:off x="830523" y="5438231"/>
            <a:ext cx="5345538" cy="434035"/>
          </a:xfrm>
          <a:prstGeom prst="rect">
            <a:avLst/>
          </a:prstGeom>
          <a:noFill/>
          <a:ln w="9525">
            <a:noFill/>
            <a:miter lim="800000"/>
            <a:headEnd/>
            <a:tailEnd/>
          </a:ln>
        </p:spPr>
        <p:txBody>
          <a:bodyPr/>
          <a:lstStyle/>
          <a:p>
            <a:r>
              <a:rPr lang="en-IN" sz="2600" dirty="0">
                <a:latin typeface="Calibri" pitchFamily="34" charset="0"/>
              </a:rPr>
              <a:t>Accumulated depreciation—building</a:t>
            </a:r>
          </a:p>
        </p:txBody>
      </p:sp>
      <p:sp>
        <p:nvSpPr>
          <p:cNvPr id="26" name="TextBox 25"/>
          <p:cNvSpPr txBox="1">
            <a:spLocks noChangeArrowheads="1"/>
          </p:cNvSpPr>
          <p:nvPr/>
        </p:nvSpPr>
        <p:spPr bwMode="auto">
          <a:xfrm>
            <a:off x="830523" y="5800029"/>
            <a:ext cx="5005706" cy="434035"/>
          </a:xfrm>
          <a:prstGeom prst="rect">
            <a:avLst/>
          </a:prstGeom>
          <a:noFill/>
          <a:ln w="9525">
            <a:noFill/>
            <a:miter lim="800000"/>
            <a:headEnd/>
            <a:tailEnd/>
          </a:ln>
        </p:spPr>
        <p:txBody>
          <a:bodyPr/>
          <a:lstStyle/>
          <a:p>
            <a:r>
              <a:rPr lang="en-IN" sz="2600" dirty="0">
                <a:latin typeface="Calibri" pitchFamily="34" charset="0"/>
              </a:rPr>
              <a:t>Loss on disposal (difference)</a:t>
            </a:r>
          </a:p>
        </p:txBody>
      </p:sp>
      <p:sp>
        <p:nvSpPr>
          <p:cNvPr id="27" name="TextBox 26"/>
          <p:cNvSpPr txBox="1">
            <a:spLocks noChangeArrowheads="1"/>
          </p:cNvSpPr>
          <p:nvPr/>
        </p:nvSpPr>
        <p:spPr bwMode="auto">
          <a:xfrm>
            <a:off x="860739" y="6161214"/>
            <a:ext cx="5005706" cy="434035"/>
          </a:xfrm>
          <a:prstGeom prst="rect">
            <a:avLst/>
          </a:prstGeom>
          <a:noFill/>
          <a:ln w="9525">
            <a:noFill/>
            <a:miter lim="800000"/>
            <a:headEnd/>
            <a:tailEnd/>
          </a:ln>
        </p:spPr>
        <p:txBody>
          <a:bodyPr/>
          <a:lstStyle/>
          <a:p>
            <a:pPr lvl="1"/>
            <a:r>
              <a:rPr lang="en-IN" sz="2600" dirty="0" smtClean="0">
                <a:latin typeface="Calibri" pitchFamily="34" charset="0"/>
              </a:rPr>
              <a:t>Buildings (remove old)</a:t>
            </a:r>
            <a:endParaRPr lang="en-IN" sz="2600" dirty="0">
              <a:latin typeface="Calibri" pitchFamily="34" charset="0"/>
            </a:endParaRPr>
          </a:p>
        </p:txBody>
      </p:sp>
      <p:sp>
        <p:nvSpPr>
          <p:cNvPr id="28" name="TextBox 27"/>
          <p:cNvSpPr txBox="1">
            <a:spLocks noChangeArrowheads="1"/>
          </p:cNvSpPr>
          <p:nvPr/>
        </p:nvSpPr>
        <p:spPr bwMode="auto">
          <a:xfrm>
            <a:off x="6257937" y="5438844"/>
            <a:ext cx="1290627" cy="376557"/>
          </a:xfrm>
          <a:prstGeom prst="rect">
            <a:avLst/>
          </a:prstGeom>
          <a:noFill/>
          <a:ln w="9525">
            <a:noFill/>
            <a:miter lim="800000"/>
            <a:headEnd/>
            <a:tailEnd/>
          </a:ln>
        </p:spPr>
        <p:txBody>
          <a:bodyPr/>
          <a:lstStyle/>
          <a:p>
            <a:pPr algn="r"/>
            <a:r>
              <a:rPr lang="en-IN" sz="2600" dirty="0">
                <a:latin typeface="Calibri" pitchFamily="34" charset="0"/>
              </a:rPr>
              <a:t>160,000</a:t>
            </a:r>
          </a:p>
        </p:txBody>
      </p:sp>
      <p:sp>
        <p:nvSpPr>
          <p:cNvPr id="29" name="TextBox 28"/>
          <p:cNvSpPr txBox="1">
            <a:spLocks noChangeArrowheads="1"/>
          </p:cNvSpPr>
          <p:nvPr/>
        </p:nvSpPr>
        <p:spPr bwMode="auto">
          <a:xfrm>
            <a:off x="6299794" y="5872266"/>
            <a:ext cx="1248770" cy="376557"/>
          </a:xfrm>
          <a:prstGeom prst="rect">
            <a:avLst/>
          </a:prstGeom>
          <a:noFill/>
          <a:ln w="9525">
            <a:noFill/>
            <a:miter lim="800000"/>
            <a:headEnd/>
            <a:tailEnd/>
          </a:ln>
        </p:spPr>
        <p:txBody>
          <a:bodyPr/>
          <a:lstStyle/>
          <a:p>
            <a:pPr algn="r"/>
            <a:r>
              <a:rPr lang="en-IN" sz="2600" dirty="0">
                <a:latin typeface="Calibri" pitchFamily="34" charset="0"/>
              </a:rPr>
              <a:t>28,000</a:t>
            </a:r>
          </a:p>
        </p:txBody>
      </p:sp>
      <p:sp>
        <p:nvSpPr>
          <p:cNvPr id="5" name="TextBox 4"/>
          <p:cNvSpPr txBox="1"/>
          <p:nvPr/>
        </p:nvSpPr>
        <p:spPr>
          <a:xfrm>
            <a:off x="723637" y="4079133"/>
            <a:ext cx="7682175" cy="523220"/>
          </a:xfrm>
          <a:prstGeom prst="rect">
            <a:avLst/>
          </a:prstGeom>
          <a:noFill/>
        </p:spPr>
        <p:txBody>
          <a:bodyPr wrap="square" rtlCol="0">
            <a:spAutoFit/>
          </a:bodyPr>
          <a:lstStyle/>
          <a:p>
            <a:r>
              <a:rPr lang="en-US" sz="2800" b="1" dirty="0">
                <a:latin typeface="+mn-lt"/>
              </a:rPr>
              <a:t> Substitution: Disposition of old component</a:t>
            </a:r>
            <a:endParaRPr lang="en-IN" sz="2800" dirty="0">
              <a:latin typeface="+mn-lt"/>
            </a:endParaRPr>
          </a:p>
        </p:txBody>
      </p:sp>
      <p:sp>
        <p:nvSpPr>
          <p:cNvPr id="31" name="TextBox 30"/>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a:t>
            </a:r>
            <a:r>
              <a:rPr lang="en-IN" sz="2400" dirty="0" smtClean="0">
                <a:latin typeface="+mn-lt"/>
              </a:rPr>
              <a:t>totalled </a:t>
            </a:r>
            <a:r>
              <a:rPr lang="en-IN" sz="2400" dirty="0">
                <a:latin typeface="+mn-lt"/>
              </a:rPr>
              <a:t>$160,000. The old system was removed and the new system installed at a cost of $230,000, which was paid in cash. Parts from the old system were sold for $12,000.</a:t>
            </a:r>
            <a:endParaRPr lang="en-US" sz="2400" dirty="0">
              <a:latin typeface="+mn-lt"/>
            </a:endParaRPr>
          </a:p>
        </p:txBody>
      </p:sp>
      <p:sp>
        <p:nvSpPr>
          <p:cNvPr id="3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4" name="Straight Connector 3"/>
          <p:cNvCxnSpPr/>
          <p:nvPr/>
        </p:nvCxnSpPr>
        <p:spPr>
          <a:xfrm>
            <a:off x="4165925" y="212873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733800" y="324098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322258"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5710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6" grpId="0"/>
      <p:bldP spid="27" grpId="0"/>
      <p:bldP spid="28" grpId="0"/>
      <p:bldP spid="29" grpId="0"/>
      <p:bldP spid="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044575"/>
          </a:xfrm>
        </p:spPr>
        <p:txBody>
          <a:bodyPr>
            <a:normAutofit/>
          </a:bodyPr>
          <a:lstStyle/>
          <a:p>
            <a:r>
              <a:rPr lang="en-US" dirty="0" smtClean="0"/>
              <a:t>Improvements—Substitution </a:t>
            </a:r>
            <a:r>
              <a:rPr lang="en-US" sz="2400" dirty="0"/>
              <a:t>(</a:t>
            </a:r>
            <a:r>
              <a:rPr lang="en-US" sz="2400" dirty="0" smtClean="0"/>
              <a:t>continued)</a:t>
            </a:r>
            <a:endParaRPr lang="en-US" dirty="0"/>
          </a:p>
        </p:txBody>
      </p:sp>
      <p:sp>
        <p:nvSpPr>
          <p:cNvPr id="17" name="Rectangle 16"/>
          <p:cNvSpPr/>
          <p:nvPr/>
        </p:nvSpPr>
        <p:spPr>
          <a:xfrm>
            <a:off x="829856" y="4676926"/>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914734" y="4668403"/>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9" name="TextBox 18"/>
          <p:cNvSpPr txBox="1">
            <a:spLocks noChangeArrowheads="1"/>
          </p:cNvSpPr>
          <p:nvPr/>
        </p:nvSpPr>
        <p:spPr bwMode="auto">
          <a:xfrm>
            <a:off x="7563058" y="4669430"/>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350562" y="4669430"/>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flipV="1">
            <a:off x="836561" y="5147465"/>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22" name="TextBox 21"/>
          <p:cNvSpPr txBox="1">
            <a:spLocks noChangeArrowheads="1"/>
          </p:cNvSpPr>
          <p:nvPr/>
        </p:nvSpPr>
        <p:spPr bwMode="auto">
          <a:xfrm>
            <a:off x="829857" y="5165318"/>
            <a:ext cx="3511296" cy="393192"/>
          </a:xfrm>
          <a:prstGeom prst="rect">
            <a:avLst/>
          </a:prstGeom>
          <a:noFill/>
          <a:ln w="9525">
            <a:noFill/>
            <a:miter lim="800000"/>
            <a:headEnd/>
            <a:tailEnd/>
          </a:ln>
        </p:spPr>
        <p:txBody>
          <a:bodyPr/>
          <a:lstStyle/>
          <a:p>
            <a:r>
              <a:rPr lang="en-IN" sz="2600" dirty="0">
                <a:latin typeface="Calibri" pitchFamily="34" charset="0"/>
              </a:rPr>
              <a:t>Buildings (add new)</a:t>
            </a:r>
          </a:p>
        </p:txBody>
      </p:sp>
      <p:sp>
        <p:nvSpPr>
          <p:cNvPr id="23" name="TextBox 22"/>
          <p:cNvSpPr txBox="1">
            <a:spLocks noChangeArrowheads="1"/>
          </p:cNvSpPr>
          <p:nvPr/>
        </p:nvSpPr>
        <p:spPr bwMode="auto">
          <a:xfrm>
            <a:off x="6270627" y="5165319"/>
            <a:ext cx="1280160" cy="376557"/>
          </a:xfrm>
          <a:prstGeom prst="rect">
            <a:avLst/>
          </a:prstGeom>
          <a:noFill/>
          <a:ln w="9525">
            <a:noFill/>
            <a:miter lim="800000"/>
            <a:headEnd/>
            <a:tailEnd/>
          </a:ln>
        </p:spPr>
        <p:txBody>
          <a:bodyPr/>
          <a:lstStyle/>
          <a:p>
            <a:pPr algn="r"/>
            <a:r>
              <a:rPr lang="en-IN" sz="2600" dirty="0">
                <a:latin typeface="Calibri" pitchFamily="34" charset="0"/>
              </a:rPr>
              <a:t>230,000</a:t>
            </a:r>
          </a:p>
        </p:txBody>
      </p:sp>
      <p:sp>
        <p:nvSpPr>
          <p:cNvPr id="24" name="TextBox 23"/>
          <p:cNvSpPr txBox="1">
            <a:spLocks noChangeArrowheads="1"/>
          </p:cNvSpPr>
          <p:nvPr/>
        </p:nvSpPr>
        <p:spPr bwMode="auto">
          <a:xfrm>
            <a:off x="7481586" y="5533557"/>
            <a:ext cx="1280160" cy="376558"/>
          </a:xfrm>
          <a:prstGeom prst="rect">
            <a:avLst/>
          </a:prstGeom>
          <a:noFill/>
          <a:ln w="9525">
            <a:noFill/>
            <a:miter lim="800000"/>
            <a:headEnd/>
            <a:tailEnd/>
          </a:ln>
        </p:spPr>
        <p:txBody>
          <a:bodyPr/>
          <a:lstStyle/>
          <a:p>
            <a:pPr algn="r"/>
            <a:r>
              <a:rPr lang="en-IN" sz="2600" dirty="0">
                <a:latin typeface="Calibri" pitchFamily="34" charset="0"/>
              </a:rPr>
              <a:t>230,000</a:t>
            </a:r>
          </a:p>
        </p:txBody>
      </p:sp>
      <p:sp>
        <p:nvSpPr>
          <p:cNvPr id="25" name="TextBox 24"/>
          <p:cNvSpPr txBox="1">
            <a:spLocks noChangeArrowheads="1"/>
          </p:cNvSpPr>
          <p:nvPr/>
        </p:nvSpPr>
        <p:spPr bwMode="auto">
          <a:xfrm>
            <a:off x="832700" y="5553716"/>
            <a:ext cx="3513622"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26" name="TextBox 25"/>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27" name="TextBox 26"/>
          <p:cNvSpPr txBox="1"/>
          <p:nvPr/>
        </p:nvSpPr>
        <p:spPr>
          <a:xfrm>
            <a:off x="723637" y="4079133"/>
            <a:ext cx="7682175" cy="523220"/>
          </a:xfrm>
          <a:prstGeom prst="rect">
            <a:avLst/>
          </a:prstGeom>
          <a:noFill/>
        </p:spPr>
        <p:txBody>
          <a:bodyPr wrap="square" rtlCol="0">
            <a:spAutoFit/>
          </a:bodyPr>
          <a:lstStyle/>
          <a:p>
            <a:pPr marL="457200" indent="-457200"/>
            <a:r>
              <a:rPr lang="en-US" sz="2800" b="1" dirty="0">
                <a:latin typeface="+mn-lt"/>
              </a:rPr>
              <a:t> Substitution: Acquisition of new component</a:t>
            </a:r>
            <a:endParaRPr lang="en-US" sz="2800" dirty="0">
              <a:latin typeface="+mn-lt"/>
            </a:endParaRPr>
          </a:p>
        </p:txBody>
      </p:sp>
      <p:sp>
        <p:nvSpPr>
          <p:cNvPr id="1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5" name="Straight Connector 14"/>
          <p:cNvCxnSpPr/>
          <p:nvPr/>
        </p:nvCxnSpPr>
        <p:spPr>
          <a:xfrm>
            <a:off x="5844467" y="3566719"/>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1918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044575"/>
          </a:xfrm>
        </p:spPr>
        <p:txBody>
          <a:bodyPr>
            <a:normAutofit/>
          </a:bodyPr>
          <a:lstStyle/>
          <a:p>
            <a:r>
              <a:rPr lang="en-US" sz="2800" dirty="0" smtClean="0"/>
              <a:t>Improvements—Capitalization of New Cost</a:t>
            </a:r>
            <a:endParaRPr lang="en-US" sz="2800" dirty="0"/>
          </a:p>
        </p:txBody>
      </p:sp>
      <p:sp>
        <p:nvSpPr>
          <p:cNvPr id="3" name="Content Placeholder 2"/>
          <p:cNvSpPr>
            <a:spLocks noGrp="1"/>
          </p:cNvSpPr>
          <p:nvPr>
            <p:ph idx="1"/>
          </p:nvPr>
        </p:nvSpPr>
        <p:spPr/>
        <p:txBody>
          <a:bodyPr/>
          <a:lstStyle/>
          <a:p>
            <a:endParaRPr lang="en-IN" dirty="0"/>
          </a:p>
          <a:p>
            <a:endParaRPr lang="en-IN" dirty="0"/>
          </a:p>
          <a:p>
            <a:endParaRPr lang="en-IN" dirty="0"/>
          </a:p>
          <a:p>
            <a:endParaRPr lang="en-IN" dirty="0"/>
          </a:p>
        </p:txBody>
      </p:sp>
      <p:sp>
        <p:nvSpPr>
          <p:cNvPr id="28" name="TextBox 27"/>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29" name="Rectangle 28"/>
          <p:cNvSpPr/>
          <p:nvPr/>
        </p:nvSpPr>
        <p:spPr>
          <a:xfrm>
            <a:off x="829856" y="4676926"/>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0" name="TextBox 29"/>
          <p:cNvSpPr txBox="1">
            <a:spLocks noChangeArrowheads="1"/>
          </p:cNvSpPr>
          <p:nvPr/>
        </p:nvSpPr>
        <p:spPr bwMode="auto">
          <a:xfrm>
            <a:off x="914734" y="4668403"/>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31" name="TextBox 30"/>
          <p:cNvSpPr txBox="1">
            <a:spLocks noChangeArrowheads="1"/>
          </p:cNvSpPr>
          <p:nvPr/>
        </p:nvSpPr>
        <p:spPr bwMode="auto">
          <a:xfrm>
            <a:off x="7563058" y="4669430"/>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350562" y="4669430"/>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flipV="1">
            <a:off x="836561" y="5147465"/>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34" name="TextBox 33"/>
          <p:cNvSpPr txBox="1">
            <a:spLocks noChangeArrowheads="1"/>
          </p:cNvSpPr>
          <p:nvPr/>
        </p:nvSpPr>
        <p:spPr bwMode="auto">
          <a:xfrm>
            <a:off x="829857" y="5165318"/>
            <a:ext cx="3511296" cy="393192"/>
          </a:xfrm>
          <a:prstGeom prst="rect">
            <a:avLst/>
          </a:prstGeom>
          <a:noFill/>
          <a:ln w="9525">
            <a:noFill/>
            <a:miter lim="800000"/>
            <a:headEnd/>
            <a:tailEnd/>
          </a:ln>
        </p:spPr>
        <p:txBody>
          <a:bodyPr/>
          <a:lstStyle/>
          <a:p>
            <a:r>
              <a:rPr lang="en-IN" sz="2600" dirty="0">
                <a:latin typeface="Calibri" pitchFamily="34" charset="0"/>
              </a:rPr>
              <a:t>Buildings</a:t>
            </a:r>
          </a:p>
        </p:txBody>
      </p:sp>
      <p:sp>
        <p:nvSpPr>
          <p:cNvPr id="35" name="TextBox 34"/>
          <p:cNvSpPr txBox="1">
            <a:spLocks noChangeArrowheads="1"/>
          </p:cNvSpPr>
          <p:nvPr/>
        </p:nvSpPr>
        <p:spPr bwMode="auto">
          <a:xfrm>
            <a:off x="6270627" y="5165319"/>
            <a:ext cx="1280160" cy="376557"/>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36" name="TextBox 35"/>
          <p:cNvSpPr txBox="1">
            <a:spLocks noChangeArrowheads="1"/>
          </p:cNvSpPr>
          <p:nvPr/>
        </p:nvSpPr>
        <p:spPr bwMode="auto">
          <a:xfrm>
            <a:off x="7481586" y="5533557"/>
            <a:ext cx="1280160" cy="376558"/>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37" name="TextBox 36"/>
          <p:cNvSpPr txBox="1">
            <a:spLocks noChangeArrowheads="1"/>
          </p:cNvSpPr>
          <p:nvPr/>
        </p:nvSpPr>
        <p:spPr bwMode="auto">
          <a:xfrm>
            <a:off x="832700" y="5553716"/>
            <a:ext cx="3513622"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4" name="TextBox 3"/>
          <p:cNvSpPr txBox="1"/>
          <p:nvPr/>
        </p:nvSpPr>
        <p:spPr>
          <a:xfrm>
            <a:off x="3429000" y="6096000"/>
            <a:ext cx="2841127"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200" dirty="0">
                <a:latin typeface="+mn-lt"/>
              </a:rPr>
              <a:t>$230,000 </a:t>
            </a:r>
            <a:r>
              <a:rPr lang="en-IN" sz="2200" dirty="0" smtClean="0">
                <a:latin typeface="+mn-lt"/>
              </a:rPr>
              <a:t>− </a:t>
            </a:r>
            <a:r>
              <a:rPr lang="en-IN" sz="2200" dirty="0">
                <a:latin typeface="+mn-lt"/>
              </a:rPr>
              <a:t>$12,000</a:t>
            </a:r>
            <a:endParaRPr lang="en-US" sz="2200" dirty="0">
              <a:latin typeface="+mn-lt"/>
            </a:endParaRPr>
          </a:p>
        </p:txBody>
      </p:sp>
      <p:cxnSp>
        <p:nvCxnSpPr>
          <p:cNvPr id="6" name="Straight Arrow Connector 5"/>
          <p:cNvCxnSpPr/>
          <p:nvPr/>
        </p:nvCxnSpPr>
        <p:spPr>
          <a:xfrm flipV="1">
            <a:off x="6270627" y="5812821"/>
            <a:ext cx="1292431" cy="471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8" name="Straight Connector 17"/>
          <p:cNvCxnSpPr/>
          <p:nvPr/>
        </p:nvCxnSpPr>
        <p:spPr>
          <a:xfrm>
            <a:off x="5814132" y="3581400"/>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322257"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3637" y="4079133"/>
            <a:ext cx="7682175" cy="523220"/>
          </a:xfrm>
          <a:prstGeom prst="rect">
            <a:avLst/>
          </a:prstGeom>
          <a:noFill/>
        </p:spPr>
        <p:txBody>
          <a:bodyPr wrap="square" rtlCol="0">
            <a:spAutoFit/>
          </a:bodyPr>
          <a:lstStyle/>
          <a:p>
            <a:pPr marL="457200" indent="-457200"/>
            <a:r>
              <a:rPr lang="en-US" sz="2800" b="1" dirty="0">
                <a:latin typeface="+mn-lt"/>
              </a:rPr>
              <a:t> Capitalization of new cost</a:t>
            </a:r>
            <a:endParaRPr lang="en-US" sz="2800" dirty="0">
              <a:latin typeface="+mn-lt"/>
            </a:endParaRPr>
          </a:p>
        </p:txBody>
      </p:sp>
    </p:spTree>
    <p:extLst>
      <p:ext uri="{BB962C8B-B14F-4D97-AF65-F5344CB8AC3E}">
        <p14:creationId xmlns:p14="http://schemas.microsoft.com/office/powerpoint/2010/main" val="15920871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4" grpId="0"/>
      <p:bldP spid="35" grpId="0"/>
      <p:bldP spid="36" grpId="0"/>
      <p:bldP spid="37" grpId="0"/>
      <p:bldP spid="4" grpId="0" animBg="1"/>
      <p:bldP spid="2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706866" cy="1032895"/>
          </a:xfrm>
        </p:spPr>
        <p:txBody>
          <a:bodyPr>
            <a:noAutofit/>
          </a:bodyPr>
          <a:lstStyle/>
          <a:p>
            <a:r>
              <a:rPr lang="en-US" sz="2800" dirty="0" smtClean="0"/>
              <a:t>Improvements—Reduction of Accumulated Depreciation</a:t>
            </a:r>
            <a:endParaRPr lang="en-US" sz="2800" dirty="0"/>
          </a:p>
        </p:txBody>
      </p:sp>
      <p:sp>
        <p:nvSpPr>
          <p:cNvPr id="27" name="TextBox 26"/>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37" name="Rectangle 36"/>
          <p:cNvSpPr/>
          <p:nvPr/>
        </p:nvSpPr>
        <p:spPr>
          <a:xfrm>
            <a:off x="829856" y="4428123"/>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8" name="TextBox 37"/>
          <p:cNvSpPr txBox="1">
            <a:spLocks noChangeArrowheads="1"/>
          </p:cNvSpPr>
          <p:nvPr/>
        </p:nvSpPr>
        <p:spPr bwMode="auto">
          <a:xfrm>
            <a:off x="914734" y="4419600"/>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39" name="TextBox 38"/>
          <p:cNvSpPr txBox="1">
            <a:spLocks noChangeArrowheads="1"/>
          </p:cNvSpPr>
          <p:nvPr/>
        </p:nvSpPr>
        <p:spPr bwMode="auto">
          <a:xfrm>
            <a:off x="7563058" y="4420627"/>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6350562" y="4420627"/>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41" name="Straight Connector 40"/>
          <p:cNvCxnSpPr/>
          <p:nvPr/>
        </p:nvCxnSpPr>
        <p:spPr>
          <a:xfrm flipV="1">
            <a:off x="836561" y="4898662"/>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42" name="TextBox 41"/>
          <p:cNvSpPr txBox="1">
            <a:spLocks noChangeArrowheads="1"/>
          </p:cNvSpPr>
          <p:nvPr/>
        </p:nvSpPr>
        <p:spPr bwMode="auto">
          <a:xfrm>
            <a:off x="826262" y="4916515"/>
            <a:ext cx="5488666" cy="393192"/>
          </a:xfrm>
          <a:prstGeom prst="rect">
            <a:avLst/>
          </a:prstGeom>
          <a:noFill/>
          <a:ln w="9525">
            <a:noFill/>
            <a:miter lim="800000"/>
            <a:headEnd/>
            <a:tailEnd/>
          </a:ln>
        </p:spPr>
        <p:txBody>
          <a:bodyPr/>
          <a:lstStyle/>
          <a:p>
            <a:r>
              <a:rPr lang="en-IN" sz="2600" dirty="0">
                <a:latin typeface="Calibri" pitchFamily="34" charset="0"/>
              </a:rPr>
              <a:t>Accumulated depreciation—buildings</a:t>
            </a:r>
          </a:p>
        </p:txBody>
      </p:sp>
      <p:sp>
        <p:nvSpPr>
          <p:cNvPr id="43" name="TextBox 42"/>
          <p:cNvSpPr txBox="1">
            <a:spLocks noChangeArrowheads="1"/>
          </p:cNvSpPr>
          <p:nvPr/>
        </p:nvSpPr>
        <p:spPr bwMode="auto">
          <a:xfrm>
            <a:off x="6270627" y="4916516"/>
            <a:ext cx="1280160" cy="376557"/>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44" name="TextBox 43"/>
          <p:cNvSpPr txBox="1">
            <a:spLocks noChangeArrowheads="1"/>
          </p:cNvSpPr>
          <p:nvPr/>
        </p:nvSpPr>
        <p:spPr bwMode="auto">
          <a:xfrm>
            <a:off x="7481586" y="5284754"/>
            <a:ext cx="1280160" cy="376558"/>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45" name="TextBox 44"/>
          <p:cNvSpPr txBox="1">
            <a:spLocks noChangeArrowheads="1"/>
          </p:cNvSpPr>
          <p:nvPr/>
        </p:nvSpPr>
        <p:spPr bwMode="auto">
          <a:xfrm>
            <a:off x="828451" y="5304913"/>
            <a:ext cx="5492300"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1447800" y="5867400"/>
            <a:ext cx="4822326" cy="76944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200" dirty="0" smtClean="0">
                <a:latin typeface="+mn-lt"/>
              </a:rPr>
              <a:t>Reduction to accumulated depreciation = $230,000 − </a:t>
            </a:r>
            <a:r>
              <a:rPr lang="en-IN" sz="2200" dirty="0">
                <a:latin typeface="+mn-lt"/>
              </a:rPr>
              <a:t>$12,000</a:t>
            </a:r>
            <a:endParaRPr lang="en-US" sz="2200" dirty="0">
              <a:latin typeface="+mn-lt"/>
            </a:endParaRPr>
          </a:p>
        </p:txBody>
      </p:sp>
      <p:cxnSp>
        <p:nvCxnSpPr>
          <p:cNvPr id="14" name="Straight Arrow Connector 13"/>
          <p:cNvCxnSpPr/>
          <p:nvPr/>
        </p:nvCxnSpPr>
        <p:spPr>
          <a:xfrm flipV="1">
            <a:off x="6270627" y="5400525"/>
            <a:ext cx="434973" cy="67647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6" name="Straight Connector 15"/>
          <p:cNvCxnSpPr/>
          <p:nvPr/>
        </p:nvCxnSpPr>
        <p:spPr>
          <a:xfrm>
            <a:off x="5866009" y="357347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22258"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7611" y="3945055"/>
            <a:ext cx="7682175" cy="523220"/>
          </a:xfrm>
          <a:prstGeom prst="rect">
            <a:avLst/>
          </a:prstGeom>
          <a:noFill/>
        </p:spPr>
        <p:txBody>
          <a:bodyPr wrap="square" rtlCol="0">
            <a:spAutoFit/>
          </a:bodyPr>
          <a:lstStyle/>
          <a:p>
            <a:pPr marL="457200" indent="-457200"/>
            <a:r>
              <a:rPr lang="en-US" sz="2800" b="1" dirty="0">
                <a:latin typeface="+mn-lt"/>
              </a:rPr>
              <a:t> Reduction of accumulated </a:t>
            </a:r>
            <a:r>
              <a:rPr lang="en-US" sz="2800" b="1" dirty="0" smtClean="0">
                <a:latin typeface="+mn-lt"/>
              </a:rPr>
              <a:t>depreciation</a:t>
            </a:r>
            <a:endParaRPr lang="en-US" sz="2800" dirty="0">
              <a:latin typeface="+mn-lt"/>
            </a:endParaRPr>
          </a:p>
        </p:txBody>
      </p:sp>
    </p:spTree>
    <p:extLst>
      <p:ext uri="{BB962C8B-B14F-4D97-AF65-F5344CB8AC3E}">
        <p14:creationId xmlns:p14="http://schemas.microsoft.com/office/powerpoint/2010/main" val="435035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2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2" grpId="0"/>
      <p:bldP spid="43" grpId="0"/>
      <p:bldP spid="44" grpId="0"/>
      <p:bldP spid="45" grpId="0"/>
      <p:bldP spid="13" grpId="0" animBg="1"/>
      <p:bldP spid="1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Rearrangements</a:t>
            </a:r>
          </a:p>
        </p:txBody>
      </p:sp>
      <p:sp>
        <p:nvSpPr>
          <p:cNvPr id="3" name="Content Placeholder 2"/>
          <p:cNvSpPr>
            <a:spLocks noGrp="1"/>
          </p:cNvSpPr>
          <p:nvPr>
            <p:ph idx="1"/>
          </p:nvPr>
        </p:nvSpPr>
        <p:spPr/>
        <p:txBody>
          <a:bodyPr/>
          <a:lstStyle/>
          <a:p>
            <a:r>
              <a:rPr lang="en-IN" sz="2600" dirty="0"/>
              <a:t>Expenditures made to restructure an asset without addition, replacement, or </a:t>
            </a:r>
            <a:r>
              <a:rPr lang="en-IN" sz="2600" dirty="0" smtClean="0"/>
              <a:t>improvement</a:t>
            </a:r>
            <a:endParaRPr lang="en-IN" sz="2600" dirty="0"/>
          </a:p>
          <a:p>
            <a:r>
              <a:rPr lang="en-IN" sz="2600" dirty="0"/>
              <a:t>Objective:</a:t>
            </a:r>
          </a:p>
          <a:p>
            <a:pPr marL="795338" lvl="1" indent="-338138">
              <a:buFont typeface="Lucida Grande"/>
              <a:buChar char="–"/>
            </a:pPr>
            <a:r>
              <a:rPr lang="en-IN" sz="2600" dirty="0"/>
              <a:t>Create a new capability for the asset and not necessarily extend its useful </a:t>
            </a:r>
            <a:r>
              <a:rPr lang="en-IN" sz="2600" dirty="0" smtClean="0"/>
              <a:t>life</a:t>
            </a:r>
            <a:endParaRPr lang="en-US" sz="2600" b="1" dirty="0"/>
          </a:p>
          <a:p>
            <a:pPr marL="0" indent="0">
              <a:buNone/>
            </a:pPr>
            <a:r>
              <a:rPr lang="en-US" b="1" dirty="0">
                <a:solidFill>
                  <a:srgbClr val="C00000"/>
                </a:solidFill>
              </a:rPr>
              <a:t>Examples:</a:t>
            </a:r>
          </a:p>
          <a:p>
            <a:pPr>
              <a:buFont typeface="Arial"/>
              <a:buChar char="•"/>
            </a:pPr>
            <a:r>
              <a:rPr lang="en-US" sz="2600" dirty="0"/>
              <a:t>The rearrangement of machinery </a:t>
            </a:r>
            <a:r>
              <a:rPr lang="en-IN" sz="2600" dirty="0"/>
              <a:t>on the production line to increase operational </a:t>
            </a:r>
            <a:r>
              <a:rPr lang="en-IN" sz="2600" dirty="0" smtClean="0"/>
              <a:t>efficiency</a:t>
            </a:r>
            <a:endParaRPr lang="en-IN" sz="2600" dirty="0"/>
          </a:p>
          <a:p>
            <a:pPr>
              <a:buFont typeface="Arial"/>
              <a:buChar char="•"/>
            </a:pPr>
            <a:r>
              <a:rPr lang="en-IN" sz="2600" dirty="0"/>
              <a:t>The relocation of a company’s operating plant or office </a:t>
            </a:r>
            <a:r>
              <a:rPr lang="en-IN" sz="2600" dirty="0" smtClean="0"/>
              <a:t>building</a:t>
            </a:r>
            <a:endParaRPr lang="en-US" sz="2600" b="1" dirty="0"/>
          </a:p>
          <a:p>
            <a:endParaRPr lang="en-US" b="1" dirty="0"/>
          </a:p>
          <a:p>
            <a:endParaRPr lang="en-US" b="1"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3351204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24360</TotalTime>
  <Words>23842</Words>
  <Application>Microsoft Macintosh PowerPoint</Application>
  <PresentationFormat>On-screen Show (4:3)</PresentationFormat>
  <Paragraphs>2066</Paragraphs>
  <Slides>113</Slides>
  <Notes>113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113</vt:i4>
      </vt:variant>
    </vt:vector>
  </HeadingPairs>
  <TitlesOfParts>
    <vt:vector size="115" baseType="lpstr">
      <vt:lpstr>Office Theme</vt:lpstr>
      <vt:lpstr>Worksheet</vt:lpstr>
      <vt:lpstr>Chapter 11</vt:lpstr>
      <vt:lpstr>Cost Allocation—Overview</vt:lpstr>
      <vt:lpstr>Cost Allocation</vt:lpstr>
      <vt:lpstr>Measuring Cost Allocation</vt:lpstr>
      <vt:lpstr>Service Life</vt:lpstr>
      <vt:lpstr>Service Life (continued)</vt:lpstr>
      <vt:lpstr>Allocation Base</vt:lpstr>
      <vt:lpstr>Allocation Method</vt:lpstr>
      <vt:lpstr>Concept Check: Measuring Cost Allocation</vt:lpstr>
      <vt:lpstr>Depreciation Methods</vt:lpstr>
      <vt:lpstr>Straight-Line Method</vt:lpstr>
      <vt:lpstr>Straight-Line Method (continued)</vt:lpstr>
      <vt:lpstr>Concept Check: Straight-Line Method</vt:lpstr>
      <vt:lpstr>Sum-of-the-Years’-Digits Depreciation</vt:lpstr>
      <vt:lpstr>Double-Declining-Balance Depreciation</vt:lpstr>
      <vt:lpstr>Concept Check: Declining Balance Method</vt:lpstr>
      <vt:lpstr>Activity-Based Depreciation Methods</vt:lpstr>
      <vt:lpstr>Units-of-Production Depreciation</vt:lpstr>
      <vt:lpstr>Comparison of Various Depreciation Methods</vt:lpstr>
      <vt:lpstr>Decision Makers’ Perspective—Selecting a Depreciation Method </vt:lpstr>
      <vt:lpstr>Differences between IFRS and U.S. GAAP: Depreciation </vt:lpstr>
      <vt:lpstr>Dispositions </vt:lpstr>
      <vt:lpstr>Disposition</vt:lpstr>
      <vt:lpstr>Disposition (continued)</vt:lpstr>
      <vt:lpstr>Decision Makers’ Perspective: Understanding Gains and Losses</vt:lpstr>
      <vt:lpstr>Assets Held for Sale</vt:lpstr>
      <vt:lpstr>Retirements</vt:lpstr>
      <vt:lpstr>Group and Composite Depreciation Methods</vt:lpstr>
      <vt:lpstr>Group Depreciation</vt:lpstr>
      <vt:lpstr>Group and Composite Depreciation Methods (continued)</vt:lpstr>
      <vt:lpstr>Group and Composite Depreciation Methods (concluded)</vt:lpstr>
      <vt:lpstr>Disclosure of Depreciation Method— El Paso Natural Gas Company</vt:lpstr>
      <vt:lpstr>Differences between IFRS and U.S. GAAP: Valuation of Long-Term Assets </vt:lpstr>
      <vt:lpstr>Depletion of Natural Resources</vt:lpstr>
      <vt:lpstr>Depreciation of Equipment Used in Extraction </vt:lpstr>
      <vt:lpstr>Depletion of Natural Resources (continued)</vt:lpstr>
      <vt:lpstr>Depletion of Natural Resources (concluded)</vt:lpstr>
      <vt:lpstr>Concept Check: Depletion</vt:lpstr>
      <vt:lpstr>Intangible Assets Subject to Amortization</vt:lpstr>
      <vt:lpstr>Intangible Asset Useful Life Disclosure— Intel Corporation</vt:lpstr>
      <vt:lpstr>Amortization of Intangibles</vt:lpstr>
      <vt:lpstr>Intangible Assets Not Subject to Amortization</vt:lpstr>
      <vt:lpstr>Differences between IFRS and U.S. GAAP:  Valuation of Intangible Assets </vt:lpstr>
      <vt:lpstr>Concept Check: IFRS  Valuation of Intangible Assets</vt:lpstr>
      <vt:lpstr>Additional Issues Related to Cost Allocation: Partial Period Depreciation</vt:lpstr>
      <vt:lpstr>Depreciation Methods—Partial Year</vt:lpstr>
      <vt:lpstr>Partial-Year Depreciation</vt:lpstr>
      <vt:lpstr>Concept Check: Depreciation</vt:lpstr>
      <vt:lpstr>Change in Estimates</vt:lpstr>
      <vt:lpstr>Change in Accounting Estimate</vt:lpstr>
      <vt:lpstr>Concept Check: Revised Depreciation</vt:lpstr>
      <vt:lpstr>Change in Estimate Disclosure— Verizon Communications Inc. </vt:lpstr>
      <vt:lpstr>Change in Depreciation, Amortization, or Depletion Method</vt:lpstr>
      <vt:lpstr>Change in Depreciation Method</vt:lpstr>
      <vt:lpstr>Change in Depreciation Method—Agrium, Inc.</vt:lpstr>
      <vt:lpstr>Concept Check: Change in Depreciation Method</vt:lpstr>
      <vt:lpstr>Error Correction</vt:lpstr>
      <vt:lpstr>Error Correction (continued) </vt:lpstr>
      <vt:lpstr>Concept Check: Prior Period Adjustment</vt:lpstr>
      <vt:lpstr>Impairment of Value</vt:lpstr>
      <vt:lpstr>Impairment of Value:  Assets Held and Used</vt:lpstr>
      <vt:lpstr>Impairment of Value:  Assets Held and Used (continued)</vt:lpstr>
      <vt:lpstr>Impairment of Value: Property, Plant, and Equipment and Finite-Life Intangible Assets </vt:lpstr>
      <vt:lpstr>Potential Events or Changes in Circumstance</vt:lpstr>
      <vt:lpstr>Impairment Loss: Two-Step Process</vt:lpstr>
      <vt:lpstr>Measurement</vt:lpstr>
      <vt:lpstr>Impairments and Cash Flow Estimates</vt:lpstr>
      <vt:lpstr>Impairment Loss—Property, Plant, and Equipment </vt:lpstr>
      <vt:lpstr>Impairment Loss—Property, Plant, and Equipment (continued)</vt:lpstr>
      <vt:lpstr>Concept Check: Impairment</vt:lpstr>
      <vt:lpstr>Asset Impairment Disclosure—Macy’s, Inc.</vt:lpstr>
      <vt:lpstr>Differences between IFRS and U.S. GAAP: Impairment of Value </vt:lpstr>
      <vt:lpstr>Indefinite-Life Intangible Assets Other than Goodwill</vt:lpstr>
      <vt:lpstr>Differences between IFRS and U.S. GAAP: Impairment of Indefinite-Life Intangible Assets Other than Goodwill </vt:lpstr>
      <vt:lpstr>Differences between IFRS and U.S. GAAP: Impairment of Value (continued) </vt:lpstr>
      <vt:lpstr>Goodwill</vt:lpstr>
      <vt:lpstr>Measuring Goodwill Impairment</vt:lpstr>
      <vt:lpstr>Goodwill: When to Test for Impairment</vt:lpstr>
      <vt:lpstr>Impairment Loss—Goodwill</vt:lpstr>
      <vt:lpstr>Impairment Loss—Goodwill (continued)</vt:lpstr>
      <vt:lpstr>Concept Check: Impairment of Goodwill</vt:lpstr>
      <vt:lpstr>Differences between IFRS and U.S. GAAP: Impairment of Goodwill </vt:lpstr>
      <vt:lpstr>Differences between IFRS and U.S. GAAP: Impairment of Goodwill (continued) </vt:lpstr>
      <vt:lpstr>Assets to Be Sold</vt:lpstr>
      <vt:lpstr>Summary of Asset Impairment Guidelines</vt:lpstr>
      <vt:lpstr>Impairment Losses and Earnings Quality</vt:lpstr>
      <vt:lpstr>Expenditures Subsequent to Acquisition</vt:lpstr>
      <vt:lpstr>Expenditures Can Increase Future Benefits</vt:lpstr>
      <vt:lpstr>Materiality Thresholds for Capitalization</vt:lpstr>
      <vt:lpstr>Repairs and Maintenance</vt:lpstr>
      <vt:lpstr>Additions</vt:lpstr>
      <vt:lpstr>Improvements</vt:lpstr>
      <vt:lpstr>Improvements (continued)</vt:lpstr>
      <vt:lpstr>Three Methods to Record the Cost of Improvements</vt:lpstr>
      <vt:lpstr>Improvements—Substitution</vt:lpstr>
      <vt:lpstr>Improvements—Substitution (continued)</vt:lpstr>
      <vt:lpstr>Improvements—Capitalization of New Cost</vt:lpstr>
      <vt:lpstr>Improvements—Reduction of Accumulated Depreciation</vt:lpstr>
      <vt:lpstr>Rearrangements</vt:lpstr>
      <vt:lpstr>Rearrangements (continued)</vt:lpstr>
      <vt:lpstr>Expenditures Subsequent to Acquisition— Accounting Treatment</vt:lpstr>
      <vt:lpstr>Costs of Defending Intangible Rights</vt:lpstr>
      <vt:lpstr>Concept Check: Subsequent Expenditures</vt:lpstr>
      <vt:lpstr>Differences between IFRS and U.S. GAAP: Costs of Defending Intangible Rights</vt:lpstr>
      <vt:lpstr>Comparison with MACRS (Tax Depreciation)</vt:lpstr>
      <vt:lpstr>Comparison with MACRS (Tax Depreciation)  (continued)</vt:lpstr>
      <vt:lpstr>Comparison with MACRS (Tax Depreciation)  (cont. 2)</vt:lpstr>
      <vt:lpstr>Comparison with MACRS (Tax Depreciation)  (concluded)</vt:lpstr>
      <vt:lpstr>Retirement Depreciation Method</vt:lpstr>
      <vt:lpstr>Retirement Depreciation Method (continued)</vt:lpstr>
      <vt:lpstr>Replacement Depreciation Method</vt:lpstr>
      <vt:lpstr>Replacement Depreciation Method (continued)</vt:lpstr>
      <vt:lpstr>End of Chapter 11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2436</cp:revision>
  <dcterms:created xsi:type="dcterms:W3CDTF">2014-12-17T16:36:52Z</dcterms:created>
  <dcterms:modified xsi:type="dcterms:W3CDTF">2017-04-04T18:03:21Z</dcterms:modified>
</cp:coreProperties>
</file>