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3"/>
  </p:notesMasterIdLst>
  <p:sldIdLst>
    <p:sldId id="266" r:id="rId2"/>
    <p:sldId id="408" r:id="rId3"/>
    <p:sldId id="267" r:id="rId4"/>
    <p:sldId id="339" r:id="rId5"/>
    <p:sldId id="350" r:id="rId6"/>
    <p:sldId id="351" r:id="rId7"/>
    <p:sldId id="409" r:id="rId8"/>
    <p:sldId id="344" r:id="rId9"/>
    <p:sldId id="358" r:id="rId10"/>
    <p:sldId id="414" r:id="rId11"/>
    <p:sldId id="284" r:id="rId12"/>
    <p:sldId id="359" r:id="rId13"/>
    <p:sldId id="366" r:id="rId14"/>
    <p:sldId id="353" r:id="rId15"/>
    <p:sldId id="354" r:id="rId16"/>
    <p:sldId id="286" r:id="rId17"/>
    <p:sldId id="383" r:id="rId18"/>
    <p:sldId id="360" r:id="rId19"/>
    <p:sldId id="427" r:id="rId20"/>
    <p:sldId id="428" r:id="rId21"/>
    <p:sldId id="429" r:id="rId22"/>
    <p:sldId id="431" r:id="rId23"/>
    <p:sldId id="430" r:id="rId24"/>
    <p:sldId id="432" r:id="rId25"/>
    <p:sldId id="289" r:id="rId26"/>
    <p:sldId id="387" r:id="rId27"/>
    <p:sldId id="349" r:id="rId28"/>
    <p:sldId id="385" r:id="rId29"/>
    <p:sldId id="361" r:id="rId30"/>
    <p:sldId id="362" r:id="rId31"/>
    <p:sldId id="415" r:id="rId32"/>
    <p:sldId id="455" r:id="rId33"/>
    <p:sldId id="364" r:id="rId34"/>
    <p:sldId id="365" r:id="rId35"/>
    <p:sldId id="367" r:id="rId36"/>
    <p:sldId id="416" r:id="rId37"/>
    <p:sldId id="294" r:id="rId38"/>
    <p:sldId id="368" r:id="rId39"/>
    <p:sldId id="388" r:id="rId40"/>
    <p:sldId id="389" r:id="rId41"/>
    <p:sldId id="390" r:id="rId42"/>
    <p:sldId id="445" r:id="rId43"/>
    <p:sldId id="298" r:id="rId44"/>
    <p:sldId id="369" r:id="rId45"/>
    <p:sldId id="299" r:id="rId46"/>
    <p:sldId id="370" r:id="rId47"/>
    <p:sldId id="447" r:id="rId48"/>
    <p:sldId id="456" r:id="rId49"/>
    <p:sldId id="301" r:id="rId50"/>
    <p:sldId id="411" r:id="rId51"/>
    <p:sldId id="371" r:id="rId52"/>
    <p:sldId id="449" r:id="rId53"/>
    <p:sldId id="343" r:id="rId54"/>
    <p:sldId id="305" r:id="rId55"/>
    <p:sldId id="373" r:id="rId56"/>
    <p:sldId id="374" r:id="rId57"/>
    <p:sldId id="308" r:id="rId58"/>
    <p:sldId id="375" r:id="rId59"/>
    <p:sldId id="418" r:id="rId60"/>
    <p:sldId id="419" r:id="rId61"/>
    <p:sldId id="309" r:id="rId62"/>
    <p:sldId id="412" r:id="rId63"/>
    <p:sldId id="391" r:id="rId64"/>
    <p:sldId id="392" r:id="rId65"/>
    <p:sldId id="393" r:id="rId66"/>
    <p:sldId id="413" r:id="rId67"/>
    <p:sldId id="394" r:id="rId68"/>
    <p:sldId id="395" r:id="rId69"/>
    <p:sldId id="420" r:id="rId70"/>
    <p:sldId id="378" r:id="rId71"/>
    <p:sldId id="379" r:id="rId72"/>
    <p:sldId id="381" r:id="rId73"/>
    <p:sldId id="317" r:id="rId74"/>
    <p:sldId id="318" r:id="rId75"/>
    <p:sldId id="319" r:id="rId76"/>
    <p:sldId id="320" r:id="rId77"/>
    <p:sldId id="457" r:id="rId78"/>
    <p:sldId id="321" r:id="rId79"/>
    <p:sldId id="396" r:id="rId80"/>
    <p:sldId id="399" r:id="rId81"/>
    <p:sldId id="398" r:id="rId82"/>
    <p:sldId id="400" r:id="rId83"/>
    <p:sldId id="401" r:id="rId84"/>
    <p:sldId id="402" r:id="rId85"/>
    <p:sldId id="443" r:id="rId86"/>
    <p:sldId id="421" r:id="rId87"/>
    <p:sldId id="453" r:id="rId88"/>
    <p:sldId id="423" r:id="rId89"/>
    <p:sldId id="424" r:id="rId90"/>
    <p:sldId id="450" r:id="rId91"/>
    <p:sldId id="425" r:id="rId9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916" userDrawn="1">
          <p15:clr>
            <a:srgbClr val="A4A3A4"/>
          </p15:clr>
        </p15:guide>
        <p15:guide id="2" pos="3072" userDrawn="1">
          <p15:clr>
            <a:srgbClr val="A4A3A4"/>
          </p15:clr>
        </p15:guide>
        <p15:guide id="3" orient="horz" pos="3304" userDrawn="1">
          <p15:clr>
            <a:srgbClr val="A4A3A4"/>
          </p15:clr>
        </p15:guide>
        <p15:guide id="4" orient="horz" pos="3161">
          <p15:clr>
            <a:srgbClr val="A4A3A4"/>
          </p15:clr>
        </p15:guide>
        <p15:guide id="5" pos="538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Evelyn Ivy CPA MBA CVA" initials="EICMC" lastIdx="8" clrIdx="1">
    <p:extLst/>
  </p:cmAuthor>
  <p:cmAuthor id="3" name="Christina S" initials="CS" lastIdx="8" clrIdx="2">
    <p:extLst/>
  </p:cmAuthor>
  <p:cmAuthor id="4" name="ALAN RUPPELT" initials="AR" lastIdx="15" clrIdx="3">
    <p:extLst/>
  </p:cmAuthor>
  <p:cmAuthor id="5" name="Colton Gigot" initials="CG" lastIdx="0" clrIdx="4"/>
  <p:cmAuthor id="6" name="Agate 10" initials="A1"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0"/>
    <a:srgbClr val="C00000"/>
    <a:srgbClr val="F79646"/>
    <a:srgbClr val="C4004F"/>
    <a:srgbClr val="FF0000"/>
    <a:srgbClr val="DE005A"/>
    <a:srgbClr val="FF0066"/>
    <a:srgbClr val="C3D69B"/>
    <a:srgbClr val="D7E4BD"/>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05" autoAdjust="0"/>
    <p:restoredTop sz="92666" autoAdjust="0"/>
  </p:normalViewPr>
  <p:slideViewPr>
    <p:cSldViewPr snapToObjects="1">
      <p:cViewPr varScale="1">
        <p:scale>
          <a:sx n="116" d="100"/>
          <a:sy n="116" d="100"/>
        </p:scale>
        <p:origin x="-736" y="-112"/>
      </p:cViewPr>
      <p:guideLst>
        <p:guide orient="horz" pos="2916"/>
        <p:guide orient="horz" pos="3304"/>
        <p:guide orient="horz" pos="3161"/>
        <p:guide pos="3072"/>
        <p:guide pos="538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0492"/>
    </p:cViewPr>
  </p:sorterViewPr>
  <p:notesViewPr>
    <p:cSldViewPr snapToObjects="1">
      <p:cViewPr>
        <p:scale>
          <a:sx n="240" d="100"/>
          <a:sy n="240" d="100"/>
        </p:scale>
        <p:origin x="-80" y="9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notesMaster" Target="notesMasters/notesMaster1.xml"/><Relationship Id="rId94" Type="http://schemas.openxmlformats.org/officeDocument/2006/relationships/printerSettings" Target="printerSettings/printerSettings1.bin"/><Relationship Id="rId95" Type="http://schemas.openxmlformats.org/officeDocument/2006/relationships/commentAuthors" Target="commentAuthors.xml"/><Relationship Id="rId96" Type="http://schemas.openxmlformats.org/officeDocument/2006/relationships/presProps" Target="presProps.xml"/><Relationship Id="rId97" Type="http://schemas.openxmlformats.org/officeDocument/2006/relationships/viewProps" Target="viewProps.xml"/><Relationship Id="rId98" Type="http://schemas.openxmlformats.org/officeDocument/2006/relationships/theme" Target="theme/theme1.xml"/><Relationship Id="rId9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This chapter addresses the measurement and reporting issues involving property, plant, and equipment and intangible assets, the tangible and intangible long-lived assets that are used in the production of goods and services. This chapter covers the valuation at date of acquisition.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3108860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00029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cost of land also should include expenditures necessary to get the land ready for its intended use. These include the purchase price plus closing costs such as attorney fees, real estate agent commissions, title and title search, and recording. If the property is subject to back taxes, liens, mortgages, or other obligations, these amounts are included also. In addition, any expenditures such as clearing, filling, draining, and even removing (razing) old buildings that are needed to prepare the land for its intended use are part of the land’s cost. Proceeds from the sale of salvaged materials from old buildings torn down after purchase reduce the cost of land.</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10–5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Byers Structural Metal Company purchased a six-acre tract of land and an existing building for $500,000. The company plans to raze the old building and construct a new office building on the site. In addition to the purchase price, the company also paid other expenses as shown above related to the purchased land. The capitalized cost of the land is determined as shown on the following slide.</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10–5 </a:t>
            </a:r>
            <a:r>
              <a:rPr lang="en-US" sz="1200" b="0" i="0" u="none" strike="noStrike" kern="1200" baseline="0" dirty="0">
                <a:solidFill>
                  <a:schemeClr val="tx1"/>
                </a:solidFill>
                <a:latin typeface="+mn-lt"/>
                <a:ea typeface="+mn-ea"/>
                <a:cs typeface="+mn-cs"/>
              </a:rPr>
              <a:t>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Property taxes of $2,000 were not included. These relate only to the current period and should be expensed separately. Other costs were necessary to acquire the land and are capitalized.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It’s important to distinguish between the cost of land and the cost of </a:t>
            </a:r>
            <a:r>
              <a:rPr lang="en-IN" sz="1200" b="1" i="0" u="none" strike="noStrike" kern="1200" baseline="0" dirty="0">
                <a:solidFill>
                  <a:schemeClr val="tx1"/>
                </a:solidFill>
                <a:latin typeface="+mn-lt"/>
                <a:ea typeface="+mn-ea"/>
                <a:cs typeface="+mn-cs"/>
              </a:rPr>
              <a:t>land improvements </a:t>
            </a:r>
            <a:r>
              <a:rPr lang="en-IN" sz="1200" b="0" i="0" u="none" strike="noStrike" kern="1200" baseline="0" dirty="0">
                <a:solidFill>
                  <a:schemeClr val="tx1"/>
                </a:solidFill>
                <a:latin typeface="+mn-lt"/>
                <a:ea typeface="+mn-ea"/>
                <a:cs typeface="+mn-cs"/>
              </a:rPr>
              <a:t>because land has an indefinite life and land improvements usually have useful lives that are estimable. Examples of land improvements include the cost of establishing parking lots, driveways, and private roads and the costs of fences and lawn and garden sprinkler systems. Costs of these assets are separately identified and capitalized. We depreciate their cost over periods benefited by their use.</a:t>
            </a: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cost of acquiring a building usually includes realtor commissions and legal fees in addition to the purchase price. Quite often a building must be refurbished, remodeled, or otherwise modified to suit the needs of the new owner. These reconditioning costs are part of the building’s acquisition cost. </a:t>
            </a: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Natural resources </a:t>
            </a:r>
            <a:r>
              <a:rPr lang="en-US" sz="1200" b="0" i="0" u="none" strike="noStrike" kern="1200" baseline="0" dirty="0">
                <a:solidFill>
                  <a:schemeClr val="tx1"/>
                </a:solidFill>
                <a:latin typeface="+mn-lt"/>
                <a:ea typeface="+mn-ea"/>
                <a:cs typeface="+mn-cs"/>
              </a:rPr>
              <a:t>that provide long-term benefits are reported as property, plant, and equipment. These include timber tracts, mineral deposits, and oil and gas deposits. They can be distinguished from other assets by the fact that their benefits are derived from their physical consumption. For example, mineral deposits are physically diminishing as the minerals are extracted from the ground and either sold or used in the production process. On the contrary, equipment, land, and buildings produce benefits for a company through their use in the production of goods and services. Unlike those of natural resources, their physical characteristics usually remain unchanged during their useful lives.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a company buys natural resources from another company. In that case, initial valuation is simply the purchase price plus any other costs necessary to bring the asset to condition and location for use. More frequently, though, the company will develop these assets. In this situation, the initial valuation can include (a) acquisition costs, (b) exploration costs, (c) development costs, and (d) restoration costs. </a:t>
            </a:r>
            <a:r>
              <a:rPr lang="en-US" sz="1200" b="1" i="0" u="none" strike="noStrike" kern="1200" baseline="0" dirty="0">
                <a:solidFill>
                  <a:schemeClr val="tx1"/>
                </a:solidFill>
                <a:latin typeface="+mn-lt"/>
                <a:ea typeface="+mn-ea"/>
                <a:cs typeface="+mn-cs"/>
              </a:rPr>
              <a:t>Acquisition costs </a:t>
            </a:r>
            <a:r>
              <a:rPr lang="en-US" sz="1200" b="0" i="0" u="none" strike="noStrike" kern="1200" baseline="0" dirty="0">
                <a:solidFill>
                  <a:schemeClr val="tx1"/>
                </a:solidFill>
                <a:latin typeface="+mn-lt"/>
                <a:ea typeface="+mn-ea"/>
                <a:cs typeface="+mn-cs"/>
              </a:rPr>
              <a:t>are the amounts paid to acquire the rights to explore for undiscovered natural resources or to extract proven natural resources. </a:t>
            </a:r>
            <a:r>
              <a:rPr lang="en-US" sz="1200" b="1" i="0" u="none" strike="noStrike" kern="1200" baseline="0" dirty="0">
                <a:solidFill>
                  <a:schemeClr val="tx1"/>
                </a:solidFill>
                <a:latin typeface="+mn-lt"/>
                <a:ea typeface="+mn-ea"/>
                <a:cs typeface="+mn-cs"/>
              </a:rPr>
              <a:t>Exploration costs </a:t>
            </a:r>
            <a:r>
              <a:rPr lang="en-US" sz="1200" b="0" i="0" u="none" strike="noStrike" kern="1200" baseline="0" dirty="0">
                <a:solidFill>
                  <a:schemeClr val="tx1"/>
                </a:solidFill>
                <a:latin typeface="+mn-lt"/>
                <a:ea typeface="+mn-ea"/>
                <a:cs typeface="+mn-cs"/>
              </a:rPr>
              <a:t>are expenditures such as drilling a well, or excavating a mine, or any other costs of searching for natural resources. </a:t>
            </a:r>
            <a:r>
              <a:rPr lang="en-US" sz="1200" b="1" i="0" u="none" strike="noStrike" kern="1200" baseline="0" dirty="0">
                <a:solidFill>
                  <a:schemeClr val="tx1"/>
                </a:solidFill>
                <a:latin typeface="+mn-lt"/>
                <a:ea typeface="+mn-ea"/>
                <a:cs typeface="+mn-cs"/>
              </a:rPr>
              <a:t>Development costs </a:t>
            </a:r>
            <a:r>
              <a:rPr lang="en-US" sz="1200" b="0" i="0" u="none" strike="noStrike" kern="1200" baseline="0" dirty="0">
                <a:solidFill>
                  <a:schemeClr val="tx1"/>
                </a:solidFill>
                <a:latin typeface="+mn-lt"/>
                <a:ea typeface="+mn-ea"/>
                <a:cs typeface="+mn-cs"/>
              </a:rPr>
              <a:t>are incurred after the resource has been discovered but before production begins. They include a variety of costs such as expenditures for tunnels, wells, and shafts. It is not unusual for the cost of a natural resource, either purchased or developed, also to include estimated </a:t>
            </a:r>
            <a:r>
              <a:rPr lang="en-US" sz="1200" b="1" i="0" u="none" strike="noStrike" kern="1200" baseline="0" dirty="0">
                <a:solidFill>
                  <a:schemeClr val="tx1"/>
                </a:solidFill>
                <a:latin typeface="+mn-lt"/>
                <a:ea typeface="+mn-ea"/>
                <a:cs typeface="+mn-cs"/>
              </a:rPr>
              <a:t>restoration costs</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These are costs to restore land or other property to its original condition after extraction of the natural resource ends. Because restoration expenditures occur later—after production begins—they initially represent an obligation incurred in conjunction with an asset retirement</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the costs of equipment and other long-lived assets a company uses during drilling or excavation usually are not considered part of the cost of the natural resource. Instead, they are considered depreciable plant and equipment. However, if an asset used in the development of a natural resource can’t be moved and has no alternative use, its depreciable life is limited by the useful life of the natural resource.</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Sometimes a company incurs obligations associated with the disposition of property, plant, and equipment and natural resources, often as a result of acquiring those assets. For example, an oil and gas exploration company might be required to restore land to its original condition after extraction is completed. Before 2001, there was considerable diversity in the ways companies accounted for these obligations. Some companies recognized these </a:t>
            </a:r>
            <a:r>
              <a:rPr lang="en-US" sz="1200" b="1" i="0" u="none" strike="noStrike" kern="1200" baseline="0" dirty="0">
                <a:solidFill>
                  <a:schemeClr val="tx1"/>
                </a:solidFill>
                <a:latin typeface="+mn-lt"/>
                <a:ea typeface="+mn-ea"/>
                <a:cs typeface="+mn-cs"/>
              </a:rPr>
              <a:t>asset retirement obligations (AROs) </a:t>
            </a:r>
            <a:r>
              <a:rPr lang="en-US" sz="1200" b="0" i="0" u="none" strike="noStrike" kern="1200" baseline="0" dirty="0">
                <a:solidFill>
                  <a:schemeClr val="tx1"/>
                </a:solidFill>
                <a:latin typeface="+mn-lt"/>
                <a:ea typeface="+mn-ea"/>
                <a:cs typeface="+mn-cs"/>
              </a:rPr>
              <a:t>gradually over the life of the asset while others did not recognize the obligations until the asset was retired or sold.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accepted accounting principles now require that an existing legal obligation associated with the retirement of a tangible, long-lived asset be recognized as a liability and </a:t>
            </a:r>
            <a:r>
              <a:rPr lang="en-US" sz="1200" kern="1200" baseline="0" dirty="0">
                <a:solidFill>
                  <a:schemeClr val="tx1"/>
                </a:solidFill>
                <a:latin typeface="+mn-lt"/>
                <a:ea typeface="+mn-ea"/>
                <a:cs typeface="+mn-cs"/>
              </a:rPr>
              <a:t>measured at fair value, if value can be reasonably estimated. When the liability is credited, the offsetting debit is to the related asset. These retirement obligations could arise in connection with several types of assets.</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Let’s consider some of the provisions of the standard that addresses these </a:t>
            </a:r>
            <a:r>
              <a:rPr lang="en-US" sz="1200" b="0" i="0" u="none" strike="noStrike" kern="1200" baseline="0" dirty="0">
                <a:solidFill>
                  <a:schemeClr val="tx1"/>
                </a:solidFill>
                <a:latin typeface="+mn-lt"/>
                <a:ea typeface="+mn-ea"/>
                <a:cs typeface="+mn-cs"/>
              </a:rPr>
              <a:t>obligations.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Scope: AROs arise only from legal obligations associated with the retirement of a tangible long-lived asset that result from the acquisition, construction, or development and (or) normal operation of a long-lived asset.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Recognition: A retirement obligation might arise at the inception of an asset’s life or during its operating life. For instance, an offshore oil-and-gas production facility typically incurs its removal obligation when it begins operating. On the other hand, a landfill or a mining operation might incur a reclamation obligation gradually over the life of the asset as space is consumed with waste or as the mine is excavated.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Measurement: A company recognizes the fair value of an ARO in the period it’s incurred. The amount of the liability increases the valuation of the related asset. Usually, the fair value is estimated by calculating the present value of estimated future cash outflows.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Present value calculations: Traditionally, the way uncertainty has been considered in present value calculations has been by discounting the “best estimate” of future cash flows applying a discount rate that has been adjusted to reflect the uncertainty or risk of those cash flows. That’s not the approach we take here. </a:t>
            </a:r>
            <a:r>
              <a:rPr lang="en-US" sz="1200" b="0" i="0" u="none" strike="noStrike" kern="1200" baseline="0" dirty="0">
                <a:solidFill>
                  <a:schemeClr val="tx1"/>
                </a:solidFill>
                <a:latin typeface="+mn-lt"/>
                <a:ea typeface="+mn-ea"/>
                <a:cs typeface="+mn-cs"/>
              </a:rPr>
              <a:t>Instead, we follow the approach described in the FASB’s </a:t>
            </a:r>
            <a:r>
              <a:rPr lang="en-US" sz="1200" b="0" i="1" u="none" strike="noStrike" kern="1200" baseline="0" dirty="0">
                <a:solidFill>
                  <a:schemeClr val="tx1"/>
                </a:solidFill>
                <a:latin typeface="+mn-lt"/>
                <a:ea typeface="+mn-ea"/>
                <a:cs typeface="+mn-cs"/>
              </a:rPr>
              <a:t>Concept Statement No. 7 </a:t>
            </a:r>
            <a:r>
              <a:rPr lang="en-US" sz="1200" b="0" i="0" u="none" strike="noStrike" kern="1200" baseline="0" dirty="0">
                <a:solidFill>
                  <a:schemeClr val="tx1"/>
                </a:solidFill>
                <a:latin typeface="+mn-lt"/>
                <a:ea typeface="+mn-ea"/>
                <a:cs typeface="+mn-cs"/>
              </a:rPr>
              <a:t>which is to adjust the cash flows, not the discount rate, for the uncertainty or risk of those cash flows. </a:t>
            </a:r>
            <a:r>
              <a:rPr lang="en-IN" sz="1200" b="0" i="0" u="none" strike="noStrike" kern="1200" baseline="0" dirty="0">
                <a:solidFill>
                  <a:schemeClr val="tx1"/>
                </a:solidFill>
                <a:latin typeface="+mn-lt"/>
                <a:ea typeface="+mn-ea"/>
                <a:cs typeface="+mn-cs"/>
              </a:rPr>
              <a:t>This </a:t>
            </a:r>
            <a:r>
              <a:rPr lang="en-IN" sz="1200" b="0" i="1" u="none" strike="noStrike" kern="1200" baseline="0" dirty="0">
                <a:solidFill>
                  <a:schemeClr val="tx1"/>
                </a:solidFill>
                <a:latin typeface="+mn-lt"/>
                <a:ea typeface="+mn-ea"/>
                <a:cs typeface="+mn-cs"/>
              </a:rPr>
              <a:t>expected cash flow approach </a:t>
            </a:r>
            <a:r>
              <a:rPr lang="en-IN" sz="1200" b="0" i="0" u="none" strike="noStrike" kern="1200" baseline="0" dirty="0">
                <a:solidFill>
                  <a:schemeClr val="tx1"/>
                </a:solidFill>
                <a:latin typeface="+mn-lt"/>
                <a:ea typeface="+mn-ea"/>
                <a:cs typeface="+mn-cs"/>
              </a:rPr>
              <a:t>incorporates specific probabilities of cash flows into the analysis. We use a discount rate equal to the </a:t>
            </a:r>
            <a:r>
              <a:rPr lang="en-IN" sz="1200" b="0" i="1" u="none" strike="noStrike" kern="1200" baseline="0" dirty="0">
                <a:solidFill>
                  <a:schemeClr val="tx1"/>
                </a:solidFill>
                <a:latin typeface="+mn-lt"/>
                <a:ea typeface="+mn-ea"/>
                <a:cs typeface="+mn-cs"/>
              </a:rPr>
              <a:t>credit-adjusted risk free rate</a:t>
            </a:r>
            <a:r>
              <a:rPr lang="en-IN" sz="1200" b="0" i="0" u="none" strike="noStrike" kern="1200" baseline="0" dirty="0">
                <a:solidFill>
                  <a:schemeClr val="tx1"/>
                </a:solidFill>
                <a:latin typeface="+mn-lt"/>
                <a:ea typeface="+mn-ea"/>
                <a:cs typeface="+mn-cs"/>
              </a:rPr>
              <a:t>. The higher a company’s credit risk, the higher will be the discount rate. All other uncertainties or risks are incorporated into the cash flow probabilities.</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10–6</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demonstrates the approach in connection with the acquisition of a natural resource.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1306358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For financial reporting purposes, long-lived, revenue-producing assets typically are classified in two categories: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1. </a:t>
            </a:r>
            <a:r>
              <a:rPr lang="en-US" sz="1200" b="1" i="0" u="none" strike="noStrike" kern="1200" baseline="0" dirty="0">
                <a:solidFill>
                  <a:schemeClr val="tx1"/>
                </a:solidFill>
                <a:latin typeface="+mn-lt"/>
                <a:ea typeface="+mn-ea"/>
                <a:cs typeface="+mn-cs"/>
              </a:rPr>
              <a:t>Property, plant, and equipment</a:t>
            </a:r>
            <a:r>
              <a:rPr lang="en-US" sz="1200" b="0" i="0" u="none" strike="noStrike" kern="1200" baseline="0" dirty="0">
                <a:solidFill>
                  <a:schemeClr val="tx1"/>
                </a:solidFill>
                <a:latin typeface="+mn-lt"/>
                <a:ea typeface="+mn-ea"/>
                <a:cs typeface="+mn-cs"/>
              </a:rPr>
              <a:t>. Assets in this category include land, land improvements, buildings, machinery used in manufacturing, computers and other office equipment, vehicles, furniture, and fixtures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Natural </a:t>
            </a:r>
            <a:r>
              <a:rPr lang="en-US" sz="1200" b="1" i="0" u="none" strike="noStrike" kern="1200" baseline="0" dirty="0">
                <a:solidFill>
                  <a:schemeClr val="tx1"/>
                </a:solidFill>
                <a:latin typeface="+mn-lt"/>
                <a:ea typeface="+mn-ea"/>
                <a:cs typeface="+mn-cs"/>
              </a:rPr>
              <a:t>resources </a:t>
            </a:r>
            <a:r>
              <a:rPr lang="en-US" sz="1200" b="0" i="0" u="none" strike="noStrike" kern="1200" baseline="0" dirty="0">
                <a:solidFill>
                  <a:schemeClr val="tx1"/>
                </a:solidFill>
                <a:latin typeface="+mn-lt"/>
                <a:ea typeface="+mn-ea"/>
                <a:cs typeface="+mn-cs"/>
              </a:rPr>
              <a:t>such as oil and gas deposits, timber tracts, and mineral deposits also are included.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2. </a:t>
            </a:r>
            <a:r>
              <a:rPr lang="en-US" sz="1200" b="1" i="0" u="none" strike="noStrike" kern="1200" baseline="0" dirty="0">
                <a:solidFill>
                  <a:schemeClr val="tx1"/>
                </a:solidFill>
                <a:latin typeface="+mn-lt"/>
                <a:ea typeface="+mn-ea"/>
                <a:cs typeface="+mn-cs"/>
              </a:rPr>
              <a:t>Intangible assets</a:t>
            </a:r>
            <a:r>
              <a:rPr lang="en-US" sz="1200" b="0" i="0" u="none" strike="noStrike" kern="1200" baseline="0" dirty="0">
                <a:solidFill>
                  <a:schemeClr val="tx1"/>
                </a:solidFill>
                <a:latin typeface="+mn-lt"/>
                <a:ea typeface="+mn-ea"/>
                <a:cs typeface="+mn-cs"/>
              </a:rPr>
              <a:t>. Unlike property, plant, and equipment and natural resources, these lack physical substance and the extent and timing of their future benefits typically are highly uncertain. They include patents, copyrights, trademarks, franchises, and goodwill.</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We first determine the </a:t>
            </a:r>
            <a:r>
              <a:rPr lang="en-IN" sz="1200" b="0" i="0" u="none" strike="noStrike" kern="1200" baseline="0" dirty="0">
                <a:solidFill>
                  <a:schemeClr val="tx1"/>
                </a:solidFill>
                <a:latin typeface="+mn-lt"/>
                <a:ea typeface="+mn-ea"/>
                <a:cs typeface="+mn-cs"/>
              </a:rPr>
              <a:t>present value of expected cash outflows for restoration costs using the company’s credit-adjusted risk free interest rate. From the given data of cash flow possibilities</a:t>
            </a:r>
            <a:r>
              <a:rPr lang="en-US" sz="1200" b="0" i="0" u="none" strike="noStrike" kern="1200" baseline="0" dirty="0">
                <a:solidFill>
                  <a:schemeClr val="tx1"/>
                </a:solidFill>
                <a:latin typeface="+mn-lt"/>
                <a:ea typeface="+mn-ea"/>
                <a:cs typeface="+mn-cs"/>
              </a:rPr>
              <a:t>, the present value of the expected cash outflow equals $468,360.</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Therefore, the total capitalized cost of coal deposit, the sum of purchase, exploration, </a:t>
            </a:r>
            <a:r>
              <a:rPr lang="en-US" sz="1200" b="0" i="0" u="none" strike="noStrike" kern="1200" baseline="0" dirty="0" smtClean="0">
                <a:solidFill>
                  <a:schemeClr val="tx1"/>
                </a:solidFill>
                <a:latin typeface="+mn-lt"/>
                <a:ea typeface="+mn-ea"/>
                <a:cs typeface="+mn-cs"/>
              </a:rPr>
              <a:t>development, </a:t>
            </a:r>
            <a:r>
              <a:rPr lang="en-US" sz="1200" b="0" i="0" u="none" strike="noStrike" kern="1200" baseline="0" dirty="0">
                <a:solidFill>
                  <a:schemeClr val="tx1"/>
                </a:solidFill>
                <a:latin typeface="+mn-lt"/>
                <a:ea typeface="+mn-ea"/>
                <a:cs typeface="+mn-cs"/>
              </a:rPr>
              <a:t>and the restoration costs, is </a:t>
            </a:r>
            <a:r>
              <a:rPr lang="en-US" sz="1200" dirty="0"/>
              <a:t>$2,768,360</a:t>
            </a:r>
            <a:r>
              <a:rPr lang="en-US" sz="1200" dirty="0">
                <a:latin typeface="Calibri "/>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852705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following journal entries record the transactions.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debit Coal mine for $</a:t>
            </a:r>
            <a:r>
              <a:rPr lang="en-US" sz="1200" b="0" i="0" u="none" strike="noStrike" kern="1200" baseline="0" dirty="0">
                <a:solidFill>
                  <a:schemeClr val="tx1"/>
                </a:solidFill>
                <a:latin typeface="+mn-lt"/>
                <a:ea typeface="+mn-ea"/>
                <a:cs typeface="+mn-cs"/>
              </a:rPr>
              <a:t>2,768,360 (determined previously), credit Cash for $2,300,000 ($1,000,000 + 800,000 + 500,000) and credit Asset retirement liability (determined previously) for $468,360.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we record the purchase of </a:t>
            </a:r>
            <a:r>
              <a:rPr lang="en-IN" sz="1200" b="0" i="0" u="none" strike="noStrike" kern="1200" baseline="0" dirty="0">
                <a:solidFill>
                  <a:schemeClr val="tx1"/>
                </a:solidFill>
                <a:latin typeface="+mn-lt"/>
                <a:ea typeface="+mn-ea"/>
                <a:cs typeface="+mn-cs"/>
              </a:rPr>
              <a:t>new excavation equipment for the project by debiting </a:t>
            </a:r>
            <a:r>
              <a:rPr lang="en-US" sz="1200" b="0" i="0" u="none" strike="noStrike" kern="1200" baseline="0" dirty="0">
                <a:solidFill>
                  <a:schemeClr val="tx1"/>
                </a:solidFill>
                <a:latin typeface="+mn-lt"/>
                <a:ea typeface="+mn-ea"/>
                <a:cs typeface="+mn-cs"/>
              </a:rPr>
              <a:t>Excavation equipment for the $600,000 cost and crediting Cash for the same amount.</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3320344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difference between the asset retirement liability of $468,360 (present value) and the probability-weighted expected cash outflow of $590,000 is recognized as </a:t>
            </a:r>
            <a:r>
              <a:rPr lang="en-IN" sz="1200" b="0" i="1" u="none" strike="noStrike" kern="1200" baseline="0" dirty="0">
                <a:solidFill>
                  <a:schemeClr val="tx1"/>
                </a:solidFill>
                <a:latin typeface="+mn-lt"/>
                <a:ea typeface="+mn-ea"/>
                <a:cs typeface="+mn-cs"/>
              </a:rPr>
              <a:t>accretion expense</a:t>
            </a:r>
            <a:r>
              <a:rPr lang="en-IN" sz="1200" b="0" i="0" u="none" strike="noStrike" kern="1200" baseline="0" dirty="0">
                <a:solidFill>
                  <a:schemeClr val="tx1"/>
                </a:solidFill>
                <a:latin typeface="+mn-lt"/>
                <a:ea typeface="+mn-ea"/>
                <a:cs typeface="+mn-cs"/>
              </a:rPr>
              <a:t>, an additional expense that accrues as an operating expense, over the three-year excavation period. This process increases the liability to $590,000 by the end of the excavation </a:t>
            </a:r>
            <a:r>
              <a:rPr lang="en-US" sz="1200" b="0" i="0" u="none" strike="noStrike" kern="1200" baseline="0" dirty="0">
                <a:solidFill>
                  <a:schemeClr val="tx1"/>
                </a:solidFill>
                <a:latin typeface="+mn-lt"/>
                <a:ea typeface="+mn-ea"/>
                <a:cs typeface="+mn-cs"/>
              </a:rPr>
              <a:t>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a:t>
            </a:r>
            <a:r>
              <a:rPr lang="en-IN" sz="1200" b="0" i="0" u="none" strike="noStrike" kern="1200" baseline="0" dirty="0">
                <a:solidFill>
                  <a:schemeClr val="tx1"/>
                </a:solidFill>
                <a:latin typeface="+mn-lt"/>
                <a:ea typeface="+mn-ea"/>
                <a:cs typeface="+mn-cs"/>
              </a:rPr>
              <a:t>accretion expense for the first year is made by debiting Accretion expense for $</a:t>
            </a:r>
            <a:r>
              <a:rPr lang="en-US" sz="1200" b="0" i="0" u="none" strike="noStrike" kern="1200" baseline="0" dirty="0">
                <a:solidFill>
                  <a:schemeClr val="tx1"/>
                </a:solidFill>
                <a:latin typeface="+mn-lt"/>
                <a:ea typeface="+mn-ea"/>
                <a:cs typeface="+mn-cs"/>
              </a:rPr>
              <a:t>37,469 and crediting Asset retirement liability for the same amount.</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39327773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If the actual restoration costs are more (less) than the $590,000, we recognize a loss (gain) on retirement of the obligation for the difference. For example, suppose the actual restoration </a:t>
            </a:r>
            <a:r>
              <a:rPr lang="en-US" sz="1200" b="0" i="0" u="none" strike="noStrike" kern="1200" baseline="0" dirty="0">
                <a:solidFill>
                  <a:schemeClr val="tx1"/>
                </a:solidFill>
                <a:latin typeface="+mn-lt"/>
                <a:ea typeface="+mn-ea"/>
                <a:cs typeface="+mn-cs"/>
              </a:rPr>
              <a:t>costs were $625,000.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order to record the transaction, we reduce the Asset retirement liability by $590,000, credit Cash for $625,000, and debit Loss for the difference amount ($625,000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590,000) of $35,000.</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4002461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065539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Intangible assets </a:t>
            </a:r>
            <a:r>
              <a:rPr lang="en-US" sz="1200" b="0" i="0" u="none" strike="noStrike" kern="1200" baseline="0" dirty="0">
                <a:solidFill>
                  <a:schemeClr val="tx1"/>
                </a:solidFill>
                <a:latin typeface="+mn-lt"/>
                <a:ea typeface="+mn-ea"/>
                <a:cs typeface="+mn-cs"/>
              </a:rPr>
              <a:t>are long-lived assets, other than financial assets, that lack physical substance. They include such items as patents, copyrights, trademarks, franchises, and goodwill. Despite their lack of physical substance, these assets can be extremely valuable resources for a company. In general, intangible assets refer to the ownership of exclusive rights that provide benefits to the owner in the production of goods and services</a:t>
            </a:r>
            <a:r>
              <a:rPr lang="en-US" sz="1200" b="0" i="0" u="none" strike="noStrike" kern="1200" baseline="0" dirty="0" smtClean="0">
                <a:solidFill>
                  <a:schemeClr val="tx1"/>
                </a:solidFill>
                <a:latin typeface="+mn-lt"/>
                <a:ea typeface="+mn-ea"/>
                <a:cs typeface="+mn-cs"/>
              </a:rPr>
              <a:t>. </a:t>
            </a:r>
            <a:endParaRPr lang="en-US"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can either (1) purchase intangible assets from other entities (existing patent, copyright, trademark, or franchise rights) or (2) develop intangible assets internally (say, develop a new product or process that is then patented). </a:t>
            </a:r>
            <a:r>
              <a:rPr lang="en-US" sz="1200" b="0" i="0" u="none" strike="noStrike" kern="1200" baseline="0" dirty="0">
                <a:solidFill>
                  <a:schemeClr val="tx1"/>
                </a:solidFill>
                <a:latin typeface="+mn-lt"/>
                <a:ea typeface="+mn-ea"/>
                <a:cs typeface="+mn-cs"/>
              </a:rPr>
              <a:t>Intangible assets with finite useful lives are amortized; intangible assets with indefinite useful lives are not amortized.</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initial valuation of purchased intangible assets usually is quite simple. We value a purchased intangible at its original cost, which includes its purchase price and all other costs necessary to bring it to condition and location for intended use. For example, if a company purchases a patent from another entity, it might pay legal fees and filing fees in addition to </a:t>
            </a:r>
            <a:r>
              <a:rPr lang="en-US" sz="1200" b="0" i="0" u="none" strike="noStrike" kern="1200" baseline="0" dirty="0">
                <a:solidFill>
                  <a:schemeClr val="tx1"/>
                </a:solidFill>
                <a:latin typeface="+mn-lt"/>
                <a:ea typeface="+mn-ea"/>
                <a:cs typeface="+mn-cs"/>
              </a:rPr>
              <a:t>the purchase price. </a:t>
            </a:r>
            <a:r>
              <a:rPr lang="en-IN" sz="1200" b="0" i="0" u="none" strike="noStrike" kern="1200" baseline="0" dirty="0">
                <a:solidFill>
                  <a:schemeClr val="tx1"/>
                </a:solidFill>
                <a:latin typeface="+mn-lt"/>
                <a:ea typeface="+mn-ea"/>
                <a:cs typeface="+mn-cs"/>
              </a:rPr>
              <a:t>We value intangible assets acquired in exchange for stock, or for other nonmonetary assets, or with deferred payment contracts exactly as we do property, plant, and equipment.</a:t>
            </a:r>
            <a:endParaRPr lang="en-IN" b="0" i="0"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patent</a:t>
            </a:r>
            <a:r>
              <a:rPr lang="en-IN" sz="1200" b="0" i="0" u="none" strike="noStrike" kern="1200" baseline="0" dirty="0">
                <a:solidFill>
                  <a:schemeClr val="tx1"/>
                </a:solidFill>
                <a:latin typeface="+mn-lt"/>
                <a:ea typeface="+mn-ea"/>
                <a:cs typeface="+mn-cs"/>
              </a:rPr>
              <a:t> is an exclusive right to manufacture a product or to use a process. This right is granted by the U.S. Patent Office for a period of 20 years. In essence, the holder of a patent has a monopoly on the use, manufacture, or sale of the product or process. </a:t>
            </a:r>
            <a:r>
              <a:rPr lang="en-US" sz="1200" b="0" i="0" u="none" strike="noStrike" kern="1200" baseline="0" dirty="0">
                <a:solidFill>
                  <a:schemeClr val="tx1"/>
                </a:solidFill>
                <a:latin typeface="+mn-lt"/>
                <a:ea typeface="+mn-ea"/>
                <a:cs typeface="+mn-cs"/>
              </a:rPr>
              <a:t>If a </a:t>
            </a:r>
            <a:r>
              <a:rPr lang="en-IN" sz="1200" b="0" i="0" u="none" strike="noStrike" kern="1200" baseline="0" dirty="0">
                <a:solidFill>
                  <a:schemeClr val="tx1"/>
                </a:solidFill>
                <a:latin typeface="+mn-lt"/>
                <a:ea typeface="+mn-ea"/>
                <a:cs typeface="+mn-cs"/>
              </a:rPr>
              <a:t>patent is purchased from an inventor or another individual or company, </a:t>
            </a:r>
            <a:r>
              <a:rPr lang="en-US" sz="1200" b="0" i="0" u="none" strike="noStrike" kern="1200" baseline="0" dirty="0">
                <a:solidFill>
                  <a:schemeClr val="tx1"/>
                </a:solidFill>
                <a:latin typeface="+mn-lt"/>
                <a:ea typeface="+mn-ea"/>
                <a:cs typeface="+mn-cs"/>
              </a:rPr>
              <a:t>the amount paid is its initial valuation. </a:t>
            </a:r>
            <a:r>
              <a:rPr lang="en-US" sz="1200" b="0" kern="1200" baseline="0" dirty="0">
                <a:solidFill>
                  <a:schemeClr val="tx1"/>
                </a:solidFill>
                <a:latin typeface="+mn-lt"/>
                <a:ea typeface="+mn-ea"/>
                <a:cs typeface="+mn-cs"/>
              </a:rPr>
              <a:t>The cost might also include such other costs as legal and filing fees to secure the patent. Holders of patents often need to defend a patent in court against infringement. Any attorney fees and other costs of successfully defending a patent are added to the patent account.</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copyright</a:t>
            </a:r>
            <a:r>
              <a:rPr lang="en-IN" sz="1200" b="0" i="0" u="none" strike="noStrike" kern="1200" baseline="0" dirty="0">
                <a:solidFill>
                  <a:schemeClr val="tx1"/>
                </a:solidFill>
                <a:latin typeface="+mn-lt"/>
                <a:ea typeface="+mn-ea"/>
                <a:cs typeface="+mn-cs"/>
              </a:rPr>
              <a:t> is an exclusive right of protection given to a creator of a published work, such as a song, film, painting, photograph, or book. </a:t>
            </a:r>
            <a:r>
              <a:rPr lang="en-US" sz="1200" b="0" kern="1200" baseline="0" dirty="0">
                <a:solidFill>
                  <a:schemeClr val="tx1"/>
                </a:solidFill>
                <a:latin typeface="+mn-lt"/>
                <a:ea typeface="+mn-ea"/>
                <a:cs typeface="+mn-cs"/>
              </a:rPr>
              <a:t>Copyrights are protected by law and give the creator the exclusive right to reproduce and sell the artistic or published work for the life of the creator plus 70 years. Accounting for the costs of copyrights is virtually identical to that of patents.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trademark</a:t>
            </a:r>
            <a:r>
              <a:rPr lang="en-US" sz="1200" b="0" i="0" u="none" strike="noStrike" kern="1200" baseline="0" dirty="0">
                <a:solidFill>
                  <a:schemeClr val="tx1"/>
                </a:solidFill>
                <a:latin typeface="+mn-lt"/>
                <a:ea typeface="+mn-ea"/>
                <a:cs typeface="+mn-cs"/>
              </a:rPr>
              <a:t>, also called </a:t>
            </a:r>
            <a:r>
              <a:rPr lang="en-US" sz="1200" b="1" i="0" u="none" strike="noStrike" kern="1200" baseline="0" dirty="0">
                <a:solidFill>
                  <a:schemeClr val="tx1"/>
                </a:solidFill>
                <a:latin typeface="+mn-lt"/>
                <a:ea typeface="+mn-ea"/>
                <a:cs typeface="+mn-cs"/>
              </a:rPr>
              <a:t>tradename</a:t>
            </a:r>
            <a:r>
              <a:rPr lang="en-US" sz="1200" b="0" i="0" u="none" strike="noStrike" kern="1200" baseline="0" dirty="0">
                <a:solidFill>
                  <a:schemeClr val="tx1"/>
                </a:solidFill>
                <a:latin typeface="+mn-lt"/>
                <a:ea typeface="+mn-ea"/>
                <a:cs typeface="+mn-cs"/>
              </a:rPr>
              <a:t>, is an exclusive right to display a word, a slogan, a symbol, or an emblem that distinctively identifies a company, a product, or a service. The trademark can be registered with the U.S. Patent Office which protects the trademark from use by others for a period of 10 years. The registration can be renewed for an indefinite number of 10-year periods, so a trademark is an example of an intangible asset whose useful life could be indefinite.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franchise</a:t>
            </a:r>
            <a:r>
              <a:rPr lang="en-IN" sz="1200" b="0" i="0" u="none" strike="noStrike" kern="1200" baseline="0" dirty="0">
                <a:solidFill>
                  <a:schemeClr val="tx1"/>
                </a:solidFill>
                <a:latin typeface="+mn-lt"/>
                <a:ea typeface="+mn-ea"/>
                <a:cs typeface="+mn-cs"/>
              </a:rPr>
              <a:t> is a contractual arrangement under which the franchisor grants the franchisee the exclusive right to use the franchisor’s trademark or tradename and may include product and formula rights, within a geographical area, usually for a specified </a:t>
            </a:r>
            <a:r>
              <a:rPr lang="en-US" sz="1200" b="0" i="0" u="none" strike="noStrike" kern="1200" baseline="0" dirty="0">
                <a:solidFill>
                  <a:schemeClr val="tx1"/>
                </a:solidFill>
                <a:latin typeface="+mn-lt"/>
                <a:ea typeface="+mn-ea"/>
                <a:cs typeface="+mn-cs"/>
              </a:rPr>
              <a:t>period of time. </a:t>
            </a:r>
            <a:r>
              <a:rPr lang="en-US" sz="1200" kern="1200" baseline="0" dirty="0">
                <a:solidFill>
                  <a:schemeClr val="tx1"/>
                </a:solidFill>
                <a:latin typeface="+mn-lt"/>
                <a:ea typeface="+mn-ea"/>
                <a:cs typeface="+mn-cs"/>
              </a:rPr>
              <a:t>Many popular retail businesses such as fast food outlets, automobile dealerships, and motels are franchises.</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Payments to the franchisor usually include an initial payment plus periodic payments over the life of the franchise agreement. The franchisee capitalizes as an intangible asset the initial franchise fee plus any legal costs associated with the contract agreement. The franchise asset is then amortized over the life of the franchise agreement. The periodic payments usually relate to services provided by the franchisor on a continuing basis and are expensed as incurred.</a:t>
            </a:r>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Goodwill is a unique intangible asset in that its cost can’t be directly associated with any specifically identifiable right and it is not separable from the company itself. It represents the unique value of a company as a whole over and above its identifiable tangible and intangible assets. Goodwill can emerge from a company’s clientele and reputation, its trained employees and management team, its favorable business location, and any other unique features of the company that can’t be associated with a specific asset.</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Because goodwill can’t be separated from a company, it’s not possible for a buyer to acquire it without also acquiring the whole company or a portion of it. Goodwill will appear as an asset in a balance sheet only when it was purchased in connection with the acquisition of control over another company. In that case, the capitalized cost of goodwill equals the fair value of the consideration exchanged (acquisition price) for the company less the fair value of the net assets acquired. The fair value of the net assets equals the fair value of all identifiable tangible and intangible assets less the fair value of any liabilities of the selling company assumed by the buyer. Goodwill is a residual asset; it’s the amount left after other assets are identified and valued.</a:t>
            </a:r>
          </a:p>
          <a:p>
            <a:endParaRPr lang="en-US" sz="1200" b="0" i="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Just like for other intangible assets that have indefinite useful lives, </a:t>
            </a:r>
            <a:r>
              <a:rPr lang="en-US" b="0" i="1" dirty="0"/>
              <a:t>we do not amortize goodwill</a:t>
            </a:r>
            <a:r>
              <a:rPr lang="en-US" b="0" i="0" dirty="0"/>
              <a:t>. This makes it imperative that companies make every effort to identify specific intangibles other than goodwill that they acquire in a business combination since goodwill is the amount left after other assets are identified.</a:t>
            </a:r>
            <a:endParaRPr lang="en-IN" b="0" i="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10–8 </a:t>
            </a:r>
          </a:p>
          <a:p>
            <a:endParaRPr lang="en-US" b="0" i="0" dirty="0"/>
          </a:p>
          <a:p>
            <a:r>
              <a:rPr lang="en-US" b="0" i="0" dirty="0"/>
              <a:t>Goodwill </a:t>
            </a:r>
            <a:r>
              <a:rPr lang="en-US" sz="1200" b="0" i="0" u="none" strike="noStrike" kern="1200" baseline="0" dirty="0">
                <a:solidFill>
                  <a:schemeClr val="tx1"/>
                </a:solidFill>
                <a:latin typeface="+mn-lt"/>
                <a:ea typeface="+mn-ea"/>
                <a:cs typeface="+mn-cs"/>
              </a:rPr>
              <a:t>is the excess </a:t>
            </a:r>
            <a:r>
              <a:rPr lang="en-IN" sz="1200" b="0" i="0" u="none" strike="noStrike" kern="1200" baseline="0" dirty="0">
                <a:solidFill>
                  <a:schemeClr val="tx1"/>
                </a:solidFill>
                <a:latin typeface="+mn-lt"/>
                <a:ea typeface="+mn-ea"/>
                <a:cs typeface="+mn-cs"/>
              </a:rPr>
              <a:t>of the fair value of the </a:t>
            </a:r>
            <a:r>
              <a:rPr lang="en-US" sz="1200" b="0" i="0" u="none" strike="noStrike" kern="1200" baseline="0" dirty="0">
                <a:solidFill>
                  <a:schemeClr val="tx1"/>
                </a:solidFill>
                <a:latin typeface="+mn-lt"/>
                <a:ea typeface="+mn-ea"/>
                <a:cs typeface="+mn-cs"/>
              </a:rPr>
              <a:t>consideration exchanged </a:t>
            </a:r>
            <a:r>
              <a:rPr lang="en-IN" sz="1200" b="0" i="0" u="none" strike="noStrike" kern="1200" baseline="0" dirty="0">
                <a:solidFill>
                  <a:schemeClr val="tx1"/>
                </a:solidFill>
                <a:latin typeface="+mn-lt"/>
                <a:ea typeface="+mn-ea"/>
                <a:cs typeface="+mn-cs"/>
              </a:rPr>
              <a:t>over the fair value of the </a:t>
            </a:r>
            <a:r>
              <a:rPr lang="en-US" sz="1200" b="0" i="0" u="none" strike="noStrike" kern="1200" baseline="0" dirty="0">
                <a:solidFill>
                  <a:schemeClr val="tx1"/>
                </a:solidFill>
                <a:latin typeface="+mn-lt"/>
                <a:ea typeface="+mn-ea"/>
                <a:cs typeface="+mn-cs"/>
              </a:rPr>
              <a:t>net assets acquired. </a:t>
            </a:r>
            <a:r>
              <a:rPr lang="en-IN" b="0" i="0" baseline="0" dirty="0"/>
              <a:t>The </a:t>
            </a:r>
            <a:r>
              <a:rPr lang="en-IN" sz="1200" b="0" i="0" u="none" strike="noStrike" kern="1200" baseline="0" dirty="0">
                <a:solidFill>
                  <a:schemeClr val="tx1"/>
                </a:solidFill>
                <a:latin typeface="+mn-lt"/>
                <a:ea typeface="+mn-ea"/>
                <a:cs typeface="+mn-cs"/>
              </a:rPr>
              <a:t>fair value of consideration exchanged is given as </a:t>
            </a:r>
            <a:r>
              <a:rPr lang="en-US" sz="1200" b="0" i="0" u="none" strike="noStrike" kern="1200" baseline="0" dirty="0">
                <a:solidFill>
                  <a:schemeClr val="tx1"/>
                </a:solidFill>
                <a:latin typeface="+mn-lt"/>
                <a:ea typeface="+mn-ea"/>
                <a:cs typeface="+mn-cs"/>
              </a:rPr>
              <a:t>$180 million and f</a:t>
            </a:r>
            <a:r>
              <a:rPr lang="en-IN" sz="1200" b="0" i="0" u="none" strike="noStrike" kern="1200" baseline="0" dirty="0">
                <a:solidFill>
                  <a:schemeClr val="tx1"/>
                </a:solidFill>
                <a:latin typeface="+mn-lt"/>
                <a:ea typeface="+mn-ea"/>
                <a:cs typeface="+mn-cs"/>
              </a:rPr>
              <a:t>air value of net assets acquired</a:t>
            </a:r>
            <a:r>
              <a:rPr lang="en-US" sz="1200" b="0" i="0" u="none" strike="noStrike" kern="1200" baseline="0" dirty="0">
                <a:solidFill>
                  <a:schemeClr val="tx1"/>
                </a:solidFill>
                <a:latin typeface="+mn-lt"/>
                <a:ea typeface="+mn-ea"/>
                <a:cs typeface="+mn-cs"/>
              </a:rPr>
              <a:t> is $130 million (fair value of assets of $250 million minus fair value of liabilities of $120 million). </a:t>
            </a:r>
            <a:r>
              <a:rPr lang="en-IN" sz="1200" b="0" i="0" u="none" strike="noStrike" kern="1200" baseline="0" dirty="0">
                <a:solidFill>
                  <a:schemeClr val="tx1"/>
                </a:solidFill>
                <a:latin typeface="+mn-lt"/>
                <a:ea typeface="+mn-ea"/>
                <a:cs typeface="+mn-cs"/>
              </a:rPr>
              <a:t>Therefore, by subtracting the fair value of net assets acquired ($130 million) from the fair value of consideration exchanged ($180 million), we determine the value of goodwill to be $50 million. </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10–1</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Every company maintains its own unique mix of these assets. The way these assets are classified and combined for reporting purposes also varies from company to company. As an example, a recent balance sheet of Semtech Corporation, a leading supplier of semiconductor products, reported net property, plant, and equipment of $101,006 thousand and $115,471 thousand at the end of fiscal 2016 and 2015, respectively. A disclosure note, shown in Illustration 10–1, provided the details.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kern="1200" baseline="0" dirty="0">
                <a:solidFill>
                  <a:schemeClr val="tx1"/>
                </a:solidFill>
                <a:latin typeface="+mn-lt"/>
                <a:ea typeface="+mn-ea"/>
                <a:cs typeface="+mn-cs"/>
              </a:rPr>
              <a:t>Illustration </a:t>
            </a:r>
            <a:r>
              <a:rPr lang="en-US" sz="1200" b="0" i="0" kern="1200" baseline="0" dirty="0" smtClean="0">
                <a:solidFill>
                  <a:schemeClr val="tx1"/>
                </a:solidFill>
                <a:latin typeface="+mn-lt"/>
                <a:ea typeface="+mn-ea"/>
                <a:cs typeface="+mn-cs"/>
              </a:rPr>
              <a:t>10–8 </a:t>
            </a:r>
            <a:r>
              <a:rPr lang="en-US" sz="1200" b="0" i="0" kern="1200" baseline="0" dirty="0">
                <a:solidFill>
                  <a:schemeClr val="tx1"/>
                </a:solidFill>
                <a:latin typeface="+mn-lt"/>
                <a:ea typeface="+mn-ea"/>
                <a:cs typeface="+mn-cs"/>
              </a:rPr>
              <a:t>continued</a:t>
            </a:r>
            <a:endParaRPr lang="en-IN" b="0" i="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journal entry captures the effect of the acquisition on Smithson’s assets and liabilities.</a:t>
            </a:r>
          </a:p>
          <a:p>
            <a:endParaRPr lang="en-US" sz="1200" b="0" i="0" kern="1200" baseline="0" dirty="0">
              <a:solidFill>
                <a:schemeClr val="tx1"/>
              </a:solidFill>
              <a:latin typeface="+mn-lt"/>
              <a:ea typeface="+mn-ea"/>
              <a:cs typeface="+mn-cs"/>
            </a:endParaRPr>
          </a:p>
          <a:p>
            <a:endParaRPr lang="en-US" sz="1200" b="0" i="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216413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It’s not unusual for a group of assets to be acquired for a single sum. If these assets are indistinguishable, for example 10 identical delivery trucks purchased for a</a:t>
            </a:r>
            <a:r>
              <a:rPr lang="en-US" b="0" baseline="0" dirty="0"/>
              <a:t> </a:t>
            </a:r>
            <a:r>
              <a:rPr lang="en-US" b="0" dirty="0"/>
              <a:t>lump-sum price of $150,000, valuation is obvious. Each of the trucks would be valued at $15,000 ($150,000 ÷</a:t>
            </a:r>
            <a:r>
              <a:rPr lang="en-US" b="0" baseline="0" dirty="0"/>
              <a:t> </a:t>
            </a:r>
            <a:r>
              <a:rPr lang="en-US" b="0" dirty="0"/>
              <a:t>10). However, if the lump-sum purchase involves different assets, it’s necessary to allocate the lump-sum acquisition price among the separate items. The assets</a:t>
            </a:r>
            <a:r>
              <a:rPr lang="en-US" b="0" baseline="0" dirty="0"/>
              <a:t> </a:t>
            </a:r>
            <a:r>
              <a:rPr lang="en-US" b="0" dirty="0"/>
              <a:t>acquired may have different characteristics and</a:t>
            </a:r>
            <a:r>
              <a:rPr lang="en-US" b="0" baseline="0" dirty="0"/>
              <a:t> </a:t>
            </a:r>
            <a:r>
              <a:rPr lang="en-US" b="0" dirty="0"/>
              <a:t>different useful lives. For example, the acquisition of a factory may include assets that are significantly different such as land, building, and equipment.</a:t>
            </a:r>
            <a:endParaRPr lang="en-IN" sz="1200" b="0" i="0" u="none" strike="noStrike" kern="1200" baseline="0" dirty="0">
              <a:solidFill>
                <a:srgbClr val="FF0000"/>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1653238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10–9</a:t>
            </a:r>
            <a:endParaRPr lang="en-IN"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allocation is made in proportion to the individual assets’ relative fair values. This process is best explained by an example in this illustration. </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10–9 </a:t>
            </a:r>
            <a:r>
              <a:rPr lang="en-US" sz="1200" b="0" kern="1200" baseline="0" dirty="0">
                <a:solidFill>
                  <a:schemeClr val="tx1"/>
                </a:solidFill>
                <a:latin typeface="+mn-lt"/>
                <a:ea typeface="+mn-ea"/>
                <a:cs typeface="+mn-cs"/>
              </a:rPr>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dirty="0"/>
          </a:p>
          <a:p>
            <a:r>
              <a:rPr lang="en-US" sz="1200" kern="1200" baseline="0" dirty="0">
                <a:solidFill>
                  <a:schemeClr val="tx1"/>
                </a:solidFill>
                <a:latin typeface="+mn-lt"/>
                <a:ea typeface="+mn-ea"/>
                <a:cs typeface="+mn-cs"/>
              </a:rPr>
              <a:t>The relative fair value percentages are multiplied by the lump-sum purchase price to determine the initial valuation of each of the separate assets. </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10–9 </a:t>
            </a:r>
            <a:r>
              <a:rPr lang="en-US" sz="1200" b="0" kern="1200" baseline="0" dirty="0">
                <a:solidFill>
                  <a:schemeClr val="tx1"/>
                </a:solidFill>
                <a:latin typeface="+mn-lt"/>
                <a:ea typeface="+mn-ea"/>
                <a:cs typeface="+mn-cs"/>
              </a:rPr>
              <a:t>continued</a:t>
            </a:r>
            <a:endParaRPr lang="en-IN"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lump-sum purchase includes inventories. The procedure used here to allocate the purchase price in a lump-sum acquisition pertains to any type of asset mix, not just to property, plant, and equipment and intangible assets.</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90126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Companies sometimes acquire assets without paying cash at the time of the purchase. In Part B, we examine four situations where this occurs: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payments (notes payable</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Issuance </a:t>
            </a:r>
            <a:r>
              <a:rPr lang="en-US" sz="1200" b="0" i="0" u="none" strike="noStrike" kern="1200" baseline="0" dirty="0">
                <a:solidFill>
                  <a:schemeClr val="tx1"/>
                </a:solidFill>
                <a:latin typeface="+mn-lt"/>
                <a:ea typeface="+mn-ea"/>
                <a:cs typeface="+mn-cs"/>
              </a:rPr>
              <a:t>of equity </a:t>
            </a:r>
            <a:r>
              <a:rPr lang="en-US" sz="1200" b="0" i="0" u="none" strike="noStrike" kern="1200" baseline="0" dirty="0" smtClean="0">
                <a:solidFill>
                  <a:schemeClr val="tx1"/>
                </a:solidFill>
                <a:latin typeface="+mn-lt"/>
                <a:ea typeface="+mn-ea"/>
                <a:cs typeface="+mn-cs"/>
              </a:rPr>
              <a:t>securities</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Donated assets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Exchanges </a:t>
            </a:r>
            <a:r>
              <a:rPr lang="en-US" sz="1200" b="0" i="0" u="none" strike="noStrike" kern="1200" baseline="0" dirty="0">
                <a:solidFill>
                  <a:schemeClr val="tx1"/>
                </a:solidFill>
                <a:latin typeface="+mn-lt"/>
                <a:ea typeface="+mn-ea"/>
                <a:cs typeface="+mn-cs"/>
              </a:rPr>
              <a:t>of nonmonetary assets for other </a:t>
            </a:r>
            <a:r>
              <a:rPr lang="en-US" sz="1200" b="0" i="0" u="none" strike="noStrike" kern="1200" baseline="0" dirty="0" smtClean="0">
                <a:solidFill>
                  <a:schemeClr val="tx1"/>
                </a:solidFill>
                <a:latin typeface="+mn-lt"/>
                <a:ea typeface="+mn-ea"/>
                <a:cs typeface="+mn-cs"/>
              </a:rPr>
              <a:t>assets </a:t>
            </a:r>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The controlling principle in each of these situations is that in any noncash transaction, the asset acquired is recorded at its fair value. </a:t>
            </a:r>
            <a:r>
              <a:rPr lang="en-US" sz="1200" b="0" i="0" u="none" strike="noStrike" kern="1200" baseline="0" dirty="0">
                <a:solidFill>
                  <a:schemeClr val="tx1"/>
                </a:solidFill>
                <a:latin typeface="+mn-lt"/>
                <a:ea typeface="+mn-ea"/>
                <a:cs typeface="+mn-cs"/>
              </a:rPr>
              <a:t>The first indicator of fair value is the fair value of the assets, debt, or equity securities given. Sometimes the fair value of the assets received is used when their fair value is more clearly evident than the fair value of the assets given. </a:t>
            </a:r>
            <a:endParaRPr lang="en-IN" b="0" i="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 company can acquire an asset by giving the seller a promise to pay cash in the future and thus creating a liability, usually a note payable. The initial valuation of the asset is, again, quite simple as long as the note payable explicitly requires the payment of interest at a realistic interest rate.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example, suppose a machine is acquired for $15,000 and the buyer signs a note requiring the payment of $15,000 sometime in the future plus interest in the meantime at a realistic interest rate. The machine would be valued at $15,000 </a:t>
            </a:r>
            <a:r>
              <a:rPr lang="en-US" sz="1200" kern="1200" baseline="0" dirty="0">
                <a:solidFill>
                  <a:schemeClr val="tx1"/>
                </a:solidFill>
                <a:latin typeface="+mn-lt"/>
                <a:ea typeface="+mn-ea"/>
                <a:cs typeface="+mn-cs"/>
              </a:rPr>
              <a:t>and the transaction recorded as shown.</a:t>
            </a:r>
            <a:endParaRPr lang="en-IN" b="0" i="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Illustration </a:t>
            </a:r>
            <a:r>
              <a:rPr lang="en-US" b="0" i="0" dirty="0" smtClean="0"/>
              <a:t>10–10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r>
              <a:rPr lang="en-US" sz="1200" b="0" i="0" u="none" strike="noStrike" kern="1200" baseline="0" dirty="0">
                <a:solidFill>
                  <a:schemeClr val="tx1"/>
                </a:solidFill>
                <a:latin typeface="+mn-lt"/>
                <a:ea typeface="+mn-ea"/>
                <a:cs typeface="+mn-cs"/>
              </a:rPr>
              <a:t>On the surface, it might appear that Midwestern is paying $50,000 for the furnace, the eventual cash payment. However, when you recognize that the agreement specifies no interest even though the payment won’t be made for two years, it becomes obvious that a portion of the $50,000 payment is not actually payment for the furnace, but instead is interest on the note. At what amount should Midwestern value the furnace and the related note payable?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answer is fair value, as it is for any noncash transaction. This might be the fair value of the furnace or the fair value of the note. Let’s say, in this situation, that the furnace is custom-built, so its cash price is unavailable. But Midwestern can determine the fair value of the note payable by computing the present value of the cash payments at the appropriate interest rate of 10%. The amount actually paid for the machine, then, is the present value of the cash flows called for by the loan agreement, discounted at the market rate—10% in this case. </a:t>
            </a:r>
          </a:p>
          <a:p>
            <a:r>
              <a:rPr lang="en-US" sz="1200" b="0" i="0" u="none" strike="noStrike" kern="1200" baseline="0" dirty="0">
                <a:solidFill>
                  <a:schemeClr val="tx1"/>
                </a:solidFill>
                <a:latin typeface="+mn-lt"/>
                <a:ea typeface="+mn-ea"/>
                <a:cs typeface="+mn-cs"/>
              </a:rPr>
              <a:t>PV = $50,000 (0.82645*) = $41,323</a:t>
            </a:r>
          </a:p>
          <a:p>
            <a:r>
              <a:rPr lang="en-US" sz="1200" b="0" i="0" u="none" strike="noStrike" kern="1200" baseline="0" dirty="0">
                <a:solidFill>
                  <a:schemeClr val="tx1"/>
                </a:solidFill>
                <a:latin typeface="+mn-lt"/>
                <a:ea typeface="+mn-ea"/>
                <a:cs typeface="+mn-cs"/>
              </a:rPr>
              <a:t>*Present value of $1: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2</a:t>
            </a:r>
            <a:r>
              <a:rPr lang="en-US" sz="1200" b="0" i="0" u="none" strike="noStrike" kern="1200" baseline="0" dirty="0">
                <a:solidFill>
                  <a:schemeClr val="tx1"/>
                </a:solidFill>
                <a:latin typeface="+mn-lt"/>
                <a:ea typeface="+mn-ea"/>
                <a:cs typeface="+mn-cs"/>
              </a:rPr>
              <a:t>, </a:t>
            </a:r>
            <a:r>
              <a:rPr lang="en-US" sz="1200" b="0" i="1" u="none" strike="noStrike" kern="1200" baseline="0" dirty="0" err="1" smtClean="0">
                <a:solidFill>
                  <a:schemeClr val="tx1"/>
                </a:solidFill>
                <a:latin typeface="+mn-lt"/>
                <a:ea typeface="+mn-ea"/>
                <a:cs typeface="+mn-cs"/>
              </a:rPr>
              <a:t>i</a:t>
            </a:r>
            <a:r>
              <a:rPr lang="en-US" sz="1200" b="0" i="1" u="none" strike="noStrike" kern="1200" baseline="0" dirty="0" smtClean="0">
                <a:solidFill>
                  <a:schemeClr val="tx1"/>
                </a:solidFill>
                <a:latin typeface="+mn-lt"/>
                <a:ea typeface="+mn-ea"/>
                <a:cs typeface="+mn-cs"/>
              </a:rPr>
              <a:t> = </a:t>
            </a:r>
            <a:r>
              <a:rPr lang="en-US" sz="1200" b="0" u="none" strike="noStrike" kern="1200" baseline="0" dirty="0">
                <a:solidFill>
                  <a:schemeClr val="tx1"/>
                </a:solidFill>
              </a:rPr>
              <a:t>10%</a:t>
            </a:r>
            <a:endParaRPr lang="en-IN"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practice, some companies report intangibles as part of property, plant, and equipment and others show intangibles as a separate balance sheet category.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Layne Christensen Company, a leading construction and exploration company, reported goodwill of $8,915 thousand and other intangible assets of $6,991 thousand in a recent balance sheet. A disclosure note, shown in Illustration 10–2, provided the details of the other intangible assets. </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10–10 </a:t>
            </a:r>
            <a:r>
              <a:rPr lang="en-US" sz="1200" b="0" i="0" u="none" strike="noStrike" kern="1200" baseline="0" dirty="0">
                <a:solidFill>
                  <a:schemeClr val="tx1"/>
                </a:solidFill>
                <a:latin typeface="+mn-lt"/>
                <a:ea typeface="+mn-ea"/>
                <a:cs typeface="+mn-cs"/>
              </a:rPr>
              <a:t>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Assuming that Midwestern’s fiscal year-end is December 31 and that adjusting entries are recorded only at the end of each year, the company would record the entries shown at the end of 2018 and 2019 to accrue interest and the payment of the note.</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10–11</a:t>
            </a:r>
            <a:endParaRPr lang="en-IN"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the fair value of an asset acquired in a noncash transaction is readily available from price lists, previous purchases, or otherwise. In that case, this fair value may be more clearly evident than the fair value of the note and it would serve as the best evidence of the exchange value of the transaction.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situation, we infer the present value of the note from the fair value of the asset. Again, the difference between the note’s $79,383 present value and the cash payment of $100,000 represents interest. </a:t>
            </a:r>
          </a:p>
          <a:p>
            <a:r>
              <a:rPr lang="en-US" sz="1200" b="0" i="0" u="none" strike="noStrike" kern="1200" baseline="0" dirty="0">
                <a:solidFill>
                  <a:schemeClr val="tx1"/>
                </a:solidFill>
                <a:latin typeface="+mn-lt"/>
                <a:ea typeface="+mn-ea"/>
                <a:cs typeface="+mn-cs"/>
              </a:rPr>
              <a:t>We can determine the interest rate that is implicit as follows: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$79,383 (present value) = $100,000 (face amount</a:t>
            </a:r>
            <a:r>
              <a:rPr lang="en-US" sz="1200" kern="1200" baseline="0" dirty="0" smtClean="0">
                <a:solidFill>
                  <a:schemeClr val="tx1"/>
                </a:solidFill>
                <a:latin typeface="+mn-lt"/>
                <a:ea typeface="+mn-ea"/>
                <a:cs typeface="+mn-cs"/>
              </a:rPr>
              <a:t>) × PV </a:t>
            </a:r>
            <a:r>
              <a:rPr lang="en-US" sz="1200" kern="1200" baseline="0" dirty="0">
                <a:solidFill>
                  <a:schemeClr val="tx1"/>
                </a:solidFill>
                <a:latin typeface="+mn-lt"/>
                <a:ea typeface="+mn-ea"/>
                <a:cs typeface="+mn-cs"/>
              </a:rPr>
              <a:t>factor</a:t>
            </a:r>
          </a:p>
          <a:p>
            <a:r>
              <a:rPr lang="en-US" sz="1200" kern="1200" baseline="0" dirty="0">
                <a:solidFill>
                  <a:schemeClr val="tx1"/>
                </a:solidFill>
                <a:latin typeface="+mn-lt"/>
                <a:ea typeface="+mn-ea"/>
                <a:cs typeface="+mn-cs"/>
              </a:rPr>
              <a:t>$79,383 ÷ $100,000 = .79383*</a:t>
            </a:r>
            <a:endParaRPr lang="en-US" sz="1200" i="0"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a:t>
            </a:r>
            <a:r>
              <a:rPr lang="en-US" sz="1200" i="0" kern="1200" baseline="0" dirty="0">
                <a:solidFill>
                  <a:schemeClr val="tx1"/>
                </a:solidFill>
                <a:latin typeface="+mn-lt"/>
                <a:ea typeface="+mn-ea"/>
                <a:cs typeface="+mn-cs"/>
              </a:rPr>
              <a:t> = 3, </a:t>
            </a:r>
            <a:r>
              <a:rPr lang="en-US" sz="1200" i="1" kern="1200" baseline="0" dirty="0">
                <a:solidFill>
                  <a:schemeClr val="tx1"/>
                </a:solidFill>
                <a:latin typeface="+mn-lt"/>
                <a:ea typeface="+mn-ea"/>
                <a:cs typeface="+mn-cs"/>
              </a:rPr>
              <a:t>i</a:t>
            </a:r>
            <a:r>
              <a:rPr lang="en-US" sz="1200" i="0" kern="1200" baseline="0" dirty="0">
                <a:solidFill>
                  <a:schemeClr val="tx1"/>
                </a:solidFill>
                <a:latin typeface="+mn-lt"/>
                <a:ea typeface="+mn-ea"/>
                <a:cs typeface="+mn-cs"/>
              </a:rPr>
              <a:t> = ? (from Table 2,</a:t>
            </a:r>
            <a:r>
              <a:rPr lang="en-US" sz="1200" i="1" kern="1200" baseline="0" dirty="0">
                <a:solidFill>
                  <a:schemeClr val="tx1"/>
                </a:solidFill>
                <a:latin typeface="+mn-lt"/>
                <a:ea typeface="+mn-ea"/>
                <a:cs typeface="+mn-cs"/>
              </a:rPr>
              <a:t> i </a:t>
            </a:r>
            <a:r>
              <a:rPr lang="en-US" sz="1200" i="0" kern="1200" baseline="0" dirty="0">
                <a:solidFill>
                  <a:schemeClr val="tx1"/>
                </a:solidFill>
                <a:latin typeface="+mn-lt"/>
                <a:ea typeface="+mn-ea"/>
                <a:cs typeface="+mn-cs"/>
              </a:rPr>
              <a:t>= 8%)</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refer to the 8% rate as the implicit rate of interest. Dennison records interest each year at 8% in the same manner as in the previous illustration.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7372207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most common situation in which equity securities are issued for property, plant, and equipment and intangible assets occurs when small companies incorporate and the owner or owners contribute assets to the new corporation in exchange for ownership securities, usually common stock. Because the common shares are not publicly traded, it’s difficult to determine their fair value. In that case, the fair value of the assets received by the corporation is probably the better indicator of the transaction’s exchange value. In other situations, particularly those involving corporations whose stock is actively traded, the market value of the shares is the best indication of fair value.</a:t>
            </a:r>
            <a:endParaRPr lang="en-IN"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10–12</a:t>
            </a:r>
            <a:endParaRPr lang="en-IN" b="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Assets acquired by issuing common stock are valued at the fair value of the securities or the fair value of the assets, whichever is more clearly evident. </a:t>
            </a:r>
            <a:r>
              <a:rPr lang="en-US" sz="1200" kern="1200" baseline="0" dirty="0">
                <a:solidFill>
                  <a:schemeClr val="tx1"/>
                </a:solidFill>
                <a:latin typeface="+mn-lt"/>
                <a:ea typeface="+mn-ea"/>
                <a:cs typeface="+mn-cs"/>
              </a:rPr>
              <a:t>If the fair value of the common stock had not been reliably determinable, the value of the land as determined through an independent appraisal would be used as the cost of the land and the value of the common stock.</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On occasion, companies acquire assets through donation. The donation usually is an enticement to do something that benefits the donor. For example, the developer of an industrial park might pay some of the costs of building a manufacturing facility to entice a company to locate in its park. Companies record assets donated by unrelated parties at their fair values based on either an available market price or an appraisal value. This should not be considered a departure from historical cost valuation. Instead, it is equivalent to the donor contributing cash to the company and the company using the cash to acquire the asset.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that donated assets be recorded as </a:t>
            </a:r>
            <a:r>
              <a:rPr lang="en-US" sz="1200" b="0" i="1" u="none" strike="noStrike" kern="1200" baseline="0" dirty="0">
                <a:solidFill>
                  <a:schemeClr val="tx1"/>
                </a:solidFill>
                <a:latin typeface="+mn-lt"/>
                <a:ea typeface="+mn-ea"/>
                <a:cs typeface="+mn-cs"/>
              </a:rPr>
              <a:t>revenue</a:t>
            </a:r>
            <a:r>
              <a:rPr lang="en-US" sz="1200" b="0" i="0" u="none" strike="noStrike" kern="1200" baseline="0" dirty="0">
                <a:solidFill>
                  <a:schemeClr val="tx1"/>
                </a:solidFill>
                <a:latin typeface="+mn-lt"/>
                <a:ea typeface="+mn-ea"/>
                <a:cs typeface="+mn-cs"/>
              </a:rPr>
              <a:t>. Recall that revenues generally are inflows of assets from delivering or producing goods, rendering services, or from other activities that constitute the entity’s ongoing major or central operations. The rationale is that the company receiving the donation is performing a service for the donor in exchange for the asset donated.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10–13</a:t>
            </a:r>
            <a:endParaRPr lang="en-IN" b="0" dirty="0"/>
          </a:p>
          <a:p>
            <a:pPr algn="l"/>
            <a:endParaRPr lang="en-US" sz="1200" b="0" baseline="0" dirty="0">
              <a:solidFill>
                <a:srgbClr val="000000"/>
              </a:solidFill>
              <a:latin typeface="TimesLTStd-Roman"/>
            </a:endParaRPr>
          </a:p>
          <a:p>
            <a:pPr algn="l"/>
            <a:r>
              <a:rPr lang="en-US" sz="1200" b="0" baseline="0" dirty="0">
                <a:solidFill>
                  <a:srgbClr val="000000"/>
                </a:solidFill>
              </a:rPr>
              <a:t>Corporations occasionally receive donations from governmental units. A local governmental unit might provide land or pay all or some of the cost of a new office building or manufacturing plant to entice a company to locate within its geographical boundaries. </a:t>
            </a:r>
          </a:p>
          <a:p>
            <a:pPr algn="l"/>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provides an example. The </a:t>
            </a:r>
            <a:r>
              <a:rPr lang="en-US" sz="1200" b="0" i="0" u="none" strike="noStrike" kern="1200" baseline="0" dirty="0">
                <a:solidFill>
                  <a:schemeClr val="tx1"/>
                </a:solidFill>
                <a:latin typeface="+mn-lt"/>
                <a:ea typeface="+mn-ea"/>
                <a:cs typeface="+mn-cs"/>
              </a:rPr>
              <a:t>city of Westmont </a:t>
            </a:r>
            <a:r>
              <a:rPr lang="en-IN" sz="1200" b="0" i="0" u="none" strike="noStrike" kern="1200" baseline="0" dirty="0">
                <a:solidFill>
                  <a:schemeClr val="tx1"/>
                </a:solidFill>
                <a:latin typeface="+mn-lt"/>
                <a:ea typeface="+mn-ea"/>
                <a:cs typeface="+mn-cs"/>
              </a:rPr>
              <a:t>agreed to pay 20% of the $20 million cost of building in order to entice Elcorn to relocate. Thus, the amount of donation is $4,000,000 and </a:t>
            </a:r>
            <a:r>
              <a:rPr lang="en-US" sz="1200" b="0" i="0" u="none" strike="noStrike" kern="1200" baseline="0" dirty="0">
                <a:solidFill>
                  <a:schemeClr val="tx1"/>
                </a:solidFill>
                <a:latin typeface="+mn-lt"/>
                <a:ea typeface="+mn-ea"/>
                <a:cs typeface="+mn-cs"/>
              </a:rPr>
              <a:t>revenue is credited for this amount and land is recorded at $20 million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Elcorn</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pays the remaining amount, $16 million, in cash.</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136327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Both U.S. GAAP and IFRS require that companies value donated assets at their fair values. For government grants, though, the way that value is recorded is different under the two sets of standards. Unlike U.S. GAAP, donated assets are not recorded as revenue under IFRS. IAS No. 20 requires that government grants be recognized in income over the periods necessary to match them on a systematic basis with the related costs that they are intended to compensate. So, for example, IAS No. 20 allows two alternatives for grants related to assets:</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Deduct </a:t>
            </a:r>
            <a:r>
              <a:rPr lang="en-US" sz="1200" b="0" i="0" u="none" strike="noStrike" kern="1200" baseline="0" dirty="0">
                <a:solidFill>
                  <a:schemeClr val="tx1"/>
                </a:solidFill>
                <a:latin typeface="+mn-lt"/>
                <a:ea typeface="+mn-ea"/>
                <a:cs typeface="+mn-cs"/>
              </a:rPr>
              <a:t>the amount of the grant in determining the initial cost of the asset.</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Record </a:t>
            </a:r>
            <a:r>
              <a:rPr lang="en-US" sz="1200" b="0" i="0" u="none" strike="noStrike" kern="1200" baseline="0" dirty="0">
                <a:solidFill>
                  <a:schemeClr val="tx1"/>
                </a:solidFill>
                <a:latin typeface="+mn-lt"/>
                <a:ea typeface="+mn-ea"/>
                <a:cs typeface="+mn-cs"/>
              </a:rPr>
              <a:t>the grant as a liability, deferred income, in the balance sheet and recognize it in the income statement systematically over the asset’s useful life.</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8203003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property, plant, and equipment and intangible asset acquisition decision is among the most significant decisions that management must make. A decision to acquire a new fleet of airplanes or to build or purchase a new office building or manufacturing plant could influence a company’s performance for many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decisions, often referred to as </a:t>
            </a:r>
            <a:r>
              <a:rPr lang="en-US" sz="1200" b="1" i="0" u="none" strike="noStrike" kern="1200" baseline="0" dirty="0">
                <a:solidFill>
                  <a:schemeClr val="tx1"/>
                </a:solidFill>
                <a:latin typeface="+mn-lt"/>
                <a:ea typeface="+mn-ea"/>
                <a:cs typeface="+mn-cs"/>
              </a:rPr>
              <a:t>capital budgeting </a:t>
            </a:r>
            <a:r>
              <a:rPr lang="en-US" sz="1200" b="0" i="0" u="none" strike="noStrike" kern="1200" baseline="0" dirty="0">
                <a:solidFill>
                  <a:schemeClr val="tx1"/>
                </a:solidFill>
                <a:latin typeface="+mn-lt"/>
                <a:ea typeface="+mn-ea"/>
                <a:cs typeface="+mn-cs"/>
              </a:rPr>
              <a:t>decisions, require management to forecast all future net cash flows (cash inflows minus cash outflows) generated by the asset(s). These cash flows are then used in a model to determine if the future cash flows are sufficient to warrant the capital expenditure. One such model, the net present value model, </a:t>
            </a:r>
            <a:r>
              <a:rPr lang="en-US" sz="1200" kern="1200" baseline="0" dirty="0">
                <a:solidFill>
                  <a:schemeClr val="tx1"/>
                </a:solidFill>
                <a:latin typeface="+mn-lt"/>
                <a:ea typeface="+mn-ea"/>
                <a:cs typeface="+mn-cs"/>
              </a:rPr>
              <a:t>compares the present value of future net cash flows with the required initial acquisition cost of the asset(s). If the present value is higher than the acquisition cost, the asset is acquired.</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Illustration </a:t>
            </a:r>
            <a:r>
              <a:rPr lang="en-US" baseline="0" dirty="0" smtClean="0"/>
              <a:t>10–3</a:t>
            </a:r>
            <a:endParaRPr lang="en-US" dirty="0"/>
          </a:p>
          <a:p>
            <a:endParaRPr lang="en-US" dirty="0"/>
          </a:p>
          <a:p>
            <a:r>
              <a:rPr lang="en-US" dirty="0"/>
              <a:t>This illustration provides</a:t>
            </a:r>
            <a:r>
              <a:rPr lang="en-US" baseline="0" dirty="0"/>
              <a:t> a description of some assets usually included in property, plant, and equipment along with what costs are typically included in their acquisition costs.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4433973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 key to profitability is how well a company manages and utilizes its assets. Financial analysts often use activity, or turnover, ratios to evaluate a company’s effectiveness in managing assets. Property, plant, and equipment (PP&amp;E) usually are a company’s primary revenue generating assets. Their efficient use is critical to generating a satisfactory return to owners. One ratio analysts often use to measure how effectively managers use PP&amp;E is the </a:t>
            </a:r>
            <a:r>
              <a:rPr lang="en-US" sz="1200" b="1" i="0" u="none" strike="noStrike" kern="1200" baseline="0" dirty="0">
                <a:solidFill>
                  <a:schemeClr val="tx1"/>
                </a:solidFill>
                <a:latin typeface="+mn-lt"/>
                <a:ea typeface="+mn-ea"/>
                <a:cs typeface="+mn-cs"/>
              </a:rPr>
              <a:t>fixed asset turnover ratio</a:t>
            </a:r>
            <a:r>
              <a:rPr lang="en-US" sz="1200" b="0" i="0" u="none" strike="noStrike" kern="1200" baseline="0" dirty="0">
                <a:solidFill>
                  <a:schemeClr val="tx1"/>
                </a:solidFill>
                <a:latin typeface="+mn-lt"/>
                <a:ea typeface="+mn-ea"/>
                <a:cs typeface="+mn-cs"/>
              </a:rPr>
              <a:t>. This ratio is calculated as follows: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Fixed-asset turnover ratio = Net sales / Average fixed assets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ratio indicates the level of sales generated by the company’s investment in fixed assets. The denominator usually is the book value, sometimes called carrying value or carrying amount (cost less accumulated depreciation and depletion) of property, plant, and equipment.</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As with other turnover ratios, we can compare a company’s fixed-asset turnover with that of its competitors, with an industry average, or with the same company’s ratio over time. </a:t>
            </a:r>
            <a:r>
              <a:rPr lang="en-IN" sz="1200" b="0" i="0" u="none" strike="noStrike" kern="1200" baseline="0" dirty="0">
                <a:solidFill>
                  <a:schemeClr val="tx1"/>
                </a:solidFill>
                <a:latin typeface="+mn-lt"/>
                <a:ea typeface="+mn-ea"/>
                <a:cs typeface="+mn-cs"/>
              </a:rPr>
              <a:t>Let’s compare fixed-asset turnover ratios for Gap, Inc., and Ross Stores, Inc., two companies in the retail apparel industry. </a:t>
            </a:r>
          </a:p>
          <a:p>
            <a:endParaRPr lang="en-IN" sz="1200" b="0" i="0" u="none" strike="noStrike" kern="1200" baseline="0" dirty="0">
              <a:solidFill>
                <a:schemeClr val="tx1"/>
              </a:solidFill>
              <a:latin typeface="+mn-lt"/>
              <a:ea typeface="+mn-ea"/>
              <a:cs typeface="+mn-cs"/>
            </a:endParaRPr>
          </a:p>
          <a:p>
            <a:pPr algn="l"/>
            <a:r>
              <a:rPr lang="en-US" sz="1200" b="0" i="0" u="none" strike="noStrike" kern="1200" baseline="0" dirty="0">
                <a:solidFill>
                  <a:schemeClr val="tx1"/>
                </a:solidFill>
                <a:latin typeface="+mn-lt"/>
                <a:ea typeface="+mn-ea"/>
                <a:cs typeface="+mn-cs"/>
              </a:rPr>
              <a:t>The 2016 fixed-asset turnover for Gap is 5.62 ($15,797 ÷ [($2,850 + 2,773) ÷ 2]) compared to the turnover for Ross Stores of 5.17 ($11,940 ÷ [($2,343 + 2,274) ÷ 2]). Gap is able to generate $0.45 more in sales dollars than Ross Stores for each dollar invested in fixed assets. </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5781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Sometimes a company will acquire an asset in exchange for an asset other than cash. This frequently involves a trade-in by which a new asset is acquired in exchange for an old asset and </a:t>
            </a:r>
            <a:r>
              <a:rPr lang="en-US" b="0" baseline="0" dirty="0"/>
              <a:t>cash i</a:t>
            </a:r>
            <a:r>
              <a:rPr lang="en-US" b="0" dirty="0"/>
              <a:t>s given to equalize the fair values of the assets exchanged. The basic principle followed in these nonmonetary asset exchanges is to value the asset received at fair value. This can be the fair value of the asset(s) given or the fair value of the asset(s) received plus (or minus) any cash exchanged. In practice, we expect the fair value of total assets received to equal fair value of total assets given up in a fair trade. However, in a trade-in, quite often the fair value of the new asset is more clearly evident than the second-hand value of the asset traded in. We recognize a gain or loss for the difference</a:t>
            </a:r>
            <a:r>
              <a:rPr lang="en-US" b="0" baseline="0" dirty="0"/>
              <a:t> </a:t>
            </a:r>
            <a:r>
              <a:rPr lang="en-US" b="0" dirty="0"/>
              <a:t>between the fair value of the asset given up and its book value.</a:t>
            </a:r>
          </a:p>
          <a:p>
            <a:endParaRPr lang="en-US" sz="1200"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It’s important to understand that the gain or loss recognized in these transactions is the difference between the fair value and book value of the asset given. </a:t>
            </a:r>
            <a:r>
              <a:rPr lang="en-US" sz="1200" i="1" dirty="0"/>
              <a:t>The amount of cash given or </a:t>
            </a:r>
            <a:r>
              <a:rPr lang="en-US" sz="1200" i="1" dirty="0" smtClean="0"/>
              <a:t>received generally </a:t>
            </a:r>
            <a:r>
              <a:rPr lang="en-US" sz="1200" i="1" dirty="0"/>
              <a:t>has no effect on the amount of gain or loss recognized</a:t>
            </a:r>
            <a:r>
              <a:rPr lang="en-US" sz="1200" dirty="0"/>
              <a:t>. The cash given or received simply serves to equalize the fair value of the assets exchanged.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a:t>
            </a:r>
            <a:r>
              <a:rPr lang="en-US" b="0" dirty="0" smtClean="0"/>
              <a:t>10–14A</a:t>
            </a:r>
            <a:endParaRPr lang="en-IN" b="0" dirty="0"/>
          </a:p>
          <a:p>
            <a:endParaRPr lang="en-US" b="0" dirty="0"/>
          </a:p>
          <a:p>
            <a:r>
              <a:rPr lang="en-US" b="0" dirty="0"/>
              <a:t>The fair value of the new laser equipment is $580,000. We know this because American Laser was willing to trade the new lasers in exchange for old lasers worth $150,000 plus $430,000 cash. The journal entry records the transaction. </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new laser equipment is recorded at $580,000, the fair value of the old equipment, $150,000, plus the cash given of $430,000. This also equals the fair value of the new lasers. Elcorn recognizes a gain of $50,000, which is simply the difference between the old equipment’s fair value of $150,000 and its $100,000 book value.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a:t>
            </a:r>
            <a:r>
              <a:rPr lang="en-US" b="0" dirty="0" smtClean="0"/>
              <a:t>10–14B</a:t>
            </a:r>
            <a:endParaRPr lang="en-IN" b="0" dirty="0"/>
          </a:p>
          <a:p>
            <a:endParaRPr lang="en-US" b="0" dirty="0"/>
          </a:p>
          <a:p>
            <a:r>
              <a:rPr lang="en-US" b="0" dirty="0"/>
              <a:t>The new laser equipment is recorded at $505,000, the fair value of the old equipment, $75,000, plus the cash given, $430,000. The journal entry shown here records the transaction.</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$25,000 difference between the old equipment’s fair value of $75,000 and its book value of $100,000 is recognized as a loss.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It would be unusual for a company to be unable to reasonably determine fair value of either asset in an exchange. Nevertheless, if the situation does occur, the company would simply use the book value of the asset given up, plus (minus) any cash given (received) to value the asset acquired. For example, if fair value had not been determinable in the first illustration (</a:t>
            </a:r>
            <a:r>
              <a:rPr lang="en-US" sz="1200" kern="1200" baseline="0" dirty="0" smtClean="0">
                <a:solidFill>
                  <a:schemeClr val="tx1"/>
                </a:solidFill>
                <a:latin typeface="+mn-lt"/>
                <a:ea typeface="+mn-ea"/>
                <a:cs typeface="+mn-cs"/>
              </a:rPr>
              <a:t>10–14A</a:t>
            </a:r>
            <a:r>
              <a:rPr lang="en-US" sz="1200" kern="1200" baseline="0" dirty="0">
                <a:solidFill>
                  <a:schemeClr val="tx1"/>
                </a:solidFill>
                <a:latin typeface="+mn-lt"/>
                <a:ea typeface="+mn-ea"/>
                <a:cs typeface="+mn-cs"/>
              </a:rPr>
              <a:t>), Elcorn would record the exchange as noted here. The new equipment is valued at the book value of the old equipment ($100,000) plus the cash given ($430,000). No gain or loss is recognized.</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 nonmonetary exchange is considered to have commercial substance if future cash flows will change as a result of the exchange. Most exchanges are for business reasons and would not be transacted if there were no anticipated change in future cash flows. For example, newer models of equipment can increase production or improve manufacturing efficiency, causing an increase in revenue or a decrease in operating costs with a corresponding increase in future cash flows.</a:t>
            </a:r>
          </a:p>
          <a:p>
            <a:endParaRPr lang="en-IN" sz="1200" b="0" i="0" u="none" strike="noStrike" kern="1200" baseline="0" dirty="0">
              <a:solidFill>
                <a:schemeClr val="tx1"/>
              </a:solidFill>
              <a:latin typeface="+mn-lt"/>
              <a:ea typeface="+mn-ea"/>
              <a:cs typeface="+mn-cs"/>
            </a:endParaRPr>
          </a:p>
          <a:p>
            <a:r>
              <a:rPr lang="en-IN" b="0" i="0" dirty="0"/>
              <a:t>It is rare but if</a:t>
            </a:r>
            <a:r>
              <a:rPr lang="en-IN" b="0" i="0" baseline="0" dirty="0"/>
              <a:t> the</a:t>
            </a:r>
            <a:r>
              <a:rPr lang="en-IN" b="0" i="0" dirty="0"/>
              <a:t> </a:t>
            </a:r>
            <a:r>
              <a:rPr lang="en-IN" b="0" i="0" baseline="0" dirty="0"/>
              <a:t>exchange lacks commercial substance under a gain situation, the exchange is recorded at the book value of the old asset. It is unlikely that an exchange that lacks commercial substance would be transacted where the fair value of the asset given is less than its book value, but if it occurs, the fair value of the old asset is used to record the exchange and the loss is recorded.</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a:t>
            </a:r>
            <a:r>
              <a:rPr lang="en-US" b="0" i="0" dirty="0" smtClean="0"/>
              <a:t>10–15</a:t>
            </a:r>
            <a:endParaRPr lang="en-IN"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This journal entry records the transaction, assuming that the exchange lacks commercial substance. The new land is recorded at $3,000,000, the book value of the old land, $2,500,000, plus the cash given of $500,000. No gain is recognized.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78295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Illustration </a:t>
            </a:r>
            <a:r>
              <a:rPr lang="en-US" baseline="0" dirty="0" smtClean="0"/>
              <a:t>10–3 </a:t>
            </a:r>
            <a:r>
              <a:rPr lang="en-US" baseline="0" dirty="0"/>
              <a:t>continued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Similarly,</a:t>
            </a:r>
            <a:r>
              <a:rPr lang="en-US" baseline="0" dirty="0"/>
              <a:t> t</a:t>
            </a:r>
            <a:r>
              <a:rPr lang="en-US" dirty="0"/>
              <a:t>his illustration provides</a:t>
            </a:r>
            <a:r>
              <a:rPr lang="en-US" baseline="0" dirty="0"/>
              <a:t> a description of some assets usually included in intangible assets along with what costs are typically included in their acquisition costs.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41228455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717594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company might decide to construct an asset for its own use rather than buy an existing one. Quite often companies act as the main contractor and then subcontract most of the actual construction work.</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critical accounting issue in these instances is identifying the cost of the self-constructed asset. The task is more difficult than for purchased assets because there is no external transaction to establish an exchange price. Actually, two difficulties arise in connection with assigning costs to self-constructed assets: (1) determining the amount of the company’s indirect manufacturing costs (overhead) to be allocated to the construction and (2) deciding on the proper treatment of interest (actual or implicit) incurred during construction.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Overhead Allocation: One difficulty of associating costs with self-constructed assets is the same difficulty encountered when determining cost of goods manufactured for sale. The costs of material and direct labor usually are easily identified with a particular construction project and are included in cost. However, the treatment of manufacturing overhead cost and its allocation between construction projects and normal production is a controversial issue. Some accountants advocate the inclusion of only the incremental overhead costs in the total cost of construction. That is, the asset’s cost would include only those additional costs that are incurred because of the decision to construct the asset. This would exclude such indirect costs as depreciation and the salaries of supervisors that would be incurred whether or not the construction project is undertaken. If, however, a new construction supervisor was hired specifically to work on the project, then that salary would be included in asset cost. Others advocate assigning overhead on the same basis that is used for a regular manufacturing process. That is, all overhead costs are allocated both to production and to </a:t>
            </a:r>
            <a:r>
              <a:rPr lang="en-US" sz="1200" b="0" i="0" u="none" strike="noStrike" kern="1200" baseline="0" dirty="0" smtClean="0">
                <a:solidFill>
                  <a:schemeClr val="tx1"/>
                </a:solidFill>
                <a:latin typeface="+mn-lt"/>
                <a:ea typeface="+mn-ea"/>
                <a:cs typeface="+mn-cs"/>
              </a:rPr>
              <a:t>self-constructed </a:t>
            </a:r>
            <a:r>
              <a:rPr lang="en-US" sz="1200" b="0" i="0" u="none" strike="noStrike" kern="1200" baseline="0" dirty="0">
                <a:solidFill>
                  <a:schemeClr val="tx1"/>
                </a:solidFill>
                <a:latin typeface="+mn-lt"/>
                <a:ea typeface="+mn-ea"/>
                <a:cs typeface="+mn-cs"/>
              </a:rPr>
              <a:t>assets based on the relative amount of a chosen cost driver (for example, labor hours) incurred. This is known as the full-cost approach and is the generally accepted method used to determine the cost of a self-constructed asset.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Interest Capitalization: To reiterate, the cost of an asset includes all costs necessary to get the asset ready for its intended use. Unlike one purchased from another company, a self-constructed asset requires time to create it. During this construction period, the project must be financed in some way. This suggests the question as to whether interest costs during the construction period are one of the costs of acquiring the asset itself or simply costs of financing the asset. On the one hand, we might point to interest charges to finance inventories during their period of manufacture or to finance the purchase of plant assets from others and argue that construction period interest charges are merely costs of financing the asset that should be expensed as incurred like all other interest costs. On the other hand, we might argue that self-constructed assets are different in that during the construction period, they are not yet ready for their intended use for producing revenues. And, so, in keeping with both the historical cost principle and the matching concept, all costs during this period, including interest, should be capitalized and then allocated as depreciation during later periods when the assets are providing benefits.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Qualifying Assets: Generally accepted accounting principles are consistent with the second argument. Specifically, interest is capitalized during the construction period for (a) assets built for a company’s own use as well as for (b) assets constructed as discrete projects for sale or lease (a ship or a real estate development, for example). This excludes from interest capitalization consideration inventories that are routinely manufactured in large quantities on a repetitive basis and assets that already are in use or are ready for their intended use. Interest costs incurred during the productive life of the asset are expensed as incurred.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Period of Capitalization: The capitalization period for a self-constructed asset starts with the first expenditure (materials, labor, or overhead) and ends either when the asset is substantially complete and ready for use or when interest costs no longer are being incurred. Interest costs incurred can pertain to borrowings other than those obtained specifically for the construction project. However, interest costs can’t be imputed; actual interest costs must be incurred.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Average Accumulated Expenditures: Because we consider interest to be a necessary cost of getting a self-constructed asset ready for use, the amount capitalized is only that portion of interest cost incurred during the construction period that could have been avoided if expenditures for the asset had not been made. In other words, if construction had not been undertaken, debt incurred for the project would not have been necessary and/or other interest-bearing debt could have been liquidated or employed elsewhere. As a result, interest should be determined for only the construction expenditures actually incurred during the capitalization period. And unless all expenditures are made at the outset of the period, it’s necessary to determine the average amount outstanding during the period. This is the amount of debt that would be required to finance the expenditures and thus the amount on which interest would accrue.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Calculating the amount of interest to capitalize is a </a:t>
            </a:r>
            <a:r>
              <a:rPr lang="en-US" sz="1200" b="0" i="0" u="none" strike="noStrike" kern="1200" baseline="0" dirty="0" smtClean="0">
                <a:solidFill>
                  <a:schemeClr val="tx1"/>
                </a:solidFill>
                <a:latin typeface="+mn-lt"/>
                <a:ea typeface="+mn-ea"/>
                <a:cs typeface="+mn-cs"/>
              </a:rPr>
              <a:t>three-step </a:t>
            </a:r>
            <a:r>
              <a:rPr lang="en-US" sz="1200" b="0" i="0" u="none" strike="noStrike" kern="1200" baseline="0" dirty="0">
                <a:solidFill>
                  <a:schemeClr val="tx1"/>
                </a:solidFill>
                <a:latin typeface="+mn-lt"/>
                <a:ea typeface="+mn-ea"/>
                <a:cs typeface="+mn-cs"/>
              </a:rPr>
              <a:t>process:</a:t>
            </a:r>
          </a:p>
          <a:p>
            <a:r>
              <a:rPr lang="en-US" sz="1200" b="0" i="0" u="none" strike="noStrike" kern="1200" baseline="0" dirty="0">
                <a:solidFill>
                  <a:schemeClr val="tx1"/>
                </a:solidFill>
                <a:latin typeface="+mn-lt"/>
                <a:ea typeface="+mn-ea"/>
                <a:cs typeface="+mn-cs"/>
              </a:rPr>
              <a:t>Step 1: Determine the weighted-average accumulated expenditures.</a:t>
            </a:r>
          </a:p>
          <a:p>
            <a:r>
              <a:rPr lang="en-US" sz="1200" b="0" i="0" u="none" strike="noStrike" kern="1200" baseline="0" dirty="0">
                <a:solidFill>
                  <a:schemeClr val="tx1"/>
                </a:solidFill>
                <a:latin typeface="+mn-lt"/>
                <a:ea typeface="+mn-ea"/>
                <a:cs typeface="+mn-cs"/>
              </a:rPr>
              <a:t>Step 2: Calculate the amount of interest to be </a:t>
            </a:r>
            <a:r>
              <a:rPr lang="en-US" sz="1200" b="0" i="0" u="none" strike="noStrike" kern="1200" baseline="0" dirty="0" smtClean="0">
                <a:solidFill>
                  <a:schemeClr val="tx1"/>
                </a:solidFill>
                <a:latin typeface="+mn-lt"/>
                <a:ea typeface="+mn-ea"/>
                <a:cs typeface="+mn-cs"/>
              </a:rPr>
              <a:t>capitalized.</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 Compare calculated interest with actual interest incurred.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 </a:t>
            </a:r>
            <a:r>
              <a:rPr lang="en-US" sz="1200" b="0" i="0" u="none" strike="noStrike" kern="1200" baseline="0" dirty="0">
                <a:solidFill>
                  <a:schemeClr val="tx1"/>
                </a:solidFill>
                <a:latin typeface="+mn-lt"/>
                <a:ea typeface="+mn-ea"/>
                <a:cs typeface="+mn-cs"/>
              </a:rPr>
              <a:t>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1 is to determine the weighted-average accumulated expenditures. Interest should be determined for only the construction expenditures </a:t>
            </a:r>
            <a:r>
              <a:rPr lang="en-US" sz="1200" b="0" i="1" u="none" strike="noStrike" kern="1200" baseline="0" dirty="0">
                <a:solidFill>
                  <a:schemeClr val="tx1"/>
                </a:solidFill>
                <a:latin typeface="+mn-lt"/>
                <a:ea typeface="+mn-ea"/>
                <a:cs typeface="+mn-cs"/>
              </a:rPr>
              <a:t>actually incurred </a:t>
            </a:r>
            <a:r>
              <a:rPr lang="en-US" sz="1200" b="0" i="0" u="none" strike="noStrike" kern="1200" baseline="0" dirty="0">
                <a:solidFill>
                  <a:schemeClr val="tx1"/>
                </a:solidFill>
                <a:latin typeface="+mn-lt"/>
                <a:ea typeface="+mn-ea"/>
                <a:cs typeface="+mn-cs"/>
              </a:rPr>
              <a:t>during the capitalization period. Unless all expenditures are made at the outset of the period, it’s necessary to determine the </a:t>
            </a:r>
            <a:r>
              <a:rPr lang="en-US" sz="1200" b="0" i="1" u="none" strike="noStrike" kern="1200" baseline="0" dirty="0">
                <a:solidFill>
                  <a:schemeClr val="tx1"/>
                </a:solidFill>
                <a:latin typeface="+mn-lt"/>
                <a:ea typeface="+mn-ea"/>
                <a:cs typeface="+mn-cs"/>
              </a:rPr>
              <a:t>average </a:t>
            </a:r>
            <a:r>
              <a:rPr lang="en-US" sz="1200" b="0" i="0" u="none" strike="noStrike" kern="1200" baseline="0" dirty="0">
                <a:solidFill>
                  <a:schemeClr val="tx1"/>
                </a:solidFill>
                <a:latin typeface="+mn-lt"/>
                <a:ea typeface="+mn-ea"/>
                <a:cs typeface="+mn-cs"/>
              </a:rPr>
              <a:t>amount outstanding during the period. This is the amount of debt that would be required to finance the expenditures and thus the amount on which interest would accrue. For instance, if a company accumulated $1,500,000 of construction expenditures fairly evenly throughout the construction period, the average expenditures would be $750,000.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expenditures are not incurred evenly throughout the period, a simple average is insufficient. In that case, a </a:t>
            </a:r>
            <a:r>
              <a:rPr lang="en-US" sz="1200" b="0" i="1" u="none" strike="noStrike" kern="1200" baseline="0" dirty="0">
                <a:solidFill>
                  <a:schemeClr val="tx1"/>
                </a:solidFill>
                <a:latin typeface="+mn-lt"/>
                <a:ea typeface="+mn-ea"/>
                <a:cs typeface="+mn-cs"/>
              </a:rPr>
              <a:t>weighted average </a:t>
            </a:r>
            <a:r>
              <a:rPr lang="en-US" sz="1200" b="0" i="0" u="none" strike="noStrike" kern="1200" baseline="0" dirty="0">
                <a:solidFill>
                  <a:schemeClr val="tx1"/>
                </a:solidFill>
                <a:latin typeface="+mn-lt"/>
                <a:ea typeface="+mn-ea"/>
                <a:cs typeface="+mn-cs"/>
              </a:rPr>
              <a:t>is determined by time-weighting individual expenditures or groups of expenditures by the number of months from their incurrence to the end of the construction period. The weighted-average accumulated expenditures by the end of 2018 thus would be calculated as $950,000. Notice that the average accumulated expenditures are less than the total accumulated expenditures of $1,500,000. </a:t>
            </a:r>
            <a:r>
              <a:rPr lang="en-US" sz="1200" kern="1200" baseline="0" dirty="0">
                <a:solidFill>
                  <a:schemeClr val="tx1"/>
                </a:solidFill>
                <a:latin typeface="+mn-lt"/>
                <a:ea typeface="+mn-ea"/>
                <a:cs typeface="+mn-cs"/>
              </a:rPr>
              <a:t>If Mills had borrowed exactly the amount necessary to finance the project, it would not have incurred interest on a loan of $1,500,000 for the whole year but only on an average loan of $950,000.</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 </a:t>
            </a:r>
            <a:r>
              <a:rPr lang="en-US" sz="1200" b="0" i="0" u="none" strike="noStrike" kern="1200" baseline="0" dirty="0">
                <a:solidFill>
                  <a:schemeClr val="tx1"/>
                </a:solidFill>
                <a:latin typeface="+mn-lt"/>
                <a:ea typeface="+mn-ea"/>
                <a:cs typeface="+mn-cs"/>
              </a:rPr>
              <a:t>continued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next step is to determine the interest to be capitalized for the average accumulated expenditures. </a:t>
            </a:r>
            <a:r>
              <a:rPr lang="en-US" sz="1200" b="0" i="0" u="none" strike="noStrike" kern="1200" baseline="0" dirty="0">
                <a:solidFill>
                  <a:schemeClr val="tx1"/>
                </a:solidFill>
                <a:latin typeface="+mn-lt"/>
                <a:ea typeface="+mn-ea"/>
                <a:cs typeface="+mn-cs"/>
              </a:rPr>
              <a:t>To determine the interest capitalized, then, we simply multiply the construction loan rate of 8% by the average accumulated expenditures. The interest of $76,000 is added to the cost of the building, bringing accumulated expenditures at December 31, 2018, to $1,576,000 ($1,500,000 + $76,000). The remaining interest cost incurred but not capitalized is expensed.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should be emphasized that interest capitalization does not require that funds actually be borrowed for this specific purpose, only that the company does have outstanding debt. The presumption is that even if the company doesn’t borrow specifically for the project, funds from other borrowings must be diverted to finance the construction. Either way</a:t>
            </a:r>
            <a:r>
              <a:rPr lang="en-US" sz="1200" b="0" i="0" u="none" strike="noStrike" kern="1200" baseline="0" dirty="0" smtClean="0">
                <a:solidFill>
                  <a:schemeClr val="tx1"/>
                </a:solidFill>
                <a:latin typeface="+mn-lt"/>
                <a:ea typeface="+mn-ea"/>
                <a:cs typeface="+mn-cs"/>
              </a:rPr>
              <a:t>—directly </a:t>
            </a:r>
            <a:r>
              <a:rPr lang="en-US" sz="1200" b="0" i="0" u="none" strike="noStrike" kern="1200" baseline="0" dirty="0">
                <a:solidFill>
                  <a:schemeClr val="tx1"/>
                </a:solidFill>
                <a:latin typeface="+mn-lt"/>
                <a:ea typeface="+mn-ea"/>
                <a:cs typeface="+mn-cs"/>
              </a:rPr>
              <a:t>or indirectly—interest costs are incurred. In our illustration, for instance, even without the construction loan, interest would be capitalized because other debt was outstanding. The capitalized interest would be the average accumulated expenditures multiplied by the weighted-average rate on these other loans. The weighted-average interest rate on all debt other than the construction loan would be 10%, calculated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Loans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Annual Rate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$2,000,000 	× 	6%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$120,000 	</a:t>
            </a:r>
          </a:p>
          <a:p>
            <a:r>
              <a:rPr lang="en-US" sz="1200" b="0" i="0" u="sng" strike="noStrike" kern="1200" baseline="0" dirty="0">
                <a:solidFill>
                  <a:schemeClr val="tx1"/>
                </a:solidFill>
                <a:latin typeface="+mn-lt"/>
                <a:ea typeface="+mn-ea"/>
                <a:cs typeface="+mn-cs"/>
              </a:rPr>
              <a:t>4,000,000 </a:t>
            </a:r>
            <a:r>
              <a:rPr lang="en-US" sz="1200" b="0" i="0" u="none" strike="noStrike" kern="1200" baseline="0" dirty="0">
                <a:solidFill>
                  <a:schemeClr val="tx1"/>
                </a:solidFill>
                <a:latin typeface="+mn-lt"/>
                <a:ea typeface="+mn-ea"/>
                <a:cs typeface="+mn-cs"/>
              </a:rPr>
              <a:t>	× 	12% 	= 	 </a:t>
            </a:r>
            <a:r>
              <a:rPr lang="en-US" sz="1200" b="0" i="0" u="sng" strike="noStrike" kern="1200" baseline="0" dirty="0">
                <a:solidFill>
                  <a:schemeClr val="tx1"/>
                </a:solidFill>
                <a:latin typeface="+mn-lt"/>
                <a:ea typeface="+mn-ea"/>
                <a:cs typeface="+mn-cs"/>
              </a:rPr>
              <a:t>480,000 </a:t>
            </a:r>
            <a:r>
              <a:rPr lang="en-US" sz="1200" b="0" i="0" u="none" strike="noStrike" kern="1200" baseline="0" dirty="0">
                <a:solidFill>
                  <a:schemeClr val="tx1"/>
                </a:solidFill>
                <a:latin typeface="+mn-lt"/>
                <a:ea typeface="+mn-ea"/>
                <a:cs typeface="+mn-cs"/>
              </a:rPr>
              <a:t>	</a:t>
            </a:r>
          </a:p>
          <a:p>
            <a:r>
              <a:rPr lang="en-US" sz="1200" b="0" i="0" u="sng" strike="noStrike" kern="1200" baseline="0" dirty="0">
                <a:solidFill>
                  <a:schemeClr val="tx1"/>
                </a:solidFill>
                <a:latin typeface="+mn-lt"/>
                <a:ea typeface="+mn-ea"/>
                <a:cs typeface="+mn-cs"/>
              </a:rPr>
              <a:t>$6,000,000 </a:t>
            </a:r>
            <a:r>
              <a:rPr lang="en-US" sz="1200" b="0" i="0" u="none" strike="noStrike" kern="1200" baseline="0" dirty="0">
                <a:solidFill>
                  <a:schemeClr val="tx1"/>
                </a:solidFill>
                <a:latin typeface="+mn-lt"/>
                <a:ea typeface="+mn-ea"/>
                <a:cs typeface="+mn-cs"/>
              </a:rPr>
              <a:t>	                                                                        </a:t>
            </a:r>
            <a:r>
              <a:rPr lang="en-US" sz="1200" b="0" i="0" u="sng" strike="noStrike" kern="1200" baseline="0" dirty="0">
                <a:solidFill>
                  <a:schemeClr val="tx1"/>
                </a:solidFill>
                <a:latin typeface="+mn-lt"/>
                <a:ea typeface="+mn-ea"/>
                <a:cs typeface="+mn-cs"/>
              </a:rPr>
              <a:t>$600,000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Weighted-average rate: $</a:t>
            </a:r>
            <a:r>
              <a:rPr lang="en-US" sz="1200" b="0" i="0" u="none" strike="noStrike" kern="1200" baseline="0" dirty="0" smtClean="0">
                <a:solidFill>
                  <a:schemeClr val="tx1"/>
                </a:solidFill>
                <a:latin typeface="+mn-lt"/>
                <a:ea typeface="+mn-ea"/>
                <a:cs typeface="+mn-cs"/>
              </a:rPr>
              <a:t>600,000 / 6,000,000 = </a:t>
            </a:r>
            <a:r>
              <a:rPr lang="en-US" sz="1200" b="0" i="0" u="none" strike="noStrike" kern="1200" baseline="0" dirty="0">
                <a:solidFill>
                  <a:schemeClr val="tx1"/>
                </a:solidFill>
                <a:latin typeface="+mn-lt"/>
                <a:ea typeface="+mn-ea"/>
                <a:cs typeface="+mn-cs"/>
              </a:rPr>
              <a:t>10% </a:t>
            </a:r>
          </a:p>
          <a:p>
            <a:r>
              <a:rPr lang="en-US" sz="1200" b="0" i="0" u="none" strike="noStrike" kern="1200" baseline="0" dirty="0">
                <a:solidFill>
                  <a:schemeClr val="tx1"/>
                </a:solidFill>
                <a:latin typeface="+mn-lt"/>
                <a:ea typeface="+mn-ea"/>
                <a:cs typeface="+mn-cs"/>
              </a:rPr>
              <a:t>This is a weighted average because total interest is $600,000 on total debt of $6,000,000. Therefore, in our illustration, without any specific construction loan, interest capitalized for 2018 would have been $95,000 ($950,000 ×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 is to compare the calculated interest with the actual interest incurred. It’s possible that the amount of interest calculated to be capitalized exceeds the amount of interest actually incurred. If that’s the case, we limit the interest capitalized to the actual interest incurred. In our illustration, total interest cost incurred during 2018 far exceeds the $76,000 of capitalized interest calculated, so it’s not necessary to limit the capitalized amount.</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 </a:t>
            </a:r>
            <a:r>
              <a:rPr lang="en-US" sz="1200" b="0" i="0" u="none" strike="noStrike" kern="1200" baseline="0" dirty="0">
                <a:solidFill>
                  <a:schemeClr val="tx1"/>
                </a:solidFill>
                <a:latin typeface="+mn-lt"/>
                <a:ea typeface="+mn-ea"/>
                <a:cs typeface="+mn-cs"/>
              </a:rPr>
              <a:t>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method of determining interest to capitalize that we’ve discussed is called the </a:t>
            </a:r>
            <a:r>
              <a:rPr lang="en-US" sz="1200" b="0" i="1" u="none" strike="noStrike" kern="1200" baseline="0" dirty="0">
                <a:solidFill>
                  <a:schemeClr val="tx1"/>
                </a:solidFill>
                <a:latin typeface="+mn-lt"/>
                <a:ea typeface="+mn-ea"/>
                <a:cs typeface="+mn-cs"/>
              </a:rPr>
              <a:t>specific interest method</a:t>
            </a:r>
            <a:r>
              <a:rPr lang="en-US" sz="1200" b="0" i="0" u="none" strike="noStrike" kern="1200" baseline="0" dirty="0">
                <a:solidFill>
                  <a:schemeClr val="tx1"/>
                </a:solidFill>
                <a:latin typeface="+mn-lt"/>
                <a:ea typeface="+mn-ea"/>
                <a:cs typeface="+mn-cs"/>
              </a:rPr>
              <a:t> because we use rates from specific construction loans to the extent of specific borrowings before using the average rate of other debt.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though, it’s difficult to associate specific borrowings with projects. In these situations, it’s acceptable to just use the weighted-average rate on all interest-bearing debt, including all construction loans. This is known as the </a:t>
            </a:r>
            <a:r>
              <a:rPr lang="en-US" sz="1200" b="0" i="1" u="none" strike="noStrike" kern="1200" baseline="0" dirty="0">
                <a:solidFill>
                  <a:schemeClr val="tx1"/>
                </a:solidFill>
                <a:latin typeface="+mn-lt"/>
                <a:ea typeface="+mn-ea"/>
                <a:cs typeface="+mn-cs"/>
              </a:rPr>
              <a:t>weighted-average method</a:t>
            </a:r>
            <a:r>
              <a:rPr lang="en-US" sz="1200" b="0" i="0" u="none" strike="noStrike" kern="1200" baseline="0" dirty="0">
                <a:solidFill>
                  <a:schemeClr val="tx1"/>
                </a:solidFill>
                <a:latin typeface="+mn-lt"/>
                <a:ea typeface="+mn-ea"/>
                <a:cs typeface="+mn-cs"/>
              </a:rPr>
              <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US" sz="1200" b="0" i="0" u="none" strike="noStrike" kern="1200" baseline="0" dirty="0">
                <a:solidFill>
                  <a:srgbClr val="000000"/>
                </a:solidFill>
                <a:ea typeface="+mn-ea"/>
                <a:cs typeface="+mn-cs"/>
              </a:rPr>
              <a:t>Illustration </a:t>
            </a:r>
            <a:r>
              <a:rPr lang="en-US" sz="1200" b="0" i="0" u="none" strike="noStrike" kern="1200" baseline="0" dirty="0" smtClean="0">
                <a:solidFill>
                  <a:srgbClr val="000000"/>
                </a:solidFill>
                <a:ea typeface="+mn-ea"/>
                <a:cs typeface="+mn-cs"/>
              </a:rPr>
              <a:t>10–18</a:t>
            </a:r>
            <a:endParaRPr lang="en-US" sz="1200" b="0" i="0" u="none" strike="noStrike" kern="1200" baseline="0" dirty="0">
              <a:solidFill>
                <a:schemeClr val="tx1"/>
              </a:solidFill>
              <a:ea typeface="+mn-ea"/>
              <a:cs typeface="+mn-cs"/>
            </a:endParaRPr>
          </a:p>
          <a:p>
            <a:pPr algn="l"/>
            <a:endParaRPr lang="en-IN" sz="1200" b="0" i="0" u="none" strike="noStrike" kern="1200" baseline="0" dirty="0">
              <a:solidFill>
                <a:schemeClr val="tx1"/>
              </a:solidFill>
              <a:latin typeface="+mn-lt"/>
              <a:ea typeface="+mn-ea"/>
              <a:cs typeface="+mn-cs"/>
            </a:endParaRPr>
          </a:p>
          <a:p>
            <a:pPr algn="l"/>
            <a:r>
              <a:rPr lang="en-IN" sz="1200" b="0" i="0" u="none" strike="noStrike" kern="1200" baseline="0" dirty="0">
                <a:solidFill>
                  <a:schemeClr val="tx1"/>
                </a:solidFill>
                <a:latin typeface="+mn-lt"/>
                <a:ea typeface="+mn-ea"/>
                <a:cs typeface="+mn-cs"/>
              </a:rPr>
              <a:t>For an accounting period in which interest costs are capitalized, the total amount of interest costs capitalized, if the amount is material, should be disclosed. The illustration </a:t>
            </a:r>
            <a:r>
              <a:rPr lang="en-US" sz="1200" baseline="0" dirty="0">
                <a:solidFill>
                  <a:srgbClr val="000000"/>
                </a:solidFill>
              </a:rPr>
              <a:t>shows an interest capitalization disclosure note that was included in a </a:t>
            </a:r>
            <a:r>
              <a:rPr lang="en-US" sz="1200" b="0" baseline="0" dirty="0">
                <a:solidFill>
                  <a:srgbClr val="000000"/>
                </a:solidFill>
              </a:rPr>
              <a:t>recent annual report of Wal-Mart Stores, Inc., the world’s largest retailer.</a:t>
            </a:r>
          </a:p>
          <a:p>
            <a:pPr algn="l"/>
            <a:endParaRPr lang="en-US" sz="1200" b="0" i="0" u="none" strike="noStrike" kern="1200" baseline="0" dirty="0">
              <a:solidFill>
                <a:srgbClr val="000000"/>
              </a:solidFill>
              <a:latin typeface="TimesLTStd-Roman"/>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89999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Property, plant, and equipment and intangible assets can be acquired through purchase, exchange, lease, donation, self-construction, or a business combination.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initial valuation of property, plant, and equipment and intangible assets usually is quite simple. Assets are valued on the basis of their original costs. For example, if Thompson Company purchased inventory for $42,000 and incurred $1,000 in freight costs to have the inventory shipped to its location, the initial cost of the inventory is $43,000. This concept applies to the valuation of property, plant, and equipment and intangible assets as well. The initial cost of these assets includes the purchase price and all expenditures necessary to bring the asset to its desired condition and location for use. </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GAAP distinguishes research and development as follows:</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Research</a:t>
            </a:r>
            <a:r>
              <a:rPr lang="en-US" sz="1200" b="0" i="0" u="none" strike="noStrike" kern="1200" baseline="0" dirty="0">
                <a:solidFill>
                  <a:schemeClr val="tx1"/>
                </a:solidFill>
                <a:latin typeface="+mn-lt"/>
                <a:ea typeface="+mn-ea"/>
                <a:cs typeface="+mn-cs"/>
              </a:rPr>
              <a:t> is planned search or critical investigation aimed at discovery of new knowledge with the hope that such knowledge will be useful in developing a new product or service or a new process or technique or in bringing about a significant improvement to an existing product or process.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Development</a:t>
            </a:r>
            <a:r>
              <a:rPr lang="en-US" sz="1200" b="0" i="0" u="none" strike="noStrike" kern="1200" baseline="0" dirty="0">
                <a:solidFill>
                  <a:schemeClr val="tx1"/>
                </a:solidFill>
                <a:latin typeface="+mn-lt"/>
                <a:ea typeface="+mn-ea"/>
                <a:cs typeface="+mn-cs"/>
              </a:rPr>
              <a:t> is the translation of research findings or other knowledge into a plan or design for a new product or process or for a significant improvement to an existing product or process whether intended for sale or use.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R&amp;D costs include salaries, wages, and other labor costs of personnel engaged in R&amp;D activities, the costs of materials consumed, equipment, facilities, and intangibles used in R&amp;D projects, the costs of services performed by others in connection with R&amp;D activities, and a reasonable allocation of indirect costs related to those activities. General and administrative costs should not be included unless they are clearly related to the R&amp;D activity.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asset is purchased specifically for a single R&amp;D project, its cost is considered R&amp;D and expensed immediately even though the asset’s useful life extends beyond the current year. However, the cost of an asset that has an alternative future use beyond the current R&amp;D project is not a current R&amp;D expense. Instead, the depreciation or amortization of these alternative-use assets is included as R&amp;D expenses in the current and future periods the assets are used for R&amp;D activities.</a:t>
            </a:r>
            <a:endParaRPr lang="en-US" sz="12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a:t>
            </a:r>
            <a:r>
              <a:rPr lang="en-US" sz="1200" b="0" i="0" u="none" strike="noStrike" kern="1200" baseline="0" dirty="0" smtClean="0">
                <a:solidFill>
                  <a:schemeClr val="tx1"/>
                </a:solidFill>
              </a:rPr>
              <a:t>10–19</a:t>
            </a:r>
            <a:endParaRPr lang="en-US" sz="1200" b="0" i="0" u="none" strike="noStrike" kern="1200" baseline="0" dirty="0">
              <a:solidFill>
                <a:schemeClr val="tx1"/>
              </a:solidFill>
            </a:endParaRPr>
          </a:p>
          <a:p>
            <a:pPr algn="l"/>
            <a:endParaRPr lang="en-US" sz="1200" baseline="0" dirty="0"/>
          </a:p>
          <a:p>
            <a:pPr algn="l"/>
            <a:r>
              <a:rPr lang="en-US" sz="1200" baseline="0" dirty="0"/>
              <a:t>In general, R&amp;D costs pertain to activities that occur prior to the start of commercial production. Commercial production most often refers to the point in time where the company has no other plans to materially change the product prior to beginning production for intended sales to customers. Any costs incurred after the start of commercial production are not classified as R&amp;D costs. These costs would be either expensed or treated as manufacturing overhead and included in the cost of inventory. This illustration captures the concept with a time line beginning with the start of an R&amp;D project and ending with the ultimate sale of a developed product or the use of a developed process. The illustration also provides examples of activities typically included as R&amp;D and examples of activities typically excluded from R&amp;D.</a:t>
            </a:r>
            <a:endParaRPr lang="en-US" sz="1200" b="0" i="0" u="none" strike="noStrike" kern="1200" baseline="0" dirty="0">
              <a:solidFill>
                <a:schemeClr val="tx1"/>
              </a:solidFill>
            </a:endParaRPr>
          </a:p>
          <a:p>
            <a:pPr algn="l"/>
            <a:endParaRPr lang="en-US" sz="1200" b="0" i="0" u="none" strike="noStrike" kern="1200" baseline="0" dirty="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journal entry is made to record the R&amp;D expenses of $14,200,000 ($10,000,000 + 3,000,000 + 1,200,000).</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journal entry is made to record the purchase of equipment.</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2018 depreciation is expensed as R&amp;D.</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 journal entry is made to record the capitalization of the patent filing and legal costs. Even though the costs to develop the patented product are expensed, the filing and legal costs for the patent are capitalized and amortized in future periods just as similar costs are capitalized for purchased intangibles.</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Software Development Costs. </a:t>
            </a:r>
            <a:r>
              <a:rPr lang="en-US" sz="1200" b="0" i="0" u="none" strike="noStrike" kern="1200" baseline="0" dirty="0">
                <a:solidFill>
                  <a:schemeClr val="tx1"/>
                </a:solidFill>
                <a:latin typeface="+mn-lt"/>
                <a:ea typeface="+mn-ea"/>
                <a:cs typeface="+mn-cs"/>
              </a:rPr>
              <a:t>The percentage we use to amortize computer software development costs under U.S. GAAP is the greater of (1) the ratio of current revenues to current and anticipated revenues or (2) the straight-line percentage over the useful life of the software. This approach is allowed under IFRS, but not required. Amortization under IFRS typically occurs over the useful life of the software, based on pattern of benefits, with straight-line as the default.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that total R&amp;D expense incurred must be disclosed either as a line item in the income statement or in a disclosure note. In our illustration, total R&amp;D expense disclosed in 2018 would be $14,700,000 ($14,200,000 in expenditures and $500,000 in depreciation). Note that if Askew later sells this patent to another company for, say, $15 million, the buyer would capitalize the entire purchase price rather than only the filing and legal costs</a:t>
            </a:r>
            <a:r>
              <a:rPr lang="en-US" sz="1200" b="0" i="0" u="none" strike="noStrike" kern="1200" baseline="0" dirty="0" smtClean="0">
                <a:solidFill>
                  <a:schemeClr val="tx1"/>
                </a:solidFill>
                <a:latin typeface="+mn-lt"/>
                <a:ea typeface="+mn-ea"/>
                <a:cs typeface="+mn-cs"/>
              </a:rPr>
              <a:t>. Once </a:t>
            </a:r>
            <a:r>
              <a:rPr lang="en-US" sz="1200" b="0" i="0" u="none" strike="noStrike" kern="1200" baseline="0" dirty="0">
                <a:solidFill>
                  <a:schemeClr val="tx1"/>
                </a:solidFill>
                <a:latin typeface="+mn-lt"/>
                <a:ea typeface="+mn-ea"/>
                <a:cs typeface="+mn-cs"/>
              </a:rPr>
              <a:t>again, the reason for the apparent inconsistency in accounting treatment of internally generated intangibles and externally purchased intangibles is the difficulty of associating costs and benefits.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R&amp;D Performed for Others: The principle requiring the immediate expensing of R&amp;D does not apply to companies that perform R&amp;D for other companies under contract. In these situations, the R&amp;D costs are capitalized as inventory and carried forward into future years until the project is completed. Justification is that the benefits of these expenditures are the contract revenues that will eventually be recognized. Income from these contracts can be recognized over time or at a point in time, depending on the specifics of the contract.</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Start-up Costs: </a:t>
            </a:r>
            <a:r>
              <a:rPr lang="en-US" sz="1200" b="0" i="0" u="none" strike="noStrike" kern="1200" baseline="0" dirty="0" smtClean="0">
                <a:solidFill>
                  <a:schemeClr val="tx1"/>
                </a:solidFill>
                <a:latin typeface="+mn-lt"/>
                <a:ea typeface="+mn-ea"/>
                <a:cs typeface="+mn-cs"/>
              </a:rPr>
              <a:t>Whenever </a:t>
            </a:r>
            <a:r>
              <a:rPr lang="en-US" sz="1200" b="0" i="0" u="none" strike="noStrike" kern="1200" baseline="0" dirty="0">
                <a:solidFill>
                  <a:schemeClr val="tx1"/>
                </a:solidFill>
                <a:latin typeface="+mn-lt"/>
                <a:ea typeface="+mn-ea"/>
                <a:cs typeface="+mn-cs"/>
              </a:rPr>
              <a:t>a company introduces a new product or service, or commences business in a new territory or with a new customer, it </a:t>
            </a:r>
            <a:r>
              <a:rPr lang="en-US" sz="1200" b="0" i="0" u="none" strike="noStrike" kern="1200" baseline="0" dirty="0" smtClean="0">
                <a:solidFill>
                  <a:schemeClr val="tx1"/>
                </a:solidFill>
                <a:latin typeface="+mn-lt"/>
                <a:ea typeface="+mn-ea"/>
                <a:cs typeface="+mn-cs"/>
              </a:rPr>
              <a:t>incurs </a:t>
            </a:r>
            <a:r>
              <a:rPr lang="en-US" sz="1200" b="0" i="1" u="none" strike="noStrike" kern="1200" baseline="0" dirty="0" smtClean="0">
                <a:solidFill>
                  <a:schemeClr val="tx1"/>
                </a:solidFill>
                <a:latin typeface="+mn-lt"/>
                <a:ea typeface="+mn-ea"/>
                <a:cs typeface="+mn-cs"/>
              </a:rPr>
              <a:t>start</a:t>
            </a:r>
            <a:r>
              <a:rPr lang="en-US" sz="1200" b="0" i="1" u="none" strike="noStrike" kern="1200" baseline="0" dirty="0">
                <a:solidFill>
                  <a:schemeClr val="tx1"/>
                </a:solidFill>
                <a:latin typeface="+mn-lt"/>
                <a:ea typeface="+mn-ea"/>
                <a:cs typeface="+mn-cs"/>
              </a:rPr>
              <a:t>-up costs</a:t>
            </a:r>
            <a:r>
              <a:rPr lang="en-US" sz="1200" b="0" i="0" u="none" strike="noStrike" kern="1200" baseline="0" dirty="0">
                <a:solidFill>
                  <a:schemeClr val="tx1"/>
                </a:solidFill>
                <a:latin typeface="+mn-lt"/>
                <a:ea typeface="+mn-ea"/>
                <a:cs typeface="+mn-cs"/>
              </a:rPr>
              <a:t>. As with R&amp;D expenditures, a company must expense all the costs related to a company’s start-up activities in the period incurred, rather than capitalize those costs as an asset. Start-up costs also include organization costs related to organizing a new entity, such as legal fees and state filing fees to incorporate.</a:t>
            </a:r>
          </a:p>
          <a:p>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Equipment is a broad term that encompasses machinery used in manufacturing, computers and other office equipment, vehicles, furniture, and fixtures. The cost of equipment includes the purchase price plus any sales tax, transportation costs paid by the buyer to transport the asset to the location in which it will be used, expenditures for installation, testing, legal fees to establish title, and any other costs of bringing the asset to its condition and location for use. To the extent that these costs can be identified and measured, they should be included in the asset’s initial valuation rather than expensed currently.</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a:t>
            </a:r>
          </a:p>
          <a:p>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a:t>
            </a:r>
            <a:r>
              <a:rPr lang="en-US" sz="1200" b="0" i="0" u="none" strike="noStrike" kern="1200" baseline="0" dirty="0" smtClean="0">
                <a:solidFill>
                  <a:schemeClr val="tx1"/>
                </a:solidFill>
              </a:rPr>
              <a:t>10–21</a:t>
            </a:r>
            <a:endParaRPr lang="en-IN" sz="1200" b="0" i="0" u="none" strike="noStrike" kern="1200" baseline="0" dirty="0">
              <a:solidFill>
                <a:schemeClr val="tx1"/>
              </a:solidFill>
            </a:endParaRPr>
          </a:p>
          <a:p>
            <a:pPr algn="l"/>
            <a:endParaRPr lang="en-US" sz="1200" baseline="0" dirty="0"/>
          </a:p>
          <a:p>
            <a:pPr algn="l"/>
            <a:r>
              <a:rPr lang="en-US" sz="1200" baseline="0" dirty="0"/>
              <a:t>Technological feasibility is established “when the enterprise has completed all planning, designing, coding, and testing activities that are necessary to establish that the product can be produced to meet its design specifications including functions, features, and technical performance requirements.” Costs incurred after technological feasibility but before the software is available for general release to customers are capitalized as an intangible asset. These costs include items such as further coding and testing and the production of product masters. Capitalized costs are then amortized over the economic life of the software. Any costs incurred after the software release date generally are expensed but not as part of R&amp;D. This illustration shows the R&amp;D time line introduced earlier in the chapter modified to include the point at which technological feasibility is established. Only the costs incurred between technological feasibility and the software release date are capitalized.</a:t>
            </a:r>
          </a:p>
          <a:p>
            <a:pPr algn="l"/>
            <a:endParaRPr lang="en-US" sz="1200" b="0" i="0" u="none" strike="noStrike" kern="1200" baseline="0" dirty="0">
              <a:solidFill>
                <a:schemeClr val="tx1"/>
              </a:solidFill>
              <a:latin typeface="TimesLTStd-Roman"/>
              <a:ea typeface="+mn-ea"/>
              <a:cs typeface="+mn-cs"/>
            </a:endParaRPr>
          </a:p>
          <a:p>
            <a:pPr algn="l"/>
            <a:endParaRPr lang="en-US" sz="1200" b="0" i="0" u="none" strike="noStrike" kern="1200" baseline="0" dirty="0">
              <a:solidFill>
                <a:schemeClr val="tx1"/>
              </a:solidFill>
              <a:latin typeface="TimesLTStd-Roman"/>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10–22</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Astro Corporation would expense the $1,200,000 in costs incurred prior to the establishment of technological feasibility and capitalize the $800,000 in costs incurred between technological feasibility and the product availability date. 2019 revenues from the sale of the new product were $3,000,000 and the company anticipates an additional $7,000,000 in revenues. The economic life of the software is estimated at four years. The 2019 amortization of the software development costs </a:t>
            </a:r>
            <a:r>
              <a:rPr lang="en-US" sz="1200" b="0" i="0" u="none" strike="noStrike" kern="1200" baseline="0" dirty="0">
                <a:solidFill>
                  <a:schemeClr val="tx1"/>
                </a:solidFill>
                <a:latin typeface="+mn-lt"/>
                <a:ea typeface="+mn-ea"/>
                <a:cs typeface="+mn-cs"/>
              </a:rPr>
              <a:t>is determined by calculating amortization under both the percentage-of-revenue method and the straight-line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 as shown in Illustration 10–22.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10–22 </a:t>
            </a:r>
            <a:r>
              <a:rPr lang="en-US" sz="1200" b="0" i="0" u="none" strike="noStrike" kern="1200" baseline="0" dirty="0">
                <a:solidFill>
                  <a:schemeClr val="tx1"/>
                </a:solidFill>
                <a:latin typeface="+mn-lt"/>
                <a:ea typeface="+mn-ea"/>
                <a:cs typeface="+mn-cs"/>
              </a:rPr>
              <a:t>continued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a:t>
            </a:r>
            <a:r>
              <a:rPr lang="en-US" sz="1200" b="0" i="0" u="none" strike="noStrike" kern="1200" baseline="0" dirty="0">
                <a:solidFill>
                  <a:schemeClr val="tx1"/>
                </a:solidFill>
                <a:latin typeface="+mn-lt"/>
                <a:ea typeface="+mn-ea"/>
                <a:cs typeface="+mn-cs"/>
              </a:rPr>
              <a:t>he periodic amortization percentage under percentage-of-revenue method is 30%, which is calculated by dividing the current revenue of $3,000,000 by the sum of current and anticipated revenues of $3,000,000 and $7,000,000. The amortization is $240,000 (30% of $800,000).</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Under the straight-line method, the periodic amortization percentage is 25% because </a:t>
            </a:r>
            <a:r>
              <a:rPr lang="en-IN" sz="1200" b="0" i="0" u="none" strike="noStrike" kern="1200" baseline="0" dirty="0">
                <a:solidFill>
                  <a:schemeClr val="tx1"/>
                </a:solidFill>
                <a:latin typeface="+mn-lt"/>
                <a:ea typeface="+mn-ea"/>
                <a:cs typeface="+mn-cs"/>
              </a:rPr>
              <a:t>the economic life of the software is estimated at four years. The amortization is $200,000 (25% of $800,000).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percentage-of-revenue method is used because it produces the greater </a:t>
            </a:r>
            <a:r>
              <a:rPr lang="en-US" sz="1200" b="0" i="0" u="none" strike="noStrike" kern="1200" baseline="0" dirty="0">
                <a:solidFill>
                  <a:schemeClr val="tx1"/>
                </a:solidFill>
                <a:latin typeface="+mn-lt"/>
                <a:ea typeface="+mn-ea"/>
                <a:cs typeface="+mn-cs"/>
              </a:rPr>
              <a:t>amortization of $240,000.</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It’s not unusual for one company to buy another company in order to obtain technology that the acquired company has developed or is in the process of developing. Any time a company buys another, it values the tangible and intangible assets acquired at fair value. When technology is involved, we distinguish between developed technology and in-process research and development. To do that, we borrow a criterion used in accounting for software development costs, and determine whether </a:t>
            </a:r>
            <a:r>
              <a:rPr lang="en-US" sz="1200" b="0" i="1" u="none" strike="noStrike" kern="1200" baseline="0" dirty="0">
                <a:solidFill>
                  <a:schemeClr val="tx1"/>
                </a:solidFill>
                <a:latin typeface="+mn-lt"/>
                <a:ea typeface="+mn-ea"/>
                <a:cs typeface="+mn-cs"/>
              </a:rPr>
              <a:t>technological feasibility</a:t>
            </a:r>
            <a:r>
              <a:rPr lang="en-US" sz="1200" b="0" i="0" u="none" strike="noStrike" kern="1200" baseline="0" dirty="0">
                <a:solidFill>
                  <a:schemeClr val="tx1"/>
                </a:solidFill>
                <a:latin typeface="+mn-lt"/>
                <a:ea typeface="+mn-ea"/>
                <a:cs typeface="+mn-cs"/>
              </a:rPr>
              <a:t> has been achieved. If so, the value of that technology is considered “developed,” and we capitalize its fair value (record it as an asset) and amortize that amount over its useful life just like any other finite-life intangible asset.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in-process R&amp;D (technology that has not reached the feasibility stage) GAAP also requires the capitalization of its fair value. However, unlike developed technology, we view in-process R&amp;D as an </a:t>
            </a:r>
            <a:r>
              <a:rPr lang="en-US" sz="1200" b="0" i="1" u="none" strike="noStrike" kern="1200" baseline="0" dirty="0">
                <a:solidFill>
                  <a:schemeClr val="tx1"/>
                </a:solidFill>
                <a:latin typeface="+mn-lt"/>
                <a:ea typeface="+mn-ea"/>
                <a:cs typeface="+mn-cs"/>
              </a:rPr>
              <a:t>indefinite-life</a:t>
            </a:r>
            <a:r>
              <a:rPr lang="en-US" sz="1200" b="0" i="0" u="none" strike="noStrike" kern="1200" baseline="0" dirty="0">
                <a:solidFill>
                  <a:schemeClr val="tx1"/>
                </a:solidFill>
                <a:latin typeface="+mn-lt"/>
                <a:ea typeface="+mn-ea"/>
                <a:cs typeface="+mn-cs"/>
              </a:rPr>
              <a:t> intangible asset. We don’t amortize indefinite-life intangibles. Instead, we monitor these assets and test them for impairment when required by GAAP. If the R&amp;D project is completed successfully, we switch to the way we account for developed technology and amortize the capitalized amount over the estimated period the product or process developed will provide benefits. If the project instead is abandoned, we expense the entire balance immediately. Research and development costs incurred after the acquisition to complete the project are expensed as incurred, consistent with the treatment of usual R&amp;D expenditures.</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Whenever a company introduces a new product or service, or commences business in a new territory or with a new customer, it incurs </a:t>
            </a:r>
            <a:r>
              <a:rPr lang="en-US" sz="1200" b="1" i="0" u="none" strike="noStrike" kern="1200" baseline="0" dirty="0">
                <a:solidFill>
                  <a:schemeClr val="tx1"/>
                </a:solidFill>
                <a:latin typeface="+mn-lt"/>
                <a:ea typeface="+mn-ea"/>
                <a:cs typeface="+mn-cs"/>
              </a:rPr>
              <a:t>start-up costs</a:t>
            </a:r>
            <a:r>
              <a:rPr lang="en-US" sz="1200" b="0" i="0" u="none" strike="noStrike" kern="1200" baseline="0" dirty="0">
                <a:solidFill>
                  <a:schemeClr val="tx1"/>
                </a:solidFill>
                <a:latin typeface="+mn-lt"/>
                <a:ea typeface="+mn-ea"/>
                <a:cs typeface="+mn-cs"/>
              </a:rPr>
              <a:t>. Start-up costs also include </a:t>
            </a:r>
            <a:r>
              <a:rPr lang="en-US" sz="1200" b="1" i="0" u="none" strike="noStrike" kern="1200" baseline="0" dirty="0">
                <a:solidFill>
                  <a:schemeClr val="tx1"/>
                </a:solidFill>
                <a:latin typeface="+mn-lt"/>
                <a:ea typeface="+mn-ea"/>
                <a:cs typeface="+mn-cs"/>
              </a:rPr>
              <a:t>organization costs </a:t>
            </a:r>
            <a:r>
              <a:rPr lang="en-US" sz="1200" b="0" i="0" u="none" strike="noStrike" kern="1200" baseline="0" dirty="0">
                <a:solidFill>
                  <a:schemeClr val="tx1"/>
                </a:solidFill>
                <a:latin typeface="+mn-lt"/>
                <a:ea typeface="+mn-ea"/>
                <a:cs typeface="+mn-cs"/>
              </a:rPr>
              <a:t>related to organizing a new entity, such as legal fees and state filing fees to incorporate. Prior to 1999, companies frequently capitalized start-up costs until the new business started and amortized organization costs over five years. Now, as with R&amp;D expenditures, companies are required to expense all the costs related to a company’s start-up and organization activities in the period incurred, rather than capitalize those costs as an asset.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75264296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27972776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8610184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There are two generally accepted methods that companies can use to account for oil and gas exploration costs. The </a:t>
            </a:r>
            <a:r>
              <a:rPr lang="en-US" sz="1200" b="1" i="0" u="none" strike="noStrike" kern="1200" baseline="0" dirty="0">
                <a:solidFill>
                  <a:schemeClr val="tx1"/>
                </a:solidFill>
                <a:latin typeface="+mn-lt"/>
                <a:ea typeface="+mn-ea"/>
                <a:cs typeface="+mn-cs"/>
              </a:rPr>
              <a:t>successful efforts method</a:t>
            </a:r>
            <a:r>
              <a:rPr lang="en-US" sz="1200" b="0" i="0" u="none" strike="noStrike" kern="1200" baseline="0" dirty="0">
                <a:solidFill>
                  <a:schemeClr val="tx1"/>
                </a:solidFill>
                <a:latin typeface="+mn-lt"/>
                <a:ea typeface="+mn-ea"/>
                <a:cs typeface="+mn-cs"/>
              </a:rPr>
              <a:t> requires that exploration costs that are known not to have resulted in the discovery of oil or gas (sometimes referred to as dry holes) be included as expenses in the period the expenditures are made. The alternative, the </a:t>
            </a:r>
            <a:r>
              <a:rPr lang="en-US" sz="1200" b="1" i="0" u="none" strike="noStrike" kern="1200" baseline="0" dirty="0">
                <a:solidFill>
                  <a:schemeClr val="tx1"/>
                </a:solidFill>
                <a:latin typeface="+mn-lt"/>
                <a:ea typeface="+mn-ea"/>
                <a:cs typeface="+mn-cs"/>
              </a:rPr>
              <a:t>full-cost method</a:t>
            </a:r>
            <a:r>
              <a:rPr lang="en-US" sz="1200" b="0" i="0" u="none" strike="noStrike" kern="1200" baseline="0" dirty="0">
                <a:solidFill>
                  <a:schemeClr val="tx1"/>
                </a:solidFill>
                <a:latin typeface="+mn-lt"/>
                <a:ea typeface="+mn-ea"/>
                <a:cs typeface="+mn-cs"/>
              </a:rPr>
              <a:t>, allows costs incurred in searching for oil and gas within a large geographical area to be capitalized as assets and expensed in the future as oil and gas from the successful wells are removed from that area. Both of these methods are widely used.</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10A–1</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accounting treatment of the $20 million in total exploration costs will vary significantly depending on the accounting method used. The summary journal entries using each of the alternative methods are shown here.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full-cost method, Shannon would capitalize the entire $20 million which is expensed as oil from the two successful wells is depleted. On the other hand, using the successful efforts method, the cost of the unsuccessful wells is expensed in 2018, and only the $4 million cost related to the successful wells is capitalized and expensed in future periods as the oil is depleted.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Presently, oil and gas companies can use either the successful efforts or full-cost method to account for oil and gas exploration costs. Of course, the method used must be disclosed.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10–4</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Although most costs can be identified easily, others are more difficult. For example, the costs of training personnel to operate machinery could be considered a cost necessary to make the asset ready for use. However, because it is difficult to measure the amount of training costs associated with specific assets, these costs usually are expensed.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illustration, e</a:t>
            </a:r>
            <a:r>
              <a:rPr lang="en-US" sz="1200" kern="1200" baseline="0" dirty="0">
                <a:solidFill>
                  <a:schemeClr val="tx1"/>
                </a:solidFill>
                <a:latin typeface="+mn-lt"/>
                <a:ea typeface="+mn-ea"/>
                <a:cs typeface="+mn-cs"/>
              </a:rPr>
              <a:t>ach of the expenditures described was necessary to bring the machine to its condition and location for use and should be capitalized and then expensed in the future periods in which the asset is used.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66571541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91</a:t>
            </a:fld>
            <a:endParaRPr lang="en-US" dirty="0"/>
          </a:p>
        </p:txBody>
      </p:sp>
    </p:spTree>
    <p:extLst>
      <p:ext uri="{BB962C8B-B14F-4D97-AF65-F5344CB8AC3E}">
        <p14:creationId xmlns:p14="http://schemas.microsoft.com/office/powerpoint/2010/main" val="4081710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2pPr>
              <a:buSzPct val="7500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34445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a:prstGeom prst="rect">
            <a:avLst/>
          </a:prstGeom>
        </p:spPr>
        <p:txBody>
          <a:bodyPr/>
          <a:lstStyle/>
          <a:p>
            <a:r>
              <a:rPr lang="en-US" dirty="0"/>
              <a:t>Slide 1-</a:t>
            </a:r>
            <a:fld id="{4C4FA50F-677D-45D7-8182-76DCCEB90568}" type="slidenum">
              <a:rPr lang="en-US" smtClean="0"/>
              <a:pPr/>
              <a:t>‹#›</a:t>
            </a:fld>
            <a:endParaRPr lang="en-US"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9092455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4" Type="http://schemas.microsoft.com/office/2007/relationships/hdphoto" Target="../media/hdphoto1.wdp"/><Relationship Id="rId1" Type="http://schemas.openxmlformats.org/officeDocument/2006/relationships/slideLayout" Target="../slideLayouts/slideLayout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 Id="rId3" Type="http://schemas.openxmlformats.org/officeDocument/2006/relationships/image" Target="../media/image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2.xml"/><Relationship Id="rId3" Type="http://schemas.openxmlformats.org/officeDocument/2006/relationships/image" Target="../media/image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image" Target="../media/image10.png"/><Relationship Id="rId4" Type="http://schemas.microsoft.com/office/2007/relationships/hdphoto" Target="../media/hdphoto2.wdp"/><Relationship Id="rId1" Type="http://schemas.openxmlformats.org/officeDocument/2006/relationships/slideLayout" Target="../slideLayouts/slideLayout5.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10</a:t>
            </a:r>
          </a:p>
        </p:txBody>
      </p:sp>
      <p:sp>
        <p:nvSpPr>
          <p:cNvPr id="16386" name="Text Placeholder 3"/>
          <p:cNvSpPr>
            <a:spLocks noGrp="1"/>
          </p:cNvSpPr>
          <p:nvPr>
            <p:ph type="body" sz="quarter" idx="10"/>
          </p:nvPr>
        </p:nvSpPr>
        <p:spPr/>
        <p:txBody>
          <a:bodyPr/>
          <a:lstStyle/>
          <a:p>
            <a:r>
              <a:rPr lang="en-US" dirty="0"/>
              <a:t>Property, Plant, and Equipment and</a:t>
            </a:r>
          </a:p>
          <a:p>
            <a:r>
              <a:rPr lang="en-US" dirty="0"/>
              <a:t>Intangible Assets:</a:t>
            </a:r>
          </a:p>
          <a:p>
            <a:r>
              <a:rPr lang="en-US" dirty="0"/>
              <a:t>Acquisition</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Cost of Equipment</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The following expenditures relate to equipment purchased by Symington Corporation:</a:t>
            </a:r>
          </a:p>
          <a:p>
            <a:pPr marL="0" indent="0">
              <a:spcBef>
                <a:spcPts val="0"/>
              </a:spcBef>
              <a:buNone/>
            </a:pPr>
            <a:r>
              <a:rPr lang="en-US" sz="2000" dirty="0"/>
              <a:t>	</a:t>
            </a:r>
          </a:p>
          <a:p>
            <a:pPr marL="0" indent="0">
              <a:spcBef>
                <a:spcPts val="0"/>
              </a:spcBef>
              <a:buNone/>
            </a:pPr>
            <a:r>
              <a:rPr lang="en-US" sz="2000" dirty="0"/>
              <a:t>	Purchase price</a:t>
            </a:r>
            <a:r>
              <a:rPr lang="en-US" sz="2400" dirty="0"/>
              <a:t>	</a:t>
            </a:r>
            <a:r>
              <a:rPr lang="en-US" sz="2000" dirty="0"/>
              <a:t>		            </a:t>
            </a:r>
            <a:r>
              <a:rPr lang="en-US" sz="2200" dirty="0"/>
              <a:t>    </a:t>
            </a:r>
            <a:r>
              <a:rPr lang="en-US" sz="2000" dirty="0"/>
              <a:t>$48,000</a:t>
            </a:r>
          </a:p>
          <a:p>
            <a:pPr marL="0" indent="0">
              <a:spcBef>
                <a:spcPts val="0"/>
              </a:spcBef>
              <a:buNone/>
            </a:pPr>
            <a:r>
              <a:rPr lang="en-US" sz="2000" dirty="0"/>
              <a:t>	Transportation costs	    		     2,400</a:t>
            </a:r>
          </a:p>
          <a:p>
            <a:pPr marL="0" indent="0">
              <a:spcBef>
                <a:spcPts val="0"/>
              </a:spcBef>
              <a:buNone/>
            </a:pPr>
            <a:r>
              <a:rPr lang="en-US" sz="2000" dirty="0"/>
              <a:t>	Installation and special wiring		     1,500</a:t>
            </a:r>
          </a:p>
          <a:p>
            <a:pPr marL="0" indent="0">
              <a:spcBef>
                <a:spcPts val="0"/>
              </a:spcBef>
              <a:buNone/>
            </a:pPr>
            <a:r>
              <a:rPr lang="en-US" sz="2000" dirty="0"/>
              <a:t>	Testing			    		     6,000</a:t>
            </a:r>
          </a:p>
          <a:p>
            <a:pPr marL="0" indent="0">
              <a:spcBef>
                <a:spcPts val="0"/>
              </a:spcBef>
              <a:buNone/>
            </a:pPr>
            <a:r>
              <a:rPr lang="en-US" sz="2000" dirty="0"/>
              <a:t>	</a:t>
            </a:r>
          </a:p>
          <a:p>
            <a:pPr marL="0" indent="0">
              <a:spcBef>
                <a:spcPts val="0"/>
              </a:spcBef>
              <a:spcAft>
                <a:spcPts val="1200"/>
              </a:spcAft>
              <a:buNone/>
            </a:pPr>
            <a:r>
              <a:rPr lang="en-US" sz="2000" dirty="0" smtClean="0"/>
              <a:t>For what amount will Symington record the purchase of equipment?</a:t>
            </a:r>
            <a:r>
              <a:rPr lang="en-US" sz="2000" dirty="0"/>
              <a:t>	</a:t>
            </a:r>
          </a:p>
          <a:p>
            <a:pPr marL="457200" indent="-457200">
              <a:buFont typeface="+mj-lt"/>
              <a:buAutoNum type="alphaLcPeriod"/>
            </a:pPr>
            <a:r>
              <a:rPr lang="en-US" sz="2000" dirty="0" smtClean="0"/>
              <a:t>$51,900 </a:t>
            </a:r>
            <a:endParaRPr lang="en-US" sz="2000" dirty="0"/>
          </a:p>
          <a:p>
            <a:pPr marL="457200" indent="-457200">
              <a:buFont typeface="+mj-lt"/>
              <a:buAutoNum type="alphaLcPeriod"/>
            </a:pPr>
            <a:r>
              <a:rPr lang="en-US" sz="2000" dirty="0" smtClean="0"/>
              <a:t>$57,900 </a:t>
            </a:r>
            <a:endParaRPr lang="en-US" sz="2000" dirty="0"/>
          </a:p>
          <a:p>
            <a:pPr marL="457200" indent="-457200">
              <a:buFont typeface="+mj-lt"/>
              <a:buAutoNum type="alphaLcPeriod"/>
            </a:pPr>
            <a:r>
              <a:rPr lang="en-US" sz="2000" dirty="0" smtClean="0"/>
              <a:t>$50,800 </a:t>
            </a:r>
            <a:endParaRPr lang="en-US" sz="2000" dirty="0"/>
          </a:p>
          <a:p>
            <a:pPr marL="457200" indent="-457200">
              <a:buFont typeface="+mj-lt"/>
              <a:buAutoNum type="alphaLcPeriod"/>
            </a:pPr>
            <a:r>
              <a:rPr lang="en-US" sz="2000" dirty="0" smtClean="0"/>
              <a:t>$48,000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1999" y="46373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048000" y="4438471"/>
            <a:ext cx="5431237"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smtClean="0"/>
              <a:t>b</a:t>
            </a:r>
            <a:r>
              <a:rPr lang="en-US" dirty="0"/>
              <a:t>:</a:t>
            </a:r>
            <a:r>
              <a:rPr lang="en-US" dirty="0" smtClean="0"/>
              <a:t> </a:t>
            </a:r>
          </a:p>
          <a:p>
            <a:pPr lvl="0"/>
            <a:r>
              <a:rPr lang="en-US" dirty="0" smtClean="0"/>
              <a:t>$</a:t>
            </a:r>
            <a:r>
              <a:rPr lang="en-US" dirty="0"/>
              <a:t>48,000 (purchase price) + $2,400 (transportation costs) + $1,500 (installation and wiring) + $6,000 (testing) = </a:t>
            </a:r>
            <a:r>
              <a:rPr lang="en-US" b="1" dirty="0">
                <a:solidFill>
                  <a:srgbClr val="C00000"/>
                </a:solidFill>
              </a:rPr>
              <a:t>$57,900</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70812386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Land</a:t>
            </a:r>
          </a:p>
        </p:txBody>
      </p:sp>
      <p:sp>
        <p:nvSpPr>
          <p:cNvPr id="3" name="Content Placeholder 2"/>
          <p:cNvSpPr>
            <a:spLocks noGrp="1"/>
          </p:cNvSpPr>
          <p:nvPr>
            <p:ph idx="1"/>
          </p:nvPr>
        </p:nvSpPr>
        <p:spPr>
          <a:xfrm>
            <a:off x="611560" y="1219201"/>
            <a:ext cx="8229600" cy="4894264"/>
          </a:xfrm>
        </p:spPr>
        <p:txBody>
          <a:bodyPr>
            <a:noAutofit/>
          </a:bodyPr>
          <a:lstStyle/>
          <a:p>
            <a:pPr marL="0" indent="0">
              <a:spcAft>
                <a:spcPts val="600"/>
              </a:spcAft>
              <a:buNone/>
            </a:pPr>
            <a:r>
              <a:rPr lang="en-US" sz="2700" b="1" dirty="0">
                <a:solidFill>
                  <a:srgbClr val="C00000"/>
                </a:solidFill>
              </a:rPr>
              <a:t>Costs should include:</a:t>
            </a:r>
          </a:p>
          <a:p>
            <a:pPr lvl="1">
              <a:buFont typeface="Arial" panose="020B0604020202020204" pitchFamily="34" charset="0"/>
              <a:buChar char="•"/>
            </a:pPr>
            <a:r>
              <a:rPr lang="en-US" sz="2700" dirty="0"/>
              <a:t>Purchase price</a:t>
            </a:r>
          </a:p>
          <a:p>
            <a:pPr lvl="1">
              <a:buFont typeface="Arial" panose="020B0604020202020204" pitchFamily="34" charset="0"/>
              <a:buChar char="•"/>
            </a:pPr>
            <a:r>
              <a:rPr lang="en-US" sz="2700" dirty="0"/>
              <a:t>Attorney fees</a:t>
            </a:r>
          </a:p>
          <a:p>
            <a:pPr lvl="1">
              <a:buFont typeface="Arial" panose="020B0604020202020204" pitchFamily="34" charset="0"/>
              <a:buChar char="•"/>
            </a:pPr>
            <a:r>
              <a:rPr lang="en-US" sz="2700" dirty="0"/>
              <a:t>Real estate agent commissions</a:t>
            </a:r>
          </a:p>
          <a:p>
            <a:pPr lvl="1">
              <a:buFont typeface="Arial" panose="020B0604020202020204" pitchFamily="34" charset="0"/>
              <a:buChar char="•"/>
            </a:pPr>
            <a:r>
              <a:rPr lang="en-IN" sz="2700" dirty="0"/>
              <a:t>Costs related to title and title search</a:t>
            </a:r>
          </a:p>
          <a:p>
            <a:pPr lvl="1">
              <a:buFont typeface="Arial" panose="020B0604020202020204" pitchFamily="34" charset="0"/>
              <a:buChar char="•"/>
            </a:pPr>
            <a:r>
              <a:rPr lang="en-IN" sz="2700" dirty="0"/>
              <a:t>Recording fees</a:t>
            </a:r>
          </a:p>
          <a:p>
            <a:pPr lvl="1">
              <a:buFont typeface="Arial" panose="020B0604020202020204" pitchFamily="34" charset="0"/>
              <a:buChar char="•"/>
            </a:pPr>
            <a:r>
              <a:rPr lang="en-IN" sz="2700" dirty="0"/>
              <a:t>Any back taxes, liens, mortgages, or other obligations</a:t>
            </a:r>
          </a:p>
          <a:p>
            <a:pPr lvl="1">
              <a:spcAft>
                <a:spcPts val="600"/>
              </a:spcAft>
              <a:buFont typeface="Arial" panose="020B0604020202020204" pitchFamily="34" charset="0"/>
              <a:buChar char="•"/>
            </a:pPr>
            <a:r>
              <a:rPr lang="en-IN" sz="2700" dirty="0"/>
              <a:t>Expenditures such as clearing, filling, draining, and even removing old buildings </a:t>
            </a:r>
          </a:p>
          <a:p>
            <a:pPr marL="0" indent="0" algn="ctr">
              <a:buNone/>
            </a:pPr>
            <a:r>
              <a:rPr lang="en-IN" b="1" i="1" dirty="0">
                <a:solidFill>
                  <a:srgbClr val="C00000"/>
                </a:solidFill>
              </a:rPr>
              <a:t>Proceeds from the sale of salvaged materials after purchase </a:t>
            </a:r>
            <a:r>
              <a:rPr lang="en-IN" b="1" i="1" u="sng" dirty="0">
                <a:solidFill>
                  <a:srgbClr val="C00000"/>
                </a:solidFill>
              </a:rPr>
              <a:t>reduce</a:t>
            </a:r>
            <a:r>
              <a:rPr lang="en-IN" b="1" i="1" dirty="0">
                <a:solidFill>
                  <a:srgbClr val="C00000"/>
                </a:solidFill>
              </a:rPr>
              <a:t> the cost of land</a:t>
            </a:r>
            <a:endParaRPr lang="en-US" b="1" i="1" dirty="0">
              <a:solidFill>
                <a:srgbClr val="C0000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1743239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914258"/>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Initial Cost of Land</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8" name="TextBox 7"/>
          <p:cNvSpPr txBox="1"/>
          <p:nvPr/>
        </p:nvSpPr>
        <p:spPr>
          <a:xfrm>
            <a:off x="611560" y="1127760"/>
            <a:ext cx="8513288" cy="5262979"/>
          </a:xfrm>
          <a:prstGeom prst="rect">
            <a:avLst/>
          </a:prstGeom>
          <a:solidFill>
            <a:srgbClr val="FFFAB0"/>
          </a:solidFill>
        </p:spPr>
        <p:txBody>
          <a:bodyPr wrap="square" rtlCol="0">
            <a:spAutoFit/>
          </a:bodyPr>
          <a:lstStyle/>
          <a:p>
            <a:r>
              <a:rPr lang="en-IN" sz="2400" dirty="0">
                <a:latin typeface="+mn-lt"/>
              </a:rPr>
              <a:t>The Byers Structural Metal Company purchased a six-acre tract of land and an existing building for $500,000. The company plans to remove the old building and construct a new office building on the site. In addition to the purchase price, the company made the following expenditures at closing of the purchase</a:t>
            </a:r>
            <a:r>
              <a:rPr lang="en-IN" sz="2400" dirty="0" smtClean="0">
                <a:latin typeface="+mn-lt"/>
              </a:rPr>
              <a:t>:  </a:t>
            </a:r>
            <a:endParaRPr lang="en-IN" sz="2400" dirty="0">
              <a:latin typeface="+mn-lt"/>
            </a:endParaRPr>
          </a:p>
          <a:p>
            <a:pPr lvl="5"/>
            <a:r>
              <a:rPr lang="en-IN" sz="2400" dirty="0">
                <a:latin typeface="+mn-lt"/>
              </a:rPr>
              <a:t>Title insurance          $  3,000 </a:t>
            </a:r>
          </a:p>
          <a:p>
            <a:pPr lvl="5"/>
            <a:r>
              <a:rPr lang="en-IN" sz="2400" dirty="0">
                <a:latin typeface="+mn-lt"/>
              </a:rPr>
              <a:t>Commissions               16,000 </a:t>
            </a:r>
          </a:p>
          <a:p>
            <a:pPr lvl="5"/>
            <a:r>
              <a:rPr lang="en-IN" sz="2400" dirty="0">
                <a:latin typeface="+mn-lt"/>
              </a:rPr>
              <a:t>Property taxes               6,000</a:t>
            </a:r>
          </a:p>
          <a:p>
            <a:pPr lvl="0"/>
            <a:r>
              <a:rPr lang="en-IN" sz="2400" dirty="0">
                <a:solidFill>
                  <a:prstClr val="black"/>
                </a:solidFill>
                <a:latin typeface="Calibri"/>
              </a:rPr>
              <a:t>The $6,000 in property taxes included $4,000 of delinquent taxes paid by Byers on behalf of the seller and $2,000 attributable to the portion of the current fiscal year after the purchase </a:t>
            </a:r>
            <a:r>
              <a:rPr lang="en-IN" sz="2400" dirty="0" smtClean="0">
                <a:solidFill>
                  <a:prstClr val="black"/>
                </a:solidFill>
                <a:latin typeface="Calibri"/>
              </a:rPr>
              <a:t>date.</a:t>
            </a:r>
            <a:r>
              <a:rPr lang="en-US" sz="2400" dirty="0">
                <a:solidFill>
                  <a:prstClr val="black"/>
                </a:solidFill>
                <a:latin typeface="Calibri"/>
              </a:rPr>
              <a:t> </a:t>
            </a:r>
            <a:r>
              <a:rPr lang="en-IN" sz="2400" dirty="0" smtClean="0">
                <a:latin typeface="+mn-lt"/>
              </a:rPr>
              <a:t>Shortly </a:t>
            </a:r>
            <a:r>
              <a:rPr lang="en-IN" sz="2400" dirty="0">
                <a:latin typeface="+mn-lt"/>
              </a:rPr>
              <a:t>after closing, the company paid a contractor $10,000 to tear down the old building and remove it from the site. An additional $5,000 was paid to grade the land. </a:t>
            </a:r>
            <a:endParaRPr lang="en-US" sz="2400" dirty="0">
              <a:latin typeface="+mn-lt"/>
            </a:endParaRPr>
          </a:p>
        </p:txBody>
      </p:sp>
    </p:spTree>
    <p:extLst>
      <p:ext uri="{BB962C8B-B14F-4D97-AF65-F5344CB8AC3E}">
        <p14:creationId xmlns:p14="http://schemas.microsoft.com/office/powerpoint/2010/main" val="245486746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Initial Cost of Land </a:t>
            </a:r>
            <a:r>
              <a:rPr lang="en-US" sz="2400" dirty="0" smtClean="0">
                <a:latin typeface="Calibri"/>
                <a:cs typeface="Calibri"/>
              </a:rPr>
              <a:t>(continued)</a:t>
            </a:r>
            <a:endParaRPr lang="en-US" sz="24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5" name="TextBox 4"/>
          <p:cNvSpPr txBox="1"/>
          <p:nvPr/>
        </p:nvSpPr>
        <p:spPr>
          <a:xfrm>
            <a:off x="745599" y="2121404"/>
            <a:ext cx="4657622" cy="492443"/>
          </a:xfrm>
          <a:prstGeom prst="rect">
            <a:avLst/>
          </a:prstGeom>
          <a:noFill/>
        </p:spPr>
        <p:txBody>
          <a:bodyPr wrap="square" rtlCol="0">
            <a:spAutoFit/>
          </a:bodyPr>
          <a:lstStyle/>
          <a:p>
            <a:r>
              <a:rPr lang="en-US" sz="2600" dirty="0">
                <a:latin typeface="Calibri "/>
              </a:rPr>
              <a:t>Purchase price of land</a:t>
            </a:r>
          </a:p>
        </p:txBody>
      </p:sp>
      <p:sp>
        <p:nvSpPr>
          <p:cNvPr id="7" name="TextBox 6"/>
          <p:cNvSpPr txBox="1"/>
          <p:nvPr/>
        </p:nvSpPr>
        <p:spPr>
          <a:xfrm>
            <a:off x="5843238" y="2121404"/>
            <a:ext cx="2376000" cy="492443"/>
          </a:xfrm>
          <a:prstGeom prst="rect">
            <a:avLst/>
          </a:prstGeom>
          <a:noFill/>
        </p:spPr>
        <p:txBody>
          <a:bodyPr wrap="square" rtlCol="0">
            <a:spAutoFit/>
          </a:bodyPr>
          <a:lstStyle/>
          <a:p>
            <a:pPr algn="r"/>
            <a:r>
              <a:rPr lang="en-US" sz="2600" dirty="0">
                <a:latin typeface="Calibri "/>
              </a:rPr>
              <a:t>$500,000</a:t>
            </a:r>
          </a:p>
        </p:txBody>
      </p:sp>
      <p:sp>
        <p:nvSpPr>
          <p:cNvPr id="9" name="TextBox 8"/>
          <p:cNvSpPr txBox="1"/>
          <p:nvPr/>
        </p:nvSpPr>
        <p:spPr>
          <a:xfrm>
            <a:off x="735200" y="2461796"/>
            <a:ext cx="3835463" cy="492443"/>
          </a:xfrm>
          <a:prstGeom prst="rect">
            <a:avLst/>
          </a:prstGeom>
          <a:noFill/>
        </p:spPr>
        <p:txBody>
          <a:bodyPr wrap="square" rtlCol="0">
            <a:spAutoFit/>
          </a:bodyPr>
          <a:lstStyle/>
          <a:p>
            <a:r>
              <a:rPr lang="en-US" sz="2600" dirty="0">
                <a:latin typeface="Calibri "/>
              </a:rPr>
              <a:t>Title insurance</a:t>
            </a:r>
          </a:p>
        </p:txBody>
      </p:sp>
      <p:sp>
        <p:nvSpPr>
          <p:cNvPr id="10" name="TextBox 9"/>
          <p:cNvSpPr txBox="1"/>
          <p:nvPr/>
        </p:nvSpPr>
        <p:spPr>
          <a:xfrm>
            <a:off x="5843238" y="2463544"/>
            <a:ext cx="2376000" cy="492443"/>
          </a:xfrm>
          <a:prstGeom prst="rect">
            <a:avLst/>
          </a:prstGeom>
          <a:noFill/>
        </p:spPr>
        <p:txBody>
          <a:bodyPr wrap="square" rtlCol="0">
            <a:spAutoFit/>
          </a:bodyPr>
          <a:lstStyle/>
          <a:p>
            <a:pPr algn="r"/>
            <a:r>
              <a:rPr lang="en-US" sz="2600" dirty="0">
                <a:latin typeface="Calibri "/>
              </a:rPr>
              <a:t>    3,000</a:t>
            </a:r>
          </a:p>
        </p:txBody>
      </p:sp>
      <p:sp>
        <p:nvSpPr>
          <p:cNvPr id="11" name="TextBox 10"/>
          <p:cNvSpPr txBox="1"/>
          <p:nvPr/>
        </p:nvSpPr>
        <p:spPr>
          <a:xfrm>
            <a:off x="745596" y="2805733"/>
            <a:ext cx="4677206" cy="447675"/>
          </a:xfrm>
          <a:prstGeom prst="rect">
            <a:avLst/>
          </a:prstGeom>
          <a:noFill/>
        </p:spPr>
        <p:txBody>
          <a:bodyPr wrap="square" rtlCol="0">
            <a:spAutoFit/>
          </a:bodyPr>
          <a:lstStyle/>
          <a:p>
            <a:r>
              <a:rPr lang="en-US" sz="2600" dirty="0">
                <a:latin typeface="Calibri "/>
              </a:rPr>
              <a:t>Commissions</a:t>
            </a:r>
          </a:p>
        </p:txBody>
      </p:sp>
      <p:sp>
        <p:nvSpPr>
          <p:cNvPr id="12" name="TextBox 11"/>
          <p:cNvSpPr txBox="1"/>
          <p:nvPr/>
        </p:nvSpPr>
        <p:spPr>
          <a:xfrm>
            <a:off x="5843238" y="2807822"/>
            <a:ext cx="2376000" cy="492443"/>
          </a:xfrm>
          <a:prstGeom prst="rect">
            <a:avLst/>
          </a:prstGeom>
          <a:noFill/>
        </p:spPr>
        <p:txBody>
          <a:bodyPr wrap="square" rtlCol="0">
            <a:spAutoFit/>
          </a:bodyPr>
          <a:lstStyle/>
          <a:p>
            <a:pPr algn="r"/>
            <a:r>
              <a:rPr lang="en-US" sz="2600" dirty="0">
                <a:latin typeface="Calibri "/>
              </a:rPr>
              <a:t>       16,000</a:t>
            </a:r>
          </a:p>
        </p:txBody>
      </p:sp>
      <p:sp>
        <p:nvSpPr>
          <p:cNvPr id="13" name="TextBox 12"/>
          <p:cNvSpPr txBox="1"/>
          <p:nvPr/>
        </p:nvSpPr>
        <p:spPr>
          <a:xfrm>
            <a:off x="744703" y="3154140"/>
            <a:ext cx="4677206" cy="492443"/>
          </a:xfrm>
          <a:prstGeom prst="rect">
            <a:avLst/>
          </a:prstGeom>
          <a:noFill/>
        </p:spPr>
        <p:txBody>
          <a:bodyPr wrap="square" rtlCol="0">
            <a:spAutoFit/>
          </a:bodyPr>
          <a:lstStyle/>
          <a:p>
            <a:r>
              <a:rPr lang="en-US" sz="2600" dirty="0">
                <a:latin typeface="Calibri "/>
              </a:rPr>
              <a:t>Delinquent property taxes</a:t>
            </a:r>
          </a:p>
        </p:txBody>
      </p:sp>
      <p:sp>
        <p:nvSpPr>
          <p:cNvPr id="14" name="TextBox 13"/>
          <p:cNvSpPr txBox="1"/>
          <p:nvPr/>
        </p:nvSpPr>
        <p:spPr>
          <a:xfrm>
            <a:off x="5843238" y="3154140"/>
            <a:ext cx="2376000" cy="492443"/>
          </a:xfrm>
          <a:prstGeom prst="rect">
            <a:avLst/>
          </a:prstGeom>
          <a:noFill/>
        </p:spPr>
        <p:txBody>
          <a:bodyPr wrap="square" rtlCol="0">
            <a:spAutoFit/>
          </a:bodyPr>
          <a:lstStyle/>
          <a:p>
            <a:pPr algn="r"/>
            <a:r>
              <a:rPr lang="en-US" sz="2600" dirty="0">
                <a:latin typeface="Calibri "/>
              </a:rPr>
              <a:t>    4,000</a:t>
            </a:r>
          </a:p>
        </p:txBody>
      </p:sp>
      <p:sp>
        <p:nvSpPr>
          <p:cNvPr id="15" name="TextBox 14"/>
          <p:cNvSpPr txBox="1"/>
          <p:nvPr/>
        </p:nvSpPr>
        <p:spPr>
          <a:xfrm>
            <a:off x="743439" y="3494090"/>
            <a:ext cx="4677206" cy="492443"/>
          </a:xfrm>
          <a:prstGeom prst="rect">
            <a:avLst/>
          </a:prstGeom>
          <a:noFill/>
        </p:spPr>
        <p:txBody>
          <a:bodyPr wrap="square" rtlCol="0">
            <a:spAutoFit/>
          </a:bodyPr>
          <a:lstStyle/>
          <a:p>
            <a:r>
              <a:rPr lang="en-IN" sz="2600" dirty="0">
                <a:latin typeface="Calibri "/>
              </a:rPr>
              <a:t>Cost of removing old building</a:t>
            </a:r>
            <a:endParaRPr lang="en-US" sz="2600" dirty="0">
              <a:latin typeface="Calibri "/>
            </a:endParaRPr>
          </a:p>
        </p:txBody>
      </p:sp>
      <p:sp>
        <p:nvSpPr>
          <p:cNvPr id="16" name="TextBox 15"/>
          <p:cNvSpPr txBox="1"/>
          <p:nvPr/>
        </p:nvSpPr>
        <p:spPr>
          <a:xfrm>
            <a:off x="5843238" y="3494090"/>
            <a:ext cx="2376000" cy="492443"/>
          </a:xfrm>
          <a:prstGeom prst="rect">
            <a:avLst/>
          </a:prstGeom>
          <a:noFill/>
        </p:spPr>
        <p:txBody>
          <a:bodyPr wrap="square" rtlCol="0">
            <a:spAutoFit/>
          </a:bodyPr>
          <a:lstStyle/>
          <a:p>
            <a:pPr algn="r"/>
            <a:r>
              <a:rPr lang="en-US" sz="2600" dirty="0">
                <a:latin typeface="Calibri "/>
              </a:rPr>
              <a:t>10,000</a:t>
            </a:r>
          </a:p>
        </p:txBody>
      </p:sp>
      <p:sp>
        <p:nvSpPr>
          <p:cNvPr id="17" name="TextBox 16"/>
          <p:cNvSpPr txBox="1"/>
          <p:nvPr/>
        </p:nvSpPr>
        <p:spPr>
          <a:xfrm>
            <a:off x="6441724" y="4302322"/>
            <a:ext cx="1777514" cy="492443"/>
          </a:xfrm>
          <a:prstGeom prst="rect">
            <a:avLst/>
          </a:prstGeom>
          <a:noFill/>
        </p:spPr>
        <p:txBody>
          <a:bodyPr wrap="square" rtlCol="0">
            <a:spAutoFit/>
          </a:bodyPr>
          <a:lstStyle/>
          <a:p>
            <a:pPr algn="r"/>
            <a:r>
              <a:rPr lang="en-US" sz="2600" dirty="0">
                <a:latin typeface="Calibri "/>
              </a:rPr>
              <a:t>$538,000</a:t>
            </a:r>
          </a:p>
        </p:txBody>
      </p:sp>
      <p:cxnSp>
        <p:nvCxnSpPr>
          <p:cNvPr id="19" name="Straight Connector 18"/>
          <p:cNvCxnSpPr/>
          <p:nvPr/>
        </p:nvCxnSpPr>
        <p:spPr>
          <a:xfrm>
            <a:off x="6546064" y="4761993"/>
            <a:ext cx="16989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551707" y="4801503"/>
            <a:ext cx="16989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43439" y="3883139"/>
            <a:ext cx="4677206" cy="492443"/>
          </a:xfrm>
          <a:prstGeom prst="rect">
            <a:avLst/>
          </a:prstGeom>
          <a:noFill/>
        </p:spPr>
        <p:txBody>
          <a:bodyPr wrap="square" rtlCol="0">
            <a:spAutoFit/>
          </a:bodyPr>
          <a:lstStyle/>
          <a:p>
            <a:r>
              <a:rPr lang="en-IN" sz="2600" dirty="0">
                <a:latin typeface="Calibri "/>
              </a:rPr>
              <a:t>Cost of grading</a:t>
            </a:r>
            <a:endParaRPr lang="en-US" sz="2600" dirty="0">
              <a:latin typeface="Calibri "/>
            </a:endParaRPr>
          </a:p>
        </p:txBody>
      </p:sp>
      <p:sp>
        <p:nvSpPr>
          <p:cNvPr id="23" name="TextBox 22"/>
          <p:cNvSpPr txBox="1"/>
          <p:nvPr/>
        </p:nvSpPr>
        <p:spPr>
          <a:xfrm>
            <a:off x="5843238" y="3883139"/>
            <a:ext cx="2376000" cy="492443"/>
          </a:xfrm>
          <a:prstGeom prst="rect">
            <a:avLst/>
          </a:prstGeom>
          <a:noFill/>
        </p:spPr>
        <p:txBody>
          <a:bodyPr wrap="square" rtlCol="0">
            <a:spAutoFit/>
          </a:bodyPr>
          <a:lstStyle/>
          <a:p>
            <a:pPr algn="r"/>
            <a:r>
              <a:rPr lang="en-US" sz="2600" dirty="0">
                <a:latin typeface="Calibri "/>
              </a:rPr>
              <a:t>5,000</a:t>
            </a:r>
          </a:p>
        </p:txBody>
      </p:sp>
      <p:cxnSp>
        <p:nvCxnSpPr>
          <p:cNvPr id="24" name="Straight Connector 23"/>
          <p:cNvCxnSpPr/>
          <p:nvPr/>
        </p:nvCxnSpPr>
        <p:spPr>
          <a:xfrm>
            <a:off x="6527862" y="4328571"/>
            <a:ext cx="16989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820188" y="1478601"/>
            <a:ext cx="4657622" cy="492443"/>
          </a:xfrm>
          <a:prstGeom prst="rect">
            <a:avLst/>
          </a:prstGeom>
          <a:noFill/>
        </p:spPr>
        <p:txBody>
          <a:bodyPr wrap="square" rtlCol="0">
            <a:spAutoFit/>
          </a:bodyPr>
          <a:lstStyle/>
          <a:p>
            <a:r>
              <a:rPr lang="en-US" sz="2600" b="1" dirty="0">
                <a:latin typeface="Calibri "/>
              </a:rPr>
              <a:t>Capitalized cost of land</a:t>
            </a:r>
          </a:p>
        </p:txBody>
      </p:sp>
      <p:cxnSp>
        <p:nvCxnSpPr>
          <p:cNvPr id="4" name="Straight Connector 3"/>
          <p:cNvCxnSpPr/>
          <p:nvPr/>
        </p:nvCxnSpPr>
        <p:spPr>
          <a:xfrm>
            <a:off x="761999" y="1971044"/>
            <a:ext cx="760647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625431" y="3222131"/>
            <a:ext cx="1542377" cy="346319"/>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1610283" y="5018214"/>
            <a:ext cx="6429093" cy="369332"/>
          </a:xfrm>
          <a:prstGeom prst="rect">
            <a:avLst/>
          </a:prstGeom>
          <a:noFill/>
        </p:spPr>
        <p:txBody>
          <a:bodyPr wrap="square" rtlCol="0">
            <a:spAutoFit/>
          </a:bodyPr>
          <a:lstStyle/>
          <a:p>
            <a:endParaRPr lang="en-US" dirty="0"/>
          </a:p>
        </p:txBody>
      </p:sp>
      <p:sp>
        <p:nvSpPr>
          <p:cNvPr id="8" name="TextBox 7"/>
          <p:cNvSpPr txBox="1"/>
          <p:nvPr/>
        </p:nvSpPr>
        <p:spPr>
          <a:xfrm>
            <a:off x="2027287" y="5075937"/>
            <a:ext cx="5450610" cy="492443"/>
          </a:xfrm>
          <a:prstGeom prst="rect">
            <a:avLst/>
          </a:prstGeom>
          <a:noFill/>
          <a:ln w="28575">
            <a:solidFill>
              <a:srgbClr val="8064A2"/>
            </a:solidFill>
          </a:ln>
        </p:spPr>
        <p:txBody>
          <a:bodyPr wrap="square" rtlCol="0">
            <a:spAutoFit/>
          </a:bodyPr>
          <a:lstStyle/>
          <a:p>
            <a:pPr algn="ctr"/>
            <a:r>
              <a:rPr lang="en-US" sz="2600" dirty="0"/>
              <a:t>Property taxes = $6,000 </a:t>
            </a:r>
            <a:r>
              <a:rPr lang="en-US" sz="2600" dirty="0" smtClean="0"/>
              <a:t>− </a:t>
            </a:r>
            <a:r>
              <a:rPr lang="en-US" sz="2600" dirty="0"/>
              <a:t>$2,000</a:t>
            </a:r>
          </a:p>
        </p:txBody>
      </p:sp>
      <p:cxnSp>
        <p:nvCxnSpPr>
          <p:cNvPr id="30" name="Straight Arrow Connector 29"/>
          <p:cNvCxnSpPr>
            <a:stCxn id="35" idx="2"/>
            <a:endCxn id="31" idx="7"/>
          </p:cNvCxnSpPr>
          <p:nvPr/>
        </p:nvCxnSpPr>
        <p:spPr>
          <a:xfrm flipH="1">
            <a:off x="5926211" y="5509831"/>
            <a:ext cx="760975" cy="434895"/>
          </a:xfrm>
          <a:prstGeom prst="straightConnector1">
            <a:avLst/>
          </a:prstGeom>
          <a:ln w="28575">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2971800" y="5812821"/>
            <a:ext cx="3461308" cy="900705"/>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Related to the current period</a:t>
            </a:r>
          </a:p>
        </p:txBody>
      </p:sp>
      <p:sp>
        <p:nvSpPr>
          <p:cNvPr id="35" name="Rectangle 34"/>
          <p:cNvSpPr/>
          <p:nvPr/>
        </p:nvSpPr>
        <p:spPr>
          <a:xfrm>
            <a:off x="6129602" y="5163512"/>
            <a:ext cx="1115168" cy="346319"/>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Arrow Connector 37"/>
          <p:cNvCxnSpPr>
            <a:stCxn id="35" idx="0"/>
            <a:endCxn id="26" idx="2"/>
          </p:cNvCxnSpPr>
          <p:nvPr/>
        </p:nvCxnSpPr>
        <p:spPr>
          <a:xfrm flipV="1">
            <a:off x="6687186" y="3568450"/>
            <a:ext cx="709434" cy="1595062"/>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4752592" y="5149033"/>
            <a:ext cx="2492177" cy="380951"/>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35811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1000"/>
                            </p:stCondLst>
                            <p:childTnLst>
                              <p:par>
                                <p:cTn id="69" presetID="22" presetClass="entr" presetSubtype="1"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up)">
                                      <p:cBhvr>
                                        <p:cTn id="71" dur="500"/>
                                        <p:tgtEl>
                                          <p:spTgt spid="30"/>
                                        </p:tgtEl>
                                      </p:cBhvr>
                                    </p:animEffect>
                                  </p:childTnLst>
                                </p:cTn>
                              </p:par>
                            </p:childTnLst>
                          </p:cTn>
                        </p:par>
                        <p:par>
                          <p:cTn id="72" fill="hold">
                            <p:stCondLst>
                              <p:cond delay="1500"/>
                            </p:stCondLst>
                            <p:childTnLst>
                              <p:par>
                                <p:cTn id="73" presetID="22" presetClass="entr" presetSubtype="2"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right)">
                                      <p:cBhvr>
                                        <p:cTn id="75" dur="1000"/>
                                        <p:tgtEl>
                                          <p:spTgt spid="31"/>
                                        </p:tgtEl>
                                      </p:cBhvr>
                                    </p:animEffect>
                                  </p:childTnLst>
                                </p:cTn>
                              </p:par>
                            </p:childTnLst>
                          </p:cTn>
                        </p:par>
                        <p:par>
                          <p:cTn id="76" fill="hold">
                            <p:stCondLst>
                              <p:cond delay="2500"/>
                            </p:stCondLst>
                            <p:childTnLst>
                              <p:par>
                                <p:cTn id="77" presetID="1" presetClass="exit" presetSubtype="0" fill="hold" grpId="1" nodeType="afterEffect">
                                  <p:stCondLst>
                                    <p:cond delay="1000"/>
                                  </p:stCondLst>
                                  <p:childTnLst>
                                    <p:set>
                                      <p:cBhvr>
                                        <p:cTn id="78" dur="1" fill="hold">
                                          <p:stCondLst>
                                            <p:cond delay="0"/>
                                          </p:stCondLst>
                                        </p:cTn>
                                        <p:tgtEl>
                                          <p:spTgt spid="35"/>
                                        </p:tgtEl>
                                        <p:attrNameLst>
                                          <p:attrName>style.visibility</p:attrName>
                                        </p:attrNameLst>
                                      </p:cBhvr>
                                      <p:to>
                                        <p:strVal val="hidden"/>
                                      </p:to>
                                    </p:set>
                                  </p:childTnLst>
                                </p:cTn>
                              </p:par>
                              <p:par>
                                <p:cTn id="79" presetID="1" presetClass="exit" presetSubtype="0" fill="hold" nodeType="withEffect">
                                  <p:stCondLst>
                                    <p:cond delay="1000"/>
                                  </p:stCondLst>
                                  <p:childTnLst>
                                    <p:set>
                                      <p:cBhvr>
                                        <p:cTn id="80" dur="1" fill="hold">
                                          <p:stCondLst>
                                            <p:cond delay="0"/>
                                          </p:stCondLst>
                                        </p:cTn>
                                        <p:tgtEl>
                                          <p:spTgt spid="30"/>
                                        </p:tgtEl>
                                        <p:attrNameLst>
                                          <p:attrName>style.visibility</p:attrName>
                                        </p:attrNameLst>
                                      </p:cBhvr>
                                      <p:to>
                                        <p:strVal val="hidden"/>
                                      </p:to>
                                    </p:set>
                                  </p:childTnLst>
                                </p:cTn>
                              </p:par>
                              <p:par>
                                <p:cTn id="81" presetID="1" presetClass="exit" presetSubtype="0" fill="hold" grpId="1" nodeType="withEffect">
                                  <p:stCondLst>
                                    <p:cond delay="1000"/>
                                  </p:stCondLst>
                                  <p:childTnLst>
                                    <p:set>
                                      <p:cBhvr>
                                        <p:cTn id="82" dur="1" fill="hold">
                                          <p:stCondLst>
                                            <p:cond delay="0"/>
                                          </p:stCondLst>
                                        </p:cTn>
                                        <p:tgtEl>
                                          <p:spTgt spid="31"/>
                                        </p:tgtEl>
                                        <p:attrNameLst>
                                          <p:attrName>style.visibility</p:attrName>
                                        </p:attrNameLst>
                                      </p:cBhvr>
                                      <p:to>
                                        <p:strVal val="hidden"/>
                                      </p:to>
                                    </p:set>
                                  </p:childTnLst>
                                </p:cTn>
                              </p:par>
                            </p:childTnLst>
                          </p:cTn>
                        </p:par>
                        <p:par>
                          <p:cTn id="83" fill="hold">
                            <p:stCondLst>
                              <p:cond delay="3500"/>
                            </p:stCondLst>
                            <p:childTnLst>
                              <p:par>
                                <p:cTn id="84" presetID="10" presetClass="entr" presetSubtype="0"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childTnLst>
                          </p:cTn>
                        </p:par>
                        <p:par>
                          <p:cTn id="87" fill="hold">
                            <p:stCondLst>
                              <p:cond delay="4000"/>
                            </p:stCondLst>
                            <p:childTnLst>
                              <p:par>
                                <p:cTn id="88" presetID="22" presetClass="entr" presetSubtype="4" fill="hold"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down)">
                                      <p:cBhvr>
                                        <p:cTn id="90" dur="500"/>
                                        <p:tgtEl>
                                          <p:spTgt spid="38"/>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down)">
                                      <p:cBhvr>
                                        <p:cTn id="9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p:bldP spid="12" grpId="0"/>
      <p:bldP spid="13" grpId="0"/>
      <p:bldP spid="14" grpId="0"/>
      <p:bldP spid="15" grpId="0"/>
      <p:bldP spid="16" grpId="0"/>
      <p:bldP spid="17" grpId="0"/>
      <p:bldP spid="22" grpId="0"/>
      <p:bldP spid="23" grpId="0"/>
      <p:bldP spid="25" grpId="0"/>
      <p:bldP spid="26" grpId="0" animBg="1"/>
      <p:bldP spid="8" grpId="0" animBg="1"/>
      <p:bldP spid="31" grpId="0" animBg="1"/>
      <p:bldP spid="31" grpId="1" animBg="1"/>
      <p:bldP spid="35" grpId="0" animBg="1"/>
      <p:bldP spid="35" grpId="1" animBg="1"/>
      <p:bldP spid="4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Land Improvements</a:t>
            </a:r>
          </a:p>
        </p:txBody>
      </p:sp>
      <p:sp>
        <p:nvSpPr>
          <p:cNvPr id="3" name="Content Placeholder 2"/>
          <p:cNvSpPr>
            <a:spLocks noGrp="1"/>
          </p:cNvSpPr>
          <p:nvPr>
            <p:ph idx="1"/>
          </p:nvPr>
        </p:nvSpPr>
        <p:spPr>
          <a:xfrm>
            <a:off x="685800" y="1587501"/>
            <a:ext cx="8229600" cy="4525963"/>
          </a:xfrm>
        </p:spPr>
        <p:txBody>
          <a:bodyPr>
            <a:normAutofit/>
          </a:bodyPr>
          <a:lstStyle/>
          <a:p>
            <a:pPr>
              <a:buFont typeface="Arial" panose="020B0604020202020204" pitchFamily="34" charset="0"/>
              <a:buChar char="•"/>
            </a:pPr>
            <a:r>
              <a:rPr lang="en-US" dirty="0"/>
              <a:t>Usually have useful lives that are estimable</a:t>
            </a:r>
            <a:r>
              <a:rPr lang="en-IN" dirty="0"/>
              <a:t> </a:t>
            </a:r>
          </a:p>
          <a:p>
            <a:pPr>
              <a:buClr>
                <a:schemeClr val="tx1"/>
              </a:buClr>
              <a:buFont typeface="Arial" panose="020B0604020202020204" pitchFamily="34" charset="0"/>
              <a:buChar char="•"/>
            </a:pPr>
            <a:r>
              <a:rPr lang="en-US" b="1" dirty="0">
                <a:solidFill>
                  <a:srgbClr val="0070C0"/>
                </a:solidFill>
              </a:rPr>
              <a:t>Costs</a:t>
            </a:r>
            <a:r>
              <a:rPr lang="en-US" dirty="0">
                <a:solidFill>
                  <a:srgbClr val="0070C0"/>
                </a:solidFill>
              </a:rPr>
              <a:t>: </a:t>
            </a:r>
          </a:p>
          <a:p>
            <a:pPr marL="803275" lvl="1" indent="-346075">
              <a:buFont typeface="Lucida Grande"/>
              <a:buChar char="–"/>
            </a:pPr>
            <a:r>
              <a:rPr lang="en-US" sz="2800" dirty="0"/>
              <a:t>Separately identified and capitalized</a:t>
            </a:r>
          </a:p>
          <a:p>
            <a:pPr marL="803275" lvl="1" indent="-346075">
              <a:buSzPct val="100000"/>
              <a:buFont typeface="Lucida Grande"/>
              <a:buChar char="–"/>
            </a:pPr>
            <a:r>
              <a:rPr lang="en-US" sz="2800" dirty="0"/>
              <a:t>Depreciated over periods benefited by their use</a:t>
            </a:r>
          </a:p>
          <a:p>
            <a:pPr>
              <a:buClr>
                <a:schemeClr val="tx1"/>
              </a:buClr>
              <a:buFont typeface="Arial" panose="020B0604020202020204" pitchFamily="34" charset="0"/>
              <a:buChar char="•"/>
            </a:pPr>
            <a:r>
              <a:rPr lang="en-IN" b="1" dirty="0">
                <a:solidFill>
                  <a:srgbClr val="C00000"/>
                </a:solidFill>
              </a:rPr>
              <a:t>Examples</a:t>
            </a:r>
            <a:r>
              <a:rPr lang="en-IN" dirty="0">
                <a:solidFill>
                  <a:srgbClr val="C00000"/>
                </a:solidFill>
              </a:rPr>
              <a:t>:</a:t>
            </a:r>
          </a:p>
          <a:p>
            <a:pPr marL="803275" lvl="1" indent="-346075">
              <a:buSzPct val="100000"/>
              <a:buFont typeface="Lucida Grande"/>
              <a:buChar char="–"/>
            </a:pPr>
            <a:r>
              <a:rPr lang="en-IN" sz="2800" dirty="0"/>
              <a:t>Cost of parking lots, driveways, </a:t>
            </a:r>
            <a:r>
              <a:rPr lang="en-IN" sz="2800" dirty="0" smtClean="0"/>
              <a:t>private </a:t>
            </a:r>
            <a:r>
              <a:rPr lang="en-IN" sz="2800" dirty="0"/>
              <a:t>roads, </a:t>
            </a:r>
            <a:r>
              <a:rPr lang="en-IN" sz="2800" dirty="0" smtClean="0"/>
              <a:t>fences, </a:t>
            </a:r>
            <a:r>
              <a:rPr lang="en-IN" sz="2800" dirty="0"/>
              <a:t>and </a:t>
            </a:r>
            <a:r>
              <a:rPr lang="en-US" sz="2800" dirty="0" smtClean="0"/>
              <a:t>sprinkler </a:t>
            </a:r>
            <a:r>
              <a:rPr lang="en-US" sz="2800" dirty="0"/>
              <a:t>systems</a:t>
            </a:r>
          </a:p>
          <a:p>
            <a:pPr marL="457200" lvl="1" indent="0">
              <a:buSzPct val="75000"/>
              <a:buNone/>
            </a:pPr>
            <a:endParaRPr lang="en-US" sz="2800" b="1" dirty="0">
              <a:solidFill>
                <a:srgbClr val="0070C0"/>
              </a:solidFill>
            </a:endParaRPr>
          </a:p>
          <a:p>
            <a:pPr marL="0" indent="0">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Buildings</a:t>
            </a:r>
          </a:p>
        </p:txBody>
      </p:sp>
      <p:sp>
        <p:nvSpPr>
          <p:cNvPr id="3" name="Content Placeholder 2"/>
          <p:cNvSpPr>
            <a:spLocks noGrp="1"/>
          </p:cNvSpPr>
          <p:nvPr>
            <p:ph idx="1"/>
          </p:nvPr>
        </p:nvSpPr>
        <p:spPr/>
        <p:txBody>
          <a:bodyPr/>
          <a:lstStyle/>
          <a:p>
            <a:pPr>
              <a:buFont typeface="Arial" panose="020B0604020202020204" pitchFamily="34" charset="0"/>
              <a:buChar char="•"/>
            </a:pPr>
            <a:r>
              <a:rPr lang="en-IN" dirty="0"/>
              <a:t>Cost of acquiring a building usually includes</a:t>
            </a:r>
            <a:r>
              <a:rPr lang="en-US" dirty="0"/>
              <a:t>:</a:t>
            </a:r>
          </a:p>
          <a:p>
            <a:pPr marL="803275" lvl="1" indent="-346075">
              <a:buSzPct val="100000"/>
              <a:buFont typeface="Lucida Grande"/>
              <a:buChar char="–"/>
            </a:pPr>
            <a:r>
              <a:rPr lang="en-US" sz="2600" dirty="0"/>
              <a:t>Purchase price</a:t>
            </a:r>
          </a:p>
          <a:p>
            <a:pPr marL="803275" lvl="1" indent="-346075">
              <a:buSzPct val="100000"/>
              <a:buFont typeface="Lucida Grande"/>
              <a:buChar char="–"/>
            </a:pPr>
            <a:r>
              <a:rPr lang="en-US" sz="2600" dirty="0"/>
              <a:t>Realtor commissions and legal fees</a:t>
            </a:r>
          </a:p>
          <a:p>
            <a:pPr marL="803275" lvl="1" indent="-346075">
              <a:buSzPct val="100000"/>
              <a:buFont typeface="Lucida Grande"/>
              <a:buChar char="–"/>
            </a:pPr>
            <a:r>
              <a:rPr lang="en-US" sz="2600" dirty="0"/>
              <a:t>Reconditioning costs</a:t>
            </a:r>
          </a:p>
          <a:p>
            <a:pPr>
              <a:buSzPct val="75000"/>
              <a:buFont typeface="Arial" panose="020B0604020202020204" pitchFamily="34" charset="0"/>
              <a:buChar char="•"/>
            </a:pPr>
            <a:endParaRPr lang="en-US" sz="3000" dirty="0"/>
          </a:p>
          <a:p>
            <a:endParaRPr lang="en-US" dirty="0"/>
          </a:p>
          <a:p>
            <a:pPr marL="0" indent="0">
              <a:buNone/>
            </a:pPr>
            <a:endParaRPr lang="en-US" b="1" dirty="0">
              <a:solidFill>
                <a:srgbClr val="0070C0"/>
              </a:solidFill>
            </a:endParaRPr>
          </a:p>
          <a:p>
            <a:pPr marL="0" indent="0">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19541756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Natural Resources</a:t>
            </a:r>
          </a:p>
        </p:txBody>
      </p:sp>
      <p:sp>
        <p:nvSpPr>
          <p:cNvPr id="3" name="Content Placeholder 2"/>
          <p:cNvSpPr>
            <a:spLocks noGrp="1"/>
          </p:cNvSpPr>
          <p:nvPr>
            <p:ph idx="1"/>
          </p:nvPr>
        </p:nvSpPr>
        <p:spPr/>
        <p:txBody>
          <a:bodyPr>
            <a:normAutofit/>
          </a:bodyPr>
          <a:lstStyle/>
          <a:p>
            <a:pPr marL="0" indent="0">
              <a:buNone/>
            </a:pPr>
            <a:r>
              <a:rPr lang="en-US" sz="2600" b="1" dirty="0">
                <a:solidFill>
                  <a:srgbClr val="0070C0"/>
                </a:solidFill>
              </a:rPr>
              <a:t>Natural Resources</a:t>
            </a:r>
          </a:p>
          <a:p>
            <a:r>
              <a:rPr lang="en-US" sz="2600" dirty="0"/>
              <a:t>Includes timber tracts, mineral </a:t>
            </a:r>
            <a:r>
              <a:rPr lang="en-IN" sz="2600" dirty="0"/>
              <a:t>deposits, and oil and gas deposits</a:t>
            </a:r>
          </a:p>
          <a:p>
            <a:r>
              <a:rPr lang="en-IN" sz="2600" dirty="0"/>
              <a:t>Benefits are derived from their physical consumption</a:t>
            </a:r>
          </a:p>
          <a:p>
            <a:pPr marL="0" indent="0">
              <a:buNone/>
            </a:pPr>
            <a:endParaRPr lang="en-US" sz="2600" b="1" dirty="0"/>
          </a:p>
          <a:p>
            <a:pPr marL="0" indent="0">
              <a:buNone/>
            </a:pPr>
            <a:r>
              <a:rPr lang="en-US" sz="2600" b="1" dirty="0">
                <a:solidFill>
                  <a:srgbClr val="0070C0"/>
                </a:solidFill>
              </a:rPr>
              <a:t>	</a:t>
            </a:r>
            <a:endParaRPr lang="en-US" sz="2600" dirty="0">
              <a:solidFill>
                <a:srgbClr val="0070C0"/>
              </a:solidFill>
            </a:endParaRP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6" name="Rectangle 5"/>
          <p:cNvSpPr/>
          <p:nvPr/>
        </p:nvSpPr>
        <p:spPr>
          <a:xfrm>
            <a:off x="781230" y="3433083"/>
            <a:ext cx="8216458" cy="2941610"/>
          </a:xfrm>
          <a:prstGeom prst="rect">
            <a:avLst/>
          </a:prstGeom>
          <a:solidFill>
            <a:srgbClr val="E5FFE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Content Placeholder 2"/>
          <p:cNvSpPr txBox="1">
            <a:spLocks/>
          </p:cNvSpPr>
          <p:nvPr/>
        </p:nvSpPr>
        <p:spPr bwMode="auto">
          <a:xfrm>
            <a:off x="728407" y="3433083"/>
            <a:ext cx="8013600" cy="47260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charset="0"/>
              <a:buNone/>
              <a:defRPr/>
            </a:pPr>
            <a:r>
              <a:rPr lang="en-IN" sz="2600" b="1" dirty="0"/>
              <a:t>Costs of Natural Resources</a:t>
            </a:r>
          </a:p>
        </p:txBody>
      </p:sp>
      <p:sp>
        <p:nvSpPr>
          <p:cNvPr id="8" name="TextBox 7"/>
          <p:cNvSpPr txBox="1"/>
          <p:nvPr/>
        </p:nvSpPr>
        <p:spPr>
          <a:xfrm>
            <a:off x="768088" y="3881703"/>
            <a:ext cx="3956312" cy="2492990"/>
          </a:xfrm>
          <a:prstGeom prst="rect">
            <a:avLst/>
          </a:prstGeom>
          <a:noFill/>
        </p:spPr>
        <p:txBody>
          <a:bodyPr wrap="square" rtlCol="0">
            <a:spAutoFit/>
          </a:bodyPr>
          <a:lstStyle/>
          <a:p>
            <a:pPr algn="ctr"/>
            <a:r>
              <a:rPr lang="en-IN" sz="2600" b="1" i="1" dirty="0">
                <a:latin typeface="+mn-lt"/>
                <a:cs typeface="Arial" panose="020B0604020202020204" pitchFamily="34" charset="0"/>
              </a:rPr>
              <a:t>If purchased</a:t>
            </a:r>
          </a:p>
          <a:p>
            <a:pPr marL="635000" indent="-466725">
              <a:buFont typeface="Arial" panose="020B0604020202020204" pitchFamily="34" charset="0"/>
              <a:buChar char="•"/>
            </a:pPr>
            <a:r>
              <a:rPr lang="en-IN" sz="2600" dirty="0">
                <a:latin typeface="+mn-lt"/>
                <a:cs typeface="Arial" panose="020B0604020202020204" pitchFamily="34" charset="0"/>
              </a:rPr>
              <a:t>Purchase price </a:t>
            </a:r>
          </a:p>
          <a:p>
            <a:pPr marL="635000" indent="-466725">
              <a:buFont typeface="Arial" panose="020B0604020202020204" pitchFamily="34" charset="0"/>
              <a:buChar char="•"/>
            </a:pPr>
            <a:r>
              <a:rPr lang="en-IN" sz="2600" dirty="0">
                <a:latin typeface="+mn-lt"/>
                <a:cs typeface="Arial" panose="020B0604020202020204" pitchFamily="34" charset="0"/>
              </a:rPr>
              <a:t>Any other costs necessary to bring the asset to condition and location for use</a:t>
            </a:r>
          </a:p>
        </p:txBody>
      </p:sp>
      <p:sp>
        <p:nvSpPr>
          <p:cNvPr id="9" name="TextBox 8"/>
          <p:cNvSpPr txBox="1"/>
          <p:nvPr/>
        </p:nvSpPr>
        <p:spPr>
          <a:xfrm>
            <a:off x="5029201" y="3881703"/>
            <a:ext cx="4046142" cy="2492990"/>
          </a:xfrm>
          <a:prstGeom prst="rect">
            <a:avLst/>
          </a:prstGeom>
          <a:noFill/>
        </p:spPr>
        <p:txBody>
          <a:bodyPr wrap="square" rtlCol="0">
            <a:spAutoFit/>
          </a:bodyPr>
          <a:lstStyle/>
          <a:p>
            <a:pPr indent="971550"/>
            <a:r>
              <a:rPr lang="en-IN" sz="2600" b="1" i="1" dirty="0">
                <a:latin typeface="+mn-lt"/>
                <a:cs typeface="Arial" panose="020B0604020202020204" pitchFamily="34" charset="0"/>
              </a:rPr>
              <a:t>If developed</a:t>
            </a:r>
          </a:p>
          <a:p>
            <a:pPr marL="635000" indent="-466725">
              <a:buFont typeface="Arial" panose="020B0604020202020204" pitchFamily="34" charset="0"/>
              <a:buChar char="•"/>
            </a:pPr>
            <a:r>
              <a:rPr lang="en-IN" sz="2600" dirty="0">
                <a:latin typeface="+mn-lt"/>
                <a:cs typeface="Arial" panose="020B0604020202020204" pitchFamily="34" charset="0"/>
              </a:rPr>
              <a:t>Acquisition costs</a:t>
            </a:r>
          </a:p>
          <a:p>
            <a:pPr marL="635000" indent="-466725">
              <a:buFont typeface="Arial" panose="020B0604020202020204" pitchFamily="34" charset="0"/>
              <a:buChar char="•"/>
            </a:pPr>
            <a:r>
              <a:rPr lang="en-IN" sz="2600" dirty="0">
                <a:latin typeface="+mn-lt"/>
                <a:cs typeface="Arial" panose="020B0604020202020204" pitchFamily="34" charset="0"/>
              </a:rPr>
              <a:t>Exploration costs</a:t>
            </a:r>
          </a:p>
          <a:p>
            <a:pPr marL="635000" indent="-466725">
              <a:buFont typeface="Arial" panose="020B0604020202020204" pitchFamily="34" charset="0"/>
              <a:buChar char="•"/>
            </a:pPr>
            <a:r>
              <a:rPr lang="en-IN" sz="2600" dirty="0">
                <a:latin typeface="+mn-lt"/>
                <a:cs typeface="Arial" panose="020B0604020202020204" pitchFamily="34" charset="0"/>
              </a:rPr>
              <a:t>Development costs</a:t>
            </a:r>
          </a:p>
          <a:p>
            <a:pPr marL="635000" indent="-466725">
              <a:buFont typeface="Arial" panose="020B0604020202020204" pitchFamily="34" charset="0"/>
              <a:buChar char="•"/>
            </a:pPr>
            <a:r>
              <a:rPr lang="en-IN" sz="2600" dirty="0">
                <a:latin typeface="+mn-lt"/>
                <a:cs typeface="Arial" panose="020B0604020202020204" pitchFamily="34" charset="0"/>
              </a:rPr>
              <a:t>Restoration costs</a:t>
            </a:r>
          </a:p>
          <a:p>
            <a:pPr marL="457200" indent="-457200">
              <a:buFont typeface="Arial" panose="020B0604020202020204" pitchFamily="34" charset="0"/>
              <a:buChar char="•"/>
            </a:pPr>
            <a:endParaRPr lang="en-US" sz="2600" i="1" dirty="0">
              <a:latin typeface="+mn-lt"/>
              <a:cs typeface="Arial" panose="020B0604020202020204" pitchFamily="34" charset="0"/>
            </a:endParaRPr>
          </a:p>
        </p:txBody>
      </p:sp>
      <p:cxnSp>
        <p:nvCxnSpPr>
          <p:cNvPr id="10" name="Straight Connector 9"/>
          <p:cNvCxnSpPr/>
          <p:nvPr/>
        </p:nvCxnSpPr>
        <p:spPr>
          <a:xfrm>
            <a:off x="768088" y="3886200"/>
            <a:ext cx="821645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1359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fade">
                                      <p:cBhvr>
                                        <p:cTn id="23" dur="500"/>
                                        <p:tgtEl>
                                          <p:spTgt spid="7">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1176863" y="2467661"/>
            <a:ext cx="7582172" cy="1065105"/>
          </a:xfrm>
          <a:prstGeom prst="roundRect">
            <a:avLst/>
          </a:prstGeom>
          <a:solidFill>
            <a:schemeClr val="accent1">
              <a:lumMod val="20000"/>
              <a:lumOff val="80000"/>
            </a:schemeClr>
          </a:solidFill>
          <a:ln w="19050" cmpd="dbl">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Recognized as a liability and measured at fair value</a:t>
            </a:r>
            <a:endParaRPr lang="en-US" sz="2600" dirty="0">
              <a:solidFill>
                <a:schemeClr val="tx1"/>
              </a:solidFill>
            </a:endParaRPr>
          </a:p>
        </p:txBody>
      </p:sp>
      <p:sp>
        <p:nvSpPr>
          <p:cNvPr id="2" name="Title 1"/>
          <p:cNvSpPr>
            <a:spLocks noGrp="1"/>
          </p:cNvSpPr>
          <p:nvPr>
            <p:ph type="title"/>
          </p:nvPr>
        </p:nvSpPr>
        <p:spPr>
          <a:xfrm>
            <a:off x="611560" y="0"/>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4" name="Rounded Rectangle 3"/>
          <p:cNvSpPr/>
          <p:nvPr/>
        </p:nvSpPr>
        <p:spPr>
          <a:xfrm>
            <a:off x="752652" y="990600"/>
            <a:ext cx="8006382" cy="1372504"/>
          </a:xfrm>
          <a:prstGeom prst="roundRect">
            <a:avLst/>
          </a:prstGeom>
          <a:solidFill>
            <a:schemeClr val="bg2"/>
          </a:solidFill>
          <a:ln w="19050" cmpd="dbl">
            <a:solidFill>
              <a:srgbClr val="0000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An existing legal obligation associated with the disposition/retirement of a tangible, long-lived asset</a:t>
            </a:r>
          </a:p>
        </p:txBody>
      </p:sp>
      <p:sp>
        <p:nvSpPr>
          <p:cNvPr id="9" name="Rounded Rectangle 8"/>
          <p:cNvSpPr/>
          <p:nvPr/>
        </p:nvSpPr>
        <p:spPr>
          <a:xfrm>
            <a:off x="2188180" y="3243818"/>
            <a:ext cx="5412862" cy="471957"/>
          </a:xfrm>
          <a:prstGeom prst="roundRect">
            <a:avLst/>
          </a:prstGeom>
          <a:solidFill>
            <a:srgbClr val="FFFAB0"/>
          </a:solidFill>
          <a:ln w="19050" cmpd="dbl">
            <a:solidFill>
              <a:schemeClr val="accent3">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If value can be reasonably estimated</a:t>
            </a:r>
            <a:endParaRPr lang="en-US" sz="2600" dirty="0">
              <a:solidFill>
                <a:schemeClr val="tx1"/>
              </a:solidFill>
            </a:endParaRPr>
          </a:p>
        </p:txBody>
      </p:sp>
      <p:sp>
        <p:nvSpPr>
          <p:cNvPr id="10" name="Rounded Rectangle 9"/>
          <p:cNvSpPr/>
          <p:nvPr/>
        </p:nvSpPr>
        <p:spPr>
          <a:xfrm>
            <a:off x="752652" y="3821714"/>
            <a:ext cx="8006382" cy="1707420"/>
          </a:xfrm>
          <a:prstGeom prst="roundRect">
            <a:avLst/>
          </a:prstGeom>
          <a:solidFill>
            <a:schemeClr val="bg2"/>
          </a:solidFill>
          <a:ln w="19050" cmpd="dbl">
            <a:solidFill>
              <a:srgbClr val="0000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600" dirty="0">
                <a:solidFill>
                  <a:schemeClr val="tx1"/>
                </a:solidFill>
              </a:rPr>
              <a:t>Some companies recognized the AROs gradually over the life of the asset </a:t>
            </a:r>
          </a:p>
          <a:p>
            <a:pPr marL="457200" indent="-457200">
              <a:buFont typeface="Arial" panose="020B0604020202020204" pitchFamily="34" charset="0"/>
              <a:buChar char="•"/>
            </a:pPr>
            <a:r>
              <a:rPr lang="en-US" sz="2600" dirty="0">
                <a:solidFill>
                  <a:schemeClr val="tx1"/>
                </a:solidFill>
              </a:rPr>
              <a:t>While others did not recognize the obligations until the asset was retired or sold</a:t>
            </a:r>
          </a:p>
        </p:txBody>
      </p:sp>
      <p:sp>
        <p:nvSpPr>
          <p:cNvPr id="13" name="Rounded Rectangle 12"/>
          <p:cNvSpPr/>
          <p:nvPr/>
        </p:nvSpPr>
        <p:spPr>
          <a:xfrm>
            <a:off x="680936" y="5621504"/>
            <a:ext cx="8375476" cy="927625"/>
          </a:xfrm>
          <a:prstGeom prst="roundRect">
            <a:avLst/>
          </a:prstGeom>
          <a:solidFill>
            <a:schemeClr val="accent6">
              <a:lumMod val="20000"/>
              <a:lumOff val="80000"/>
            </a:schemeClr>
          </a:solidFill>
          <a:ln w="1905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rgbClr val="C00000"/>
                </a:solidFill>
              </a:rPr>
              <a:t>Example: </a:t>
            </a:r>
            <a:r>
              <a:rPr lang="en-US" sz="2400" dirty="0">
                <a:solidFill>
                  <a:schemeClr val="tx1"/>
                </a:solidFill>
              </a:rPr>
              <a:t>Oil and gas exploration company might be required to restore land to its original condition after extraction is completed</a:t>
            </a:r>
          </a:p>
        </p:txBody>
      </p:sp>
    </p:spTree>
    <p:extLst>
      <p:ext uri="{BB962C8B-B14F-4D97-AF65-F5344CB8AC3E}">
        <p14:creationId xmlns:p14="http://schemas.microsoft.com/office/powerpoint/2010/main" val="3028240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9" grpId="0" animBg="1"/>
      <p:bldP spid="10"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600" dirty="0" smtClean="0">
                <a:latin typeface="Calibri"/>
                <a:cs typeface="Calibri"/>
              </a:rPr>
              <a:t>(continued) </a:t>
            </a:r>
            <a:endParaRPr lang="en-US" sz="2600" dirty="0">
              <a:latin typeface="Calibri"/>
              <a:cs typeface="Calibri"/>
            </a:endParaRPr>
          </a:p>
        </p:txBody>
      </p:sp>
      <p:sp>
        <p:nvSpPr>
          <p:cNvPr id="3" name="Content Placeholder 2"/>
          <p:cNvSpPr>
            <a:spLocks noGrp="1"/>
          </p:cNvSpPr>
          <p:nvPr>
            <p:ph idx="1"/>
          </p:nvPr>
        </p:nvSpPr>
        <p:spPr>
          <a:xfrm>
            <a:off x="762000" y="1587501"/>
            <a:ext cx="8079160" cy="4525963"/>
          </a:xfrm>
        </p:spPr>
        <p:txBody>
          <a:bodyPr>
            <a:normAutofit/>
          </a:bodyPr>
          <a:lstStyle/>
          <a:p>
            <a:pPr marL="0" indent="0">
              <a:buNone/>
            </a:pPr>
            <a:r>
              <a:rPr lang="en-US" sz="2800" b="1" dirty="0">
                <a:solidFill>
                  <a:srgbClr val="C00000"/>
                </a:solidFill>
              </a:rPr>
              <a:t>Provisions of </a:t>
            </a:r>
            <a:r>
              <a:rPr lang="en-US" sz="2800" b="1" dirty="0" smtClean="0">
                <a:solidFill>
                  <a:srgbClr val="C00000"/>
                </a:solidFill>
              </a:rPr>
              <a:t>standards </a:t>
            </a:r>
            <a:r>
              <a:rPr lang="en-US" sz="2800" b="1" dirty="0">
                <a:solidFill>
                  <a:srgbClr val="C00000"/>
                </a:solidFill>
              </a:rPr>
              <a:t>to address AROs</a:t>
            </a:r>
          </a:p>
          <a:p>
            <a:pPr marL="522288" indent="-409575"/>
            <a:r>
              <a:rPr lang="en-US" dirty="0"/>
              <a:t>Scope</a:t>
            </a:r>
          </a:p>
          <a:p>
            <a:pPr marL="522288" indent="-409575"/>
            <a:r>
              <a:rPr lang="en-US" dirty="0"/>
              <a:t>Recognition</a:t>
            </a:r>
          </a:p>
          <a:p>
            <a:pPr marL="522288" indent="-409575"/>
            <a:r>
              <a:rPr lang="en-US" dirty="0"/>
              <a:t>Measurement</a:t>
            </a:r>
          </a:p>
          <a:p>
            <a:pPr marL="522288" indent="-409575"/>
            <a:r>
              <a:rPr lang="en-US" dirty="0"/>
              <a:t>Present value calculations</a:t>
            </a:r>
            <a:endParaRPr lang="en-US"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3168822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400" dirty="0">
                <a:latin typeface="Calibri"/>
                <a:cs typeface="Calibri"/>
              </a:rPr>
              <a:t>(</a:t>
            </a:r>
            <a:r>
              <a:rPr lang="en-US" sz="2400" dirty="0" smtClean="0">
                <a:latin typeface="Calibri"/>
                <a:cs typeface="Calibri"/>
              </a:rPr>
              <a:t>cont. </a:t>
            </a:r>
            <a:r>
              <a:rPr lang="en-US" sz="2400" dirty="0">
                <a:latin typeface="Calibri"/>
                <a:cs typeface="Calibri"/>
              </a:rPr>
              <a:t>2)</a:t>
            </a:r>
          </a:p>
        </p:txBody>
      </p:sp>
      <p:sp>
        <p:nvSpPr>
          <p:cNvPr id="4" name="Content Placeholder 3"/>
          <p:cNvSpPr>
            <a:spLocks noGrp="1"/>
          </p:cNvSpPr>
          <p:nvPr>
            <p:ph idx="1"/>
          </p:nvPr>
        </p:nvSpPr>
        <p:spPr>
          <a:xfrm>
            <a:off x="762000" y="1371742"/>
            <a:ext cx="8079160" cy="5333858"/>
          </a:xfrm>
          <a:noFill/>
        </p:spPr>
        <p:txBody>
          <a:bodyPr>
            <a:normAutofit fontScale="85000" lnSpcReduction="20000"/>
          </a:bodyPr>
          <a:lstStyle/>
          <a:p>
            <a:pPr marL="0" indent="0">
              <a:lnSpc>
                <a:spcPct val="120000"/>
              </a:lnSpc>
              <a:buNone/>
            </a:pPr>
            <a:r>
              <a:rPr lang="en-IN" sz="2100" dirty="0"/>
              <a:t>The Jackson Mining Company paid $1,000,000 for the right to explore for a coal deposit on 500 acres of land in Pennsylvania. Costs of exploring for the </a:t>
            </a:r>
            <a:r>
              <a:rPr lang="en-IN" sz="2100" dirty="0" smtClean="0"/>
              <a:t>coal deposit </a:t>
            </a:r>
            <a:r>
              <a:rPr lang="en-IN" sz="2100" dirty="0"/>
              <a:t>totaled $800,000 and intangible development costs incurred in digging and erecting the mine shaft were $500,000. In addition, Jackson purchased new excavation equipment for the project at a cost of $600,000. After the coal is removed from the site, the equipment will be sold.</a:t>
            </a:r>
          </a:p>
          <a:p>
            <a:pPr marL="0" indent="0">
              <a:lnSpc>
                <a:spcPct val="120000"/>
              </a:lnSpc>
              <a:buNone/>
            </a:pPr>
            <a:r>
              <a:rPr lang="en-IN" sz="2100" dirty="0"/>
              <a:t>Jackson is required by its contract to restore the land to a condition suitable for recreational use after it extracts the coal. The company has provided the following three cash flow possibilities (A, B, and C) for the restoration costs to be paid in three years, after extraction is completed:</a:t>
            </a:r>
          </a:p>
          <a:p>
            <a:pPr marL="0" indent="0">
              <a:buNone/>
            </a:pPr>
            <a:endParaRPr lang="en-IN" sz="2100" dirty="0"/>
          </a:p>
          <a:p>
            <a:pPr marL="0" indent="0">
              <a:buNone/>
            </a:pPr>
            <a:endParaRPr lang="en-IN" sz="2100" dirty="0"/>
          </a:p>
          <a:p>
            <a:pPr marL="0" indent="0">
              <a:buNone/>
            </a:pPr>
            <a:endParaRPr lang="en-IN" sz="2100" dirty="0"/>
          </a:p>
          <a:p>
            <a:pPr marL="0" indent="0">
              <a:buNone/>
            </a:pPr>
            <a:endParaRPr lang="en-IN" sz="2100" dirty="0" smtClean="0"/>
          </a:p>
          <a:p>
            <a:pPr marL="0" indent="0">
              <a:buNone/>
            </a:pPr>
            <a:endParaRPr lang="en-US" sz="2100" dirty="0"/>
          </a:p>
          <a:p>
            <a:pPr marL="0" indent="0">
              <a:buNone/>
            </a:pPr>
            <a:endParaRPr lang="en-US" sz="1200" dirty="0"/>
          </a:p>
          <a:p>
            <a:pPr marL="0" indent="0">
              <a:buNone/>
            </a:pPr>
            <a:r>
              <a:rPr lang="en-US" sz="2100" dirty="0"/>
              <a:t>The company’s credit-adjusted </a:t>
            </a:r>
            <a:r>
              <a:rPr lang="en-US" sz="2100" dirty="0" smtClean="0"/>
              <a:t>risk-free </a:t>
            </a:r>
            <a:r>
              <a:rPr lang="en-US" sz="2100" dirty="0"/>
              <a:t>interest rate is 8%.</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5" name="Table 4"/>
          <p:cNvGraphicFramePr>
            <a:graphicFrameLocks noGrp="1"/>
          </p:cNvGraphicFramePr>
          <p:nvPr>
            <p:extLst>
              <p:ext uri="{D42A27DB-BD31-4B8C-83A1-F6EECF244321}">
                <p14:modId xmlns:p14="http://schemas.microsoft.com/office/powerpoint/2010/main" val="1367547282"/>
              </p:ext>
            </p:extLst>
          </p:nvPr>
        </p:nvGraphicFramePr>
        <p:xfrm>
          <a:off x="2514600" y="4343400"/>
          <a:ext cx="4826000" cy="1600200"/>
        </p:xfrm>
        <a:graphic>
          <a:graphicData uri="http://schemas.openxmlformats.org/drawingml/2006/table">
            <a:tbl>
              <a:tblPr>
                <a:tableStyleId>{5C22544A-7EE6-4342-B048-85BDC9FD1C3A}</a:tableStyleId>
              </a:tblPr>
              <a:tblGrid>
                <a:gridCol w="609600">
                  <a:extLst>
                    <a:ext uri="{9D8B030D-6E8A-4147-A177-3AD203B41FA5}">
                      <a16:colId xmlns="" xmlns:a16="http://schemas.microsoft.com/office/drawing/2014/main" val="20000"/>
                    </a:ext>
                  </a:extLst>
                </a:gridCol>
                <a:gridCol w="2139302">
                  <a:extLst>
                    <a:ext uri="{9D8B030D-6E8A-4147-A177-3AD203B41FA5}">
                      <a16:colId xmlns="" xmlns:a16="http://schemas.microsoft.com/office/drawing/2014/main" val="20001"/>
                    </a:ext>
                  </a:extLst>
                </a:gridCol>
                <a:gridCol w="2077098">
                  <a:extLst>
                    <a:ext uri="{9D8B030D-6E8A-4147-A177-3AD203B41FA5}">
                      <a16:colId xmlns="" xmlns:a16="http://schemas.microsoft.com/office/drawing/2014/main" val="20002"/>
                    </a:ext>
                  </a:extLst>
                </a:gridCol>
              </a:tblGrid>
              <a:tr h="400050">
                <a:tc>
                  <a:txBody>
                    <a:bodyPr/>
                    <a:lstStyle/>
                    <a:p>
                      <a:pPr algn="l" fontAlgn="b"/>
                      <a:endParaRPr lang="en-US" sz="22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r>
                        <a:rPr lang="en-US" sz="2200" b="1" u="none" strike="noStrike" dirty="0">
                          <a:effectLst/>
                        </a:rPr>
                        <a:t>Cash Outflow</a:t>
                      </a:r>
                      <a:endParaRPr lang="en-US" sz="22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r>
                        <a:rPr lang="en-US" sz="2200" b="1" u="none" strike="noStrike" dirty="0">
                          <a:effectLst/>
                        </a:rPr>
                        <a:t>Probability</a:t>
                      </a:r>
                      <a:endParaRPr lang="en-US" sz="22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400050">
                <a:tc>
                  <a:txBody>
                    <a:bodyPr/>
                    <a:lstStyle/>
                    <a:p>
                      <a:pPr algn="l" fontAlgn="b"/>
                      <a:r>
                        <a:rPr lang="en-US" sz="2200" u="none" strike="noStrike" dirty="0">
                          <a:effectLst/>
                        </a:rPr>
                        <a:t>A</a:t>
                      </a:r>
                      <a:endParaRPr lang="en-US" sz="22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r>
                        <a:rPr lang="en-US" sz="2200" u="none" strike="noStrike" dirty="0">
                          <a:effectLst/>
                        </a:rPr>
                        <a:t>$500,000 </a:t>
                      </a:r>
                      <a:endParaRPr lang="en-US" sz="22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r>
                        <a:rPr lang="en-US" sz="2200" u="none" strike="noStrike" dirty="0">
                          <a:effectLst/>
                        </a:rPr>
                        <a:t>30%</a:t>
                      </a:r>
                      <a:endParaRPr lang="en-US" sz="22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 xmlns:a16="http://schemas.microsoft.com/office/drawing/2014/main" val="10001"/>
                  </a:ext>
                </a:extLst>
              </a:tr>
              <a:tr h="400050">
                <a:tc>
                  <a:txBody>
                    <a:bodyPr/>
                    <a:lstStyle/>
                    <a:p>
                      <a:pPr algn="l" fontAlgn="b"/>
                      <a:r>
                        <a:rPr lang="en-US" sz="2200" u="none" strike="noStrike" dirty="0">
                          <a:effectLst/>
                        </a:rPr>
                        <a:t>B</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  600,000</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50%</a:t>
                      </a:r>
                      <a:endParaRPr lang="en-US" sz="22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2"/>
                  </a:ext>
                </a:extLst>
              </a:tr>
              <a:tr h="400050">
                <a:tc>
                  <a:txBody>
                    <a:bodyPr/>
                    <a:lstStyle/>
                    <a:p>
                      <a:pPr algn="l" fontAlgn="b"/>
                      <a:r>
                        <a:rPr lang="en-US" sz="2200" u="none" strike="noStrike" dirty="0">
                          <a:effectLst/>
                        </a:rPr>
                        <a:t>C</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  700,000</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20%</a:t>
                      </a:r>
                      <a:endParaRPr lang="en-US" sz="22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0854687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animEffect transition="in" filter="fade">
                                      <p:cBhvr>
                                        <p:cTn id="15" dur="500"/>
                                        <p:tgtEl>
                                          <p:spTgt spid="4">
                                            <p:txEl>
                                              <p:pRg st="8" end="8"/>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sz="4000" dirty="0">
                <a:latin typeface="Calibri"/>
                <a:cs typeface="Calibri"/>
              </a:rPr>
              <a:t>Types of Assets</a:t>
            </a:r>
            <a:endParaRPr lang="en-IN" sz="4000" dirty="0">
              <a:latin typeface="Calibri"/>
              <a:ea typeface="Adobe Fan Heiti Std B"/>
              <a:cs typeface="Calibri"/>
            </a:endParaRPr>
          </a:p>
        </p:txBody>
      </p:sp>
      <p:sp>
        <p:nvSpPr>
          <p:cNvPr id="6" name="Rounded Rectangle 5"/>
          <p:cNvSpPr/>
          <p:nvPr/>
        </p:nvSpPr>
        <p:spPr>
          <a:xfrm>
            <a:off x="761999" y="2851104"/>
            <a:ext cx="4114800" cy="3322903"/>
          </a:xfrm>
          <a:prstGeom prst="roundRect">
            <a:avLst/>
          </a:prstGeom>
          <a:solidFill>
            <a:srgbClr val="B3B3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5020654" y="2851104"/>
            <a:ext cx="3894746" cy="336235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901143" y="3066609"/>
            <a:ext cx="3934404" cy="2923878"/>
          </a:xfrm>
          <a:prstGeom prst="rect">
            <a:avLst/>
          </a:prstGeom>
          <a:noFill/>
        </p:spPr>
        <p:txBody>
          <a:bodyPr wrap="square" rtlCol="0">
            <a:spAutoFit/>
          </a:bodyPr>
          <a:lstStyle/>
          <a:p>
            <a:r>
              <a:rPr lang="en-US" sz="2300" b="1" dirty="0">
                <a:latin typeface="+mn-lt"/>
              </a:rPr>
              <a:t>Property, plant, and equipment:</a:t>
            </a:r>
          </a:p>
          <a:p>
            <a:pPr marL="228600" fontAlgn="auto">
              <a:spcAft>
                <a:spcPts val="0"/>
              </a:spcAft>
              <a:buClr>
                <a:srgbClr val="42BDDA"/>
              </a:buClr>
              <a:buNone/>
              <a:defRPr/>
            </a:pPr>
            <a:r>
              <a:rPr lang="en-IN" sz="2300" b="1" dirty="0">
                <a:solidFill>
                  <a:schemeClr val="accent2">
                    <a:lumMod val="50000"/>
                  </a:schemeClr>
                </a:solidFill>
                <a:latin typeface="+mn-lt"/>
              </a:rPr>
              <a:t>Land, Buildings, Equipment, Machinery, Furniture, Autos, and Trucks</a:t>
            </a:r>
          </a:p>
          <a:p>
            <a:pPr fontAlgn="auto">
              <a:spcAft>
                <a:spcPts val="0"/>
              </a:spcAft>
              <a:buClr>
                <a:srgbClr val="42BDDA"/>
              </a:buClr>
              <a:defRPr/>
            </a:pPr>
            <a:r>
              <a:rPr lang="en-US" sz="2300" b="1" dirty="0">
                <a:latin typeface="+mn-lt"/>
              </a:rPr>
              <a:t>Natural resources:</a:t>
            </a:r>
          </a:p>
          <a:p>
            <a:pPr marL="228600"/>
            <a:r>
              <a:rPr lang="en-IN" sz="2300" b="1" dirty="0">
                <a:solidFill>
                  <a:schemeClr val="accent2">
                    <a:lumMod val="50000"/>
                  </a:schemeClr>
                </a:solidFill>
                <a:latin typeface="+mn-lt"/>
              </a:rPr>
              <a:t>Oil and Gas Deposits, Timber Tracts, and Mineral Deposits</a:t>
            </a:r>
          </a:p>
        </p:txBody>
      </p:sp>
      <p:sp>
        <p:nvSpPr>
          <p:cNvPr id="9" name="TextBox 8"/>
          <p:cNvSpPr txBox="1"/>
          <p:nvPr/>
        </p:nvSpPr>
        <p:spPr>
          <a:xfrm>
            <a:off x="5399937" y="3066609"/>
            <a:ext cx="3515463" cy="2215991"/>
          </a:xfrm>
          <a:prstGeom prst="rect">
            <a:avLst/>
          </a:prstGeom>
          <a:noFill/>
        </p:spPr>
        <p:txBody>
          <a:bodyPr wrap="square" rtlCol="0">
            <a:spAutoFit/>
          </a:bodyPr>
          <a:lstStyle/>
          <a:p>
            <a:pPr fontAlgn="auto">
              <a:spcAft>
                <a:spcPts val="0"/>
              </a:spcAft>
              <a:buClr>
                <a:srgbClr val="42BDDA"/>
              </a:buClr>
              <a:defRPr/>
            </a:pPr>
            <a:r>
              <a:rPr lang="en-US" sz="2300" b="1" dirty="0">
                <a:latin typeface="+mn-lt"/>
              </a:rPr>
              <a:t>Intangible assets:</a:t>
            </a:r>
            <a:endParaRPr lang="en-US" sz="2300" dirty="0">
              <a:latin typeface="+mn-lt"/>
            </a:endParaRP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Patents</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Copyrights</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Trademarks</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Franchises </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Goodwill</a:t>
            </a:r>
          </a:p>
        </p:txBody>
      </p:sp>
      <p:sp>
        <p:nvSpPr>
          <p:cNvPr id="12" name="Rounded Rectangle 11"/>
          <p:cNvSpPr/>
          <p:nvPr/>
        </p:nvSpPr>
        <p:spPr>
          <a:xfrm>
            <a:off x="1176861" y="1189653"/>
            <a:ext cx="7317373" cy="78668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1176861" y="1325440"/>
            <a:ext cx="7317373" cy="523220"/>
          </a:xfrm>
          <a:prstGeom prst="rect">
            <a:avLst/>
          </a:prstGeom>
          <a:noFill/>
        </p:spPr>
        <p:txBody>
          <a:bodyPr wrap="square" rtlCol="0">
            <a:spAutoFit/>
          </a:bodyPr>
          <a:lstStyle/>
          <a:p>
            <a:pPr algn="ctr"/>
            <a:r>
              <a:rPr lang="en-US" sz="2800" b="1" dirty="0">
                <a:solidFill>
                  <a:schemeClr val="bg1"/>
                </a:solidFill>
                <a:latin typeface="+mn-lt"/>
                <a:cs typeface="Arial" panose="020B0604020202020204" pitchFamily="34" charset="0"/>
              </a:rPr>
              <a:t>Long-lived</a:t>
            </a:r>
            <a:r>
              <a:rPr lang="en-US" sz="2800" dirty="0">
                <a:solidFill>
                  <a:schemeClr val="bg1"/>
                </a:solidFill>
              </a:rPr>
              <a:t>, </a:t>
            </a:r>
            <a:r>
              <a:rPr lang="en-US" sz="2800" b="1" dirty="0">
                <a:solidFill>
                  <a:schemeClr val="bg1"/>
                </a:solidFill>
                <a:latin typeface="+mn-lt"/>
              </a:rPr>
              <a:t>revenue-producing assets</a:t>
            </a:r>
          </a:p>
        </p:txBody>
      </p:sp>
      <p:sp>
        <p:nvSpPr>
          <p:cNvPr id="15" name="Left Brace 14"/>
          <p:cNvSpPr/>
          <p:nvPr/>
        </p:nvSpPr>
        <p:spPr>
          <a:xfrm rot="5400000">
            <a:off x="4367245" y="479239"/>
            <a:ext cx="685535" cy="4058195"/>
          </a:xfrm>
          <a:prstGeom prst="leftBrace">
            <a:avLst>
              <a:gd name="adj1" fmla="val 25035"/>
              <a:gd name="adj2" fmla="val 49775"/>
            </a:avLst>
          </a:prstGeom>
          <a:noFill/>
          <a:ln w="38100">
            <a:solidFill>
              <a:schemeClr val="tx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2"/>
              </a:solidFill>
            </a:endParaRPr>
          </a:p>
        </p:txBody>
      </p:sp>
      <p:sp>
        <p:nvSpPr>
          <p:cNvPr id="1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3125180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500"/>
                                        <p:tgtEl>
                                          <p:spTgt spid="9">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Effect transition="in" filter="fade">
                                      <p:cBhvr>
                                        <p:cTn id="29" dur="500"/>
                                        <p:tgtEl>
                                          <p:spTgt spid="8">
                                            <p:txEl>
                                              <p:pRg st="2" end="2"/>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fade">
                                      <p:cBhvr>
                                        <p:cTn id="33" dur="500"/>
                                        <p:tgtEl>
                                          <p:spTgt spid="8">
                                            <p:txEl>
                                              <p:pRg st="1" end="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8">
                                            <p:txEl>
                                              <p:pRg st="3" end="3"/>
                                            </p:txEl>
                                          </p:spTgt>
                                        </p:tgtEl>
                                        <p:attrNameLst>
                                          <p:attrName>style.visibility</p:attrName>
                                        </p:attrNameLst>
                                      </p:cBhvr>
                                      <p:to>
                                        <p:strVal val="visible"/>
                                      </p:to>
                                    </p:set>
                                    <p:animEffect transition="in" filter="fade">
                                      <p:cBhvr>
                                        <p:cTn id="36" dur="500"/>
                                        <p:tgtEl>
                                          <p:spTgt spid="8">
                                            <p:txEl>
                                              <p:pRg st="3" end="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9">
                                            <p:txEl>
                                              <p:pRg st="1" end="1"/>
                                            </p:txEl>
                                          </p:spTgt>
                                        </p:tgtEl>
                                        <p:attrNameLst>
                                          <p:attrName>style.visibility</p:attrName>
                                        </p:attrNameLst>
                                      </p:cBhvr>
                                      <p:to>
                                        <p:strVal val="visible"/>
                                      </p:to>
                                    </p:set>
                                    <p:animEffect transition="in" filter="fade">
                                      <p:cBhvr>
                                        <p:cTn id="39" dur="500"/>
                                        <p:tgtEl>
                                          <p:spTgt spid="9">
                                            <p:txEl>
                                              <p:pRg st="1" end="1"/>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9">
                                            <p:txEl>
                                              <p:pRg st="2" end="2"/>
                                            </p:txEl>
                                          </p:spTgt>
                                        </p:tgtEl>
                                        <p:attrNameLst>
                                          <p:attrName>style.visibility</p:attrName>
                                        </p:attrNameLst>
                                      </p:cBhvr>
                                      <p:to>
                                        <p:strVal val="visible"/>
                                      </p:to>
                                    </p:set>
                                    <p:animEffect transition="in" filter="fade">
                                      <p:cBhvr>
                                        <p:cTn id="42" dur="500"/>
                                        <p:tgtEl>
                                          <p:spTgt spid="9">
                                            <p:txEl>
                                              <p:pRg st="2" end="2"/>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9">
                                            <p:txEl>
                                              <p:pRg st="3" end="3"/>
                                            </p:txEl>
                                          </p:spTgt>
                                        </p:tgtEl>
                                        <p:attrNameLst>
                                          <p:attrName>style.visibility</p:attrName>
                                        </p:attrNameLst>
                                      </p:cBhvr>
                                      <p:to>
                                        <p:strVal val="visible"/>
                                      </p:to>
                                    </p:set>
                                    <p:animEffect transition="in" filter="fade">
                                      <p:cBhvr>
                                        <p:cTn id="45" dur="500"/>
                                        <p:tgtEl>
                                          <p:spTgt spid="9">
                                            <p:txEl>
                                              <p:pRg st="3" end="3"/>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9">
                                            <p:txEl>
                                              <p:pRg st="4" end="4"/>
                                            </p:txEl>
                                          </p:spTgt>
                                        </p:tgtEl>
                                        <p:attrNameLst>
                                          <p:attrName>style.visibility</p:attrName>
                                        </p:attrNameLst>
                                      </p:cBhvr>
                                      <p:to>
                                        <p:strVal val="visible"/>
                                      </p:to>
                                    </p:set>
                                    <p:animEffect transition="in" filter="fade">
                                      <p:cBhvr>
                                        <p:cTn id="48" dur="500"/>
                                        <p:tgtEl>
                                          <p:spTgt spid="9">
                                            <p:txEl>
                                              <p:pRg st="4" end="4"/>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9">
                                            <p:txEl>
                                              <p:pRg st="5" end="5"/>
                                            </p:txEl>
                                          </p:spTgt>
                                        </p:tgtEl>
                                        <p:attrNameLst>
                                          <p:attrName>style.visibility</p:attrName>
                                        </p:attrNameLst>
                                      </p:cBhvr>
                                      <p:to>
                                        <p:strVal val="visible"/>
                                      </p:to>
                                    </p:set>
                                    <p:animEffect transition="in" filter="fade">
                                      <p:cBhvr>
                                        <p:cTn id="51"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3" grpId="0"/>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4050"/>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400" dirty="0">
                <a:latin typeface="Calibri"/>
                <a:cs typeface="Calibri"/>
              </a:rPr>
              <a:t>(</a:t>
            </a:r>
            <a:r>
              <a:rPr lang="en-US" sz="2400" dirty="0" smtClean="0">
                <a:latin typeface="Calibri"/>
                <a:cs typeface="Calibri"/>
              </a:rPr>
              <a:t>cont. </a:t>
            </a:r>
            <a:r>
              <a:rPr lang="en-US" sz="2400" dirty="0">
                <a:latin typeface="Calibri"/>
                <a:cs typeface="Calibri"/>
              </a:rPr>
              <a:t>3) </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7" name="TextBox 6"/>
          <p:cNvSpPr txBox="1"/>
          <p:nvPr/>
        </p:nvSpPr>
        <p:spPr>
          <a:xfrm>
            <a:off x="736124" y="1933330"/>
            <a:ext cx="3777442" cy="430887"/>
          </a:xfrm>
          <a:prstGeom prst="rect">
            <a:avLst/>
          </a:prstGeom>
          <a:noFill/>
        </p:spPr>
        <p:txBody>
          <a:bodyPr wrap="square" rtlCol="0">
            <a:spAutoFit/>
          </a:bodyPr>
          <a:lstStyle/>
          <a:p>
            <a:r>
              <a:rPr lang="en-IN" sz="2200" dirty="0">
                <a:latin typeface="Calibri "/>
              </a:rPr>
              <a:t>Purchase of rights to explore</a:t>
            </a:r>
            <a:endParaRPr lang="en-US" sz="2200" dirty="0">
              <a:latin typeface="Calibri "/>
            </a:endParaRPr>
          </a:p>
        </p:txBody>
      </p:sp>
      <p:sp>
        <p:nvSpPr>
          <p:cNvPr id="9" name="TextBox 8"/>
          <p:cNvSpPr txBox="1"/>
          <p:nvPr/>
        </p:nvSpPr>
        <p:spPr>
          <a:xfrm>
            <a:off x="761638" y="2281122"/>
            <a:ext cx="3751927" cy="430887"/>
          </a:xfrm>
          <a:prstGeom prst="rect">
            <a:avLst/>
          </a:prstGeom>
          <a:noFill/>
        </p:spPr>
        <p:txBody>
          <a:bodyPr wrap="square" rtlCol="0">
            <a:spAutoFit/>
          </a:bodyPr>
          <a:lstStyle/>
          <a:p>
            <a:r>
              <a:rPr lang="en-US" sz="2200" dirty="0">
                <a:latin typeface="Calibri "/>
              </a:rPr>
              <a:t>Exploration costs</a:t>
            </a:r>
          </a:p>
        </p:txBody>
      </p:sp>
      <p:sp>
        <p:nvSpPr>
          <p:cNvPr id="10" name="TextBox 9"/>
          <p:cNvSpPr txBox="1"/>
          <p:nvPr/>
        </p:nvSpPr>
        <p:spPr>
          <a:xfrm>
            <a:off x="744704" y="2593097"/>
            <a:ext cx="3768862" cy="430887"/>
          </a:xfrm>
          <a:prstGeom prst="rect">
            <a:avLst/>
          </a:prstGeom>
          <a:noFill/>
        </p:spPr>
        <p:txBody>
          <a:bodyPr wrap="square" rtlCol="0">
            <a:spAutoFit/>
          </a:bodyPr>
          <a:lstStyle/>
          <a:p>
            <a:r>
              <a:rPr lang="en-US" sz="2200" dirty="0">
                <a:latin typeface="Calibri "/>
              </a:rPr>
              <a:t>Development costs</a:t>
            </a:r>
          </a:p>
        </p:txBody>
      </p:sp>
      <p:sp>
        <p:nvSpPr>
          <p:cNvPr id="11" name="TextBox 10"/>
          <p:cNvSpPr txBox="1"/>
          <p:nvPr/>
        </p:nvSpPr>
        <p:spPr>
          <a:xfrm>
            <a:off x="743439" y="3255862"/>
            <a:ext cx="4019061" cy="430887"/>
          </a:xfrm>
          <a:prstGeom prst="rect">
            <a:avLst/>
          </a:prstGeom>
          <a:noFill/>
        </p:spPr>
        <p:txBody>
          <a:bodyPr wrap="square" rtlCol="0">
            <a:spAutoFit/>
          </a:bodyPr>
          <a:lstStyle/>
          <a:p>
            <a:r>
              <a:rPr lang="en-IN" sz="2200" dirty="0">
                <a:latin typeface="Calibri "/>
              </a:rPr>
              <a:t>Total cost of coal deposit</a:t>
            </a:r>
            <a:endParaRPr lang="en-US" sz="2200" dirty="0">
              <a:latin typeface="Calibri "/>
            </a:endParaRPr>
          </a:p>
        </p:txBody>
      </p:sp>
      <p:sp>
        <p:nvSpPr>
          <p:cNvPr id="12" name="TextBox 11"/>
          <p:cNvSpPr txBox="1"/>
          <p:nvPr/>
        </p:nvSpPr>
        <p:spPr>
          <a:xfrm>
            <a:off x="516289" y="1200823"/>
            <a:ext cx="7628542" cy="430887"/>
          </a:xfrm>
          <a:prstGeom prst="rect">
            <a:avLst/>
          </a:prstGeom>
          <a:noFill/>
        </p:spPr>
        <p:txBody>
          <a:bodyPr wrap="square" rtlCol="0">
            <a:spAutoFit/>
          </a:bodyPr>
          <a:lstStyle/>
          <a:p>
            <a:r>
              <a:rPr lang="en-IN" sz="2200" b="1" dirty="0">
                <a:latin typeface="Calibri "/>
              </a:rPr>
              <a:t>Total capitalized cost of the coal deposit:</a:t>
            </a:r>
            <a:endParaRPr lang="en-US" sz="2200" b="1" dirty="0">
              <a:latin typeface="Calibri "/>
            </a:endParaRPr>
          </a:p>
        </p:txBody>
      </p:sp>
      <p:sp>
        <p:nvSpPr>
          <p:cNvPr id="14" name="TextBox 13"/>
          <p:cNvSpPr txBox="1"/>
          <p:nvPr/>
        </p:nvSpPr>
        <p:spPr>
          <a:xfrm>
            <a:off x="7050542" y="1933330"/>
            <a:ext cx="1678080" cy="430887"/>
          </a:xfrm>
          <a:prstGeom prst="rect">
            <a:avLst/>
          </a:prstGeom>
          <a:noFill/>
        </p:spPr>
        <p:txBody>
          <a:bodyPr wrap="square" rtlCol="0">
            <a:spAutoFit/>
          </a:bodyPr>
          <a:lstStyle/>
          <a:p>
            <a:r>
              <a:rPr lang="en-US" sz="2200" dirty="0">
                <a:latin typeface="Calibri "/>
              </a:rPr>
              <a:t>$1,000,000</a:t>
            </a:r>
          </a:p>
        </p:txBody>
      </p:sp>
      <p:cxnSp>
        <p:nvCxnSpPr>
          <p:cNvPr id="15" name="Straight Connector 14"/>
          <p:cNvCxnSpPr/>
          <p:nvPr/>
        </p:nvCxnSpPr>
        <p:spPr>
          <a:xfrm>
            <a:off x="7132388" y="330403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126742" y="365964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119685" y="369915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050542" y="3273247"/>
            <a:ext cx="1674648" cy="430887"/>
          </a:xfrm>
          <a:prstGeom prst="rect">
            <a:avLst/>
          </a:prstGeom>
          <a:noFill/>
        </p:spPr>
        <p:txBody>
          <a:bodyPr wrap="square" rtlCol="0">
            <a:spAutoFit/>
          </a:bodyPr>
          <a:lstStyle/>
          <a:p>
            <a:r>
              <a:rPr lang="en-US" sz="2200" dirty="0">
                <a:latin typeface="Calibri "/>
              </a:rPr>
              <a:t>$2,768,360</a:t>
            </a:r>
          </a:p>
        </p:txBody>
      </p:sp>
      <p:sp>
        <p:nvSpPr>
          <p:cNvPr id="20" name="TextBox 19"/>
          <p:cNvSpPr txBox="1"/>
          <p:nvPr/>
        </p:nvSpPr>
        <p:spPr>
          <a:xfrm>
            <a:off x="7424924" y="2281122"/>
            <a:ext cx="1300266" cy="430887"/>
          </a:xfrm>
          <a:prstGeom prst="rect">
            <a:avLst/>
          </a:prstGeom>
          <a:noFill/>
        </p:spPr>
        <p:txBody>
          <a:bodyPr wrap="square" rtlCol="0">
            <a:spAutoFit/>
          </a:bodyPr>
          <a:lstStyle/>
          <a:p>
            <a:r>
              <a:rPr lang="en-US" sz="2200" dirty="0">
                <a:latin typeface="Calibri "/>
              </a:rPr>
              <a:t>800,000</a:t>
            </a:r>
          </a:p>
        </p:txBody>
      </p:sp>
      <p:sp>
        <p:nvSpPr>
          <p:cNvPr id="22" name="TextBox 21"/>
          <p:cNvSpPr txBox="1"/>
          <p:nvPr/>
        </p:nvSpPr>
        <p:spPr>
          <a:xfrm>
            <a:off x="7424924" y="2593097"/>
            <a:ext cx="1300266" cy="430887"/>
          </a:xfrm>
          <a:prstGeom prst="rect">
            <a:avLst/>
          </a:prstGeom>
          <a:noFill/>
        </p:spPr>
        <p:txBody>
          <a:bodyPr wrap="square" rtlCol="0">
            <a:spAutoFit/>
          </a:bodyPr>
          <a:lstStyle/>
          <a:p>
            <a:r>
              <a:rPr lang="en-US" sz="2200" dirty="0">
                <a:latin typeface="Calibri "/>
              </a:rPr>
              <a:t>500,000</a:t>
            </a:r>
          </a:p>
        </p:txBody>
      </p:sp>
      <p:cxnSp>
        <p:nvCxnSpPr>
          <p:cNvPr id="23" name="Straight Connector 22"/>
          <p:cNvCxnSpPr/>
          <p:nvPr/>
        </p:nvCxnSpPr>
        <p:spPr>
          <a:xfrm>
            <a:off x="516289" y="1587501"/>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44704" y="2897897"/>
            <a:ext cx="3768862" cy="430887"/>
          </a:xfrm>
          <a:prstGeom prst="rect">
            <a:avLst/>
          </a:prstGeom>
          <a:noFill/>
        </p:spPr>
        <p:txBody>
          <a:bodyPr wrap="square" rtlCol="0">
            <a:spAutoFit/>
          </a:bodyPr>
          <a:lstStyle/>
          <a:p>
            <a:r>
              <a:rPr lang="en-US" sz="2200" dirty="0">
                <a:latin typeface="Calibri "/>
              </a:rPr>
              <a:t>Restoration costs</a:t>
            </a:r>
          </a:p>
        </p:txBody>
      </p:sp>
      <p:sp>
        <p:nvSpPr>
          <p:cNvPr id="27" name="TextBox 26"/>
          <p:cNvSpPr txBox="1"/>
          <p:nvPr/>
        </p:nvSpPr>
        <p:spPr>
          <a:xfrm>
            <a:off x="7424924" y="2897897"/>
            <a:ext cx="1300266" cy="430887"/>
          </a:xfrm>
          <a:prstGeom prst="rect">
            <a:avLst/>
          </a:prstGeom>
          <a:noFill/>
        </p:spPr>
        <p:txBody>
          <a:bodyPr wrap="square" rtlCol="0">
            <a:spAutoFit/>
          </a:bodyPr>
          <a:lstStyle/>
          <a:p>
            <a:r>
              <a:rPr lang="en-US" sz="2200" b="1" dirty="0">
                <a:solidFill>
                  <a:srgbClr val="C00000"/>
                </a:solidFill>
                <a:latin typeface="Calibri "/>
              </a:rPr>
              <a:t>468,360</a:t>
            </a:r>
          </a:p>
        </p:txBody>
      </p:sp>
      <p:sp>
        <p:nvSpPr>
          <p:cNvPr id="28" name="TextBox 27"/>
          <p:cNvSpPr txBox="1"/>
          <p:nvPr/>
        </p:nvSpPr>
        <p:spPr>
          <a:xfrm>
            <a:off x="812324" y="4696113"/>
            <a:ext cx="3777442" cy="400110"/>
          </a:xfrm>
          <a:prstGeom prst="rect">
            <a:avLst/>
          </a:prstGeom>
          <a:noFill/>
        </p:spPr>
        <p:txBody>
          <a:bodyPr wrap="square" rtlCol="0">
            <a:spAutoFit/>
          </a:bodyPr>
          <a:lstStyle/>
          <a:p>
            <a:r>
              <a:rPr lang="en-IN" sz="2000" dirty="0">
                <a:latin typeface="Calibri "/>
              </a:rPr>
              <a:t>$500,000 × 30% =</a:t>
            </a:r>
            <a:endParaRPr lang="en-US" sz="2000" dirty="0">
              <a:latin typeface="Calibri "/>
            </a:endParaRPr>
          </a:p>
        </p:txBody>
      </p:sp>
      <p:sp>
        <p:nvSpPr>
          <p:cNvPr id="29" name="TextBox 28"/>
          <p:cNvSpPr txBox="1"/>
          <p:nvPr/>
        </p:nvSpPr>
        <p:spPr>
          <a:xfrm>
            <a:off x="964838" y="5043905"/>
            <a:ext cx="3751927" cy="400110"/>
          </a:xfrm>
          <a:prstGeom prst="rect">
            <a:avLst/>
          </a:prstGeom>
          <a:noFill/>
        </p:spPr>
        <p:txBody>
          <a:bodyPr wrap="square" rtlCol="0">
            <a:spAutoFit/>
          </a:bodyPr>
          <a:lstStyle/>
          <a:p>
            <a:r>
              <a:rPr lang="en-US" sz="2000" dirty="0">
                <a:latin typeface="Calibri "/>
              </a:rPr>
              <a:t>600,000 </a:t>
            </a:r>
            <a:r>
              <a:rPr lang="en-IN" sz="2000" dirty="0">
                <a:latin typeface="Calibri "/>
              </a:rPr>
              <a:t>× </a:t>
            </a:r>
            <a:r>
              <a:rPr lang="en-US" sz="2000" dirty="0">
                <a:latin typeface="Calibri "/>
              </a:rPr>
              <a:t>50% =</a:t>
            </a:r>
          </a:p>
        </p:txBody>
      </p:sp>
      <p:sp>
        <p:nvSpPr>
          <p:cNvPr id="30" name="TextBox 29"/>
          <p:cNvSpPr txBox="1"/>
          <p:nvPr/>
        </p:nvSpPr>
        <p:spPr>
          <a:xfrm>
            <a:off x="960604" y="5355880"/>
            <a:ext cx="3768862" cy="400110"/>
          </a:xfrm>
          <a:prstGeom prst="rect">
            <a:avLst/>
          </a:prstGeom>
          <a:noFill/>
        </p:spPr>
        <p:txBody>
          <a:bodyPr wrap="square" rtlCol="0">
            <a:spAutoFit/>
          </a:bodyPr>
          <a:lstStyle/>
          <a:p>
            <a:r>
              <a:rPr lang="en-US" sz="2000" dirty="0">
                <a:latin typeface="Calibri "/>
              </a:rPr>
              <a:t>700,000 </a:t>
            </a:r>
            <a:r>
              <a:rPr lang="en-IN" sz="2000" dirty="0">
                <a:latin typeface="Calibri "/>
              </a:rPr>
              <a:t>× </a:t>
            </a:r>
            <a:r>
              <a:rPr lang="en-US" sz="2000" dirty="0">
                <a:latin typeface="Calibri "/>
              </a:rPr>
              <a:t>20% =</a:t>
            </a:r>
          </a:p>
        </p:txBody>
      </p:sp>
      <p:sp>
        <p:nvSpPr>
          <p:cNvPr id="31" name="TextBox 30"/>
          <p:cNvSpPr txBox="1"/>
          <p:nvPr/>
        </p:nvSpPr>
        <p:spPr>
          <a:xfrm>
            <a:off x="2260417" y="6104304"/>
            <a:ext cx="6431414" cy="400110"/>
          </a:xfrm>
          <a:prstGeom prst="rect">
            <a:avLst/>
          </a:prstGeom>
          <a:noFill/>
        </p:spPr>
        <p:txBody>
          <a:bodyPr wrap="square" rtlCol="0">
            <a:spAutoFit/>
          </a:bodyPr>
          <a:lstStyle/>
          <a:p>
            <a:r>
              <a:rPr lang="en-IN" sz="2000" dirty="0">
                <a:latin typeface="Calibri "/>
              </a:rPr>
              <a:t>(.79383 is the present value of $1, </a:t>
            </a:r>
            <a:r>
              <a:rPr lang="en-IN" sz="2000" i="1" dirty="0">
                <a:latin typeface="Calibri "/>
              </a:rPr>
              <a:t>n</a:t>
            </a:r>
            <a:r>
              <a:rPr lang="en-IN" sz="2000" dirty="0">
                <a:latin typeface="Calibri "/>
              </a:rPr>
              <a:t> = 3, </a:t>
            </a:r>
            <a:r>
              <a:rPr lang="en-IN" sz="2000" i="1" dirty="0">
                <a:latin typeface="Calibri "/>
              </a:rPr>
              <a:t>i</a:t>
            </a:r>
            <a:r>
              <a:rPr lang="en-IN" sz="2000" dirty="0">
                <a:latin typeface="Calibri "/>
              </a:rPr>
              <a:t> = 8%)</a:t>
            </a:r>
            <a:endParaRPr lang="en-US" sz="2000" dirty="0">
              <a:latin typeface="Calibri "/>
            </a:endParaRPr>
          </a:p>
        </p:txBody>
      </p:sp>
      <p:sp>
        <p:nvSpPr>
          <p:cNvPr id="32" name="TextBox 31"/>
          <p:cNvSpPr txBox="1"/>
          <p:nvPr/>
        </p:nvSpPr>
        <p:spPr>
          <a:xfrm>
            <a:off x="677598" y="3934962"/>
            <a:ext cx="7628542" cy="707886"/>
          </a:xfrm>
          <a:prstGeom prst="rect">
            <a:avLst/>
          </a:prstGeom>
          <a:noFill/>
        </p:spPr>
        <p:txBody>
          <a:bodyPr wrap="square" rtlCol="0">
            <a:spAutoFit/>
          </a:bodyPr>
          <a:lstStyle/>
          <a:p>
            <a:r>
              <a:rPr lang="en-IN" sz="2000" b="1" dirty="0">
                <a:latin typeface="Calibri "/>
              </a:rPr>
              <a:t>Present value of expected cash outflow for restoration costs (asset retirement obligation):</a:t>
            </a:r>
            <a:endParaRPr lang="en-US" sz="2000" b="1" dirty="0">
              <a:latin typeface="Calibri "/>
            </a:endParaRPr>
          </a:p>
        </p:txBody>
      </p:sp>
      <p:sp>
        <p:nvSpPr>
          <p:cNvPr id="33" name="TextBox 32"/>
          <p:cNvSpPr txBox="1"/>
          <p:nvPr/>
        </p:nvSpPr>
        <p:spPr>
          <a:xfrm>
            <a:off x="3297407" y="4696113"/>
            <a:ext cx="1386843" cy="400110"/>
          </a:xfrm>
          <a:prstGeom prst="rect">
            <a:avLst/>
          </a:prstGeom>
          <a:noFill/>
        </p:spPr>
        <p:txBody>
          <a:bodyPr wrap="square" rtlCol="0">
            <a:spAutoFit/>
          </a:bodyPr>
          <a:lstStyle/>
          <a:p>
            <a:r>
              <a:rPr lang="en-US" sz="2000" dirty="0">
                <a:latin typeface="Calibri "/>
              </a:rPr>
              <a:t>$150,000</a:t>
            </a:r>
          </a:p>
        </p:txBody>
      </p:sp>
      <p:cxnSp>
        <p:nvCxnSpPr>
          <p:cNvPr id="34" name="Straight Connector 33"/>
          <p:cNvCxnSpPr/>
          <p:nvPr/>
        </p:nvCxnSpPr>
        <p:spPr>
          <a:xfrm>
            <a:off x="3271734" y="573662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317851" y="5731230"/>
            <a:ext cx="5485299" cy="400110"/>
          </a:xfrm>
          <a:prstGeom prst="rect">
            <a:avLst/>
          </a:prstGeom>
          <a:noFill/>
        </p:spPr>
        <p:txBody>
          <a:bodyPr wrap="square" rtlCol="0">
            <a:spAutoFit/>
          </a:bodyPr>
          <a:lstStyle/>
          <a:p>
            <a:r>
              <a:rPr lang="en-US" sz="2000" dirty="0">
                <a:latin typeface="Calibri "/>
              </a:rPr>
              <a:t>$590,000 </a:t>
            </a:r>
            <a:r>
              <a:rPr lang="en-IN" sz="2000" dirty="0">
                <a:latin typeface="Calibri "/>
              </a:rPr>
              <a:t>×</a:t>
            </a:r>
            <a:r>
              <a:rPr lang="en-US" sz="2000" dirty="0">
                <a:latin typeface="Calibri "/>
              </a:rPr>
              <a:t> .79383 = </a:t>
            </a:r>
            <a:r>
              <a:rPr lang="en-US" sz="2000" b="1" dirty="0">
                <a:solidFill>
                  <a:srgbClr val="C00000"/>
                </a:solidFill>
                <a:latin typeface="Calibri "/>
              </a:rPr>
              <a:t>$</a:t>
            </a:r>
            <a:r>
              <a:rPr lang="en-US" sz="2000" b="1" dirty="0" smtClean="0">
                <a:solidFill>
                  <a:srgbClr val="C00000"/>
                </a:solidFill>
                <a:latin typeface="Calibri "/>
              </a:rPr>
              <a:t>468,360</a:t>
            </a:r>
            <a:endParaRPr lang="en-US" sz="2000" b="1" dirty="0">
              <a:solidFill>
                <a:srgbClr val="C00000"/>
              </a:solidFill>
              <a:latin typeface="Calibri "/>
            </a:endParaRPr>
          </a:p>
        </p:txBody>
      </p:sp>
      <p:sp>
        <p:nvSpPr>
          <p:cNvPr id="38" name="TextBox 37"/>
          <p:cNvSpPr txBox="1"/>
          <p:nvPr/>
        </p:nvSpPr>
        <p:spPr>
          <a:xfrm>
            <a:off x="3437270" y="5043905"/>
            <a:ext cx="1300266" cy="400110"/>
          </a:xfrm>
          <a:prstGeom prst="rect">
            <a:avLst/>
          </a:prstGeom>
          <a:noFill/>
        </p:spPr>
        <p:txBody>
          <a:bodyPr wrap="square" rtlCol="0">
            <a:spAutoFit/>
          </a:bodyPr>
          <a:lstStyle/>
          <a:p>
            <a:r>
              <a:rPr lang="en-US" sz="2000" dirty="0">
                <a:latin typeface="Calibri "/>
              </a:rPr>
              <a:t>300,000</a:t>
            </a:r>
          </a:p>
        </p:txBody>
      </p:sp>
      <p:sp>
        <p:nvSpPr>
          <p:cNvPr id="39" name="TextBox 38"/>
          <p:cNvSpPr txBox="1"/>
          <p:nvPr/>
        </p:nvSpPr>
        <p:spPr>
          <a:xfrm>
            <a:off x="3437270" y="5355880"/>
            <a:ext cx="1300266" cy="400110"/>
          </a:xfrm>
          <a:prstGeom prst="rect">
            <a:avLst/>
          </a:prstGeom>
          <a:noFill/>
        </p:spPr>
        <p:txBody>
          <a:bodyPr wrap="square" rtlCol="0">
            <a:spAutoFit/>
          </a:bodyPr>
          <a:lstStyle/>
          <a:p>
            <a:r>
              <a:rPr lang="en-US" sz="2000" dirty="0">
                <a:latin typeface="Calibri "/>
              </a:rPr>
              <a:t>140,000</a:t>
            </a:r>
          </a:p>
        </p:txBody>
      </p:sp>
      <p:sp>
        <p:nvSpPr>
          <p:cNvPr id="43" name="Rectangle 42"/>
          <p:cNvSpPr/>
          <p:nvPr/>
        </p:nvSpPr>
        <p:spPr>
          <a:xfrm>
            <a:off x="7429163" y="2952412"/>
            <a:ext cx="1123051" cy="30152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5" name="Straight Arrow Connector 44"/>
          <p:cNvCxnSpPr/>
          <p:nvPr/>
        </p:nvCxnSpPr>
        <p:spPr>
          <a:xfrm flipV="1">
            <a:off x="6601203" y="3253938"/>
            <a:ext cx="823721" cy="253282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0189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500"/>
                                        <p:tgtEl>
                                          <p:spTgt spid="45"/>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childTnLst>
                          </p:cTn>
                        </p:par>
                        <p:par>
                          <p:cTn id="76" fill="hold">
                            <p:stCondLst>
                              <p:cond delay="1000"/>
                            </p:stCondLst>
                            <p:childTnLst>
                              <p:par>
                                <p:cTn id="77" presetID="16" presetClass="entr" presetSubtype="21"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barn(inVertical)">
                                      <p:cBhvr>
                                        <p:cTn id="79" dur="500"/>
                                        <p:tgtEl>
                                          <p:spTgt spid="43"/>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45"/>
                                        </p:tgtEl>
                                        <p:attrNameLst>
                                          <p:attrName>style.visibility</p:attrName>
                                        </p:attrNameLst>
                                      </p:cBhvr>
                                      <p:to>
                                        <p:strVal val="hidden"/>
                                      </p:to>
                                    </p:set>
                                  </p:childTnLst>
                                </p:cTn>
                              </p:par>
                            </p:childTnLst>
                          </p:cTn>
                        </p:par>
                        <p:par>
                          <p:cTn id="84" fill="hold">
                            <p:stCondLst>
                              <p:cond delay="0"/>
                            </p:stCondLst>
                            <p:childTnLst>
                              <p:par>
                                <p:cTn id="85" presetID="10" presetClass="entr" presetSubtype="0" fill="hold" nodeType="after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par>
                                <p:cTn id="88" presetID="10" presetClass="entr" presetSubtype="0"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par>
                                <p:cTn id="91" presetID="10" presetClass="entr" presetSubtype="0" fill="hold" nodeType="with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500"/>
                                        <p:tgtEl>
                                          <p:spTgt spid="1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500"/>
                                        <p:tgtEl>
                                          <p:spTgt spid="18"/>
                                        </p:tgtEl>
                                      </p:cBhvr>
                                    </p:animEffect>
                                  </p:childTnLst>
                                </p:cTn>
                              </p:par>
                              <p:par>
                                <p:cTn id="97" presetID="1" presetClass="exit" presetSubtype="0" fill="hold" grpId="1" nodeType="withEffect">
                                  <p:stCondLst>
                                    <p:cond delay="0"/>
                                  </p:stCondLst>
                                  <p:childTnLst>
                                    <p:set>
                                      <p:cBhvr>
                                        <p:cTn id="98"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4" grpId="0"/>
      <p:bldP spid="18" grpId="0"/>
      <p:bldP spid="20" grpId="0"/>
      <p:bldP spid="22" grpId="0"/>
      <p:bldP spid="26" grpId="0"/>
      <p:bldP spid="27" grpId="0"/>
      <p:bldP spid="28" grpId="0"/>
      <p:bldP spid="29" grpId="0"/>
      <p:bldP spid="30" grpId="0"/>
      <p:bldP spid="31" grpId="0"/>
      <p:bldP spid="32" grpId="0"/>
      <p:bldP spid="33" grpId="0"/>
      <p:bldP spid="37" grpId="0"/>
      <p:bldP spid="38" grpId="0"/>
      <p:bldP spid="39" grpId="0"/>
      <p:bldP spid="43" grpId="0" animBg="1"/>
      <p:bldP spid="4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400" dirty="0">
                <a:latin typeface="Calibri"/>
                <a:cs typeface="Calibri"/>
              </a:rPr>
              <a:t>(</a:t>
            </a:r>
            <a:r>
              <a:rPr lang="en-US" sz="2400" dirty="0" smtClean="0">
                <a:latin typeface="Calibri"/>
                <a:cs typeface="Calibri"/>
              </a:rPr>
              <a:t>cont. </a:t>
            </a:r>
            <a:r>
              <a:rPr lang="en-US" sz="2400" dirty="0">
                <a:latin typeface="Calibri"/>
                <a:cs typeface="Calibri"/>
              </a:rPr>
              <a:t>4)</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7" name="TextBox 6"/>
          <p:cNvSpPr txBox="1"/>
          <p:nvPr/>
        </p:nvSpPr>
        <p:spPr>
          <a:xfrm>
            <a:off x="736124" y="1933330"/>
            <a:ext cx="3777442" cy="430887"/>
          </a:xfrm>
          <a:prstGeom prst="rect">
            <a:avLst/>
          </a:prstGeom>
          <a:noFill/>
        </p:spPr>
        <p:txBody>
          <a:bodyPr wrap="square" rtlCol="0">
            <a:spAutoFit/>
          </a:bodyPr>
          <a:lstStyle/>
          <a:p>
            <a:r>
              <a:rPr lang="en-IN" sz="2200" dirty="0">
                <a:latin typeface="Calibri "/>
              </a:rPr>
              <a:t>Purchase of rights to explore</a:t>
            </a:r>
            <a:endParaRPr lang="en-US" sz="2200" dirty="0">
              <a:latin typeface="Calibri "/>
            </a:endParaRPr>
          </a:p>
        </p:txBody>
      </p:sp>
      <p:sp>
        <p:nvSpPr>
          <p:cNvPr id="9" name="TextBox 8"/>
          <p:cNvSpPr txBox="1"/>
          <p:nvPr/>
        </p:nvSpPr>
        <p:spPr>
          <a:xfrm>
            <a:off x="761638" y="2281122"/>
            <a:ext cx="3751927" cy="430887"/>
          </a:xfrm>
          <a:prstGeom prst="rect">
            <a:avLst/>
          </a:prstGeom>
          <a:noFill/>
        </p:spPr>
        <p:txBody>
          <a:bodyPr wrap="square" rtlCol="0">
            <a:spAutoFit/>
          </a:bodyPr>
          <a:lstStyle/>
          <a:p>
            <a:r>
              <a:rPr lang="en-US" sz="2200" dirty="0">
                <a:latin typeface="Calibri "/>
              </a:rPr>
              <a:t>Exploration costs</a:t>
            </a:r>
          </a:p>
        </p:txBody>
      </p:sp>
      <p:sp>
        <p:nvSpPr>
          <p:cNvPr id="10" name="TextBox 9"/>
          <p:cNvSpPr txBox="1"/>
          <p:nvPr/>
        </p:nvSpPr>
        <p:spPr>
          <a:xfrm>
            <a:off x="744704" y="2593097"/>
            <a:ext cx="3768862" cy="430887"/>
          </a:xfrm>
          <a:prstGeom prst="rect">
            <a:avLst/>
          </a:prstGeom>
          <a:noFill/>
        </p:spPr>
        <p:txBody>
          <a:bodyPr wrap="square" rtlCol="0">
            <a:spAutoFit/>
          </a:bodyPr>
          <a:lstStyle/>
          <a:p>
            <a:r>
              <a:rPr lang="en-US" sz="2200" dirty="0">
                <a:latin typeface="Calibri "/>
              </a:rPr>
              <a:t>Development costs</a:t>
            </a:r>
          </a:p>
        </p:txBody>
      </p:sp>
      <p:sp>
        <p:nvSpPr>
          <p:cNvPr id="11" name="TextBox 10"/>
          <p:cNvSpPr txBox="1"/>
          <p:nvPr/>
        </p:nvSpPr>
        <p:spPr>
          <a:xfrm>
            <a:off x="743439" y="3255862"/>
            <a:ext cx="4019061" cy="430887"/>
          </a:xfrm>
          <a:prstGeom prst="rect">
            <a:avLst/>
          </a:prstGeom>
          <a:noFill/>
        </p:spPr>
        <p:txBody>
          <a:bodyPr wrap="square" rtlCol="0">
            <a:spAutoFit/>
          </a:bodyPr>
          <a:lstStyle/>
          <a:p>
            <a:r>
              <a:rPr lang="en-IN" sz="2200" dirty="0">
                <a:latin typeface="Calibri "/>
              </a:rPr>
              <a:t>Total cost of coal deposit</a:t>
            </a:r>
            <a:endParaRPr lang="en-US" sz="2200" dirty="0">
              <a:latin typeface="Calibri "/>
            </a:endParaRPr>
          </a:p>
        </p:txBody>
      </p:sp>
      <p:sp>
        <p:nvSpPr>
          <p:cNvPr id="12" name="TextBox 11"/>
          <p:cNvSpPr txBox="1"/>
          <p:nvPr/>
        </p:nvSpPr>
        <p:spPr>
          <a:xfrm>
            <a:off x="912089" y="1257104"/>
            <a:ext cx="7628542" cy="430887"/>
          </a:xfrm>
          <a:prstGeom prst="rect">
            <a:avLst/>
          </a:prstGeom>
          <a:noFill/>
        </p:spPr>
        <p:txBody>
          <a:bodyPr wrap="square" rtlCol="0">
            <a:spAutoFit/>
          </a:bodyPr>
          <a:lstStyle/>
          <a:p>
            <a:r>
              <a:rPr lang="en-IN" sz="2200" b="1" dirty="0">
                <a:latin typeface="Calibri "/>
              </a:rPr>
              <a:t>Total capitalized cost for the coal deposit:</a:t>
            </a:r>
            <a:endParaRPr lang="en-US" sz="2200" b="1" dirty="0">
              <a:latin typeface="Calibri "/>
            </a:endParaRPr>
          </a:p>
        </p:txBody>
      </p:sp>
      <p:sp>
        <p:nvSpPr>
          <p:cNvPr id="14" name="TextBox 13"/>
          <p:cNvSpPr txBox="1"/>
          <p:nvPr/>
        </p:nvSpPr>
        <p:spPr>
          <a:xfrm>
            <a:off x="7050542" y="1933330"/>
            <a:ext cx="1678080" cy="430887"/>
          </a:xfrm>
          <a:prstGeom prst="rect">
            <a:avLst/>
          </a:prstGeom>
          <a:noFill/>
        </p:spPr>
        <p:txBody>
          <a:bodyPr wrap="square" rtlCol="0">
            <a:spAutoFit/>
          </a:bodyPr>
          <a:lstStyle/>
          <a:p>
            <a:r>
              <a:rPr lang="en-US" sz="2200" dirty="0">
                <a:latin typeface="Calibri "/>
              </a:rPr>
              <a:t>$1,000,000</a:t>
            </a:r>
          </a:p>
        </p:txBody>
      </p:sp>
      <p:cxnSp>
        <p:nvCxnSpPr>
          <p:cNvPr id="15" name="Straight Connector 14"/>
          <p:cNvCxnSpPr/>
          <p:nvPr/>
        </p:nvCxnSpPr>
        <p:spPr>
          <a:xfrm>
            <a:off x="7062185" y="3304038"/>
            <a:ext cx="15444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050542" y="3273247"/>
            <a:ext cx="1674648" cy="430887"/>
          </a:xfrm>
          <a:prstGeom prst="rect">
            <a:avLst/>
          </a:prstGeom>
          <a:noFill/>
        </p:spPr>
        <p:txBody>
          <a:bodyPr wrap="square" rtlCol="0">
            <a:spAutoFit/>
          </a:bodyPr>
          <a:lstStyle/>
          <a:p>
            <a:r>
              <a:rPr lang="en-US" sz="2200" dirty="0">
                <a:latin typeface="Calibri "/>
              </a:rPr>
              <a:t>$2,768,360</a:t>
            </a:r>
          </a:p>
        </p:txBody>
      </p:sp>
      <p:sp>
        <p:nvSpPr>
          <p:cNvPr id="20" name="TextBox 19"/>
          <p:cNvSpPr txBox="1"/>
          <p:nvPr/>
        </p:nvSpPr>
        <p:spPr>
          <a:xfrm>
            <a:off x="7424924" y="2281122"/>
            <a:ext cx="1300266" cy="430887"/>
          </a:xfrm>
          <a:prstGeom prst="rect">
            <a:avLst/>
          </a:prstGeom>
          <a:noFill/>
        </p:spPr>
        <p:txBody>
          <a:bodyPr wrap="square" rtlCol="0">
            <a:spAutoFit/>
          </a:bodyPr>
          <a:lstStyle/>
          <a:p>
            <a:r>
              <a:rPr lang="en-US" sz="2200" dirty="0">
                <a:latin typeface="Calibri "/>
              </a:rPr>
              <a:t>800,000</a:t>
            </a:r>
          </a:p>
        </p:txBody>
      </p:sp>
      <p:sp>
        <p:nvSpPr>
          <p:cNvPr id="22" name="TextBox 21"/>
          <p:cNvSpPr txBox="1"/>
          <p:nvPr/>
        </p:nvSpPr>
        <p:spPr>
          <a:xfrm>
            <a:off x="7424924" y="2593097"/>
            <a:ext cx="1300266" cy="430887"/>
          </a:xfrm>
          <a:prstGeom prst="rect">
            <a:avLst/>
          </a:prstGeom>
          <a:noFill/>
        </p:spPr>
        <p:txBody>
          <a:bodyPr wrap="square" rtlCol="0">
            <a:spAutoFit/>
          </a:bodyPr>
          <a:lstStyle/>
          <a:p>
            <a:r>
              <a:rPr lang="en-US" sz="2200" dirty="0">
                <a:latin typeface="Calibri "/>
              </a:rPr>
              <a:t>500,000</a:t>
            </a:r>
          </a:p>
        </p:txBody>
      </p:sp>
      <p:cxnSp>
        <p:nvCxnSpPr>
          <p:cNvPr id="23" name="Straight Connector 22"/>
          <p:cNvCxnSpPr/>
          <p:nvPr/>
        </p:nvCxnSpPr>
        <p:spPr>
          <a:xfrm>
            <a:off x="736123" y="1814620"/>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44704" y="2897897"/>
            <a:ext cx="3768862" cy="430887"/>
          </a:xfrm>
          <a:prstGeom prst="rect">
            <a:avLst/>
          </a:prstGeom>
          <a:noFill/>
        </p:spPr>
        <p:txBody>
          <a:bodyPr wrap="square" rtlCol="0">
            <a:spAutoFit/>
          </a:bodyPr>
          <a:lstStyle/>
          <a:p>
            <a:r>
              <a:rPr lang="en-US" sz="2200" dirty="0">
                <a:latin typeface="Calibri "/>
              </a:rPr>
              <a:t>Restoration costs</a:t>
            </a:r>
          </a:p>
        </p:txBody>
      </p:sp>
      <p:sp>
        <p:nvSpPr>
          <p:cNvPr id="27" name="TextBox 26"/>
          <p:cNvSpPr txBox="1"/>
          <p:nvPr/>
        </p:nvSpPr>
        <p:spPr>
          <a:xfrm>
            <a:off x="7424924" y="2897897"/>
            <a:ext cx="1300266" cy="430887"/>
          </a:xfrm>
          <a:prstGeom prst="rect">
            <a:avLst/>
          </a:prstGeom>
          <a:noFill/>
        </p:spPr>
        <p:txBody>
          <a:bodyPr wrap="square" rtlCol="0">
            <a:spAutoFit/>
          </a:bodyPr>
          <a:lstStyle/>
          <a:p>
            <a:r>
              <a:rPr lang="en-US" sz="2200" b="1" dirty="0">
                <a:solidFill>
                  <a:srgbClr val="C00000"/>
                </a:solidFill>
                <a:latin typeface="Calibri "/>
              </a:rPr>
              <a:t>468,360</a:t>
            </a:r>
          </a:p>
        </p:txBody>
      </p:sp>
      <p:sp>
        <p:nvSpPr>
          <p:cNvPr id="35" name="Rectangle 34"/>
          <p:cNvSpPr/>
          <p:nvPr/>
        </p:nvSpPr>
        <p:spPr>
          <a:xfrm>
            <a:off x="692731" y="3875579"/>
            <a:ext cx="8320883" cy="273185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TextBox 35"/>
          <p:cNvSpPr txBox="1">
            <a:spLocks noChangeArrowheads="1"/>
          </p:cNvSpPr>
          <p:nvPr/>
        </p:nvSpPr>
        <p:spPr bwMode="auto">
          <a:xfrm>
            <a:off x="761999" y="388928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0" name="TextBox 39"/>
          <p:cNvSpPr txBox="1">
            <a:spLocks noChangeArrowheads="1"/>
          </p:cNvSpPr>
          <p:nvPr/>
        </p:nvSpPr>
        <p:spPr bwMode="auto">
          <a:xfrm>
            <a:off x="7581009" y="3920065"/>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1" name="TextBox 40"/>
          <p:cNvSpPr txBox="1">
            <a:spLocks noChangeArrowheads="1"/>
          </p:cNvSpPr>
          <p:nvPr/>
        </p:nvSpPr>
        <p:spPr bwMode="auto">
          <a:xfrm>
            <a:off x="6198296" y="3920606"/>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2" name="Straight Connector 41"/>
          <p:cNvCxnSpPr/>
          <p:nvPr/>
        </p:nvCxnSpPr>
        <p:spPr>
          <a:xfrm>
            <a:off x="692387" y="4360487"/>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a:spLocks noChangeArrowheads="1"/>
          </p:cNvSpPr>
          <p:nvPr/>
        </p:nvSpPr>
        <p:spPr bwMode="auto">
          <a:xfrm>
            <a:off x="692731" y="4396603"/>
            <a:ext cx="5297761" cy="404813"/>
          </a:xfrm>
          <a:prstGeom prst="rect">
            <a:avLst/>
          </a:prstGeom>
          <a:noFill/>
          <a:ln w="9525">
            <a:noFill/>
            <a:miter lim="800000"/>
            <a:headEnd/>
            <a:tailEnd/>
          </a:ln>
        </p:spPr>
        <p:txBody>
          <a:bodyPr/>
          <a:lstStyle/>
          <a:p>
            <a:r>
              <a:rPr lang="en-US" sz="2400" dirty="0">
                <a:latin typeface="+mn-lt"/>
              </a:rPr>
              <a:t>Coal mine</a:t>
            </a:r>
            <a:endParaRPr lang="en-IN" sz="2400" dirty="0">
              <a:latin typeface="+mn-lt"/>
            </a:endParaRPr>
          </a:p>
        </p:txBody>
      </p:sp>
      <p:sp>
        <p:nvSpPr>
          <p:cNvPr id="44" name="TextBox 43"/>
          <p:cNvSpPr txBox="1">
            <a:spLocks noChangeArrowheads="1"/>
          </p:cNvSpPr>
          <p:nvPr/>
        </p:nvSpPr>
        <p:spPr bwMode="auto">
          <a:xfrm>
            <a:off x="692388" y="5083033"/>
            <a:ext cx="5448620" cy="404814"/>
          </a:xfrm>
          <a:prstGeom prst="rect">
            <a:avLst/>
          </a:prstGeom>
          <a:noFill/>
          <a:ln w="9525">
            <a:noFill/>
            <a:miter lim="800000"/>
            <a:headEnd/>
            <a:tailEnd/>
          </a:ln>
        </p:spPr>
        <p:txBody>
          <a:bodyPr/>
          <a:lstStyle/>
          <a:p>
            <a:pPr lvl="1"/>
            <a:r>
              <a:rPr lang="en-US" sz="2400" dirty="0">
                <a:latin typeface="+mn-lt"/>
              </a:rPr>
              <a:t>Asset retirement liability</a:t>
            </a:r>
            <a:endParaRPr lang="en-IN" sz="2400" dirty="0">
              <a:latin typeface="+mn-lt"/>
            </a:endParaRPr>
          </a:p>
        </p:txBody>
      </p:sp>
      <p:sp>
        <p:nvSpPr>
          <p:cNvPr id="45" name="TextBox 44"/>
          <p:cNvSpPr txBox="1">
            <a:spLocks noChangeArrowheads="1"/>
          </p:cNvSpPr>
          <p:nvPr/>
        </p:nvSpPr>
        <p:spPr bwMode="auto">
          <a:xfrm>
            <a:off x="5930900" y="4385887"/>
            <a:ext cx="1613485" cy="404812"/>
          </a:xfrm>
          <a:prstGeom prst="rect">
            <a:avLst/>
          </a:prstGeom>
          <a:noFill/>
          <a:ln w="9525">
            <a:noFill/>
            <a:miter lim="800000"/>
            <a:headEnd/>
            <a:tailEnd/>
          </a:ln>
        </p:spPr>
        <p:txBody>
          <a:bodyPr/>
          <a:lstStyle/>
          <a:p>
            <a:pPr algn="r"/>
            <a:r>
              <a:rPr lang="en-IN" sz="2400" dirty="0">
                <a:latin typeface="+mn-lt"/>
              </a:rPr>
              <a:t>2,768,360</a:t>
            </a:r>
          </a:p>
        </p:txBody>
      </p:sp>
      <p:sp>
        <p:nvSpPr>
          <p:cNvPr id="46" name="TextBox 45"/>
          <p:cNvSpPr txBox="1">
            <a:spLocks noChangeArrowheads="1"/>
          </p:cNvSpPr>
          <p:nvPr/>
        </p:nvSpPr>
        <p:spPr bwMode="auto">
          <a:xfrm>
            <a:off x="7096332" y="5083034"/>
            <a:ext cx="1805925" cy="404813"/>
          </a:xfrm>
          <a:prstGeom prst="rect">
            <a:avLst/>
          </a:prstGeom>
          <a:noFill/>
          <a:ln w="9525">
            <a:noFill/>
            <a:miter lim="800000"/>
            <a:headEnd/>
            <a:tailEnd/>
          </a:ln>
        </p:spPr>
        <p:txBody>
          <a:bodyPr/>
          <a:lstStyle/>
          <a:p>
            <a:pPr algn="r"/>
            <a:r>
              <a:rPr lang="en-IN" sz="2400" b="1" dirty="0">
                <a:solidFill>
                  <a:srgbClr val="C00000"/>
                </a:solidFill>
                <a:latin typeface="+mn-lt"/>
              </a:rPr>
              <a:t>468,360</a:t>
            </a:r>
          </a:p>
        </p:txBody>
      </p:sp>
      <p:sp>
        <p:nvSpPr>
          <p:cNvPr id="47" name="TextBox 46"/>
          <p:cNvSpPr txBox="1">
            <a:spLocks noChangeArrowheads="1"/>
          </p:cNvSpPr>
          <p:nvPr/>
        </p:nvSpPr>
        <p:spPr bwMode="auto">
          <a:xfrm>
            <a:off x="692731" y="4726803"/>
            <a:ext cx="5297761" cy="404813"/>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48" name="TextBox 47"/>
          <p:cNvSpPr txBox="1">
            <a:spLocks noChangeArrowheads="1"/>
          </p:cNvSpPr>
          <p:nvPr/>
        </p:nvSpPr>
        <p:spPr bwMode="auto">
          <a:xfrm>
            <a:off x="7012616" y="4716087"/>
            <a:ext cx="1902341" cy="404812"/>
          </a:xfrm>
          <a:prstGeom prst="rect">
            <a:avLst/>
          </a:prstGeom>
          <a:noFill/>
          <a:ln w="9525">
            <a:noFill/>
            <a:miter lim="800000"/>
            <a:headEnd/>
            <a:tailEnd/>
          </a:ln>
        </p:spPr>
        <p:txBody>
          <a:bodyPr/>
          <a:lstStyle/>
          <a:p>
            <a:pPr algn="r"/>
            <a:r>
              <a:rPr lang="en-IN" sz="2400" dirty="0">
                <a:latin typeface="+mn-lt"/>
              </a:rPr>
              <a:t>2,300,000</a:t>
            </a:r>
          </a:p>
        </p:txBody>
      </p:sp>
      <p:cxnSp>
        <p:nvCxnSpPr>
          <p:cNvPr id="50" name="Straight Connector 49"/>
          <p:cNvCxnSpPr/>
          <p:nvPr/>
        </p:nvCxnSpPr>
        <p:spPr>
          <a:xfrm>
            <a:off x="7056539" y="3659640"/>
            <a:ext cx="15444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062182" y="3699150"/>
            <a:ext cx="15444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92387" y="558341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680031" y="5651741"/>
            <a:ext cx="5297761" cy="404813"/>
          </a:xfrm>
          <a:prstGeom prst="rect">
            <a:avLst/>
          </a:prstGeom>
          <a:noFill/>
          <a:ln w="9525">
            <a:noFill/>
            <a:miter lim="800000"/>
            <a:headEnd/>
            <a:tailEnd/>
          </a:ln>
        </p:spPr>
        <p:txBody>
          <a:bodyPr/>
          <a:lstStyle/>
          <a:p>
            <a:r>
              <a:rPr lang="en-US" sz="2400" dirty="0">
                <a:latin typeface="+mn-lt"/>
              </a:rPr>
              <a:t>Excavation equipment</a:t>
            </a:r>
            <a:endParaRPr lang="en-IN" sz="2400" dirty="0">
              <a:latin typeface="+mn-lt"/>
            </a:endParaRPr>
          </a:p>
        </p:txBody>
      </p:sp>
      <p:sp>
        <p:nvSpPr>
          <p:cNvPr id="54" name="TextBox 53"/>
          <p:cNvSpPr txBox="1">
            <a:spLocks noChangeArrowheads="1"/>
          </p:cNvSpPr>
          <p:nvPr/>
        </p:nvSpPr>
        <p:spPr bwMode="auto">
          <a:xfrm>
            <a:off x="5842000" y="5641025"/>
            <a:ext cx="1613485" cy="404812"/>
          </a:xfrm>
          <a:prstGeom prst="rect">
            <a:avLst/>
          </a:prstGeom>
          <a:noFill/>
          <a:ln w="9525">
            <a:noFill/>
            <a:miter lim="800000"/>
            <a:headEnd/>
            <a:tailEnd/>
          </a:ln>
        </p:spPr>
        <p:txBody>
          <a:bodyPr/>
          <a:lstStyle/>
          <a:p>
            <a:pPr algn="r"/>
            <a:r>
              <a:rPr lang="en-IN" sz="2400" dirty="0">
                <a:latin typeface="+mn-lt"/>
              </a:rPr>
              <a:t>600,000</a:t>
            </a:r>
          </a:p>
        </p:txBody>
      </p:sp>
      <p:sp>
        <p:nvSpPr>
          <p:cNvPr id="55" name="TextBox 54"/>
          <p:cNvSpPr txBox="1">
            <a:spLocks noChangeArrowheads="1"/>
          </p:cNvSpPr>
          <p:nvPr/>
        </p:nvSpPr>
        <p:spPr bwMode="auto">
          <a:xfrm>
            <a:off x="680031" y="6020041"/>
            <a:ext cx="5297761" cy="404813"/>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56" name="TextBox 55"/>
          <p:cNvSpPr txBox="1">
            <a:spLocks noChangeArrowheads="1"/>
          </p:cNvSpPr>
          <p:nvPr/>
        </p:nvSpPr>
        <p:spPr bwMode="auto">
          <a:xfrm>
            <a:off x="6923716" y="6009325"/>
            <a:ext cx="1902341" cy="404812"/>
          </a:xfrm>
          <a:prstGeom prst="rect">
            <a:avLst/>
          </a:prstGeom>
          <a:noFill/>
          <a:ln w="9525">
            <a:noFill/>
            <a:miter lim="800000"/>
            <a:headEnd/>
            <a:tailEnd/>
          </a:ln>
        </p:spPr>
        <p:txBody>
          <a:bodyPr/>
          <a:lstStyle/>
          <a:p>
            <a:pPr algn="r"/>
            <a:r>
              <a:rPr lang="en-IN" sz="2400" dirty="0">
                <a:latin typeface="+mn-lt"/>
              </a:rPr>
              <a:t>600,000</a:t>
            </a:r>
          </a:p>
        </p:txBody>
      </p:sp>
      <p:sp>
        <p:nvSpPr>
          <p:cNvPr id="38" name="Rectangle 37"/>
          <p:cNvSpPr/>
          <p:nvPr/>
        </p:nvSpPr>
        <p:spPr>
          <a:xfrm>
            <a:off x="7084391" y="1927982"/>
            <a:ext cx="1494781" cy="104094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9" name="Straight Arrow Connector 38"/>
          <p:cNvCxnSpPr/>
          <p:nvPr/>
        </p:nvCxnSpPr>
        <p:spPr>
          <a:xfrm>
            <a:off x="8581254" y="2968931"/>
            <a:ext cx="118536" cy="180708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8006605" y="3248409"/>
            <a:ext cx="136904" cy="190860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6979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500"/>
                            </p:stCondLst>
                            <p:childTnLst>
                              <p:par>
                                <p:cTn id="37" presetID="22" presetClass="entr" presetSubtype="1"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500"/>
                                        <p:tgtEl>
                                          <p:spTgt spid="39"/>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up)">
                                      <p:cBhvr>
                                        <p:cTn id="56" dur="500"/>
                                        <p:tgtEl>
                                          <p:spTgt spid="49"/>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500"/>
                                        <p:tgtEl>
                                          <p:spTgt spid="56"/>
                                        </p:tgtEl>
                                      </p:cBhvr>
                                    </p:animEffect>
                                  </p:childTnLst>
                                </p:cTn>
                              </p:par>
                              <p:par>
                                <p:cTn id="75" presetID="10"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 presetClass="exit" presetSubtype="0" fill="hold" grpId="1" nodeType="withEffect">
                                  <p:stCondLst>
                                    <p:cond delay="0"/>
                                  </p:stCondLst>
                                  <p:childTnLst>
                                    <p:set>
                                      <p:cBhvr>
                                        <p:cTn id="79" dur="1" fill="hold">
                                          <p:stCondLst>
                                            <p:cond delay="0"/>
                                          </p:stCondLst>
                                        </p:cTn>
                                        <p:tgtEl>
                                          <p:spTgt spid="38"/>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39"/>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3" grpId="0"/>
      <p:bldP spid="44" grpId="0"/>
      <p:bldP spid="45" grpId="0"/>
      <p:bldP spid="46" grpId="0"/>
      <p:bldP spid="47" grpId="0"/>
      <p:bldP spid="48" grpId="0"/>
      <p:bldP spid="53" grpId="0"/>
      <p:bldP spid="54" grpId="0"/>
      <p:bldP spid="55" grpId="0"/>
      <p:bldP spid="56" grpId="0"/>
      <p:bldP spid="38" grpId="0" animBg="1"/>
      <p:bldP spid="3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98475"/>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smtClean="0">
                <a:latin typeface="Calibri"/>
                <a:cs typeface="Calibri"/>
              </a:rPr>
              <a:t>Asset Retirement Obligations </a:t>
            </a:r>
            <a:r>
              <a:rPr lang="en-US" sz="2400" dirty="0" smtClean="0">
                <a:latin typeface="Calibri"/>
                <a:cs typeface="Calibri"/>
              </a:rPr>
              <a:t>(cont. 5 )</a:t>
            </a:r>
            <a:endParaRPr lang="en-US" sz="24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12" name="TextBox 11"/>
          <p:cNvSpPr txBox="1"/>
          <p:nvPr/>
        </p:nvSpPr>
        <p:spPr>
          <a:xfrm>
            <a:off x="671202" y="1349979"/>
            <a:ext cx="774492" cy="430887"/>
          </a:xfrm>
          <a:prstGeom prst="rect">
            <a:avLst/>
          </a:prstGeom>
          <a:noFill/>
        </p:spPr>
        <p:txBody>
          <a:bodyPr wrap="square" rtlCol="0">
            <a:spAutoFit/>
          </a:bodyPr>
          <a:lstStyle/>
          <a:p>
            <a:r>
              <a:rPr lang="en-IN" sz="2200" b="1" dirty="0">
                <a:latin typeface="Calibri "/>
              </a:rPr>
              <a:t>Year</a:t>
            </a:r>
            <a:endParaRPr lang="en-US" sz="2200" b="1" dirty="0">
              <a:latin typeface="Calibri "/>
            </a:endParaRPr>
          </a:p>
        </p:txBody>
      </p:sp>
      <p:cxnSp>
        <p:nvCxnSpPr>
          <p:cNvPr id="23" name="Straight Connector 22"/>
          <p:cNvCxnSpPr/>
          <p:nvPr/>
        </p:nvCxnSpPr>
        <p:spPr>
          <a:xfrm>
            <a:off x="789470" y="1785834"/>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56949" y="1068836"/>
            <a:ext cx="1498365" cy="769441"/>
          </a:xfrm>
          <a:prstGeom prst="rect">
            <a:avLst/>
          </a:prstGeom>
          <a:noFill/>
        </p:spPr>
        <p:txBody>
          <a:bodyPr wrap="square" rtlCol="0">
            <a:spAutoFit/>
          </a:bodyPr>
          <a:lstStyle/>
          <a:p>
            <a:r>
              <a:rPr lang="en-IN" sz="2200" b="1" dirty="0">
                <a:latin typeface="Calibri "/>
              </a:rPr>
              <a:t>Accretion </a:t>
            </a:r>
          </a:p>
          <a:p>
            <a:r>
              <a:rPr lang="en-IN" sz="2200" b="1" dirty="0">
                <a:latin typeface="Calibri "/>
              </a:rPr>
              <a:t>Expense</a:t>
            </a:r>
            <a:endParaRPr lang="en-US" sz="2200" b="1" dirty="0">
              <a:latin typeface="Calibri "/>
            </a:endParaRPr>
          </a:p>
        </p:txBody>
      </p:sp>
      <p:sp>
        <p:nvSpPr>
          <p:cNvPr id="36" name="TextBox 35"/>
          <p:cNvSpPr txBox="1"/>
          <p:nvPr/>
        </p:nvSpPr>
        <p:spPr>
          <a:xfrm>
            <a:off x="4862478" y="1016393"/>
            <a:ext cx="1648201" cy="769441"/>
          </a:xfrm>
          <a:prstGeom prst="rect">
            <a:avLst/>
          </a:prstGeom>
          <a:noFill/>
        </p:spPr>
        <p:txBody>
          <a:bodyPr wrap="square" rtlCol="0">
            <a:spAutoFit/>
          </a:bodyPr>
          <a:lstStyle/>
          <a:p>
            <a:pPr algn="ctr"/>
            <a:r>
              <a:rPr lang="en-IN" sz="2200" b="1" dirty="0">
                <a:latin typeface="Calibri "/>
              </a:rPr>
              <a:t>Increase in </a:t>
            </a:r>
          </a:p>
          <a:p>
            <a:pPr algn="ctr"/>
            <a:r>
              <a:rPr lang="en-IN" sz="2200" b="1" dirty="0" smtClean="0">
                <a:latin typeface="Calibri "/>
              </a:rPr>
              <a:t>Balance</a:t>
            </a:r>
            <a:endParaRPr lang="en-US" sz="2200" b="1" dirty="0">
              <a:latin typeface="Calibri "/>
            </a:endParaRPr>
          </a:p>
        </p:txBody>
      </p:sp>
      <p:sp>
        <p:nvSpPr>
          <p:cNvPr id="40" name="TextBox 39"/>
          <p:cNvSpPr txBox="1"/>
          <p:nvPr/>
        </p:nvSpPr>
        <p:spPr>
          <a:xfrm>
            <a:off x="6646362" y="1045179"/>
            <a:ext cx="2495460" cy="769441"/>
          </a:xfrm>
          <a:prstGeom prst="rect">
            <a:avLst/>
          </a:prstGeom>
          <a:noFill/>
        </p:spPr>
        <p:txBody>
          <a:bodyPr wrap="square" rtlCol="0">
            <a:spAutoFit/>
          </a:bodyPr>
          <a:lstStyle/>
          <a:p>
            <a:pPr algn="ctr"/>
            <a:r>
              <a:rPr lang="en-IN" sz="2200" b="1" dirty="0">
                <a:latin typeface="Calibri "/>
              </a:rPr>
              <a:t>Asset Retirement</a:t>
            </a:r>
          </a:p>
          <a:p>
            <a:pPr algn="ctr"/>
            <a:r>
              <a:rPr lang="en-IN" sz="2200" b="1" dirty="0">
                <a:latin typeface="Calibri "/>
              </a:rPr>
              <a:t>Obligation</a:t>
            </a:r>
            <a:endParaRPr lang="en-US" sz="2200" b="1" dirty="0">
              <a:latin typeface="Calibri "/>
            </a:endParaRPr>
          </a:p>
        </p:txBody>
      </p:sp>
      <p:sp>
        <p:nvSpPr>
          <p:cNvPr id="41" name="TextBox 40"/>
          <p:cNvSpPr txBox="1"/>
          <p:nvPr/>
        </p:nvSpPr>
        <p:spPr>
          <a:xfrm>
            <a:off x="724548" y="2311862"/>
            <a:ext cx="774492" cy="430887"/>
          </a:xfrm>
          <a:prstGeom prst="rect">
            <a:avLst/>
          </a:prstGeom>
          <a:noFill/>
        </p:spPr>
        <p:txBody>
          <a:bodyPr wrap="square" rtlCol="0">
            <a:spAutoFit/>
          </a:bodyPr>
          <a:lstStyle/>
          <a:p>
            <a:r>
              <a:rPr lang="en-IN" sz="2200" dirty="0">
                <a:latin typeface="Calibri "/>
              </a:rPr>
              <a:t>1</a:t>
            </a:r>
            <a:endParaRPr lang="en-US" sz="2200" dirty="0">
              <a:latin typeface="Calibri "/>
            </a:endParaRPr>
          </a:p>
        </p:txBody>
      </p:sp>
      <p:sp>
        <p:nvSpPr>
          <p:cNvPr id="42" name="TextBox 41"/>
          <p:cNvSpPr txBox="1"/>
          <p:nvPr/>
        </p:nvSpPr>
        <p:spPr>
          <a:xfrm>
            <a:off x="1734877" y="2311862"/>
            <a:ext cx="3211879" cy="430887"/>
          </a:xfrm>
          <a:prstGeom prst="rect">
            <a:avLst/>
          </a:prstGeom>
          <a:noFill/>
        </p:spPr>
        <p:txBody>
          <a:bodyPr wrap="square" rtlCol="0">
            <a:spAutoFit/>
          </a:bodyPr>
          <a:lstStyle/>
          <a:p>
            <a:r>
              <a:rPr lang="en-IN" sz="2200" dirty="0">
                <a:latin typeface="Calibri "/>
              </a:rPr>
              <a:t>8% (468,360) = 37,469</a:t>
            </a:r>
            <a:endParaRPr lang="en-US" sz="2200" dirty="0">
              <a:latin typeface="Calibri "/>
            </a:endParaRPr>
          </a:p>
        </p:txBody>
      </p:sp>
      <p:sp>
        <p:nvSpPr>
          <p:cNvPr id="43" name="TextBox 42"/>
          <p:cNvSpPr txBox="1"/>
          <p:nvPr/>
        </p:nvSpPr>
        <p:spPr>
          <a:xfrm>
            <a:off x="5202452" y="2311862"/>
            <a:ext cx="1125744" cy="430887"/>
          </a:xfrm>
          <a:prstGeom prst="rect">
            <a:avLst/>
          </a:prstGeom>
          <a:noFill/>
        </p:spPr>
        <p:txBody>
          <a:bodyPr wrap="square" rtlCol="0">
            <a:spAutoFit/>
          </a:bodyPr>
          <a:lstStyle/>
          <a:p>
            <a:r>
              <a:rPr lang="en-IN" sz="2200" dirty="0">
                <a:latin typeface="Calibri "/>
              </a:rPr>
              <a:t>37,469</a:t>
            </a:r>
            <a:endParaRPr lang="en-US" sz="2200" dirty="0">
              <a:latin typeface="Calibri "/>
            </a:endParaRPr>
          </a:p>
        </p:txBody>
      </p:sp>
      <p:sp>
        <p:nvSpPr>
          <p:cNvPr id="44" name="TextBox 43"/>
          <p:cNvSpPr txBox="1"/>
          <p:nvPr/>
        </p:nvSpPr>
        <p:spPr>
          <a:xfrm>
            <a:off x="7459555" y="1925300"/>
            <a:ext cx="1280566" cy="430887"/>
          </a:xfrm>
          <a:prstGeom prst="rect">
            <a:avLst/>
          </a:prstGeom>
          <a:noFill/>
        </p:spPr>
        <p:txBody>
          <a:bodyPr wrap="square" rtlCol="0">
            <a:spAutoFit/>
          </a:bodyPr>
          <a:lstStyle/>
          <a:p>
            <a:r>
              <a:rPr lang="en-IN" sz="2200" b="1" dirty="0">
                <a:solidFill>
                  <a:srgbClr val="C00000"/>
                </a:solidFill>
                <a:latin typeface="Calibri "/>
              </a:rPr>
              <a:t>468,360</a:t>
            </a:r>
            <a:endParaRPr lang="en-US" sz="2200" b="1" dirty="0">
              <a:solidFill>
                <a:srgbClr val="C00000"/>
              </a:solidFill>
              <a:latin typeface="Calibri "/>
            </a:endParaRPr>
          </a:p>
        </p:txBody>
      </p:sp>
      <p:sp>
        <p:nvSpPr>
          <p:cNvPr id="45" name="TextBox 44"/>
          <p:cNvSpPr txBox="1"/>
          <p:nvPr/>
        </p:nvSpPr>
        <p:spPr>
          <a:xfrm>
            <a:off x="7459555" y="2311862"/>
            <a:ext cx="1280566" cy="430887"/>
          </a:xfrm>
          <a:prstGeom prst="rect">
            <a:avLst/>
          </a:prstGeom>
          <a:noFill/>
        </p:spPr>
        <p:txBody>
          <a:bodyPr wrap="square" rtlCol="0">
            <a:spAutoFit/>
          </a:bodyPr>
          <a:lstStyle/>
          <a:p>
            <a:r>
              <a:rPr lang="en-IN" sz="2200" dirty="0">
                <a:latin typeface="Calibri "/>
              </a:rPr>
              <a:t>505,829</a:t>
            </a:r>
            <a:endParaRPr lang="en-US" sz="2200" dirty="0">
              <a:latin typeface="Calibri "/>
            </a:endParaRPr>
          </a:p>
        </p:txBody>
      </p:sp>
      <p:sp>
        <p:nvSpPr>
          <p:cNvPr id="46" name="TextBox 45"/>
          <p:cNvSpPr txBox="1"/>
          <p:nvPr/>
        </p:nvSpPr>
        <p:spPr>
          <a:xfrm>
            <a:off x="724548" y="2683765"/>
            <a:ext cx="774492" cy="430887"/>
          </a:xfrm>
          <a:prstGeom prst="rect">
            <a:avLst/>
          </a:prstGeom>
          <a:noFill/>
        </p:spPr>
        <p:txBody>
          <a:bodyPr wrap="square" rtlCol="0">
            <a:spAutoFit/>
          </a:bodyPr>
          <a:lstStyle/>
          <a:p>
            <a:r>
              <a:rPr lang="en-IN" sz="2200" dirty="0">
                <a:latin typeface="Calibri "/>
              </a:rPr>
              <a:t>2</a:t>
            </a:r>
            <a:endParaRPr lang="en-US" sz="2200" dirty="0">
              <a:latin typeface="Calibri "/>
            </a:endParaRPr>
          </a:p>
        </p:txBody>
      </p:sp>
      <p:sp>
        <p:nvSpPr>
          <p:cNvPr id="47" name="TextBox 46"/>
          <p:cNvSpPr txBox="1"/>
          <p:nvPr/>
        </p:nvSpPr>
        <p:spPr>
          <a:xfrm>
            <a:off x="1734877" y="2683765"/>
            <a:ext cx="3211879" cy="430887"/>
          </a:xfrm>
          <a:prstGeom prst="rect">
            <a:avLst/>
          </a:prstGeom>
          <a:noFill/>
        </p:spPr>
        <p:txBody>
          <a:bodyPr wrap="square" rtlCol="0">
            <a:spAutoFit/>
          </a:bodyPr>
          <a:lstStyle/>
          <a:p>
            <a:r>
              <a:rPr lang="en-IN" sz="2200" dirty="0">
                <a:latin typeface="Calibri "/>
              </a:rPr>
              <a:t>8% (505,829) = 40,466</a:t>
            </a:r>
            <a:endParaRPr lang="en-US" sz="2200" dirty="0">
              <a:latin typeface="Calibri "/>
            </a:endParaRPr>
          </a:p>
        </p:txBody>
      </p:sp>
      <p:sp>
        <p:nvSpPr>
          <p:cNvPr id="48" name="TextBox 47"/>
          <p:cNvSpPr txBox="1"/>
          <p:nvPr/>
        </p:nvSpPr>
        <p:spPr>
          <a:xfrm>
            <a:off x="5202452" y="2683765"/>
            <a:ext cx="1125744" cy="430887"/>
          </a:xfrm>
          <a:prstGeom prst="rect">
            <a:avLst/>
          </a:prstGeom>
          <a:noFill/>
        </p:spPr>
        <p:txBody>
          <a:bodyPr wrap="square" rtlCol="0">
            <a:spAutoFit/>
          </a:bodyPr>
          <a:lstStyle/>
          <a:p>
            <a:r>
              <a:rPr lang="en-IN" sz="2200" dirty="0">
                <a:latin typeface="Calibri "/>
              </a:rPr>
              <a:t>40,466</a:t>
            </a:r>
            <a:endParaRPr lang="en-US" sz="2200" dirty="0">
              <a:latin typeface="Calibri "/>
            </a:endParaRPr>
          </a:p>
        </p:txBody>
      </p:sp>
      <p:sp>
        <p:nvSpPr>
          <p:cNvPr id="49" name="TextBox 48"/>
          <p:cNvSpPr txBox="1"/>
          <p:nvPr/>
        </p:nvSpPr>
        <p:spPr>
          <a:xfrm>
            <a:off x="7459555" y="2683765"/>
            <a:ext cx="1280566" cy="430887"/>
          </a:xfrm>
          <a:prstGeom prst="rect">
            <a:avLst/>
          </a:prstGeom>
          <a:noFill/>
        </p:spPr>
        <p:txBody>
          <a:bodyPr wrap="square" rtlCol="0">
            <a:spAutoFit/>
          </a:bodyPr>
          <a:lstStyle/>
          <a:p>
            <a:r>
              <a:rPr lang="en-IN" sz="2200" dirty="0">
                <a:latin typeface="Calibri "/>
              </a:rPr>
              <a:t>546,295</a:t>
            </a:r>
            <a:endParaRPr lang="en-US" sz="2200" dirty="0">
              <a:latin typeface="Calibri "/>
            </a:endParaRPr>
          </a:p>
        </p:txBody>
      </p:sp>
      <p:sp>
        <p:nvSpPr>
          <p:cNvPr id="50" name="TextBox 49"/>
          <p:cNvSpPr txBox="1"/>
          <p:nvPr/>
        </p:nvSpPr>
        <p:spPr>
          <a:xfrm>
            <a:off x="724548" y="3095750"/>
            <a:ext cx="774492" cy="430887"/>
          </a:xfrm>
          <a:prstGeom prst="rect">
            <a:avLst/>
          </a:prstGeom>
          <a:noFill/>
        </p:spPr>
        <p:txBody>
          <a:bodyPr wrap="square" rtlCol="0">
            <a:spAutoFit/>
          </a:bodyPr>
          <a:lstStyle/>
          <a:p>
            <a:r>
              <a:rPr lang="en-IN" sz="2200" dirty="0">
                <a:latin typeface="Calibri "/>
              </a:rPr>
              <a:t>3</a:t>
            </a:r>
            <a:endParaRPr lang="en-US" sz="2200" dirty="0">
              <a:latin typeface="Calibri "/>
            </a:endParaRPr>
          </a:p>
        </p:txBody>
      </p:sp>
      <p:sp>
        <p:nvSpPr>
          <p:cNvPr id="51" name="TextBox 50"/>
          <p:cNvSpPr txBox="1"/>
          <p:nvPr/>
        </p:nvSpPr>
        <p:spPr>
          <a:xfrm>
            <a:off x="1734877" y="3095750"/>
            <a:ext cx="3211879" cy="430887"/>
          </a:xfrm>
          <a:prstGeom prst="rect">
            <a:avLst/>
          </a:prstGeom>
          <a:noFill/>
        </p:spPr>
        <p:txBody>
          <a:bodyPr wrap="square" rtlCol="0">
            <a:spAutoFit/>
          </a:bodyPr>
          <a:lstStyle/>
          <a:p>
            <a:r>
              <a:rPr lang="en-IN" sz="2200" dirty="0">
                <a:latin typeface="Calibri "/>
              </a:rPr>
              <a:t>8% (546,295) = 43,705</a:t>
            </a:r>
            <a:endParaRPr lang="en-US" sz="2200" dirty="0">
              <a:latin typeface="Calibri "/>
            </a:endParaRPr>
          </a:p>
        </p:txBody>
      </p:sp>
      <p:sp>
        <p:nvSpPr>
          <p:cNvPr id="52" name="TextBox 51"/>
          <p:cNvSpPr txBox="1"/>
          <p:nvPr/>
        </p:nvSpPr>
        <p:spPr>
          <a:xfrm>
            <a:off x="5202452" y="3095750"/>
            <a:ext cx="1125744" cy="430887"/>
          </a:xfrm>
          <a:prstGeom prst="rect">
            <a:avLst/>
          </a:prstGeom>
          <a:noFill/>
        </p:spPr>
        <p:txBody>
          <a:bodyPr wrap="square" rtlCol="0">
            <a:spAutoFit/>
          </a:bodyPr>
          <a:lstStyle/>
          <a:p>
            <a:r>
              <a:rPr lang="en-IN" sz="2200" dirty="0">
                <a:latin typeface="Calibri "/>
              </a:rPr>
              <a:t>43,705</a:t>
            </a:r>
            <a:endParaRPr lang="en-US" sz="2200" dirty="0">
              <a:latin typeface="Calibri "/>
            </a:endParaRPr>
          </a:p>
        </p:txBody>
      </p:sp>
      <p:sp>
        <p:nvSpPr>
          <p:cNvPr id="53" name="TextBox 52"/>
          <p:cNvSpPr txBox="1"/>
          <p:nvPr/>
        </p:nvSpPr>
        <p:spPr>
          <a:xfrm>
            <a:off x="7459555" y="3095750"/>
            <a:ext cx="1280566" cy="430887"/>
          </a:xfrm>
          <a:prstGeom prst="rect">
            <a:avLst/>
          </a:prstGeom>
          <a:noFill/>
        </p:spPr>
        <p:txBody>
          <a:bodyPr wrap="square" rtlCol="0">
            <a:spAutoFit/>
          </a:bodyPr>
          <a:lstStyle/>
          <a:p>
            <a:r>
              <a:rPr lang="en-IN" sz="2200" b="1" dirty="0">
                <a:solidFill>
                  <a:srgbClr val="C00000"/>
                </a:solidFill>
                <a:latin typeface="Calibri "/>
              </a:rPr>
              <a:t>590,000</a:t>
            </a:r>
            <a:endParaRPr lang="en-US" sz="2200" b="1" dirty="0">
              <a:solidFill>
                <a:srgbClr val="C00000"/>
              </a:solidFill>
              <a:latin typeface="Calibri "/>
            </a:endParaRPr>
          </a:p>
        </p:txBody>
      </p:sp>
      <p:sp>
        <p:nvSpPr>
          <p:cNvPr id="54" name="Rectangle 53"/>
          <p:cNvSpPr/>
          <p:nvPr/>
        </p:nvSpPr>
        <p:spPr>
          <a:xfrm>
            <a:off x="692731" y="3875579"/>
            <a:ext cx="8320883" cy="150382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TextBox 54"/>
          <p:cNvSpPr txBox="1">
            <a:spLocks noChangeArrowheads="1"/>
          </p:cNvSpPr>
          <p:nvPr/>
        </p:nvSpPr>
        <p:spPr bwMode="auto">
          <a:xfrm>
            <a:off x="761999" y="388928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56" name="TextBox 55"/>
          <p:cNvSpPr txBox="1">
            <a:spLocks noChangeArrowheads="1"/>
          </p:cNvSpPr>
          <p:nvPr/>
        </p:nvSpPr>
        <p:spPr bwMode="auto">
          <a:xfrm>
            <a:off x="7581009" y="3920065"/>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57" name="TextBox 56"/>
          <p:cNvSpPr txBox="1">
            <a:spLocks noChangeArrowheads="1"/>
          </p:cNvSpPr>
          <p:nvPr/>
        </p:nvSpPr>
        <p:spPr bwMode="auto">
          <a:xfrm>
            <a:off x="6198296" y="3920606"/>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58" name="Straight Connector 57"/>
          <p:cNvCxnSpPr/>
          <p:nvPr/>
        </p:nvCxnSpPr>
        <p:spPr>
          <a:xfrm>
            <a:off x="692387" y="4360487"/>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692731" y="4396603"/>
            <a:ext cx="5297761" cy="404813"/>
          </a:xfrm>
          <a:prstGeom prst="rect">
            <a:avLst/>
          </a:prstGeom>
          <a:noFill/>
          <a:ln w="9525">
            <a:noFill/>
            <a:miter lim="800000"/>
            <a:headEnd/>
            <a:tailEnd/>
          </a:ln>
        </p:spPr>
        <p:txBody>
          <a:bodyPr/>
          <a:lstStyle/>
          <a:p>
            <a:r>
              <a:rPr lang="en-US" sz="2400" dirty="0">
                <a:latin typeface="+mn-lt"/>
              </a:rPr>
              <a:t>Accretion expense</a:t>
            </a:r>
            <a:endParaRPr lang="en-IN" sz="2400" dirty="0">
              <a:latin typeface="+mn-lt"/>
            </a:endParaRPr>
          </a:p>
        </p:txBody>
      </p:sp>
      <p:sp>
        <p:nvSpPr>
          <p:cNvPr id="61" name="TextBox 60"/>
          <p:cNvSpPr txBox="1">
            <a:spLocks noChangeArrowheads="1"/>
          </p:cNvSpPr>
          <p:nvPr/>
        </p:nvSpPr>
        <p:spPr bwMode="auto">
          <a:xfrm>
            <a:off x="5715000" y="4385887"/>
            <a:ext cx="1613485" cy="404812"/>
          </a:xfrm>
          <a:prstGeom prst="rect">
            <a:avLst/>
          </a:prstGeom>
          <a:noFill/>
          <a:ln w="9525">
            <a:noFill/>
            <a:miter lim="800000"/>
            <a:headEnd/>
            <a:tailEnd/>
          </a:ln>
        </p:spPr>
        <p:txBody>
          <a:bodyPr/>
          <a:lstStyle/>
          <a:p>
            <a:pPr algn="r"/>
            <a:r>
              <a:rPr lang="en-IN" sz="2400" dirty="0">
                <a:latin typeface="+mn-lt"/>
              </a:rPr>
              <a:t>37,469</a:t>
            </a:r>
          </a:p>
        </p:txBody>
      </p:sp>
      <p:sp>
        <p:nvSpPr>
          <p:cNvPr id="63" name="TextBox 62"/>
          <p:cNvSpPr txBox="1">
            <a:spLocks noChangeArrowheads="1"/>
          </p:cNvSpPr>
          <p:nvPr/>
        </p:nvSpPr>
        <p:spPr bwMode="auto">
          <a:xfrm>
            <a:off x="692731" y="4726803"/>
            <a:ext cx="5297761" cy="404813"/>
          </a:xfrm>
          <a:prstGeom prst="rect">
            <a:avLst/>
          </a:prstGeom>
          <a:noFill/>
          <a:ln w="9525">
            <a:noFill/>
            <a:miter lim="800000"/>
            <a:headEnd/>
            <a:tailEnd/>
          </a:ln>
        </p:spPr>
        <p:txBody>
          <a:bodyPr/>
          <a:lstStyle/>
          <a:p>
            <a:pPr lvl="1"/>
            <a:r>
              <a:rPr lang="en-US" sz="2400" dirty="0">
                <a:latin typeface="+mn-lt"/>
              </a:rPr>
              <a:t>Asset retirement liability</a:t>
            </a:r>
            <a:endParaRPr lang="en-IN" sz="2400" dirty="0">
              <a:latin typeface="+mn-lt"/>
            </a:endParaRPr>
          </a:p>
        </p:txBody>
      </p:sp>
      <p:sp>
        <p:nvSpPr>
          <p:cNvPr id="64" name="TextBox 63"/>
          <p:cNvSpPr txBox="1">
            <a:spLocks noChangeArrowheads="1"/>
          </p:cNvSpPr>
          <p:nvPr/>
        </p:nvSpPr>
        <p:spPr bwMode="auto">
          <a:xfrm>
            <a:off x="6796716" y="4716087"/>
            <a:ext cx="1902341" cy="404812"/>
          </a:xfrm>
          <a:prstGeom prst="rect">
            <a:avLst/>
          </a:prstGeom>
          <a:noFill/>
          <a:ln w="9525">
            <a:noFill/>
            <a:miter lim="800000"/>
            <a:headEnd/>
            <a:tailEnd/>
          </a:ln>
        </p:spPr>
        <p:txBody>
          <a:bodyPr/>
          <a:lstStyle/>
          <a:p>
            <a:pPr algn="r"/>
            <a:r>
              <a:rPr lang="en-IN" sz="2400" dirty="0">
                <a:latin typeface="+mn-lt"/>
              </a:rPr>
              <a:t>37,469</a:t>
            </a:r>
          </a:p>
        </p:txBody>
      </p:sp>
      <p:sp>
        <p:nvSpPr>
          <p:cNvPr id="72" name="Rectangle 71"/>
          <p:cNvSpPr/>
          <p:nvPr/>
        </p:nvSpPr>
        <p:spPr>
          <a:xfrm>
            <a:off x="5252936" y="2377328"/>
            <a:ext cx="928141" cy="33167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3" name="Straight Arrow Connector 72"/>
          <p:cNvCxnSpPr/>
          <p:nvPr/>
        </p:nvCxnSpPr>
        <p:spPr>
          <a:xfrm>
            <a:off x="6161214" y="2706630"/>
            <a:ext cx="349465" cy="180708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2121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childTnLst>
                          </p:cTn>
                        </p:par>
                        <p:par>
                          <p:cTn id="32" fill="hold">
                            <p:stCondLst>
                              <p:cond delay="500"/>
                            </p:stCondLst>
                            <p:childTnLst>
                              <p:par>
                                <p:cTn id="33" presetID="16" presetClass="entr" presetSubtype="21"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inVertical)">
                                      <p:cBhvr>
                                        <p:cTn id="35" dur="500"/>
                                        <p:tgtEl>
                                          <p:spTgt spid="72"/>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up)">
                                      <p:cBhvr>
                                        <p:cTn id="3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57" grpId="0"/>
      <p:bldP spid="59" grpId="0"/>
      <p:bldP spid="61" grpId="0"/>
      <p:bldP spid="63" grpId="0"/>
      <p:bldP spid="64" grpId="0"/>
      <p:bldP spid="7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504" y="50679"/>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200" dirty="0">
                <a:latin typeface="Calibri"/>
                <a:cs typeface="Calibri"/>
              </a:rPr>
              <a:t>(concluded)</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35" name="Rectangle 34"/>
          <p:cNvSpPr/>
          <p:nvPr/>
        </p:nvSpPr>
        <p:spPr>
          <a:xfrm>
            <a:off x="692731" y="3873131"/>
            <a:ext cx="8320883" cy="186500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TextBox 35"/>
          <p:cNvSpPr txBox="1">
            <a:spLocks noChangeArrowheads="1"/>
          </p:cNvSpPr>
          <p:nvPr/>
        </p:nvSpPr>
        <p:spPr bwMode="auto">
          <a:xfrm>
            <a:off x="761999" y="388683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0" name="TextBox 39"/>
          <p:cNvSpPr txBox="1">
            <a:spLocks noChangeArrowheads="1"/>
          </p:cNvSpPr>
          <p:nvPr/>
        </p:nvSpPr>
        <p:spPr bwMode="auto">
          <a:xfrm>
            <a:off x="7581009" y="3917617"/>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1" name="TextBox 40"/>
          <p:cNvSpPr txBox="1">
            <a:spLocks noChangeArrowheads="1"/>
          </p:cNvSpPr>
          <p:nvPr/>
        </p:nvSpPr>
        <p:spPr bwMode="auto">
          <a:xfrm>
            <a:off x="6198296" y="3918158"/>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2" name="Straight Connector 41"/>
          <p:cNvCxnSpPr/>
          <p:nvPr/>
        </p:nvCxnSpPr>
        <p:spPr>
          <a:xfrm>
            <a:off x="692387" y="435803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a:spLocks noChangeArrowheads="1"/>
          </p:cNvSpPr>
          <p:nvPr/>
        </p:nvSpPr>
        <p:spPr bwMode="auto">
          <a:xfrm>
            <a:off x="692731" y="4394155"/>
            <a:ext cx="5297761" cy="404813"/>
          </a:xfrm>
          <a:prstGeom prst="rect">
            <a:avLst/>
          </a:prstGeom>
          <a:noFill/>
          <a:ln w="9525">
            <a:noFill/>
            <a:miter lim="800000"/>
            <a:headEnd/>
            <a:tailEnd/>
          </a:ln>
        </p:spPr>
        <p:txBody>
          <a:bodyPr/>
          <a:lstStyle/>
          <a:p>
            <a:r>
              <a:rPr lang="en-US" sz="2400" dirty="0">
                <a:latin typeface="+mn-lt"/>
              </a:rPr>
              <a:t>Asset retirement liability</a:t>
            </a:r>
            <a:endParaRPr lang="en-IN" sz="2400" dirty="0">
              <a:latin typeface="+mn-lt"/>
            </a:endParaRPr>
          </a:p>
        </p:txBody>
      </p:sp>
      <p:sp>
        <p:nvSpPr>
          <p:cNvPr id="44" name="TextBox 43"/>
          <p:cNvSpPr txBox="1">
            <a:spLocks noChangeArrowheads="1"/>
          </p:cNvSpPr>
          <p:nvPr/>
        </p:nvSpPr>
        <p:spPr bwMode="auto">
          <a:xfrm>
            <a:off x="692388" y="5080585"/>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45" name="TextBox 44"/>
          <p:cNvSpPr txBox="1">
            <a:spLocks noChangeArrowheads="1"/>
          </p:cNvSpPr>
          <p:nvPr/>
        </p:nvSpPr>
        <p:spPr bwMode="auto">
          <a:xfrm>
            <a:off x="5930900" y="4383439"/>
            <a:ext cx="1613485" cy="404812"/>
          </a:xfrm>
          <a:prstGeom prst="rect">
            <a:avLst/>
          </a:prstGeom>
          <a:noFill/>
          <a:ln w="9525">
            <a:noFill/>
            <a:miter lim="800000"/>
            <a:headEnd/>
            <a:tailEnd/>
          </a:ln>
        </p:spPr>
        <p:txBody>
          <a:bodyPr/>
          <a:lstStyle/>
          <a:p>
            <a:pPr algn="r"/>
            <a:r>
              <a:rPr lang="en-IN" sz="2400" dirty="0">
                <a:latin typeface="+mn-lt"/>
              </a:rPr>
              <a:t>590,000</a:t>
            </a:r>
          </a:p>
        </p:txBody>
      </p:sp>
      <p:sp>
        <p:nvSpPr>
          <p:cNvPr id="46" name="TextBox 45"/>
          <p:cNvSpPr txBox="1">
            <a:spLocks noChangeArrowheads="1"/>
          </p:cNvSpPr>
          <p:nvPr/>
        </p:nvSpPr>
        <p:spPr bwMode="auto">
          <a:xfrm>
            <a:off x="7096332" y="5080586"/>
            <a:ext cx="1805925" cy="404813"/>
          </a:xfrm>
          <a:prstGeom prst="rect">
            <a:avLst/>
          </a:prstGeom>
          <a:noFill/>
          <a:ln w="9525">
            <a:noFill/>
            <a:miter lim="800000"/>
            <a:headEnd/>
            <a:tailEnd/>
          </a:ln>
        </p:spPr>
        <p:txBody>
          <a:bodyPr/>
          <a:lstStyle/>
          <a:p>
            <a:pPr algn="r"/>
            <a:r>
              <a:rPr lang="en-IN" sz="2400" dirty="0">
                <a:latin typeface="+mn-lt"/>
              </a:rPr>
              <a:t>625,000</a:t>
            </a:r>
          </a:p>
        </p:txBody>
      </p:sp>
      <p:sp>
        <p:nvSpPr>
          <p:cNvPr id="47" name="TextBox 46"/>
          <p:cNvSpPr txBox="1">
            <a:spLocks noChangeArrowheads="1"/>
          </p:cNvSpPr>
          <p:nvPr/>
        </p:nvSpPr>
        <p:spPr bwMode="auto">
          <a:xfrm>
            <a:off x="692731" y="4724355"/>
            <a:ext cx="5297761" cy="404813"/>
          </a:xfrm>
          <a:prstGeom prst="rect">
            <a:avLst/>
          </a:prstGeom>
          <a:noFill/>
          <a:ln w="9525">
            <a:noFill/>
            <a:miter lim="800000"/>
            <a:headEnd/>
            <a:tailEnd/>
          </a:ln>
        </p:spPr>
        <p:txBody>
          <a:bodyPr/>
          <a:lstStyle/>
          <a:p>
            <a:r>
              <a:rPr lang="en-US" sz="2400" dirty="0">
                <a:latin typeface="+mn-lt"/>
              </a:rPr>
              <a:t>Loss</a:t>
            </a:r>
            <a:endParaRPr lang="en-IN" sz="2400" dirty="0">
              <a:latin typeface="+mn-lt"/>
            </a:endParaRPr>
          </a:p>
        </p:txBody>
      </p:sp>
      <p:sp>
        <p:nvSpPr>
          <p:cNvPr id="48" name="TextBox 47"/>
          <p:cNvSpPr txBox="1">
            <a:spLocks noChangeArrowheads="1"/>
          </p:cNvSpPr>
          <p:nvPr/>
        </p:nvSpPr>
        <p:spPr bwMode="auto">
          <a:xfrm>
            <a:off x="5642855" y="4713639"/>
            <a:ext cx="1902341" cy="404812"/>
          </a:xfrm>
          <a:prstGeom prst="rect">
            <a:avLst/>
          </a:prstGeom>
          <a:noFill/>
          <a:ln w="9525">
            <a:noFill/>
            <a:miter lim="800000"/>
            <a:headEnd/>
            <a:tailEnd/>
          </a:ln>
        </p:spPr>
        <p:txBody>
          <a:bodyPr/>
          <a:lstStyle/>
          <a:p>
            <a:pPr algn="r"/>
            <a:r>
              <a:rPr lang="en-IN" sz="2400" dirty="0">
                <a:latin typeface="+mn-lt"/>
              </a:rPr>
              <a:t>35,000</a:t>
            </a:r>
          </a:p>
        </p:txBody>
      </p:sp>
      <p:sp>
        <p:nvSpPr>
          <p:cNvPr id="30" name="TextBox 29"/>
          <p:cNvSpPr txBox="1"/>
          <p:nvPr/>
        </p:nvSpPr>
        <p:spPr>
          <a:xfrm>
            <a:off x="671202" y="1349979"/>
            <a:ext cx="774492" cy="430887"/>
          </a:xfrm>
          <a:prstGeom prst="rect">
            <a:avLst/>
          </a:prstGeom>
          <a:noFill/>
        </p:spPr>
        <p:txBody>
          <a:bodyPr wrap="square" rtlCol="0">
            <a:spAutoFit/>
          </a:bodyPr>
          <a:lstStyle/>
          <a:p>
            <a:r>
              <a:rPr lang="en-IN" sz="2200" b="1" dirty="0">
                <a:latin typeface="Calibri "/>
              </a:rPr>
              <a:t>Year</a:t>
            </a:r>
            <a:endParaRPr lang="en-US" sz="2200" b="1" dirty="0">
              <a:latin typeface="Calibri "/>
            </a:endParaRPr>
          </a:p>
        </p:txBody>
      </p:sp>
      <p:cxnSp>
        <p:nvCxnSpPr>
          <p:cNvPr id="31" name="Straight Connector 30"/>
          <p:cNvCxnSpPr/>
          <p:nvPr/>
        </p:nvCxnSpPr>
        <p:spPr>
          <a:xfrm>
            <a:off x="761999" y="1785834"/>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538288" y="991227"/>
            <a:ext cx="1498365" cy="769441"/>
          </a:xfrm>
          <a:prstGeom prst="rect">
            <a:avLst/>
          </a:prstGeom>
          <a:noFill/>
        </p:spPr>
        <p:txBody>
          <a:bodyPr wrap="square" rtlCol="0">
            <a:spAutoFit/>
          </a:bodyPr>
          <a:lstStyle/>
          <a:p>
            <a:r>
              <a:rPr lang="en-IN" sz="2200" b="1" dirty="0">
                <a:latin typeface="Calibri "/>
              </a:rPr>
              <a:t>Accretion </a:t>
            </a:r>
          </a:p>
          <a:p>
            <a:r>
              <a:rPr lang="en-IN" sz="2200" b="1" dirty="0">
                <a:latin typeface="Calibri "/>
              </a:rPr>
              <a:t>Expense</a:t>
            </a:r>
            <a:endParaRPr lang="en-US" sz="2200" b="1" dirty="0">
              <a:latin typeface="Calibri "/>
            </a:endParaRPr>
          </a:p>
        </p:txBody>
      </p:sp>
      <p:sp>
        <p:nvSpPr>
          <p:cNvPr id="33" name="TextBox 32"/>
          <p:cNvSpPr txBox="1"/>
          <p:nvPr/>
        </p:nvSpPr>
        <p:spPr>
          <a:xfrm>
            <a:off x="4862478" y="1016393"/>
            <a:ext cx="1648201" cy="769441"/>
          </a:xfrm>
          <a:prstGeom prst="rect">
            <a:avLst/>
          </a:prstGeom>
          <a:noFill/>
        </p:spPr>
        <p:txBody>
          <a:bodyPr wrap="square" rtlCol="0">
            <a:spAutoFit/>
          </a:bodyPr>
          <a:lstStyle/>
          <a:p>
            <a:pPr algn="ctr"/>
            <a:r>
              <a:rPr lang="en-IN" sz="2200" b="1" dirty="0">
                <a:latin typeface="Calibri "/>
              </a:rPr>
              <a:t>Increase in </a:t>
            </a:r>
          </a:p>
          <a:p>
            <a:pPr algn="ctr"/>
            <a:r>
              <a:rPr lang="en-IN" sz="2200" b="1" dirty="0">
                <a:latin typeface="Calibri "/>
              </a:rPr>
              <a:t>Balance</a:t>
            </a:r>
            <a:endParaRPr lang="en-US" sz="2200" b="1" dirty="0">
              <a:latin typeface="Calibri "/>
            </a:endParaRPr>
          </a:p>
        </p:txBody>
      </p:sp>
      <p:sp>
        <p:nvSpPr>
          <p:cNvPr id="34" name="TextBox 33"/>
          <p:cNvSpPr txBox="1"/>
          <p:nvPr/>
        </p:nvSpPr>
        <p:spPr>
          <a:xfrm>
            <a:off x="6646362" y="1045179"/>
            <a:ext cx="2495460" cy="769441"/>
          </a:xfrm>
          <a:prstGeom prst="rect">
            <a:avLst/>
          </a:prstGeom>
          <a:noFill/>
        </p:spPr>
        <p:txBody>
          <a:bodyPr wrap="square" rtlCol="0">
            <a:spAutoFit/>
          </a:bodyPr>
          <a:lstStyle/>
          <a:p>
            <a:pPr algn="ctr"/>
            <a:r>
              <a:rPr lang="en-IN" sz="2200" b="1" dirty="0">
                <a:latin typeface="Calibri "/>
              </a:rPr>
              <a:t>Asset Retirement</a:t>
            </a:r>
          </a:p>
          <a:p>
            <a:pPr algn="ctr"/>
            <a:r>
              <a:rPr lang="en-IN" sz="2200" b="1" dirty="0">
                <a:latin typeface="Calibri "/>
              </a:rPr>
              <a:t>Obligation</a:t>
            </a:r>
            <a:endParaRPr lang="en-US" sz="2200" b="1" dirty="0">
              <a:latin typeface="Calibri "/>
            </a:endParaRPr>
          </a:p>
        </p:txBody>
      </p:sp>
      <p:sp>
        <p:nvSpPr>
          <p:cNvPr id="37" name="TextBox 36"/>
          <p:cNvSpPr txBox="1"/>
          <p:nvPr/>
        </p:nvSpPr>
        <p:spPr>
          <a:xfrm>
            <a:off x="724548" y="2311862"/>
            <a:ext cx="774492" cy="430887"/>
          </a:xfrm>
          <a:prstGeom prst="rect">
            <a:avLst/>
          </a:prstGeom>
          <a:noFill/>
        </p:spPr>
        <p:txBody>
          <a:bodyPr wrap="square" rtlCol="0">
            <a:spAutoFit/>
          </a:bodyPr>
          <a:lstStyle/>
          <a:p>
            <a:r>
              <a:rPr lang="en-IN" sz="2200" dirty="0">
                <a:latin typeface="Calibri "/>
              </a:rPr>
              <a:t>1</a:t>
            </a:r>
            <a:endParaRPr lang="en-US" sz="2200" dirty="0">
              <a:latin typeface="Calibri "/>
            </a:endParaRPr>
          </a:p>
        </p:txBody>
      </p:sp>
      <p:sp>
        <p:nvSpPr>
          <p:cNvPr id="38" name="TextBox 37"/>
          <p:cNvSpPr txBox="1"/>
          <p:nvPr/>
        </p:nvSpPr>
        <p:spPr>
          <a:xfrm>
            <a:off x="1734877" y="2311862"/>
            <a:ext cx="3211879" cy="430887"/>
          </a:xfrm>
          <a:prstGeom prst="rect">
            <a:avLst/>
          </a:prstGeom>
          <a:noFill/>
        </p:spPr>
        <p:txBody>
          <a:bodyPr wrap="square" rtlCol="0">
            <a:spAutoFit/>
          </a:bodyPr>
          <a:lstStyle/>
          <a:p>
            <a:r>
              <a:rPr lang="en-IN" sz="2200" dirty="0">
                <a:latin typeface="Calibri "/>
              </a:rPr>
              <a:t>8% (468,360) = 37,469</a:t>
            </a:r>
            <a:endParaRPr lang="en-US" sz="2200" dirty="0">
              <a:latin typeface="Calibri "/>
            </a:endParaRPr>
          </a:p>
        </p:txBody>
      </p:sp>
      <p:sp>
        <p:nvSpPr>
          <p:cNvPr id="39" name="TextBox 38"/>
          <p:cNvSpPr txBox="1"/>
          <p:nvPr/>
        </p:nvSpPr>
        <p:spPr>
          <a:xfrm>
            <a:off x="5202452" y="2311862"/>
            <a:ext cx="1125744" cy="430887"/>
          </a:xfrm>
          <a:prstGeom prst="rect">
            <a:avLst/>
          </a:prstGeom>
          <a:noFill/>
        </p:spPr>
        <p:txBody>
          <a:bodyPr wrap="square" rtlCol="0">
            <a:spAutoFit/>
          </a:bodyPr>
          <a:lstStyle/>
          <a:p>
            <a:r>
              <a:rPr lang="en-IN" sz="2200" dirty="0">
                <a:latin typeface="Calibri "/>
              </a:rPr>
              <a:t>37,469</a:t>
            </a:r>
            <a:endParaRPr lang="en-US" sz="2200" dirty="0">
              <a:latin typeface="Calibri "/>
            </a:endParaRPr>
          </a:p>
        </p:txBody>
      </p:sp>
      <p:sp>
        <p:nvSpPr>
          <p:cNvPr id="49" name="TextBox 48"/>
          <p:cNvSpPr txBox="1"/>
          <p:nvPr/>
        </p:nvSpPr>
        <p:spPr>
          <a:xfrm>
            <a:off x="7459555" y="1925300"/>
            <a:ext cx="1280566" cy="430887"/>
          </a:xfrm>
          <a:prstGeom prst="rect">
            <a:avLst/>
          </a:prstGeom>
          <a:noFill/>
        </p:spPr>
        <p:txBody>
          <a:bodyPr wrap="square" rtlCol="0">
            <a:spAutoFit/>
          </a:bodyPr>
          <a:lstStyle/>
          <a:p>
            <a:r>
              <a:rPr lang="en-IN" sz="2200" b="1" dirty="0">
                <a:solidFill>
                  <a:srgbClr val="C00000"/>
                </a:solidFill>
                <a:latin typeface="Calibri "/>
              </a:rPr>
              <a:t>468,360</a:t>
            </a:r>
            <a:endParaRPr lang="en-US" sz="2200" b="1" dirty="0">
              <a:solidFill>
                <a:srgbClr val="C00000"/>
              </a:solidFill>
              <a:latin typeface="Calibri "/>
            </a:endParaRPr>
          </a:p>
        </p:txBody>
      </p:sp>
      <p:sp>
        <p:nvSpPr>
          <p:cNvPr id="52" name="TextBox 51"/>
          <p:cNvSpPr txBox="1"/>
          <p:nvPr/>
        </p:nvSpPr>
        <p:spPr>
          <a:xfrm>
            <a:off x="7459555" y="2311862"/>
            <a:ext cx="1280566" cy="430887"/>
          </a:xfrm>
          <a:prstGeom prst="rect">
            <a:avLst/>
          </a:prstGeom>
          <a:noFill/>
        </p:spPr>
        <p:txBody>
          <a:bodyPr wrap="square" rtlCol="0">
            <a:spAutoFit/>
          </a:bodyPr>
          <a:lstStyle/>
          <a:p>
            <a:r>
              <a:rPr lang="en-IN" sz="2200" dirty="0">
                <a:latin typeface="Calibri "/>
              </a:rPr>
              <a:t>505,829</a:t>
            </a:r>
            <a:endParaRPr lang="en-US" sz="2200" dirty="0">
              <a:latin typeface="Calibri "/>
            </a:endParaRPr>
          </a:p>
        </p:txBody>
      </p:sp>
      <p:sp>
        <p:nvSpPr>
          <p:cNvPr id="53" name="TextBox 52"/>
          <p:cNvSpPr txBox="1"/>
          <p:nvPr/>
        </p:nvSpPr>
        <p:spPr>
          <a:xfrm>
            <a:off x="724548" y="2683765"/>
            <a:ext cx="774492" cy="430887"/>
          </a:xfrm>
          <a:prstGeom prst="rect">
            <a:avLst/>
          </a:prstGeom>
          <a:noFill/>
        </p:spPr>
        <p:txBody>
          <a:bodyPr wrap="square" rtlCol="0">
            <a:spAutoFit/>
          </a:bodyPr>
          <a:lstStyle/>
          <a:p>
            <a:r>
              <a:rPr lang="en-IN" sz="2200" dirty="0">
                <a:latin typeface="Calibri "/>
              </a:rPr>
              <a:t>2</a:t>
            </a:r>
            <a:endParaRPr lang="en-US" sz="2200" dirty="0">
              <a:latin typeface="Calibri "/>
            </a:endParaRPr>
          </a:p>
        </p:txBody>
      </p:sp>
      <p:sp>
        <p:nvSpPr>
          <p:cNvPr id="54" name="TextBox 53"/>
          <p:cNvSpPr txBox="1"/>
          <p:nvPr/>
        </p:nvSpPr>
        <p:spPr>
          <a:xfrm>
            <a:off x="1734877" y="2683765"/>
            <a:ext cx="3211879" cy="430887"/>
          </a:xfrm>
          <a:prstGeom prst="rect">
            <a:avLst/>
          </a:prstGeom>
          <a:noFill/>
        </p:spPr>
        <p:txBody>
          <a:bodyPr wrap="square" rtlCol="0">
            <a:spAutoFit/>
          </a:bodyPr>
          <a:lstStyle/>
          <a:p>
            <a:r>
              <a:rPr lang="en-IN" sz="2200" dirty="0">
                <a:latin typeface="Calibri "/>
              </a:rPr>
              <a:t>8% (505,829) = 40,466</a:t>
            </a:r>
            <a:endParaRPr lang="en-US" sz="2200" dirty="0">
              <a:latin typeface="Calibri "/>
            </a:endParaRPr>
          </a:p>
        </p:txBody>
      </p:sp>
      <p:sp>
        <p:nvSpPr>
          <p:cNvPr id="55" name="TextBox 54"/>
          <p:cNvSpPr txBox="1"/>
          <p:nvPr/>
        </p:nvSpPr>
        <p:spPr>
          <a:xfrm>
            <a:off x="5202452" y="2683765"/>
            <a:ext cx="1125744" cy="430887"/>
          </a:xfrm>
          <a:prstGeom prst="rect">
            <a:avLst/>
          </a:prstGeom>
          <a:noFill/>
        </p:spPr>
        <p:txBody>
          <a:bodyPr wrap="square" rtlCol="0">
            <a:spAutoFit/>
          </a:bodyPr>
          <a:lstStyle/>
          <a:p>
            <a:r>
              <a:rPr lang="en-IN" sz="2200" dirty="0">
                <a:latin typeface="Calibri "/>
              </a:rPr>
              <a:t>40,466</a:t>
            </a:r>
            <a:endParaRPr lang="en-US" sz="2200" dirty="0">
              <a:latin typeface="Calibri "/>
            </a:endParaRPr>
          </a:p>
        </p:txBody>
      </p:sp>
      <p:sp>
        <p:nvSpPr>
          <p:cNvPr id="56" name="TextBox 55"/>
          <p:cNvSpPr txBox="1"/>
          <p:nvPr/>
        </p:nvSpPr>
        <p:spPr>
          <a:xfrm>
            <a:off x="7459555" y="2683765"/>
            <a:ext cx="1280566" cy="430887"/>
          </a:xfrm>
          <a:prstGeom prst="rect">
            <a:avLst/>
          </a:prstGeom>
          <a:noFill/>
        </p:spPr>
        <p:txBody>
          <a:bodyPr wrap="square" rtlCol="0">
            <a:spAutoFit/>
          </a:bodyPr>
          <a:lstStyle/>
          <a:p>
            <a:r>
              <a:rPr lang="en-IN" sz="2200" dirty="0">
                <a:latin typeface="Calibri "/>
              </a:rPr>
              <a:t>546,295</a:t>
            </a:r>
            <a:endParaRPr lang="en-US" sz="2200" dirty="0">
              <a:latin typeface="Calibri "/>
            </a:endParaRPr>
          </a:p>
        </p:txBody>
      </p:sp>
      <p:sp>
        <p:nvSpPr>
          <p:cNvPr id="57" name="TextBox 56"/>
          <p:cNvSpPr txBox="1"/>
          <p:nvPr/>
        </p:nvSpPr>
        <p:spPr>
          <a:xfrm>
            <a:off x="724548" y="3095750"/>
            <a:ext cx="774492" cy="430887"/>
          </a:xfrm>
          <a:prstGeom prst="rect">
            <a:avLst/>
          </a:prstGeom>
          <a:noFill/>
        </p:spPr>
        <p:txBody>
          <a:bodyPr wrap="square" rtlCol="0">
            <a:spAutoFit/>
          </a:bodyPr>
          <a:lstStyle/>
          <a:p>
            <a:r>
              <a:rPr lang="en-IN" sz="2200" dirty="0">
                <a:latin typeface="Calibri "/>
              </a:rPr>
              <a:t>3</a:t>
            </a:r>
            <a:endParaRPr lang="en-US" sz="2200" dirty="0">
              <a:latin typeface="Calibri "/>
            </a:endParaRPr>
          </a:p>
        </p:txBody>
      </p:sp>
      <p:sp>
        <p:nvSpPr>
          <p:cNvPr id="58" name="TextBox 57"/>
          <p:cNvSpPr txBox="1"/>
          <p:nvPr/>
        </p:nvSpPr>
        <p:spPr>
          <a:xfrm>
            <a:off x="1734877" y="3095750"/>
            <a:ext cx="3211879" cy="430887"/>
          </a:xfrm>
          <a:prstGeom prst="rect">
            <a:avLst/>
          </a:prstGeom>
          <a:noFill/>
        </p:spPr>
        <p:txBody>
          <a:bodyPr wrap="square" rtlCol="0">
            <a:spAutoFit/>
          </a:bodyPr>
          <a:lstStyle/>
          <a:p>
            <a:r>
              <a:rPr lang="en-IN" sz="2200" dirty="0">
                <a:latin typeface="Calibri "/>
              </a:rPr>
              <a:t>8% (546,295) = 43,705</a:t>
            </a:r>
            <a:endParaRPr lang="en-US" sz="2200" dirty="0">
              <a:latin typeface="Calibri "/>
            </a:endParaRPr>
          </a:p>
        </p:txBody>
      </p:sp>
      <p:sp>
        <p:nvSpPr>
          <p:cNvPr id="59" name="TextBox 58"/>
          <p:cNvSpPr txBox="1"/>
          <p:nvPr/>
        </p:nvSpPr>
        <p:spPr>
          <a:xfrm>
            <a:off x="5202452" y="3095750"/>
            <a:ext cx="1125744" cy="430887"/>
          </a:xfrm>
          <a:prstGeom prst="rect">
            <a:avLst/>
          </a:prstGeom>
          <a:noFill/>
        </p:spPr>
        <p:txBody>
          <a:bodyPr wrap="square" rtlCol="0">
            <a:spAutoFit/>
          </a:bodyPr>
          <a:lstStyle/>
          <a:p>
            <a:r>
              <a:rPr lang="en-IN" sz="2200" dirty="0">
                <a:latin typeface="Calibri "/>
              </a:rPr>
              <a:t>43,705</a:t>
            </a:r>
            <a:endParaRPr lang="en-US" sz="2200" dirty="0">
              <a:latin typeface="Calibri "/>
            </a:endParaRPr>
          </a:p>
        </p:txBody>
      </p:sp>
      <p:sp>
        <p:nvSpPr>
          <p:cNvPr id="60" name="TextBox 59"/>
          <p:cNvSpPr txBox="1"/>
          <p:nvPr/>
        </p:nvSpPr>
        <p:spPr>
          <a:xfrm>
            <a:off x="7459555" y="3095750"/>
            <a:ext cx="1280566" cy="430887"/>
          </a:xfrm>
          <a:prstGeom prst="rect">
            <a:avLst/>
          </a:prstGeom>
          <a:noFill/>
        </p:spPr>
        <p:txBody>
          <a:bodyPr wrap="square" rtlCol="0">
            <a:spAutoFit/>
          </a:bodyPr>
          <a:lstStyle/>
          <a:p>
            <a:r>
              <a:rPr lang="en-IN" sz="2200" b="1" dirty="0">
                <a:solidFill>
                  <a:srgbClr val="C00000"/>
                </a:solidFill>
                <a:latin typeface="Calibri "/>
              </a:rPr>
              <a:t>590,000</a:t>
            </a:r>
            <a:endParaRPr lang="en-US" sz="2200" b="1" dirty="0">
              <a:solidFill>
                <a:srgbClr val="C00000"/>
              </a:solidFill>
              <a:latin typeface="Calibri "/>
            </a:endParaRPr>
          </a:p>
        </p:txBody>
      </p:sp>
      <p:sp>
        <p:nvSpPr>
          <p:cNvPr id="61" name="Rectangle 60"/>
          <p:cNvSpPr/>
          <p:nvPr/>
        </p:nvSpPr>
        <p:spPr>
          <a:xfrm>
            <a:off x="7439817" y="3146090"/>
            <a:ext cx="1235356" cy="33167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2" name="Straight Arrow Connector 61"/>
          <p:cNvCxnSpPr/>
          <p:nvPr/>
        </p:nvCxnSpPr>
        <p:spPr>
          <a:xfrm flipH="1">
            <a:off x="7096332" y="3477768"/>
            <a:ext cx="398980" cy="103478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887277" y="5959830"/>
            <a:ext cx="5285255" cy="430887"/>
          </a:xfrm>
          <a:prstGeom prst="rect">
            <a:avLst/>
          </a:prstGeom>
          <a:noFill/>
        </p:spPr>
        <p:txBody>
          <a:bodyPr wrap="square" rtlCol="0">
            <a:spAutoFit/>
          </a:bodyPr>
          <a:lstStyle/>
          <a:p>
            <a:r>
              <a:rPr lang="en-IN" sz="2200" dirty="0">
                <a:latin typeface="Calibri "/>
              </a:rPr>
              <a:t>Loss = $625,000 </a:t>
            </a:r>
            <a:r>
              <a:rPr lang="en-IN" sz="2200" dirty="0" smtClean="0">
                <a:latin typeface="Calibri "/>
              </a:rPr>
              <a:t>− </a:t>
            </a:r>
            <a:r>
              <a:rPr lang="en-IN" sz="2200" dirty="0">
                <a:latin typeface="Calibri "/>
              </a:rPr>
              <a:t>$590,000= $35,000</a:t>
            </a:r>
            <a:endParaRPr lang="en-US" sz="2200" dirty="0">
              <a:latin typeface="Calibri "/>
            </a:endParaRPr>
          </a:p>
        </p:txBody>
      </p:sp>
      <p:cxnSp>
        <p:nvCxnSpPr>
          <p:cNvPr id="64" name="Straight Arrow Connector 63"/>
          <p:cNvCxnSpPr/>
          <p:nvPr/>
        </p:nvCxnSpPr>
        <p:spPr>
          <a:xfrm flipV="1">
            <a:off x="6328196" y="5080586"/>
            <a:ext cx="409446" cy="94894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084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500"/>
                                        <p:tgtEl>
                                          <p:spTgt spid="5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500"/>
                                        <p:tgtEl>
                                          <p:spTgt spid="5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barn(inVertical)">
                                      <p:cBhvr>
                                        <p:cTn id="96" dur="500"/>
                                        <p:tgtEl>
                                          <p:spTgt spid="61"/>
                                        </p:tgtEl>
                                      </p:cBhvr>
                                    </p:animEffect>
                                  </p:childTnLst>
                                </p:cTn>
                              </p:par>
                            </p:childTnLst>
                          </p:cTn>
                        </p:par>
                        <p:par>
                          <p:cTn id="97" fill="hold">
                            <p:stCondLst>
                              <p:cond delay="500"/>
                            </p:stCondLst>
                            <p:childTnLst>
                              <p:par>
                                <p:cTn id="98" presetID="22" presetClass="entr" presetSubtype="1"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wipe(up)">
                                      <p:cBhvr>
                                        <p:cTn id="100" dur="500"/>
                                        <p:tgtEl>
                                          <p:spTgt spid="62"/>
                                        </p:tgtEl>
                                      </p:cBhvr>
                                    </p:animEffect>
                                  </p:childTnLst>
                                </p:cTn>
                              </p:par>
                            </p:childTnLst>
                          </p:cTn>
                        </p:par>
                        <p:par>
                          <p:cTn id="101" fill="hold">
                            <p:stCondLst>
                              <p:cond delay="1000"/>
                            </p:stCondLst>
                            <p:childTnLst>
                              <p:par>
                                <p:cTn id="102" presetID="10" presetClass="entr" presetSubtype="0" fill="hold" grpId="0" nodeType="after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500"/>
                                        <p:tgtEl>
                                          <p:spTgt spid="63"/>
                                        </p:tgtEl>
                                      </p:cBhvr>
                                    </p:animEffect>
                                  </p:childTnLst>
                                </p:cTn>
                              </p:par>
                            </p:childTnLst>
                          </p:cTn>
                        </p:par>
                        <p:par>
                          <p:cTn id="105" fill="hold">
                            <p:stCondLst>
                              <p:cond delay="1500"/>
                            </p:stCondLst>
                            <p:childTnLst>
                              <p:par>
                                <p:cTn id="106" presetID="22" presetClass="entr" presetSubtype="4" fill="hold" nodeType="after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wipe(down)">
                                      <p:cBhvr>
                                        <p:cTn id="10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40" grpId="0"/>
      <p:bldP spid="41" grpId="0"/>
      <p:bldP spid="43" grpId="0"/>
      <p:bldP spid="44" grpId="0"/>
      <p:bldP spid="45" grpId="0"/>
      <p:bldP spid="46" grpId="0"/>
      <p:bldP spid="47" grpId="0"/>
      <p:bldP spid="48" grpId="0"/>
      <p:bldP spid="30" grpId="0"/>
      <p:bldP spid="32" grpId="0"/>
      <p:bldP spid="33" grpId="0"/>
      <p:bldP spid="34" grpId="0"/>
      <p:bldP spid="37" grpId="0"/>
      <p:bldP spid="38" grpId="0"/>
      <p:bldP spid="39" grpId="0"/>
      <p:bldP spid="49" grpId="0"/>
      <p:bldP spid="52" grpId="0"/>
      <p:bldP spid="53" grpId="0"/>
      <p:bldP spid="54" grpId="0"/>
      <p:bldP spid="55" grpId="0"/>
      <p:bldP spid="56" grpId="0"/>
      <p:bldP spid="57" grpId="0"/>
      <p:bldP spid="58" grpId="0"/>
      <p:bldP spid="59" grpId="0"/>
      <p:bldP spid="60" grpId="0"/>
      <p:bldP spid="61" grpId="0" animBg="1"/>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Cost of Land</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fontScale="92500" lnSpcReduction="10000"/>
          </a:bodyPr>
          <a:lstStyle/>
          <a:p>
            <a:pPr marL="0" indent="0">
              <a:buNone/>
            </a:pPr>
            <a:r>
              <a:rPr lang="en-US" sz="2000" dirty="0"/>
              <a:t>The Winderl Mining Co. paid $50 million for the right to explore and extract copper from land owned by the state of Wyoming</a:t>
            </a:r>
            <a:r>
              <a:rPr lang="en-US" sz="2000" dirty="0" smtClean="0"/>
              <a:t>. To </a:t>
            </a:r>
            <a:r>
              <a:rPr lang="en-US" sz="2000" dirty="0"/>
              <a:t>obtain the rights, Winderl agreed to restore the land to a suitable condition for other uses after its exploration and extraction activities</a:t>
            </a:r>
            <a:r>
              <a:rPr lang="en-US" sz="2000" dirty="0" smtClean="0"/>
              <a:t>. </a:t>
            </a:r>
            <a:r>
              <a:rPr lang="en-US" sz="2000" dirty="0" err="1" smtClean="0"/>
              <a:t>Winderl</a:t>
            </a:r>
            <a:r>
              <a:rPr lang="en-US" sz="2000" dirty="0" smtClean="0"/>
              <a:t> </a:t>
            </a:r>
            <a:r>
              <a:rPr lang="en-US" sz="2000" dirty="0"/>
              <a:t>incurred exploration and development costs of $15 million on the project.</a:t>
            </a:r>
          </a:p>
          <a:p>
            <a:pPr marL="0" indent="0">
              <a:buNone/>
            </a:pPr>
            <a:r>
              <a:rPr lang="en-US" sz="2000" dirty="0"/>
              <a:t>The </a:t>
            </a:r>
            <a:r>
              <a:rPr lang="en-US" sz="2000" dirty="0" smtClean="0"/>
              <a:t>company’s </a:t>
            </a:r>
            <a:r>
              <a:rPr lang="en-US" sz="2000" dirty="0"/>
              <a:t>credit-adjusted </a:t>
            </a:r>
            <a:r>
              <a:rPr lang="en-US" sz="2000" dirty="0" smtClean="0"/>
              <a:t>risk-free </a:t>
            </a:r>
            <a:r>
              <a:rPr lang="en-US" sz="2000" dirty="0"/>
              <a:t>interest rate is 6%</a:t>
            </a:r>
            <a:r>
              <a:rPr lang="en-US" sz="2000" dirty="0" smtClean="0"/>
              <a:t>. It </a:t>
            </a:r>
            <a:r>
              <a:rPr lang="en-US" sz="2000" dirty="0"/>
              <a:t>estimates the possible cash flows for restoring the land, three years after its extraction activities begin, as follows:</a:t>
            </a:r>
          </a:p>
          <a:p>
            <a:pPr marL="0" indent="0">
              <a:buNone/>
            </a:pPr>
            <a:r>
              <a:rPr lang="en-US" sz="2000" dirty="0"/>
              <a:t>		</a:t>
            </a:r>
            <a:r>
              <a:rPr lang="en-US" sz="2000" u="sng" dirty="0"/>
              <a:t>Cash outflow</a:t>
            </a:r>
            <a:r>
              <a:rPr lang="en-US" sz="2000" dirty="0"/>
              <a:t>	</a:t>
            </a:r>
            <a:r>
              <a:rPr lang="en-US" sz="2000" u="sng" dirty="0"/>
              <a:t>Probability</a:t>
            </a:r>
          </a:p>
          <a:p>
            <a:pPr marL="0" indent="0">
              <a:spcBef>
                <a:spcPts val="0"/>
              </a:spcBef>
              <a:buNone/>
            </a:pPr>
            <a:r>
              <a:rPr lang="en-US" sz="2000" dirty="0"/>
              <a:t>		  $ 5 million	      40%</a:t>
            </a:r>
            <a:br>
              <a:rPr lang="en-US" sz="2000" dirty="0"/>
            </a:br>
            <a:r>
              <a:rPr lang="en-US" sz="2000" dirty="0"/>
              <a:t>		  $10 million	      60%</a:t>
            </a:r>
          </a:p>
          <a:p>
            <a:pPr marL="0" indent="0">
              <a:spcBef>
                <a:spcPts val="600"/>
              </a:spcBef>
              <a:spcAft>
                <a:spcPts val="1800"/>
              </a:spcAft>
              <a:buNone/>
            </a:pPr>
            <a:r>
              <a:rPr lang="en-US" sz="2000" dirty="0"/>
              <a:t>What is the initial cost of the copper mine?</a:t>
            </a:r>
          </a:p>
          <a:p>
            <a:pPr marL="457200" indent="-457200">
              <a:buFont typeface="+mj-lt"/>
              <a:buAutoNum type="alphaLcPeriod"/>
            </a:pPr>
            <a:r>
              <a:rPr lang="en-US" sz="2000" dirty="0" smtClean="0"/>
              <a:t>$65,000,000 </a:t>
            </a:r>
            <a:endParaRPr lang="en-US" sz="2000" dirty="0"/>
          </a:p>
          <a:p>
            <a:pPr marL="457200" indent="-457200">
              <a:buFont typeface="+mj-lt"/>
              <a:buAutoNum type="alphaLcPeriod"/>
            </a:pPr>
            <a:r>
              <a:rPr lang="en-US" sz="2000" dirty="0" smtClean="0"/>
              <a:t>$73,000,000</a:t>
            </a:r>
            <a:endParaRPr lang="en-US" sz="2000" dirty="0"/>
          </a:p>
          <a:p>
            <a:pPr marL="457200" indent="-457200">
              <a:buFont typeface="+mj-lt"/>
              <a:buAutoNum type="alphaLcPeriod"/>
            </a:pPr>
            <a:r>
              <a:rPr lang="en-US" sz="2000" dirty="0" smtClean="0"/>
              <a:t>$71,716,960 </a:t>
            </a:r>
            <a:endParaRPr lang="en-US" sz="2000" dirty="0"/>
          </a:p>
          <a:p>
            <a:pPr marL="457200" indent="-457200">
              <a:buFont typeface="+mj-lt"/>
              <a:buAutoNum type="alphaLcPeriod"/>
            </a:pPr>
            <a:r>
              <a:rPr lang="en-US" sz="2000" dirty="0" smtClean="0"/>
              <a:t>$95,000,000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56279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971800" y="4648200"/>
            <a:ext cx="5989821" cy="1923604"/>
          </a:xfrm>
          <a:prstGeom prst="rect">
            <a:avLst/>
          </a:prstGeom>
          <a:solidFill>
            <a:srgbClr val="FDEADA"/>
          </a:solidFill>
          <a:ln w="6350">
            <a:solidFill>
              <a:schemeClr val="tx1"/>
            </a:solidFill>
          </a:ln>
        </p:spPr>
        <p:txBody>
          <a:bodyPr wrap="square" rtlCol="0">
            <a:spAutoFit/>
          </a:bodyPr>
          <a:lstStyle/>
          <a:p>
            <a:pPr lvl="0"/>
            <a:r>
              <a:rPr lang="en-US" sz="1700" dirty="0"/>
              <a:t>The correct answer is </a:t>
            </a:r>
            <a:r>
              <a:rPr lang="en-US" sz="1700" i="1" dirty="0" smtClean="0"/>
              <a:t>c</a:t>
            </a:r>
            <a:r>
              <a:rPr lang="en-US" sz="1700" dirty="0"/>
              <a:t>:</a:t>
            </a:r>
            <a:r>
              <a:rPr lang="en-US" sz="1700" dirty="0" smtClean="0"/>
              <a:t> </a:t>
            </a:r>
          </a:p>
          <a:p>
            <a:pPr lvl="0"/>
            <a:r>
              <a:rPr lang="en-US" sz="1700" dirty="0" smtClean="0"/>
              <a:t>Expected cash outflow = </a:t>
            </a:r>
            <a:r>
              <a:rPr lang="en-US" sz="1700" dirty="0"/>
              <a:t>$8 million </a:t>
            </a:r>
            <a:endParaRPr lang="en-US" sz="1700" dirty="0" smtClean="0"/>
          </a:p>
          <a:p>
            <a:pPr marL="228600" lvl="0"/>
            <a:r>
              <a:rPr lang="en-US" sz="1700" dirty="0" smtClean="0"/>
              <a:t>[($</a:t>
            </a:r>
            <a:r>
              <a:rPr lang="en-US" sz="1700" dirty="0"/>
              <a:t>5 million </a:t>
            </a:r>
            <a:r>
              <a:rPr lang="en-US" sz="1700" dirty="0" smtClean="0"/>
              <a:t>× </a:t>
            </a:r>
            <a:r>
              <a:rPr lang="en-US" sz="1700" dirty="0"/>
              <a:t>40</a:t>
            </a:r>
            <a:r>
              <a:rPr lang="en-US" sz="1700" dirty="0" smtClean="0"/>
              <a:t>%) </a:t>
            </a:r>
            <a:r>
              <a:rPr lang="en-US" sz="1700" dirty="0"/>
              <a:t>+ </a:t>
            </a:r>
            <a:r>
              <a:rPr lang="en-US" sz="1700" dirty="0" smtClean="0"/>
              <a:t>($</a:t>
            </a:r>
            <a:r>
              <a:rPr lang="en-US" sz="1700" dirty="0"/>
              <a:t>10 </a:t>
            </a:r>
            <a:r>
              <a:rPr lang="en-US" sz="1700" dirty="0" smtClean="0"/>
              <a:t>million × 60%)] </a:t>
            </a:r>
          </a:p>
          <a:p>
            <a:pPr marL="228600" lvl="0" indent="-228600"/>
            <a:r>
              <a:rPr lang="en-US" sz="1700" dirty="0" smtClean="0"/>
              <a:t>Restoration costs = </a:t>
            </a:r>
            <a:r>
              <a:rPr lang="en-US" sz="1700" dirty="0"/>
              <a:t>$8 million </a:t>
            </a:r>
            <a:r>
              <a:rPr lang="en-US" sz="1700" dirty="0" smtClean="0"/>
              <a:t>× 0.83962* = </a:t>
            </a:r>
            <a:r>
              <a:rPr lang="en-US" sz="1700" dirty="0"/>
              <a:t>$</a:t>
            </a:r>
            <a:r>
              <a:rPr lang="en-US" sz="1700" dirty="0" smtClean="0"/>
              <a:t>6,716,960</a:t>
            </a:r>
          </a:p>
          <a:p>
            <a:pPr marL="228600" lvl="0" indent="4763"/>
            <a:r>
              <a:rPr lang="en-US" sz="1700" dirty="0" smtClean="0"/>
              <a:t>*(PV factor, </a:t>
            </a:r>
            <a:r>
              <a:rPr lang="en-US" sz="1700" i="1" dirty="0"/>
              <a:t>i</a:t>
            </a:r>
            <a:r>
              <a:rPr lang="en-US" sz="1700" dirty="0"/>
              <a:t> = 6, </a:t>
            </a:r>
            <a:r>
              <a:rPr lang="en-US" sz="1700" i="1" dirty="0"/>
              <a:t>n</a:t>
            </a:r>
            <a:r>
              <a:rPr lang="en-US" sz="1700" dirty="0"/>
              <a:t> = 3)</a:t>
            </a:r>
          </a:p>
          <a:p>
            <a:pPr marL="228600" lvl="0" indent="-228600"/>
            <a:r>
              <a:rPr lang="en-US" sz="1700" dirty="0"/>
              <a:t>Cost of mine: $50,000,000 + 15,000,000 + 6,716,960 = </a:t>
            </a:r>
            <a:r>
              <a:rPr lang="en-US" sz="1700" b="1" dirty="0">
                <a:solidFill>
                  <a:srgbClr val="C00000"/>
                </a:solidFill>
              </a:rPr>
              <a:t>$71,716,960</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16265062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14001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Intangible Assets</a:t>
            </a:r>
          </a:p>
        </p:txBody>
      </p:sp>
      <p:sp>
        <p:nvSpPr>
          <p:cNvPr id="3" name="Content Placeholder 2"/>
          <p:cNvSpPr>
            <a:spLocks noGrp="1"/>
          </p:cNvSpPr>
          <p:nvPr>
            <p:ph idx="1"/>
          </p:nvPr>
        </p:nvSpPr>
        <p:spPr>
          <a:xfrm>
            <a:off x="651349" y="848037"/>
            <a:ext cx="8229600" cy="4432770"/>
          </a:xfrm>
        </p:spPr>
        <p:txBody>
          <a:bodyPr>
            <a:normAutofit/>
          </a:bodyPr>
          <a:lstStyle/>
          <a:p>
            <a:pPr>
              <a:buFont typeface="Arial" panose="020B0604020202020204" pitchFamily="34" charset="0"/>
              <a:buChar char="•"/>
            </a:pPr>
            <a:r>
              <a:rPr lang="en-IN" sz="2400" dirty="0"/>
              <a:t>Represent exclusive rights that provide benefits to the owner</a:t>
            </a:r>
            <a:endParaRPr lang="en-US" sz="2400" dirty="0"/>
          </a:p>
          <a:p>
            <a:pPr fontAlgn="auto">
              <a:spcAft>
                <a:spcPts val="0"/>
              </a:spcAft>
              <a:buFont typeface="Arial" panose="020B0604020202020204" pitchFamily="34" charset="0"/>
              <a:buChar char="•"/>
              <a:defRPr/>
            </a:pPr>
            <a:r>
              <a:rPr lang="en-US" sz="2400" dirty="0"/>
              <a:t>Lack physical substance</a:t>
            </a:r>
          </a:p>
          <a:p>
            <a:pPr fontAlgn="auto">
              <a:spcAft>
                <a:spcPts val="0"/>
              </a:spcAft>
              <a:buFont typeface="Arial" panose="020B0604020202020204" pitchFamily="34" charset="0"/>
              <a:buChar char="•"/>
              <a:defRPr/>
            </a:pPr>
            <a:r>
              <a:rPr lang="en-IN" sz="2400" dirty="0"/>
              <a:t>Difficult to anticipate the timing and the existence of future benefits attributable to many intangible assets</a:t>
            </a:r>
            <a:endParaRPr lang="en-US" sz="2400" dirty="0"/>
          </a:p>
          <a:p>
            <a:pPr fontAlgn="auto">
              <a:spcAft>
                <a:spcPts val="0"/>
              </a:spcAft>
              <a:buFont typeface="Arial" panose="020B0604020202020204" pitchFamily="34" charset="0"/>
              <a:buChar char="•"/>
              <a:defRPr/>
            </a:pPr>
            <a:endParaRPr lang="en-US" sz="2600" dirty="0"/>
          </a:p>
          <a:p>
            <a:pPr>
              <a:buFont typeface="Arial" panose="020B0604020202020204" pitchFamily="34" charset="0"/>
              <a:buChar char="•"/>
            </a:pPr>
            <a:endParaRPr lang="en-US" sz="2600" dirty="0"/>
          </a:p>
          <a:p>
            <a:pPr marL="0" indent="0">
              <a:buNone/>
            </a:pPr>
            <a:endParaRPr lang="en-US" sz="2600" dirty="0"/>
          </a:p>
          <a:p>
            <a:pPr marL="0" indent="0">
              <a:buNone/>
            </a:pPr>
            <a:endParaRPr lang="en-US" sz="26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7" name="TextBox 6"/>
          <p:cNvSpPr txBox="1"/>
          <p:nvPr/>
        </p:nvSpPr>
        <p:spPr>
          <a:xfrm>
            <a:off x="3310922" y="4552312"/>
            <a:ext cx="3202805" cy="461665"/>
          </a:xfrm>
          <a:prstGeom prst="rect">
            <a:avLst/>
          </a:prstGeom>
          <a:noFill/>
          <a:ln>
            <a:solidFill>
              <a:srgbClr val="0000CC"/>
            </a:solidFill>
          </a:ln>
          <a:scene3d>
            <a:camera prst="orthographicFront"/>
            <a:lightRig rig="threePt" dir="t"/>
          </a:scene3d>
          <a:sp3d>
            <a:bevelT/>
          </a:sp3d>
        </p:spPr>
        <p:txBody>
          <a:bodyPr wrap="square" rtlCol="0">
            <a:spAutoFit/>
          </a:bodyPr>
          <a:lstStyle/>
          <a:p>
            <a:pPr algn="ctr"/>
            <a:r>
              <a:rPr lang="en-US" sz="2400" dirty="0">
                <a:latin typeface="+mn-lt"/>
                <a:cs typeface="Arial" panose="020B0604020202020204" pitchFamily="34" charset="0"/>
              </a:rPr>
              <a:t>Finite useful lives</a:t>
            </a:r>
            <a:endParaRPr lang="en-US" sz="2400" dirty="0">
              <a:solidFill>
                <a:srgbClr val="FF6600"/>
              </a:solidFill>
              <a:latin typeface="+mn-lt"/>
              <a:cs typeface="Arial" panose="020B0604020202020204" pitchFamily="34" charset="0"/>
            </a:endParaRPr>
          </a:p>
        </p:txBody>
      </p:sp>
      <p:sp>
        <p:nvSpPr>
          <p:cNvPr id="10" name="Rounded Rectangle 9"/>
          <p:cNvSpPr/>
          <p:nvPr/>
        </p:nvSpPr>
        <p:spPr>
          <a:xfrm>
            <a:off x="661317" y="2529676"/>
            <a:ext cx="1727121" cy="1444740"/>
          </a:xfrm>
          <a:prstGeom prst="roundRect">
            <a:avLst/>
          </a:prstGeom>
          <a:solidFill>
            <a:schemeClr val="accent1">
              <a:lumMod val="20000"/>
              <a:lumOff val="80000"/>
            </a:schemeClr>
          </a:solidFill>
          <a:ln w="190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Companies can either:</a:t>
            </a:r>
          </a:p>
        </p:txBody>
      </p:sp>
      <p:sp>
        <p:nvSpPr>
          <p:cNvPr id="11" name="Rectangle 10"/>
          <p:cNvSpPr/>
          <p:nvPr/>
        </p:nvSpPr>
        <p:spPr>
          <a:xfrm>
            <a:off x="2558450" y="2511521"/>
            <a:ext cx="6573567"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r>
              <a:rPr lang="en-IN" sz="2400" u="sng" dirty="0">
                <a:solidFill>
                  <a:schemeClr val="tx1"/>
                </a:solidFill>
                <a:latin typeface="+mn-lt"/>
                <a:cs typeface="Arial" panose="020B0604020202020204" pitchFamily="34" charset="0"/>
              </a:rPr>
              <a:t>Purchase</a:t>
            </a:r>
            <a:r>
              <a:rPr lang="en-IN" sz="2400" dirty="0">
                <a:solidFill>
                  <a:schemeClr val="tx1"/>
                </a:solidFill>
                <a:latin typeface="+mn-lt"/>
                <a:cs typeface="Arial" panose="020B0604020202020204" pitchFamily="34" charset="0"/>
              </a:rPr>
              <a:t> intangible assets from other entities</a:t>
            </a:r>
          </a:p>
          <a:p>
            <a:r>
              <a:rPr lang="en-IN" sz="2400" b="1" dirty="0">
                <a:solidFill>
                  <a:srgbClr val="C00000"/>
                </a:solidFill>
                <a:latin typeface="+mn-lt"/>
                <a:cs typeface="Arial" panose="020B0604020202020204" pitchFamily="34" charset="0"/>
              </a:rPr>
              <a:t>Ex: </a:t>
            </a:r>
            <a:r>
              <a:rPr lang="en-US" sz="2400" dirty="0">
                <a:latin typeface="+mn-lt"/>
              </a:rPr>
              <a:t>Existing patent, copyright, trademark</a:t>
            </a:r>
            <a:endParaRPr lang="en-US" sz="2400" dirty="0">
              <a:solidFill>
                <a:schemeClr val="tx1"/>
              </a:solidFill>
              <a:latin typeface="+mn-lt"/>
              <a:cs typeface="Arial" panose="020B0604020202020204" pitchFamily="34" charset="0"/>
            </a:endParaRPr>
          </a:p>
        </p:txBody>
      </p:sp>
      <p:sp>
        <p:nvSpPr>
          <p:cNvPr id="13" name="Rectangle 12"/>
          <p:cNvSpPr/>
          <p:nvPr/>
        </p:nvSpPr>
        <p:spPr>
          <a:xfrm>
            <a:off x="2558450" y="3460138"/>
            <a:ext cx="6573568"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r>
              <a:rPr lang="en-IN" sz="2400" u="sng" dirty="0">
                <a:solidFill>
                  <a:schemeClr val="tx1"/>
                </a:solidFill>
                <a:latin typeface="+mn-lt"/>
                <a:cs typeface="Arial" panose="020B0604020202020204" pitchFamily="34" charset="0"/>
              </a:rPr>
              <a:t>Develop</a:t>
            </a:r>
            <a:r>
              <a:rPr lang="en-IN" sz="2400" dirty="0">
                <a:solidFill>
                  <a:schemeClr val="tx1"/>
                </a:solidFill>
                <a:latin typeface="+mn-lt"/>
                <a:cs typeface="Arial" panose="020B0604020202020204" pitchFamily="34" charset="0"/>
              </a:rPr>
              <a:t> intangible assets internally</a:t>
            </a:r>
          </a:p>
          <a:p>
            <a:r>
              <a:rPr lang="en-IN" sz="2400" b="1" dirty="0">
                <a:solidFill>
                  <a:srgbClr val="C00000"/>
                </a:solidFill>
                <a:latin typeface="+mn-lt"/>
                <a:cs typeface="Arial" panose="020B0604020202020204" pitchFamily="34" charset="0"/>
              </a:rPr>
              <a:t>Ex: </a:t>
            </a:r>
            <a:r>
              <a:rPr lang="en-US" sz="2400" dirty="0">
                <a:latin typeface="+mn-lt"/>
                <a:cs typeface="Arial" panose="020B0604020202020204" pitchFamily="34" charset="0"/>
              </a:rPr>
              <a:t>Develop a new product that is then patented</a:t>
            </a:r>
            <a:endParaRPr lang="en-US" sz="2400" dirty="0">
              <a:solidFill>
                <a:schemeClr val="tx1"/>
              </a:solidFill>
              <a:latin typeface="+mn-lt"/>
              <a:cs typeface="Arial" panose="020B0604020202020204" pitchFamily="34" charset="0"/>
            </a:endParaRPr>
          </a:p>
        </p:txBody>
      </p:sp>
      <p:cxnSp>
        <p:nvCxnSpPr>
          <p:cNvPr id="15" name="Straight Connector 14"/>
          <p:cNvCxnSpPr>
            <a:stCxn id="10" idx="3"/>
            <a:endCxn id="11" idx="1"/>
          </p:cNvCxnSpPr>
          <p:nvPr/>
        </p:nvCxnSpPr>
        <p:spPr>
          <a:xfrm flipV="1">
            <a:off x="2388438" y="2927020"/>
            <a:ext cx="170012" cy="325026"/>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0" idx="3"/>
            <a:endCxn id="13" idx="1"/>
          </p:cNvCxnSpPr>
          <p:nvPr/>
        </p:nvCxnSpPr>
        <p:spPr>
          <a:xfrm>
            <a:off x="2388438" y="3252046"/>
            <a:ext cx="170012" cy="623591"/>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310922" y="5132484"/>
            <a:ext cx="3202805" cy="461665"/>
          </a:xfrm>
          <a:prstGeom prst="rect">
            <a:avLst/>
          </a:prstGeom>
          <a:noFill/>
          <a:ln>
            <a:solidFill>
              <a:srgbClr val="0000CC"/>
            </a:solidFill>
          </a:ln>
          <a:scene3d>
            <a:camera prst="orthographicFront"/>
            <a:lightRig rig="threePt" dir="t"/>
          </a:scene3d>
          <a:sp3d>
            <a:bevelT/>
          </a:sp3d>
        </p:spPr>
        <p:txBody>
          <a:bodyPr wrap="square" rtlCol="0">
            <a:spAutoFit/>
          </a:bodyPr>
          <a:lstStyle/>
          <a:p>
            <a:pPr algn="ctr"/>
            <a:r>
              <a:rPr lang="en-US" sz="2400" dirty="0">
                <a:latin typeface="+mn-lt"/>
                <a:cs typeface="Arial" panose="020B0604020202020204" pitchFamily="34" charset="0"/>
              </a:rPr>
              <a:t>Indefinite useful lives</a:t>
            </a:r>
            <a:endParaRPr lang="en-US" sz="2400" dirty="0">
              <a:solidFill>
                <a:srgbClr val="FF6600"/>
              </a:solidFill>
              <a:latin typeface="+mn-lt"/>
              <a:cs typeface="Arial" panose="020B0604020202020204" pitchFamily="34" charset="0"/>
            </a:endParaRPr>
          </a:p>
        </p:txBody>
      </p:sp>
      <p:sp>
        <p:nvSpPr>
          <p:cNvPr id="23" name="Oval 22"/>
          <p:cNvSpPr/>
          <p:nvPr/>
        </p:nvSpPr>
        <p:spPr>
          <a:xfrm>
            <a:off x="602081" y="4478821"/>
            <a:ext cx="2145439" cy="661839"/>
          </a:xfrm>
          <a:prstGeom prst="ellipse">
            <a:avLst/>
          </a:prstGeom>
          <a:solidFill>
            <a:schemeClr val="bg1">
              <a:lumMod val="95000"/>
            </a:schemeClr>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CC"/>
                </a:solidFill>
              </a:rPr>
              <a:t>Amortized</a:t>
            </a:r>
          </a:p>
        </p:txBody>
      </p:sp>
      <p:sp>
        <p:nvSpPr>
          <p:cNvPr id="24" name="Oval 23"/>
          <p:cNvSpPr/>
          <p:nvPr/>
        </p:nvSpPr>
        <p:spPr>
          <a:xfrm>
            <a:off x="6996825" y="4897238"/>
            <a:ext cx="2145439" cy="968999"/>
          </a:xfrm>
          <a:prstGeom prst="ellipse">
            <a:avLst/>
          </a:prstGeom>
          <a:solidFill>
            <a:schemeClr val="bg1">
              <a:lumMod val="95000"/>
            </a:schemeClr>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CC"/>
                </a:solidFill>
              </a:rPr>
              <a:t>Not Amortized</a:t>
            </a:r>
          </a:p>
        </p:txBody>
      </p:sp>
      <p:cxnSp>
        <p:nvCxnSpPr>
          <p:cNvPr id="26" name="Straight Arrow Connector 25"/>
          <p:cNvCxnSpPr>
            <a:endCxn id="23" idx="6"/>
          </p:cNvCxnSpPr>
          <p:nvPr/>
        </p:nvCxnSpPr>
        <p:spPr>
          <a:xfrm flipH="1">
            <a:off x="2747520" y="4809740"/>
            <a:ext cx="563402" cy="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24" idx="2"/>
          </p:cNvCxnSpPr>
          <p:nvPr/>
        </p:nvCxnSpPr>
        <p:spPr>
          <a:xfrm>
            <a:off x="6513727" y="5381737"/>
            <a:ext cx="483098" cy="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97392" y="5962814"/>
            <a:ext cx="8430735" cy="646331"/>
          </a:xfrm>
          <a:prstGeom prst="rect">
            <a:avLst/>
          </a:prstGeom>
          <a:noFill/>
          <a:ln>
            <a:solidFill>
              <a:schemeClr val="tx1"/>
            </a:solidFill>
          </a:ln>
        </p:spPr>
        <p:txBody>
          <a:bodyPr wrap="square" rtlCol="0">
            <a:spAutoFit/>
          </a:bodyPr>
          <a:lstStyle/>
          <a:p>
            <a:r>
              <a:rPr lang="en-IN" dirty="0">
                <a:solidFill>
                  <a:srgbClr val="FF6600"/>
                </a:solidFill>
                <a:latin typeface="+mn-lt"/>
                <a:cs typeface="Arial" panose="020B0604020202020204" pitchFamily="34" charset="0"/>
              </a:rPr>
              <a:t> </a:t>
            </a:r>
            <a:r>
              <a:rPr lang="en-US" b="1" dirty="0">
                <a:solidFill>
                  <a:srgbClr val="C00000"/>
                </a:solidFill>
                <a:cs typeface="Arial" panose="020B0604020202020204" pitchFamily="34" charset="0"/>
              </a:rPr>
              <a:t>Cost = </a:t>
            </a:r>
            <a:r>
              <a:rPr lang="en-IN" b="1" dirty="0">
                <a:solidFill>
                  <a:srgbClr val="002060"/>
                </a:solidFill>
                <a:cs typeface="Arial" panose="020B0604020202020204" pitchFamily="34" charset="0"/>
              </a:rPr>
              <a:t>Purchase price </a:t>
            </a:r>
            <a:r>
              <a:rPr lang="en-IN" b="1" dirty="0" smtClean="0">
                <a:solidFill>
                  <a:srgbClr val="002060"/>
                </a:solidFill>
                <a:cs typeface="Arial" panose="020B0604020202020204" pitchFamily="34" charset="0"/>
              </a:rPr>
              <a:t>+</a:t>
            </a:r>
            <a:r>
              <a:rPr lang="en-IN" b="1" dirty="0" smtClean="0">
                <a:solidFill>
                  <a:srgbClr val="FF6600"/>
                </a:solidFill>
                <a:latin typeface="+mn-lt"/>
                <a:cs typeface="Arial" panose="020B0604020202020204" pitchFamily="34" charset="0"/>
              </a:rPr>
              <a:t> </a:t>
            </a:r>
            <a:r>
              <a:rPr lang="en-IN" b="1" dirty="0" smtClean="0">
                <a:solidFill>
                  <a:srgbClr val="C00000"/>
                </a:solidFill>
                <a:latin typeface="+mn-lt"/>
                <a:cs typeface="Arial" panose="020B0604020202020204" pitchFamily="34" charset="0"/>
              </a:rPr>
              <a:t>all </a:t>
            </a:r>
            <a:r>
              <a:rPr lang="en-IN" b="1" dirty="0">
                <a:solidFill>
                  <a:srgbClr val="C00000"/>
                </a:solidFill>
                <a:latin typeface="+mn-lt"/>
                <a:cs typeface="Arial" panose="020B0604020202020204" pitchFamily="34" charset="0"/>
              </a:rPr>
              <a:t>other </a:t>
            </a:r>
            <a:r>
              <a:rPr lang="en-US" b="1" dirty="0">
                <a:solidFill>
                  <a:srgbClr val="C00000"/>
                </a:solidFill>
                <a:latin typeface="+mn-lt"/>
                <a:cs typeface="Arial" panose="020B0604020202020204" pitchFamily="34" charset="0"/>
              </a:rPr>
              <a:t>costs necessary </a:t>
            </a:r>
            <a:r>
              <a:rPr lang="en-IN" b="1" dirty="0">
                <a:solidFill>
                  <a:srgbClr val="C00000"/>
                </a:solidFill>
                <a:latin typeface="+mn-lt"/>
                <a:cs typeface="Arial" panose="020B0604020202020204" pitchFamily="34" charset="0"/>
              </a:rPr>
              <a:t>to bring the asset to its </a:t>
            </a:r>
            <a:r>
              <a:rPr lang="en-US" b="1" dirty="0" smtClean="0">
                <a:solidFill>
                  <a:srgbClr val="C00000"/>
                </a:solidFill>
                <a:latin typeface="+mn-lt"/>
                <a:cs typeface="Arial" panose="020B0604020202020204" pitchFamily="34" charset="0"/>
              </a:rPr>
              <a:t>desired      </a:t>
            </a:r>
            <a:endParaRPr lang="en-IN" b="1" dirty="0">
              <a:solidFill>
                <a:srgbClr val="C00000"/>
              </a:solidFill>
              <a:latin typeface="+mn-lt"/>
              <a:cs typeface="Arial" panose="020B0604020202020204" pitchFamily="34" charset="0"/>
            </a:endParaRPr>
          </a:p>
          <a:p>
            <a:r>
              <a:rPr lang="en-US" b="1" dirty="0">
                <a:solidFill>
                  <a:srgbClr val="C00000"/>
                </a:solidFill>
                <a:latin typeface="+mn-lt"/>
                <a:cs typeface="Arial" panose="020B0604020202020204" pitchFamily="34" charset="0"/>
              </a:rPr>
              <a:t>                                                </a:t>
            </a:r>
            <a:r>
              <a:rPr lang="en-US" b="1" dirty="0" smtClean="0">
                <a:solidFill>
                  <a:srgbClr val="C00000"/>
                </a:solidFill>
                <a:latin typeface="+mn-lt"/>
                <a:cs typeface="Arial" panose="020B0604020202020204" pitchFamily="34" charset="0"/>
              </a:rPr>
              <a:t>      </a:t>
            </a:r>
            <a:r>
              <a:rPr lang="en-US" b="1" dirty="0">
                <a:solidFill>
                  <a:srgbClr val="C00000"/>
                </a:solidFill>
                <a:latin typeface="+mn-lt"/>
                <a:cs typeface="Arial" panose="020B0604020202020204" pitchFamily="34" charset="0"/>
              </a:rPr>
              <a:t>condition and location for use</a:t>
            </a:r>
          </a:p>
        </p:txBody>
      </p:sp>
    </p:spTree>
    <p:extLst>
      <p:ext uri="{BB962C8B-B14F-4D97-AF65-F5344CB8AC3E}">
        <p14:creationId xmlns:p14="http://schemas.microsoft.com/office/powerpoint/2010/main" val="3935260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right)">
                                      <p:cBhvr>
                                        <p:cTn id="41" dur="500"/>
                                        <p:tgtEl>
                                          <p:spTgt spid="7"/>
                                        </p:tgtEl>
                                      </p:cBhvr>
                                    </p:animEffect>
                                  </p:childTnLst>
                                </p:cTn>
                              </p:par>
                            </p:childTnLst>
                          </p:cTn>
                        </p:par>
                        <p:par>
                          <p:cTn id="42" fill="hold">
                            <p:stCondLst>
                              <p:cond delay="500"/>
                            </p:stCondLst>
                            <p:childTnLst>
                              <p:par>
                                <p:cTn id="43" presetID="22" presetClass="entr" presetSubtype="2"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500"/>
                                        <p:tgtEl>
                                          <p:spTgt spid="26"/>
                                        </p:tgtEl>
                                      </p:cBhvr>
                                    </p:animEffect>
                                  </p:childTnLst>
                                </p:cTn>
                              </p:par>
                            </p:childTnLst>
                          </p:cTn>
                        </p:par>
                        <p:par>
                          <p:cTn id="46" fill="hold">
                            <p:stCondLst>
                              <p:cond delay="100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2000"/>
                            </p:stCondLst>
                            <p:childTnLst>
                              <p:par>
                                <p:cTn id="55" presetID="22" presetClass="entr" presetSubtype="8"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8" grpId="0" animBg="1"/>
      <p:bldP spid="23" grpId="0" animBg="1"/>
      <p:bldP spid="24"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486" y="-171243"/>
            <a:ext cx="8229600" cy="857043"/>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Intangible Assets </a:t>
            </a:r>
            <a:r>
              <a:rPr lang="en-US" sz="2000" dirty="0">
                <a:latin typeface="Calibri"/>
                <a:cs typeface="Calibri"/>
              </a:rPr>
              <a:t>(concluded)</a:t>
            </a:r>
          </a:p>
        </p:txBody>
      </p:sp>
      <p:sp>
        <p:nvSpPr>
          <p:cNvPr id="6" name="Title 2"/>
          <p:cNvSpPr txBox="1">
            <a:spLocks/>
          </p:cNvSpPr>
          <p:nvPr/>
        </p:nvSpPr>
        <p:spPr bwMode="auto">
          <a:xfrm>
            <a:off x="8389940" y="213095"/>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9" name="Table 8"/>
          <p:cNvGraphicFramePr>
            <a:graphicFrameLocks noGrp="1"/>
          </p:cNvGraphicFramePr>
          <p:nvPr>
            <p:extLst>
              <p:ext uri="{D42A27DB-BD31-4B8C-83A1-F6EECF244321}">
                <p14:modId xmlns:p14="http://schemas.microsoft.com/office/powerpoint/2010/main" val="1743540808"/>
              </p:ext>
            </p:extLst>
          </p:nvPr>
        </p:nvGraphicFramePr>
        <p:xfrm>
          <a:off x="573528" y="961960"/>
          <a:ext cx="8382001" cy="5641624"/>
        </p:xfrm>
        <a:graphic>
          <a:graphicData uri="http://schemas.openxmlformats.org/drawingml/2006/table">
            <a:tbl>
              <a:tblPr>
                <a:tableStyleId>{22838BEF-8BB2-4498-84A7-C5851F593DF1}</a:tableStyleId>
              </a:tblPr>
              <a:tblGrid>
                <a:gridCol w="1986679">
                  <a:extLst>
                    <a:ext uri="{9D8B030D-6E8A-4147-A177-3AD203B41FA5}">
                      <a16:colId xmlns="" xmlns:a16="http://schemas.microsoft.com/office/drawing/2014/main" val="20000"/>
                    </a:ext>
                  </a:extLst>
                </a:gridCol>
                <a:gridCol w="2131774">
                  <a:extLst>
                    <a:ext uri="{9D8B030D-6E8A-4147-A177-3AD203B41FA5}">
                      <a16:colId xmlns="" xmlns:a16="http://schemas.microsoft.com/office/drawing/2014/main" val="20001"/>
                    </a:ext>
                  </a:extLst>
                </a:gridCol>
                <a:gridCol w="2189668">
                  <a:extLst>
                    <a:ext uri="{9D8B030D-6E8A-4147-A177-3AD203B41FA5}">
                      <a16:colId xmlns="" xmlns:a16="http://schemas.microsoft.com/office/drawing/2014/main" val="20002"/>
                    </a:ext>
                  </a:extLst>
                </a:gridCol>
                <a:gridCol w="2073880">
                  <a:extLst>
                    <a:ext uri="{9D8B030D-6E8A-4147-A177-3AD203B41FA5}">
                      <a16:colId xmlns="" xmlns:a16="http://schemas.microsoft.com/office/drawing/2014/main" val="20003"/>
                    </a:ext>
                  </a:extLst>
                </a:gridCol>
              </a:tblGrid>
              <a:tr h="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000" b="1" u="none" strike="noStrike" dirty="0">
                          <a:effectLst/>
                        </a:rPr>
                        <a:t>Patents</a:t>
                      </a:r>
                      <a:endParaRPr lang="en-US" sz="2000" b="1" i="0" u="none" strike="noStrike" dirty="0">
                        <a:solidFill>
                          <a:srgbClr val="000000"/>
                        </a:solidFill>
                        <a:effectLst/>
                        <a:latin typeface="Calibri"/>
                      </a:endParaRPr>
                    </a:p>
                  </a:txBody>
                  <a:tcPr marL="5576" marR="5576" marT="5576" marB="0">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000" b="1" u="none" strike="noStrike" dirty="0">
                          <a:effectLst/>
                        </a:rPr>
                        <a:t>Copyrights</a:t>
                      </a:r>
                      <a:endParaRPr lang="en-US" sz="2000" b="1" i="0" u="none" strike="noStrike" dirty="0">
                        <a:solidFill>
                          <a:srgbClr val="000000"/>
                        </a:solidFill>
                        <a:effectLst/>
                        <a:latin typeface="Calibri"/>
                      </a:endParaRPr>
                    </a:p>
                  </a:txBody>
                  <a:tcPr marL="5576" marR="5576" marT="5576" marB="0">
                    <a:solidFill>
                      <a:schemeClr val="accent5">
                        <a:lumMod val="60000"/>
                        <a:lumOff val="40000"/>
                      </a:schemeClr>
                    </a:solidFill>
                  </a:tcPr>
                </a:tc>
                <a:tc>
                  <a:txBody>
                    <a:bodyPr/>
                    <a:lstStyle/>
                    <a:p>
                      <a:pPr algn="ctr" fontAlgn="t"/>
                      <a:r>
                        <a:rPr lang="en-US" sz="2000" b="1" u="none" strike="noStrike" dirty="0">
                          <a:solidFill>
                            <a:schemeClr val="tx1"/>
                          </a:solidFill>
                          <a:effectLst/>
                        </a:rPr>
                        <a:t>Trademarks</a:t>
                      </a:r>
                      <a:endParaRPr lang="en-US" sz="2000" b="1" i="0" u="none" strike="noStrike" dirty="0">
                        <a:solidFill>
                          <a:schemeClr val="tx1"/>
                        </a:solidFill>
                        <a:effectLst/>
                        <a:latin typeface="Calibri"/>
                      </a:endParaRPr>
                    </a:p>
                  </a:txBody>
                  <a:tcPr marL="5576" marR="5576" marT="5576" marB="0">
                    <a:solidFill>
                      <a:schemeClr val="accent1">
                        <a:lumMod val="40000"/>
                        <a:lumOff val="60000"/>
                      </a:schemeClr>
                    </a:solidFill>
                  </a:tcPr>
                </a:tc>
                <a:tc>
                  <a:txBody>
                    <a:bodyPr/>
                    <a:lstStyle/>
                    <a:p>
                      <a:pPr algn="ctr" fontAlgn="t"/>
                      <a:r>
                        <a:rPr lang="en-US" sz="2000" b="1" u="none" strike="noStrike" dirty="0">
                          <a:solidFill>
                            <a:schemeClr val="tx1"/>
                          </a:solidFill>
                          <a:effectLst/>
                        </a:rPr>
                        <a:t>Franchises</a:t>
                      </a:r>
                      <a:endParaRPr lang="en-US" sz="2000" b="1" i="0" u="none" strike="noStrike" dirty="0">
                        <a:solidFill>
                          <a:schemeClr val="tx1"/>
                        </a:solidFill>
                        <a:effectLst/>
                        <a:latin typeface="Calibri"/>
                      </a:endParaRPr>
                    </a:p>
                  </a:txBody>
                  <a:tcPr marL="5576" marR="5576" marT="5576" marB="0">
                    <a:solidFill>
                      <a:schemeClr val="accent1"/>
                    </a:solidFill>
                  </a:tcPr>
                </a:tc>
                <a:extLst>
                  <a:ext uri="{0D108BD9-81ED-4DB2-BD59-A6C34878D82A}">
                    <a16:rowId xmlns="" xmlns:a16="http://schemas.microsoft.com/office/drawing/2014/main" val="10000"/>
                  </a:ext>
                </a:extLst>
              </a:tr>
              <a:tr h="1272680">
                <a:tc>
                  <a:txBody>
                    <a:bodyPr/>
                    <a:lstStyle/>
                    <a:p>
                      <a:pPr algn="ctr" fontAlgn="t"/>
                      <a:r>
                        <a:rPr lang="en-IN" sz="2000" u="none" strike="noStrike" dirty="0">
                          <a:effectLst/>
                        </a:rPr>
                        <a:t>Right to manufacture a product or to use a process</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Right of protection given to a creator of a published work.</a:t>
                      </a:r>
                    </a:p>
                    <a:p>
                      <a:pPr algn="ctr" fontAlgn="t"/>
                      <a:r>
                        <a:rPr lang="en-IN" sz="2000" b="0" i="0" u="none" strike="noStrike" dirty="0">
                          <a:solidFill>
                            <a:srgbClr val="000000"/>
                          </a:solidFill>
                          <a:effectLst/>
                          <a:latin typeface="Calibri"/>
                        </a:rPr>
                        <a:t>Ex: Song/film/book</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Right to display a word, a slogan, a symbol, or an emblem</a:t>
                      </a:r>
                      <a:endParaRPr lang="en-US" sz="2000" b="0" i="0" u="none" strike="noStrike" dirty="0">
                        <a:solidFill>
                          <a:srgbClr val="000000"/>
                        </a:solidFill>
                        <a:effectLst/>
                        <a:latin typeface="Calibri"/>
                      </a:endParaRPr>
                    </a:p>
                  </a:txBody>
                  <a:tcPr marL="5576" marR="5576" marT="5576" marB="0"/>
                </a:tc>
                <a:tc>
                  <a:txBody>
                    <a:bodyPr/>
                    <a:lstStyle/>
                    <a:p>
                      <a:pPr algn="ctr" fontAlgn="t"/>
                      <a:r>
                        <a:rPr lang="en-US" sz="1800" b="0" i="0" u="none" strike="noStrike" kern="1200" baseline="0" dirty="0">
                          <a:solidFill>
                            <a:schemeClr val="dk1"/>
                          </a:solidFill>
                          <a:latin typeface="+mn-lt"/>
                          <a:ea typeface="+mn-ea"/>
                          <a:cs typeface="+mn-cs"/>
                        </a:rPr>
                        <a:t>Exclusive right by franchisor to franchisee to use the franchisor’s trademark/product</a:t>
                      </a:r>
                      <a:endParaRPr lang="en-US" sz="2000" b="0" i="0" u="none" strike="noStrike" dirty="0">
                        <a:solidFill>
                          <a:srgbClr val="000000"/>
                        </a:solidFill>
                        <a:effectLst/>
                        <a:latin typeface="Calibri"/>
                      </a:endParaRPr>
                    </a:p>
                  </a:txBody>
                  <a:tcPr marL="5576" marR="5576" marT="5576" marB="0"/>
                </a:tc>
                <a:extLst>
                  <a:ext uri="{0D108BD9-81ED-4DB2-BD59-A6C34878D82A}">
                    <a16:rowId xmlns="" xmlns:a16="http://schemas.microsoft.com/office/drawing/2014/main" val="10001"/>
                  </a:ext>
                </a:extLst>
              </a:tr>
              <a:tr h="1413517">
                <a:tc>
                  <a:txBody>
                    <a:bodyPr/>
                    <a:lstStyle/>
                    <a:p>
                      <a:pPr algn="ctr" fontAlgn="t"/>
                      <a:r>
                        <a:rPr lang="en-IN" sz="2000" u="none" strike="noStrike" dirty="0">
                          <a:effectLst/>
                        </a:rPr>
                        <a:t>Granted by the U.S. Patent Office for a period of </a:t>
                      </a:r>
                      <a:r>
                        <a:rPr lang="en-IN" sz="2000" b="1" u="none" strike="noStrike" dirty="0">
                          <a:effectLst/>
                        </a:rPr>
                        <a:t>20</a:t>
                      </a:r>
                      <a:r>
                        <a:rPr lang="en-IN" sz="2000" u="none" strike="noStrike" dirty="0">
                          <a:effectLst/>
                        </a:rPr>
                        <a:t> years</a:t>
                      </a:r>
                    </a:p>
                    <a:p>
                      <a:pPr algn="ctr" fontAlgn="t"/>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Granted for the life of the creator plus </a:t>
                      </a:r>
                      <a:r>
                        <a:rPr lang="en-IN" sz="2000" b="1" u="none" strike="noStrike" dirty="0">
                          <a:effectLst/>
                        </a:rPr>
                        <a:t>70</a:t>
                      </a:r>
                      <a:r>
                        <a:rPr lang="en-IN" sz="2000" u="none" strike="noStrike" dirty="0">
                          <a:effectLst/>
                        </a:rPr>
                        <a:t> years</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Registered with U.S. Patent Office for a period of </a:t>
                      </a:r>
                      <a:r>
                        <a:rPr lang="en-IN" sz="2000" b="1" u="none" strike="noStrike" dirty="0">
                          <a:effectLst/>
                        </a:rPr>
                        <a:t>10</a:t>
                      </a:r>
                      <a:r>
                        <a:rPr lang="en-IN" sz="2000" u="none" strike="noStrike" dirty="0">
                          <a:effectLst/>
                        </a:rPr>
                        <a:t> years</a:t>
                      </a:r>
                    </a:p>
                    <a:p>
                      <a:pPr algn="ctr" fontAlgn="t"/>
                      <a:endParaRPr lang="en-US" sz="2000" b="0" i="0" u="none" strike="noStrike" dirty="0">
                        <a:solidFill>
                          <a:srgbClr val="000000"/>
                        </a:solidFill>
                        <a:effectLst/>
                        <a:latin typeface="Calibri"/>
                      </a:endParaRPr>
                    </a:p>
                  </a:txBody>
                  <a:tcPr marL="5576" marR="5576" marT="5576" marB="0"/>
                </a:tc>
                <a:tc>
                  <a:txBody>
                    <a:bodyPr/>
                    <a:lstStyle/>
                    <a:p>
                      <a:pPr algn="ctr" fontAlgn="t"/>
                      <a:r>
                        <a:rPr lang="en-US" sz="2000" u="none" strike="noStrike" dirty="0">
                          <a:effectLst/>
                        </a:rPr>
                        <a:t>Franchisor</a:t>
                      </a:r>
                    </a:p>
                    <a:p>
                      <a:pPr algn="ctr" fontAlgn="t"/>
                      <a:r>
                        <a:rPr lang="en-US" sz="2000" u="none" strike="noStrike" dirty="0">
                          <a:effectLst/>
                        </a:rPr>
                        <a:t>grants it </a:t>
                      </a:r>
                      <a:r>
                        <a:rPr lang="en-IN" sz="2000" u="none" strike="noStrike" dirty="0">
                          <a:effectLst/>
                        </a:rPr>
                        <a:t>for a specified</a:t>
                      </a:r>
                    </a:p>
                    <a:p>
                      <a:pPr algn="ctr" fontAlgn="t"/>
                      <a:r>
                        <a:rPr lang="en-IN" sz="2000" u="none" strike="noStrike" dirty="0">
                          <a:effectLst/>
                        </a:rPr>
                        <a:t>period of time to the franchisee</a:t>
                      </a:r>
                      <a:endParaRPr lang="en-US" sz="2000" b="0" i="0" u="none" strike="noStrike" dirty="0">
                        <a:solidFill>
                          <a:srgbClr val="000000"/>
                        </a:solidFill>
                        <a:effectLst/>
                        <a:latin typeface="Calibri"/>
                      </a:endParaRPr>
                    </a:p>
                  </a:txBody>
                  <a:tcPr marL="5576" marR="5576" marT="5576" marB="0"/>
                </a:tc>
                <a:extLst>
                  <a:ext uri="{0D108BD9-81ED-4DB2-BD59-A6C34878D82A}">
                    <a16:rowId xmlns="" xmlns:a16="http://schemas.microsoft.com/office/drawing/2014/main" val="10002"/>
                  </a:ext>
                </a:extLst>
              </a:tr>
              <a:tr h="2424497">
                <a:tc>
                  <a:txBody>
                    <a:bodyPr/>
                    <a:lstStyle/>
                    <a:p>
                      <a:pPr marL="0" indent="0" algn="ctr" fontAlgn="t">
                        <a:buFontTx/>
                        <a:buNone/>
                      </a:pPr>
                      <a:r>
                        <a:rPr lang="en-US" sz="2000" u="none" strike="noStrike" dirty="0" smtClean="0">
                          <a:effectLst/>
                        </a:rPr>
                        <a:t>Costs include </a:t>
                      </a:r>
                      <a:r>
                        <a:rPr lang="en-IN" sz="2000" u="none" strike="noStrike" dirty="0">
                          <a:effectLst/>
                        </a:rPr>
                        <a:t>purchase price, legal fees, filing fees, not including internal research &amp; development</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Costs </a:t>
                      </a:r>
                      <a:r>
                        <a:rPr lang="en-IN" sz="2000" u="none" strike="noStrike" dirty="0" smtClean="0">
                          <a:effectLst/>
                        </a:rPr>
                        <a:t>include </a:t>
                      </a:r>
                      <a:endParaRPr lang="en-IN" sz="2000" u="none" strike="noStrike" dirty="0">
                        <a:effectLst/>
                      </a:endParaRPr>
                    </a:p>
                    <a:p>
                      <a:pPr algn="ctr" fontAlgn="t"/>
                      <a:r>
                        <a:rPr lang="en-IN" sz="2000" u="none" strike="noStrike" dirty="0">
                          <a:effectLst/>
                        </a:rPr>
                        <a:t>purchase price, legal fees, filing fees, not including internal research</a:t>
                      </a:r>
                      <a:r>
                        <a:rPr lang="en-IN" sz="2000" u="none" strike="noStrike" baseline="0" dirty="0">
                          <a:effectLst/>
                        </a:rPr>
                        <a:t> &amp; development</a:t>
                      </a:r>
                      <a:endParaRPr lang="en-US" sz="2000" b="0" i="0" u="none" strike="noStrike" dirty="0">
                        <a:solidFill>
                          <a:srgbClr val="000000"/>
                        </a:solidFill>
                        <a:effectLst/>
                        <a:latin typeface="Calibri"/>
                      </a:endParaRPr>
                    </a:p>
                  </a:txBody>
                  <a:tcPr marL="5576" marR="5576" marT="5576" marB="0"/>
                </a:tc>
                <a:tc>
                  <a:txBody>
                    <a:bodyPr/>
                    <a:lstStyle/>
                    <a:p>
                      <a:pPr algn="ctr" fontAlgn="t"/>
                      <a:r>
                        <a:rPr lang="en-US" sz="2000" u="none" strike="noStrike" dirty="0" smtClean="0">
                          <a:effectLst/>
                        </a:rPr>
                        <a:t>Costs include </a:t>
                      </a:r>
                      <a:r>
                        <a:rPr lang="en-IN" sz="2000" u="none" strike="noStrike" dirty="0">
                          <a:effectLst/>
                        </a:rPr>
                        <a:t>purchase price, legal fees, filing fees, not</a:t>
                      </a:r>
                    </a:p>
                    <a:p>
                      <a:pPr algn="ctr" fontAlgn="t"/>
                      <a:r>
                        <a:rPr lang="en-IN" sz="2000" u="none" strike="noStrike" dirty="0">
                          <a:effectLst/>
                        </a:rPr>
                        <a:t>including internal research</a:t>
                      </a:r>
                      <a:r>
                        <a:rPr lang="en-IN" sz="2000" u="none" strike="noStrike" baseline="0" dirty="0">
                          <a:effectLst/>
                        </a:rPr>
                        <a:t> &amp; development</a:t>
                      </a:r>
                      <a:endParaRPr lang="en-US" sz="2000" b="0" i="0" u="none" strike="noStrike" dirty="0">
                        <a:solidFill>
                          <a:srgbClr val="000000"/>
                        </a:solidFill>
                        <a:effectLst/>
                        <a:latin typeface="Calibri"/>
                      </a:endParaRPr>
                    </a:p>
                  </a:txBody>
                  <a:tcPr marL="5576" marR="5576" marT="5576" marB="0"/>
                </a:tc>
                <a:tc>
                  <a:txBody>
                    <a:bodyPr/>
                    <a:lstStyle/>
                    <a:p>
                      <a:pPr algn="ctr" fontAlgn="t"/>
                      <a:r>
                        <a:rPr lang="en-US" sz="2000" u="none" strike="noStrike" dirty="0">
                          <a:effectLst/>
                        </a:rPr>
                        <a:t>Initial payment plus periodic payments</a:t>
                      </a:r>
                    </a:p>
                    <a:p>
                      <a:pPr algn="ctr" fontAlgn="t"/>
                      <a:r>
                        <a:rPr lang="en-US" sz="2000" u="none" strike="noStrike" dirty="0">
                          <a:effectLst/>
                        </a:rPr>
                        <a:t>over the life of the franchise agreement</a:t>
                      </a:r>
                      <a:endParaRPr lang="en-US" sz="2000" b="0" i="0" u="none" strike="noStrike" dirty="0">
                        <a:solidFill>
                          <a:srgbClr val="000000"/>
                        </a:solidFill>
                        <a:effectLst/>
                        <a:latin typeface="Calibri"/>
                      </a:endParaRPr>
                    </a:p>
                  </a:txBody>
                  <a:tcPr marL="5576" marR="5576" marT="5576" marB="0"/>
                </a:tc>
                <a:extLst>
                  <a:ext uri="{0D108BD9-81ED-4DB2-BD59-A6C34878D82A}">
                    <a16:rowId xmlns="" xmlns:a16="http://schemas.microsoft.com/office/drawing/2014/main" val="10003"/>
                  </a:ext>
                </a:extLst>
              </a:tr>
            </a:tbl>
          </a:graphicData>
        </a:graphic>
      </p:graphicFrame>
      <p:sp>
        <p:nvSpPr>
          <p:cNvPr id="3" name="Right Brace 2"/>
          <p:cNvSpPr/>
          <p:nvPr/>
        </p:nvSpPr>
        <p:spPr>
          <a:xfrm rot="16200000">
            <a:off x="4607850" y="-3345857"/>
            <a:ext cx="313357" cy="8382001"/>
          </a:xfrm>
          <a:prstGeom prst="rightBrace">
            <a:avLst>
              <a:gd name="adj1" fmla="val 29650"/>
              <a:gd name="adj2" fmla="val 55775"/>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TextBox 3"/>
          <p:cNvSpPr txBox="1"/>
          <p:nvPr/>
        </p:nvSpPr>
        <p:spPr>
          <a:xfrm>
            <a:off x="5372169" y="371502"/>
            <a:ext cx="3551239" cy="461665"/>
          </a:xfrm>
          <a:prstGeom prst="rect">
            <a:avLst/>
          </a:prstGeom>
          <a:noFill/>
        </p:spPr>
        <p:txBody>
          <a:bodyPr wrap="square" rtlCol="0">
            <a:spAutoFit/>
          </a:bodyPr>
          <a:lstStyle/>
          <a:p>
            <a:pPr algn="ctr"/>
            <a:r>
              <a:rPr lang="en-US" sz="2400" b="1" i="1" dirty="0">
                <a:solidFill>
                  <a:schemeClr val="accent6">
                    <a:lumMod val="75000"/>
                  </a:schemeClr>
                </a:solidFill>
                <a:latin typeface="+mn-lt"/>
                <a:cs typeface="Arial" panose="020B0604020202020204" pitchFamily="34" charset="0"/>
              </a:rPr>
              <a:t>Specifically identifiable</a:t>
            </a:r>
            <a:endParaRPr lang="en-US" sz="2400" b="1" dirty="0">
              <a:solidFill>
                <a:schemeClr val="accent6">
                  <a:lumMod val="75000"/>
                </a:schemeClr>
              </a:solidFill>
              <a:latin typeface="+mn-lt"/>
              <a:cs typeface="Arial" panose="020B0604020202020204" pitchFamily="34" charset="0"/>
            </a:endParaRPr>
          </a:p>
        </p:txBody>
      </p:sp>
    </p:spTree>
    <p:extLst>
      <p:ext uri="{BB962C8B-B14F-4D97-AF65-F5344CB8AC3E}">
        <p14:creationId xmlns:p14="http://schemas.microsoft.com/office/powerpoint/2010/main" val="34891293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txBox="1">
            <a:spLocks/>
          </p:cNvSpPr>
          <p:nvPr/>
        </p:nvSpPr>
        <p:spPr bwMode="auto">
          <a:xfrm>
            <a:off x="780333" y="1117416"/>
            <a:ext cx="8198124" cy="5668347"/>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itchFamily="34" charset="0"/>
              <a:buChar char="•"/>
            </a:pPr>
            <a:r>
              <a:rPr lang="en-IN" dirty="0"/>
              <a:t>Represents the unique value of a company as a whole over and above its identifiable tangible </a:t>
            </a:r>
            <a:r>
              <a:rPr lang="en-US" dirty="0"/>
              <a:t>and intangible assets</a:t>
            </a:r>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endParaRPr lang="en-US" dirty="0"/>
          </a:p>
          <a:p>
            <a:pPr marL="0" indent="0" fontAlgn="auto">
              <a:spcAft>
                <a:spcPts val="0"/>
              </a:spcAft>
              <a:buFont typeface="Arial" charset="0"/>
              <a:buNone/>
              <a:defRPr/>
            </a:pPr>
            <a:endParaRPr lang="en-US" dirty="0">
              <a:solidFill>
                <a:srgbClr val="0070C0"/>
              </a:solidFill>
            </a:endParaRPr>
          </a:p>
        </p:txBody>
      </p:sp>
      <p:sp>
        <p:nvSpPr>
          <p:cNvPr id="8" name="Pie 7"/>
          <p:cNvSpPr/>
          <p:nvPr/>
        </p:nvSpPr>
        <p:spPr>
          <a:xfrm>
            <a:off x="2018639" y="3191217"/>
            <a:ext cx="4050841" cy="2766077"/>
          </a:xfrm>
          <a:prstGeom prst="pie">
            <a:avLst>
              <a:gd name="adj1" fmla="val 5400000"/>
              <a:gd name="adj2" fmla="val 16223747"/>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20" name="Freeform 19"/>
          <p:cNvSpPr/>
          <p:nvPr/>
        </p:nvSpPr>
        <p:spPr>
          <a:xfrm>
            <a:off x="4044236" y="3628061"/>
            <a:ext cx="4050489" cy="2124670"/>
          </a:xfrm>
          <a:custGeom>
            <a:avLst/>
            <a:gdLst>
              <a:gd name="connsiteX0" fmla="*/ 0 w 4267200"/>
              <a:gd name="connsiteY0" fmla="*/ 0 h 2377437"/>
              <a:gd name="connsiteX1" fmla="*/ 4267200 w 4267200"/>
              <a:gd name="connsiteY1" fmla="*/ 0 h 2377437"/>
              <a:gd name="connsiteX2" fmla="*/ 4267200 w 4267200"/>
              <a:gd name="connsiteY2" fmla="*/ 2377437 h 2377437"/>
              <a:gd name="connsiteX3" fmla="*/ 0 w 4267200"/>
              <a:gd name="connsiteY3" fmla="*/ 2377437 h 2377437"/>
              <a:gd name="connsiteX4" fmla="*/ 0 w 4267200"/>
              <a:gd name="connsiteY4" fmla="*/ 0 h 2377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2377437">
                <a:moveTo>
                  <a:pt x="0" y="0"/>
                </a:moveTo>
                <a:lnTo>
                  <a:pt x="4267200" y="0"/>
                </a:lnTo>
                <a:lnTo>
                  <a:pt x="4267200" y="2377437"/>
                </a:lnTo>
                <a:lnTo>
                  <a:pt x="0" y="2377437"/>
                </a:lnTo>
                <a:lnTo>
                  <a:pt x="0" y="0"/>
                </a:lnTo>
                <a:close/>
              </a:path>
            </a:pathLst>
          </a:custGeom>
        </p:spPr>
        <p:style>
          <a:lnRef idx="2">
            <a:schemeClr val="accent4">
              <a:hueOff val="-2232385"/>
              <a:satOff val="13449"/>
              <a:lumOff val="107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82880" rIns="114300" bIns="1394459" numCol="1" spcCol="1270" anchor="ctr" anchorCtr="0">
            <a:noAutofit/>
          </a:bodyPr>
          <a:lstStyle/>
          <a:p>
            <a:pPr lvl="0" algn="ctr" defTabSz="1333500">
              <a:lnSpc>
                <a:spcPct val="90000"/>
              </a:lnSpc>
              <a:spcBef>
                <a:spcPct val="0"/>
              </a:spcBef>
              <a:spcAft>
                <a:spcPct val="35000"/>
              </a:spcAft>
            </a:pPr>
            <a:endParaRPr lang="en-US" sz="2800" dirty="0"/>
          </a:p>
          <a:p>
            <a:pPr lvl="0" algn="ctr" defTabSz="1333500">
              <a:lnSpc>
                <a:spcPct val="90000"/>
              </a:lnSpc>
              <a:spcBef>
                <a:spcPct val="0"/>
              </a:spcBef>
              <a:spcAft>
                <a:spcPct val="35000"/>
              </a:spcAft>
            </a:pPr>
            <a:r>
              <a:rPr lang="en-US" sz="2800" dirty="0"/>
              <a:t>T</a:t>
            </a:r>
            <a:r>
              <a:rPr lang="en-US" sz="2800" kern="1200" dirty="0"/>
              <a:t>rained employees and management team</a:t>
            </a:r>
          </a:p>
        </p:txBody>
      </p:sp>
      <p:sp>
        <p:nvSpPr>
          <p:cNvPr id="18" name="Freeform 17"/>
          <p:cNvSpPr/>
          <p:nvPr/>
        </p:nvSpPr>
        <p:spPr>
          <a:xfrm>
            <a:off x="4044236" y="3191217"/>
            <a:ext cx="4050489" cy="663861"/>
          </a:xfrm>
          <a:custGeom>
            <a:avLst/>
            <a:gdLst>
              <a:gd name="connsiteX0" fmla="*/ 0 w 6095993"/>
              <a:gd name="connsiteY0" fmla="*/ 0 h 3657600"/>
              <a:gd name="connsiteX1" fmla="*/ 6095993 w 6095993"/>
              <a:gd name="connsiteY1" fmla="*/ 0 h 3657600"/>
              <a:gd name="connsiteX2" fmla="*/ 6095993 w 6095993"/>
              <a:gd name="connsiteY2" fmla="*/ 3657600 h 3657600"/>
              <a:gd name="connsiteX3" fmla="*/ 0 w 6095993"/>
              <a:gd name="connsiteY3" fmla="*/ 3657600 h 3657600"/>
              <a:gd name="connsiteX4" fmla="*/ 0 w 6095993"/>
              <a:gd name="connsiteY4" fmla="*/ 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3" h="3657600">
                <a:moveTo>
                  <a:pt x="0" y="0"/>
                </a:moveTo>
                <a:lnTo>
                  <a:pt x="6095993" y="0"/>
                </a:lnTo>
                <a:lnTo>
                  <a:pt x="6095993" y="3657600"/>
                </a:lnTo>
                <a:lnTo>
                  <a:pt x="0" y="3657600"/>
                </a:lnTo>
                <a:lnTo>
                  <a:pt x="0" y="0"/>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14300" rIns="114300" bIns="0" numCol="1" spcCol="1270" anchor="ctr" anchorCtr="0">
            <a:noAutofit/>
          </a:bodyPr>
          <a:lstStyle/>
          <a:p>
            <a:pPr lvl="0" algn="ctr" defTabSz="1333500">
              <a:lnSpc>
                <a:spcPct val="90000"/>
              </a:lnSpc>
              <a:spcBef>
                <a:spcPct val="0"/>
              </a:spcBef>
              <a:spcAft>
                <a:spcPct val="35000"/>
              </a:spcAft>
            </a:pPr>
            <a:r>
              <a:rPr lang="en-US" sz="2800" kern="1200" dirty="0"/>
              <a:t>Clientele and reputation</a:t>
            </a:r>
          </a:p>
        </p:txBody>
      </p:sp>
      <p:sp>
        <p:nvSpPr>
          <p:cNvPr id="19" name="Pie 18"/>
          <p:cNvSpPr/>
          <p:nvPr/>
        </p:nvSpPr>
        <p:spPr>
          <a:xfrm>
            <a:off x="2855517" y="3825280"/>
            <a:ext cx="2377437" cy="2132015"/>
          </a:xfrm>
          <a:prstGeom prst="pie">
            <a:avLst>
              <a:gd name="adj1" fmla="val 5400000"/>
              <a:gd name="adj2" fmla="val 16200000"/>
            </a:avLst>
          </a:pr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sp>
      <p:sp>
        <p:nvSpPr>
          <p:cNvPr id="21" name="Pie 20"/>
          <p:cNvSpPr/>
          <p:nvPr/>
        </p:nvSpPr>
        <p:spPr>
          <a:xfrm>
            <a:off x="3495596" y="4677137"/>
            <a:ext cx="1097278" cy="1097278"/>
          </a:xfrm>
          <a:prstGeom prst="pie">
            <a:avLst>
              <a:gd name="adj1" fmla="val 5400000"/>
              <a:gd name="adj2" fmla="val 16200000"/>
            </a:avLst>
          </a:pr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sp>
      <p:sp>
        <p:nvSpPr>
          <p:cNvPr id="22" name="Freeform 21"/>
          <p:cNvSpPr/>
          <p:nvPr/>
        </p:nvSpPr>
        <p:spPr>
          <a:xfrm>
            <a:off x="4044236" y="4783712"/>
            <a:ext cx="4050489" cy="1005840"/>
          </a:xfrm>
          <a:custGeom>
            <a:avLst/>
            <a:gdLst>
              <a:gd name="connsiteX0" fmla="*/ 0 w 4267200"/>
              <a:gd name="connsiteY0" fmla="*/ 0 h 1097278"/>
              <a:gd name="connsiteX1" fmla="*/ 4267200 w 4267200"/>
              <a:gd name="connsiteY1" fmla="*/ 0 h 1097278"/>
              <a:gd name="connsiteX2" fmla="*/ 4267200 w 4267200"/>
              <a:gd name="connsiteY2" fmla="*/ 1097278 h 1097278"/>
              <a:gd name="connsiteX3" fmla="*/ 0 w 4267200"/>
              <a:gd name="connsiteY3" fmla="*/ 1097278 h 1097278"/>
              <a:gd name="connsiteX4" fmla="*/ 0 w 4267200"/>
              <a:gd name="connsiteY4" fmla="*/ 0 h 1097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1097278">
                <a:moveTo>
                  <a:pt x="0" y="0"/>
                </a:moveTo>
                <a:lnTo>
                  <a:pt x="4267200" y="0"/>
                </a:lnTo>
                <a:lnTo>
                  <a:pt x="4267200" y="1097278"/>
                </a:lnTo>
                <a:lnTo>
                  <a:pt x="0" y="1097278"/>
                </a:lnTo>
                <a:lnTo>
                  <a:pt x="0" y="0"/>
                </a:lnTo>
                <a:close/>
              </a:path>
            </a:pathLst>
          </a:custGeom>
        </p:spPr>
        <p:style>
          <a:lnRef idx="2">
            <a:schemeClr val="accent4">
              <a:hueOff val="-4464770"/>
              <a:satOff val="26899"/>
              <a:lumOff val="215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2800" dirty="0"/>
              <a:t>F</a:t>
            </a:r>
            <a:r>
              <a:rPr lang="en-US" sz="2800" kern="1200" dirty="0"/>
              <a:t>avorable business location</a:t>
            </a:r>
          </a:p>
        </p:txBody>
      </p:sp>
      <p:sp>
        <p:nvSpPr>
          <p:cNvPr id="24" name="Freeform 23"/>
          <p:cNvSpPr/>
          <p:nvPr/>
        </p:nvSpPr>
        <p:spPr>
          <a:xfrm>
            <a:off x="1971468" y="2554812"/>
            <a:ext cx="6126480" cy="3402483"/>
          </a:xfrm>
          <a:custGeom>
            <a:avLst/>
            <a:gdLst>
              <a:gd name="connsiteX0" fmla="*/ 0 w 6095993"/>
              <a:gd name="connsiteY0" fmla="*/ 0 h 3657600"/>
              <a:gd name="connsiteX1" fmla="*/ 6095993 w 6095993"/>
              <a:gd name="connsiteY1" fmla="*/ 0 h 3657600"/>
              <a:gd name="connsiteX2" fmla="*/ 6095993 w 6095993"/>
              <a:gd name="connsiteY2" fmla="*/ 3657600 h 3657600"/>
              <a:gd name="connsiteX3" fmla="*/ 0 w 6095993"/>
              <a:gd name="connsiteY3" fmla="*/ 3657600 h 3657600"/>
              <a:gd name="connsiteX4" fmla="*/ 0 w 6095993"/>
              <a:gd name="connsiteY4" fmla="*/ 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3" h="3657600">
                <a:moveTo>
                  <a:pt x="0" y="0"/>
                </a:moveTo>
                <a:lnTo>
                  <a:pt x="6095993" y="0"/>
                </a:lnTo>
                <a:lnTo>
                  <a:pt x="6095993" y="3657600"/>
                </a:lnTo>
                <a:lnTo>
                  <a:pt x="0" y="3657600"/>
                </a:lnTo>
                <a:lnTo>
                  <a:pt x="0" y="0"/>
                </a:lnTo>
                <a:close/>
              </a:path>
            </a:pathLst>
          </a:custGeom>
          <a:noFill/>
          <a:ln>
            <a:solidFill>
              <a:srgbClr val="0000CC"/>
            </a:solid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14300" rIns="114300" bIns="0" numCol="1" spcCol="1270" anchor="t" anchorCtr="0">
            <a:noAutofit/>
          </a:bodyPr>
          <a:lstStyle/>
          <a:p>
            <a:pPr lvl="0" algn="ctr" defTabSz="1333500">
              <a:lnSpc>
                <a:spcPct val="90000"/>
              </a:lnSpc>
              <a:spcAft>
                <a:spcPct val="35000"/>
              </a:spcAft>
            </a:pPr>
            <a:r>
              <a:rPr lang="en-US" sz="2600" dirty="0">
                <a:solidFill>
                  <a:srgbClr val="000064"/>
                </a:solidFill>
              </a:rPr>
              <a:t>Goodwill can emerge from a company’s:</a:t>
            </a:r>
            <a:endParaRPr lang="en-US" sz="2600" kern="1200" dirty="0">
              <a:solidFill>
                <a:srgbClr val="000064"/>
              </a:solidFill>
            </a:endParaRPr>
          </a:p>
        </p:txBody>
      </p:sp>
    </p:spTree>
    <p:extLst>
      <p:ext uri="{BB962C8B-B14F-4D97-AF65-F5344CB8AC3E}">
        <p14:creationId xmlns:p14="http://schemas.microsoft.com/office/powerpoint/2010/main" val="17424369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animBg="1"/>
      <p:bldP spid="22" grpId="0" animBg="1"/>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 </a:t>
            </a:r>
            <a:r>
              <a:rPr lang="en-US" sz="2600" dirty="0" smtClean="0">
                <a:latin typeface="Calibri"/>
                <a:cs typeface="Calibri"/>
              </a:rPr>
              <a:t>(continued)</a:t>
            </a:r>
            <a:endParaRPr lang="en-US" sz="2600" dirty="0">
              <a:latin typeface="Calibri"/>
              <a:cs typeface="Calibri"/>
            </a:endParaRPr>
          </a:p>
        </p:txBody>
      </p:sp>
      <p:sp>
        <p:nvSpPr>
          <p:cNvPr id="7" name="Content Placeholder 6"/>
          <p:cNvSpPr>
            <a:spLocks noGrp="1"/>
          </p:cNvSpPr>
          <p:nvPr>
            <p:ph idx="1"/>
          </p:nvPr>
        </p:nvSpPr>
        <p:spPr/>
        <p:txBody>
          <a:bodyPr>
            <a:normAutofit/>
          </a:bodyPr>
          <a:lstStyle/>
          <a:p>
            <a:pPr fontAlgn="auto">
              <a:spcAft>
                <a:spcPts val="0"/>
              </a:spcAft>
              <a:buFont typeface="Wingdings" panose="05000000000000000000" pitchFamily="2" charset="2"/>
              <a:buChar char="§"/>
              <a:defRPr/>
            </a:pPr>
            <a:endParaRPr lang="en-US" b="1" dirty="0">
              <a:solidFill>
                <a:srgbClr val="0070C0"/>
              </a:solidFill>
            </a:endParaRPr>
          </a:p>
          <a:p>
            <a:pPr fontAlgn="auto">
              <a:spcAft>
                <a:spcPts val="0"/>
              </a:spcAft>
              <a:buFont typeface="Wingdings" panose="05000000000000000000" pitchFamily="2" charset="2"/>
              <a:buChar char="§"/>
              <a:defRPr/>
            </a:pPr>
            <a:endParaRPr lang="en-US" b="1" dirty="0">
              <a:solidFill>
                <a:srgbClr val="0070C0"/>
              </a:solidFill>
            </a:endParaRPr>
          </a:p>
          <a:p>
            <a:pPr marL="0" indent="0" fontAlgn="auto">
              <a:spcAft>
                <a:spcPts val="0"/>
              </a:spcAft>
              <a:buNone/>
              <a:defRPr/>
            </a:pPr>
            <a:endParaRPr lang="en-US" dirty="0">
              <a:solidFill>
                <a:srgbClr val="0070C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5" name="Content Placeholder 6"/>
          <p:cNvSpPr txBox="1">
            <a:spLocks/>
          </p:cNvSpPr>
          <p:nvPr/>
        </p:nvSpPr>
        <p:spPr bwMode="auto">
          <a:xfrm>
            <a:off x="914399" y="1334127"/>
            <a:ext cx="8013600" cy="5057775"/>
          </a:xfrm>
          <a:prstGeom prst="rect">
            <a:avLst/>
          </a:prstGeom>
          <a:noFill/>
          <a:ln w="9525">
            <a:noFill/>
            <a:miter lim="800000"/>
            <a:headEnd/>
            <a:tailEnd/>
          </a:ln>
          <a:effectLst>
            <a:softEdge rad="31750"/>
          </a:effec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2600" dirty="0"/>
              <a:t>Because goodwill can’t be separated from a company, it’s not possible for a buyer to acquire it without also acquiring the whole company or a portion of it</a:t>
            </a:r>
            <a:endParaRPr lang="en-IN" sz="2600" dirty="0"/>
          </a:p>
          <a:p>
            <a:pPr fontAlgn="auto">
              <a:spcAft>
                <a:spcPts val="0"/>
              </a:spcAft>
              <a:defRPr/>
            </a:pPr>
            <a:endParaRPr lang="en-US" sz="2600" dirty="0">
              <a:solidFill>
                <a:srgbClr val="0070C0"/>
              </a:solidFill>
            </a:endParaRPr>
          </a:p>
        </p:txBody>
      </p:sp>
      <p:sp>
        <p:nvSpPr>
          <p:cNvPr id="3" name="Rectangle 2"/>
          <p:cNvSpPr/>
          <p:nvPr/>
        </p:nvSpPr>
        <p:spPr>
          <a:xfrm>
            <a:off x="831357" y="2634393"/>
            <a:ext cx="8057455" cy="2301217"/>
          </a:xfrm>
          <a:prstGeom prst="rect">
            <a:avLst/>
          </a:prstGeom>
          <a:solidFill>
            <a:srgbClr val="335A89"/>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t>Capitalized Cost of Goodwill</a:t>
            </a:r>
            <a:r>
              <a:rPr lang="en-US" sz="2400" b="1" dirty="0" smtClean="0"/>
              <a:t>: </a:t>
            </a:r>
            <a:endParaRPr lang="en-US" sz="2400" b="1" dirty="0"/>
          </a:p>
        </p:txBody>
      </p:sp>
      <p:sp>
        <p:nvSpPr>
          <p:cNvPr id="8" name="Rectangle 7"/>
          <p:cNvSpPr/>
          <p:nvPr/>
        </p:nvSpPr>
        <p:spPr>
          <a:xfrm>
            <a:off x="5177339" y="3212289"/>
            <a:ext cx="3711473" cy="1689236"/>
          </a:xfrm>
          <a:prstGeom prst="rect">
            <a:avLst/>
          </a:prstGeom>
          <a:solidFill>
            <a:srgbClr val="335A89"/>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t>Fair value of the net assets acquired</a:t>
            </a:r>
            <a:endParaRPr lang="en-US" sz="2600" b="1" dirty="0"/>
          </a:p>
        </p:txBody>
      </p:sp>
      <p:sp>
        <p:nvSpPr>
          <p:cNvPr id="9" name="Rectangle 8"/>
          <p:cNvSpPr/>
          <p:nvPr/>
        </p:nvSpPr>
        <p:spPr>
          <a:xfrm>
            <a:off x="830762" y="3212289"/>
            <a:ext cx="3840918" cy="1689236"/>
          </a:xfrm>
          <a:prstGeom prst="rect">
            <a:avLst/>
          </a:prstGeom>
          <a:solidFill>
            <a:srgbClr val="335A89"/>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t>Fair value of the consideration exchanged (acquisition price) for the company</a:t>
            </a:r>
            <a:endParaRPr lang="en-US" sz="2600" b="1" dirty="0"/>
          </a:p>
        </p:txBody>
      </p:sp>
      <p:sp>
        <p:nvSpPr>
          <p:cNvPr id="13" name="Rectangle 12"/>
          <p:cNvSpPr/>
          <p:nvPr/>
        </p:nvSpPr>
        <p:spPr>
          <a:xfrm>
            <a:off x="831357" y="5334862"/>
            <a:ext cx="8099577" cy="1200329"/>
          </a:xfrm>
          <a:prstGeom prst="rect">
            <a:avLst/>
          </a:prstGeom>
          <a:solidFill>
            <a:schemeClr val="bg2"/>
          </a:solidFill>
          <a:ln w="38100">
            <a:solidFill>
              <a:srgbClr val="0000CC"/>
            </a:solidFill>
          </a:ln>
          <a:effectLst>
            <a:softEdge rad="31750"/>
          </a:effectLst>
        </p:spPr>
        <p:txBody>
          <a:bodyPr>
            <a:spAutoFit/>
          </a:bodyPr>
          <a:lstStyle/>
          <a:p>
            <a:pPr algn="ctr"/>
            <a:r>
              <a:rPr lang="en-IN" sz="2400" dirty="0">
                <a:latin typeface="+mn-lt"/>
              </a:rPr>
              <a:t>The fair value of all identifiable tangible and intangible assets</a:t>
            </a:r>
          </a:p>
          <a:p>
            <a:pPr algn="ctr"/>
            <a:r>
              <a:rPr lang="en-IN" sz="2400" b="1" dirty="0">
                <a:latin typeface="+mn-lt"/>
              </a:rPr>
              <a:t>(less)</a:t>
            </a:r>
          </a:p>
          <a:p>
            <a:pPr algn="ctr"/>
            <a:r>
              <a:rPr lang="en-IN" sz="2400" dirty="0">
                <a:latin typeface="+mn-lt"/>
              </a:rPr>
              <a:t> The fair value of any liabilities of the selling company assumed</a:t>
            </a:r>
          </a:p>
        </p:txBody>
      </p:sp>
      <p:cxnSp>
        <p:nvCxnSpPr>
          <p:cNvPr id="16" name="Straight Arrow Connector 15"/>
          <p:cNvCxnSpPr/>
          <p:nvPr/>
        </p:nvCxnSpPr>
        <p:spPr>
          <a:xfrm flipH="1">
            <a:off x="7145493" y="4934837"/>
            <a:ext cx="1" cy="384756"/>
          </a:xfrm>
          <a:prstGeom prst="straightConnector1">
            <a:avLst/>
          </a:prstGeom>
          <a:ln w="381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08612" y="3844771"/>
            <a:ext cx="830232" cy="630942"/>
          </a:xfrm>
          <a:prstGeom prst="rect">
            <a:avLst/>
          </a:prstGeom>
          <a:noFill/>
          <a:effectLst>
            <a:softEdge rad="31750"/>
          </a:effectLst>
        </p:spPr>
        <p:txBody>
          <a:bodyPr wrap="square" rtlCol="0">
            <a:spAutoFit/>
          </a:bodyPr>
          <a:lstStyle/>
          <a:p>
            <a:pPr algn="ctr"/>
            <a:r>
              <a:rPr lang="en-US" sz="3500" dirty="0" smtClean="0">
                <a:solidFill>
                  <a:schemeClr val="bg1"/>
                </a:solidFill>
              </a:rPr>
              <a:t>−</a:t>
            </a:r>
            <a:endParaRPr lang="en-US" sz="3500" dirty="0">
              <a:solidFill>
                <a:schemeClr val="bg1"/>
              </a:solidFill>
            </a:endParaRPr>
          </a:p>
        </p:txBody>
      </p:sp>
    </p:spTree>
    <p:extLst>
      <p:ext uri="{BB962C8B-B14F-4D97-AF65-F5344CB8AC3E}">
        <p14:creationId xmlns:p14="http://schemas.microsoft.com/office/powerpoint/2010/main" val="1756730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par>
                          <p:cTn id="20" fill="hold">
                            <p:stCondLst>
                              <p:cond delay="4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par>
                          <p:cTn id="24" fill="hold">
                            <p:stCondLst>
                              <p:cond delay="5500"/>
                            </p:stCondLst>
                            <p:childTnLst>
                              <p:par>
                                <p:cTn id="25" presetID="2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1000"/>
                                        <p:tgtEl>
                                          <p:spTgt spid="16"/>
                                        </p:tgtEl>
                                      </p:cBhvr>
                                    </p:animEffect>
                                  </p:childTnLst>
                                </p:cTn>
                              </p:par>
                            </p:childTnLst>
                          </p:cTn>
                        </p:par>
                        <p:par>
                          <p:cTn id="28" fill="hold">
                            <p:stCondLst>
                              <p:cond delay="65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3"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 </a:t>
            </a:r>
            <a:r>
              <a:rPr lang="en-US" sz="2600" dirty="0">
                <a:latin typeface="Calibri"/>
                <a:cs typeface="Calibri"/>
              </a:rPr>
              <a:t>(</a:t>
            </a:r>
            <a:r>
              <a:rPr lang="en-US" sz="2600" dirty="0" smtClean="0">
                <a:latin typeface="Calibri"/>
                <a:cs typeface="Calibri"/>
              </a:rPr>
              <a:t>cont. </a:t>
            </a:r>
            <a:r>
              <a:rPr lang="en-US" sz="2600" dirty="0">
                <a:latin typeface="Calibri"/>
                <a:cs typeface="Calibri"/>
              </a:rPr>
              <a:t>2)</a:t>
            </a:r>
            <a:endParaRPr lang="en-IN" sz="2600" dirty="0">
              <a:latin typeface="Calibri"/>
              <a:cs typeface="Calibri"/>
            </a:endParaRPr>
          </a:p>
        </p:txBody>
      </p:sp>
      <p:sp>
        <p:nvSpPr>
          <p:cNvPr id="7" name="Content Placeholder 6"/>
          <p:cNvSpPr>
            <a:spLocks noGrp="1"/>
          </p:cNvSpPr>
          <p:nvPr>
            <p:ph idx="1"/>
          </p:nvPr>
        </p:nvSpPr>
        <p:spPr>
          <a:xfrm>
            <a:off x="355499" y="1571766"/>
            <a:ext cx="8229600" cy="4525963"/>
          </a:xfrm>
        </p:spPr>
        <p:txBody>
          <a:bodyPr/>
          <a:lstStyle/>
          <a:p>
            <a:pPr fontAlgn="auto">
              <a:spcAft>
                <a:spcPts val="0"/>
              </a:spcAft>
              <a:buFont typeface="Wingdings" panose="05000000000000000000" pitchFamily="2" charset="2"/>
              <a:buChar char="§"/>
              <a:defRPr/>
            </a:pPr>
            <a:endParaRPr lang="en-US" sz="2200" b="1" dirty="0">
              <a:solidFill>
                <a:srgbClr val="0070C0"/>
              </a:solidFill>
            </a:endParaRPr>
          </a:p>
          <a:p>
            <a:pPr marL="0" indent="0" fontAlgn="auto">
              <a:spcAft>
                <a:spcPts val="0"/>
              </a:spcAft>
              <a:buNone/>
              <a:defRPr/>
            </a:pPr>
            <a:endParaRPr lang="en-US" sz="2200" dirty="0">
              <a:solidFill>
                <a:srgbClr val="0070C0"/>
              </a:solidFill>
            </a:endParaRP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11" name="TextBox 10"/>
          <p:cNvSpPr txBox="1"/>
          <p:nvPr/>
        </p:nvSpPr>
        <p:spPr>
          <a:xfrm>
            <a:off x="858981" y="4599114"/>
            <a:ext cx="5670534" cy="461665"/>
          </a:xfrm>
          <a:prstGeom prst="rect">
            <a:avLst/>
          </a:prstGeom>
          <a:noFill/>
        </p:spPr>
        <p:txBody>
          <a:bodyPr wrap="square" rtlCol="0">
            <a:spAutoFit/>
          </a:bodyPr>
          <a:lstStyle/>
          <a:p>
            <a:r>
              <a:rPr lang="en-IN" sz="2400" dirty="0">
                <a:latin typeface="+mn-lt"/>
              </a:rPr>
              <a:t>Fair value of consideration exchanged</a:t>
            </a:r>
            <a:endParaRPr lang="en-US" sz="2400" dirty="0">
              <a:latin typeface="+mn-lt"/>
            </a:endParaRPr>
          </a:p>
        </p:txBody>
      </p:sp>
      <p:sp>
        <p:nvSpPr>
          <p:cNvPr id="12" name="TextBox 11"/>
          <p:cNvSpPr txBox="1"/>
          <p:nvPr/>
        </p:nvSpPr>
        <p:spPr>
          <a:xfrm>
            <a:off x="7542846" y="4599114"/>
            <a:ext cx="1001803" cy="461665"/>
          </a:xfrm>
          <a:prstGeom prst="rect">
            <a:avLst/>
          </a:prstGeom>
          <a:noFill/>
        </p:spPr>
        <p:txBody>
          <a:bodyPr wrap="square" rtlCol="0">
            <a:spAutoFit/>
          </a:bodyPr>
          <a:lstStyle/>
          <a:p>
            <a:r>
              <a:rPr lang="en-US" sz="2400" dirty="0">
                <a:latin typeface="+mn-lt"/>
              </a:rPr>
              <a:t>$180</a:t>
            </a:r>
          </a:p>
        </p:txBody>
      </p:sp>
      <p:sp>
        <p:nvSpPr>
          <p:cNvPr id="13" name="TextBox 12"/>
          <p:cNvSpPr txBox="1"/>
          <p:nvPr/>
        </p:nvSpPr>
        <p:spPr>
          <a:xfrm>
            <a:off x="858980" y="4947660"/>
            <a:ext cx="5622244" cy="461665"/>
          </a:xfrm>
          <a:prstGeom prst="rect">
            <a:avLst/>
          </a:prstGeom>
          <a:noFill/>
        </p:spPr>
        <p:txBody>
          <a:bodyPr wrap="square" rtlCol="0">
            <a:spAutoFit/>
          </a:bodyPr>
          <a:lstStyle/>
          <a:p>
            <a:r>
              <a:rPr lang="en-IN" sz="2400" dirty="0">
                <a:latin typeface="+mn-lt"/>
              </a:rPr>
              <a:t>Less: Fair value of net assets acquired:</a:t>
            </a:r>
            <a:endParaRPr lang="en-US" sz="2400" dirty="0">
              <a:latin typeface="+mn-lt"/>
            </a:endParaRPr>
          </a:p>
        </p:txBody>
      </p:sp>
      <p:sp>
        <p:nvSpPr>
          <p:cNvPr id="15" name="TextBox 14"/>
          <p:cNvSpPr txBox="1"/>
          <p:nvPr/>
        </p:nvSpPr>
        <p:spPr>
          <a:xfrm>
            <a:off x="1566337" y="5275230"/>
            <a:ext cx="7546142" cy="461665"/>
          </a:xfrm>
          <a:prstGeom prst="rect">
            <a:avLst/>
          </a:prstGeom>
          <a:noFill/>
        </p:spPr>
        <p:txBody>
          <a:bodyPr wrap="square" rtlCol="0">
            <a:spAutoFit/>
          </a:bodyPr>
          <a:lstStyle/>
          <a:p>
            <a:r>
              <a:rPr lang="en-US" sz="2400" dirty="0">
                <a:latin typeface="+mn-lt"/>
              </a:rPr>
              <a:t>Fair value of identifiable assets acquired  $250</a:t>
            </a:r>
          </a:p>
        </p:txBody>
      </p:sp>
      <p:sp>
        <p:nvSpPr>
          <p:cNvPr id="17" name="TextBox 16"/>
          <p:cNvSpPr txBox="1"/>
          <p:nvPr/>
        </p:nvSpPr>
        <p:spPr>
          <a:xfrm>
            <a:off x="1566336" y="5551809"/>
            <a:ext cx="6031927" cy="461665"/>
          </a:xfrm>
          <a:prstGeom prst="rect">
            <a:avLst/>
          </a:prstGeom>
          <a:noFill/>
        </p:spPr>
        <p:txBody>
          <a:bodyPr wrap="square" rtlCol="0">
            <a:spAutoFit/>
          </a:bodyPr>
          <a:lstStyle/>
          <a:p>
            <a:r>
              <a:rPr lang="en-IN" sz="2400" dirty="0">
                <a:latin typeface="+mn-lt"/>
              </a:rPr>
              <a:t>Less: Fair value of liabilities assumed         (120)</a:t>
            </a:r>
            <a:endParaRPr lang="en-US" sz="2400" dirty="0">
              <a:latin typeface="+mn-lt"/>
            </a:endParaRPr>
          </a:p>
        </p:txBody>
      </p:sp>
      <p:sp>
        <p:nvSpPr>
          <p:cNvPr id="18" name="TextBox 17"/>
          <p:cNvSpPr txBox="1"/>
          <p:nvPr/>
        </p:nvSpPr>
        <p:spPr>
          <a:xfrm>
            <a:off x="7593646" y="5564508"/>
            <a:ext cx="991453" cy="461665"/>
          </a:xfrm>
          <a:prstGeom prst="rect">
            <a:avLst/>
          </a:prstGeom>
          <a:noFill/>
        </p:spPr>
        <p:txBody>
          <a:bodyPr wrap="square" rtlCol="0">
            <a:spAutoFit/>
          </a:bodyPr>
          <a:lstStyle/>
          <a:p>
            <a:r>
              <a:rPr lang="en-US" sz="2400" dirty="0">
                <a:latin typeface="+mn-lt"/>
              </a:rPr>
              <a:t>(130)</a:t>
            </a:r>
          </a:p>
        </p:txBody>
      </p:sp>
      <p:sp>
        <p:nvSpPr>
          <p:cNvPr id="19" name="TextBox 18"/>
          <p:cNvSpPr txBox="1"/>
          <p:nvPr/>
        </p:nvSpPr>
        <p:spPr>
          <a:xfrm>
            <a:off x="939079" y="5956240"/>
            <a:ext cx="5402446" cy="461665"/>
          </a:xfrm>
          <a:prstGeom prst="rect">
            <a:avLst/>
          </a:prstGeom>
          <a:noFill/>
        </p:spPr>
        <p:txBody>
          <a:bodyPr wrap="square" rtlCol="0">
            <a:spAutoFit/>
          </a:bodyPr>
          <a:lstStyle/>
          <a:p>
            <a:r>
              <a:rPr lang="en-US" sz="2400" dirty="0">
                <a:latin typeface="+mn-lt"/>
              </a:rPr>
              <a:t>Goodwill</a:t>
            </a:r>
          </a:p>
        </p:txBody>
      </p:sp>
      <p:sp>
        <p:nvSpPr>
          <p:cNvPr id="20" name="TextBox 19"/>
          <p:cNvSpPr txBox="1"/>
          <p:nvPr/>
        </p:nvSpPr>
        <p:spPr>
          <a:xfrm>
            <a:off x="7555547" y="5956240"/>
            <a:ext cx="1004132" cy="461665"/>
          </a:xfrm>
          <a:prstGeom prst="rect">
            <a:avLst/>
          </a:prstGeom>
          <a:noFill/>
        </p:spPr>
        <p:txBody>
          <a:bodyPr wrap="square" rtlCol="0">
            <a:spAutoFit/>
          </a:bodyPr>
          <a:lstStyle/>
          <a:p>
            <a:r>
              <a:rPr lang="en-US" sz="2400" b="1" dirty="0">
                <a:solidFill>
                  <a:srgbClr val="FF33CC"/>
                </a:solidFill>
                <a:latin typeface="+mn-lt"/>
              </a:rPr>
              <a:t>$  50</a:t>
            </a:r>
          </a:p>
        </p:txBody>
      </p:sp>
      <p:cxnSp>
        <p:nvCxnSpPr>
          <p:cNvPr id="22" name="Straight Connector 21"/>
          <p:cNvCxnSpPr/>
          <p:nvPr/>
        </p:nvCxnSpPr>
        <p:spPr>
          <a:xfrm>
            <a:off x="7578510" y="5988280"/>
            <a:ext cx="6550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598264" y="6381982"/>
            <a:ext cx="6550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591207" y="6421492"/>
            <a:ext cx="6550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058598" y="4079133"/>
            <a:ext cx="7526501" cy="430887"/>
          </a:xfrm>
          <a:prstGeom prst="rect">
            <a:avLst/>
          </a:prstGeom>
          <a:noFill/>
        </p:spPr>
        <p:txBody>
          <a:bodyPr wrap="square" rtlCol="0">
            <a:spAutoFit/>
          </a:bodyPr>
          <a:lstStyle/>
          <a:p>
            <a:r>
              <a:rPr lang="en-IN" sz="2200" b="1" dirty="0">
                <a:latin typeface="Calibri "/>
              </a:rPr>
              <a:t>The cost of the goodwill resulting from the acquisition </a:t>
            </a:r>
            <a:endParaRPr lang="en-US" sz="2200" b="1" dirty="0">
              <a:latin typeface="Calibri "/>
            </a:endParaRPr>
          </a:p>
        </p:txBody>
      </p:sp>
      <p:cxnSp>
        <p:nvCxnSpPr>
          <p:cNvPr id="28" name="Straight Connector 27"/>
          <p:cNvCxnSpPr/>
          <p:nvPr/>
        </p:nvCxnSpPr>
        <p:spPr>
          <a:xfrm>
            <a:off x="6652551" y="5988280"/>
            <a:ext cx="7388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939078" y="4510020"/>
            <a:ext cx="7605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88514" y="1045179"/>
            <a:ext cx="8523965" cy="3046988"/>
          </a:xfrm>
          <a:prstGeom prst="rect">
            <a:avLst/>
          </a:prstGeom>
          <a:noFill/>
        </p:spPr>
        <p:txBody>
          <a:bodyPr wrap="square" rtlCol="0">
            <a:spAutoFit/>
          </a:bodyPr>
          <a:lstStyle/>
          <a:p>
            <a:pPr lvl="0"/>
            <a:r>
              <a:rPr lang="en-US" sz="2400" dirty="0">
                <a:latin typeface="+mn-lt"/>
              </a:rPr>
              <a:t>The Smithson Corporation acquired all of the outstanding common stock of the Rider Corporation in exchange for $180 million cash.* Smithson assumed all of Rider’s long-term liabilities, which have a fair value of $120 million at the date of acquisition. The fair values of all identifiable assets of Rider are as follows: </a:t>
            </a:r>
            <a:r>
              <a:rPr lang="en-IN" sz="2400" dirty="0">
                <a:solidFill>
                  <a:prstClr val="black"/>
                </a:solidFill>
                <a:latin typeface="+mn-lt"/>
              </a:rPr>
              <a:t>r</a:t>
            </a:r>
            <a:r>
              <a:rPr lang="en-IN" sz="2400" dirty="0" smtClean="0">
                <a:solidFill>
                  <a:prstClr val="black"/>
                </a:solidFill>
                <a:latin typeface="+mn-lt"/>
              </a:rPr>
              <a:t>eceivables </a:t>
            </a:r>
            <a:r>
              <a:rPr lang="en-IN" sz="2400" dirty="0">
                <a:solidFill>
                  <a:prstClr val="black"/>
                </a:solidFill>
                <a:latin typeface="+mn-lt"/>
              </a:rPr>
              <a:t>of $50 million, </a:t>
            </a:r>
            <a:r>
              <a:rPr lang="en-IN" sz="2400" dirty="0" smtClean="0">
                <a:solidFill>
                  <a:prstClr val="black"/>
                </a:solidFill>
                <a:latin typeface="+mn-lt"/>
              </a:rPr>
              <a:t>inventory </a:t>
            </a:r>
            <a:r>
              <a:rPr lang="en-IN" sz="2400" dirty="0">
                <a:solidFill>
                  <a:prstClr val="black"/>
                </a:solidFill>
                <a:latin typeface="+mn-lt"/>
              </a:rPr>
              <a:t>of $70 million, </a:t>
            </a:r>
            <a:r>
              <a:rPr lang="en-IN" sz="2400" dirty="0" smtClean="0">
                <a:solidFill>
                  <a:prstClr val="black"/>
                </a:solidFill>
                <a:latin typeface="+mn-lt"/>
              </a:rPr>
              <a:t>property</a:t>
            </a:r>
            <a:r>
              <a:rPr lang="en-IN" sz="2400" dirty="0">
                <a:solidFill>
                  <a:prstClr val="black"/>
                </a:solidFill>
                <a:latin typeface="+mn-lt"/>
              </a:rPr>
              <a:t>, plant, and equipment of $90 million, and p</a:t>
            </a:r>
            <a:r>
              <a:rPr lang="en-IN" sz="2400" dirty="0" smtClean="0">
                <a:solidFill>
                  <a:prstClr val="black"/>
                </a:solidFill>
                <a:latin typeface="+mn-lt"/>
              </a:rPr>
              <a:t>atent </a:t>
            </a:r>
            <a:r>
              <a:rPr lang="en-IN" sz="2400" dirty="0">
                <a:solidFill>
                  <a:prstClr val="black"/>
                </a:solidFill>
                <a:latin typeface="+mn-lt"/>
              </a:rPr>
              <a:t>of $40 million).</a:t>
            </a:r>
            <a:endParaRPr lang="en-US" sz="2400" dirty="0">
              <a:solidFill>
                <a:prstClr val="black"/>
              </a:solidFill>
              <a:latin typeface="+mn-lt"/>
            </a:endParaRPr>
          </a:p>
          <a:p>
            <a:r>
              <a:rPr lang="en-US" sz="2400" dirty="0"/>
              <a:t>	</a:t>
            </a:r>
          </a:p>
        </p:txBody>
      </p:sp>
      <p:sp>
        <p:nvSpPr>
          <p:cNvPr id="29" name="Rectangle 28"/>
          <p:cNvSpPr/>
          <p:nvPr/>
        </p:nvSpPr>
        <p:spPr>
          <a:xfrm>
            <a:off x="6400800" y="1460835"/>
            <a:ext cx="685800" cy="401936"/>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25" name="Rectangle 24"/>
          <p:cNvSpPr/>
          <p:nvPr/>
        </p:nvSpPr>
        <p:spPr>
          <a:xfrm>
            <a:off x="2209801" y="2133600"/>
            <a:ext cx="68580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27" name="Rectangle 26"/>
          <p:cNvSpPr/>
          <p:nvPr/>
        </p:nvSpPr>
        <p:spPr>
          <a:xfrm>
            <a:off x="8356229" y="2518969"/>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30" name="Rectangle 29"/>
          <p:cNvSpPr/>
          <p:nvPr/>
        </p:nvSpPr>
        <p:spPr>
          <a:xfrm>
            <a:off x="3181470" y="2904338"/>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31" name="Rectangle 30"/>
          <p:cNvSpPr/>
          <p:nvPr/>
        </p:nvSpPr>
        <p:spPr>
          <a:xfrm>
            <a:off x="3886200" y="3267861"/>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32" name="Rectangle 31"/>
          <p:cNvSpPr/>
          <p:nvPr/>
        </p:nvSpPr>
        <p:spPr>
          <a:xfrm>
            <a:off x="609600" y="3276600"/>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Tree>
    <p:extLst>
      <p:ext uri="{BB962C8B-B14F-4D97-AF65-F5344CB8AC3E}">
        <p14:creationId xmlns:p14="http://schemas.microsoft.com/office/powerpoint/2010/main" val="6689127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1000"/>
                                        <p:tgtEl>
                                          <p:spTgt spid="1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1000"/>
                                        <p:tgtEl>
                                          <p:spTgt spid="2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1000"/>
                                        <p:tgtEl>
                                          <p:spTgt spid="3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10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1000"/>
                                        <p:tgtEl>
                                          <p:spTgt spid="1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1000"/>
                                        <p:tgtEl>
                                          <p:spTgt spid="25"/>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10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1000"/>
                                        <p:tgtEl>
                                          <p:spTgt spid="19"/>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1000"/>
                                        <p:tgtEl>
                                          <p:spTgt spid="20"/>
                                        </p:tgtEl>
                                      </p:cBhvr>
                                    </p:animEffect>
                                  </p:childTnLst>
                                </p:cTn>
                              </p:par>
                              <p:par>
                                <p:cTn id="76" presetID="22" presetClass="entr" presetSubtype="8"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left)">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7" grpId="0"/>
      <p:bldP spid="18" grpId="0"/>
      <p:bldP spid="19" grpId="0"/>
      <p:bldP spid="20" grpId="0"/>
      <p:bldP spid="26" grpId="0"/>
      <p:bldP spid="21" grpId="0"/>
      <p:bldP spid="29" grpId="0" animBg="1"/>
      <p:bldP spid="25" grpId="0" animBg="1"/>
      <p:bldP spid="27" grpId="0" animBg="1"/>
      <p:bldP spid="30" grpId="0" animBg="1"/>
      <p:bldP spid="31"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pPr algn="ctr"/>
            <a:r>
              <a:rPr lang="en-IN" sz="4000" dirty="0">
                <a:latin typeface="Calibri body"/>
                <a:cs typeface="Calibri body"/>
              </a:rPr>
              <a:t>Property, Plant, and Equipment—Semtech Corporation</a:t>
            </a: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3" name="Table 2"/>
          <p:cNvGraphicFramePr>
            <a:graphicFrameLocks noGrp="1"/>
          </p:cNvGraphicFramePr>
          <p:nvPr>
            <p:extLst>
              <p:ext uri="{D42A27DB-BD31-4B8C-83A1-F6EECF244321}">
                <p14:modId xmlns:p14="http://schemas.microsoft.com/office/powerpoint/2010/main" val="3625799913"/>
              </p:ext>
            </p:extLst>
          </p:nvPr>
        </p:nvGraphicFramePr>
        <p:xfrm>
          <a:off x="687759" y="1600626"/>
          <a:ext cx="7999041" cy="4867514"/>
        </p:xfrm>
        <a:graphic>
          <a:graphicData uri="http://schemas.openxmlformats.org/drawingml/2006/table">
            <a:tbl>
              <a:tblPr firstRow="1" bandRow="1">
                <a:tableStyleId>{2D5ABB26-0587-4C30-8999-92F81FD0307C}</a:tableStyleId>
              </a:tblPr>
              <a:tblGrid>
                <a:gridCol w="5281905">
                  <a:extLst>
                    <a:ext uri="{9D8B030D-6E8A-4147-A177-3AD203B41FA5}">
                      <a16:colId xmlns="" xmlns:a16="http://schemas.microsoft.com/office/drawing/2014/main" val="20000"/>
                    </a:ext>
                  </a:extLst>
                </a:gridCol>
                <a:gridCol w="1358568">
                  <a:extLst>
                    <a:ext uri="{9D8B030D-6E8A-4147-A177-3AD203B41FA5}">
                      <a16:colId xmlns="" xmlns:a16="http://schemas.microsoft.com/office/drawing/2014/main" val="20001"/>
                    </a:ext>
                  </a:extLst>
                </a:gridCol>
                <a:gridCol w="1358568">
                  <a:extLst>
                    <a:ext uri="{9D8B030D-6E8A-4147-A177-3AD203B41FA5}">
                      <a16:colId xmlns="" xmlns:a16="http://schemas.microsoft.com/office/drawing/2014/main" val="20002"/>
                    </a:ext>
                  </a:extLst>
                </a:gridCol>
              </a:tblGrid>
              <a:tr h="630794">
                <a:tc gridSpan="3">
                  <a:txBody>
                    <a:bodyPr/>
                    <a:lstStyle/>
                    <a:p>
                      <a:pPr algn="l"/>
                      <a:r>
                        <a:rPr lang="en-US" sz="1600" b="1" dirty="0"/>
                        <a:t>Note 7. Property, Plant, and Equipment (in part):</a:t>
                      </a:r>
                    </a:p>
                    <a:p>
                      <a:pPr algn="l"/>
                      <a:r>
                        <a:rPr lang="en-US" sz="1600" b="0" dirty="0"/>
                        <a:t>The</a:t>
                      </a:r>
                      <a:r>
                        <a:rPr lang="en-US" sz="1600" b="0" baseline="0" dirty="0"/>
                        <a:t> following is a summary of property and equipment, at cost less accumulated depreciation:</a:t>
                      </a:r>
                      <a:endParaRPr lang="en-US" sz="1600" b="0" dirty="0"/>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 in thousands)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January 31,</a:t>
                      </a:r>
                    </a:p>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2016</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January 25,</a:t>
                      </a:r>
                    </a:p>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2015</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 xmlns:a16="http://schemas.microsoft.com/office/drawing/2014/main" val="10001"/>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Property</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     8,888</a:t>
                      </a: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      9,022</a:t>
                      </a:r>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 xmlns:a16="http://schemas.microsoft.com/office/drawing/2014/main"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Buildings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18,749</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18,657</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Leasehold improvements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10,182</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10,429</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dirty="0"/>
                        <a:t>Machinery and equipment</a:t>
                      </a:r>
                    </a:p>
                  </a:txBody>
                  <a:tcPr>
                    <a:solidFill>
                      <a:srgbClr val="CEE6F3"/>
                    </a:solidFill>
                  </a:tcPr>
                </a:tc>
                <a:tc>
                  <a:txBody>
                    <a:bodyPr/>
                    <a:lstStyle/>
                    <a:p>
                      <a:pPr algn="r"/>
                      <a:r>
                        <a:rPr lang="en-US" sz="1600" dirty="0">
                          <a:latin typeface="+mn-lt"/>
                        </a:rPr>
                        <a:t>141,357</a:t>
                      </a:r>
                    </a:p>
                  </a:txBody>
                  <a:tcPr>
                    <a:lnR w="12700" cap="flat" cmpd="sng" algn="ctr">
                      <a:noFill/>
                      <a:prstDash val="solid"/>
                      <a:round/>
                      <a:headEnd type="none" w="med" len="med"/>
                      <a:tailEnd type="none" w="med" len="med"/>
                    </a:lnR>
                    <a:solidFill>
                      <a:srgbClr val="CEE6F3"/>
                    </a:solidFill>
                  </a:tcPr>
                </a:tc>
                <a:tc>
                  <a:txBody>
                    <a:bodyPr/>
                    <a:lstStyle/>
                    <a:p>
                      <a:pPr algn="r"/>
                      <a:r>
                        <a:rPr lang="en-US" sz="1600" dirty="0">
                          <a:latin typeface="+mn-lt"/>
                        </a:rPr>
                        <a:t>135,956</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Enterprise resource planning systems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35,907</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26,890</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Furniture</a:t>
                      </a:r>
                      <a:r>
                        <a:rPr lang="en-US" sz="1600" baseline="0" dirty="0"/>
                        <a:t> and office equipment</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28,166</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33,780</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7"/>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Construction in</a:t>
                      </a:r>
                      <a:r>
                        <a:rPr lang="en-US" sz="1600" baseline="0" dirty="0"/>
                        <a:t> progress</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1,539</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1,325</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dirty="0"/>
                        <a:t>Property, plant,</a:t>
                      </a:r>
                      <a:r>
                        <a:rPr lang="en-US" sz="1600" b="0" baseline="0" dirty="0"/>
                        <a:t> and equipment, gross</a:t>
                      </a:r>
                      <a:endParaRPr lang="en-US" sz="1600" b="0" dirty="0"/>
                    </a:p>
                  </a:txBody>
                  <a:tcPr>
                    <a:solidFill>
                      <a:srgbClr val="CEE6F3"/>
                    </a:solidFill>
                  </a:tcPr>
                </a:tc>
                <a:tc>
                  <a:txBody>
                    <a:bodyPr/>
                    <a:lstStyle/>
                    <a:p>
                      <a:pPr algn="r"/>
                      <a:r>
                        <a:rPr lang="en-US" sz="1600" u="none" dirty="0">
                          <a:solidFill>
                            <a:schemeClr val="tx1"/>
                          </a:solidFill>
                          <a:uFill>
                            <a:solidFill>
                              <a:schemeClr val="tx1"/>
                            </a:solidFill>
                          </a:uFill>
                        </a:rPr>
                        <a:t>244,788</a:t>
                      </a:r>
                    </a:p>
                  </a:txBody>
                  <a:tcPr>
                    <a:lnR w="12700" cap="flat" cmpd="sng" algn="ctr">
                      <a:noFill/>
                      <a:prstDash val="solid"/>
                      <a:round/>
                      <a:headEnd type="none" w="med" len="med"/>
                      <a:tailEnd type="none" w="med" len="med"/>
                    </a:lnR>
                    <a:solidFill>
                      <a:srgbClr val="CEE6F3"/>
                    </a:solidFill>
                  </a:tcPr>
                </a:tc>
                <a:tc>
                  <a:txBody>
                    <a:bodyPr/>
                    <a:lstStyle/>
                    <a:p>
                      <a:pPr algn="r"/>
                      <a:r>
                        <a:rPr lang="en-US" sz="1600" u="none" dirty="0"/>
                        <a:t>236,059</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09"/>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Less: accumulated</a:t>
                      </a:r>
                      <a:r>
                        <a:rPr lang="en-US" sz="1600" baseline="0" dirty="0"/>
                        <a:t> depreciation and amortization</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solidFill>
                            <a:schemeClr val="tx1"/>
                          </a:solidFill>
                        </a:rPr>
                        <a:t>(143,782)</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(120,588)</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10"/>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Property,</a:t>
                      </a:r>
                      <a:r>
                        <a:rPr lang="en-US" sz="1600" baseline="0" dirty="0"/>
                        <a:t> plant, and equipment, net</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u="none" dirty="0">
                          <a:solidFill>
                            <a:srgbClr val="DE005A"/>
                          </a:solidFill>
                        </a:rPr>
                        <a:t>$101,066</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u="none" dirty="0">
                          <a:solidFill>
                            <a:srgbClr val="DE005A"/>
                          </a:solidFill>
                        </a:rPr>
                        <a:t>$115,471</a:t>
                      </a:r>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11"/>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4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400" u="dbl" dirty="0"/>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400" u="none" dirty="0"/>
                    </a:p>
                  </a:txBody>
                  <a:tcPr>
                    <a:lnL w="12700" cap="flat" cmpd="sng" algn="ctr">
                      <a:noFill/>
                      <a:prstDash val="solid"/>
                      <a:round/>
                      <a:headEnd type="none" w="med" len="med"/>
                      <a:tailEnd type="none" w="med" len="med"/>
                    </a:lnL>
                    <a:solidFill>
                      <a:srgbClr val="CEE6F3"/>
                    </a:solidFill>
                  </a:tcPr>
                </a:tc>
                <a:extLst>
                  <a:ext uri="{0D108BD9-81ED-4DB2-BD59-A6C34878D82A}">
                    <a16:rowId xmlns="" xmlns:a16="http://schemas.microsoft.com/office/drawing/2014/main" val="10012"/>
                  </a:ext>
                </a:extLst>
              </a:tr>
            </a:tbl>
          </a:graphicData>
        </a:graphic>
      </p:graphicFrame>
      <p:cxnSp>
        <p:nvCxnSpPr>
          <p:cNvPr id="6" name="Straight Connector 5"/>
          <p:cNvCxnSpPr/>
          <p:nvPr/>
        </p:nvCxnSpPr>
        <p:spPr>
          <a:xfrm>
            <a:off x="6324600" y="51054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620001" y="51054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324600" y="60960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20001" y="60960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324600" y="6153912"/>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20001" y="6150864"/>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07962"/>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 </a:t>
            </a:r>
            <a:r>
              <a:rPr lang="en-US" sz="2600" dirty="0">
                <a:latin typeface="Calibri"/>
                <a:cs typeface="Calibri"/>
              </a:rPr>
              <a:t>(concluded)</a:t>
            </a:r>
            <a:endParaRPr lang="en-IN" sz="2600" dirty="0">
              <a:latin typeface="Calibri"/>
              <a:cs typeface="Calibri"/>
            </a:endParaRPr>
          </a:p>
        </p:txBody>
      </p:sp>
      <p:sp>
        <p:nvSpPr>
          <p:cNvPr id="7" name="Content Placeholder 6"/>
          <p:cNvSpPr>
            <a:spLocks noGrp="1"/>
          </p:cNvSpPr>
          <p:nvPr>
            <p:ph idx="1"/>
          </p:nvPr>
        </p:nvSpPr>
        <p:spPr>
          <a:xfrm>
            <a:off x="588514" y="1374582"/>
            <a:ext cx="8229600" cy="4525963"/>
          </a:xfrm>
        </p:spPr>
        <p:txBody>
          <a:bodyPr/>
          <a:lstStyle/>
          <a:p>
            <a:pPr fontAlgn="auto">
              <a:spcAft>
                <a:spcPts val="0"/>
              </a:spcAft>
              <a:buFont typeface="Wingdings" panose="05000000000000000000" pitchFamily="2" charset="2"/>
              <a:buChar char="§"/>
              <a:defRPr/>
            </a:pPr>
            <a:endParaRPr lang="en-US" sz="2200" b="1" dirty="0">
              <a:solidFill>
                <a:srgbClr val="0070C0"/>
              </a:solidFill>
            </a:endParaRPr>
          </a:p>
          <a:p>
            <a:pPr marL="0" indent="0" fontAlgn="auto">
              <a:spcAft>
                <a:spcPts val="0"/>
              </a:spcAft>
              <a:buNone/>
              <a:defRPr/>
            </a:pPr>
            <a:endParaRPr lang="en-US" sz="2200" dirty="0">
              <a:solidFill>
                <a:srgbClr val="0070C0"/>
              </a:solidFill>
            </a:endParaRP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21" name="Rectangle 20"/>
          <p:cNvSpPr/>
          <p:nvPr/>
        </p:nvSpPr>
        <p:spPr>
          <a:xfrm>
            <a:off x="622793" y="3968727"/>
            <a:ext cx="8320883" cy="26036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5" name="TextBox 24"/>
          <p:cNvSpPr txBox="1">
            <a:spLocks noChangeArrowheads="1"/>
          </p:cNvSpPr>
          <p:nvPr/>
        </p:nvSpPr>
        <p:spPr bwMode="auto">
          <a:xfrm>
            <a:off x="1302268" y="3893536"/>
            <a:ext cx="3663910"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27" name="TextBox 26"/>
          <p:cNvSpPr txBox="1">
            <a:spLocks noChangeArrowheads="1"/>
          </p:cNvSpPr>
          <p:nvPr/>
        </p:nvSpPr>
        <p:spPr bwMode="auto">
          <a:xfrm>
            <a:off x="7511071" y="3924314"/>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9" name="TextBox 28"/>
          <p:cNvSpPr txBox="1">
            <a:spLocks noChangeArrowheads="1"/>
          </p:cNvSpPr>
          <p:nvPr/>
        </p:nvSpPr>
        <p:spPr bwMode="auto">
          <a:xfrm>
            <a:off x="6153758" y="3924855"/>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0" name="Straight Connector 29"/>
          <p:cNvCxnSpPr/>
          <p:nvPr/>
        </p:nvCxnSpPr>
        <p:spPr>
          <a:xfrm>
            <a:off x="622449" y="433933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793" y="4286552"/>
            <a:ext cx="5297761" cy="404813"/>
          </a:xfrm>
          <a:prstGeom prst="rect">
            <a:avLst/>
          </a:prstGeom>
          <a:noFill/>
          <a:ln w="9525">
            <a:noFill/>
            <a:miter lim="800000"/>
            <a:headEnd/>
            <a:tailEnd/>
          </a:ln>
        </p:spPr>
        <p:txBody>
          <a:bodyPr/>
          <a:lstStyle/>
          <a:p>
            <a:r>
              <a:rPr lang="en-US" sz="2400" dirty="0">
                <a:latin typeface="+mn-lt"/>
              </a:rPr>
              <a:t>Receivables</a:t>
            </a:r>
            <a:endParaRPr lang="en-IN" sz="2400" dirty="0">
              <a:latin typeface="+mn-lt"/>
            </a:endParaRPr>
          </a:p>
        </p:txBody>
      </p:sp>
      <p:sp>
        <p:nvSpPr>
          <p:cNvPr id="32" name="TextBox 31"/>
          <p:cNvSpPr txBox="1">
            <a:spLocks noChangeArrowheads="1"/>
          </p:cNvSpPr>
          <p:nvPr/>
        </p:nvSpPr>
        <p:spPr bwMode="auto">
          <a:xfrm>
            <a:off x="622450" y="4593547"/>
            <a:ext cx="5448620" cy="404814"/>
          </a:xfrm>
          <a:prstGeom prst="rect">
            <a:avLst/>
          </a:prstGeom>
          <a:noFill/>
          <a:ln w="9525">
            <a:noFill/>
            <a:miter lim="800000"/>
            <a:headEnd/>
            <a:tailEnd/>
          </a:ln>
        </p:spPr>
        <p:txBody>
          <a:bodyPr/>
          <a:lstStyle/>
          <a:p>
            <a:r>
              <a:rPr lang="en-US" sz="2400" dirty="0">
                <a:latin typeface="+mn-lt"/>
              </a:rPr>
              <a:t>Inventory</a:t>
            </a:r>
            <a:endParaRPr lang="en-IN" sz="2400" dirty="0">
              <a:latin typeface="+mn-lt"/>
            </a:endParaRPr>
          </a:p>
        </p:txBody>
      </p:sp>
      <p:sp>
        <p:nvSpPr>
          <p:cNvPr id="33" name="TextBox 32"/>
          <p:cNvSpPr txBox="1">
            <a:spLocks noChangeArrowheads="1"/>
          </p:cNvSpPr>
          <p:nvPr/>
        </p:nvSpPr>
        <p:spPr bwMode="auto">
          <a:xfrm>
            <a:off x="5732363" y="4275836"/>
            <a:ext cx="1284884" cy="404812"/>
          </a:xfrm>
          <a:prstGeom prst="rect">
            <a:avLst/>
          </a:prstGeom>
          <a:noFill/>
          <a:ln w="9525">
            <a:noFill/>
            <a:miter lim="800000"/>
            <a:headEnd/>
            <a:tailEnd/>
          </a:ln>
        </p:spPr>
        <p:txBody>
          <a:bodyPr/>
          <a:lstStyle/>
          <a:p>
            <a:pPr algn="r"/>
            <a:r>
              <a:rPr lang="en-IN" sz="2400" dirty="0">
                <a:latin typeface="+mn-lt"/>
              </a:rPr>
              <a:t>50</a:t>
            </a:r>
          </a:p>
        </p:txBody>
      </p:sp>
      <p:sp>
        <p:nvSpPr>
          <p:cNvPr id="34" name="TextBox 33"/>
          <p:cNvSpPr txBox="1">
            <a:spLocks noChangeArrowheads="1"/>
          </p:cNvSpPr>
          <p:nvPr/>
        </p:nvSpPr>
        <p:spPr bwMode="auto">
          <a:xfrm>
            <a:off x="5703059" y="4591130"/>
            <a:ext cx="1284884" cy="404813"/>
          </a:xfrm>
          <a:prstGeom prst="rect">
            <a:avLst/>
          </a:prstGeom>
          <a:noFill/>
          <a:ln w="9525">
            <a:noFill/>
            <a:miter lim="800000"/>
            <a:headEnd/>
            <a:tailEnd/>
          </a:ln>
        </p:spPr>
        <p:txBody>
          <a:bodyPr/>
          <a:lstStyle/>
          <a:p>
            <a:pPr algn="r"/>
            <a:r>
              <a:rPr lang="en-IN" sz="2400" dirty="0">
                <a:latin typeface="+mn-lt"/>
              </a:rPr>
              <a:t>70</a:t>
            </a:r>
          </a:p>
        </p:txBody>
      </p:sp>
      <p:sp>
        <p:nvSpPr>
          <p:cNvPr id="35" name="TextBox 34"/>
          <p:cNvSpPr txBox="1">
            <a:spLocks noChangeArrowheads="1"/>
          </p:cNvSpPr>
          <p:nvPr/>
        </p:nvSpPr>
        <p:spPr bwMode="auto">
          <a:xfrm>
            <a:off x="598546" y="4900543"/>
            <a:ext cx="5297761" cy="404813"/>
          </a:xfrm>
          <a:prstGeom prst="rect">
            <a:avLst/>
          </a:prstGeom>
          <a:noFill/>
          <a:ln w="9525">
            <a:noFill/>
            <a:miter lim="800000"/>
            <a:headEnd/>
            <a:tailEnd/>
          </a:ln>
        </p:spPr>
        <p:txBody>
          <a:bodyPr/>
          <a:lstStyle/>
          <a:p>
            <a:r>
              <a:rPr lang="en-US" sz="2400" dirty="0">
                <a:latin typeface="+mn-lt"/>
              </a:rPr>
              <a:t>Property, plant, and equipment</a:t>
            </a:r>
            <a:endParaRPr lang="en-IN" sz="2400" dirty="0">
              <a:latin typeface="+mn-lt"/>
            </a:endParaRPr>
          </a:p>
        </p:txBody>
      </p:sp>
      <p:sp>
        <p:nvSpPr>
          <p:cNvPr id="36" name="TextBox 35"/>
          <p:cNvSpPr txBox="1">
            <a:spLocks noChangeArrowheads="1"/>
          </p:cNvSpPr>
          <p:nvPr/>
        </p:nvSpPr>
        <p:spPr bwMode="auto">
          <a:xfrm>
            <a:off x="598203" y="5207538"/>
            <a:ext cx="5448620" cy="404814"/>
          </a:xfrm>
          <a:prstGeom prst="rect">
            <a:avLst/>
          </a:prstGeom>
          <a:noFill/>
          <a:ln w="9525">
            <a:noFill/>
            <a:miter lim="800000"/>
            <a:headEnd/>
            <a:tailEnd/>
          </a:ln>
        </p:spPr>
        <p:txBody>
          <a:bodyPr/>
          <a:lstStyle/>
          <a:p>
            <a:r>
              <a:rPr lang="en-US" sz="2400" dirty="0">
                <a:latin typeface="+mn-lt"/>
              </a:rPr>
              <a:t>Patent</a:t>
            </a:r>
            <a:endParaRPr lang="en-IN" sz="2400" dirty="0">
              <a:latin typeface="+mn-lt"/>
            </a:endParaRPr>
          </a:p>
        </p:txBody>
      </p:sp>
      <p:sp>
        <p:nvSpPr>
          <p:cNvPr id="37" name="TextBox 36"/>
          <p:cNvSpPr txBox="1">
            <a:spLocks noChangeArrowheads="1"/>
          </p:cNvSpPr>
          <p:nvPr/>
        </p:nvSpPr>
        <p:spPr bwMode="auto">
          <a:xfrm>
            <a:off x="5720816" y="4906425"/>
            <a:ext cx="1284884" cy="404812"/>
          </a:xfrm>
          <a:prstGeom prst="rect">
            <a:avLst/>
          </a:prstGeom>
          <a:noFill/>
          <a:ln w="9525">
            <a:noFill/>
            <a:miter lim="800000"/>
            <a:headEnd/>
            <a:tailEnd/>
          </a:ln>
        </p:spPr>
        <p:txBody>
          <a:bodyPr/>
          <a:lstStyle/>
          <a:p>
            <a:pPr algn="r"/>
            <a:r>
              <a:rPr lang="en-IN" sz="2400" dirty="0">
                <a:latin typeface="+mn-lt"/>
              </a:rPr>
              <a:t>90</a:t>
            </a:r>
          </a:p>
        </p:txBody>
      </p:sp>
      <p:sp>
        <p:nvSpPr>
          <p:cNvPr id="38" name="TextBox 37"/>
          <p:cNvSpPr txBox="1">
            <a:spLocks noChangeArrowheads="1"/>
          </p:cNvSpPr>
          <p:nvPr/>
        </p:nvSpPr>
        <p:spPr bwMode="auto">
          <a:xfrm>
            <a:off x="5729612" y="5221719"/>
            <a:ext cx="1284884" cy="404813"/>
          </a:xfrm>
          <a:prstGeom prst="rect">
            <a:avLst/>
          </a:prstGeom>
          <a:noFill/>
          <a:ln w="9525">
            <a:noFill/>
            <a:miter lim="800000"/>
            <a:headEnd/>
            <a:tailEnd/>
          </a:ln>
        </p:spPr>
        <p:txBody>
          <a:bodyPr/>
          <a:lstStyle/>
          <a:p>
            <a:pPr algn="r"/>
            <a:r>
              <a:rPr lang="en-IN" sz="2400" dirty="0">
                <a:latin typeface="+mn-lt"/>
              </a:rPr>
              <a:t>40</a:t>
            </a:r>
          </a:p>
        </p:txBody>
      </p:sp>
      <p:sp>
        <p:nvSpPr>
          <p:cNvPr id="39" name="TextBox 38"/>
          <p:cNvSpPr txBox="1">
            <a:spLocks noChangeArrowheads="1"/>
          </p:cNvSpPr>
          <p:nvPr/>
        </p:nvSpPr>
        <p:spPr bwMode="auto">
          <a:xfrm>
            <a:off x="598203" y="5514534"/>
            <a:ext cx="5448620" cy="404814"/>
          </a:xfrm>
          <a:prstGeom prst="rect">
            <a:avLst/>
          </a:prstGeom>
          <a:noFill/>
          <a:ln w="9525">
            <a:noFill/>
            <a:miter lim="800000"/>
            <a:headEnd/>
            <a:tailEnd/>
          </a:ln>
        </p:spPr>
        <p:txBody>
          <a:bodyPr/>
          <a:lstStyle/>
          <a:p>
            <a:r>
              <a:rPr lang="en-US" sz="2400" dirty="0">
                <a:latin typeface="+mn-lt"/>
              </a:rPr>
              <a:t>Goodwill</a:t>
            </a:r>
            <a:endParaRPr lang="en-IN" sz="2400" dirty="0">
              <a:latin typeface="+mn-lt"/>
            </a:endParaRPr>
          </a:p>
        </p:txBody>
      </p:sp>
      <p:sp>
        <p:nvSpPr>
          <p:cNvPr id="40" name="TextBox 39"/>
          <p:cNvSpPr txBox="1">
            <a:spLocks noChangeArrowheads="1"/>
          </p:cNvSpPr>
          <p:nvPr/>
        </p:nvSpPr>
        <p:spPr bwMode="auto">
          <a:xfrm>
            <a:off x="5729612" y="5537014"/>
            <a:ext cx="1284884" cy="404813"/>
          </a:xfrm>
          <a:prstGeom prst="rect">
            <a:avLst/>
          </a:prstGeom>
          <a:noFill/>
          <a:ln w="9525">
            <a:noFill/>
            <a:miter lim="800000"/>
            <a:headEnd/>
            <a:tailEnd/>
          </a:ln>
        </p:spPr>
        <p:txBody>
          <a:bodyPr/>
          <a:lstStyle/>
          <a:p>
            <a:pPr algn="r"/>
            <a:r>
              <a:rPr lang="en-IN" sz="2400" b="1" dirty="0">
                <a:solidFill>
                  <a:srgbClr val="C00000"/>
                </a:solidFill>
                <a:latin typeface="+mn-lt"/>
              </a:rPr>
              <a:t>50</a:t>
            </a:r>
          </a:p>
        </p:txBody>
      </p:sp>
      <p:sp>
        <p:nvSpPr>
          <p:cNvPr id="41" name="TextBox 40"/>
          <p:cNvSpPr txBox="1">
            <a:spLocks noChangeArrowheads="1"/>
          </p:cNvSpPr>
          <p:nvPr/>
        </p:nvSpPr>
        <p:spPr bwMode="auto">
          <a:xfrm>
            <a:off x="598203" y="5821530"/>
            <a:ext cx="5448620" cy="404814"/>
          </a:xfrm>
          <a:prstGeom prst="rect">
            <a:avLst/>
          </a:prstGeom>
          <a:noFill/>
          <a:ln w="9525">
            <a:noFill/>
            <a:miter lim="800000"/>
            <a:headEnd/>
            <a:tailEnd/>
          </a:ln>
        </p:spPr>
        <p:txBody>
          <a:bodyPr/>
          <a:lstStyle/>
          <a:p>
            <a:pPr lvl="1"/>
            <a:r>
              <a:rPr lang="en-US" sz="2400" dirty="0">
                <a:latin typeface="+mn-lt"/>
              </a:rPr>
              <a:t>Liabilities</a:t>
            </a:r>
            <a:endParaRPr lang="en-IN" sz="2400" dirty="0">
              <a:latin typeface="+mn-lt"/>
            </a:endParaRPr>
          </a:p>
        </p:txBody>
      </p:sp>
      <p:sp>
        <p:nvSpPr>
          <p:cNvPr id="42" name="TextBox 41"/>
          <p:cNvSpPr txBox="1">
            <a:spLocks noChangeArrowheads="1"/>
          </p:cNvSpPr>
          <p:nvPr/>
        </p:nvSpPr>
        <p:spPr bwMode="auto">
          <a:xfrm>
            <a:off x="7119250" y="5852309"/>
            <a:ext cx="1284884" cy="404813"/>
          </a:xfrm>
          <a:prstGeom prst="rect">
            <a:avLst/>
          </a:prstGeom>
          <a:noFill/>
          <a:ln w="9525">
            <a:noFill/>
            <a:miter lim="800000"/>
            <a:headEnd/>
            <a:tailEnd/>
          </a:ln>
        </p:spPr>
        <p:txBody>
          <a:bodyPr/>
          <a:lstStyle/>
          <a:p>
            <a:pPr algn="r"/>
            <a:r>
              <a:rPr lang="en-US" sz="2400" dirty="0">
                <a:latin typeface="+mn-lt"/>
              </a:rPr>
              <a:t>120</a:t>
            </a:r>
            <a:endParaRPr lang="en-IN" sz="2400" dirty="0">
              <a:latin typeface="+mn-lt"/>
            </a:endParaRPr>
          </a:p>
        </p:txBody>
      </p:sp>
      <p:sp>
        <p:nvSpPr>
          <p:cNvPr id="43" name="TextBox 42"/>
          <p:cNvSpPr txBox="1">
            <a:spLocks noChangeArrowheads="1"/>
          </p:cNvSpPr>
          <p:nvPr/>
        </p:nvSpPr>
        <p:spPr bwMode="auto">
          <a:xfrm>
            <a:off x="636303" y="6128528"/>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44" name="TextBox 43"/>
          <p:cNvSpPr txBox="1">
            <a:spLocks noChangeArrowheads="1"/>
          </p:cNvSpPr>
          <p:nvPr/>
        </p:nvSpPr>
        <p:spPr bwMode="auto">
          <a:xfrm>
            <a:off x="7119250" y="6167602"/>
            <a:ext cx="1284884" cy="404813"/>
          </a:xfrm>
          <a:prstGeom prst="rect">
            <a:avLst/>
          </a:prstGeom>
          <a:noFill/>
          <a:ln w="9525">
            <a:noFill/>
            <a:miter lim="800000"/>
            <a:headEnd/>
            <a:tailEnd/>
          </a:ln>
        </p:spPr>
        <p:txBody>
          <a:bodyPr/>
          <a:lstStyle/>
          <a:p>
            <a:pPr algn="r"/>
            <a:r>
              <a:rPr lang="en-IN" sz="2400" dirty="0">
                <a:latin typeface="+mn-lt"/>
              </a:rPr>
              <a:t>180</a:t>
            </a:r>
          </a:p>
        </p:txBody>
      </p:sp>
      <p:cxnSp>
        <p:nvCxnSpPr>
          <p:cNvPr id="6" name="Straight Arrow Connector 5"/>
          <p:cNvCxnSpPr/>
          <p:nvPr/>
        </p:nvCxnSpPr>
        <p:spPr>
          <a:xfrm>
            <a:off x="5539554" y="3793977"/>
            <a:ext cx="1001510" cy="187442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774219" y="3424645"/>
            <a:ext cx="2150003" cy="369332"/>
          </a:xfrm>
          <a:prstGeom prst="rect">
            <a:avLst/>
          </a:prstGeom>
          <a:noFill/>
          <a:ln w="19050">
            <a:solidFill>
              <a:srgbClr val="C00000"/>
            </a:solidFill>
          </a:ln>
        </p:spPr>
        <p:txBody>
          <a:bodyPr wrap="square" rtlCol="0">
            <a:spAutoFit/>
          </a:bodyPr>
          <a:lstStyle/>
          <a:p>
            <a:pPr algn="ctr"/>
            <a:r>
              <a:rPr lang="en-IN" dirty="0" smtClean="0"/>
              <a:t>Difference</a:t>
            </a:r>
            <a:endParaRPr lang="en-US" dirty="0"/>
          </a:p>
        </p:txBody>
      </p:sp>
      <p:sp>
        <p:nvSpPr>
          <p:cNvPr id="5" name="Right Brace 4"/>
          <p:cNvSpPr/>
          <p:nvPr/>
        </p:nvSpPr>
        <p:spPr>
          <a:xfrm>
            <a:off x="7077249" y="4339336"/>
            <a:ext cx="242559" cy="1250124"/>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Right Brace 44"/>
          <p:cNvSpPr/>
          <p:nvPr/>
        </p:nvSpPr>
        <p:spPr>
          <a:xfrm>
            <a:off x="8475683" y="5832937"/>
            <a:ext cx="242559" cy="720633"/>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TextBox 45"/>
          <p:cNvSpPr txBox="1"/>
          <p:nvPr/>
        </p:nvSpPr>
        <p:spPr>
          <a:xfrm>
            <a:off x="565468" y="832260"/>
            <a:ext cx="8523965" cy="3046988"/>
          </a:xfrm>
          <a:prstGeom prst="rect">
            <a:avLst/>
          </a:prstGeom>
          <a:noFill/>
        </p:spPr>
        <p:txBody>
          <a:bodyPr wrap="square" rtlCol="0">
            <a:spAutoFit/>
          </a:bodyPr>
          <a:lstStyle/>
          <a:p>
            <a:pPr lvl="0"/>
            <a:r>
              <a:rPr lang="en-US" sz="2400" dirty="0">
                <a:latin typeface="+mn-lt"/>
              </a:rPr>
              <a:t>The Smithson Corporation acquired all of the outstanding common stock of the Rider Corporation in exchange for $180 million cash</a:t>
            </a:r>
            <a:r>
              <a:rPr lang="en-US" sz="2400" dirty="0" smtClean="0">
                <a:latin typeface="+mn-lt"/>
              </a:rPr>
              <a:t>. </a:t>
            </a:r>
            <a:r>
              <a:rPr lang="en-US" sz="2400" dirty="0">
                <a:latin typeface="+mn-lt"/>
              </a:rPr>
              <a:t>Smithson assumed all of Rider’s long-term liabilities, which have a fair value of $120 million at the date of acquisition. The fair values of all identifiable assets of Rider are as follows: </a:t>
            </a:r>
            <a:r>
              <a:rPr lang="en-IN" sz="2400" dirty="0">
                <a:solidFill>
                  <a:prstClr val="black"/>
                </a:solidFill>
                <a:latin typeface="+mn-lt"/>
              </a:rPr>
              <a:t>receivables of $50 million, inventory of $70 million, property, plant, and equipment of $90 million, and patent of $40 million).</a:t>
            </a:r>
            <a:endParaRPr lang="en-US" sz="2400" dirty="0">
              <a:solidFill>
                <a:prstClr val="black"/>
              </a:solidFill>
              <a:latin typeface="+mn-lt"/>
            </a:endParaRPr>
          </a:p>
          <a:p>
            <a:r>
              <a:rPr lang="en-US" sz="2400" dirty="0"/>
              <a:t>	</a:t>
            </a:r>
          </a:p>
        </p:txBody>
      </p:sp>
    </p:spTree>
    <p:extLst>
      <p:ext uri="{BB962C8B-B14F-4D97-AF65-F5344CB8AC3E}">
        <p14:creationId xmlns:p14="http://schemas.microsoft.com/office/powerpoint/2010/main" val="28284059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ipe(left)">
                                      <p:cBhvr>
                                        <p:cTn id="66" dur="500"/>
                                        <p:tgtEl>
                                          <p:spTgt spid="5"/>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45"/>
                                        </p:tgtEl>
                                        <p:attrNameLst>
                                          <p:attrName>style.visibility</p:attrName>
                                        </p:attrNameLst>
                                      </p:cBhvr>
                                      <p:to>
                                        <p:strVal val="visible"/>
                                      </p:to>
                                    </p:set>
                                    <p:animEffect transition="in" filter="wipe(left)">
                                      <p:cBhvr>
                                        <p:cTn id="69" dur="500"/>
                                        <p:tgtEl>
                                          <p:spTgt spid="45"/>
                                        </p:tgtEl>
                                      </p:cBhvr>
                                    </p:animEffect>
                                  </p:childTnLst>
                                </p:cTn>
                              </p:par>
                            </p:childTnLst>
                          </p:cTn>
                        </p:par>
                        <p:par>
                          <p:cTn id="70" fill="hold">
                            <p:stCondLst>
                              <p:cond delay="1000"/>
                            </p:stCondLst>
                            <p:childTnLst>
                              <p:par>
                                <p:cTn id="71" presetID="22" presetClass="entr" presetSubtype="4"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down)">
                                      <p:cBhvr>
                                        <p:cTn id="73" dur="500"/>
                                        <p:tgtEl>
                                          <p:spTgt spid="10"/>
                                        </p:tgtEl>
                                      </p:cBhvr>
                                    </p:animEffect>
                                  </p:childTnLst>
                                </p:cTn>
                              </p:par>
                            </p:childTnLst>
                          </p:cTn>
                        </p:par>
                        <p:par>
                          <p:cTn id="74" fill="hold">
                            <p:stCondLst>
                              <p:cond delay="1500"/>
                            </p:stCondLst>
                            <p:childTnLst>
                              <p:par>
                                <p:cTn id="75" presetID="22" presetClass="entr" presetSubtype="1"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p:bldP spid="27" grpId="0"/>
      <p:bldP spid="29"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10" grpId="0" animBg="1"/>
      <p:bldP spid="5" grpId="0" animBg="1"/>
      <p:bldP spid="45" grpId="0" animBg="1"/>
      <p:bldP spid="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Goodwill</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The Deardon Golf Ball Company acquired all of the outstanding common stock of Sanderson Golf for $1,750,000</a:t>
            </a:r>
            <a:r>
              <a:rPr lang="en-US" sz="2000" dirty="0" smtClean="0"/>
              <a:t>. The </a:t>
            </a:r>
            <a:r>
              <a:rPr lang="en-US" sz="2000" dirty="0"/>
              <a:t>book values and fair values of </a:t>
            </a:r>
            <a:r>
              <a:rPr lang="en-US" sz="2000" dirty="0" smtClean="0"/>
              <a:t>Sanderson’s </a:t>
            </a:r>
            <a:r>
              <a:rPr lang="en-US" sz="2000" dirty="0"/>
              <a:t>assets and liabilities on the date of purchase were as follows:</a:t>
            </a:r>
          </a:p>
          <a:p>
            <a:pPr marL="0" indent="0">
              <a:buNone/>
            </a:pPr>
            <a:r>
              <a:rPr lang="en-US" sz="2000" dirty="0"/>
              <a:t>		 		 </a:t>
            </a:r>
            <a:r>
              <a:rPr lang="en-US" sz="2000" b="1" dirty="0"/>
              <a:t>Book Value	 Fair Value</a:t>
            </a:r>
            <a:endParaRPr lang="en-US" sz="2000" dirty="0"/>
          </a:p>
          <a:p>
            <a:pPr marL="0" indent="0">
              <a:spcBef>
                <a:spcPts val="0"/>
              </a:spcBef>
              <a:buNone/>
            </a:pPr>
            <a:r>
              <a:rPr lang="en-US" sz="2000" dirty="0"/>
              <a:t>Current assets			</a:t>
            </a:r>
            <a:r>
              <a:rPr lang="en-US" sz="2200" dirty="0"/>
              <a:t> </a:t>
            </a:r>
            <a:r>
              <a:rPr lang="en-US" sz="2000" dirty="0"/>
              <a:t>$   430,000	$  415,000</a:t>
            </a:r>
          </a:p>
          <a:p>
            <a:pPr marL="0" indent="0">
              <a:spcBef>
                <a:spcPts val="0"/>
              </a:spcBef>
              <a:buNone/>
            </a:pPr>
            <a:r>
              <a:rPr lang="en-US" sz="2000" dirty="0"/>
              <a:t>Property, plant, and equipment	 1,1500,000	 1,470,000</a:t>
            </a:r>
          </a:p>
          <a:p>
            <a:pPr marL="0" indent="0">
              <a:spcBef>
                <a:spcPts val="0"/>
              </a:spcBef>
              <a:buNone/>
            </a:pPr>
            <a:r>
              <a:rPr lang="en-US" sz="2000" dirty="0"/>
              <a:t>Liabilities			    </a:t>
            </a:r>
            <a:r>
              <a:rPr lang="en-US" sz="1800" dirty="0"/>
              <a:t> </a:t>
            </a:r>
            <a:r>
              <a:rPr lang="en-US" sz="1600" dirty="0"/>
              <a:t>  </a:t>
            </a:r>
            <a:r>
              <a:rPr lang="en-US" sz="2000" dirty="0"/>
              <a:t>300,000	</a:t>
            </a:r>
            <a:r>
              <a:rPr lang="en-US" sz="2200" dirty="0"/>
              <a:t>   </a:t>
            </a:r>
            <a:r>
              <a:rPr lang="en-US" sz="2000" dirty="0"/>
              <a:t> 300,000</a:t>
            </a:r>
          </a:p>
          <a:p>
            <a:pPr marL="0" indent="0">
              <a:spcAft>
                <a:spcPts val="1200"/>
              </a:spcAft>
              <a:buNone/>
            </a:pPr>
            <a:r>
              <a:rPr lang="en-US" sz="2000" dirty="0"/>
              <a:t>Deardon should record goodwill of:</a:t>
            </a:r>
          </a:p>
          <a:p>
            <a:pPr marL="457200" indent="-457200">
              <a:buFont typeface="+mj-lt"/>
              <a:buAutoNum type="alphaLcPeriod"/>
            </a:pPr>
            <a:r>
              <a:rPr lang="en-US" sz="2000" dirty="0" smtClean="0"/>
              <a:t>$165,000 </a:t>
            </a:r>
            <a:endParaRPr lang="en-US" sz="2000" dirty="0"/>
          </a:p>
          <a:p>
            <a:pPr marL="457200" indent="-457200">
              <a:buFont typeface="+mj-lt"/>
              <a:buAutoNum type="alphaLcPeriod"/>
            </a:pPr>
            <a:r>
              <a:rPr lang="en-US" sz="2000" dirty="0" smtClean="0"/>
              <a:t>$470,000 </a:t>
            </a:r>
            <a:endParaRPr lang="en-US" sz="2000" dirty="0"/>
          </a:p>
          <a:p>
            <a:pPr marL="457200" indent="-457200">
              <a:buFont typeface="+mj-lt"/>
              <a:buAutoNum type="alphaLcPeriod"/>
            </a:pPr>
            <a:r>
              <a:rPr lang="en-US" sz="2000" dirty="0" smtClean="0"/>
              <a:t>$170,000 </a:t>
            </a:r>
            <a:endParaRPr lang="en-US" sz="2000" dirty="0"/>
          </a:p>
          <a:p>
            <a:pPr marL="457200" indent="-457200">
              <a:buFont typeface="+mj-lt"/>
              <a:buAutoNum type="alphaLcPeriod"/>
            </a:pPr>
            <a:r>
              <a:rPr lang="en-US" sz="2000" dirty="0" smtClean="0"/>
              <a:t>$0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2563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905000" y="5562600"/>
            <a:ext cx="6605666" cy="800219"/>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a</a:t>
            </a:r>
            <a:r>
              <a:rPr lang="en-US" dirty="0" smtClean="0"/>
              <a:t>:</a:t>
            </a:r>
          </a:p>
          <a:p>
            <a:pPr lvl="0"/>
            <a:r>
              <a:rPr lang="en-US" dirty="0" smtClean="0"/>
              <a:t>$</a:t>
            </a:r>
            <a:r>
              <a:rPr lang="en-US" dirty="0"/>
              <a:t>1,750,000 </a:t>
            </a:r>
            <a:r>
              <a:rPr lang="en-US" dirty="0" smtClean="0"/>
              <a:t>− </a:t>
            </a:r>
            <a:r>
              <a:rPr lang="en-US" dirty="0"/>
              <a:t>($415,000 + 1,470,000 </a:t>
            </a:r>
            <a:r>
              <a:rPr lang="en-US" dirty="0" smtClean="0"/>
              <a:t>− </a:t>
            </a:r>
            <a:r>
              <a:rPr lang="en-US" dirty="0"/>
              <a:t>300,000) = </a:t>
            </a:r>
            <a:r>
              <a:rPr lang="en-US" b="1" dirty="0">
                <a:solidFill>
                  <a:srgbClr val="C00000"/>
                </a:solidFill>
              </a:rPr>
              <a:t>$165,000</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1536586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sz="4400" dirty="0"/>
              <a:t>Lump-Sum Purchases</a:t>
            </a:r>
            <a:endParaRPr lang="en-IN" sz="44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3" name="Content Placeholder 2"/>
          <p:cNvSpPr>
            <a:spLocks noGrp="1"/>
          </p:cNvSpPr>
          <p:nvPr>
            <p:ph idx="1"/>
          </p:nvPr>
        </p:nvSpPr>
        <p:spPr>
          <a:xfrm>
            <a:off x="761999" y="1406364"/>
            <a:ext cx="8013600" cy="5057775"/>
          </a:xfrm>
        </p:spPr>
        <p:txBody>
          <a:bodyPr>
            <a:normAutofit fontScale="92500" lnSpcReduction="10000"/>
          </a:bodyPr>
          <a:lstStyle/>
          <a:p>
            <a:r>
              <a:rPr lang="en-US" dirty="0"/>
              <a:t>Refers to the acquisition of group of assets for a single sum</a:t>
            </a:r>
          </a:p>
          <a:p>
            <a:pPr marL="0" indent="0">
              <a:buNone/>
            </a:pPr>
            <a:r>
              <a:rPr lang="en-US" dirty="0"/>
              <a:t>Valuation of these assets differs when:</a:t>
            </a:r>
          </a:p>
          <a:p>
            <a:r>
              <a:rPr lang="en-US" dirty="0"/>
              <a:t>Each asset is indistinguishable</a:t>
            </a:r>
          </a:p>
          <a:p>
            <a:pPr marL="0" indent="0">
              <a:buNone/>
            </a:pPr>
            <a:r>
              <a:rPr lang="en-US" b="1" dirty="0">
                <a:solidFill>
                  <a:srgbClr val="C00000"/>
                </a:solidFill>
              </a:rPr>
              <a:t>Example:</a:t>
            </a:r>
          </a:p>
          <a:p>
            <a:pPr marL="971550" lvl="1" indent="-514350">
              <a:buSzPct val="100000"/>
              <a:buFont typeface="+mj-lt"/>
              <a:buAutoNum type="arabicPeriod"/>
            </a:pPr>
            <a:r>
              <a:rPr lang="en-IN" sz="2800" dirty="0"/>
              <a:t>10 identical delivery trucks purchased for a lump-sum </a:t>
            </a:r>
            <a:r>
              <a:rPr lang="en-US" sz="2800" dirty="0"/>
              <a:t>price of $</a:t>
            </a:r>
            <a:r>
              <a:rPr lang="en-US" sz="2800" dirty="0" smtClean="0"/>
              <a:t>150,000</a:t>
            </a:r>
            <a:endParaRPr lang="en-US" dirty="0"/>
          </a:p>
          <a:p>
            <a:r>
              <a:rPr lang="en-US" dirty="0"/>
              <a:t>Assets have different characteristics and different useful lives</a:t>
            </a:r>
          </a:p>
          <a:p>
            <a:pPr marL="0" indent="0">
              <a:buNone/>
            </a:pPr>
            <a:r>
              <a:rPr lang="en-US" b="1" dirty="0">
                <a:solidFill>
                  <a:srgbClr val="C00000"/>
                </a:solidFill>
              </a:rPr>
              <a:t>Example:</a:t>
            </a:r>
          </a:p>
          <a:p>
            <a:pPr marL="971550" lvl="1" indent="-514350">
              <a:buSzPct val="100000"/>
              <a:buFont typeface="+mj-lt"/>
              <a:buAutoNum type="arabicPeriod"/>
            </a:pPr>
            <a:r>
              <a:rPr lang="en-IN" sz="2800" dirty="0"/>
              <a:t>Acquisition of a factory that includes assets that are significantly different such as land, </a:t>
            </a:r>
            <a:r>
              <a:rPr lang="en-US" sz="2800" dirty="0"/>
              <a:t>building, and </a:t>
            </a:r>
            <a:r>
              <a:rPr lang="en-US" sz="2800" dirty="0" smtClean="0"/>
              <a:t>equipment</a:t>
            </a:r>
            <a:endParaRPr lang="en-US" sz="2800" dirty="0"/>
          </a:p>
          <a:p>
            <a:endParaRPr lang="en-US" dirty="0"/>
          </a:p>
        </p:txBody>
      </p:sp>
      <p:sp>
        <p:nvSpPr>
          <p:cNvPr id="4" name="TextBox 3"/>
          <p:cNvSpPr txBox="1"/>
          <p:nvPr/>
        </p:nvSpPr>
        <p:spPr>
          <a:xfrm>
            <a:off x="1534083" y="4448747"/>
            <a:ext cx="6855857" cy="892552"/>
          </a:xfrm>
          <a:prstGeom prst="rect">
            <a:avLst/>
          </a:prstGeom>
          <a:noFill/>
        </p:spPr>
        <p:txBody>
          <a:bodyPr wrap="square" rtlCol="0">
            <a:spAutoFit/>
          </a:bodyPr>
          <a:lstStyle/>
          <a:p>
            <a:pPr algn="r"/>
            <a:r>
              <a:rPr lang="en-US" sz="2600" dirty="0">
                <a:solidFill>
                  <a:srgbClr val="0000CC"/>
                </a:solidFill>
                <a:latin typeface="+mn-lt"/>
              </a:rPr>
              <a:t>: </a:t>
            </a:r>
            <a:r>
              <a:rPr lang="en-US" sz="2600" b="1" dirty="0">
                <a:solidFill>
                  <a:srgbClr val="0000CC"/>
                </a:solidFill>
                <a:latin typeface="+mn-lt"/>
              </a:rPr>
              <a:t>Allocate the lump-sum acquisition price among the separate items</a:t>
            </a:r>
          </a:p>
        </p:txBody>
      </p:sp>
      <p:sp>
        <p:nvSpPr>
          <p:cNvPr id="6" name="Rectangle 5"/>
          <p:cNvSpPr/>
          <p:nvPr/>
        </p:nvSpPr>
        <p:spPr>
          <a:xfrm>
            <a:off x="761999" y="2547069"/>
            <a:ext cx="8106121" cy="1661451"/>
          </a:xfrm>
          <a:prstGeom prst="rect">
            <a:avLst/>
          </a:prstGeom>
          <a:noFill/>
          <a:ln w="285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761999" y="4168890"/>
            <a:ext cx="8106121" cy="2295249"/>
          </a:xfrm>
          <a:prstGeom prst="rect">
            <a:avLst/>
          </a:prstGeom>
          <a:noFill/>
          <a:ln w="285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04011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6" grpId="1"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Lump-Sum </a:t>
            </a:r>
            <a:r>
              <a:rPr lang="en-US" dirty="0" smtClean="0">
                <a:latin typeface="Calibri"/>
                <a:cs typeface="Calibri"/>
              </a:rPr>
              <a:t>Purchases </a:t>
            </a:r>
            <a:r>
              <a:rPr lang="en-US" sz="2400" dirty="0" smtClean="0">
                <a:latin typeface="Calibri"/>
                <a:cs typeface="Calibri"/>
              </a:rPr>
              <a:t>(continued)</a:t>
            </a:r>
            <a:endParaRPr lang="en-IN" sz="2400" dirty="0">
              <a:latin typeface="Calibri"/>
              <a:cs typeface="Calibri"/>
            </a:endParaRPr>
          </a:p>
        </p:txBody>
      </p:sp>
      <p:sp>
        <p:nvSpPr>
          <p:cNvPr id="3" name="Content Placeholder 2"/>
          <p:cNvSpPr>
            <a:spLocks noGrp="1"/>
          </p:cNvSpPr>
          <p:nvPr>
            <p:ph idx="1"/>
          </p:nvPr>
        </p:nvSpPr>
        <p:spPr>
          <a:xfrm>
            <a:off x="611560" y="1197022"/>
            <a:ext cx="8229600" cy="4525963"/>
          </a:xfrm>
          <a:ln w="19050">
            <a:noFill/>
          </a:ln>
        </p:spPr>
        <p:txBody>
          <a:bodyPr>
            <a:normAutofit/>
          </a:bodyPr>
          <a:lstStyle/>
          <a:p>
            <a:pPr marL="0" indent="0">
              <a:buNone/>
            </a:pPr>
            <a:r>
              <a:rPr lang="en-IN" sz="2400" dirty="0"/>
              <a:t>The Smyrna Hand &amp; Edge Tools Company purchased an existing factory for a single sum of $2,000,000. The price included title to the land, the factory building, and the manufacturing equipment in the building, a patent on a process the equipment uses, and inventories of raw materials. An independent appraisal estimated the fair values of the assets (if purchased separately) at:</a:t>
            </a:r>
            <a:endParaRPr lang="en-US" sz="24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13" name="TextBox 12"/>
          <p:cNvSpPr txBox="1"/>
          <p:nvPr/>
        </p:nvSpPr>
        <p:spPr>
          <a:xfrm>
            <a:off x="1295400" y="4293513"/>
            <a:ext cx="2528295" cy="430887"/>
          </a:xfrm>
          <a:prstGeom prst="rect">
            <a:avLst/>
          </a:prstGeom>
          <a:noFill/>
        </p:spPr>
        <p:txBody>
          <a:bodyPr wrap="square" rtlCol="0">
            <a:spAutoFit/>
          </a:bodyPr>
          <a:lstStyle/>
          <a:p>
            <a:r>
              <a:rPr lang="en-US" sz="2200" dirty="0">
                <a:latin typeface="Calibri "/>
              </a:rPr>
              <a:t>Land</a:t>
            </a:r>
          </a:p>
        </p:txBody>
      </p:sp>
      <p:sp>
        <p:nvSpPr>
          <p:cNvPr id="14" name="TextBox 13"/>
          <p:cNvSpPr txBox="1"/>
          <p:nvPr/>
        </p:nvSpPr>
        <p:spPr>
          <a:xfrm>
            <a:off x="4114800" y="4306824"/>
            <a:ext cx="1612065" cy="430887"/>
          </a:xfrm>
          <a:prstGeom prst="rect">
            <a:avLst/>
          </a:prstGeom>
          <a:noFill/>
          <a:ln w="28575">
            <a:noFill/>
          </a:ln>
        </p:spPr>
        <p:txBody>
          <a:bodyPr wrap="square" rtlCol="0">
            <a:spAutoFit/>
          </a:bodyPr>
          <a:lstStyle/>
          <a:p>
            <a:r>
              <a:rPr lang="en-US" sz="2200" dirty="0">
                <a:solidFill>
                  <a:srgbClr val="0000FF"/>
                </a:solidFill>
                <a:latin typeface="Calibri "/>
              </a:rPr>
              <a:t>$  </a:t>
            </a:r>
            <a:r>
              <a:rPr lang="en-US" sz="2200" dirty="0" smtClean="0">
                <a:solidFill>
                  <a:srgbClr val="0000FF"/>
                </a:solidFill>
                <a:latin typeface="Calibri "/>
              </a:rPr>
              <a:t>330,000</a:t>
            </a:r>
            <a:endParaRPr lang="en-US" sz="2200" dirty="0">
              <a:solidFill>
                <a:srgbClr val="0000FF"/>
              </a:solidFill>
              <a:latin typeface="Calibri "/>
            </a:endParaRPr>
          </a:p>
        </p:txBody>
      </p:sp>
      <p:sp>
        <p:nvSpPr>
          <p:cNvPr id="15" name="TextBox 14"/>
          <p:cNvSpPr txBox="1"/>
          <p:nvPr/>
        </p:nvSpPr>
        <p:spPr>
          <a:xfrm>
            <a:off x="1295400" y="4635791"/>
            <a:ext cx="3317259" cy="430887"/>
          </a:xfrm>
          <a:prstGeom prst="rect">
            <a:avLst/>
          </a:prstGeom>
          <a:noFill/>
        </p:spPr>
        <p:txBody>
          <a:bodyPr wrap="square" rtlCol="0">
            <a:spAutoFit/>
          </a:bodyPr>
          <a:lstStyle/>
          <a:p>
            <a:r>
              <a:rPr lang="en-US" sz="2200" dirty="0">
                <a:latin typeface="Calibri "/>
              </a:rPr>
              <a:t>Building</a:t>
            </a:r>
          </a:p>
        </p:txBody>
      </p:sp>
      <p:sp>
        <p:nvSpPr>
          <p:cNvPr id="16" name="TextBox 15"/>
          <p:cNvSpPr txBox="1"/>
          <p:nvPr/>
        </p:nvSpPr>
        <p:spPr>
          <a:xfrm>
            <a:off x="4419600" y="4635791"/>
            <a:ext cx="1573322" cy="430887"/>
          </a:xfrm>
          <a:prstGeom prst="rect">
            <a:avLst/>
          </a:prstGeom>
          <a:noFill/>
          <a:ln>
            <a:noFill/>
          </a:ln>
        </p:spPr>
        <p:txBody>
          <a:bodyPr wrap="square" rtlCol="0">
            <a:spAutoFit/>
          </a:bodyPr>
          <a:lstStyle/>
          <a:p>
            <a:r>
              <a:rPr lang="en-US" sz="2200" dirty="0">
                <a:solidFill>
                  <a:srgbClr val="0000FF"/>
                </a:solidFill>
                <a:latin typeface="Calibri "/>
              </a:rPr>
              <a:t>550,000</a:t>
            </a:r>
          </a:p>
        </p:txBody>
      </p:sp>
      <p:sp>
        <p:nvSpPr>
          <p:cNvPr id="17" name="TextBox 16"/>
          <p:cNvSpPr txBox="1"/>
          <p:nvPr/>
        </p:nvSpPr>
        <p:spPr>
          <a:xfrm>
            <a:off x="1288725" y="4953000"/>
            <a:ext cx="4045275" cy="430887"/>
          </a:xfrm>
          <a:prstGeom prst="rect">
            <a:avLst/>
          </a:prstGeom>
          <a:noFill/>
        </p:spPr>
        <p:txBody>
          <a:bodyPr wrap="square" rtlCol="0">
            <a:spAutoFit/>
          </a:bodyPr>
          <a:lstStyle/>
          <a:p>
            <a:r>
              <a:rPr lang="en-US" sz="2200" dirty="0">
                <a:latin typeface="Calibri "/>
              </a:rPr>
              <a:t>Equipment</a:t>
            </a:r>
          </a:p>
        </p:txBody>
      </p:sp>
      <p:sp>
        <p:nvSpPr>
          <p:cNvPr id="18" name="TextBox 17"/>
          <p:cNvSpPr txBox="1"/>
          <p:nvPr/>
        </p:nvSpPr>
        <p:spPr>
          <a:xfrm>
            <a:off x="3810000" y="4953142"/>
            <a:ext cx="1861335" cy="430887"/>
          </a:xfrm>
          <a:prstGeom prst="rect">
            <a:avLst/>
          </a:prstGeom>
          <a:noFill/>
        </p:spPr>
        <p:txBody>
          <a:bodyPr wrap="square" rtlCol="0">
            <a:spAutoFit/>
          </a:bodyPr>
          <a:lstStyle/>
          <a:p>
            <a:r>
              <a:rPr lang="en-US" sz="2200" dirty="0">
                <a:solidFill>
                  <a:srgbClr val="0000FF"/>
                </a:solidFill>
                <a:latin typeface="Calibri "/>
              </a:rPr>
              <a:t>        660,000</a:t>
            </a:r>
          </a:p>
        </p:txBody>
      </p:sp>
      <p:sp>
        <p:nvSpPr>
          <p:cNvPr id="19" name="TextBox 18"/>
          <p:cNvSpPr txBox="1"/>
          <p:nvPr/>
        </p:nvSpPr>
        <p:spPr>
          <a:xfrm>
            <a:off x="1288725" y="5292098"/>
            <a:ext cx="4045275" cy="430887"/>
          </a:xfrm>
          <a:prstGeom prst="rect">
            <a:avLst/>
          </a:prstGeom>
          <a:noFill/>
        </p:spPr>
        <p:txBody>
          <a:bodyPr wrap="square" rtlCol="0">
            <a:spAutoFit/>
          </a:bodyPr>
          <a:lstStyle/>
          <a:p>
            <a:r>
              <a:rPr lang="en-US" sz="2200" dirty="0">
                <a:latin typeface="Calibri "/>
              </a:rPr>
              <a:t>Patent</a:t>
            </a:r>
          </a:p>
        </p:txBody>
      </p:sp>
      <p:sp>
        <p:nvSpPr>
          <p:cNvPr id="20" name="TextBox 19"/>
          <p:cNvSpPr txBox="1"/>
          <p:nvPr/>
        </p:nvSpPr>
        <p:spPr>
          <a:xfrm>
            <a:off x="4446478" y="5312664"/>
            <a:ext cx="1573322" cy="430887"/>
          </a:xfrm>
          <a:prstGeom prst="rect">
            <a:avLst/>
          </a:prstGeom>
          <a:noFill/>
        </p:spPr>
        <p:txBody>
          <a:bodyPr wrap="square" rtlCol="0">
            <a:spAutoFit/>
          </a:bodyPr>
          <a:lstStyle/>
          <a:p>
            <a:r>
              <a:rPr lang="en-US" sz="2200" dirty="0">
                <a:solidFill>
                  <a:srgbClr val="0000FF"/>
                </a:solidFill>
                <a:latin typeface="Calibri "/>
              </a:rPr>
              <a:t>440,000</a:t>
            </a:r>
          </a:p>
        </p:txBody>
      </p:sp>
      <p:sp>
        <p:nvSpPr>
          <p:cNvPr id="21" name="TextBox 20"/>
          <p:cNvSpPr txBox="1"/>
          <p:nvPr/>
        </p:nvSpPr>
        <p:spPr>
          <a:xfrm>
            <a:off x="1295400" y="5638800"/>
            <a:ext cx="4045275" cy="430887"/>
          </a:xfrm>
          <a:prstGeom prst="rect">
            <a:avLst/>
          </a:prstGeom>
          <a:noFill/>
        </p:spPr>
        <p:txBody>
          <a:bodyPr wrap="square" rtlCol="0">
            <a:spAutoFit/>
          </a:bodyPr>
          <a:lstStyle/>
          <a:p>
            <a:r>
              <a:rPr lang="en-US" sz="2200" dirty="0">
                <a:latin typeface="Calibri "/>
              </a:rPr>
              <a:t>Inventories</a:t>
            </a:r>
          </a:p>
        </p:txBody>
      </p:sp>
      <p:sp>
        <p:nvSpPr>
          <p:cNvPr id="22" name="TextBox 21"/>
          <p:cNvSpPr txBox="1"/>
          <p:nvPr/>
        </p:nvSpPr>
        <p:spPr>
          <a:xfrm>
            <a:off x="4446478" y="5647700"/>
            <a:ext cx="1573322" cy="430887"/>
          </a:xfrm>
          <a:prstGeom prst="rect">
            <a:avLst/>
          </a:prstGeom>
          <a:noFill/>
        </p:spPr>
        <p:txBody>
          <a:bodyPr wrap="square" rtlCol="0">
            <a:spAutoFit/>
          </a:bodyPr>
          <a:lstStyle/>
          <a:p>
            <a:r>
              <a:rPr lang="en-US" sz="2200" dirty="0">
                <a:solidFill>
                  <a:srgbClr val="0000FF"/>
                </a:solidFill>
                <a:latin typeface="Calibri "/>
              </a:rPr>
              <a:t>220,000</a:t>
            </a:r>
          </a:p>
        </p:txBody>
      </p:sp>
      <p:cxnSp>
        <p:nvCxnSpPr>
          <p:cNvPr id="24" name="Straight Connector 23"/>
          <p:cNvCxnSpPr/>
          <p:nvPr/>
        </p:nvCxnSpPr>
        <p:spPr>
          <a:xfrm>
            <a:off x="4157855" y="606285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152209" y="641846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157852" y="645797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296158" y="6020778"/>
            <a:ext cx="4045275" cy="430887"/>
          </a:xfrm>
          <a:prstGeom prst="rect">
            <a:avLst/>
          </a:prstGeom>
          <a:noFill/>
        </p:spPr>
        <p:txBody>
          <a:bodyPr wrap="square" rtlCol="0">
            <a:spAutoFit/>
          </a:bodyPr>
          <a:lstStyle/>
          <a:p>
            <a:r>
              <a:rPr lang="en-US" sz="2200" dirty="0">
                <a:latin typeface="Calibri "/>
              </a:rPr>
              <a:t>    Total</a:t>
            </a:r>
          </a:p>
        </p:txBody>
      </p:sp>
      <p:sp>
        <p:nvSpPr>
          <p:cNvPr id="29" name="TextBox 28"/>
          <p:cNvSpPr txBox="1"/>
          <p:nvPr/>
        </p:nvSpPr>
        <p:spPr>
          <a:xfrm>
            <a:off x="4069771" y="6032067"/>
            <a:ext cx="1645229" cy="430887"/>
          </a:xfrm>
          <a:prstGeom prst="rect">
            <a:avLst/>
          </a:prstGeom>
          <a:noFill/>
          <a:ln w="28575">
            <a:noFill/>
          </a:ln>
        </p:spPr>
        <p:txBody>
          <a:bodyPr wrap="square" rtlCol="0">
            <a:spAutoFit/>
          </a:bodyPr>
          <a:lstStyle/>
          <a:p>
            <a:r>
              <a:rPr lang="en-US" sz="2200" dirty="0">
                <a:solidFill>
                  <a:srgbClr val="0000FF"/>
                </a:solidFill>
                <a:latin typeface="Calibri "/>
              </a:rPr>
              <a:t>$2,200,000</a:t>
            </a:r>
          </a:p>
        </p:txBody>
      </p:sp>
      <p:sp>
        <p:nvSpPr>
          <p:cNvPr id="30" name="TextBox 29"/>
          <p:cNvSpPr txBox="1"/>
          <p:nvPr/>
        </p:nvSpPr>
        <p:spPr>
          <a:xfrm>
            <a:off x="7342801" y="4306824"/>
            <a:ext cx="1039199" cy="430887"/>
          </a:xfrm>
          <a:prstGeom prst="rect">
            <a:avLst/>
          </a:prstGeom>
          <a:noFill/>
          <a:ln w="28575">
            <a:noFill/>
          </a:ln>
        </p:spPr>
        <p:txBody>
          <a:bodyPr wrap="square" rtlCol="0">
            <a:spAutoFit/>
          </a:bodyPr>
          <a:lstStyle/>
          <a:p>
            <a:pPr algn="ctr"/>
            <a:r>
              <a:rPr lang="en-US" sz="2200" dirty="0" smtClean="0">
                <a:solidFill>
                  <a:srgbClr val="C00000"/>
                </a:solidFill>
                <a:latin typeface="Calibri "/>
              </a:rPr>
              <a:t>   15%</a:t>
            </a:r>
            <a:endParaRPr lang="en-US" sz="2200" dirty="0">
              <a:solidFill>
                <a:srgbClr val="C00000"/>
              </a:solidFill>
              <a:latin typeface="Calibri "/>
            </a:endParaRPr>
          </a:p>
        </p:txBody>
      </p:sp>
      <p:cxnSp>
        <p:nvCxnSpPr>
          <p:cNvPr id="35" name="Straight Connector 34"/>
          <p:cNvCxnSpPr/>
          <p:nvPr/>
        </p:nvCxnSpPr>
        <p:spPr>
          <a:xfrm>
            <a:off x="7528358" y="6062858"/>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522712" y="6418460"/>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528355" y="6457970"/>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519720" y="6032067"/>
            <a:ext cx="928689" cy="430887"/>
          </a:xfrm>
          <a:prstGeom prst="rect">
            <a:avLst/>
          </a:prstGeom>
          <a:noFill/>
        </p:spPr>
        <p:txBody>
          <a:bodyPr wrap="square" rtlCol="0">
            <a:spAutoFit/>
          </a:bodyPr>
          <a:lstStyle/>
          <a:p>
            <a:r>
              <a:rPr lang="en-US" sz="2200" dirty="0">
                <a:solidFill>
                  <a:srgbClr val="C00000"/>
                </a:solidFill>
                <a:latin typeface="Calibri "/>
              </a:rPr>
              <a:t>100%</a:t>
            </a:r>
          </a:p>
        </p:txBody>
      </p:sp>
      <p:sp>
        <p:nvSpPr>
          <p:cNvPr id="39" name="TextBox 38"/>
          <p:cNvSpPr txBox="1"/>
          <p:nvPr/>
        </p:nvSpPr>
        <p:spPr>
          <a:xfrm>
            <a:off x="3949871" y="3810000"/>
            <a:ext cx="1726859" cy="430887"/>
          </a:xfrm>
          <a:prstGeom prst="rect">
            <a:avLst/>
          </a:prstGeom>
          <a:noFill/>
        </p:spPr>
        <p:txBody>
          <a:bodyPr wrap="square" rtlCol="0">
            <a:spAutoFit/>
          </a:bodyPr>
          <a:lstStyle/>
          <a:p>
            <a:r>
              <a:rPr lang="en-US" sz="2200" b="1" dirty="0">
                <a:latin typeface="Calibri "/>
              </a:rPr>
              <a:t>Fair Values</a:t>
            </a:r>
          </a:p>
        </p:txBody>
      </p:sp>
      <p:cxnSp>
        <p:nvCxnSpPr>
          <p:cNvPr id="40" name="Straight Connector 39"/>
          <p:cNvCxnSpPr/>
          <p:nvPr/>
        </p:nvCxnSpPr>
        <p:spPr>
          <a:xfrm>
            <a:off x="1320003" y="4240887"/>
            <a:ext cx="71284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060780" y="6032067"/>
            <a:ext cx="1645229" cy="430887"/>
          </a:xfrm>
          <a:prstGeom prst="rect">
            <a:avLst/>
          </a:prstGeom>
          <a:noFill/>
          <a:ln w="28575">
            <a:noFill/>
          </a:ln>
        </p:spPr>
        <p:txBody>
          <a:bodyPr wrap="square" rtlCol="0">
            <a:spAutoFit/>
          </a:bodyPr>
          <a:lstStyle/>
          <a:p>
            <a:r>
              <a:rPr lang="en-US" sz="2200" dirty="0">
                <a:solidFill>
                  <a:srgbClr val="DE005A"/>
                </a:solidFill>
                <a:latin typeface="Calibri "/>
              </a:rPr>
              <a:t>$2,200,000</a:t>
            </a:r>
          </a:p>
        </p:txBody>
      </p:sp>
      <p:sp>
        <p:nvSpPr>
          <p:cNvPr id="31" name="TextBox 30"/>
          <p:cNvSpPr txBox="1"/>
          <p:nvPr/>
        </p:nvSpPr>
        <p:spPr>
          <a:xfrm>
            <a:off x="7336940" y="4293513"/>
            <a:ext cx="359260" cy="430887"/>
          </a:xfrm>
          <a:prstGeom prst="rect">
            <a:avLst/>
          </a:prstGeom>
          <a:noFill/>
          <a:ln w="28575">
            <a:noFill/>
          </a:ln>
        </p:spPr>
        <p:txBody>
          <a:bodyPr wrap="square" rtlCol="0">
            <a:spAutoFit/>
          </a:bodyPr>
          <a:lstStyle/>
          <a:p>
            <a:pPr algn="ctr"/>
            <a:r>
              <a:rPr lang="en-US" sz="2200" dirty="0" smtClean="0">
                <a:solidFill>
                  <a:srgbClr val="C00000"/>
                </a:solidFill>
                <a:latin typeface="Calibri "/>
              </a:rPr>
              <a:t>=</a:t>
            </a:r>
            <a:endParaRPr lang="en-US" sz="2200" dirty="0">
              <a:solidFill>
                <a:srgbClr val="C00000"/>
              </a:solidFill>
              <a:latin typeface="Calibri "/>
            </a:endParaRPr>
          </a:p>
        </p:txBody>
      </p:sp>
      <p:cxnSp>
        <p:nvCxnSpPr>
          <p:cNvPr id="7" name="Straight Connector 6"/>
          <p:cNvCxnSpPr/>
          <p:nvPr/>
        </p:nvCxnSpPr>
        <p:spPr>
          <a:xfrm>
            <a:off x="5726865" y="4508955"/>
            <a:ext cx="1364697" cy="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391400" y="4649450"/>
            <a:ext cx="1039199" cy="1446550"/>
          </a:xfrm>
          <a:prstGeom prst="rect">
            <a:avLst/>
          </a:prstGeom>
          <a:noFill/>
          <a:ln w="28575">
            <a:noFill/>
          </a:ln>
        </p:spPr>
        <p:txBody>
          <a:bodyPr wrap="square" rtlCol="0">
            <a:spAutoFit/>
          </a:bodyPr>
          <a:lstStyle/>
          <a:p>
            <a:pPr algn="ctr"/>
            <a:r>
              <a:rPr lang="en-US" sz="2200" dirty="0" smtClean="0">
                <a:solidFill>
                  <a:srgbClr val="C00000"/>
                </a:solidFill>
                <a:latin typeface="Calibri "/>
              </a:rPr>
              <a:t>25</a:t>
            </a:r>
            <a:endParaRPr lang="en-US" sz="2200" dirty="0">
              <a:solidFill>
                <a:srgbClr val="C00000"/>
              </a:solidFill>
              <a:latin typeface="Calibri "/>
            </a:endParaRPr>
          </a:p>
          <a:p>
            <a:pPr algn="ctr"/>
            <a:r>
              <a:rPr lang="en-US" sz="2200" dirty="0">
                <a:solidFill>
                  <a:srgbClr val="C00000"/>
                </a:solidFill>
                <a:latin typeface="Calibri "/>
              </a:rPr>
              <a:t>30</a:t>
            </a:r>
          </a:p>
          <a:p>
            <a:pPr algn="ctr"/>
            <a:r>
              <a:rPr lang="en-US" sz="2200" dirty="0">
                <a:solidFill>
                  <a:srgbClr val="C00000"/>
                </a:solidFill>
                <a:latin typeface="Calibri "/>
              </a:rPr>
              <a:t>20</a:t>
            </a:r>
          </a:p>
          <a:p>
            <a:pPr algn="ctr"/>
            <a:r>
              <a:rPr lang="en-US" sz="2200" dirty="0">
                <a:solidFill>
                  <a:srgbClr val="C00000"/>
                </a:solidFill>
                <a:latin typeface="Calibri "/>
              </a:rPr>
              <a:t>10</a:t>
            </a:r>
          </a:p>
        </p:txBody>
      </p:sp>
      <p:sp>
        <p:nvSpPr>
          <p:cNvPr id="43" name="TextBox 42"/>
          <p:cNvSpPr txBox="1"/>
          <p:nvPr/>
        </p:nvSpPr>
        <p:spPr>
          <a:xfrm>
            <a:off x="4114800" y="4306824"/>
            <a:ext cx="1609344" cy="430887"/>
          </a:xfrm>
          <a:prstGeom prst="rect">
            <a:avLst/>
          </a:prstGeom>
          <a:noFill/>
          <a:ln w="28575">
            <a:noFill/>
          </a:ln>
        </p:spPr>
        <p:txBody>
          <a:bodyPr wrap="square" rtlCol="0">
            <a:spAutoFit/>
          </a:bodyPr>
          <a:lstStyle/>
          <a:p>
            <a:r>
              <a:rPr lang="en-US" sz="2200" dirty="0" smtClean="0">
                <a:solidFill>
                  <a:srgbClr val="DE005A"/>
                </a:solidFill>
                <a:latin typeface="Calibri "/>
              </a:rPr>
              <a:t>$  300,000</a:t>
            </a:r>
            <a:endParaRPr lang="en-US" sz="2200" dirty="0">
              <a:solidFill>
                <a:srgbClr val="DE005A"/>
              </a:solidFill>
              <a:latin typeface="Calibri "/>
            </a:endParaRPr>
          </a:p>
        </p:txBody>
      </p:sp>
      <p:sp>
        <p:nvSpPr>
          <p:cNvPr id="44" name="TextBox 43"/>
          <p:cNvSpPr txBox="1"/>
          <p:nvPr/>
        </p:nvSpPr>
        <p:spPr>
          <a:xfrm>
            <a:off x="6883741" y="3809999"/>
            <a:ext cx="1726859" cy="430887"/>
          </a:xfrm>
          <a:prstGeom prst="rect">
            <a:avLst/>
          </a:prstGeom>
          <a:noFill/>
        </p:spPr>
        <p:txBody>
          <a:bodyPr wrap="square" rtlCol="0">
            <a:spAutoFit/>
          </a:bodyPr>
          <a:lstStyle/>
          <a:p>
            <a:r>
              <a:rPr lang="en-US" sz="2200" b="1" dirty="0" smtClean="0">
                <a:latin typeface="Calibri "/>
              </a:rPr>
              <a:t>Allocation</a:t>
            </a:r>
            <a:endParaRPr lang="en-US" sz="2200" b="1" dirty="0">
              <a:latin typeface="Calibri "/>
            </a:endParaRPr>
          </a:p>
        </p:txBody>
      </p:sp>
    </p:spTree>
    <p:extLst>
      <p:ext uri="{BB962C8B-B14F-4D97-AF65-F5344CB8AC3E}">
        <p14:creationId xmlns:p14="http://schemas.microsoft.com/office/powerpoint/2010/main" val="581900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childTnLst>
                          </p:cTn>
                        </p:par>
                        <p:par>
                          <p:cTn id="63" fill="hold">
                            <p:stCondLst>
                              <p:cond delay="1000"/>
                            </p:stCondLst>
                            <p:childTnLst>
                              <p:par>
                                <p:cTn id="64" presetID="56" presetClass="path" presetSubtype="0" accel="50000" decel="50000" fill="hold" grpId="1" nodeType="afterEffect">
                                  <p:stCondLst>
                                    <p:cond delay="0"/>
                                  </p:stCondLst>
                                  <p:childTnLst>
                                    <p:animMotion origin="layout" path="M 2.77778E-6 2.59259E-6 L 0.1684 -0.02408 " pathEditMode="relative" rAng="0" ptsTypes="AA">
                                      <p:cBhvr>
                                        <p:cTn id="65" dur="2000" fill="hold"/>
                                        <p:tgtEl>
                                          <p:spTgt spid="43"/>
                                        </p:tgtEl>
                                        <p:attrNameLst>
                                          <p:attrName>ppt_x</p:attrName>
                                          <p:attrName>ppt_y</p:attrName>
                                        </p:attrNameLst>
                                      </p:cBhvr>
                                      <p:rCtr x="8420" y="-1204"/>
                                    </p:animMotion>
                                  </p:childTnLst>
                                </p:cTn>
                              </p:par>
                              <p:par>
                                <p:cTn id="66" presetID="22" presetClass="entr" presetSubtype="8" fill="hold" nodeType="withEffect">
                                  <p:stCondLst>
                                    <p:cond delay="160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childTnLst>
                          </p:cTn>
                        </p:par>
                        <p:par>
                          <p:cTn id="69" fill="hold">
                            <p:stCondLst>
                              <p:cond delay="31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childTnLst>
                          </p:cTn>
                        </p:par>
                        <p:par>
                          <p:cTn id="73" fill="hold">
                            <p:stCondLst>
                              <p:cond delay="3600"/>
                            </p:stCondLst>
                            <p:childTnLst>
                              <p:par>
                                <p:cTn id="74" presetID="56" presetClass="path" presetSubtype="0" accel="50000" decel="50000" fill="hold" grpId="1" nodeType="afterEffect">
                                  <p:stCondLst>
                                    <p:cond delay="0"/>
                                  </p:stCondLst>
                                  <p:childTnLst>
                                    <p:animMotion origin="layout" path="M 2.22222E-6 3.7037E-7 L 0.1743 -0.2331 " pathEditMode="relative" rAng="0" ptsTypes="AA">
                                      <p:cBhvr>
                                        <p:cTn id="75" dur="2000" fill="hold"/>
                                        <p:tgtEl>
                                          <p:spTgt spid="42"/>
                                        </p:tgtEl>
                                        <p:attrNameLst>
                                          <p:attrName>ppt_x</p:attrName>
                                          <p:attrName>ppt_y</p:attrName>
                                        </p:attrNameLst>
                                      </p:cBhvr>
                                      <p:rCtr x="8715" y="-11667"/>
                                    </p:animMotion>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childTnLst>
                          </p:cTn>
                        </p:par>
                        <p:par>
                          <p:cTn id="80" fill="hold">
                            <p:stCondLst>
                              <p:cond delay="6100"/>
                            </p:stCondLst>
                            <p:childTnLst>
                              <p:par>
                                <p:cTn id="81" presetID="26" presetClass="emph" presetSubtype="0" fill="hold" grpId="1" nodeType="afterEffect">
                                  <p:stCondLst>
                                    <p:cond delay="0"/>
                                  </p:stCondLst>
                                  <p:childTnLst>
                                    <p:animEffect transition="out" filter="fade">
                                      <p:cBhvr>
                                        <p:cTn id="82" dur="500" tmFilter="0, 0; .2, .5; .8, .5; 1, 0"/>
                                        <p:tgtEl>
                                          <p:spTgt spid="31"/>
                                        </p:tgtEl>
                                      </p:cBhvr>
                                    </p:animEffect>
                                    <p:animScale>
                                      <p:cBhvr>
                                        <p:cTn id="83" dur="250" autoRev="1" fill="hold"/>
                                        <p:tgtEl>
                                          <p:spTgt spid="31"/>
                                        </p:tgtEl>
                                      </p:cBhvr>
                                      <p:by x="105000" y="105000"/>
                                    </p:animScale>
                                  </p:childTnLst>
                                </p:cTn>
                              </p:par>
                            </p:childTnLst>
                          </p:cTn>
                        </p:par>
                        <p:par>
                          <p:cTn id="84" fill="hold">
                            <p:stCondLst>
                              <p:cond delay="660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7100"/>
                            </p:stCondLst>
                            <p:childTnLst>
                              <p:par>
                                <p:cTn id="89" presetID="26" presetClass="emph" presetSubtype="0" fill="hold" grpId="1" nodeType="afterEffect">
                                  <p:stCondLst>
                                    <p:cond delay="0"/>
                                  </p:stCondLst>
                                  <p:childTnLst>
                                    <p:animEffect transition="out" filter="fade">
                                      <p:cBhvr>
                                        <p:cTn id="90" dur="500" tmFilter="0, 0; .2, .5; .8, .5; 1, 0"/>
                                        <p:tgtEl>
                                          <p:spTgt spid="30"/>
                                        </p:tgtEl>
                                      </p:cBhvr>
                                    </p:animEffect>
                                    <p:animScale>
                                      <p:cBhvr>
                                        <p:cTn id="91" dur="250" autoRev="1" fill="hold"/>
                                        <p:tgtEl>
                                          <p:spTgt spid="30"/>
                                        </p:tgtEl>
                                      </p:cBhvr>
                                      <p:by x="105000" y="105000"/>
                                    </p:animScale>
                                  </p:childTnLst>
                                </p:cTn>
                              </p:par>
                            </p:childTnLst>
                          </p:cTn>
                        </p:par>
                        <p:par>
                          <p:cTn id="92" fill="hold">
                            <p:stCondLst>
                              <p:cond delay="7600"/>
                            </p:stCondLst>
                            <p:childTnLst>
                              <p:par>
                                <p:cTn id="93" presetID="10" presetClass="entr" presetSubtype="0"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10" presetClass="entr" presetSubtype="0" fill="hold"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childTnLst>
                                </p:cTn>
                              </p:par>
                              <p:par>
                                <p:cTn id="99" presetID="10" presetClass="entr" presetSubtype="0" fill="hold" nodeType="withEffect">
                                  <p:stCondLst>
                                    <p:cond delay="50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500"/>
                                        <p:tgtEl>
                                          <p:spTgt spid="36"/>
                                        </p:tgtEl>
                                      </p:cBhvr>
                                    </p:animEffect>
                                  </p:childTnLst>
                                </p:cTn>
                              </p:par>
                              <p:par>
                                <p:cTn id="102" presetID="10" presetClass="entr" presetSubtype="0" fill="hold" nodeType="withEffect">
                                  <p:stCondLst>
                                    <p:cond delay="500"/>
                                  </p:stCondLst>
                                  <p:childTnLst>
                                    <p:set>
                                      <p:cBhvr>
                                        <p:cTn id="103" dur="1" fill="hold">
                                          <p:stCondLst>
                                            <p:cond delay="0"/>
                                          </p:stCondLst>
                                        </p:cTn>
                                        <p:tgtEl>
                                          <p:spTgt spid="37"/>
                                        </p:tgtEl>
                                        <p:attrNameLst>
                                          <p:attrName>style.visibility</p:attrName>
                                        </p:attrNameLst>
                                      </p:cBhvr>
                                      <p:to>
                                        <p:strVal val="visible"/>
                                      </p:to>
                                    </p:set>
                                    <p:animEffect transition="in" filter="fade">
                                      <p:cBhvr>
                                        <p:cTn id="104" dur="500"/>
                                        <p:tgtEl>
                                          <p:spTgt spid="37"/>
                                        </p:tgtEl>
                                      </p:cBhvr>
                                    </p:animEffect>
                                  </p:childTnLst>
                                </p:cTn>
                              </p:par>
                              <p:par>
                                <p:cTn id="105" presetID="10" presetClass="entr" presetSubtype="0" fill="hold" grpId="0" nodeType="withEffect">
                                  <p:stCondLst>
                                    <p:cond delay="50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8" grpId="0"/>
      <p:bldP spid="29" grpId="0"/>
      <p:bldP spid="30" grpId="0"/>
      <p:bldP spid="30" grpId="1"/>
      <p:bldP spid="38" grpId="0"/>
      <p:bldP spid="39" grpId="0"/>
      <p:bldP spid="42" grpId="0"/>
      <p:bldP spid="42" grpId="1"/>
      <p:bldP spid="31" grpId="0"/>
      <p:bldP spid="31" grpId="1"/>
      <p:bldP spid="41" grpId="0"/>
      <p:bldP spid="43" grpId="0"/>
      <p:bldP spid="43" grpId="1"/>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Lump-Sum </a:t>
            </a:r>
            <a:r>
              <a:rPr lang="en-US" sz="4000" dirty="0" smtClean="0">
                <a:latin typeface="Calibri"/>
                <a:cs typeface="Calibri"/>
              </a:rPr>
              <a:t>Purchases </a:t>
            </a:r>
            <a:r>
              <a:rPr lang="en-US" sz="2400" dirty="0">
                <a:latin typeface="Calibri"/>
                <a:cs typeface="Calibri"/>
              </a:rPr>
              <a:t>(</a:t>
            </a:r>
            <a:r>
              <a:rPr lang="en-US" sz="2400" dirty="0" smtClean="0">
                <a:latin typeface="Calibri"/>
                <a:cs typeface="Calibri"/>
              </a:rPr>
              <a:t>cont. </a:t>
            </a:r>
            <a:r>
              <a:rPr lang="en-US" sz="2400" dirty="0">
                <a:latin typeface="Calibri"/>
                <a:cs typeface="Calibri"/>
              </a:rPr>
              <a:t>2)</a:t>
            </a:r>
            <a:endParaRPr lang="en-IN" sz="2400" dirty="0">
              <a:latin typeface="Calibri"/>
              <a:cs typeface="Calibri"/>
            </a:endParaRPr>
          </a:p>
        </p:txBody>
      </p:sp>
      <p:sp>
        <p:nvSpPr>
          <p:cNvPr id="3" name="Content Placeholder 2"/>
          <p:cNvSpPr>
            <a:spLocks noGrp="1"/>
          </p:cNvSpPr>
          <p:nvPr>
            <p:ph idx="1"/>
          </p:nvPr>
        </p:nvSpPr>
        <p:spPr>
          <a:xfrm>
            <a:off x="611560" y="1274501"/>
            <a:ext cx="8229600" cy="4525963"/>
          </a:xfrm>
          <a:ln w="19050">
            <a:noFill/>
          </a:ln>
        </p:spPr>
        <p:txBody>
          <a:bodyPr>
            <a:normAutofit/>
          </a:bodyPr>
          <a:lstStyle/>
          <a:p>
            <a:pPr marL="0" indent="0">
              <a:buNone/>
            </a:pPr>
            <a:r>
              <a:rPr lang="en-IN" sz="2200" dirty="0"/>
              <a:t>The Smyrna Hand &amp; Edge Tools Company purchased an existing factory for a single sum of $2,000,000. The price included title to the land, the factory building, and the manufacturing equipment in the building, a patent on a process the equipment uses, and inventories of raw materials. An independent appraisal estimated the fair values of the assets (if purchased separately) at $330,000 for the land, $550,000 for the building, $660,000 for the equipment, $440,000 for the patent, and $220,000 for the inventories. </a:t>
            </a:r>
            <a:endParaRPr lang="en-US" sz="22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13" name="TextBox 12"/>
          <p:cNvSpPr txBox="1"/>
          <p:nvPr/>
        </p:nvSpPr>
        <p:spPr>
          <a:xfrm>
            <a:off x="1007538" y="4476195"/>
            <a:ext cx="2528295" cy="430887"/>
          </a:xfrm>
          <a:prstGeom prst="rect">
            <a:avLst/>
          </a:prstGeom>
          <a:noFill/>
        </p:spPr>
        <p:txBody>
          <a:bodyPr wrap="square" rtlCol="0">
            <a:spAutoFit/>
          </a:bodyPr>
          <a:lstStyle/>
          <a:p>
            <a:r>
              <a:rPr lang="en-US" sz="2200" dirty="0">
                <a:latin typeface="Calibri "/>
              </a:rPr>
              <a:t>Land</a:t>
            </a:r>
          </a:p>
        </p:txBody>
      </p:sp>
      <p:sp>
        <p:nvSpPr>
          <p:cNvPr id="14" name="TextBox 13"/>
          <p:cNvSpPr txBox="1"/>
          <p:nvPr/>
        </p:nvSpPr>
        <p:spPr>
          <a:xfrm>
            <a:off x="2895600" y="5105400"/>
            <a:ext cx="2132349" cy="430887"/>
          </a:xfrm>
          <a:prstGeom prst="rect">
            <a:avLst/>
          </a:prstGeom>
          <a:noFill/>
        </p:spPr>
        <p:txBody>
          <a:bodyPr wrap="square" rtlCol="0">
            <a:spAutoFit/>
          </a:bodyPr>
          <a:lstStyle/>
          <a:p>
            <a:r>
              <a:rPr lang="en-US" sz="2200" b="1" dirty="0">
                <a:solidFill>
                  <a:srgbClr val="AC0C8A"/>
                </a:solidFill>
                <a:latin typeface="Calibri "/>
              </a:rPr>
              <a:t>$2,000,000 × </a:t>
            </a:r>
          </a:p>
        </p:txBody>
      </p:sp>
      <p:sp>
        <p:nvSpPr>
          <p:cNvPr id="15" name="TextBox 14"/>
          <p:cNvSpPr txBox="1"/>
          <p:nvPr/>
        </p:nvSpPr>
        <p:spPr>
          <a:xfrm>
            <a:off x="1013181" y="4773941"/>
            <a:ext cx="3317259" cy="430887"/>
          </a:xfrm>
          <a:prstGeom prst="rect">
            <a:avLst/>
          </a:prstGeom>
          <a:noFill/>
        </p:spPr>
        <p:txBody>
          <a:bodyPr wrap="square" rtlCol="0">
            <a:spAutoFit/>
          </a:bodyPr>
          <a:lstStyle/>
          <a:p>
            <a:r>
              <a:rPr lang="en-US" sz="2200" dirty="0">
                <a:latin typeface="Calibri "/>
              </a:rPr>
              <a:t>Building</a:t>
            </a:r>
          </a:p>
        </p:txBody>
      </p:sp>
      <p:sp>
        <p:nvSpPr>
          <p:cNvPr id="17" name="TextBox 16"/>
          <p:cNvSpPr txBox="1"/>
          <p:nvPr/>
        </p:nvSpPr>
        <p:spPr>
          <a:xfrm>
            <a:off x="1007535" y="5061093"/>
            <a:ext cx="2022637" cy="430887"/>
          </a:xfrm>
          <a:prstGeom prst="rect">
            <a:avLst/>
          </a:prstGeom>
          <a:noFill/>
        </p:spPr>
        <p:txBody>
          <a:bodyPr wrap="square" rtlCol="0">
            <a:spAutoFit/>
          </a:bodyPr>
          <a:lstStyle/>
          <a:p>
            <a:r>
              <a:rPr lang="en-US" sz="2200" dirty="0">
                <a:latin typeface="Calibri "/>
              </a:rPr>
              <a:t>Equipment</a:t>
            </a:r>
          </a:p>
        </p:txBody>
      </p:sp>
      <p:sp>
        <p:nvSpPr>
          <p:cNvPr id="19" name="TextBox 18"/>
          <p:cNvSpPr txBox="1"/>
          <p:nvPr/>
        </p:nvSpPr>
        <p:spPr>
          <a:xfrm>
            <a:off x="993525" y="5352689"/>
            <a:ext cx="1902075" cy="430887"/>
          </a:xfrm>
          <a:prstGeom prst="rect">
            <a:avLst/>
          </a:prstGeom>
          <a:noFill/>
        </p:spPr>
        <p:txBody>
          <a:bodyPr wrap="square" rtlCol="0">
            <a:spAutoFit/>
          </a:bodyPr>
          <a:lstStyle/>
          <a:p>
            <a:r>
              <a:rPr lang="en-US" sz="2200" dirty="0">
                <a:latin typeface="Calibri "/>
              </a:rPr>
              <a:t>Patent</a:t>
            </a:r>
          </a:p>
        </p:txBody>
      </p:sp>
      <p:sp>
        <p:nvSpPr>
          <p:cNvPr id="21" name="TextBox 20"/>
          <p:cNvSpPr txBox="1"/>
          <p:nvPr/>
        </p:nvSpPr>
        <p:spPr>
          <a:xfrm>
            <a:off x="1016535" y="5630826"/>
            <a:ext cx="4045275" cy="430887"/>
          </a:xfrm>
          <a:prstGeom prst="rect">
            <a:avLst/>
          </a:prstGeom>
          <a:noFill/>
        </p:spPr>
        <p:txBody>
          <a:bodyPr wrap="square" rtlCol="0">
            <a:spAutoFit/>
          </a:bodyPr>
          <a:lstStyle/>
          <a:p>
            <a:r>
              <a:rPr lang="en-US" sz="2200" dirty="0">
                <a:latin typeface="Calibri "/>
              </a:rPr>
              <a:t>Inventories</a:t>
            </a:r>
          </a:p>
        </p:txBody>
      </p:sp>
      <p:sp>
        <p:nvSpPr>
          <p:cNvPr id="28" name="TextBox 27"/>
          <p:cNvSpPr txBox="1"/>
          <p:nvPr/>
        </p:nvSpPr>
        <p:spPr>
          <a:xfrm>
            <a:off x="1016535" y="6015193"/>
            <a:ext cx="4045275" cy="430887"/>
          </a:xfrm>
          <a:prstGeom prst="rect">
            <a:avLst/>
          </a:prstGeom>
          <a:noFill/>
        </p:spPr>
        <p:txBody>
          <a:bodyPr wrap="square" rtlCol="0">
            <a:spAutoFit/>
          </a:bodyPr>
          <a:lstStyle/>
          <a:p>
            <a:r>
              <a:rPr lang="en-US" sz="2200" dirty="0">
                <a:latin typeface="Calibri "/>
              </a:rPr>
              <a:t>Total</a:t>
            </a:r>
          </a:p>
        </p:txBody>
      </p:sp>
      <p:sp>
        <p:nvSpPr>
          <p:cNvPr id="30" name="TextBox 29"/>
          <p:cNvSpPr txBox="1"/>
          <p:nvPr/>
        </p:nvSpPr>
        <p:spPr>
          <a:xfrm>
            <a:off x="5001408" y="4476195"/>
            <a:ext cx="1612065" cy="430887"/>
          </a:xfrm>
          <a:prstGeom prst="rect">
            <a:avLst/>
          </a:prstGeom>
          <a:noFill/>
        </p:spPr>
        <p:txBody>
          <a:bodyPr wrap="square" rtlCol="0">
            <a:spAutoFit/>
          </a:bodyPr>
          <a:lstStyle/>
          <a:p>
            <a:r>
              <a:rPr lang="en-US" sz="2200" b="1" dirty="0">
                <a:solidFill>
                  <a:srgbClr val="C00000"/>
                </a:solidFill>
                <a:latin typeface="Calibri "/>
              </a:rPr>
              <a:t>    15%</a:t>
            </a:r>
          </a:p>
        </p:txBody>
      </p:sp>
      <p:sp>
        <p:nvSpPr>
          <p:cNvPr id="31" name="TextBox 30"/>
          <p:cNvSpPr txBox="1"/>
          <p:nvPr/>
        </p:nvSpPr>
        <p:spPr>
          <a:xfrm>
            <a:off x="5325109" y="4773941"/>
            <a:ext cx="1573322" cy="430887"/>
          </a:xfrm>
          <a:prstGeom prst="rect">
            <a:avLst/>
          </a:prstGeom>
          <a:noFill/>
        </p:spPr>
        <p:txBody>
          <a:bodyPr wrap="square" rtlCol="0">
            <a:spAutoFit/>
          </a:bodyPr>
          <a:lstStyle/>
          <a:p>
            <a:r>
              <a:rPr lang="en-US" sz="2200" b="1" dirty="0">
                <a:solidFill>
                  <a:srgbClr val="C00000"/>
                </a:solidFill>
                <a:latin typeface="Calibri "/>
              </a:rPr>
              <a:t>25    </a:t>
            </a:r>
          </a:p>
        </p:txBody>
      </p:sp>
      <p:sp>
        <p:nvSpPr>
          <p:cNvPr id="32" name="TextBox 31"/>
          <p:cNvSpPr txBox="1"/>
          <p:nvPr/>
        </p:nvSpPr>
        <p:spPr>
          <a:xfrm>
            <a:off x="4790446" y="5061093"/>
            <a:ext cx="1861335" cy="430887"/>
          </a:xfrm>
          <a:prstGeom prst="rect">
            <a:avLst/>
          </a:prstGeom>
          <a:noFill/>
        </p:spPr>
        <p:txBody>
          <a:bodyPr wrap="square" rtlCol="0">
            <a:spAutoFit/>
          </a:bodyPr>
          <a:lstStyle/>
          <a:p>
            <a:r>
              <a:rPr lang="en-US" sz="2200" dirty="0">
                <a:solidFill>
                  <a:srgbClr val="C00000"/>
                </a:solidFill>
                <a:latin typeface="Calibri "/>
              </a:rPr>
              <a:t>       </a:t>
            </a:r>
            <a:r>
              <a:rPr lang="en-US" sz="2200" b="1" dirty="0">
                <a:solidFill>
                  <a:srgbClr val="C00000"/>
                </a:solidFill>
                <a:latin typeface="Calibri "/>
              </a:rPr>
              <a:t>30</a:t>
            </a:r>
          </a:p>
        </p:txBody>
      </p:sp>
      <p:sp>
        <p:nvSpPr>
          <p:cNvPr id="33" name="TextBox 32"/>
          <p:cNvSpPr txBox="1"/>
          <p:nvPr/>
        </p:nvSpPr>
        <p:spPr>
          <a:xfrm>
            <a:off x="5325106" y="5352689"/>
            <a:ext cx="1573322" cy="430887"/>
          </a:xfrm>
          <a:prstGeom prst="rect">
            <a:avLst/>
          </a:prstGeom>
          <a:noFill/>
        </p:spPr>
        <p:txBody>
          <a:bodyPr wrap="square" rtlCol="0">
            <a:spAutoFit/>
          </a:bodyPr>
          <a:lstStyle/>
          <a:p>
            <a:r>
              <a:rPr lang="en-US" sz="2200" b="1" dirty="0">
                <a:solidFill>
                  <a:srgbClr val="C00000"/>
                </a:solidFill>
                <a:latin typeface="Calibri "/>
              </a:rPr>
              <a:t>20</a:t>
            </a:r>
          </a:p>
        </p:txBody>
      </p:sp>
      <p:sp>
        <p:nvSpPr>
          <p:cNvPr id="34" name="TextBox 33"/>
          <p:cNvSpPr txBox="1"/>
          <p:nvPr/>
        </p:nvSpPr>
        <p:spPr>
          <a:xfrm>
            <a:off x="5323842" y="5642115"/>
            <a:ext cx="1573322" cy="430887"/>
          </a:xfrm>
          <a:prstGeom prst="rect">
            <a:avLst/>
          </a:prstGeom>
          <a:noFill/>
        </p:spPr>
        <p:txBody>
          <a:bodyPr wrap="square" rtlCol="0">
            <a:spAutoFit/>
          </a:bodyPr>
          <a:lstStyle/>
          <a:p>
            <a:r>
              <a:rPr lang="en-US" sz="2200" b="1" dirty="0">
                <a:solidFill>
                  <a:srgbClr val="C00000"/>
                </a:solidFill>
                <a:latin typeface="Calibri "/>
              </a:rPr>
              <a:t>10</a:t>
            </a:r>
          </a:p>
        </p:txBody>
      </p:sp>
      <p:cxnSp>
        <p:nvCxnSpPr>
          <p:cNvPr id="35" name="Straight Connector 34"/>
          <p:cNvCxnSpPr/>
          <p:nvPr/>
        </p:nvCxnSpPr>
        <p:spPr>
          <a:xfrm>
            <a:off x="5181600" y="6057273"/>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81600" y="6412875"/>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81600" y="6452385"/>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195467" y="6026482"/>
            <a:ext cx="928689" cy="430887"/>
          </a:xfrm>
          <a:prstGeom prst="rect">
            <a:avLst/>
          </a:prstGeom>
          <a:noFill/>
        </p:spPr>
        <p:txBody>
          <a:bodyPr wrap="square" rtlCol="0">
            <a:spAutoFit/>
          </a:bodyPr>
          <a:lstStyle/>
          <a:p>
            <a:r>
              <a:rPr lang="en-US" sz="2200" b="1" dirty="0">
                <a:solidFill>
                  <a:srgbClr val="C00000"/>
                </a:solidFill>
                <a:latin typeface="Calibri "/>
              </a:rPr>
              <a:t>100%</a:t>
            </a:r>
          </a:p>
        </p:txBody>
      </p:sp>
      <p:sp>
        <p:nvSpPr>
          <p:cNvPr id="39" name="TextBox 38"/>
          <p:cNvSpPr txBox="1"/>
          <p:nvPr/>
        </p:nvSpPr>
        <p:spPr>
          <a:xfrm>
            <a:off x="2953400" y="3790593"/>
            <a:ext cx="2139106" cy="707886"/>
          </a:xfrm>
          <a:prstGeom prst="rect">
            <a:avLst/>
          </a:prstGeom>
          <a:noFill/>
        </p:spPr>
        <p:txBody>
          <a:bodyPr wrap="square" rtlCol="0">
            <a:spAutoFit/>
          </a:bodyPr>
          <a:lstStyle/>
          <a:p>
            <a:pPr algn="ctr"/>
            <a:r>
              <a:rPr lang="en-US" sz="2000" b="1" dirty="0">
                <a:latin typeface="Calibri "/>
              </a:rPr>
              <a:t>Consideration </a:t>
            </a:r>
            <a:r>
              <a:rPr lang="en-US" sz="2000" b="1" dirty="0" smtClean="0">
                <a:latin typeface="Calibri "/>
              </a:rPr>
              <a:t>Paid</a:t>
            </a:r>
            <a:endParaRPr lang="en-US" sz="2000" b="1" dirty="0">
              <a:latin typeface="Calibri "/>
            </a:endParaRPr>
          </a:p>
        </p:txBody>
      </p:sp>
      <p:cxnSp>
        <p:nvCxnSpPr>
          <p:cNvPr id="40" name="Straight Connector 39"/>
          <p:cNvCxnSpPr/>
          <p:nvPr/>
        </p:nvCxnSpPr>
        <p:spPr>
          <a:xfrm>
            <a:off x="1123493" y="4452824"/>
            <a:ext cx="75828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189218" y="3691737"/>
            <a:ext cx="2500291" cy="707886"/>
          </a:xfrm>
          <a:prstGeom prst="rect">
            <a:avLst/>
          </a:prstGeom>
          <a:noFill/>
        </p:spPr>
        <p:txBody>
          <a:bodyPr wrap="square" rtlCol="0">
            <a:spAutoFit/>
          </a:bodyPr>
          <a:lstStyle/>
          <a:p>
            <a:pPr algn="ctr"/>
            <a:r>
              <a:rPr lang="en-US" sz="2000" b="1" dirty="0">
                <a:latin typeface="Calibri "/>
              </a:rPr>
              <a:t>Initial Valuation of Each Asset</a:t>
            </a:r>
          </a:p>
        </p:txBody>
      </p:sp>
      <p:sp>
        <p:nvSpPr>
          <p:cNvPr id="42" name="TextBox 41"/>
          <p:cNvSpPr txBox="1"/>
          <p:nvPr/>
        </p:nvSpPr>
        <p:spPr>
          <a:xfrm>
            <a:off x="6714327" y="4498443"/>
            <a:ext cx="1612065" cy="430887"/>
          </a:xfrm>
          <a:prstGeom prst="rect">
            <a:avLst/>
          </a:prstGeom>
          <a:noFill/>
        </p:spPr>
        <p:txBody>
          <a:bodyPr wrap="square" rtlCol="0">
            <a:spAutoFit/>
          </a:bodyPr>
          <a:lstStyle/>
          <a:p>
            <a:r>
              <a:rPr lang="en-US" sz="2200" b="1" dirty="0">
                <a:solidFill>
                  <a:srgbClr val="008000"/>
                </a:solidFill>
                <a:latin typeface="Calibri "/>
              </a:rPr>
              <a:t>$  300,000</a:t>
            </a:r>
          </a:p>
        </p:txBody>
      </p:sp>
      <p:sp>
        <p:nvSpPr>
          <p:cNvPr id="43" name="TextBox 42"/>
          <p:cNvSpPr txBox="1"/>
          <p:nvPr/>
        </p:nvSpPr>
        <p:spPr>
          <a:xfrm>
            <a:off x="7009003" y="4796189"/>
            <a:ext cx="1573322" cy="430887"/>
          </a:xfrm>
          <a:prstGeom prst="rect">
            <a:avLst/>
          </a:prstGeom>
          <a:noFill/>
        </p:spPr>
        <p:txBody>
          <a:bodyPr wrap="square" rtlCol="0">
            <a:spAutoFit/>
          </a:bodyPr>
          <a:lstStyle/>
          <a:p>
            <a:r>
              <a:rPr lang="en-US" sz="2200" b="1" dirty="0">
                <a:solidFill>
                  <a:srgbClr val="008000"/>
                </a:solidFill>
                <a:latin typeface="Calibri "/>
              </a:rPr>
              <a:t>500,000</a:t>
            </a:r>
          </a:p>
        </p:txBody>
      </p:sp>
      <p:sp>
        <p:nvSpPr>
          <p:cNvPr id="44" name="TextBox 43"/>
          <p:cNvSpPr txBox="1"/>
          <p:nvPr/>
        </p:nvSpPr>
        <p:spPr>
          <a:xfrm>
            <a:off x="6474337" y="5083341"/>
            <a:ext cx="1861335" cy="430887"/>
          </a:xfrm>
          <a:prstGeom prst="rect">
            <a:avLst/>
          </a:prstGeom>
          <a:noFill/>
        </p:spPr>
        <p:txBody>
          <a:bodyPr wrap="square" rtlCol="0">
            <a:spAutoFit/>
          </a:bodyPr>
          <a:lstStyle/>
          <a:p>
            <a:r>
              <a:rPr lang="en-US" sz="2200" dirty="0">
                <a:solidFill>
                  <a:srgbClr val="008000"/>
                </a:solidFill>
                <a:latin typeface="Calibri "/>
              </a:rPr>
              <a:t>       </a:t>
            </a:r>
            <a:r>
              <a:rPr lang="en-US" sz="2200" b="1" dirty="0">
                <a:solidFill>
                  <a:srgbClr val="008000"/>
                </a:solidFill>
                <a:latin typeface="Calibri "/>
              </a:rPr>
              <a:t>600,000</a:t>
            </a:r>
          </a:p>
        </p:txBody>
      </p:sp>
      <p:sp>
        <p:nvSpPr>
          <p:cNvPr id="45" name="TextBox 44"/>
          <p:cNvSpPr txBox="1"/>
          <p:nvPr/>
        </p:nvSpPr>
        <p:spPr>
          <a:xfrm>
            <a:off x="7009000" y="5374937"/>
            <a:ext cx="1573322" cy="430887"/>
          </a:xfrm>
          <a:prstGeom prst="rect">
            <a:avLst/>
          </a:prstGeom>
          <a:noFill/>
        </p:spPr>
        <p:txBody>
          <a:bodyPr wrap="square" rtlCol="0">
            <a:spAutoFit/>
          </a:bodyPr>
          <a:lstStyle/>
          <a:p>
            <a:r>
              <a:rPr lang="en-US" sz="2200" b="1" dirty="0">
                <a:solidFill>
                  <a:srgbClr val="008000"/>
                </a:solidFill>
                <a:latin typeface="Calibri "/>
              </a:rPr>
              <a:t>400,000</a:t>
            </a:r>
          </a:p>
        </p:txBody>
      </p:sp>
      <p:sp>
        <p:nvSpPr>
          <p:cNvPr id="46" name="TextBox 45"/>
          <p:cNvSpPr txBox="1"/>
          <p:nvPr/>
        </p:nvSpPr>
        <p:spPr>
          <a:xfrm>
            <a:off x="7007736" y="5664363"/>
            <a:ext cx="1573322" cy="430887"/>
          </a:xfrm>
          <a:prstGeom prst="rect">
            <a:avLst/>
          </a:prstGeom>
          <a:noFill/>
        </p:spPr>
        <p:txBody>
          <a:bodyPr wrap="square" rtlCol="0">
            <a:spAutoFit/>
          </a:bodyPr>
          <a:lstStyle/>
          <a:p>
            <a:r>
              <a:rPr lang="en-US" sz="2200" b="1" dirty="0">
                <a:solidFill>
                  <a:srgbClr val="008000"/>
                </a:solidFill>
                <a:latin typeface="Calibri "/>
              </a:rPr>
              <a:t>200,000</a:t>
            </a:r>
          </a:p>
        </p:txBody>
      </p:sp>
      <p:cxnSp>
        <p:nvCxnSpPr>
          <p:cNvPr id="47" name="Straight Connector 46"/>
          <p:cNvCxnSpPr/>
          <p:nvPr/>
        </p:nvCxnSpPr>
        <p:spPr>
          <a:xfrm>
            <a:off x="6714819" y="607952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709173" y="6435123"/>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714816" y="6474633"/>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626735" y="6048730"/>
            <a:ext cx="1645229" cy="430887"/>
          </a:xfrm>
          <a:prstGeom prst="rect">
            <a:avLst/>
          </a:prstGeom>
          <a:noFill/>
        </p:spPr>
        <p:txBody>
          <a:bodyPr wrap="square" rtlCol="0">
            <a:spAutoFit/>
          </a:bodyPr>
          <a:lstStyle/>
          <a:p>
            <a:r>
              <a:rPr lang="en-US" sz="2200" b="1" dirty="0">
                <a:solidFill>
                  <a:srgbClr val="AC0C8A"/>
                </a:solidFill>
                <a:latin typeface="Calibri "/>
              </a:rPr>
              <a:t>$2,000,000</a:t>
            </a:r>
          </a:p>
        </p:txBody>
      </p:sp>
      <p:sp>
        <p:nvSpPr>
          <p:cNvPr id="6" name="Right Brace 5"/>
          <p:cNvSpPr/>
          <p:nvPr/>
        </p:nvSpPr>
        <p:spPr>
          <a:xfrm>
            <a:off x="2387601" y="4584792"/>
            <a:ext cx="381579"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Right Brace 50"/>
          <p:cNvSpPr/>
          <p:nvPr/>
        </p:nvSpPr>
        <p:spPr>
          <a:xfrm flipH="1">
            <a:off x="4948032" y="4560730"/>
            <a:ext cx="382543"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4" name="TextBox 53"/>
          <p:cNvSpPr txBox="1"/>
          <p:nvPr/>
        </p:nvSpPr>
        <p:spPr>
          <a:xfrm>
            <a:off x="6088977" y="4476195"/>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5" name="TextBox 54"/>
          <p:cNvSpPr txBox="1"/>
          <p:nvPr/>
        </p:nvSpPr>
        <p:spPr>
          <a:xfrm>
            <a:off x="6088977" y="4789146"/>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6" name="TextBox 55"/>
          <p:cNvSpPr txBox="1"/>
          <p:nvPr/>
        </p:nvSpPr>
        <p:spPr>
          <a:xfrm>
            <a:off x="6088977" y="5092986"/>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7" name="TextBox 56"/>
          <p:cNvSpPr txBox="1"/>
          <p:nvPr/>
        </p:nvSpPr>
        <p:spPr>
          <a:xfrm>
            <a:off x="6088977" y="5369577"/>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8" name="TextBox 57"/>
          <p:cNvSpPr txBox="1"/>
          <p:nvPr/>
        </p:nvSpPr>
        <p:spPr>
          <a:xfrm>
            <a:off x="6088977" y="5623359"/>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Tree>
    <p:extLst>
      <p:ext uri="{BB962C8B-B14F-4D97-AF65-F5344CB8AC3E}">
        <p14:creationId xmlns:p14="http://schemas.microsoft.com/office/powerpoint/2010/main" val="41615989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wipe(left)">
                                      <p:cBhvr>
                                        <p:cTn id="60" dur="500"/>
                                        <p:tgtEl>
                                          <p:spTgt spid="55"/>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left)">
                                      <p:cBhvr>
                                        <p:cTn id="64" dur="500"/>
                                        <p:tgtEl>
                                          <p:spTgt spid="43"/>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left)">
                                      <p:cBhvr>
                                        <p:cTn id="68" dur="500"/>
                                        <p:tgtEl>
                                          <p:spTgt spid="56"/>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wipe(left)">
                                      <p:cBhvr>
                                        <p:cTn id="72" dur="500"/>
                                        <p:tgtEl>
                                          <p:spTgt spid="44"/>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left)">
                                      <p:cBhvr>
                                        <p:cTn id="76" dur="500"/>
                                        <p:tgtEl>
                                          <p:spTgt spid="57"/>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wipe(left)">
                                      <p:cBhvr>
                                        <p:cTn id="80" dur="500"/>
                                        <p:tgtEl>
                                          <p:spTgt spid="45"/>
                                        </p:tgtEl>
                                      </p:cBhvr>
                                    </p:animEffect>
                                  </p:childTnLst>
                                </p:cTn>
                              </p:par>
                            </p:childTnLst>
                          </p:cTn>
                        </p:par>
                        <p:par>
                          <p:cTn id="81" fill="hold">
                            <p:stCondLst>
                              <p:cond delay="8500"/>
                            </p:stCondLst>
                            <p:childTnLst>
                              <p:par>
                                <p:cTn id="82" presetID="22" presetClass="entr" presetSubtype="8"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wipe(left)">
                                      <p:cBhvr>
                                        <p:cTn id="84" dur="500"/>
                                        <p:tgtEl>
                                          <p:spTgt spid="58"/>
                                        </p:tgtEl>
                                      </p:cBhvr>
                                    </p:animEffect>
                                  </p:childTnLst>
                                </p:cTn>
                              </p:par>
                            </p:childTnLst>
                          </p:cTn>
                        </p:par>
                        <p:par>
                          <p:cTn id="85" fill="hold">
                            <p:stCondLst>
                              <p:cond delay="9000"/>
                            </p:stCondLst>
                            <p:childTnLst>
                              <p:par>
                                <p:cTn id="86" presetID="22" presetClass="entr" presetSubtype="8"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500"/>
                                        <p:tgtEl>
                                          <p:spTgt spid="46"/>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par>
                                <p:cTn id="93" presetID="10" presetClass="entr" presetSubtype="0" fill="hold" nodeType="with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par>
                                <p:cTn id="96" presetID="10" presetClass="entr" presetSubtype="0" fill="hold"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par>
                                <p:cTn id="99" presetID="10" presetClass="entr" presetSubtype="0" fill="hold"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0" grpId="0"/>
      <p:bldP spid="31" grpId="0"/>
      <p:bldP spid="32" grpId="0"/>
      <p:bldP spid="33" grpId="0"/>
      <p:bldP spid="34" grpId="0"/>
      <p:bldP spid="38" grpId="0"/>
      <p:bldP spid="42" grpId="0"/>
      <p:bldP spid="43" grpId="0"/>
      <p:bldP spid="44" grpId="0"/>
      <p:bldP spid="45" grpId="0"/>
      <p:bldP spid="46" grpId="0"/>
      <p:bldP spid="50" grpId="0"/>
      <p:bldP spid="6" grpId="0" animBg="1"/>
      <p:bldP spid="51" grpId="0" animBg="1"/>
      <p:bldP spid="54" grpId="0"/>
      <p:bldP spid="55" grpId="0"/>
      <p:bldP spid="56" grpId="0"/>
      <p:bldP spid="57" grpId="0"/>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Lump-Sum </a:t>
            </a:r>
            <a:r>
              <a:rPr lang="en-US" sz="4000" dirty="0" smtClean="0">
                <a:latin typeface="Calibri"/>
                <a:cs typeface="Calibri"/>
              </a:rPr>
              <a:t>Purchases </a:t>
            </a:r>
            <a:r>
              <a:rPr lang="en-US" sz="2400" dirty="0">
                <a:latin typeface="Calibri"/>
                <a:cs typeface="Calibri"/>
              </a:rPr>
              <a:t>(concluded)</a:t>
            </a:r>
            <a:endParaRPr lang="en-IN" sz="2400" dirty="0">
              <a:latin typeface="Calibri"/>
              <a:cs typeface="Calibri"/>
            </a:endParaRP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52" name="Rectangle 51"/>
          <p:cNvSpPr/>
          <p:nvPr/>
        </p:nvSpPr>
        <p:spPr>
          <a:xfrm>
            <a:off x="718409" y="3961391"/>
            <a:ext cx="8320883" cy="2603688"/>
          </a:xfrm>
          <a:prstGeom prst="rect">
            <a:avLst/>
          </a:prstGeom>
          <a:solidFill>
            <a:srgbClr val="FFFAB0"/>
          </a:solidFill>
          <a:ln w="952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3" name="TextBox 52"/>
          <p:cNvSpPr txBox="1">
            <a:spLocks noChangeArrowheads="1"/>
          </p:cNvSpPr>
          <p:nvPr/>
        </p:nvSpPr>
        <p:spPr bwMode="auto">
          <a:xfrm>
            <a:off x="1397884" y="3886200"/>
            <a:ext cx="3663910"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54" name="TextBox 53"/>
          <p:cNvSpPr txBox="1">
            <a:spLocks noChangeArrowheads="1"/>
          </p:cNvSpPr>
          <p:nvPr/>
        </p:nvSpPr>
        <p:spPr bwMode="auto">
          <a:xfrm>
            <a:off x="7606687" y="391697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55" name="TextBox 54"/>
          <p:cNvSpPr txBox="1">
            <a:spLocks noChangeArrowheads="1"/>
          </p:cNvSpPr>
          <p:nvPr/>
        </p:nvSpPr>
        <p:spPr bwMode="auto">
          <a:xfrm>
            <a:off x="6249374" y="391751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56" name="Straight Connector 55"/>
          <p:cNvCxnSpPr/>
          <p:nvPr/>
        </p:nvCxnSpPr>
        <p:spPr>
          <a:xfrm>
            <a:off x="718065" y="433200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a:spLocks noChangeArrowheads="1"/>
          </p:cNvSpPr>
          <p:nvPr/>
        </p:nvSpPr>
        <p:spPr bwMode="auto">
          <a:xfrm>
            <a:off x="718409" y="4279216"/>
            <a:ext cx="5297761" cy="404813"/>
          </a:xfrm>
          <a:prstGeom prst="rect">
            <a:avLst/>
          </a:prstGeom>
          <a:noFill/>
          <a:ln w="9525">
            <a:noFill/>
            <a:miter lim="800000"/>
            <a:headEnd/>
            <a:tailEnd/>
          </a:ln>
        </p:spPr>
        <p:txBody>
          <a:bodyPr/>
          <a:lstStyle/>
          <a:p>
            <a:r>
              <a:rPr lang="en-US" sz="2400" dirty="0">
                <a:latin typeface="+mn-lt"/>
              </a:rPr>
              <a:t>Land</a:t>
            </a:r>
            <a:endParaRPr lang="en-IN" sz="2400" dirty="0">
              <a:latin typeface="+mn-lt"/>
            </a:endParaRPr>
          </a:p>
        </p:txBody>
      </p:sp>
      <p:sp>
        <p:nvSpPr>
          <p:cNvPr id="58" name="TextBox 57"/>
          <p:cNvSpPr txBox="1">
            <a:spLocks noChangeArrowheads="1"/>
          </p:cNvSpPr>
          <p:nvPr/>
        </p:nvSpPr>
        <p:spPr bwMode="auto">
          <a:xfrm>
            <a:off x="718066" y="4644267"/>
            <a:ext cx="5448620" cy="404814"/>
          </a:xfrm>
          <a:prstGeom prst="rect">
            <a:avLst/>
          </a:prstGeom>
          <a:noFill/>
          <a:ln w="9525">
            <a:noFill/>
            <a:miter lim="800000"/>
            <a:headEnd/>
            <a:tailEnd/>
          </a:ln>
        </p:spPr>
        <p:txBody>
          <a:bodyPr/>
          <a:lstStyle/>
          <a:p>
            <a:r>
              <a:rPr lang="en-US" sz="2400" dirty="0">
                <a:latin typeface="+mn-lt"/>
              </a:rPr>
              <a:t>Building</a:t>
            </a:r>
            <a:endParaRPr lang="en-IN" sz="2400" dirty="0">
              <a:latin typeface="+mn-lt"/>
            </a:endParaRPr>
          </a:p>
        </p:txBody>
      </p:sp>
      <p:sp>
        <p:nvSpPr>
          <p:cNvPr id="59" name="TextBox 58"/>
          <p:cNvSpPr txBox="1">
            <a:spLocks noChangeArrowheads="1"/>
          </p:cNvSpPr>
          <p:nvPr/>
        </p:nvSpPr>
        <p:spPr bwMode="auto">
          <a:xfrm>
            <a:off x="6321455" y="4332041"/>
            <a:ext cx="1284884" cy="404812"/>
          </a:xfrm>
          <a:prstGeom prst="rect">
            <a:avLst/>
          </a:prstGeom>
          <a:noFill/>
          <a:ln w="9525">
            <a:noFill/>
            <a:miter lim="800000"/>
            <a:headEnd/>
            <a:tailEnd/>
          </a:ln>
        </p:spPr>
        <p:txBody>
          <a:bodyPr/>
          <a:lstStyle/>
          <a:p>
            <a:pPr algn="r"/>
            <a:r>
              <a:rPr lang="en-IN" sz="2200" b="1" dirty="0">
                <a:solidFill>
                  <a:srgbClr val="008000"/>
                </a:solidFill>
                <a:latin typeface="Calibri "/>
              </a:rPr>
              <a:t>300,000</a:t>
            </a:r>
          </a:p>
        </p:txBody>
      </p:sp>
      <p:sp>
        <p:nvSpPr>
          <p:cNvPr id="60" name="TextBox 59"/>
          <p:cNvSpPr txBox="1">
            <a:spLocks noChangeArrowheads="1"/>
          </p:cNvSpPr>
          <p:nvPr/>
        </p:nvSpPr>
        <p:spPr bwMode="auto">
          <a:xfrm>
            <a:off x="6321179" y="4705391"/>
            <a:ext cx="1284884" cy="404813"/>
          </a:xfrm>
          <a:prstGeom prst="rect">
            <a:avLst/>
          </a:prstGeom>
          <a:noFill/>
          <a:ln w="9525">
            <a:noFill/>
            <a:miter lim="800000"/>
            <a:headEnd/>
            <a:tailEnd/>
          </a:ln>
        </p:spPr>
        <p:txBody>
          <a:bodyPr/>
          <a:lstStyle/>
          <a:p>
            <a:pPr algn="r"/>
            <a:r>
              <a:rPr lang="en-IN" sz="2200" b="1" dirty="0">
                <a:solidFill>
                  <a:srgbClr val="008000"/>
                </a:solidFill>
                <a:latin typeface="Calibri "/>
              </a:rPr>
              <a:t>500,000</a:t>
            </a:r>
          </a:p>
        </p:txBody>
      </p:sp>
      <p:sp>
        <p:nvSpPr>
          <p:cNvPr id="61" name="TextBox 60"/>
          <p:cNvSpPr txBox="1">
            <a:spLocks noChangeArrowheads="1"/>
          </p:cNvSpPr>
          <p:nvPr/>
        </p:nvSpPr>
        <p:spPr bwMode="auto">
          <a:xfrm>
            <a:off x="694162" y="5009319"/>
            <a:ext cx="5297761" cy="404813"/>
          </a:xfrm>
          <a:prstGeom prst="rect">
            <a:avLst/>
          </a:prstGeom>
          <a:noFill/>
          <a:ln w="9525">
            <a:noFill/>
            <a:miter lim="800000"/>
            <a:headEnd/>
            <a:tailEnd/>
          </a:ln>
        </p:spPr>
        <p:txBody>
          <a:bodyPr/>
          <a:lstStyle/>
          <a:p>
            <a:r>
              <a:rPr lang="en-US" sz="2400" dirty="0">
                <a:latin typeface="+mn-lt"/>
              </a:rPr>
              <a:t>Equipment</a:t>
            </a:r>
            <a:endParaRPr lang="en-IN" sz="2400" dirty="0">
              <a:latin typeface="+mn-lt"/>
            </a:endParaRPr>
          </a:p>
        </p:txBody>
      </p:sp>
      <p:sp>
        <p:nvSpPr>
          <p:cNvPr id="62" name="TextBox 61"/>
          <p:cNvSpPr txBox="1">
            <a:spLocks noChangeArrowheads="1"/>
          </p:cNvSpPr>
          <p:nvPr/>
        </p:nvSpPr>
        <p:spPr bwMode="auto">
          <a:xfrm>
            <a:off x="693819" y="5375407"/>
            <a:ext cx="5448620" cy="489825"/>
          </a:xfrm>
          <a:prstGeom prst="rect">
            <a:avLst/>
          </a:prstGeom>
          <a:noFill/>
          <a:ln w="9525">
            <a:noFill/>
            <a:miter lim="800000"/>
            <a:headEnd/>
            <a:tailEnd/>
          </a:ln>
        </p:spPr>
        <p:txBody>
          <a:bodyPr/>
          <a:lstStyle/>
          <a:p>
            <a:r>
              <a:rPr lang="en-US" sz="2400" dirty="0">
                <a:latin typeface="+mn-lt"/>
              </a:rPr>
              <a:t>Patent</a:t>
            </a:r>
            <a:endParaRPr lang="en-IN" sz="2400" dirty="0">
              <a:latin typeface="+mn-lt"/>
            </a:endParaRPr>
          </a:p>
        </p:txBody>
      </p:sp>
      <p:sp>
        <p:nvSpPr>
          <p:cNvPr id="63" name="TextBox 62"/>
          <p:cNvSpPr txBox="1">
            <a:spLocks noChangeArrowheads="1"/>
          </p:cNvSpPr>
          <p:nvPr/>
        </p:nvSpPr>
        <p:spPr bwMode="auto">
          <a:xfrm>
            <a:off x="6309908" y="5078742"/>
            <a:ext cx="1284884" cy="404812"/>
          </a:xfrm>
          <a:prstGeom prst="rect">
            <a:avLst/>
          </a:prstGeom>
          <a:noFill/>
          <a:ln w="9525">
            <a:noFill/>
            <a:miter lim="800000"/>
            <a:headEnd/>
            <a:tailEnd/>
          </a:ln>
        </p:spPr>
        <p:txBody>
          <a:bodyPr/>
          <a:lstStyle/>
          <a:p>
            <a:pPr algn="r"/>
            <a:r>
              <a:rPr lang="en-IN" sz="2200" b="1" dirty="0">
                <a:solidFill>
                  <a:srgbClr val="008000"/>
                </a:solidFill>
                <a:latin typeface="Calibri "/>
              </a:rPr>
              <a:t>600,000</a:t>
            </a:r>
          </a:p>
        </p:txBody>
      </p:sp>
      <p:sp>
        <p:nvSpPr>
          <p:cNvPr id="64" name="TextBox 63"/>
          <p:cNvSpPr txBox="1">
            <a:spLocks noChangeArrowheads="1"/>
          </p:cNvSpPr>
          <p:nvPr/>
        </p:nvSpPr>
        <p:spPr bwMode="auto">
          <a:xfrm>
            <a:off x="6318704" y="5438615"/>
            <a:ext cx="1284884" cy="489823"/>
          </a:xfrm>
          <a:prstGeom prst="rect">
            <a:avLst/>
          </a:prstGeom>
          <a:noFill/>
          <a:ln w="9525">
            <a:noFill/>
            <a:miter lim="800000"/>
            <a:headEnd/>
            <a:tailEnd/>
          </a:ln>
        </p:spPr>
        <p:txBody>
          <a:bodyPr/>
          <a:lstStyle/>
          <a:p>
            <a:pPr algn="r"/>
            <a:r>
              <a:rPr lang="en-IN" sz="2200" b="1" dirty="0">
                <a:solidFill>
                  <a:srgbClr val="008000"/>
                </a:solidFill>
                <a:latin typeface="Calibri "/>
              </a:rPr>
              <a:t>400,000</a:t>
            </a:r>
          </a:p>
        </p:txBody>
      </p:sp>
      <p:sp>
        <p:nvSpPr>
          <p:cNvPr id="65" name="TextBox 64"/>
          <p:cNvSpPr txBox="1">
            <a:spLocks noChangeArrowheads="1"/>
          </p:cNvSpPr>
          <p:nvPr/>
        </p:nvSpPr>
        <p:spPr bwMode="auto">
          <a:xfrm>
            <a:off x="693819" y="5681366"/>
            <a:ext cx="5448620" cy="404814"/>
          </a:xfrm>
          <a:prstGeom prst="rect">
            <a:avLst/>
          </a:prstGeom>
          <a:noFill/>
          <a:ln w="9525">
            <a:noFill/>
            <a:miter lim="800000"/>
            <a:headEnd/>
            <a:tailEnd/>
          </a:ln>
        </p:spPr>
        <p:txBody>
          <a:bodyPr/>
          <a:lstStyle/>
          <a:p>
            <a:r>
              <a:rPr lang="en-US" sz="2400" dirty="0">
                <a:latin typeface="+mn-lt"/>
              </a:rPr>
              <a:t>Inventories</a:t>
            </a:r>
            <a:endParaRPr lang="en-IN" sz="2400" dirty="0">
              <a:latin typeface="+mn-lt"/>
            </a:endParaRPr>
          </a:p>
        </p:txBody>
      </p:sp>
      <p:sp>
        <p:nvSpPr>
          <p:cNvPr id="66" name="TextBox 65"/>
          <p:cNvSpPr txBox="1">
            <a:spLocks noChangeArrowheads="1"/>
          </p:cNvSpPr>
          <p:nvPr/>
        </p:nvSpPr>
        <p:spPr bwMode="auto">
          <a:xfrm>
            <a:off x="6318704" y="5767387"/>
            <a:ext cx="1284884" cy="404813"/>
          </a:xfrm>
          <a:prstGeom prst="rect">
            <a:avLst/>
          </a:prstGeom>
          <a:noFill/>
          <a:ln w="9525">
            <a:noFill/>
            <a:miter lim="800000"/>
            <a:headEnd/>
            <a:tailEnd/>
          </a:ln>
        </p:spPr>
        <p:txBody>
          <a:bodyPr/>
          <a:lstStyle/>
          <a:p>
            <a:pPr algn="r"/>
            <a:r>
              <a:rPr lang="en-IN" sz="2200" b="1" dirty="0">
                <a:solidFill>
                  <a:srgbClr val="008000"/>
                </a:solidFill>
                <a:latin typeface="Calibri "/>
              </a:rPr>
              <a:t>200,000</a:t>
            </a:r>
          </a:p>
        </p:txBody>
      </p:sp>
      <p:sp>
        <p:nvSpPr>
          <p:cNvPr id="69" name="TextBox 68"/>
          <p:cNvSpPr txBox="1">
            <a:spLocks noChangeArrowheads="1"/>
          </p:cNvSpPr>
          <p:nvPr/>
        </p:nvSpPr>
        <p:spPr bwMode="auto">
          <a:xfrm>
            <a:off x="731919" y="6034108"/>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70" name="TextBox 69"/>
          <p:cNvSpPr txBox="1">
            <a:spLocks noChangeArrowheads="1"/>
          </p:cNvSpPr>
          <p:nvPr/>
        </p:nvSpPr>
        <p:spPr bwMode="auto">
          <a:xfrm>
            <a:off x="7510222" y="6073182"/>
            <a:ext cx="1505449" cy="404813"/>
          </a:xfrm>
          <a:prstGeom prst="rect">
            <a:avLst/>
          </a:prstGeom>
          <a:noFill/>
          <a:ln w="9525">
            <a:noFill/>
            <a:miter lim="800000"/>
            <a:headEnd/>
            <a:tailEnd/>
          </a:ln>
        </p:spPr>
        <p:txBody>
          <a:bodyPr/>
          <a:lstStyle/>
          <a:p>
            <a:pPr algn="r"/>
            <a:r>
              <a:rPr lang="en-IN" sz="2200" b="1" dirty="0">
                <a:solidFill>
                  <a:srgbClr val="AC0C8A"/>
                </a:solidFill>
                <a:latin typeface="Calibri "/>
              </a:rPr>
              <a:t>2,000,000</a:t>
            </a:r>
          </a:p>
        </p:txBody>
      </p:sp>
      <p:sp>
        <p:nvSpPr>
          <p:cNvPr id="71" name="TextBox 70"/>
          <p:cNvSpPr txBox="1"/>
          <p:nvPr/>
        </p:nvSpPr>
        <p:spPr>
          <a:xfrm>
            <a:off x="1101566" y="1786763"/>
            <a:ext cx="2022634" cy="430887"/>
          </a:xfrm>
          <a:prstGeom prst="rect">
            <a:avLst/>
          </a:prstGeom>
          <a:noFill/>
        </p:spPr>
        <p:txBody>
          <a:bodyPr wrap="square" rtlCol="0">
            <a:spAutoFit/>
          </a:bodyPr>
          <a:lstStyle/>
          <a:p>
            <a:r>
              <a:rPr lang="en-US" sz="2200" dirty="0">
                <a:latin typeface="Calibri "/>
              </a:rPr>
              <a:t>Land</a:t>
            </a:r>
          </a:p>
        </p:txBody>
      </p:sp>
      <p:sp>
        <p:nvSpPr>
          <p:cNvPr id="72" name="TextBox 71"/>
          <p:cNvSpPr txBox="1"/>
          <p:nvPr/>
        </p:nvSpPr>
        <p:spPr>
          <a:xfrm>
            <a:off x="2870912" y="2361438"/>
            <a:ext cx="1929688" cy="430887"/>
          </a:xfrm>
          <a:prstGeom prst="rect">
            <a:avLst/>
          </a:prstGeom>
          <a:noFill/>
        </p:spPr>
        <p:txBody>
          <a:bodyPr wrap="square" rtlCol="0">
            <a:spAutoFit/>
          </a:bodyPr>
          <a:lstStyle/>
          <a:p>
            <a:r>
              <a:rPr lang="en-US" sz="2200" b="1" dirty="0">
                <a:solidFill>
                  <a:srgbClr val="AC0C8A"/>
                </a:solidFill>
                <a:latin typeface="Calibri "/>
              </a:rPr>
              <a:t>$2,000,000 × </a:t>
            </a:r>
          </a:p>
        </p:txBody>
      </p:sp>
      <p:sp>
        <p:nvSpPr>
          <p:cNvPr id="73" name="TextBox 72"/>
          <p:cNvSpPr txBox="1"/>
          <p:nvPr/>
        </p:nvSpPr>
        <p:spPr>
          <a:xfrm>
            <a:off x="1107209" y="2084509"/>
            <a:ext cx="1997862" cy="430887"/>
          </a:xfrm>
          <a:prstGeom prst="rect">
            <a:avLst/>
          </a:prstGeom>
          <a:noFill/>
        </p:spPr>
        <p:txBody>
          <a:bodyPr wrap="square" rtlCol="0">
            <a:spAutoFit/>
          </a:bodyPr>
          <a:lstStyle/>
          <a:p>
            <a:r>
              <a:rPr lang="en-US" sz="2200" dirty="0">
                <a:latin typeface="Calibri "/>
              </a:rPr>
              <a:t>Building</a:t>
            </a:r>
          </a:p>
        </p:txBody>
      </p:sp>
      <p:sp>
        <p:nvSpPr>
          <p:cNvPr id="74" name="TextBox 73"/>
          <p:cNvSpPr txBox="1"/>
          <p:nvPr/>
        </p:nvSpPr>
        <p:spPr>
          <a:xfrm>
            <a:off x="1101562" y="2371661"/>
            <a:ext cx="2022637" cy="430887"/>
          </a:xfrm>
          <a:prstGeom prst="rect">
            <a:avLst/>
          </a:prstGeom>
          <a:noFill/>
        </p:spPr>
        <p:txBody>
          <a:bodyPr wrap="square" rtlCol="0">
            <a:spAutoFit/>
          </a:bodyPr>
          <a:lstStyle/>
          <a:p>
            <a:r>
              <a:rPr lang="en-US" sz="2200" dirty="0">
                <a:latin typeface="Calibri "/>
              </a:rPr>
              <a:t>Equipment</a:t>
            </a:r>
          </a:p>
        </p:txBody>
      </p:sp>
      <p:sp>
        <p:nvSpPr>
          <p:cNvPr id="75" name="TextBox 74"/>
          <p:cNvSpPr txBox="1"/>
          <p:nvPr/>
        </p:nvSpPr>
        <p:spPr>
          <a:xfrm>
            <a:off x="1084627" y="2663257"/>
            <a:ext cx="1902075" cy="430887"/>
          </a:xfrm>
          <a:prstGeom prst="rect">
            <a:avLst/>
          </a:prstGeom>
          <a:noFill/>
        </p:spPr>
        <p:txBody>
          <a:bodyPr wrap="square" rtlCol="0">
            <a:spAutoFit/>
          </a:bodyPr>
          <a:lstStyle/>
          <a:p>
            <a:r>
              <a:rPr lang="en-US" sz="2200" dirty="0">
                <a:latin typeface="Calibri "/>
              </a:rPr>
              <a:t>Patent</a:t>
            </a:r>
          </a:p>
        </p:txBody>
      </p:sp>
      <p:sp>
        <p:nvSpPr>
          <p:cNvPr id="76" name="TextBox 75"/>
          <p:cNvSpPr txBox="1"/>
          <p:nvPr/>
        </p:nvSpPr>
        <p:spPr>
          <a:xfrm>
            <a:off x="1083363" y="2941394"/>
            <a:ext cx="1783074" cy="430887"/>
          </a:xfrm>
          <a:prstGeom prst="rect">
            <a:avLst/>
          </a:prstGeom>
          <a:noFill/>
        </p:spPr>
        <p:txBody>
          <a:bodyPr wrap="square" rtlCol="0">
            <a:spAutoFit/>
          </a:bodyPr>
          <a:lstStyle/>
          <a:p>
            <a:r>
              <a:rPr lang="en-US" sz="2200" dirty="0">
                <a:latin typeface="Calibri "/>
              </a:rPr>
              <a:t>Inventories</a:t>
            </a:r>
          </a:p>
        </p:txBody>
      </p:sp>
      <p:sp>
        <p:nvSpPr>
          <p:cNvPr id="77" name="TextBox 76"/>
          <p:cNvSpPr txBox="1"/>
          <p:nvPr/>
        </p:nvSpPr>
        <p:spPr>
          <a:xfrm>
            <a:off x="1083364" y="3325761"/>
            <a:ext cx="1903338" cy="430887"/>
          </a:xfrm>
          <a:prstGeom prst="rect">
            <a:avLst/>
          </a:prstGeom>
          <a:noFill/>
        </p:spPr>
        <p:txBody>
          <a:bodyPr wrap="square" rtlCol="0">
            <a:spAutoFit/>
          </a:bodyPr>
          <a:lstStyle/>
          <a:p>
            <a:r>
              <a:rPr lang="en-US" sz="2200" dirty="0">
                <a:latin typeface="Calibri "/>
              </a:rPr>
              <a:t>Total</a:t>
            </a:r>
          </a:p>
        </p:txBody>
      </p:sp>
      <p:sp>
        <p:nvSpPr>
          <p:cNvPr id="78" name="TextBox 77"/>
          <p:cNvSpPr txBox="1"/>
          <p:nvPr/>
        </p:nvSpPr>
        <p:spPr>
          <a:xfrm>
            <a:off x="4914324" y="1786763"/>
            <a:ext cx="1612065" cy="430887"/>
          </a:xfrm>
          <a:prstGeom prst="rect">
            <a:avLst/>
          </a:prstGeom>
          <a:noFill/>
        </p:spPr>
        <p:txBody>
          <a:bodyPr wrap="square" rtlCol="0">
            <a:spAutoFit/>
          </a:bodyPr>
          <a:lstStyle/>
          <a:p>
            <a:r>
              <a:rPr lang="en-US" sz="2200" b="1" dirty="0">
                <a:solidFill>
                  <a:srgbClr val="C00000"/>
                </a:solidFill>
                <a:latin typeface="Calibri "/>
              </a:rPr>
              <a:t>    15%</a:t>
            </a:r>
          </a:p>
        </p:txBody>
      </p:sp>
      <p:sp>
        <p:nvSpPr>
          <p:cNvPr id="79" name="TextBox 78"/>
          <p:cNvSpPr txBox="1"/>
          <p:nvPr/>
        </p:nvSpPr>
        <p:spPr>
          <a:xfrm>
            <a:off x="5238025" y="2084509"/>
            <a:ext cx="1573322" cy="430887"/>
          </a:xfrm>
          <a:prstGeom prst="rect">
            <a:avLst/>
          </a:prstGeom>
          <a:noFill/>
        </p:spPr>
        <p:txBody>
          <a:bodyPr wrap="square" rtlCol="0">
            <a:spAutoFit/>
          </a:bodyPr>
          <a:lstStyle/>
          <a:p>
            <a:r>
              <a:rPr lang="en-US" sz="2200" b="1" dirty="0">
                <a:solidFill>
                  <a:srgbClr val="C00000"/>
                </a:solidFill>
                <a:latin typeface="Calibri "/>
              </a:rPr>
              <a:t>25    </a:t>
            </a:r>
          </a:p>
        </p:txBody>
      </p:sp>
      <p:sp>
        <p:nvSpPr>
          <p:cNvPr id="80" name="TextBox 79"/>
          <p:cNvSpPr txBox="1"/>
          <p:nvPr/>
        </p:nvSpPr>
        <p:spPr>
          <a:xfrm>
            <a:off x="4703362" y="2371661"/>
            <a:ext cx="1861335" cy="430887"/>
          </a:xfrm>
          <a:prstGeom prst="rect">
            <a:avLst/>
          </a:prstGeom>
          <a:noFill/>
        </p:spPr>
        <p:txBody>
          <a:bodyPr wrap="square" rtlCol="0">
            <a:spAutoFit/>
          </a:bodyPr>
          <a:lstStyle/>
          <a:p>
            <a:r>
              <a:rPr lang="en-US" sz="2200" b="1" dirty="0">
                <a:solidFill>
                  <a:srgbClr val="C00000"/>
                </a:solidFill>
                <a:latin typeface="Calibri "/>
              </a:rPr>
              <a:t>       30</a:t>
            </a:r>
          </a:p>
        </p:txBody>
      </p:sp>
      <p:sp>
        <p:nvSpPr>
          <p:cNvPr id="81" name="TextBox 80"/>
          <p:cNvSpPr txBox="1"/>
          <p:nvPr/>
        </p:nvSpPr>
        <p:spPr>
          <a:xfrm>
            <a:off x="5238022" y="2663257"/>
            <a:ext cx="1573322" cy="430887"/>
          </a:xfrm>
          <a:prstGeom prst="rect">
            <a:avLst/>
          </a:prstGeom>
          <a:noFill/>
        </p:spPr>
        <p:txBody>
          <a:bodyPr wrap="square" rtlCol="0">
            <a:spAutoFit/>
          </a:bodyPr>
          <a:lstStyle/>
          <a:p>
            <a:r>
              <a:rPr lang="en-US" sz="2200" b="1" dirty="0">
                <a:solidFill>
                  <a:srgbClr val="C00000"/>
                </a:solidFill>
                <a:latin typeface="Calibri "/>
              </a:rPr>
              <a:t>20</a:t>
            </a:r>
          </a:p>
        </p:txBody>
      </p:sp>
      <p:sp>
        <p:nvSpPr>
          <p:cNvPr id="82" name="TextBox 81"/>
          <p:cNvSpPr txBox="1"/>
          <p:nvPr/>
        </p:nvSpPr>
        <p:spPr>
          <a:xfrm>
            <a:off x="5236758" y="2952683"/>
            <a:ext cx="1573322" cy="430887"/>
          </a:xfrm>
          <a:prstGeom prst="rect">
            <a:avLst/>
          </a:prstGeom>
          <a:noFill/>
        </p:spPr>
        <p:txBody>
          <a:bodyPr wrap="square" rtlCol="0">
            <a:spAutoFit/>
          </a:bodyPr>
          <a:lstStyle/>
          <a:p>
            <a:r>
              <a:rPr lang="en-US" sz="2200" b="1" dirty="0">
                <a:solidFill>
                  <a:srgbClr val="C00000"/>
                </a:solidFill>
                <a:latin typeface="Calibri "/>
              </a:rPr>
              <a:t>10</a:t>
            </a:r>
          </a:p>
        </p:txBody>
      </p:sp>
      <p:cxnSp>
        <p:nvCxnSpPr>
          <p:cNvPr id="83" name="Straight Connector 82"/>
          <p:cNvCxnSpPr/>
          <p:nvPr/>
        </p:nvCxnSpPr>
        <p:spPr>
          <a:xfrm>
            <a:off x="5057917" y="3367841"/>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094103" y="3723443"/>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5099746" y="3762953"/>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5091111" y="3337050"/>
            <a:ext cx="928689" cy="430887"/>
          </a:xfrm>
          <a:prstGeom prst="rect">
            <a:avLst/>
          </a:prstGeom>
          <a:noFill/>
        </p:spPr>
        <p:txBody>
          <a:bodyPr wrap="square" rtlCol="0">
            <a:spAutoFit/>
          </a:bodyPr>
          <a:lstStyle/>
          <a:p>
            <a:r>
              <a:rPr lang="en-US" sz="2200" b="1" dirty="0">
                <a:solidFill>
                  <a:srgbClr val="C00000"/>
                </a:solidFill>
                <a:latin typeface="Calibri "/>
              </a:rPr>
              <a:t>100%</a:t>
            </a:r>
          </a:p>
        </p:txBody>
      </p:sp>
      <p:sp>
        <p:nvSpPr>
          <p:cNvPr id="87" name="TextBox 86"/>
          <p:cNvSpPr txBox="1"/>
          <p:nvPr/>
        </p:nvSpPr>
        <p:spPr>
          <a:xfrm>
            <a:off x="2866316" y="1101161"/>
            <a:ext cx="2139106" cy="707886"/>
          </a:xfrm>
          <a:prstGeom prst="rect">
            <a:avLst/>
          </a:prstGeom>
          <a:noFill/>
        </p:spPr>
        <p:txBody>
          <a:bodyPr wrap="square" rtlCol="0">
            <a:spAutoFit/>
          </a:bodyPr>
          <a:lstStyle/>
          <a:p>
            <a:pPr algn="ctr"/>
            <a:r>
              <a:rPr lang="en-US" sz="2000" b="1" dirty="0">
                <a:latin typeface="Calibri "/>
              </a:rPr>
              <a:t>Consideration </a:t>
            </a:r>
            <a:r>
              <a:rPr lang="en-US" sz="2000" b="1" dirty="0" smtClean="0">
                <a:latin typeface="Calibri "/>
              </a:rPr>
              <a:t>Paid</a:t>
            </a:r>
            <a:endParaRPr lang="en-US" sz="2000" b="1" dirty="0">
              <a:latin typeface="Calibri "/>
            </a:endParaRPr>
          </a:p>
        </p:txBody>
      </p:sp>
      <p:cxnSp>
        <p:nvCxnSpPr>
          <p:cNvPr id="88" name="Straight Connector 87"/>
          <p:cNvCxnSpPr/>
          <p:nvPr/>
        </p:nvCxnSpPr>
        <p:spPr>
          <a:xfrm>
            <a:off x="1123493" y="1763392"/>
            <a:ext cx="75828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189218" y="1002305"/>
            <a:ext cx="2500291" cy="707886"/>
          </a:xfrm>
          <a:prstGeom prst="rect">
            <a:avLst/>
          </a:prstGeom>
          <a:noFill/>
        </p:spPr>
        <p:txBody>
          <a:bodyPr wrap="square" rtlCol="0">
            <a:spAutoFit/>
          </a:bodyPr>
          <a:lstStyle/>
          <a:p>
            <a:pPr algn="ctr"/>
            <a:r>
              <a:rPr lang="en-US" sz="2000" b="1" dirty="0">
                <a:latin typeface="Calibri "/>
              </a:rPr>
              <a:t>Initial Valuation of Each Asset</a:t>
            </a:r>
          </a:p>
        </p:txBody>
      </p:sp>
      <p:sp>
        <p:nvSpPr>
          <p:cNvPr id="90" name="TextBox 89"/>
          <p:cNvSpPr txBox="1"/>
          <p:nvPr/>
        </p:nvSpPr>
        <p:spPr>
          <a:xfrm>
            <a:off x="6714327" y="1809011"/>
            <a:ext cx="1612065" cy="430887"/>
          </a:xfrm>
          <a:prstGeom prst="rect">
            <a:avLst/>
          </a:prstGeom>
          <a:noFill/>
        </p:spPr>
        <p:txBody>
          <a:bodyPr wrap="square" rtlCol="0">
            <a:spAutoFit/>
          </a:bodyPr>
          <a:lstStyle/>
          <a:p>
            <a:r>
              <a:rPr lang="en-US" sz="2200" b="1" dirty="0">
                <a:solidFill>
                  <a:srgbClr val="008000"/>
                </a:solidFill>
                <a:latin typeface="Calibri "/>
              </a:rPr>
              <a:t>$  300,000</a:t>
            </a:r>
          </a:p>
        </p:txBody>
      </p:sp>
      <p:sp>
        <p:nvSpPr>
          <p:cNvPr id="91" name="TextBox 90"/>
          <p:cNvSpPr txBox="1"/>
          <p:nvPr/>
        </p:nvSpPr>
        <p:spPr>
          <a:xfrm>
            <a:off x="7009003" y="2106757"/>
            <a:ext cx="1573322" cy="430887"/>
          </a:xfrm>
          <a:prstGeom prst="rect">
            <a:avLst/>
          </a:prstGeom>
          <a:noFill/>
        </p:spPr>
        <p:txBody>
          <a:bodyPr wrap="square" rtlCol="0">
            <a:spAutoFit/>
          </a:bodyPr>
          <a:lstStyle/>
          <a:p>
            <a:r>
              <a:rPr lang="en-US" sz="2200" b="1" dirty="0">
                <a:solidFill>
                  <a:srgbClr val="008000"/>
                </a:solidFill>
                <a:latin typeface="Calibri "/>
              </a:rPr>
              <a:t>500,000</a:t>
            </a:r>
          </a:p>
        </p:txBody>
      </p:sp>
      <p:sp>
        <p:nvSpPr>
          <p:cNvPr id="92" name="TextBox 91"/>
          <p:cNvSpPr txBox="1"/>
          <p:nvPr/>
        </p:nvSpPr>
        <p:spPr>
          <a:xfrm>
            <a:off x="6474337" y="2393909"/>
            <a:ext cx="1861335" cy="430887"/>
          </a:xfrm>
          <a:prstGeom prst="rect">
            <a:avLst/>
          </a:prstGeom>
          <a:noFill/>
        </p:spPr>
        <p:txBody>
          <a:bodyPr wrap="square" rtlCol="0">
            <a:spAutoFit/>
          </a:bodyPr>
          <a:lstStyle/>
          <a:p>
            <a:r>
              <a:rPr lang="en-US" sz="2200" dirty="0">
                <a:solidFill>
                  <a:srgbClr val="008000"/>
                </a:solidFill>
                <a:latin typeface="Calibri "/>
              </a:rPr>
              <a:t>       </a:t>
            </a:r>
            <a:r>
              <a:rPr lang="en-US" sz="2200" b="1" dirty="0">
                <a:solidFill>
                  <a:srgbClr val="008000"/>
                </a:solidFill>
                <a:latin typeface="Calibri "/>
              </a:rPr>
              <a:t>600,000</a:t>
            </a:r>
          </a:p>
        </p:txBody>
      </p:sp>
      <p:sp>
        <p:nvSpPr>
          <p:cNvPr id="93" name="TextBox 92"/>
          <p:cNvSpPr txBox="1"/>
          <p:nvPr/>
        </p:nvSpPr>
        <p:spPr>
          <a:xfrm>
            <a:off x="7009000" y="2685505"/>
            <a:ext cx="1573322" cy="430887"/>
          </a:xfrm>
          <a:prstGeom prst="rect">
            <a:avLst/>
          </a:prstGeom>
          <a:noFill/>
        </p:spPr>
        <p:txBody>
          <a:bodyPr wrap="square" rtlCol="0">
            <a:spAutoFit/>
          </a:bodyPr>
          <a:lstStyle/>
          <a:p>
            <a:r>
              <a:rPr lang="en-US" sz="2200" b="1" dirty="0">
                <a:solidFill>
                  <a:srgbClr val="008000"/>
                </a:solidFill>
                <a:latin typeface="Calibri "/>
              </a:rPr>
              <a:t>400,000</a:t>
            </a:r>
          </a:p>
        </p:txBody>
      </p:sp>
      <p:sp>
        <p:nvSpPr>
          <p:cNvPr id="94" name="TextBox 93"/>
          <p:cNvSpPr txBox="1"/>
          <p:nvPr/>
        </p:nvSpPr>
        <p:spPr>
          <a:xfrm>
            <a:off x="7007736" y="2974931"/>
            <a:ext cx="1573322" cy="430887"/>
          </a:xfrm>
          <a:prstGeom prst="rect">
            <a:avLst/>
          </a:prstGeom>
          <a:noFill/>
        </p:spPr>
        <p:txBody>
          <a:bodyPr wrap="square" rtlCol="0">
            <a:spAutoFit/>
          </a:bodyPr>
          <a:lstStyle/>
          <a:p>
            <a:r>
              <a:rPr lang="en-US" sz="2200" b="1" dirty="0">
                <a:solidFill>
                  <a:srgbClr val="008000"/>
                </a:solidFill>
                <a:latin typeface="Calibri "/>
              </a:rPr>
              <a:t>200,000</a:t>
            </a:r>
          </a:p>
        </p:txBody>
      </p:sp>
      <p:cxnSp>
        <p:nvCxnSpPr>
          <p:cNvPr id="95" name="Straight Connector 94"/>
          <p:cNvCxnSpPr/>
          <p:nvPr/>
        </p:nvCxnSpPr>
        <p:spPr>
          <a:xfrm>
            <a:off x="6714819" y="3390089"/>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09173" y="374569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714816" y="378520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6626735" y="3359298"/>
            <a:ext cx="1645229" cy="430887"/>
          </a:xfrm>
          <a:prstGeom prst="rect">
            <a:avLst/>
          </a:prstGeom>
          <a:noFill/>
        </p:spPr>
        <p:txBody>
          <a:bodyPr wrap="square" rtlCol="0">
            <a:spAutoFit/>
          </a:bodyPr>
          <a:lstStyle/>
          <a:p>
            <a:r>
              <a:rPr lang="en-US" sz="2200" b="1" dirty="0">
                <a:solidFill>
                  <a:srgbClr val="AC0C8A"/>
                </a:solidFill>
                <a:latin typeface="Calibri "/>
              </a:rPr>
              <a:t>$2,000,000</a:t>
            </a:r>
          </a:p>
        </p:txBody>
      </p:sp>
      <p:sp>
        <p:nvSpPr>
          <p:cNvPr id="99" name="Right Brace 98"/>
          <p:cNvSpPr/>
          <p:nvPr/>
        </p:nvSpPr>
        <p:spPr>
          <a:xfrm>
            <a:off x="2437554" y="1895360"/>
            <a:ext cx="381579"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0" name="Right Brace 99"/>
          <p:cNvSpPr/>
          <p:nvPr/>
        </p:nvSpPr>
        <p:spPr>
          <a:xfrm flipH="1">
            <a:off x="4860948" y="1871298"/>
            <a:ext cx="382543"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1" name="TextBox 100"/>
          <p:cNvSpPr txBox="1"/>
          <p:nvPr/>
        </p:nvSpPr>
        <p:spPr>
          <a:xfrm>
            <a:off x="6088977" y="1786763"/>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102" name="TextBox 101"/>
          <p:cNvSpPr txBox="1"/>
          <p:nvPr/>
        </p:nvSpPr>
        <p:spPr>
          <a:xfrm>
            <a:off x="6088977" y="2099714"/>
            <a:ext cx="424507" cy="430887"/>
          </a:xfrm>
          <a:prstGeom prst="rect">
            <a:avLst/>
          </a:prstGeom>
          <a:noFill/>
        </p:spPr>
        <p:txBody>
          <a:bodyPr wrap="square" rtlCol="0">
            <a:spAutoFit/>
          </a:bodyPr>
          <a:lstStyle/>
          <a:p>
            <a:pPr algn="ctr"/>
            <a:r>
              <a:rPr lang="en-US" sz="2200" dirty="0">
                <a:solidFill>
                  <a:srgbClr val="C00000"/>
                </a:solidFill>
                <a:latin typeface="Calibri "/>
              </a:rPr>
              <a:t> </a:t>
            </a:r>
            <a:r>
              <a:rPr lang="en-US" sz="2200" b="1" dirty="0">
                <a:solidFill>
                  <a:srgbClr val="C00000"/>
                </a:solidFill>
                <a:latin typeface="Calibri "/>
              </a:rPr>
              <a:t>=</a:t>
            </a:r>
          </a:p>
        </p:txBody>
      </p:sp>
      <p:sp>
        <p:nvSpPr>
          <p:cNvPr id="103" name="TextBox 102"/>
          <p:cNvSpPr txBox="1"/>
          <p:nvPr/>
        </p:nvSpPr>
        <p:spPr>
          <a:xfrm>
            <a:off x="6088977" y="2403554"/>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104" name="TextBox 103"/>
          <p:cNvSpPr txBox="1"/>
          <p:nvPr/>
        </p:nvSpPr>
        <p:spPr>
          <a:xfrm>
            <a:off x="6088977" y="2680145"/>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105" name="TextBox 104"/>
          <p:cNvSpPr txBox="1"/>
          <p:nvPr/>
        </p:nvSpPr>
        <p:spPr>
          <a:xfrm>
            <a:off x="6088977" y="2933927"/>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Tree>
    <p:extLst>
      <p:ext uri="{BB962C8B-B14F-4D97-AF65-F5344CB8AC3E}">
        <p14:creationId xmlns:p14="http://schemas.microsoft.com/office/powerpoint/2010/main" val="4105334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p:bldP spid="54" grpId="0"/>
      <p:bldP spid="55" grpId="0"/>
      <p:bldP spid="57" grpId="0"/>
      <p:bldP spid="58" grpId="0"/>
      <p:bldP spid="59" grpId="0"/>
      <p:bldP spid="60" grpId="0"/>
      <p:bldP spid="61" grpId="0"/>
      <p:bldP spid="62" grpId="0"/>
      <p:bldP spid="63" grpId="0"/>
      <p:bldP spid="64" grpId="0"/>
      <p:bldP spid="65" grpId="0"/>
      <p:bldP spid="66" grpId="0"/>
      <p:bldP spid="69" grpId="0"/>
      <p:bldP spid="7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dirty="0"/>
              <a:t>Concept Check: Lump-Sum </a:t>
            </a:r>
            <a:r>
              <a:rPr lang="en-US" altLang="en-US" dirty="0" smtClean="0"/>
              <a:t>Purchases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Bef>
                <a:spcPts val="0"/>
              </a:spcBef>
              <a:spcAft>
                <a:spcPts val="600"/>
              </a:spcAft>
              <a:buNone/>
            </a:pPr>
            <a:r>
              <a:rPr lang="en-US" sz="2000" dirty="0"/>
              <a:t>Cirrus Corporation acquired a manufacturing facility on five acres of land for a lump-sum price of $32,000,000</a:t>
            </a:r>
            <a:r>
              <a:rPr lang="en-US" sz="2000" dirty="0" smtClean="0"/>
              <a:t>. The </a:t>
            </a:r>
            <a:r>
              <a:rPr lang="en-US" sz="2000" dirty="0"/>
              <a:t>land included land improvements such as landscaping, a sprinkler system, and a parking lot</a:t>
            </a:r>
            <a:r>
              <a:rPr lang="en-US" sz="2000" dirty="0" smtClean="0"/>
              <a:t>. According </a:t>
            </a:r>
            <a:r>
              <a:rPr lang="en-US" sz="2000" dirty="0"/>
              <a:t>to independent appraisals, the fair values were $18,000,000, $12,000,000, and $10,000,000 for the building, land, and land improvements, respectively</a:t>
            </a:r>
            <a:r>
              <a:rPr lang="en-US" sz="2000" dirty="0" smtClean="0"/>
              <a:t>. </a:t>
            </a:r>
            <a:r>
              <a:rPr lang="en-US" sz="2000" dirty="0"/>
              <a:t>The initial values of the building, land, and land improvements would be</a:t>
            </a:r>
            <a:r>
              <a:rPr lang="en-US" sz="2000" dirty="0" smtClean="0"/>
              <a:t>:</a:t>
            </a:r>
            <a:endParaRPr lang="en-US" sz="2000" dirty="0"/>
          </a:p>
          <a:p>
            <a:pPr marL="0" indent="0">
              <a:spcBef>
                <a:spcPts val="0"/>
              </a:spcBef>
              <a:buNone/>
            </a:pPr>
            <a:r>
              <a:rPr lang="en-US" sz="2000" dirty="0"/>
              <a:t>           </a:t>
            </a:r>
            <a:r>
              <a:rPr lang="en-US" sz="2000" u="sng" dirty="0" smtClean="0"/>
              <a:t>Building</a:t>
            </a:r>
            <a:r>
              <a:rPr lang="en-US" sz="2000" dirty="0"/>
              <a:t>	 </a:t>
            </a:r>
            <a:r>
              <a:rPr lang="en-US" sz="2000" dirty="0" smtClean="0"/>
              <a:t>        </a:t>
            </a:r>
            <a:r>
              <a:rPr lang="en-US" sz="2000" u="sng" dirty="0"/>
              <a:t>Land</a:t>
            </a:r>
            <a:r>
              <a:rPr lang="en-US" sz="2000" dirty="0"/>
              <a:t>	 </a:t>
            </a:r>
            <a:r>
              <a:rPr lang="en-US" sz="2000" dirty="0" smtClean="0"/>
              <a:t> </a:t>
            </a:r>
            <a:r>
              <a:rPr lang="en-US" sz="2000" u="sng" dirty="0"/>
              <a:t>Land improvements</a:t>
            </a:r>
          </a:p>
          <a:p>
            <a:pPr marL="457200" indent="-457200">
              <a:spcBef>
                <a:spcPts val="600"/>
              </a:spcBef>
              <a:buFont typeface="+mj-lt"/>
              <a:buAutoNum type="alphaLcPeriod"/>
            </a:pPr>
            <a:r>
              <a:rPr lang="en-US" sz="2000" dirty="0" smtClean="0"/>
              <a:t>$</a:t>
            </a:r>
            <a:r>
              <a:rPr lang="en-US" sz="2000" dirty="0"/>
              <a:t>18,000,000     $12,000,000       </a:t>
            </a:r>
            <a:r>
              <a:rPr lang="en-US" sz="2400" dirty="0"/>
              <a:t>   </a:t>
            </a:r>
            <a:r>
              <a:rPr lang="en-US" sz="2000" dirty="0"/>
              <a:t>$10,000,000</a:t>
            </a:r>
          </a:p>
          <a:p>
            <a:pPr marL="457200" indent="-457200">
              <a:spcBef>
                <a:spcPts val="600"/>
              </a:spcBef>
              <a:buFont typeface="+mj-lt"/>
              <a:buAutoNum type="alphaLcPeriod"/>
            </a:pPr>
            <a:r>
              <a:rPr lang="en-US" sz="2000" dirty="0" smtClean="0"/>
              <a:t>$</a:t>
            </a:r>
            <a:r>
              <a:rPr lang="en-US" sz="2000" dirty="0"/>
              <a:t>18,000,000     $12,000,000          $   2,000,000</a:t>
            </a:r>
          </a:p>
          <a:p>
            <a:pPr marL="457200" indent="-457200">
              <a:spcBef>
                <a:spcPts val="600"/>
              </a:spcBef>
              <a:buFont typeface="+mj-lt"/>
              <a:buAutoNum type="alphaLcPeriod"/>
            </a:pPr>
            <a:r>
              <a:rPr lang="en-US" sz="2000" dirty="0" smtClean="0"/>
              <a:t>$</a:t>
            </a:r>
            <a:r>
              <a:rPr lang="en-US" sz="2000" dirty="0"/>
              <a:t>14,400,000     $  9,600,000           $  8,000,000 </a:t>
            </a:r>
          </a:p>
          <a:p>
            <a:pPr marL="457200" indent="-457200">
              <a:spcBef>
                <a:spcPts val="600"/>
              </a:spcBef>
              <a:buFont typeface="+mj-lt"/>
              <a:buAutoNum type="alphaLcPeriod"/>
            </a:pPr>
            <a:r>
              <a:rPr lang="en-US" sz="2000" dirty="0" smtClean="0"/>
              <a:t>All </a:t>
            </a:r>
            <a:r>
              <a:rPr lang="en-US" sz="2000" dirty="0"/>
              <a:t>of these answer choices are </a:t>
            </a:r>
            <a:r>
              <a:rPr lang="en-US" sz="2000" dirty="0" smtClean="0"/>
              <a:t>incorrect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56059" y="42672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808882" y="5334000"/>
            <a:ext cx="7924751" cy="1323439"/>
          </a:xfrm>
          <a:prstGeom prst="rect">
            <a:avLst/>
          </a:prstGeom>
          <a:solidFill>
            <a:srgbClr val="FDEADA"/>
          </a:solidFill>
          <a:ln w="6350">
            <a:solidFill>
              <a:schemeClr val="tx1"/>
            </a:solidFill>
          </a:ln>
        </p:spPr>
        <p:txBody>
          <a:bodyPr wrap="square" rtlCol="0">
            <a:spAutoFit/>
          </a:bodyPr>
          <a:lstStyle/>
          <a:p>
            <a:pPr lvl="0"/>
            <a:r>
              <a:rPr lang="en-US" sz="1600" dirty="0"/>
              <a:t>The correct answer is </a:t>
            </a:r>
            <a:r>
              <a:rPr lang="en-US" sz="1600" i="1" dirty="0" smtClean="0"/>
              <a:t>c</a:t>
            </a:r>
            <a:r>
              <a:rPr lang="en-US" sz="1600" dirty="0"/>
              <a:t>:</a:t>
            </a:r>
            <a:endParaRPr lang="en-US" sz="1600" dirty="0" smtClean="0"/>
          </a:p>
          <a:p>
            <a:pPr lvl="0"/>
            <a:r>
              <a:rPr lang="en-US" sz="1600" dirty="0" smtClean="0"/>
              <a:t>Total </a:t>
            </a:r>
            <a:r>
              <a:rPr lang="en-US" sz="1600" dirty="0"/>
              <a:t>fair value = $</a:t>
            </a:r>
            <a:r>
              <a:rPr lang="en-US" sz="1600" dirty="0" smtClean="0"/>
              <a:t>40,000,000  </a:t>
            </a:r>
          </a:p>
          <a:p>
            <a:pPr lvl="0"/>
            <a:r>
              <a:rPr lang="en-US" sz="1600" dirty="0" smtClean="0"/>
              <a:t>Building</a:t>
            </a:r>
            <a:r>
              <a:rPr lang="en-US" sz="1600" dirty="0"/>
              <a:t>: $18,000,000 ÷ $40,000,000 = 45</a:t>
            </a:r>
            <a:r>
              <a:rPr lang="en-US" sz="1600" dirty="0" smtClean="0"/>
              <a:t>% × $</a:t>
            </a:r>
            <a:r>
              <a:rPr lang="en-US" sz="1600" dirty="0"/>
              <a:t>32,000,000 =</a:t>
            </a:r>
            <a:r>
              <a:rPr lang="en-US" sz="1600" dirty="0">
                <a:solidFill>
                  <a:srgbClr val="C00000"/>
                </a:solidFill>
              </a:rPr>
              <a:t> </a:t>
            </a:r>
            <a:r>
              <a:rPr lang="en-US" sz="1600" b="1" dirty="0">
                <a:solidFill>
                  <a:srgbClr val="C00000"/>
                </a:solidFill>
              </a:rPr>
              <a:t>$</a:t>
            </a:r>
            <a:r>
              <a:rPr lang="en-US" sz="1600" b="1" dirty="0" smtClean="0">
                <a:solidFill>
                  <a:srgbClr val="C00000"/>
                </a:solidFill>
              </a:rPr>
              <a:t>14,400,000</a:t>
            </a:r>
            <a:endParaRPr lang="en-US" sz="1600" dirty="0" smtClean="0"/>
          </a:p>
          <a:p>
            <a:pPr lvl="0"/>
            <a:r>
              <a:rPr lang="en-US" sz="1600" dirty="0" smtClean="0"/>
              <a:t>Land</a:t>
            </a:r>
            <a:r>
              <a:rPr lang="en-US" sz="1600" dirty="0"/>
              <a:t>: $12,000,000 ÷ $40,000,000 = 30</a:t>
            </a:r>
            <a:r>
              <a:rPr lang="en-US" sz="1600" dirty="0" smtClean="0"/>
              <a:t>% × $</a:t>
            </a:r>
            <a:r>
              <a:rPr lang="en-US" sz="1600" dirty="0"/>
              <a:t>32,000,000 = </a:t>
            </a:r>
            <a:r>
              <a:rPr lang="en-US" sz="1600" b="1" dirty="0">
                <a:solidFill>
                  <a:srgbClr val="C00000"/>
                </a:solidFill>
              </a:rPr>
              <a:t>$</a:t>
            </a:r>
            <a:r>
              <a:rPr lang="en-US" sz="1600" b="1" dirty="0" smtClean="0">
                <a:solidFill>
                  <a:srgbClr val="C00000"/>
                </a:solidFill>
              </a:rPr>
              <a:t>9,600,000</a:t>
            </a:r>
            <a:r>
              <a:rPr lang="en-US" sz="1600" dirty="0" smtClean="0"/>
              <a:t> </a:t>
            </a:r>
          </a:p>
          <a:p>
            <a:pPr lvl="0"/>
            <a:r>
              <a:rPr lang="en-US" sz="1600" dirty="0" smtClean="0"/>
              <a:t>Land </a:t>
            </a:r>
            <a:r>
              <a:rPr lang="en-US" sz="1600" dirty="0"/>
              <a:t>improvements: $10,000,000 ÷ $40,000,000 = 25</a:t>
            </a:r>
            <a:r>
              <a:rPr lang="en-US" sz="1600" dirty="0" smtClean="0"/>
              <a:t>% × $</a:t>
            </a:r>
            <a:r>
              <a:rPr lang="en-US" sz="1600" dirty="0"/>
              <a:t>32,000,000 = </a:t>
            </a:r>
            <a:r>
              <a:rPr lang="en-US" sz="1600" b="1" dirty="0">
                <a:solidFill>
                  <a:srgbClr val="C00000"/>
                </a:solidFill>
              </a:rPr>
              <a:t>$</a:t>
            </a:r>
            <a:r>
              <a:rPr lang="en-US" sz="1600" b="1" dirty="0" smtClean="0">
                <a:solidFill>
                  <a:srgbClr val="C00000"/>
                </a:solidFill>
              </a:rPr>
              <a:t>8,000,000</a:t>
            </a:r>
            <a:endParaRPr lang="en-US" sz="16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Tree>
    <p:extLst>
      <p:ext uri="{BB962C8B-B14F-4D97-AF65-F5344CB8AC3E}">
        <p14:creationId xmlns:p14="http://schemas.microsoft.com/office/powerpoint/2010/main" val="35386359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Noncash Acquisitions</a:t>
            </a:r>
            <a:endParaRPr lang="en-IN" dirty="0">
              <a:latin typeface="Calibri"/>
              <a:cs typeface="Calibri"/>
            </a:endParaRPr>
          </a:p>
        </p:txBody>
      </p:sp>
      <p:sp>
        <p:nvSpPr>
          <p:cNvPr id="7" name="Content Placeholder 6"/>
          <p:cNvSpPr>
            <a:spLocks noGrp="1"/>
          </p:cNvSpPr>
          <p:nvPr>
            <p:ph idx="1"/>
          </p:nvPr>
        </p:nvSpPr>
        <p:spPr>
          <a:xfrm>
            <a:off x="611560" y="1587501"/>
            <a:ext cx="8229600" cy="4889499"/>
          </a:xfrm>
        </p:spPr>
        <p:txBody>
          <a:bodyPr>
            <a:normAutofit lnSpcReduction="10000"/>
          </a:bodyPr>
          <a:lstStyle/>
          <a:p>
            <a:pPr>
              <a:lnSpc>
                <a:spcPct val="110000"/>
              </a:lnSpc>
            </a:pPr>
            <a:r>
              <a:rPr lang="en-US" sz="3000" dirty="0"/>
              <a:t>Companies can also acquire assets without paying cash at the time of the purchase by:</a:t>
            </a:r>
          </a:p>
          <a:p>
            <a:pPr marL="971550" lvl="1" indent="-514350">
              <a:lnSpc>
                <a:spcPct val="110000"/>
              </a:lnSpc>
              <a:buFont typeface="+mj-lt"/>
              <a:buAutoNum type="arabicPeriod"/>
            </a:pPr>
            <a:r>
              <a:rPr lang="en-US" sz="2800" dirty="0"/>
              <a:t>Deferred payments (notes payable) </a:t>
            </a:r>
          </a:p>
          <a:p>
            <a:pPr marL="971550" lvl="1" indent="-514350">
              <a:lnSpc>
                <a:spcPct val="110000"/>
              </a:lnSpc>
              <a:buFont typeface="+mj-lt"/>
              <a:buAutoNum type="arabicPeriod"/>
            </a:pPr>
            <a:r>
              <a:rPr lang="en-US" sz="2800" dirty="0"/>
              <a:t>Issuance of equity securities </a:t>
            </a:r>
          </a:p>
          <a:p>
            <a:pPr marL="971550" lvl="1" indent="-514350">
              <a:lnSpc>
                <a:spcPct val="110000"/>
              </a:lnSpc>
              <a:buFont typeface="+mj-lt"/>
              <a:buAutoNum type="arabicPeriod"/>
            </a:pPr>
            <a:r>
              <a:rPr lang="en-US" sz="2800" dirty="0"/>
              <a:t>Donated assets </a:t>
            </a:r>
          </a:p>
          <a:p>
            <a:pPr marL="971550" lvl="1" indent="-514350">
              <a:lnSpc>
                <a:spcPct val="110000"/>
              </a:lnSpc>
              <a:buFont typeface="+mj-lt"/>
              <a:buAutoNum type="arabicPeriod"/>
            </a:pPr>
            <a:r>
              <a:rPr lang="en-US" sz="2800" dirty="0"/>
              <a:t>Exchanges of nonmonetary assets for other assets </a:t>
            </a:r>
            <a:endParaRPr lang="en-US" dirty="0"/>
          </a:p>
          <a:p>
            <a:pPr lvl="0" fontAlgn="auto">
              <a:lnSpc>
                <a:spcPct val="110000"/>
              </a:lnSpc>
              <a:spcAft>
                <a:spcPts val="0"/>
              </a:spcAft>
              <a:buSzPct val="83000"/>
              <a:buFont typeface="Arial" panose="020B0604020202020204" pitchFamily="34" charset="0"/>
              <a:buChar char="•"/>
              <a:defRPr/>
            </a:pPr>
            <a:r>
              <a:rPr lang="en-US" dirty="0">
                <a:solidFill>
                  <a:prstClr val="black"/>
                </a:solidFill>
              </a:rPr>
              <a:t>Assets acquired in noncash transactions are valued at the fair value of the assets given or the fair value of the assets received, whichever is more clearly evident</a:t>
            </a:r>
            <a:endParaRPr lang="en-IN" dirty="0">
              <a:solidFill>
                <a:prstClr val="black"/>
              </a:solidFill>
            </a:endParaRPr>
          </a:p>
          <a:p>
            <a:pPr marL="514350" indent="-514350">
              <a:buFont typeface="+mj-lt"/>
              <a:buAutoNum type="arabicPeriod"/>
            </a:pPr>
            <a:endParaRPr lang="en-US" dirty="0"/>
          </a:p>
          <a:p>
            <a:pPr lvl="1" fontAlgn="auto">
              <a:spcAft>
                <a:spcPts val="0"/>
              </a:spcAft>
              <a:buFont typeface="Arial" panose="020B0604020202020204" pitchFamily="34" charset="0"/>
              <a:buChar char="•"/>
              <a:defRPr/>
            </a:pPr>
            <a:endParaRPr lang="en-IN"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Tree>
    <p:extLst>
      <p:ext uri="{BB962C8B-B14F-4D97-AF65-F5344CB8AC3E}">
        <p14:creationId xmlns:p14="http://schemas.microsoft.com/office/powerpoint/2010/main" val="40031306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Deferred Payments</a:t>
            </a:r>
            <a:endParaRPr lang="en-IN" dirty="0">
              <a:latin typeface="Calibri"/>
              <a:cs typeface="Calibri"/>
            </a:endParaRPr>
          </a:p>
        </p:txBody>
      </p:sp>
      <p:sp>
        <p:nvSpPr>
          <p:cNvPr id="7" name="Content Placeholder 6"/>
          <p:cNvSpPr>
            <a:spLocks noGrp="1"/>
          </p:cNvSpPr>
          <p:nvPr>
            <p:ph idx="1"/>
          </p:nvPr>
        </p:nvSpPr>
        <p:spPr/>
        <p:txBody>
          <a:bodyPr/>
          <a:lstStyle/>
          <a:p>
            <a:pPr marL="0" indent="0" fontAlgn="auto">
              <a:spcAft>
                <a:spcPts val="0"/>
              </a:spcAft>
              <a:buNone/>
              <a:defRPr/>
            </a:pPr>
            <a:r>
              <a:rPr lang="en-IN" dirty="0"/>
              <a:t>An obligation to make payment in the future</a:t>
            </a:r>
          </a:p>
          <a:p>
            <a:pPr marL="0" indent="0" fontAlgn="auto">
              <a:spcAft>
                <a:spcPts val="0"/>
              </a:spcAft>
              <a:buNone/>
              <a:defRPr/>
            </a:pPr>
            <a:r>
              <a:rPr lang="en-IN" b="1" dirty="0">
                <a:solidFill>
                  <a:srgbClr val="C00000"/>
                </a:solidFill>
              </a:rPr>
              <a:t>Example: </a:t>
            </a:r>
            <a:r>
              <a:rPr lang="en-IN" dirty="0"/>
              <a:t>A machine is acquired for $15,000 and the buyer signs a note requiring the payment of $15,000 sometime in the future plus interest at a realistic interest rate.</a:t>
            </a:r>
            <a:endParaRPr lang="en-US" dirty="0"/>
          </a:p>
          <a:p>
            <a:pPr marL="0" indent="0" fontAlgn="auto">
              <a:spcAft>
                <a:spcPts val="0"/>
              </a:spcAft>
              <a:buNone/>
              <a:defRPr/>
            </a:pPr>
            <a:endParaRPr lang="en-US" dirty="0">
              <a:solidFill>
                <a:srgbClr val="0070C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14" name="Rectangle 13"/>
          <p:cNvSpPr/>
          <p:nvPr/>
        </p:nvSpPr>
        <p:spPr>
          <a:xfrm>
            <a:off x="655974" y="4006896"/>
            <a:ext cx="8399255" cy="162504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800" dirty="0"/>
          </a:p>
        </p:txBody>
      </p:sp>
      <p:sp>
        <p:nvSpPr>
          <p:cNvPr id="15" name="TextBox 14"/>
          <p:cNvSpPr txBox="1">
            <a:spLocks noChangeArrowheads="1"/>
          </p:cNvSpPr>
          <p:nvPr/>
        </p:nvSpPr>
        <p:spPr bwMode="auto">
          <a:xfrm>
            <a:off x="1415251" y="4033108"/>
            <a:ext cx="4252818" cy="523220"/>
          </a:xfrm>
          <a:prstGeom prst="rect">
            <a:avLst/>
          </a:prstGeom>
          <a:noFill/>
          <a:ln w="9525">
            <a:noFill/>
            <a:miter lim="800000"/>
            <a:headEnd/>
            <a:tailEnd/>
          </a:ln>
        </p:spPr>
        <p:txBody>
          <a:bodyPr>
            <a:spAutoFit/>
          </a:bodyPr>
          <a:lstStyle/>
          <a:p>
            <a:pPr algn="ctr"/>
            <a:r>
              <a:rPr lang="en-US" sz="2800" b="1" dirty="0">
                <a:latin typeface="+mn-lt"/>
              </a:rPr>
              <a:t>Journal Entry</a:t>
            </a:r>
            <a:endParaRPr lang="en-IN" sz="2800" b="1" baseline="30000" dirty="0">
              <a:latin typeface="+mn-lt"/>
            </a:endParaRPr>
          </a:p>
        </p:txBody>
      </p:sp>
      <p:sp>
        <p:nvSpPr>
          <p:cNvPr id="16" name="TextBox 15"/>
          <p:cNvSpPr txBox="1">
            <a:spLocks noChangeArrowheads="1"/>
          </p:cNvSpPr>
          <p:nvPr/>
        </p:nvSpPr>
        <p:spPr bwMode="auto">
          <a:xfrm>
            <a:off x="656417" y="4548013"/>
            <a:ext cx="5671277" cy="464032"/>
          </a:xfrm>
          <a:prstGeom prst="rect">
            <a:avLst/>
          </a:prstGeom>
          <a:noFill/>
          <a:ln w="9525">
            <a:noFill/>
            <a:miter lim="800000"/>
            <a:headEnd/>
            <a:tailEnd/>
          </a:ln>
        </p:spPr>
        <p:txBody>
          <a:bodyPr/>
          <a:lstStyle/>
          <a:p>
            <a:r>
              <a:rPr lang="en-US" sz="2800" dirty="0">
                <a:latin typeface="+mn-lt"/>
              </a:rPr>
              <a:t>Machine</a:t>
            </a:r>
            <a:endParaRPr lang="en-IN" sz="2800" dirty="0">
              <a:latin typeface="+mn-lt"/>
            </a:endParaRPr>
          </a:p>
        </p:txBody>
      </p:sp>
      <p:sp>
        <p:nvSpPr>
          <p:cNvPr id="17" name="TextBox 16"/>
          <p:cNvSpPr txBox="1">
            <a:spLocks noChangeArrowheads="1"/>
          </p:cNvSpPr>
          <p:nvPr/>
        </p:nvSpPr>
        <p:spPr bwMode="auto">
          <a:xfrm>
            <a:off x="656418" y="4965877"/>
            <a:ext cx="5671277" cy="489547"/>
          </a:xfrm>
          <a:prstGeom prst="rect">
            <a:avLst/>
          </a:prstGeom>
          <a:noFill/>
          <a:ln w="9525">
            <a:noFill/>
            <a:miter lim="800000"/>
            <a:headEnd/>
            <a:tailEnd/>
          </a:ln>
        </p:spPr>
        <p:txBody>
          <a:bodyPr/>
          <a:lstStyle/>
          <a:p>
            <a:pPr lvl="1"/>
            <a:r>
              <a:rPr lang="en-US" sz="2800" dirty="0">
                <a:latin typeface="+mn-lt"/>
              </a:rPr>
              <a:t>Note payable</a:t>
            </a:r>
          </a:p>
        </p:txBody>
      </p:sp>
      <p:sp>
        <p:nvSpPr>
          <p:cNvPr id="18" name="TextBox 17"/>
          <p:cNvSpPr txBox="1">
            <a:spLocks noChangeArrowheads="1"/>
          </p:cNvSpPr>
          <p:nvPr/>
        </p:nvSpPr>
        <p:spPr bwMode="auto">
          <a:xfrm>
            <a:off x="6207238" y="4529400"/>
            <a:ext cx="1419046" cy="501258"/>
          </a:xfrm>
          <a:prstGeom prst="rect">
            <a:avLst/>
          </a:prstGeom>
          <a:noFill/>
          <a:ln w="9525">
            <a:noFill/>
            <a:miter lim="800000"/>
            <a:headEnd/>
            <a:tailEnd/>
          </a:ln>
        </p:spPr>
        <p:txBody>
          <a:bodyPr/>
          <a:lstStyle/>
          <a:p>
            <a:pPr algn="r"/>
            <a:r>
              <a:rPr lang="en-US" sz="2800" dirty="0">
                <a:latin typeface="+mn-lt"/>
              </a:rPr>
              <a:t>15,000</a:t>
            </a:r>
          </a:p>
          <a:p>
            <a:pPr algn="r"/>
            <a:endParaRPr lang="en-IN" sz="2800" dirty="0">
              <a:latin typeface="+mn-lt"/>
            </a:endParaRPr>
          </a:p>
        </p:txBody>
      </p:sp>
      <p:sp>
        <p:nvSpPr>
          <p:cNvPr id="19" name="TextBox 18"/>
          <p:cNvSpPr txBox="1">
            <a:spLocks noChangeArrowheads="1"/>
          </p:cNvSpPr>
          <p:nvPr/>
        </p:nvSpPr>
        <p:spPr bwMode="auto">
          <a:xfrm>
            <a:off x="6223900" y="4956754"/>
            <a:ext cx="1419046" cy="390112"/>
          </a:xfrm>
          <a:prstGeom prst="rect">
            <a:avLst/>
          </a:prstGeom>
          <a:noFill/>
          <a:ln w="9525">
            <a:noFill/>
            <a:miter lim="800000"/>
            <a:headEnd/>
            <a:tailEnd/>
          </a:ln>
        </p:spPr>
        <p:txBody>
          <a:bodyPr/>
          <a:lstStyle/>
          <a:p>
            <a:pPr algn="r"/>
            <a:endParaRPr lang="en-IN" sz="2800" dirty="0">
              <a:solidFill>
                <a:srgbClr val="EC008C"/>
              </a:solidFill>
              <a:latin typeface="+mn-lt"/>
            </a:endParaRPr>
          </a:p>
        </p:txBody>
      </p:sp>
      <p:sp>
        <p:nvSpPr>
          <p:cNvPr id="20" name="TextBox 19"/>
          <p:cNvSpPr txBox="1">
            <a:spLocks noChangeArrowheads="1"/>
          </p:cNvSpPr>
          <p:nvPr/>
        </p:nvSpPr>
        <p:spPr bwMode="auto">
          <a:xfrm>
            <a:off x="7458722" y="4028342"/>
            <a:ext cx="1538756" cy="523220"/>
          </a:xfrm>
          <a:prstGeom prst="rect">
            <a:avLst/>
          </a:prstGeom>
          <a:noFill/>
          <a:ln w="9525">
            <a:noFill/>
            <a:miter lim="800000"/>
            <a:headEnd/>
            <a:tailEnd/>
          </a:ln>
        </p:spPr>
        <p:txBody>
          <a:bodyPr wrap="square">
            <a:spAutoFit/>
          </a:bodyPr>
          <a:lstStyle/>
          <a:p>
            <a:pPr algn="ctr"/>
            <a:r>
              <a:rPr lang="en-US" sz="2800" b="1" dirty="0">
                <a:latin typeface="+mn-lt"/>
              </a:rPr>
              <a:t>Credit</a:t>
            </a:r>
            <a:endParaRPr lang="en-IN" sz="2800" b="1" baseline="30000" dirty="0">
              <a:latin typeface="+mn-lt"/>
            </a:endParaRPr>
          </a:p>
        </p:txBody>
      </p:sp>
      <p:sp>
        <p:nvSpPr>
          <p:cNvPr id="21" name="TextBox 20"/>
          <p:cNvSpPr txBox="1">
            <a:spLocks noChangeArrowheads="1"/>
          </p:cNvSpPr>
          <p:nvPr/>
        </p:nvSpPr>
        <p:spPr bwMode="auto">
          <a:xfrm>
            <a:off x="6327696" y="4039121"/>
            <a:ext cx="1384716" cy="523220"/>
          </a:xfrm>
          <a:prstGeom prst="rect">
            <a:avLst/>
          </a:prstGeom>
          <a:noFill/>
          <a:ln w="9525">
            <a:noFill/>
            <a:miter lim="800000"/>
            <a:headEnd/>
            <a:tailEnd/>
          </a:ln>
        </p:spPr>
        <p:txBody>
          <a:bodyPr wrap="square">
            <a:spAutoFit/>
          </a:bodyPr>
          <a:lstStyle/>
          <a:p>
            <a:pPr algn="ctr"/>
            <a:r>
              <a:rPr lang="en-US" sz="2800" b="1" dirty="0">
                <a:latin typeface="+mn-lt"/>
              </a:rPr>
              <a:t>Debit</a:t>
            </a:r>
            <a:endParaRPr lang="en-IN" sz="2800" b="1" baseline="30000" dirty="0">
              <a:latin typeface="+mn-lt"/>
            </a:endParaRPr>
          </a:p>
        </p:txBody>
      </p:sp>
      <p:sp>
        <p:nvSpPr>
          <p:cNvPr id="22" name="TextBox 21"/>
          <p:cNvSpPr txBox="1">
            <a:spLocks noChangeArrowheads="1"/>
          </p:cNvSpPr>
          <p:nvPr/>
        </p:nvSpPr>
        <p:spPr bwMode="auto">
          <a:xfrm>
            <a:off x="959559" y="5338888"/>
            <a:ext cx="5037330" cy="586103"/>
          </a:xfrm>
          <a:prstGeom prst="rect">
            <a:avLst/>
          </a:prstGeom>
          <a:noFill/>
          <a:ln w="9525">
            <a:noFill/>
            <a:miter lim="800000"/>
            <a:headEnd/>
            <a:tailEnd/>
          </a:ln>
        </p:spPr>
        <p:txBody>
          <a:bodyPr/>
          <a:lstStyle/>
          <a:p>
            <a:endParaRPr lang="en-IN" sz="2800" dirty="0">
              <a:latin typeface="+mn-lt"/>
            </a:endParaRPr>
          </a:p>
        </p:txBody>
      </p:sp>
      <p:sp>
        <p:nvSpPr>
          <p:cNvPr id="23" name="TextBox 22"/>
          <p:cNvSpPr txBox="1">
            <a:spLocks noChangeArrowheads="1"/>
          </p:cNvSpPr>
          <p:nvPr/>
        </p:nvSpPr>
        <p:spPr bwMode="auto">
          <a:xfrm>
            <a:off x="7505028" y="4968863"/>
            <a:ext cx="1419046" cy="483575"/>
          </a:xfrm>
          <a:prstGeom prst="rect">
            <a:avLst/>
          </a:prstGeom>
          <a:noFill/>
          <a:ln w="9525">
            <a:noFill/>
            <a:miter lim="800000"/>
            <a:headEnd/>
            <a:tailEnd/>
          </a:ln>
        </p:spPr>
        <p:txBody>
          <a:bodyPr/>
          <a:lstStyle/>
          <a:p>
            <a:pPr algn="r"/>
            <a:r>
              <a:rPr lang="en-US" sz="2800" dirty="0">
                <a:latin typeface="+mn-lt"/>
              </a:rPr>
              <a:t>15,000</a:t>
            </a:r>
          </a:p>
        </p:txBody>
      </p:sp>
      <p:cxnSp>
        <p:nvCxnSpPr>
          <p:cNvPr id="24" name="Straight Connector 23"/>
          <p:cNvCxnSpPr/>
          <p:nvPr/>
        </p:nvCxnSpPr>
        <p:spPr>
          <a:xfrm>
            <a:off x="656417" y="4537874"/>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399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20" grpId="0"/>
      <p:bldP spid="21" grpId="0"/>
      <p:bldP spid="22"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8" y="119731"/>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Asset Acquired with Debt—Present Value of Note Indicative of Fair Value</a:t>
            </a:r>
            <a:endParaRPr lang="en-IN" sz="3200" dirty="0">
              <a:latin typeface="Calibri"/>
              <a:cs typeface="Calibri"/>
            </a:endParaRPr>
          </a:p>
        </p:txBody>
      </p:sp>
      <p:sp>
        <p:nvSpPr>
          <p:cNvPr id="4" name="Content Placeholder 3"/>
          <p:cNvSpPr>
            <a:spLocks noGrp="1"/>
          </p:cNvSpPr>
          <p:nvPr>
            <p:ph idx="1"/>
          </p:nvPr>
        </p:nvSpPr>
        <p:spPr>
          <a:xfrm>
            <a:off x="611560" y="1182764"/>
            <a:ext cx="8229600" cy="4525963"/>
          </a:xfrm>
        </p:spPr>
        <p:txBody>
          <a:bodyPr>
            <a:noAutofit/>
          </a:bodyPr>
          <a:lstStyle/>
          <a:p>
            <a:pPr marL="0" indent="0">
              <a:buNone/>
            </a:pPr>
            <a:r>
              <a:rPr lang="en-IN" sz="2400" dirty="0"/>
              <a:t>On January 2, 2018, the Midwestern Steam Gas Corporation purchased an industrial furnace. In payment, Midwestern signed a noninterest-bearing note requiring $50,000 to be paid on December 31, 2019. If Midwestern had borrowed cash to buy the furnace, the bank would have required an interest rate of 10%.</a:t>
            </a:r>
            <a:endParaRPr lang="en-US" sz="24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40" name="Rectangle 39"/>
          <p:cNvSpPr/>
          <p:nvPr/>
        </p:nvSpPr>
        <p:spPr>
          <a:xfrm>
            <a:off x="692731" y="3287598"/>
            <a:ext cx="8320883" cy="167846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1" name="TextBox 40"/>
          <p:cNvSpPr txBox="1">
            <a:spLocks noChangeArrowheads="1"/>
          </p:cNvSpPr>
          <p:nvPr/>
        </p:nvSpPr>
        <p:spPr bwMode="auto">
          <a:xfrm>
            <a:off x="385974" y="3301803"/>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2" name="TextBox 41"/>
          <p:cNvSpPr txBox="1">
            <a:spLocks noChangeArrowheads="1"/>
          </p:cNvSpPr>
          <p:nvPr/>
        </p:nvSpPr>
        <p:spPr bwMode="auto">
          <a:xfrm>
            <a:off x="7581009" y="3332084"/>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3" name="TextBox 42"/>
          <p:cNvSpPr txBox="1">
            <a:spLocks noChangeArrowheads="1"/>
          </p:cNvSpPr>
          <p:nvPr/>
        </p:nvSpPr>
        <p:spPr bwMode="auto">
          <a:xfrm>
            <a:off x="6223696" y="3332625"/>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4" name="Straight Connector 43"/>
          <p:cNvCxnSpPr/>
          <p:nvPr/>
        </p:nvCxnSpPr>
        <p:spPr>
          <a:xfrm>
            <a:off x="692387" y="377250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692731" y="3808622"/>
            <a:ext cx="5297761" cy="404813"/>
          </a:xfrm>
          <a:prstGeom prst="rect">
            <a:avLst/>
          </a:prstGeom>
          <a:noFill/>
          <a:ln w="9525">
            <a:noFill/>
            <a:miter lim="800000"/>
            <a:headEnd/>
            <a:tailEnd/>
          </a:ln>
        </p:spPr>
        <p:txBody>
          <a:bodyPr/>
          <a:lstStyle/>
          <a:p>
            <a:r>
              <a:rPr lang="en-US" sz="2400" dirty="0">
                <a:latin typeface="+mn-lt"/>
              </a:rPr>
              <a:t>Furnace</a:t>
            </a:r>
            <a:endParaRPr lang="en-IN" sz="2400" dirty="0">
              <a:latin typeface="+mn-lt"/>
            </a:endParaRPr>
          </a:p>
        </p:txBody>
      </p:sp>
      <p:sp>
        <p:nvSpPr>
          <p:cNvPr id="46" name="TextBox 45"/>
          <p:cNvSpPr txBox="1">
            <a:spLocks noChangeArrowheads="1"/>
          </p:cNvSpPr>
          <p:nvPr/>
        </p:nvSpPr>
        <p:spPr bwMode="auto">
          <a:xfrm>
            <a:off x="692388" y="4495052"/>
            <a:ext cx="5448620" cy="404814"/>
          </a:xfrm>
          <a:prstGeom prst="rect">
            <a:avLst/>
          </a:prstGeom>
          <a:noFill/>
          <a:ln w="9525">
            <a:noFill/>
            <a:miter lim="800000"/>
            <a:headEnd/>
            <a:tailEnd/>
          </a:ln>
        </p:spPr>
        <p:txBody>
          <a:bodyPr/>
          <a:lstStyle/>
          <a:p>
            <a:pPr lvl="1"/>
            <a:r>
              <a:rPr lang="en-US" sz="2400" dirty="0">
                <a:latin typeface="+mn-lt"/>
              </a:rPr>
              <a:t>Note payable</a:t>
            </a:r>
            <a:endParaRPr lang="en-IN" sz="2400" dirty="0">
              <a:latin typeface="+mn-lt"/>
            </a:endParaRPr>
          </a:p>
        </p:txBody>
      </p:sp>
      <p:sp>
        <p:nvSpPr>
          <p:cNvPr id="47" name="TextBox 46"/>
          <p:cNvSpPr txBox="1">
            <a:spLocks noChangeArrowheads="1"/>
          </p:cNvSpPr>
          <p:nvPr/>
        </p:nvSpPr>
        <p:spPr bwMode="auto">
          <a:xfrm>
            <a:off x="5753100" y="3797906"/>
            <a:ext cx="1613485" cy="404812"/>
          </a:xfrm>
          <a:prstGeom prst="rect">
            <a:avLst/>
          </a:prstGeom>
          <a:noFill/>
          <a:ln w="9525">
            <a:noFill/>
            <a:miter lim="800000"/>
            <a:headEnd/>
            <a:tailEnd/>
          </a:ln>
        </p:spPr>
        <p:txBody>
          <a:bodyPr/>
          <a:lstStyle/>
          <a:p>
            <a:pPr algn="r"/>
            <a:r>
              <a:rPr lang="en-IN" sz="2400" dirty="0">
                <a:latin typeface="+mn-lt"/>
              </a:rPr>
              <a:t>41,323</a:t>
            </a:r>
          </a:p>
        </p:txBody>
      </p:sp>
      <p:sp>
        <p:nvSpPr>
          <p:cNvPr id="48" name="TextBox 47"/>
          <p:cNvSpPr txBox="1">
            <a:spLocks noChangeArrowheads="1"/>
          </p:cNvSpPr>
          <p:nvPr/>
        </p:nvSpPr>
        <p:spPr bwMode="auto">
          <a:xfrm>
            <a:off x="6918532" y="4495053"/>
            <a:ext cx="1805925" cy="404813"/>
          </a:xfrm>
          <a:prstGeom prst="rect">
            <a:avLst/>
          </a:prstGeom>
          <a:noFill/>
          <a:ln w="9525">
            <a:noFill/>
            <a:miter lim="800000"/>
            <a:headEnd/>
            <a:tailEnd/>
          </a:ln>
        </p:spPr>
        <p:txBody>
          <a:bodyPr/>
          <a:lstStyle/>
          <a:p>
            <a:pPr algn="r"/>
            <a:r>
              <a:rPr lang="en-IN" sz="2400" dirty="0">
                <a:latin typeface="+mn-lt"/>
              </a:rPr>
              <a:t>50,000</a:t>
            </a:r>
          </a:p>
        </p:txBody>
      </p:sp>
      <p:sp>
        <p:nvSpPr>
          <p:cNvPr id="56" name="TextBox 55"/>
          <p:cNvSpPr txBox="1">
            <a:spLocks noChangeArrowheads="1"/>
          </p:cNvSpPr>
          <p:nvPr/>
        </p:nvSpPr>
        <p:spPr bwMode="auto">
          <a:xfrm>
            <a:off x="692731" y="4138822"/>
            <a:ext cx="5297761" cy="404813"/>
          </a:xfrm>
          <a:prstGeom prst="rect">
            <a:avLst/>
          </a:prstGeom>
          <a:noFill/>
          <a:ln w="9525">
            <a:noFill/>
            <a:miter lim="800000"/>
            <a:headEnd/>
            <a:tailEnd/>
          </a:ln>
        </p:spPr>
        <p:txBody>
          <a:bodyPr/>
          <a:lstStyle/>
          <a:p>
            <a:r>
              <a:rPr lang="en-US" sz="2400" dirty="0">
                <a:latin typeface="+mn-lt"/>
              </a:rPr>
              <a:t>Discount on note payable</a:t>
            </a:r>
            <a:endParaRPr lang="en-IN" sz="2400" dirty="0">
              <a:latin typeface="+mn-lt"/>
            </a:endParaRPr>
          </a:p>
        </p:txBody>
      </p:sp>
      <p:sp>
        <p:nvSpPr>
          <p:cNvPr id="57" name="TextBox 56"/>
          <p:cNvSpPr txBox="1">
            <a:spLocks noChangeArrowheads="1"/>
          </p:cNvSpPr>
          <p:nvPr/>
        </p:nvSpPr>
        <p:spPr bwMode="auto">
          <a:xfrm>
            <a:off x="5464244" y="4128106"/>
            <a:ext cx="1902341" cy="404812"/>
          </a:xfrm>
          <a:prstGeom prst="rect">
            <a:avLst/>
          </a:prstGeom>
          <a:noFill/>
          <a:ln w="9525">
            <a:noFill/>
            <a:miter lim="800000"/>
            <a:headEnd/>
            <a:tailEnd/>
          </a:ln>
        </p:spPr>
        <p:txBody>
          <a:bodyPr/>
          <a:lstStyle/>
          <a:p>
            <a:pPr algn="r"/>
            <a:r>
              <a:rPr lang="en-IN" sz="2400" dirty="0">
                <a:latin typeface="+mn-lt"/>
              </a:rPr>
              <a:t>8,677</a:t>
            </a:r>
          </a:p>
        </p:txBody>
      </p:sp>
      <p:sp>
        <p:nvSpPr>
          <p:cNvPr id="59" name="TextBox 58"/>
          <p:cNvSpPr txBox="1"/>
          <p:nvPr/>
        </p:nvSpPr>
        <p:spPr>
          <a:xfrm>
            <a:off x="1027401" y="5234925"/>
            <a:ext cx="4436843" cy="830997"/>
          </a:xfrm>
          <a:prstGeom prst="rect">
            <a:avLst/>
          </a:prstGeom>
          <a:noFill/>
          <a:ln w="19050">
            <a:noFill/>
          </a:ln>
        </p:spPr>
        <p:txBody>
          <a:bodyPr wrap="square" rtlCol="0">
            <a:spAutoFit/>
          </a:bodyPr>
          <a:lstStyle/>
          <a:p>
            <a:r>
              <a:rPr lang="en-US" sz="2400" dirty="0">
                <a:latin typeface="+mn-lt"/>
              </a:rPr>
              <a:t>PV = $50,000 × </a:t>
            </a:r>
            <a:r>
              <a:rPr lang="en-US" sz="2400" u="sng" dirty="0" smtClean="0">
                <a:latin typeface="+mn-lt"/>
              </a:rPr>
              <a:t>0.82645</a:t>
            </a:r>
            <a:r>
              <a:rPr lang="en-US" sz="2400" dirty="0" smtClean="0">
                <a:latin typeface="+mn-lt"/>
              </a:rPr>
              <a:t> </a:t>
            </a:r>
            <a:r>
              <a:rPr lang="en-US" sz="2400" dirty="0">
                <a:latin typeface="+mn-lt"/>
              </a:rPr>
              <a:t>= </a:t>
            </a:r>
            <a:r>
              <a:rPr lang="en-US" sz="2400" b="1" dirty="0">
                <a:solidFill>
                  <a:srgbClr val="C00000"/>
                </a:solidFill>
                <a:latin typeface="+mn-lt"/>
              </a:rPr>
              <a:t>$41,323 </a:t>
            </a:r>
          </a:p>
          <a:p>
            <a:r>
              <a:rPr lang="en-IN" sz="2400" dirty="0">
                <a:latin typeface="+mn-lt"/>
              </a:rPr>
              <a:t>Present value of $1: </a:t>
            </a:r>
            <a:r>
              <a:rPr lang="en-IN" sz="2400" i="1" dirty="0">
                <a:latin typeface="+mn-lt"/>
              </a:rPr>
              <a:t>n </a:t>
            </a:r>
            <a:r>
              <a:rPr lang="en-IN" sz="2400" dirty="0">
                <a:latin typeface="+mn-lt"/>
              </a:rPr>
              <a:t>= 2, </a:t>
            </a:r>
            <a:r>
              <a:rPr lang="en-IN" sz="2400" i="1" dirty="0">
                <a:latin typeface="+mn-lt"/>
              </a:rPr>
              <a:t>i </a:t>
            </a:r>
            <a:r>
              <a:rPr lang="en-IN" sz="2400" dirty="0">
                <a:latin typeface="+mn-lt"/>
              </a:rPr>
              <a:t>= 10%</a:t>
            </a:r>
            <a:endParaRPr lang="en-US" sz="2400" dirty="0">
              <a:latin typeface="+mn-lt"/>
            </a:endParaRPr>
          </a:p>
        </p:txBody>
      </p:sp>
      <p:sp>
        <p:nvSpPr>
          <p:cNvPr id="61" name="Rectangle 60"/>
          <p:cNvSpPr/>
          <p:nvPr/>
        </p:nvSpPr>
        <p:spPr>
          <a:xfrm>
            <a:off x="685800" y="2870825"/>
            <a:ext cx="647231" cy="299603"/>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7" name="Straight Arrow Connector 6"/>
          <p:cNvCxnSpPr/>
          <p:nvPr/>
        </p:nvCxnSpPr>
        <p:spPr>
          <a:xfrm flipV="1">
            <a:off x="4800600" y="4173064"/>
            <a:ext cx="1614814" cy="123713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1027401" y="6167735"/>
            <a:ext cx="7731632" cy="461665"/>
          </a:xfrm>
          <a:prstGeom prst="rect">
            <a:avLst/>
          </a:prstGeom>
          <a:noFill/>
          <a:ln w="19050">
            <a:solidFill>
              <a:srgbClr val="542508"/>
            </a:solidFill>
          </a:ln>
        </p:spPr>
        <p:txBody>
          <a:bodyPr wrap="square" rtlCol="0">
            <a:spAutoFit/>
          </a:bodyPr>
          <a:lstStyle/>
          <a:p>
            <a:r>
              <a:rPr lang="en-US" sz="2400" dirty="0">
                <a:latin typeface="+mn-lt"/>
              </a:rPr>
              <a:t>Discount on note payable = $50,000 </a:t>
            </a:r>
            <a:r>
              <a:rPr lang="en-US" sz="2400" dirty="0" smtClean="0">
                <a:latin typeface="+mn-lt"/>
              </a:rPr>
              <a:t>− </a:t>
            </a:r>
            <a:r>
              <a:rPr lang="en-US" sz="2400" dirty="0">
                <a:latin typeface="+mn-lt"/>
              </a:rPr>
              <a:t>$41,323 = $</a:t>
            </a:r>
            <a:r>
              <a:rPr lang="en-IN" sz="2400" dirty="0" smtClean="0">
                <a:latin typeface="+mn-lt"/>
              </a:rPr>
              <a:t>8,677 </a:t>
            </a:r>
            <a:endParaRPr lang="en-US" sz="2400" dirty="0">
              <a:latin typeface="+mn-lt"/>
            </a:endParaRPr>
          </a:p>
        </p:txBody>
      </p:sp>
      <p:cxnSp>
        <p:nvCxnSpPr>
          <p:cNvPr id="63" name="Straight Arrow Connector 62"/>
          <p:cNvCxnSpPr/>
          <p:nvPr/>
        </p:nvCxnSpPr>
        <p:spPr>
          <a:xfrm flipH="1" flipV="1">
            <a:off x="6895673" y="4605570"/>
            <a:ext cx="609674" cy="171903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5247983" y="1847443"/>
            <a:ext cx="1069343" cy="373377"/>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TextBox 21"/>
          <p:cNvSpPr txBox="1"/>
          <p:nvPr/>
        </p:nvSpPr>
        <p:spPr>
          <a:xfrm>
            <a:off x="5329402" y="5234926"/>
            <a:ext cx="2671598" cy="461665"/>
          </a:xfrm>
          <a:prstGeom prst="rect">
            <a:avLst/>
          </a:prstGeom>
          <a:noFill/>
          <a:ln w="19050">
            <a:noFill/>
          </a:ln>
        </p:spPr>
        <p:txBody>
          <a:bodyPr wrap="square" rtlCol="0">
            <a:spAutoFit/>
          </a:bodyPr>
          <a:lstStyle/>
          <a:p>
            <a:r>
              <a:rPr lang="en-US" sz="2400" b="1" dirty="0">
                <a:solidFill>
                  <a:srgbClr val="C00000"/>
                </a:solidFill>
                <a:latin typeface="+mn-lt"/>
              </a:rPr>
              <a:t>(Fair value of n</a:t>
            </a:r>
            <a:r>
              <a:rPr lang="en-US" sz="2400" b="1" dirty="0" smtClean="0">
                <a:solidFill>
                  <a:srgbClr val="C00000"/>
                </a:solidFill>
                <a:latin typeface="+mn-lt"/>
              </a:rPr>
              <a:t>ote)</a:t>
            </a:r>
            <a:endParaRPr lang="en-US" sz="2400" b="1" dirty="0">
              <a:solidFill>
                <a:srgbClr val="C00000"/>
              </a:solidFill>
              <a:latin typeface="+mn-lt"/>
            </a:endParaRPr>
          </a:p>
        </p:txBody>
      </p:sp>
    </p:spTree>
    <p:extLst>
      <p:ext uri="{BB962C8B-B14F-4D97-AF65-F5344CB8AC3E}">
        <p14:creationId xmlns:p14="http://schemas.microsoft.com/office/powerpoint/2010/main" val="249497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500"/>
                                        <p:tgtEl>
                                          <p:spTgt spid="62"/>
                                        </p:tgtEl>
                                      </p:cBhvr>
                                    </p:animEffect>
                                  </p:childTnLst>
                                </p:cTn>
                              </p:par>
                            </p:childTnLst>
                          </p:cTn>
                        </p:par>
                        <p:par>
                          <p:cTn id="65" fill="hold">
                            <p:stCondLst>
                              <p:cond delay="500"/>
                            </p:stCondLst>
                            <p:childTnLst>
                              <p:par>
                                <p:cTn id="66" presetID="22" presetClass="entr" presetSubtype="4"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wipe(down)">
                                      <p:cBhvr>
                                        <p:cTn id="6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0" grpId="0" animBg="1"/>
      <p:bldP spid="41" grpId="0"/>
      <p:bldP spid="42" grpId="0"/>
      <p:bldP spid="43" grpId="0"/>
      <p:bldP spid="45" grpId="0"/>
      <p:bldP spid="46" grpId="0"/>
      <p:bldP spid="47" grpId="0"/>
      <p:bldP spid="48" grpId="0"/>
      <p:bldP spid="56" grpId="0"/>
      <p:bldP spid="57" grpId="0"/>
      <p:bldP spid="59" grpId="0"/>
      <p:bldP spid="61" grpId="0" animBg="1"/>
      <p:bldP spid="62" grpId="0" animBg="1"/>
      <p:bldP spid="64" grpId="0" animBg="1"/>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Intangible Assets—Layne Christensen Company</a:t>
            </a:r>
            <a:endParaRPr lang="en-IN" dirty="0">
              <a:latin typeface="Calibri"/>
              <a:cs typeface="Calibri"/>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3" name="Table 2"/>
          <p:cNvGraphicFramePr>
            <a:graphicFrameLocks noGrp="1"/>
          </p:cNvGraphicFramePr>
          <p:nvPr>
            <p:extLst>
              <p:ext uri="{D42A27DB-BD31-4B8C-83A1-F6EECF244321}">
                <p14:modId xmlns:p14="http://schemas.microsoft.com/office/powerpoint/2010/main" val="2443319951"/>
              </p:ext>
            </p:extLst>
          </p:nvPr>
        </p:nvGraphicFramePr>
        <p:xfrm>
          <a:off x="762214" y="1676527"/>
          <a:ext cx="8078944" cy="3407155"/>
        </p:xfrm>
        <a:graphic>
          <a:graphicData uri="http://schemas.openxmlformats.org/drawingml/2006/table">
            <a:tbl>
              <a:tblPr firstRow="1" bandRow="1">
                <a:tableStyleId>{2D5ABB26-0587-4C30-8999-92F81FD0307C}</a:tableStyleId>
              </a:tblPr>
              <a:tblGrid>
                <a:gridCol w="2238192">
                  <a:extLst>
                    <a:ext uri="{9D8B030D-6E8A-4147-A177-3AD203B41FA5}">
                      <a16:colId xmlns="" xmlns:a16="http://schemas.microsoft.com/office/drawing/2014/main" val="20000"/>
                    </a:ext>
                  </a:extLst>
                </a:gridCol>
                <a:gridCol w="1460188">
                  <a:extLst>
                    <a:ext uri="{9D8B030D-6E8A-4147-A177-3AD203B41FA5}">
                      <a16:colId xmlns="" xmlns:a16="http://schemas.microsoft.com/office/drawing/2014/main" val="20001"/>
                    </a:ext>
                  </a:extLst>
                </a:gridCol>
                <a:gridCol w="1460188">
                  <a:extLst>
                    <a:ext uri="{9D8B030D-6E8A-4147-A177-3AD203B41FA5}">
                      <a16:colId xmlns="" xmlns:a16="http://schemas.microsoft.com/office/drawing/2014/main" val="20002"/>
                    </a:ext>
                  </a:extLst>
                </a:gridCol>
                <a:gridCol w="1460188">
                  <a:extLst>
                    <a:ext uri="{9D8B030D-6E8A-4147-A177-3AD203B41FA5}">
                      <a16:colId xmlns="" xmlns:a16="http://schemas.microsoft.com/office/drawing/2014/main" val="20003"/>
                    </a:ext>
                  </a:extLst>
                </a:gridCol>
                <a:gridCol w="1460188">
                  <a:extLst>
                    <a:ext uri="{9D8B030D-6E8A-4147-A177-3AD203B41FA5}">
                      <a16:colId xmlns="" xmlns:a16="http://schemas.microsoft.com/office/drawing/2014/main" val="20004"/>
                    </a:ext>
                  </a:extLst>
                </a:gridCol>
              </a:tblGrid>
              <a:tr h="151105">
                <a:tc gridSpan="5">
                  <a:txBody>
                    <a:bodyPr/>
                    <a:lstStyle/>
                    <a:p>
                      <a:r>
                        <a:rPr lang="en-US" sz="1800" b="1" dirty="0"/>
                        <a:t>(5) Other Intangible Assets (in part)</a:t>
                      </a:r>
                      <a:endParaRPr lang="en-US" sz="1800" dirty="0"/>
                    </a:p>
                  </a:txBody>
                  <a:tcPr>
                    <a:solidFill>
                      <a:srgbClr val="CFE2E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567055">
                <a:tc>
                  <a:txBody>
                    <a:bodyPr/>
                    <a:lstStyle/>
                    <a:p>
                      <a:pPr algn="l"/>
                      <a:endParaRPr lang="en-US" sz="1800" dirty="0"/>
                    </a:p>
                  </a:txBody>
                  <a:tcPr>
                    <a:solidFill>
                      <a:srgbClr val="CFE2ED"/>
                    </a:solidFill>
                  </a:tcPr>
                </a:tc>
                <a:tc gridSpan="2">
                  <a:txBody>
                    <a:bodyPr/>
                    <a:lstStyle/>
                    <a:p>
                      <a:pPr algn="ctr"/>
                      <a:r>
                        <a:rPr lang="en-US" sz="1800" b="1" u="none"/>
                        <a:t>2016</a:t>
                      </a:r>
                      <a:endParaRPr lang="en-US" sz="1800" b="1" u="none" dirty="0"/>
                    </a:p>
                  </a:txBody>
                  <a:tcPr anchor="b">
                    <a:lnB w="12700" cap="flat" cmpd="sng" algn="ctr">
                      <a:solidFill>
                        <a:schemeClr val="tx1"/>
                      </a:solidFill>
                      <a:prstDash val="solid"/>
                      <a:round/>
                      <a:headEnd type="none" w="med" len="med"/>
                      <a:tailEnd type="none" w="med" len="med"/>
                    </a:lnB>
                    <a:solidFill>
                      <a:srgbClr val="CFE2ED"/>
                    </a:solidFill>
                  </a:tcPr>
                </a:tc>
                <a:tc hMerge="1">
                  <a:txBody>
                    <a:bodyPr/>
                    <a:lstStyle/>
                    <a:p>
                      <a:pPr algn="ctr"/>
                      <a:endParaRPr lang="en-US" sz="1600" dirty="0"/>
                    </a:p>
                  </a:txBody>
                  <a:tcPr anchor="b">
                    <a:solidFill>
                      <a:srgbClr val="CFE2ED"/>
                    </a:solidFill>
                  </a:tcPr>
                </a:tc>
                <a:tc gridSpan="2">
                  <a:txBody>
                    <a:bodyPr/>
                    <a:lstStyle/>
                    <a:p>
                      <a:pPr algn="ctr"/>
                      <a:r>
                        <a:rPr lang="en-US" sz="1800" b="1" u="none"/>
                        <a:t>2015</a:t>
                      </a:r>
                      <a:endParaRPr lang="en-US" sz="1800" b="1" u="none" dirty="0"/>
                    </a:p>
                  </a:txBody>
                  <a:tcPr anchor="b">
                    <a:lnB w="12700" cap="flat" cmpd="sng" algn="ctr">
                      <a:solidFill>
                        <a:schemeClr val="tx1"/>
                      </a:solidFill>
                      <a:prstDash val="solid"/>
                      <a:round/>
                      <a:headEnd type="none" w="med" len="med"/>
                      <a:tailEnd type="none" w="med" len="med"/>
                    </a:lnB>
                    <a:solidFill>
                      <a:srgbClr val="CFE2ED"/>
                    </a:solidFill>
                  </a:tcPr>
                </a:tc>
                <a:tc hMerge="1">
                  <a:txBody>
                    <a:bodyPr/>
                    <a:lstStyle/>
                    <a:p>
                      <a:pPr algn="ctr"/>
                      <a:endParaRPr lang="en-US" sz="1600" dirty="0"/>
                    </a:p>
                  </a:txBody>
                  <a:tcPr anchor="b">
                    <a:solidFill>
                      <a:srgbClr val="CFE2ED"/>
                    </a:solidFill>
                  </a:tcPr>
                </a:tc>
                <a:extLst>
                  <a:ext uri="{0D108BD9-81ED-4DB2-BD59-A6C34878D82A}">
                    <a16:rowId xmlns="" xmlns:a16="http://schemas.microsoft.com/office/drawing/2014/main" val="10001"/>
                  </a:ext>
                </a:extLst>
              </a:tr>
              <a:tr h="424435">
                <a:tc>
                  <a:txBody>
                    <a:bodyPr/>
                    <a:lstStyle/>
                    <a:p>
                      <a:pPr algn="l"/>
                      <a:endParaRPr lang="en-US" sz="1800"/>
                    </a:p>
                    <a:p>
                      <a:pPr algn="l"/>
                      <a:r>
                        <a:rPr lang="en-US" sz="1800"/>
                        <a:t>($ in thousands)</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Gross Amount</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Accumulated Amortization</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Gross Amount</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Accumulated Amortization</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extLst>
                  <a:ext uri="{0D108BD9-81ED-4DB2-BD59-A6C34878D82A}">
                    <a16:rowId xmlns="" xmlns:a16="http://schemas.microsoft.com/office/drawing/2014/main" val="10002"/>
                  </a:ext>
                </a:extLst>
              </a:tr>
              <a:tr h="401700">
                <a:tc>
                  <a:txBody>
                    <a:bodyPr/>
                    <a:lstStyle/>
                    <a:p>
                      <a:r>
                        <a:rPr lang="en-US" sz="1800" dirty="0"/>
                        <a:t>     </a:t>
                      </a:r>
                      <a:r>
                        <a:rPr lang="en-US" sz="1800" dirty="0" err="1"/>
                        <a:t>Tradenames</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$5,120</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$(3,527)</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$5,120</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$(3,186)</a:t>
                      </a:r>
                      <a:endParaRPr lang="en-US" sz="1800" dirty="0"/>
                    </a:p>
                  </a:txBody>
                  <a:tcPr>
                    <a:lnT w="12700" cap="flat" cmpd="sng" algn="ctr">
                      <a:solidFill>
                        <a:schemeClr val="tx1"/>
                      </a:solidFill>
                      <a:prstDash val="solid"/>
                      <a:round/>
                      <a:headEnd type="none" w="med" len="med"/>
                      <a:tailEnd type="none" w="med" len="med"/>
                    </a:lnT>
                    <a:solidFill>
                      <a:srgbClr val="CFE2ED"/>
                    </a:solidFill>
                  </a:tcPr>
                </a:tc>
                <a:extLst>
                  <a:ext uri="{0D108BD9-81ED-4DB2-BD59-A6C34878D82A}">
                    <a16:rowId xmlns="" xmlns:a16="http://schemas.microsoft.com/office/drawing/2014/main" val="10003"/>
                  </a:ext>
                </a:extLst>
              </a:tr>
              <a:tr h="0">
                <a:tc>
                  <a:txBody>
                    <a:bodyPr/>
                    <a:lstStyle/>
                    <a:p>
                      <a:r>
                        <a:rPr lang="en-US" sz="1800" dirty="0"/>
                        <a:t>     Patents</a:t>
                      </a:r>
                    </a:p>
                  </a:txBody>
                  <a:tcPr>
                    <a:solidFill>
                      <a:srgbClr val="CFE2ED"/>
                    </a:solidFill>
                  </a:tcPr>
                </a:tc>
                <a:tc>
                  <a:txBody>
                    <a:bodyPr/>
                    <a:lstStyle/>
                    <a:p>
                      <a:pPr algn="r"/>
                      <a:r>
                        <a:rPr lang="en-US" sz="1800"/>
                        <a:t>905</a:t>
                      </a:r>
                      <a:endParaRPr lang="en-US" sz="1800" dirty="0"/>
                    </a:p>
                  </a:txBody>
                  <a:tcPr>
                    <a:solidFill>
                      <a:srgbClr val="CFE2ED"/>
                    </a:solidFill>
                  </a:tcPr>
                </a:tc>
                <a:tc>
                  <a:txBody>
                    <a:bodyPr/>
                    <a:lstStyle/>
                    <a:p>
                      <a:pPr algn="r"/>
                      <a:r>
                        <a:rPr lang="en-US" sz="1800"/>
                        <a:t>(592)</a:t>
                      </a:r>
                      <a:endParaRPr lang="en-US" sz="1800" dirty="0"/>
                    </a:p>
                  </a:txBody>
                  <a:tcPr>
                    <a:solidFill>
                      <a:srgbClr val="CFE2ED"/>
                    </a:solidFill>
                  </a:tcPr>
                </a:tc>
                <a:tc>
                  <a:txBody>
                    <a:bodyPr/>
                    <a:lstStyle/>
                    <a:p>
                      <a:pPr algn="r"/>
                      <a:r>
                        <a:rPr lang="en-US" sz="1800"/>
                        <a:t>905</a:t>
                      </a:r>
                      <a:endParaRPr lang="en-US" sz="1800" dirty="0"/>
                    </a:p>
                  </a:txBody>
                  <a:tcPr>
                    <a:solidFill>
                      <a:srgbClr val="CFE2ED"/>
                    </a:solidFill>
                  </a:tcPr>
                </a:tc>
                <a:tc>
                  <a:txBody>
                    <a:bodyPr/>
                    <a:lstStyle/>
                    <a:p>
                      <a:pPr algn="r"/>
                      <a:r>
                        <a:rPr lang="en-US" sz="1800"/>
                        <a:t>(548)</a:t>
                      </a:r>
                      <a:endParaRPr lang="en-US" sz="1800" dirty="0"/>
                    </a:p>
                  </a:txBody>
                  <a:tcPr>
                    <a:solidFill>
                      <a:srgbClr val="CFE2ED"/>
                    </a:solidFill>
                  </a:tcPr>
                </a:tc>
                <a:extLst>
                  <a:ext uri="{0D108BD9-81ED-4DB2-BD59-A6C34878D82A}">
                    <a16:rowId xmlns="" xmlns:a16="http://schemas.microsoft.com/office/drawing/2014/main" val="10004"/>
                  </a:ext>
                </a:extLst>
              </a:tr>
              <a:tr h="136143">
                <a:tc>
                  <a:txBody>
                    <a:bodyPr/>
                    <a:lstStyle/>
                    <a:p>
                      <a:r>
                        <a:rPr lang="en-US" sz="1800" dirty="0"/>
                        <a:t>     Other</a:t>
                      </a:r>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966</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(653)</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966</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(590)</a:t>
                      </a:r>
                      <a:endParaRPr lang="en-US" sz="1800" dirty="0"/>
                    </a:p>
                  </a:txBody>
                  <a:tcPr>
                    <a:lnB w="12700" cap="flat" cmpd="sng" algn="ctr">
                      <a:solidFill>
                        <a:schemeClr val="tx1"/>
                      </a:solidFill>
                      <a:prstDash val="solid"/>
                      <a:round/>
                      <a:headEnd type="none" w="med" len="med"/>
                      <a:tailEnd type="none" w="med" len="med"/>
                    </a:lnB>
                    <a:solidFill>
                      <a:srgbClr val="CFE2ED"/>
                    </a:solidFill>
                  </a:tcPr>
                </a:tc>
                <a:extLst>
                  <a:ext uri="{0D108BD9-81ED-4DB2-BD59-A6C34878D82A}">
                    <a16:rowId xmlns="" xmlns:a16="http://schemas.microsoft.com/office/drawing/2014/main" val="10005"/>
                  </a:ext>
                </a:extLst>
              </a:tr>
              <a:tr h="0">
                <a:tc>
                  <a:txBody>
                    <a:bodyPr/>
                    <a:lstStyle/>
                    <a:p>
                      <a:r>
                        <a:rPr lang="en-US" sz="1800"/>
                        <a:t>Total</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b="1" dirty="0">
                          <a:solidFill>
                            <a:srgbClr val="C00000"/>
                          </a:solidFill>
                        </a:rPr>
                        <a:t>$6,911</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$(4,772)</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$6,991</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$(4,324)</a:t>
                      </a:r>
                      <a:endParaRPr lang="en-US" sz="1800" dirty="0"/>
                    </a:p>
                  </a:txBody>
                  <a:tcPr>
                    <a:lnT w="12700" cap="flat" cmpd="sng" algn="ctr">
                      <a:solidFill>
                        <a:schemeClr val="tx1"/>
                      </a:solidFill>
                      <a:prstDash val="solid"/>
                      <a:round/>
                      <a:headEnd type="none" w="med" len="med"/>
                      <a:tailEnd type="none" w="med" len="med"/>
                    </a:lnT>
                    <a:solidFill>
                      <a:srgbClr val="CFE2ED"/>
                    </a:solidFill>
                  </a:tcPr>
                </a:tc>
                <a:extLst>
                  <a:ext uri="{0D108BD9-81ED-4DB2-BD59-A6C34878D82A}">
                    <a16:rowId xmlns="" xmlns:a16="http://schemas.microsoft.com/office/drawing/2014/main" val="10006"/>
                  </a:ext>
                </a:extLst>
              </a:tr>
              <a:tr h="0">
                <a:tc>
                  <a:txBody>
                    <a:bodyPr/>
                    <a:lstStyle/>
                    <a:p>
                      <a:endParaRPr lang="en-US" sz="1600" dirty="0"/>
                    </a:p>
                  </a:txBody>
                  <a:tcPr>
                    <a:solidFill>
                      <a:srgbClr val="CFE2ED"/>
                    </a:solidFill>
                  </a:tcPr>
                </a:tc>
                <a:tc>
                  <a:txBody>
                    <a:bodyPr/>
                    <a:lstStyle/>
                    <a:p>
                      <a:pPr algn="r"/>
                      <a:endParaRPr lang="en-US" sz="1600" dirty="0"/>
                    </a:p>
                  </a:txBody>
                  <a:tcPr>
                    <a:solidFill>
                      <a:srgbClr val="CFE2ED"/>
                    </a:solidFill>
                  </a:tcPr>
                </a:tc>
                <a:tc>
                  <a:txBody>
                    <a:bodyPr/>
                    <a:lstStyle/>
                    <a:p>
                      <a:pPr algn="r"/>
                      <a:endParaRPr lang="en-US" sz="1600" dirty="0"/>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is-IS" sz="1600" dirty="0"/>
                    </a:p>
                  </a:txBody>
                  <a:tcPr>
                    <a:solidFill>
                      <a:srgbClr val="CFE2ED"/>
                    </a:solidFill>
                  </a:tcPr>
                </a:tc>
                <a:tc>
                  <a:txBody>
                    <a:bodyPr/>
                    <a:lstStyle/>
                    <a:p>
                      <a:pPr algn="r"/>
                      <a:endParaRPr lang="en-US" sz="1600" dirty="0"/>
                    </a:p>
                  </a:txBody>
                  <a:tcPr>
                    <a:solidFill>
                      <a:srgbClr val="CFE2ED"/>
                    </a:solidFill>
                  </a:tcPr>
                </a:tc>
                <a:extLst>
                  <a:ext uri="{0D108BD9-81ED-4DB2-BD59-A6C34878D82A}">
                    <a16:rowId xmlns="" xmlns:a16="http://schemas.microsoft.com/office/drawing/2014/main" val="10007"/>
                  </a:ext>
                </a:extLst>
              </a:tr>
            </a:tbl>
          </a:graphicData>
        </a:graphic>
      </p:graphicFrame>
      <p:cxnSp>
        <p:nvCxnSpPr>
          <p:cNvPr id="6" name="Straight Connector 5"/>
          <p:cNvCxnSpPr/>
          <p:nvPr/>
        </p:nvCxnSpPr>
        <p:spPr>
          <a:xfrm>
            <a:off x="3733800" y="4724400"/>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733800" y="4800600"/>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029200" y="47244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029200" y="48006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53200" y="4718304"/>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553200" y="4794504"/>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920833" y="473964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920833" y="481584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07226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93" y="-182214"/>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sz="3600" dirty="0" smtClean="0">
                <a:latin typeface="Calibri"/>
                <a:cs typeface="Calibri"/>
              </a:rPr>
              <a:t>Asset Acquired with Debt—Present </a:t>
            </a:r>
            <a:r>
              <a:rPr lang="en-US" dirty="0" smtClean="0">
                <a:latin typeface="Calibri"/>
                <a:cs typeface="Calibri"/>
              </a:rPr>
              <a:t/>
            </a:r>
            <a:br>
              <a:rPr lang="en-US" dirty="0" smtClean="0">
                <a:latin typeface="Calibri"/>
                <a:cs typeface="Calibri"/>
              </a:rPr>
            </a:br>
            <a:r>
              <a:rPr lang="en-US" sz="3600" dirty="0" smtClean="0">
                <a:latin typeface="Calibri"/>
                <a:cs typeface="Calibri"/>
              </a:rPr>
              <a:t>Value of Note Indicative of Fair Value </a:t>
            </a:r>
            <a:r>
              <a:rPr lang="en-US" sz="2400" dirty="0" smtClean="0">
                <a:latin typeface="Calibri"/>
                <a:cs typeface="Calibri"/>
              </a:rPr>
              <a:t>(concluded)</a:t>
            </a:r>
            <a:endParaRPr lang="en-IN" sz="2400" dirty="0">
              <a:latin typeface="Calibri"/>
              <a:cs typeface="Calibri"/>
            </a:endParaRPr>
          </a:p>
        </p:txBody>
      </p:sp>
      <p:sp>
        <p:nvSpPr>
          <p:cNvPr id="6" name="Title 2"/>
          <p:cNvSpPr txBox="1">
            <a:spLocks/>
          </p:cNvSpPr>
          <p:nvPr/>
        </p:nvSpPr>
        <p:spPr bwMode="auto">
          <a:xfrm>
            <a:off x="8389940" y="2574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32" name="Rectangle 31"/>
          <p:cNvSpPr/>
          <p:nvPr/>
        </p:nvSpPr>
        <p:spPr>
          <a:xfrm>
            <a:off x="690552" y="1247750"/>
            <a:ext cx="8320883" cy="361197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3" name="TextBox 32"/>
          <p:cNvSpPr txBox="1">
            <a:spLocks noChangeArrowheads="1"/>
          </p:cNvSpPr>
          <p:nvPr/>
        </p:nvSpPr>
        <p:spPr bwMode="auto">
          <a:xfrm>
            <a:off x="1287555" y="1188296"/>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4" name="TextBox 33"/>
          <p:cNvSpPr txBox="1">
            <a:spLocks noChangeArrowheads="1"/>
          </p:cNvSpPr>
          <p:nvPr/>
        </p:nvSpPr>
        <p:spPr bwMode="auto">
          <a:xfrm>
            <a:off x="7579756" y="1257797"/>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5" name="TextBox 34"/>
          <p:cNvSpPr txBox="1">
            <a:spLocks noChangeArrowheads="1"/>
          </p:cNvSpPr>
          <p:nvPr/>
        </p:nvSpPr>
        <p:spPr bwMode="auto">
          <a:xfrm>
            <a:off x="6348330" y="1240311"/>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6" name="Straight Connector 45"/>
          <p:cNvCxnSpPr/>
          <p:nvPr/>
        </p:nvCxnSpPr>
        <p:spPr>
          <a:xfrm>
            <a:off x="666411" y="1716308"/>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817365" y="1716308"/>
            <a:ext cx="5297761" cy="404813"/>
          </a:xfrm>
          <a:prstGeom prst="rect">
            <a:avLst/>
          </a:prstGeom>
          <a:noFill/>
          <a:ln w="9525">
            <a:noFill/>
            <a:miter lim="800000"/>
            <a:headEnd/>
            <a:tailEnd/>
          </a:ln>
        </p:spPr>
        <p:txBody>
          <a:bodyPr/>
          <a:lstStyle/>
          <a:p>
            <a:r>
              <a:rPr lang="en-US" sz="2400" b="1" dirty="0">
                <a:latin typeface="+mn-lt"/>
              </a:rPr>
              <a:t>December 31, 2018</a:t>
            </a:r>
            <a:endParaRPr lang="en-IN" sz="2400" b="1" dirty="0">
              <a:latin typeface="+mn-lt"/>
            </a:endParaRPr>
          </a:p>
        </p:txBody>
      </p:sp>
      <p:sp>
        <p:nvSpPr>
          <p:cNvPr id="48" name="TextBox 47"/>
          <p:cNvSpPr txBox="1">
            <a:spLocks noChangeArrowheads="1"/>
          </p:cNvSpPr>
          <p:nvPr/>
        </p:nvSpPr>
        <p:spPr bwMode="auto">
          <a:xfrm>
            <a:off x="817022" y="2451506"/>
            <a:ext cx="5448620" cy="404814"/>
          </a:xfrm>
          <a:prstGeom prst="rect">
            <a:avLst/>
          </a:prstGeom>
          <a:noFill/>
          <a:ln w="9525">
            <a:noFill/>
            <a:miter lim="800000"/>
            <a:headEnd/>
            <a:tailEnd/>
          </a:ln>
        </p:spPr>
        <p:txBody>
          <a:bodyPr/>
          <a:lstStyle/>
          <a:p>
            <a:pPr lvl="1"/>
            <a:r>
              <a:rPr lang="en-US" sz="2400" dirty="0">
                <a:latin typeface="+mn-lt"/>
              </a:rPr>
              <a:t>Discount on note payable</a:t>
            </a:r>
            <a:endParaRPr lang="en-IN" sz="2400" dirty="0">
              <a:latin typeface="+mn-lt"/>
            </a:endParaRPr>
          </a:p>
        </p:txBody>
      </p:sp>
      <p:sp>
        <p:nvSpPr>
          <p:cNvPr id="50" name="TextBox 49"/>
          <p:cNvSpPr txBox="1">
            <a:spLocks noChangeArrowheads="1"/>
          </p:cNvSpPr>
          <p:nvPr/>
        </p:nvSpPr>
        <p:spPr bwMode="auto">
          <a:xfrm>
            <a:off x="6982206" y="2451507"/>
            <a:ext cx="1805925" cy="404813"/>
          </a:xfrm>
          <a:prstGeom prst="rect">
            <a:avLst/>
          </a:prstGeom>
          <a:noFill/>
          <a:ln w="9525">
            <a:noFill/>
            <a:miter lim="800000"/>
            <a:headEnd/>
            <a:tailEnd/>
          </a:ln>
        </p:spPr>
        <p:txBody>
          <a:bodyPr/>
          <a:lstStyle/>
          <a:p>
            <a:pPr algn="r"/>
            <a:r>
              <a:rPr lang="en-IN" sz="2400" dirty="0">
                <a:latin typeface="+mn-lt"/>
              </a:rPr>
              <a:t>4,132</a:t>
            </a:r>
          </a:p>
        </p:txBody>
      </p:sp>
      <p:sp>
        <p:nvSpPr>
          <p:cNvPr id="51" name="TextBox 50"/>
          <p:cNvSpPr txBox="1">
            <a:spLocks noChangeArrowheads="1"/>
          </p:cNvSpPr>
          <p:nvPr/>
        </p:nvSpPr>
        <p:spPr bwMode="auto">
          <a:xfrm>
            <a:off x="817365" y="2095276"/>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52" name="TextBox 51"/>
          <p:cNvSpPr txBox="1">
            <a:spLocks noChangeArrowheads="1"/>
          </p:cNvSpPr>
          <p:nvPr/>
        </p:nvSpPr>
        <p:spPr bwMode="auto">
          <a:xfrm>
            <a:off x="5588878" y="2084560"/>
            <a:ext cx="1902341" cy="404812"/>
          </a:xfrm>
          <a:prstGeom prst="rect">
            <a:avLst/>
          </a:prstGeom>
          <a:noFill/>
          <a:ln w="9525">
            <a:noFill/>
            <a:miter lim="800000"/>
            <a:headEnd/>
            <a:tailEnd/>
          </a:ln>
        </p:spPr>
        <p:txBody>
          <a:bodyPr/>
          <a:lstStyle/>
          <a:p>
            <a:pPr algn="r"/>
            <a:r>
              <a:rPr lang="en-IN" sz="2400" b="1" dirty="0">
                <a:solidFill>
                  <a:srgbClr val="0070C0"/>
                </a:solidFill>
                <a:latin typeface="+mn-lt"/>
              </a:rPr>
              <a:t>4,132</a:t>
            </a:r>
          </a:p>
        </p:txBody>
      </p:sp>
      <p:sp>
        <p:nvSpPr>
          <p:cNvPr id="53" name="TextBox 52"/>
          <p:cNvSpPr txBox="1">
            <a:spLocks noChangeArrowheads="1"/>
          </p:cNvSpPr>
          <p:nvPr/>
        </p:nvSpPr>
        <p:spPr bwMode="auto">
          <a:xfrm>
            <a:off x="808371" y="2969089"/>
            <a:ext cx="5297761" cy="404813"/>
          </a:xfrm>
          <a:prstGeom prst="rect">
            <a:avLst/>
          </a:prstGeom>
          <a:noFill/>
          <a:ln w="9525">
            <a:noFill/>
            <a:miter lim="800000"/>
            <a:headEnd/>
            <a:tailEnd/>
          </a:ln>
        </p:spPr>
        <p:txBody>
          <a:bodyPr/>
          <a:lstStyle/>
          <a:p>
            <a:r>
              <a:rPr lang="en-US" sz="2400" b="1" dirty="0">
                <a:latin typeface="+mn-lt"/>
              </a:rPr>
              <a:t>December 31, 2019</a:t>
            </a:r>
            <a:endParaRPr lang="en-IN" sz="2400" b="1" dirty="0">
              <a:latin typeface="+mn-lt"/>
            </a:endParaRPr>
          </a:p>
        </p:txBody>
      </p:sp>
      <p:sp>
        <p:nvSpPr>
          <p:cNvPr id="54" name="TextBox 53"/>
          <p:cNvSpPr txBox="1">
            <a:spLocks noChangeArrowheads="1"/>
          </p:cNvSpPr>
          <p:nvPr/>
        </p:nvSpPr>
        <p:spPr bwMode="auto">
          <a:xfrm>
            <a:off x="808028" y="3704287"/>
            <a:ext cx="5448620" cy="404814"/>
          </a:xfrm>
          <a:prstGeom prst="rect">
            <a:avLst/>
          </a:prstGeom>
          <a:noFill/>
          <a:ln w="9525">
            <a:noFill/>
            <a:miter lim="800000"/>
            <a:headEnd/>
            <a:tailEnd/>
          </a:ln>
        </p:spPr>
        <p:txBody>
          <a:bodyPr/>
          <a:lstStyle/>
          <a:p>
            <a:pPr lvl="1"/>
            <a:r>
              <a:rPr lang="en-US" sz="2400" dirty="0">
                <a:latin typeface="+mn-lt"/>
              </a:rPr>
              <a:t>Discount on note payable</a:t>
            </a:r>
            <a:endParaRPr lang="en-IN" sz="2400" dirty="0">
              <a:latin typeface="+mn-lt"/>
            </a:endParaRPr>
          </a:p>
        </p:txBody>
      </p:sp>
      <p:sp>
        <p:nvSpPr>
          <p:cNvPr id="55" name="TextBox 54"/>
          <p:cNvSpPr txBox="1">
            <a:spLocks noChangeArrowheads="1"/>
          </p:cNvSpPr>
          <p:nvPr/>
        </p:nvSpPr>
        <p:spPr bwMode="auto">
          <a:xfrm>
            <a:off x="7034172" y="3704288"/>
            <a:ext cx="1805925" cy="404813"/>
          </a:xfrm>
          <a:prstGeom prst="rect">
            <a:avLst/>
          </a:prstGeom>
          <a:noFill/>
          <a:ln w="9525">
            <a:noFill/>
            <a:miter lim="800000"/>
            <a:headEnd/>
            <a:tailEnd/>
          </a:ln>
        </p:spPr>
        <p:txBody>
          <a:bodyPr/>
          <a:lstStyle/>
          <a:p>
            <a:pPr algn="r"/>
            <a:r>
              <a:rPr lang="en-IN" sz="2400" dirty="0">
                <a:latin typeface="+mn-lt"/>
              </a:rPr>
              <a:t>4,545</a:t>
            </a:r>
          </a:p>
        </p:txBody>
      </p:sp>
      <p:sp>
        <p:nvSpPr>
          <p:cNvPr id="56" name="TextBox 55"/>
          <p:cNvSpPr txBox="1">
            <a:spLocks noChangeArrowheads="1"/>
          </p:cNvSpPr>
          <p:nvPr/>
        </p:nvSpPr>
        <p:spPr bwMode="auto">
          <a:xfrm>
            <a:off x="808371" y="3348057"/>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57" name="TextBox 56"/>
          <p:cNvSpPr txBox="1">
            <a:spLocks noChangeArrowheads="1"/>
          </p:cNvSpPr>
          <p:nvPr/>
        </p:nvSpPr>
        <p:spPr bwMode="auto">
          <a:xfrm>
            <a:off x="5579884" y="3337341"/>
            <a:ext cx="1902341" cy="404812"/>
          </a:xfrm>
          <a:prstGeom prst="rect">
            <a:avLst/>
          </a:prstGeom>
          <a:noFill/>
          <a:ln w="9525">
            <a:noFill/>
            <a:miter lim="800000"/>
            <a:headEnd/>
            <a:tailEnd/>
          </a:ln>
        </p:spPr>
        <p:txBody>
          <a:bodyPr/>
          <a:lstStyle/>
          <a:p>
            <a:pPr algn="r"/>
            <a:r>
              <a:rPr lang="en-IN" sz="2400" b="1" dirty="0">
                <a:solidFill>
                  <a:srgbClr val="009644"/>
                </a:solidFill>
                <a:latin typeface="+mn-lt"/>
              </a:rPr>
              <a:t>4,545</a:t>
            </a:r>
          </a:p>
        </p:txBody>
      </p:sp>
      <p:cxnSp>
        <p:nvCxnSpPr>
          <p:cNvPr id="58" name="Straight Connector 57"/>
          <p:cNvCxnSpPr/>
          <p:nvPr/>
        </p:nvCxnSpPr>
        <p:spPr>
          <a:xfrm>
            <a:off x="685800" y="2967331"/>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814124" y="4402447"/>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60" name="TextBox 59"/>
          <p:cNvSpPr txBox="1">
            <a:spLocks noChangeArrowheads="1"/>
          </p:cNvSpPr>
          <p:nvPr/>
        </p:nvSpPr>
        <p:spPr bwMode="auto">
          <a:xfrm>
            <a:off x="7040268" y="4402448"/>
            <a:ext cx="1805925" cy="404813"/>
          </a:xfrm>
          <a:prstGeom prst="rect">
            <a:avLst/>
          </a:prstGeom>
          <a:noFill/>
          <a:ln w="9525">
            <a:noFill/>
            <a:miter lim="800000"/>
            <a:headEnd/>
            <a:tailEnd/>
          </a:ln>
        </p:spPr>
        <p:txBody>
          <a:bodyPr/>
          <a:lstStyle/>
          <a:p>
            <a:pPr algn="r"/>
            <a:r>
              <a:rPr lang="en-IN" sz="2400" dirty="0">
                <a:latin typeface="+mn-lt"/>
              </a:rPr>
              <a:t>50,000</a:t>
            </a:r>
          </a:p>
        </p:txBody>
      </p:sp>
      <p:sp>
        <p:nvSpPr>
          <p:cNvPr id="61" name="TextBox 60"/>
          <p:cNvSpPr txBox="1">
            <a:spLocks noChangeArrowheads="1"/>
          </p:cNvSpPr>
          <p:nvPr/>
        </p:nvSpPr>
        <p:spPr bwMode="auto">
          <a:xfrm>
            <a:off x="814467" y="4046217"/>
            <a:ext cx="5297761" cy="404813"/>
          </a:xfrm>
          <a:prstGeom prst="rect">
            <a:avLst/>
          </a:prstGeom>
          <a:noFill/>
          <a:ln w="9525">
            <a:noFill/>
            <a:miter lim="800000"/>
            <a:headEnd/>
            <a:tailEnd/>
          </a:ln>
        </p:spPr>
        <p:txBody>
          <a:bodyPr/>
          <a:lstStyle/>
          <a:p>
            <a:r>
              <a:rPr lang="en-US" sz="2400" dirty="0">
                <a:latin typeface="+mn-lt"/>
              </a:rPr>
              <a:t>Note payable (face amount)</a:t>
            </a:r>
            <a:endParaRPr lang="en-IN" sz="2400" dirty="0">
              <a:latin typeface="+mn-lt"/>
            </a:endParaRPr>
          </a:p>
        </p:txBody>
      </p:sp>
      <p:sp>
        <p:nvSpPr>
          <p:cNvPr id="62" name="TextBox 61"/>
          <p:cNvSpPr txBox="1">
            <a:spLocks noChangeArrowheads="1"/>
          </p:cNvSpPr>
          <p:nvPr/>
        </p:nvSpPr>
        <p:spPr bwMode="auto">
          <a:xfrm>
            <a:off x="5585980" y="4035501"/>
            <a:ext cx="1902341" cy="404812"/>
          </a:xfrm>
          <a:prstGeom prst="rect">
            <a:avLst/>
          </a:prstGeom>
          <a:noFill/>
          <a:ln w="9525">
            <a:noFill/>
            <a:miter lim="800000"/>
            <a:headEnd/>
            <a:tailEnd/>
          </a:ln>
        </p:spPr>
        <p:txBody>
          <a:bodyPr/>
          <a:lstStyle/>
          <a:p>
            <a:pPr algn="r"/>
            <a:r>
              <a:rPr lang="en-IN" sz="2400" dirty="0">
                <a:latin typeface="+mn-lt"/>
              </a:rPr>
              <a:t>50,000</a:t>
            </a:r>
          </a:p>
        </p:txBody>
      </p:sp>
      <p:sp>
        <p:nvSpPr>
          <p:cNvPr id="72" name="TextBox 71"/>
          <p:cNvSpPr txBox="1"/>
          <p:nvPr/>
        </p:nvSpPr>
        <p:spPr>
          <a:xfrm>
            <a:off x="2739875" y="2104152"/>
            <a:ext cx="2496555" cy="461665"/>
          </a:xfrm>
          <a:prstGeom prst="rect">
            <a:avLst/>
          </a:prstGeom>
          <a:noFill/>
          <a:ln w="19050">
            <a:noFill/>
          </a:ln>
        </p:spPr>
        <p:txBody>
          <a:bodyPr wrap="square" rtlCol="0">
            <a:spAutoFit/>
          </a:bodyPr>
          <a:lstStyle/>
          <a:p>
            <a:pPr algn="ctr"/>
            <a:r>
              <a:rPr lang="en-US" sz="2300" b="1" dirty="0">
                <a:solidFill>
                  <a:srgbClr val="C00000"/>
                </a:solidFill>
                <a:latin typeface="+mn-lt"/>
              </a:rPr>
              <a:t>($41,323 × 10%</a:t>
            </a:r>
            <a:r>
              <a:rPr lang="en-US" sz="2300" b="1" dirty="0" smtClean="0">
                <a:solidFill>
                  <a:srgbClr val="C00000"/>
                </a:solidFill>
                <a:latin typeface="+mn-lt"/>
              </a:rPr>
              <a:t>) </a:t>
            </a:r>
            <a:endParaRPr lang="en-US" sz="2300" b="1" dirty="0">
              <a:solidFill>
                <a:srgbClr val="C00000"/>
              </a:solidFill>
              <a:latin typeface="+mn-lt"/>
            </a:endParaRPr>
          </a:p>
        </p:txBody>
      </p:sp>
      <p:sp>
        <p:nvSpPr>
          <p:cNvPr id="73" name="TextBox 72"/>
          <p:cNvSpPr txBox="1"/>
          <p:nvPr/>
        </p:nvSpPr>
        <p:spPr>
          <a:xfrm>
            <a:off x="2784335" y="3357125"/>
            <a:ext cx="3554833" cy="461665"/>
          </a:xfrm>
          <a:prstGeom prst="rect">
            <a:avLst/>
          </a:prstGeom>
          <a:noFill/>
          <a:ln w="19050">
            <a:noFill/>
          </a:ln>
        </p:spPr>
        <p:txBody>
          <a:bodyPr wrap="square" rtlCol="0">
            <a:spAutoFit/>
          </a:bodyPr>
          <a:lstStyle/>
          <a:p>
            <a:pPr algn="ctr"/>
            <a:r>
              <a:rPr lang="en-US" sz="2300" b="1" dirty="0">
                <a:solidFill>
                  <a:srgbClr val="C00000"/>
                </a:solidFill>
                <a:latin typeface="+mn-lt"/>
              </a:rPr>
              <a:t>($41,323 + </a:t>
            </a:r>
            <a:r>
              <a:rPr lang="en-US" sz="2300" b="1" dirty="0">
                <a:solidFill>
                  <a:srgbClr val="0070C0"/>
                </a:solidFill>
                <a:latin typeface="+mn-lt"/>
              </a:rPr>
              <a:t>$4,132</a:t>
            </a:r>
            <a:r>
              <a:rPr lang="en-US" sz="2300" b="1" dirty="0">
                <a:solidFill>
                  <a:srgbClr val="C00000"/>
                </a:solidFill>
                <a:latin typeface="+mn-lt"/>
              </a:rPr>
              <a:t>) × 10%</a:t>
            </a:r>
          </a:p>
        </p:txBody>
      </p:sp>
      <p:sp>
        <p:nvSpPr>
          <p:cNvPr id="28" name="TextBox 27"/>
          <p:cNvSpPr txBox="1">
            <a:spLocks noChangeArrowheads="1"/>
          </p:cNvSpPr>
          <p:nvPr/>
        </p:nvSpPr>
        <p:spPr bwMode="auto">
          <a:xfrm>
            <a:off x="718979" y="719444"/>
            <a:ext cx="8294291" cy="482684"/>
          </a:xfrm>
          <a:prstGeom prst="rect">
            <a:avLst/>
          </a:prstGeom>
          <a:noFill/>
          <a:ln w="9525">
            <a:noFill/>
            <a:miter lim="800000"/>
            <a:headEnd/>
            <a:tailEnd/>
          </a:ln>
        </p:spPr>
        <p:txBody>
          <a:bodyPr/>
          <a:lstStyle/>
          <a:p>
            <a:r>
              <a:rPr lang="en-US" sz="2600" b="1" dirty="0" smtClean="0">
                <a:latin typeface="+mn-lt"/>
              </a:rPr>
              <a:t>Adjusting entries for Midwestern’s fiscal year-ends:</a:t>
            </a:r>
            <a:endParaRPr lang="en-IN" sz="2600" b="1" dirty="0">
              <a:latin typeface="+mn-lt"/>
            </a:endParaRPr>
          </a:p>
        </p:txBody>
      </p:sp>
      <p:graphicFrame>
        <p:nvGraphicFramePr>
          <p:cNvPr id="27" name="Table 26"/>
          <p:cNvGraphicFramePr>
            <a:graphicFrameLocks noGrp="1"/>
          </p:cNvGraphicFramePr>
          <p:nvPr>
            <p:extLst>
              <p:ext uri="{D42A27DB-BD31-4B8C-83A1-F6EECF244321}">
                <p14:modId xmlns:p14="http://schemas.microsoft.com/office/powerpoint/2010/main" val="996194548"/>
              </p:ext>
            </p:extLst>
          </p:nvPr>
        </p:nvGraphicFramePr>
        <p:xfrm>
          <a:off x="576915" y="4808782"/>
          <a:ext cx="3941738" cy="1501140"/>
        </p:xfrm>
        <a:graphic>
          <a:graphicData uri="http://schemas.openxmlformats.org/drawingml/2006/table">
            <a:tbl>
              <a:tblPr>
                <a:tableStyleId>{5C22544A-7EE6-4342-B048-85BDC9FD1C3A}</a:tableStyleId>
              </a:tblPr>
              <a:tblGrid>
                <a:gridCol w="1771650">
                  <a:extLst>
                    <a:ext uri="{9D8B030D-6E8A-4147-A177-3AD203B41FA5}">
                      <a16:colId xmlns="" xmlns:a16="http://schemas.microsoft.com/office/drawing/2014/main" val="20000"/>
                    </a:ext>
                  </a:extLst>
                </a:gridCol>
                <a:gridCol w="87313">
                  <a:extLst>
                    <a:ext uri="{9D8B030D-6E8A-4147-A177-3AD203B41FA5}">
                      <a16:colId xmlns="" xmlns:a16="http://schemas.microsoft.com/office/drawing/2014/main" val="20001"/>
                    </a:ext>
                  </a:extLst>
                </a:gridCol>
                <a:gridCol w="208241">
                  <a:extLst>
                    <a:ext uri="{9D8B030D-6E8A-4147-A177-3AD203B41FA5}">
                      <a16:colId xmlns="" xmlns:a16="http://schemas.microsoft.com/office/drawing/2014/main" val="20002"/>
                    </a:ext>
                  </a:extLst>
                </a:gridCol>
                <a:gridCol w="1555678">
                  <a:extLst>
                    <a:ext uri="{9D8B030D-6E8A-4147-A177-3AD203B41FA5}">
                      <a16:colId xmlns="" xmlns:a16="http://schemas.microsoft.com/office/drawing/2014/main" val="20003"/>
                    </a:ext>
                  </a:extLst>
                </a:gridCol>
                <a:gridCol w="318856">
                  <a:extLst>
                    <a:ext uri="{9D8B030D-6E8A-4147-A177-3AD203B41FA5}">
                      <a16:colId xmlns="" xmlns:a16="http://schemas.microsoft.com/office/drawing/2014/main" val="20004"/>
                    </a:ext>
                  </a:extLst>
                </a:gridCol>
              </a:tblGrid>
              <a:tr h="333375">
                <a:tc gridSpan="4">
                  <a:txBody>
                    <a:bodyPr/>
                    <a:lstStyle/>
                    <a:p>
                      <a:pPr algn="ctr" fontAlgn="b"/>
                      <a:r>
                        <a:rPr lang="en-US" sz="2400" b="1" u="none" strike="noStrike" dirty="0">
                          <a:effectLst/>
                          <a:latin typeface="+mn-lt"/>
                        </a:rPr>
                        <a:t>Note payable</a:t>
                      </a:r>
                      <a:endParaRPr lang="en-US" sz="2400" b="1"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2400" b="0"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333375">
                <a:tc>
                  <a:txBody>
                    <a:bodyPr/>
                    <a:lstStyle/>
                    <a:p>
                      <a:pPr algn="r" fontAlgn="b"/>
                      <a:r>
                        <a:rPr lang="en-US" sz="2400" u="none" strike="noStrike" dirty="0">
                          <a:effectLst/>
                          <a:latin typeface="+mn-lt"/>
                        </a:rPr>
                        <a:t>Jan. 1, 2018</a:t>
                      </a:r>
                      <a:endParaRPr lang="en-US" sz="2400" b="0" i="0" u="none" strike="noStrike" dirty="0">
                        <a:solidFill>
                          <a:srgbClr val="000000"/>
                        </a:solidFill>
                        <a:effectLst/>
                        <a:latin typeface="+mn-lt"/>
                      </a:endParaRPr>
                    </a:p>
                  </a:txBody>
                  <a:tcPr marL="9525" marR="9525" marT="9525" marB="0" anchor="b">
                    <a:lnR w="12700" cmpd="sng">
                      <a:noFill/>
                    </a:lnR>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400" b="0" i="0" u="none" strike="noStrike" kern="1200" dirty="0">
                        <a:solidFill>
                          <a:srgbClr val="000000"/>
                        </a:solidFill>
                        <a:effectLst/>
                        <a:latin typeface="+mn-lt"/>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r>
                        <a:rPr lang="en-US" sz="2400" u="none" strike="noStrike" dirty="0">
                          <a:effectLst/>
                          <a:latin typeface="+mn-lt"/>
                        </a:rPr>
                        <a:t>50,000</a:t>
                      </a:r>
                      <a:endParaRPr lang="en-US" sz="2400" b="0" i="0" u="none" strike="noStrike" dirty="0">
                        <a:solidFill>
                          <a:srgbClr val="000000"/>
                        </a:solidFill>
                        <a:effectLst/>
                        <a:latin typeface="+mn-lt"/>
                      </a:endParaRPr>
                    </a:p>
                  </a:txBody>
                  <a:tcPr marL="9525" marR="9525" marT="9525" marB="0" anchor="b">
                    <a:lnL w="12700" cmpd="sng">
                      <a:noFill/>
                    </a:lnL>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 xmlns:a16="http://schemas.microsoft.com/office/drawing/2014/main" val="10001"/>
                  </a:ext>
                </a:extLst>
              </a:tr>
              <a:tr h="333375">
                <a:tc>
                  <a:txBody>
                    <a:bodyPr/>
                    <a:lstStyle/>
                    <a:p>
                      <a:pPr algn="r" fontAlgn="b"/>
                      <a:r>
                        <a:rPr lang="en-US" sz="2400" u="none" strike="noStrike" dirty="0">
                          <a:effectLst/>
                          <a:latin typeface="+mn-lt"/>
                        </a:rPr>
                        <a:t>50,000</a:t>
                      </a:r>
                      <a:endParaRPr lang="en-US" sz="2400" b="0" i="0" u="none" strike="noStrike" dirty="0">
                        <a:solidFill>
                          <a:srgbClr val="000000"/>
                        </a:solidFill>
                        <a:effectLst/>
                        <a:latin typeface="+mn-lt"/>
                      </a:endParaRPr>
                    </a:p>
                  </a:txBody>
                  <a:tcPr marL="9525" marR="9525" marT="9525" marB="0" anchor="b">
                    <a:lnR w="12700" cmpd="sng">
                      <a:noFill/>
                    </a:lnR>
                    <a:lnB w="12700" cap="flat" cmpd="sng" algn="ctr">
                      <a:solidFill>
                        <a:schemeClr val="tx1"/>
                      </a:solidFill>
                      <a:prstDash val="solid"/>
                      <a:round/>
                      <a:headEnd type="none" w="med" len="med"/>
                      <a:tailEnd type="none" w="med" len="med"/>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400" u="none" strike="noStrike" dirty="0">
                          <a:effectLst/>
                          <a:latin typeface="+mn-lt"/>
                        </a:rPr>
                        <a:t>Dec. 31, 2019</a:t>
                      </a:r>
                      <a:endParaRPr lang="en-US" sz="2400" b="0" i="0" u="none" strike="noStrike" dirty="0">
                        <a:solidFill>
                          <a:srgbClr val="000000"/>
                        </a:solidFill>
                        <a:effectLst/>
                        <a:latin typeface="+mn-lt"/>
                      </a:endParaRPr>
                    </a:p>
                  </a:txBody>
                  <a:tcPr marL="9525" marR="9525" marT="9525" marB="0" anchor="b">
                    <a:lnL w="12700" cmpd="sng">
                      <a:noFill/>
                    </a:lnL>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 xmlns:a16="http://schemas.microsoft.com/office/drawing/2014/main" val="10002"/>
                  </a:ext>
                </a:extLst>
              </a:tr>
              <a:tr h="333375">
                <a:tc>
                  <a:txBody>
                    <a:bodyPr/>
                    <a:lstStyle/>
                    <a:p>
                      <a:pPr algn="r" fontAlgn="b"/>
                      <a:r>
                        <a:rPr lang="en-US" sz="2400" u="none" strike="noStrike" dirty="0">
                          <a:effectLst/>
                          <a:latin typeface="+mn-lt"/>
                        </a:rPr>
                        <a:t>Bal. 12/31/19</a:t>
                      </a:r>
                      <a:endParaRPr lang="en-US" sz="2400" b="0" i="0" u="none" strike="noStrike" dirty="0">
                        <a:solidFill>
                          <a:srgbClr val="000000"/>
                        </a:solidFill>
                        <a:effectLst/>
                        <a:latin typeface="+mn-lt"/>
                      </a:endParaRPr>
                    </a:p>
                  </a:txBody>
                  <a:tcPr marL="9525" marR="9525" marT="9525" marB="0" anchor="b">
                    <a:lnR w="12700" cmpd="sng">
                      <a:noFill/>
                    </a:lnR>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r>
                        <a:rPr lang="en-US" sz="2400" u="none" strike="noStrike" dirty="0">
                          <a:effectLst/>
                          <a:latin typeface="+mn-lt"/>
                        </a:rPr>
                        <a:t>0</a:t>
                      </a:r>
                      <a:endParaRPr lang="en-US" sz="2400" b="0" i="0" u="none" strike="noStrike" dirty="0">
                        <a:solidFill>
                          <a:srgbClr val="000000"/>
                        </a:solidFill>
                        <a:effectLst/>
                        <a:latin typeface="+mn-lt"/>
                      </a:endParaRPr>
                    </a:p>
                  </a:txBody>
                  <a:tcPr marL="9525" marR="9525" marT="9525" marB="0" anchor="b">
                    <a:lnL w="12700" cmpd="sng">
                      <a:noFill/>
                    </a:lnL>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 xmlns:a16="http://schemas.microsoft.com/office/drawing/2014/main" val="10003"/>
                  </a:ext>
                </a:extLst>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1830079051"/>
              </p:ext>
            </p:extLst>
          </p:nvPr>
        </p:nvGraphicFramePr>
        <p:xfrm>
          <a:off x="4850878" y="4812103"/>
          <a:ext cx="4261272" cy="1876425"/>
        </p:xfrm>
        <a:graphic>
          <a:graphicData uri="http://schemas.openxmlformats.org/drawingml/2006/table">
            <a:tbl>
              <a:tblPr>
                <a:tableStyleId>{5C22544A-7EE6-4342-B048-85BDC9FD1C3A}</a:tableStyleId>
              </a:tblPr>
              <a:tblGrid>
                <a:gridCol w="1982506">
                  <a:extLst>
                    <a:ext uri="{9D8B030D-6E8A-4147-A177-3AD203B41FA5}">
                      <a16:colId xmlns="" xmlns:a16="http://schemas.microsoft.com/office/drawing/2014/main" val="20000"/>
                    </a:ext>
                  </a:extLst>
                </a:gridCol>
                <a:gridCol w="195991">
                  <a:extLst>
                    <a:ext uri="{9D8B030D-6E8A-4147-A177-3AD203B41FA5}">
                      <a16:colId xmlns="" xmlns:a16="http://schemas.microsoft.com/office/drawing/2014/main" val="20001"/>
                    </a:ext>
                  </a:extLst>
                </a:gridCol>
                <a:gridCol w="208241">
                  <a:extLst>
                    <a:ext uri="{9D8B030D-6E8A-4147-A177-3AD203B41FA5}">
                      <a16:colId xmlns="" xmlns:a16="http://schemas.microsoft.com/office/drawing/2014/main" val="20002"/>
                    </a:ext>
                  </a:extLst>
                </a:gridCol>
                <a:gridCol w="1555678">
                  <a:extLst>
                    <a:ext uri="{9D8B030D-6E8A-4147-A177-3AD203B41FA5}">
                      <a16:colId xmlns="" xmlns:a16="http://schemas.microsoft.com/office/drawing/2014/main" val="20003"/>
                    </a:ext>
                  </a:extLst>
                </a:gridCol>
                <a:gridCol w="274406">
                  <a:extLst>
                    <a:ext uri="{9D8B030D-6E8A-4147-A177-3AD203B41FA5}">
                      <a16:colId xmlns="" xmlns:a16="http://schemas.microsoft.com/office/drawing/2014/main" val="20004"/>
                    </a:ext>
                  </a:extLst>
                </a:gridCol>
                <a:gridCol w="44450">
                  <a:extLst>
                    <a:ext uri="{9D8B030D-6E8A-4147-A177-3AD203B41FA5}">
                      <a16:colId xmlns="" xmlns:a16="http://schemas.microsoft.com/office/drawing/2014/main" val="20005"/>
                    </a:ext>
                  </a:extLst>
                </a:gridCol>
              </a:tblGrid>
              <a:tr h="375285">
                <a:tc gridSpan="4">
                  <a:txBody>
                    <a:bodyPr/>
                    <a:lstStyle/>
                    <a:p>
                      <a:pPr algn="ctr" fontAlgn="b"/>
                      <a:r>
                        <a:rPr lang="en-US" sz="2400" b="1" u="none" strike="noStrike" dirty="0">
                          <a:effectLst/>
                          <a:latin typeface="+mn-lt"/>
                        </a:rPr>
                        <a:t>Discount on note payable</a:t>
                      </a:r>
                      <a:endParaRPr lang="en-US" sz="2400" b="1"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l" fontAlgn="b"/>
                      <a:endParaRPr lang="en-US" sz="2400" b="0"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 xmlns:a16="http://schemas.microsoft.com/office/drawing/2014/main" val="10000"/>
                  </a:ext>
                </a:extLst>
              </a:tr>
              <a:tr h="375285">
                <a:tc>
                  <a:txBody>
                    <a:bodyPr/>
                    <a:lstStyle/>
                    <a:p>
                      <a:pPr algn="r" fontAlgn="b"/>
                      <a:r>
                        <a:rPr lang="en-US" sz="2400" u="none" strike="noStrike" dirty="0">
                          <a:effectLst/>
                          <a:latin typeface="+mn-lt"/>
                        </a:rPr>
                        <a:t>8,677</a:t>
                      </a:r>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lnB w="12700" cmpd="sng">
                      <a:noFill/>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mpd="sng">
                      <a:noFill/>
                    </a:lnB>
                    <a:noFill/>
                  </a:tcPr>
                </a:tc>
                <a:tc>
                  <a:txBody>
                    <a:bodyPr/>
                    <a:lstStyle/>
                    <a:p>
                      <a:pPr algn="l" fontAlgn="b"/>
                      <a:r>
                        <a:rPr lang="en-US" sz="2400" u="none" strike="noStrike" dirty="0">
                          <a:effectLst/>
                          <a:latin typeface="+mn-lt"/>
                        </a:rPr>
                        <a:t>Jan. 1, 2018</a:t>
                      </a:r>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lnB w="12700" cmpd="sng">
                      <a:noFill/>
                    </a:lnB>
                    <a:noFill/>
                  </a:tcPr>
                </a:tc>
                <a:tc gridSpan="2">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lnB w="12700" cmpd="sng">
                      <a:noFill/>
                    </a:lnB>
                    <a:noFill/>
                  </a:tcPr>
                </a:tc>
                <a:tc hMerge="1">
                  <a:txBody>
                    <a:bodyPr/>
                    <a:lstStyle/>
                    <a:p>
                      <a:endParaRPr lang="en-US"/>
                    </a:p>
                  </a:txBody>
                  <a:tcPr/>
                </a:tc>
                <a:extLst>
                  <a:ext uri="{0D108BD9-81ED-4DB2-BD59-A6C34878D82A}">
                    <a16:rowId xmlns="" xmlns:a16="http://schemas.microsoft.com/office/drawing/2014/main" val="10001"/>
                  </a:ext>
                </a:extLst>
              </a:tr>
              <a:tr h="375285">
                <a:tc>
                  <a:txBody>
                    <a:bodyPr/>
                    <a:lstStyle/>
                    <a:p>
                      <a:pPr algn="r" fontAlgn="b"/>
                      <a:r>
                        <a:rPr lang="en-US" sz="2400" u="none" strike="noStrike" dirty="0">
                          <a:effectLst/>
                          <a:latin typeface="+mn-lt"/>
                        </a:rPr>
                        <a:t>Dec. 31, 2018</a:t>
                      </a:r>
                      <a:endParaRPr lang="en-US" sz="24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400" b="1" u="none" strike="noStrike" dirty="0">
                          <a:solidFill>
                            <a:srgbClr val="0070C0"/>
                          </a:solidFill>
                          <a:effectLst/>
                          <a:latin typeface="+mn-lt"/>
                        </a:rPr>
                        <a:t>4,132</a:t>
                      </a:r>
                      <a:endParaRPr lang="en-US" sz="2400" b="1" i="0" u="none" strike="noStrike" dirty="0">
                        <a:solidFill>
                          <a:srgbClr val="0070C0"/>
                        </a:solidFill>
                        <a:effectLst/>
                        <a:latin typeface="+mn-lt"/>
                      </a:endParaRPr>
                    </a:p>
                  </a:txBody>
                  <a:tcPr marL="9525" marR="9525" marT="9525"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2"/>
                  </a:ext>
                </a:extLst>
              </a:tr>
              <a:tr h="375285">
                <a:tc>
                  <a:txBody>
                    <a:bodyPr/>
                    <a:lstStyle/>
                    <a:p>
                      <a:pPr algn="r" fontAlgn="b"/>
                      <a:r>
                        <a:rPr lang="en-US" sz="2400" u="none" strike="noStrike" dirty="0">
                          <a:effectLst/>
                          <a:latin typeface="+mn-lt"/>
                        </a:rPr>
                        <a:t>Dec. 31, 2019</a:t>
                      </a:r>
                      <a:endParaRPr lang="en-US" sz="2400" b="0" i="0" u="none" strike="noStrike" dirty="0">
                        <a:solidFill>
                          <a:srgbClr val="000000"/>
                        </a:solidFill>
                        <a:effectLst/>
                        <a:latin typeface="+mn-lt"/>
                      </a:endParaRPr>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l" fontAlgn="b"/>
                      <a:r>
                        <a:rPr lang="en-US" sz="2400" b="1" u="none" strike="noStrike" dirty="0">
                          <a:solidFill>
                            <a:srgbClr val="009644"/>
                          </a:solidFill>
                          <a:effectLst/>
                          <a:latin typeface="+mn-lt"/>
                        </a:rPr>
                        <a:t>4,545</a:t>
                      </a:r>
                      <a:endParaRPr lang="en-US" sz="2400" b="1" i="0" u="none" strike="noStrike" dirty="0">
                        <a:solidFill>
                          <a:srgbClr val="009644"/>
                        </a:solidFill>
                        <a:effectLst/>
                        <a:latin typeface="+mn-lt"/>
                      </a:endParaRPr>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375285">
                <a:tc>
                  <a:txBody>
                    <a:bodyPr/>
                    <a:lstStyle/>
                    <a:p>
                      <a:pPr algn="r" fontAlgn="b"/>
                      <a:r>
                        <a:rPr lang="en-US" sz="2400" b="0" i="0" u="none" strike="noStrike" dirty="0">
                          <a:solidFill>
                            <a:srgbClr val="000000"/>
                          </a:solidFill>
                          <a:effectLst/>
                          <a:latin typeface="+mn-lt"/>
                        </a:rPr>
                        <a:t>0</a:t>
                      </a: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2400" b="0" i="0" u="none" strike="noStrike" dirty="0">
                        <a:solidFill>
                          <a:srgbClr val="000000"/>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gridSpan="2">
                  <a:txBody>
                    <a:bodyPr/>
                    <a:lstStyle/>
                    <a:p>
                      <a:pPr algn="l" fontAlgn="b"/>
                      <a:r>
                        <a:rPr lang="en-US" sz="2400" b="0" i="0" u="none" strike="noStrike" dirty="0">
                          <a:solidFill>
                            <a:srgbClr val="000000"/>
                          </a:solidFill>
                          <a:effectLst/>
                          <a:latin typeface="+mn-lt"/>
                        </a:rPr>
                        <a:t>Bal. 12/31/19</a:t>
                      </a: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hMerge="1">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endParaRPr lang="en-US" dirty="0"/>
                    </a:p>
                  </a:txBody>
                  <a:tcPr marL="9525" marR="9525" marT="9525" marB="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 xmlns:a16="http://schemas.microsoft.com/office/drawing/2014/main" val="10004"/>
                  </a:ext>
                </a:extLst>
              </a:tr>
            </a:tbl>
          </a:graphicData>
        </a:graphic>
      </p:graphicFrame>
      <p:cxnSp>
        <p:nvCxnSpPr>
          <p:cNvPr id="4" name="Straight Arrow Connector 3"/>
          <p:cNvCxnSpPr/>
          <p:nvPr/>
        </p:nvCxnSpPr>
        <p:spPr>
          <a:xfrm>
            <a:off x="6857572" y="5452386"/>
            <a:ext cx="314960" cy="21671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6857572" y="5496430"/>
            <a:ext cx="314960" cy="60608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92710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10"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fade">
                                      <p:cBhvr>
                                        <p:cTn id="75" dur="500"/>
                                        <p:tgtEl>
                                          <p:spTgt spid="5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500"/>
                                        <p:tgtEl>
                                          <p:spTgt spid="6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par>
                                <p:cTn id="87" presetID="10" presetClass="entr" presetSubtype="0" fill="hold"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500"/>
                            </p:stCondLst>
                            <p:childTnLst>
                              <p:par>
                                <p:cTn id="91" presetID="22" presetClass="entr" presetSubtype="1" fill="hold" nodeType="after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wipe(up)">
                                      <p:cBhvr>
                                        <p:cTn id="93" dur="500"/>
                                        <p:tgtEl>
                                          <p:spTgt spid="4"/>
                                        </p:tgtEl>
                                      </p:cBhvr>
                                    </p:animEffect>
                                  </p:childTnLst>
                                </p:cTn>
                              </p:par>
                              <p:par>
                                <p:cTn id="94" presetID="22" presetClass="entr" presetSubtype="1" fill="hold"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p:bldP spid="47" grpId="0"/>
      <p:bldP spid="48" grpId="0"/>
      <p:bldP spid="50" grpId="0"/>
      <p:bldP spid="51" grpId="0"/>
      <p:bldP spid="52" grpId="0"/>
      <p:bldP spid="53" grpId="0"/>
      <p:bldP spid="54" grpId="0"/>
      <p:bldP spid="55" grpId="0"/>
      <p:bldP spid="56" grpId="0"/>
      <p:bldP spid="57" grpId="0"/>
      <p:bldP spid="59" grpId="0"/>
      <p:bldP spid="60" grpId="0"/>
      <p:bldP spid="61" grpId="0"/>
      <p:bldP spid="62" grpId="0"/>
      <p:bldP spid="72" grpId="0"/>
      <p:bldP spid="73" grpId="0"/>
      <p:bldP spid="2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411" y="148243"/>
            <a:ext cx="8229600" cy="993824"/>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Noninterest-Bearing </a:t>
            </a:r>
            <a:r>
              <a:rPr lang="en-US" sz="3200" dirty="0" smtClean="0">
                <a:latin typeface="Calibri"/>
                <a:cs typeface="Calibri"/>
              </a:rPr>
              <a:t>Note—Fair </a:t>
            </a:r>
            <a:r>
              <a:rPr lang="en-US" sz="3200" dirty="0">
                <a:latin typeface="Calibri"/>
                <a:cs typeface="Calibri"/>
              </a:rPr>
              <a:t>Value of Asset Is Known</a:t>
            </a:r>
            <a:endParaRPr lang="en-IN" sz="3200" dirty="0">
              <a:latin typeface="Calibri"/>
              <a:cs typeface="Calibri"/>
            </a:endParaRPr>
          </a:p>
        </p:txBody>
      </p:sp>
      <p:sp>
        <p:nvSpPr>
          <p:cNvPr id="33" name="Content Placeholder 3"/>
          <p:cNvSpPr>
            <a:spLocks noGrp="1"/>
          </p:cNvSpPr>
          <p:nvPr>
            <p:ph idx="1"/>
          </p:nvPr>
        </p:nvSpPr>
        <p:spPr>
          <a:xfrm>
            <a:off x="577762" y="1089713"/>
            <a:ext cx="8229600" cy="4525963"/>
          </a:xfrm>
        </p:spPr>
        <p:txBody>
          <a:bodyPr>
            <a:noAutofit/>
          </a:bodyPr>
          <a:lstStyle/>
          <a:p>
            <a:pPr marL="0" indent="0">
              <a:buNone/>
            </a:pPr>
            <a:r>
              <a:rPr lang="en-IN" sz="2400" dirty="0"/>
              <a:t>On January 2, 2018, Dennison, Inc., purchased a machine and signed a noninterest-bearing note in payment. The note requires the company to pay $100,000 on December 31, 2020. Dennison is not sure what interest rate appropriately reflects the time value of money. However, price lists indicate the machine could have been purchased for cash at a price of $79,383.</a:t>
            </a:r>
            <a:endParaRPr lang="en-US" sz="24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34" name="Rectangle 33"/>
          <p:cNvSpPr/>
          <p:nvPr/>
        </p:nvSpPr>
        <p:spPr>
          <a:xfrm>
            <a:off x="692731" y="3255772"/>
            <a:ext cx="8320883" cy="167846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5" name="TextBox 34"/>
          <p:cNvSpPr txBox="1">
            <a:spLocks noChangeArrowheads="1"/>
          </p:cNvSpPr>
          <p:nvPr/>
        </p:nvSpPr>
        <p:spPr bwMode="auto">
          <a:xfrm>
            <a:off x="761999" y="326948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6" name="TextBox 35"/>
          <p:cNvSpPr txBox="1">
            <a:spLocks noChangeArrowheads="1"/>
          </p:cNvSpPr>
          <p:nvPr/>
        </p:nvSpPr>
        <p:spPr bwMode="auto">
          <a:xfrm>
            <a:off x="7581009" y="330025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223696" y="330079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8" name="Straight Connector 37"/>
          <p:cNvCxnSpPr/>
          <p:nvPr/>
        </p:nvCxnSpPr>
        <p:spPr>
          <a:xfrm>
            <a:off x="692387" y="374068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3776796"/>
            <a:ext cx="5297761" cy="404813"/>
          </a:xfrm>
          <a:prstGeom prst="rect">
            <a:avLst/>
          </a:prstGeom>
          <a:noFill/>
          <a:ln w="9525">
            <a:noFill/>
            <a:miter lim="800000"/>
            <a:headEnd/>
            <a:tailEnd/>
          </a:ln>
        </p:spPr>
        <p:txBody>
          <a:bodyPr/>
          <a:lstStyle/>
          <a:p>
            <a:r>
              <a:rPr lang="en-US" sz="2400" dirty="0">
                <a:latin typeface="+mn-lt"/>
              </a:rPr>
              <a:t>Machine</a:t>
            </a:r>
            <a:endParaRPr lang="en-IN" sz="2400" dirty="0">
              <a:latin typeface="+mn-lt"/>
            </a:endParaRPr>
          </a:p>
        </p:txBody>
      </p:sp>
      <p:sp>
        <p:nvSpPr>
          <p:cNvPr id="40" name="TextBox 39"/>
          <p:cNvSpPr txBox="1">
            <a:spLocks noChangeArrowheads="1"/>
          </p:cNvSpPr>
          <p:nvPr/>
        </p:nvSpPr>
        <p:spPr bwMode="auto">
          <a:xfrm>
            <a:off x="692388" y="4463226"/>
            <a:ext cx="5448620" cy="404814"/>
          </a:xfrm>
          <a:prstGeom prst="rect">
            <a:avLst/>
          </a:prstGeom>
          <a:noFill/>
          <a:ln w="9525">
            <a:noFill/>
            <a:miter lim="800000"/>
            <a:headEnd/>
            <a:tailEnd/>
          </a:ln>
        </p:spPr>
        <p:txBody>
          <a:bodyPr/>
          <a:lstStyle/>
          <a:p>
            <a:pPr lvl="1"/>
            <a:r>
              <a:rPr lang="en-US" sz="2400" dirty="0">
                <a:latin typeface="+mn-lt"/>
              </a:rPr>
              <a:t>Note payable</a:t>
            </a:r>
            <a:endParaRPr lang="en-IN" sz="2400" dirty="0">
              <a:latin typeface="+mn-lt"/>
            </a:endParaRPr>
          </a:p>
        </p:txBody>
      </p:sp>
      <p:sp>
        <p:nvSpPr>
          <p:cNvPr id="41" name="TextBox 40"/>
          <p:cNvSpPr txBox="1">
            <a:spLocks noChangeArrowheads="1"/>
          </p:cNvSpPr>
          <p:nvPr/>
        </p:nvSpPr>
        <p:spPr bwMode="auto">
          <a:xfrm>
            <a:off x="5753100" y="3766080"/>
            <a:ext cx="1613485" cy="404812"/>
          </a:xfrm>
          <a:prstGeom prst="rect">
            <a:avLst/>
          </a:prstGeom>
          <a:noFill/>
          <a:ln w="9525">
            <a:noFill/>
            <a:miter lim="800000"/>
            <a:headEnd/>
            <a:tailEnd/>
          </a:ln>
        </p:spPr>
        <p:txBody>
          <a:bodyPr/>
          <a:lstStyle/>
          <a:p>
            <a:pPr algn="r"/>
            <a:r>
              <a:rPr lang="en-IN" sz="2400" dirty="0">
                <a:latin typeface="+mn-lt"/>
              </a:rPr>
              <a:t>79,383</a:t>
            </a:r>
          </a:p>
        </p:txBody>
      </p:sp>
      <p:sp>
        <p:nvSpPr>
          <p:cNvPr id="42" name="TextBox 41"/>
          <p:cNvSpPr txBox="1">
            <a:spLocks noChangeArrowheads="1"/>
          </p:cNvSpPr>
          <p:nvPr/>
        </p:nvSpPr>
        <p:spPr bwMode="auto">
          <a:xfrm>
            <a:off x="6918532" y="4463227"/>
            <a:ext cx="1805925" cy="404813"/>
          </a:xfrm>
          <a:prstGeom prst="rect">
            <a:avLst/>
          </a:prstGeom>
          <a:noFill/>
          <a:ln w="9525">
            <a:noFill/>
            <a:miter lim="800000"/>
            <a:headEnd/>
            <a:tailEnd/>
          </a:ln>
        </p:spPr>
        <p:txBody>
          <a:bodyPr/>
          <a:lstStyle/>
          <a:p>
            <a:pPr algn="r"/>
            <a:r>
              <a:rPr lang="en-IN" sz="2400" dirty="0">
                <a:latin typeface="+mn-lt"/>
              </a:rPr>
              <a:t>100,000</a:t>
            </a:r>
          </a:p>
        </p:txBody>
      </p:sp>
      <p:sp>
        <p:nvSpPr>
          <p:cNvPr id="43" name="TextBox 42"/>
          <p:cNvSpPr txBox="1">
            <a:spLocks noChangeArrowheads="1"/>
          </p:cNvSpPr>
          <p:nvPr/>
        </p:nvSpPr>
        <p:spPr bwMode="auto">
          <a:xfrm>
            <a:off x="692731" y="4106996"/>
            <a:ext cx="5297761" cy="404813"/>
          </a:xfrm>
          <a:prstGeom prst="rect">
            <a:avLst/>
          </a:prstGeom>
          <a:noFill/>
          <a:ln w="9525">
            <a:noFill/>
            <a:miter lim="800000"/>
            <a:headEnd/>
            <a:tailEnd/>
          </a:ln>
        </p:spPr>
        <p:txBody>
          <a:bodyPr/>
          <a:lstStyle/>
          <a:p>
            <a:r>
              <a:rPr lang="en-US" sz="2400" dirty="0">
                <a:latin typeface="+mn-lt"/>
              </a:rPr>
              <a:t>Discount on note payable</a:t>
            </a:r>
            <a:endParaRPr lang="en-IN" sz="2400" dirty="0">
              <a:latin typeface="+mn-lt"/>
            </a:endParaRPr>
          </a:p>
        </p:txBody>
      </p:sp>
      <p:sp>
        <p:nvSpPr>
          <p:cNvPr id="44" name="TextBox 43"/>
          <p:cNvSpPr txBox="1">
            <a:spLocks noChangeArrowheads="1"/>
          </p:cNvSpPr>
          <p:nvPr/>
        </p:nvSpPr>
        <p:spPr bwMode="auto">
          <a:xfrm>
            <a:off x="5464244" y="4096280"/>
            <a:ext cx="1902341" cy="404812"/>
          </a:xfrm>
          <a:prstGeom prst="rect">
            <a:avLst/>
          </a:prstGeom>
          <a:noFill/>
          <a:ln w="9525">
            <a:noFill/>
            <a:miter lim="800000"/>
            <a:headEnd/>
            <a:tailEnd/>
          </a:ln>
        </p:spPr>
        <p:txBody>
          <a:bodyPr/>
          <a:lstStyle/>
          <a:p>
            <a:pPr algn="r"/>
            <a:r>
              <a:rPr lang="en-IN" sz="2400" dirty="0">
                <a:latin typeface="+mn-lt"/>
              </a:rPr>
              <a:t>20,617</a:t>
            </a:r>
          </a:p>
        </p:txBody>
      </p:sp>
      <p:sp>
        <p:nvSpPr>
          <p:cNvPr id="45" name="TextBox 44"/>
          <p:cNvSpPr txBox="1"/>
          <p:nvPr/>
        </p:nvSpPr>
        <p:spPr>
          <a:xfrm>
            <a:off x="1053418" y="5061678"/>
            <a:ext cx="6985957" cy="1107996"/>
          </a:xfrm>
          <a:prstGeom prst="rect">
            <a:avLst/>
          </a:prstGeom>
          <a:noFill/>
          <a:ln w="19050">
            <a:solidFill>
              <a:srgbClr val="542508"/>
            </a:solidFill>
          </a:ln>
        </p:spPr>
        <p:txBody>
          <a:bodyPr wrap="square" rtlCol="0">
            <a:spAutoFit/>
          </a:bodyPr>
          <a:lstStyle/>
          <a:p>
            <a:r>
              <a:rPr lang="en-US" sz="2200" b="1" dirty="0">
                <a:latin typeface="+mn-lt"/>
              </a:rPr>
              <a:t>PV = Face amount × PV Factor </a:t>
            </a:r>
          </a:p>
          <a:p>
            <a:r>
              <a:rPr lang="en-US" sz="2200" b="1" dirty="0">
                <a:latin typeface="+mn-lt"/>
              </a:rPr>
              <a:t>PV Factor = $79,383 ÷ $100,000 = </a:t>
            </a:r>
            <a:r>
              <a:rPr lang="en-US" sz="2200" b="1" dirty="0" smtClean="0">
                <a:latin typeface="+mn-lt"/>
              </a:rPr>
              <a:t>0.79383 </a:t>
            </a:r>
            <a:endParaRPr lang="en-US" sz="2200" b="1" dirty="0">
              <a:latin typeface="+mn-lt"/>
            </a:endParaRPr>
          </a:p>
          <a:p>
            <a:r>
              <a:rPr lang="en-IN" sz="2200" b="1" dirty="0">
                <a:latin typeface="+mn-lt"/>
              </a:rPr>
              <a:t>Present value of $1: </a:t>
            </a:r>
            <a:r>
              <a:rPr lang="en-IN" sz="2200" b="1" i="1" dirty="0">
                <a:latin typeface="+mn-lt"/>
              </a:rPr>
              <a:t>n</a:t>
            </a:r>
            <a:r>
              <a:rPr lang="en-IN" sz="2200" b="1" dirty="0">
                <a:latin typeface="+mn-lt"/>
              </a:rPr>
              <a:t> = 2, </a:t>
            </a:r>
            <a:r>
              <a:rPr lang="en-IN" sz="2200" b="1" i="1" dirty="0">
                <a:latin typeface="+mn-lt"/>
              </a:rPr>
              <a:t>i</a:t>
            </a:r>
            <a:r>
              <a:rPr lang="en-IN" sz="2200" b="1" dirty="0">
                <a:latin typeface="+mn-lt"/>
              </a:rPr>
              <a:t> = ? (from Table PV table,</a:t>
            </a:r>
            <a:r>
              <a:rPr lang="en-IN" sz="2200" b="1" i="1" dirty="0">
                <a:latin typeface="+mn-lt"/>
              </a:rPr>
              <a:t> </a:t>
            </a:r>
            <a:r>
              <a:rPr lang="en-IN" sz="2200" b="1" i="1" dirty="0">
                <a:solidFill>
                  <a:srgbClr val="DE005A"/>
                </a:solidFill>
                <a:latin typeface="+mn-lt"/>
              </a:rPr>
              <a:t>i</a:t>
            </a:r>
            <a:r>
              <a:rPr lang="en-IN" sz="2200" b="1" dirty="0">
                <a:solidFill>
                  <a:srgbClr val="DE005A"/>
                </a:solidFill>
                <a:latin typeface="+mn-lt"/>
              </a:rPr>
              <a:t>=8%</a:t>
            </a:r>
            <a:r>
              <a:rPr lang="en-IN" sz="2200" b="1" dirty="0">
                <a:latin typeface="+mn-lt"/>
              </a:rPr>
              <a:t>)</a:t>
            </a:r>
            <a:endParaRPr lang="en-US" sz="2200" b="1" dirty="0">
              <a:latin typeface="+mn-lt"/>
            </a:endParaRPr>
          </a:p>
        </p:txBody>
      </p:sp>
      <p:sp>
        <p:nvSpPr>
          <p:cNvPr id="46" name="Rectangle 45"/>
          <p:cNvSpPr/>
          <p:nvPr/>
        </p:nvSpPr>
        <p:spPr>
          <a:xfrm>
            <a:off x="3174718" y="1798537"/>
            <a:ext cx="1203431" cy="377034"/>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p:nvPr/>
        </p:nvSpPr>
        <p:spPr>
          <a:xfrm>
            <a:off x="1027401" y="6282819"/>
            <a:ext cx="7011975" cy="430887"/>
          </a:xfrm>
          <a:prstGeom prst="rect">
            <a:avLst/>
          </a:prstGeom>
          <a:noFill/>
          <a:ln w="19050">
            <a:solidFill>
              <a:srgbClr val="542508"/>
            </a:solidFill>
          </a:ln>
        </p:spPr>
        <p:txBody>
          <a:bodyPr wrap="square" rtlCol="0">
            <a:spAutoFit/>
          </a:bodyPr>
          <a:lstStyle/>
          <a:p>
            <a:r>
              <a:rPr lang="en-US" sz="2200" b="1" dirty="0">
                <a:latin typeface="+mn-lt"/>
              </a:rPr>
              <a:t>Discount on note payable = $100,000 – $79,383 = $</a:t>
            </a:r>
            <a:r>
              <a:rPr lang="en-IN" sz="2200" b="1" dirty="0">
                <a:latin typeface="+mn-lt"/>
              </a:rPr>
              <a:t>20,617</a:t>
            </a:r>
            <a:endParaRPr lang="en-US" sz="2200" b="1" dirty="0">
              <a:latin typeface="+mn-lt"/>
            </a:endParaRPr>
          </a:p>
        </p:txBody>
      </p:sp>
      <p:sp>
        <p:nvSpPr>
          <p:cNvPr id="50" name="Rectangle 49"/>
          <p:cNvSpPr/>
          <p:nvPr/>
        </p:nvSpPr>
        <p:spPr>
          <a:xfrm>
            <a:off x="5966195" y="2758694"/>
            <a:ext cx="1069344" cy="339434"/>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TextBox 22"/>
          <p:cNvSpPr txBox="1">
            <a:spLocks noChangeArrowheads="1"/>
          </p:cNvSpPr>
          <p:nvPr/>
        </p:nvSpPr>
        <p:spPr bwMode="auto">
          <a:xfrm>
            <a:off x="6016740" y="5061678"/>
            <a:ext cx="3187175" cy="553998"/>
          </a:xfrm>
          <a:prstGeom prst="rect">
            <a:avLst/>
          </a:prstGeom>
          <a:noFill/>
          <a:ln w="9525">
            <a:noFill/>
            <a:miter lim="800000"/>
            <a:headEnd/>
            <a:tailEnd/>
          </a:ln>
        </p:spPr>
        <p:txBody>
          <a:bodyPr/>
          <a:lstStyle/>
          <a:p>
            <a:pPr algn="ctr"/>
            <a:r>
              <a:rPr lang="en-US" sz="2400" b="1" dirty="0" smtClean="0">
                <a:solidFill>
                  <a:srgbClr val="DE005A"/>
                </a:solidFill>
                <a:latin typeface="+mn-lt"/>
              </a:rPr>
              <a:t>Implicit </a:t>
            </a:r>
            <a:r>
              <a:rPr lang="en-US" sz="2400" b="1" dirty="0">
                <a:solidFill>
                  <a:srgbClr val="DE005A"/>
                </a:solidFill>
                <a:latin typeface="+mn-lt"/>
              </a:rPr>
              <a:t>rate of interest</a:t>
            </a:r>
            <a:endParaRPr lang="en-IN" sz="2400" b="1" dirty="0">
              <a:solidFill>
                <a:srgbClr val="DE005A"/>
              </a:solidFill>
              <a:latin typeface="+mn-lt"/>
            </a:endParaRPr>
          </a:p>
        </p:txBody>
      </p:sp>
      <p:cxnSp>
        <p:nvCxnSpPr>
          <p:cNvPr id="4" name="Straight Arrow Connector 3"/>
          <p:cNvCxnSpPr/>
          <p:nvPr/>
        </p:nvCxnSpPr>
        <p:spPr>
          <a:xfrm flipV="1">
            <a:off x="7404685" y="5407133"/>
            <a:ext cx="0" cy="368686"/>
          </a:xfrm>
          <a:prstGeom prst="straightConnector1">
            <a:avLst/>
          </a:prstGeom>
          <a:ln w="28575">
            <a:solidFill>
              <a:srgbClr val="DE005A"/>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1672984" y="3775359"/>
            <a:ext cx="1978985" cy="416227"/>
          </a:xfrm>
          <a:prstGeom prst="rect">
            <a:avLst/>
          </a:prstGeom>
          <a:noFill/>
          <a:ln w="9525">
            <a:noFill/>
            <a:miter lim="800000"/>
            <a:headEnd/>
            <a:tailEnd/>
          </a:ln>
        </p:spPr>
        <p:txBody>
          <a:bodyPr/>
          <a:lstStyle/>
          <a:p>
            <a:pPr algn="ctr"/>
            <a:r>
              <a:rPr lang="en-US" sz="2400" b="1" dirty="0">
                <a:solidFill>
                  <a:srgbClr val="0000CC"/>
                </a:solidFill>
                <a:latin typeface="+mn-lt"/>
              </a:rPr>
              <a:t>(cash price)</a:t>
            </a:r>
            <a:endParaRPr lang="en-IN" sz="2400" b="1" dirty="0">
              <a:solidFill>
                <a:srgbClr val="0000CC"/>
              </a:solidFill>
              <a:latin typeface="+mn-lt"/>
            </a:endParaRPr>
          </a:p>
        </p:txBody>
      </p:sp>
      <p:sp>
        <p:nvSpPr>
          <p:cNvPr id="27" name="TextBox 26"/>
          <p:cNvSpPr txBox="1">
            <a:spLocks noChangeArrowheads="1"/>
          </p:cNvSpPr>
          <p:nvPr/>
        </p:nvSpPr>
        <p:spPr bwMode="auto">
          <a:xfrm>
            <a:off x="2737489" y="4476563"/>
            <a:ext cx="2384550" cy="391477"/>
          </a:xfrm>
          <a:prstGeom prst="rect">
            <a:avLst/>
          </a:prstGeom>
          <a:noFill/>
          <a:ln w="9525">
            <a:noFill/>
            <a:miter lim="800000"/>
            <a:headEnd/>
            <a:tailEnd/>
          </a:ln>
        </p:spPr>
        <p:txBody>
          <a:bodyPr/>
          <a:lstStyle/>
          <a:p>
            <a:pPr algn="ctr"/>
            <a:r>
              <a:rPr lang="en-US" sz="2400" b="1" dirty="0">
                <a:solidFill>
                  <a:srgbClr val="0000CC"/>
                </a:solidFill>
                <a:latin typeface="+mn-lt"/>
              </a:rPr>
              <a:t>(face amount)</a:t>
            </a:r>
            <a:endParaRPr lang="en-IN" sz="2400" b="1" dirty="0">
              <a:solidFill>
                <a:srgbClr val="0000CC"/>
              </a:solidFill>
              <a:latin typeface="+mn-lt"/>
            </a:endParaRPr>
          </a:p>
        </p:txBody>
      </p:sp>
    </p:spTree>
    <p:extLst>
      <p:ext uri="{BB962C8B-B14F-4D97-AF65-F5344CB8AC3E}">
        <p14:creationId xmlns:p14="http://schemas.microsoft.com/office/powerpoint/2010/main" val="42109320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down)">
                                      <p:cBhvr>
                                        <p:cTn id="67" dur="500"/>
                                        <p:tgtEl>
                                          <p:spTgt spid="4"/>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34" grpId="0" animBg="1"/>
      <p:bldP spid="35" grpId="0"/>
      <p:bldP spid="36" grpId="0"/>
      <p:bldP spid="37" grpId="0"/>
      <p:bldP spid="39" grpId="0"/>
      <p:bldP spid="40" grpId="0"/>
      <p:bldP spid="41" grpId="0"/>
      <p:bldP spid="42" grpId="0"/>
      <p:bldP spid="43" grpId="0"/>
      <p:bldP spid="44" grpId="0"/>
      <p:bldP spid="45" grpId="0" animBg="1"/>
      <p:bldP spid="46" grpId="0" animBg="1"/>
      <p:bldP spid="48" grpId="0" animBg="1"/>
      <p:bldP spid="50" grpId="0" animBg="1"/>
      <p:bldP spid="23"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Deferred Payments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On January 2, 2018, Edgar, Inc., purchased a machine and signed a noninterest-bearing note in payment. The note requires the company to pay $200,000 on December 31, 2020. Edgar is not sure what interest rate appropriately reflects the time value of money. However, price lists indicate the machine could have been purchased for cash at a price of $120,000. </a:t>
            </a:r>
          </a:p>
          <a:p>
            <a:pPr marL="0" indent="0">
              <a:spcAft>
                <a:spcPts val="1200"/>
              </a:spcAft>
              <a:buNone/>
            </a:pPr>
            <a:r>
              <a:rPr lang="en-US" sz="2000" dirty="0"/>
              <a:t>Edgar records the asset </a:t>
            </a:r>
            <a:r>
              <a:rPr lang="en-US" sz="2000" dirty="0" smtClean="0"/>
              <a:t>at what </a:t>
            </a:r>
            <a:r>
              <a:rPr lang="en-US" sz="2000" dirty="0"/>
              <a:t>price on January 2: 	</a:t>
            </a:r>
          </a:p>
          <a:p>
            <a:pPr marL="457200" indent="-457200">
              <a:buFont typeface="+mj-lt"/>
              <a:buAutoNum type="alphaLcPeriod"/>
            </a:pPr>
            <a:r>
              <a:rPr lang="en-US" sz="2000" dirty="0"/>
              <a:t>$120,000</a:t>
            </a:r>
          </a:p>
          <a:p>
            <a:pPr marL="457200" indent="-457200">
              <a:buFont typeface="+mj-lt"/>
              <a:buAutoNum type="alphaLcPeriod"/>
            </a:pPr>
            <a:r>
              <a:rPr lang="en-US" sz="2000" dirty="0"/>
              <a:t>$200,000</a:t>
            </a:r>
          </a:p>
          <a:p>
            <a:pPr marL="457200" indent="-457200">
              <a:buFont typeface="+mj-lt"/>
              <a:buAutoNum type="alphaLcPeriod"/>
            </a:pPr>
            <a:r>
              <a:rPr lang="en-US" sz="2000" dirty="0"/>
              <a:t>$80,000</a:t>
            </a:r>
          </a:p>
          <a:p>
            <a:pPr marL="457200" indent="-457200">
              <a:buFont typeface="+mj-lt"/>
              <a:buAutoNum type="alphaLcPeriod"/>
            </a:pPr>
            <a:r>
              <a:rPr lang="en-US" sz="2000" dirty="0" smtClean="0"/>
              <a:t>$20,000</a:t>
            </a:r>
            <a:endParaRPr lang="en-US" sz="2000" dirty="0"/>
          </a:p>
          <a:p>
            <a:pPr marL="0" indent="0">
              <a:buNone/>
            </a:pPr>
            <a:r>
              <a:rPr lang="en-US" sz="2000" dirty="0"/>
              <a:t>	</a:t>
            </a:r>
          </a:p>
        </p:txBody>
      </p:sp>
      <p:sp>
        <p:nvSpPr>
          <p:cNvPr id="2" name="Oval 1"/>
          <p:cNvSpPr/>
          <p:nvPr/>
        </p:nvSpPr>
        <p:spPr bwMode="auto">
          <a:xfrm flipV="1">
            <a:off x="762000" y="34943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72994" y="4269093"/>
            <a:ext cx="5816946" cy="2031325"/>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a</a:t>
            </a:r>
            <a:r>
              <a:rPr lang="en-US" dirty="0"/>
              <a:t>. Sometimes, the fair value of an asset acquired in a noncash transaction is readily available from price lists, previous purchases, or otherwise. In that case, this fair value may be more clearly evident than the fair value of the note and it would serve as the best evidence of the exchange value of the transaction. The answer is </a:t>
            </a:r>
            <a:r>
              <a:rPr lang="en-US" b="1" dirty="0">
                <a:solidFill>
                  <a:srgbClr val="C00000"/>
                </a:solidFill>
              </a:rPr>
              <a:t>$120,000</a:t>
            </a:r>
            <a:r>
              <a:rPr lang="en-US" dirty="0"/>
              <a:t>.</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Tree>
    <p:extLst>
      <p:ext uri="{BB962C8B-B14F-4D97-AF65-F5344CB8AC3E}">
        <p14:creationId xmlns:p14="http://schemas.microsoft.com/office/powerpoint/2010/main" val="1870951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Issuance of Equity Securities</a:t>
            </a:r>
            <a:endParaRPr lang="en-IN" dirty="0">
              <a:latin typeface="Calibri"/>
              <a:cs typeface="Calibri"/>
            </a:endParaRPr>
          </a:p>
        </p:txBody>
      </p:sp>
      <p:sp>
        <p:nvSpPr>
          <p:cNvPr id="4" name="Content Placeholder 3"/>
          <p:cNvSpPr>
            <a:spLocks noGrp="1"/>
          </p:cNvSpPr>
          <p:nvPr>
            <p:ph idx="1"/>
          </p:nvPr>
        </p:nvSpPr>
        <p:spPr/>
        <p:txBody>
          <a:bodyPr>
            <a:normAutofit/>
          </a:bodyPr>
          <a:lstStyle/>
          <a:p>
            <a:pPr marL="279400" indent="-279400">
              <a:buSzPct val="110000"/>
            </a:pPr>
            <a:r>
              <a:rPr lang="en-IN" dirty="0"/>
              <a:t>Can occur when small companies incorporate and the owner or owners contribute assets to the new corporation in exchange for ownership securities</a:t>
            </a:r>
          </a:p>
          <a:p>
            <a:pPr marL="279400" indent="-279400">
              <a:buSzPct val="110000"/>
            </a:pPr>
            <a:r>
              <a:rPr lang="en-US" dirty="0"/>
              <a:t>Transaction’s exchange value either:</a:t>
            </a:r>
          </a:p>
          <a:p>
            <a:pPr marL="803275" lvl="1" indent="-346075">
              <a:buFont typeface="Lucida Grande"/>
              <a:buChar char="–"/>
            </a:pPr>
            <a:r>
              <a:rPr lang="en-IN" sz="2800" dirty="0"/>
              <a:t>The fair value of the assets received by the corporation or</a:t>
            </a:r>
          </a:p>
          <a:p>
            <a:pPr marL="803275" lvl="1" indent="-346075">
              <a:buFont typeface="Lucida Grande"/>
              <a:buChar char="–"/>
            </a:pPr>
            <a:r>
              <a:rPr lang="en-US" sz="2800" dirty="0"/>
              <a:t>The market value of the shares of </a:t>
            </a:r>
            <a:r>
              <a:rPr lang="en-IN" sz="2800" dirty="0"/>
              <a:t>corporations whose stock is actively traded</a:t>
            </a:r>
            <a:endParaRPr lang="en-US"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Tree>
    <p:extLst>
      <p:ext uri="{BB962C8B-B14F-4D97-AF65-F5344CB8AC3E}">
        <p14:creationId xmlns:p14="http://schemas.microsoft.com/office/powerpoint/2010/main" val="3717914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Asset Acquired by Issuing Equity Securities</a:t>
            </a:r>
            <a:endParaRPr lang="en-IN"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
        <p:nvSpPr>
          <p:cNvPr id="3" name="TextBox 2"/>
          <p:cNvSpPr txBox="1"/>
          <p:nvPr/>
        </p:nvSpPr>
        <p:spPr>
          <a:xfrm>
            <a:off x="671203" y="1550838"/>
            <a:ext cx="8379492" cy="1692771"/>
          </a:xfrm>
          <a:prstGeom prst="rect">
            <a:avLst/>
          </a:prstGeom>
          <a:noFill/>
          <a:ln w="19050">
            <a:solidFill>
              <a:schemeClr val="accent3">
                <a:lumMod val="50000"/>
              </a:schemeClr>
            </a:solidFill>
          </a:ln>
        </p:spPr>
        <p:txBody>
          <a:bodyPr wrap="square" rtlCol="0">
            <a:spAutoFit/>
          </a:bodyPr>
          <a:lstStyle/>
          <a:p>
            <a:r>
              <a:rPr lang="en-IN" sz="2600" dirty="0">
                <a:latin typeface="+mn-lt"/>
              </a:rPr>
              <a:t>On March 31, 2018, the Elcorn Company issued 10,000 shares of its nopar common stock in exchange for land. On the date of the transaction, the fair value of the common stock, evidenced by its market price, was $20 per share.</a:t>
            </a:r>
            <a:endParaRPr lang="en-US" sz="2600" dirty="0">
              <a:latin typeface="+mn-lt"/>
            </a:endParaRPr>
          </a:p>
        </p:txBody>
      </p:sp>
      <p:sp>
        <p:nvSpPr>
          <p:cNvPr id="19" name="Rectangle 18"/>
          <p:cNvSpPr/>
          <p:nvPr/>
        </p:nvSpPr>
        <p:spPr>
          <a:xfrm>
            <a:off x="655974" y="3728604"/>
            <a:ext cx="8399255" cy="162504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21" name="TextBox 20"/>
          <p:cNvSpPr txBox="1">
            <a:spLocks noChangeArrowheads="1"/>
          </p:cNvSpPr>
          <p:nvPr/>
        </p:nvSpPr>
        <p:spPr bwMode="auto">
          <a:xfrm>
            <a:off x="1415251" y="3754816"/>
            <a:ext cx="4252818" cy="492443"/>
          </a:xfrm>
          <a:prstGeom prst="rect">
            <a:avLst/>
          </a:prstGeom>
          <a:noFill/>
          <a:ln w="9525">
            <a:noFill/>
            <a:miter lim="800000"/>
            <a:headEnd/>
            <a:tailEnd/>
          </a:ln>
        </p:spPr>
        <p:txBody>
          <a:bodyPr>
            <a:spAutoFit/>
          </a:bodyPr>
          <a:lstStyle/>
          <a:p>
            <a:pPr algn="ctr"/>
            <a:r>
              <a:rPr lang="en-US" sz="2600" b="1" dirty="0">
                <a:latin typeface="+mn-lt"/>
              </a:rPr>
              <a:t>Journal Entry</a:t>
            </a:r>
            <a:endParaRPr lang="en-IN" sz="2600" b="1" baseline="30000" dirty="0">
              <a:latin typeface="+mn-lt"/>
            </a:endParaRPr>
          </a:p>
        </p:txBody>
      </p:sp>
      <p:sp>
        <p:nvSpPr>
          <p:cNvPr id="27" name="TextBox 26"/>
          <p:cNvSpPr txBox="1">
            <a:spLocks noChangeArrowheads="1"/>
          </p:cNvSpPr>
          <p:nvPr/>
        </p:nvSpPr>
        <p:spPr bwMode="auto">
          <a:xfrm>
            <a:off x="656418" y="4269721"/>
            <a:ext cx="5482438" cy="464032"/>
          </a:xfrm>
          <a:prstGeom prst="rect">
            <a:avLst/>
          </a:prstGeom>
          <a:noFill/>
          <a:ln w="9525">
            <a:noFill/>
            <a:miter lim="800000"/>
            <a:headEnd/>
            <a:tailEnd/>
          </a:ln>
        </p:spPr>
        <p:txBody>
          <a:bodyPr/>
          <a:lstStyle/>
          <a:p>
            <a:r>
              <a:rPr lang="en-US" sz="2600" dirty="0">
                <a:latin typeface="+mn-lt"/>
              </a:rPr>
              <a:t>Land</a:t>
            </a:r>
            <a:endParaRPr lang="en-IN" sz="2600" dirty="0">
              <a:latin typeface="+mn-lt"/>
            </a:endParaRPr>
          </a:p>
        </p:txBody>
      </p:sp>
      <p:sp>
        <p:nvSpPr>
          <p:cNvPr id="28" name="TextBox 27"/>
          <p:cNvSpPr txBox="1">
            <a:spLocks noChangeArrowheads="1"/>
          </p:cNvSpPr>
          <p:nvPr/>
        </p:nvSpPr>
        <p:spPr bwMode="auto">
          <a:xfrm>
            <a:off x="656418" y="4687585"/>
            <a:ext cx="5482437" cy="489547"/>
          </a:xfrm>
          <a:prstGeom prst="rect">
            <a:avLst/>
          </a:prstGeom>
          <a:noFill/>
          <a:ln w="9525">
            <a:noFill/>
            <a:miter lim="800000"/>
            <a:headEnd/>
            <a:tailEnd/>
          </a:ln>
        </p:spPr>
        <p:txBody>
          <a:bodyPr/>
          <a:lstStyle/>
          <a:p>
            <a:pPr lvl="1"/>
            <a:r>
              <a:rPr lang="en-US" sz="2600" dirty="0">
                <a:latin typeface="+mn-lt"/>
              </a:rPr>
              <a:t>Common stock</a:t>
            </a:r>
          </a:p>
        </p:txBody>
      </p:sp>
      <p:sp>
        <p:nvSpPr>
          <p:cNvPr id="30" name="TextBox 29"/>
          <p:cNvSpPr txBox="1">
            <a:spLocks noChangeArrowheads="1"/>
          </p:cNvSpPr>
          <p:nvPr/>
        </p:nvSpPr>
        <p:spPr bwMode="auto">
          <a:xfrm>
            <a:off x="6097909" y="4251108"/>
            <a:ext cx="1419046" cy="501258"/>
          </a:xfrm>
          <a:prstGeom prst="rect">
            <a:avLst/>
          </a:prstGeom>
          <a:noFill/>
          <a:ln w="9525">
            <a:noFill/>
            <a:miter lim="800000"/>
            <a:headEnd/>
            <a:tailEnd/>
          </a:ln>
        </p:spPr>
        <p:txBody>
          <a:bodyPr/>
          <a:lstStyle/>
          <a:p>
            <a:pPr algn="r"/>
            <a:r>
              <a:rPr lang="en-US" sz="2600" dirty="0">
                <a:latin typeface="+mn-lt"/>
              </a:rPr>
              <a:t>200,000</a:t>
            </a:r>
            <a:endParaRPr lang="en-IN" sz="2600" dirty="0">
              <a:latin typeface="+mn-lt"/>
            </a:endParaRPr>
          </a:p>
        </p:txBody>
      </p:sp>
      <p:sp>
        <p:nvSpPr>
          <p:cNvPr id="31" name="TextBox 30"/>
          <p:cNvSpPr txBox="1">
            <a:spLocks noChangeArrowheads="1"/>
          </p:cNvSpPr>
          <p:nvPr/>
        </p:nvSpPr>
        <p:spPr bwMode="auto">
          <a:xfrm>
            <a:off x="6223900" y="4678462"/>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32" name="TextBox 31"/>
          <p:cNvSpPr txBox="1">
            <a:spLocks noChangeArrowheads="1"/>
          </p:cNvSpPr>
          <p:nvPr/>
        </p:nvSpPr>
        <p:spPr bwMode="auto">
          <a:xfrm>
            <a:off x="7458722" y="3750050"/>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33" name="TextBox 32"/>
          <p:cNvSpPr txBox="1">
            <a:spLocks noChangeArrowheads="1"/>
          </p:cNvSpPr>
          <p:nvPr/>
        </p:nvSpPr>
        <p:spPr bwMode="auto">
          <a:xfrm>
            <a:off x="6138855" y="3760829"/>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35" name="TextBox 34"/>
          <p:cNvSpPr txBox="1">
            <a:spLocks noChangeArrowheads="1"/>
          </p:cNvSpPr>
          <p:nvPr/>
        </p:nvSpPr>
        <p:spPr bwMode="auto">
          <a:xfrm>
            <a:off x="7505028" y="4690571"/>
            <a:ext cx="1419046" cy="483575"/>
          </a:xfrm>
          <a:prstGeom prst="rect">
            <a:avLst/>
          </a:prstGeom>
          <a:noFill/>
          <a:ln w="9525">
            <a:noFill/>
            <a:miter lim="800000"/>
            <a:headEnd/>
            <a:tailEnd/>
          </a:ln>
        </p:spPr>
        <p:txBody>
          <a:bodyPr/>
          <a:lstStyle/>
          <a:p>
            <a:pPr algn="r"/>
            <a:r>
              <a:rPr lang="en-US" sz="2600" dirty="0">
                <a:latin typeface="+mn-lt"/>
              </a:rPr>
              <a:t>200,000</a:t>
            </a:r>
          </a:p>
        </p:txBody>
      </p:sp>
      <p:cxnSp>
        <p:nvCxnSpPr>
          <p:cNvPr id="36" name="Straight Connector 35"/>
          <p:cNvCxnSpPr/>
          <p:nvPr/>
        </p:nvCxnSpPr>
        <p:spPr>
          <a:xfrm>
            <a:off x="656417" y="4259582"/>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808818" y="5740584"/>
            <a:ext cx="6834128" cy="489547"/>
          </a:xfrm>
          <a:prstGeom prst="rect">
            <a:avLst/>
          </a:prstGeom>
          <a:noFill/>
          <a:ln w="9525">
            <a:noFill/>
            <a:miter lim="800000"/>
            <a:headEnd/>
            <a:tailEnd/>
          </a:ln>
        </p:spPr>
        <p:txBody>
          <a:bodyPr/>
          <a:lstStyle/>
          <a:p>
            <a:pPr lvl="1"/>
            <a:r>
              <a:rPr lang="en-US" sz="2600" dirty="0">
                <a:latin typeface="+mn-lt"/>
              </a:rPr>
              <a:t>10,000 </a:t>
            </a:r>
            <a:r>
              <a:rPr lang="en-US" sz="2600" dirty="0" smtClean="0">
                <a:latin typeface="+mn-lt"/>
              </a:rPr>
              <a:t>shares </a:t>
            </a:r>
            <a:r>
              <a:rPr lang="en-US" sz="2600" dirty="0">
                <a:latin typeface="+mn-lt"/>
              </a:rPr>
              <a:t>@ $20 per share = $200,000</a:t>
            </a:r>
          </a:p>
        </p:txBody>
      </p:sp>
      <p:sp>
        <p:nvSpPr>
          <p:cNvPr id="38" name="Rectangle 37"/>
          <p:cNvSpPr/>
          <p:nvPr/>
        </p:nvSpPr>
        <p:spPr>
          <a:xfrm>
            <a:off x="5780150" y="5788347"/>
            <a:ext cx="1352625" cy="394020"/>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9" name="Straight Arrow Connector 38"/>
          <p:cNvCxnSpPr/>
          <p:nvPr/>
        </p:nvCxnSpPr>
        <p:spPr>
          <a:xfrm flipV="1">
            <a:off x="6593066" y="4690572"/>
            <a:ext cx="179903" cy="1097775"/>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6593066" y="5068575"/>
            <a:ext cx="1049880" cy="719772"/>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8305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1500"/>
                            </p:stCondLst>
                            <p:childTnLst>
                              <p:par>
                                <p:cTn id="49" presetID="22" presetClass="entr" presetSubtype="4"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par>
                                <p:cTn id="52" presetID="22" presetClass="entr" presetSubtype="4"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1" grpId="0"/>
      <p:bldP spid="27" grpId="0"/>
      <p:bldP spid="28" grpId="0"/>
      <p:bldP spid="30" grpId="0"/>
      <p:bldP spid="31" grpId="0"/>
      <p:bldP spid="32" grpId="0"/>
      <p:bldP spid="33" grpId="0"/>
      <p:bldP spid="35" grpId="0"/>
      <p:bldP spid="37" grpId="0"/>
      <p:bldP spid="3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Donated Assets</a:t>
            </a:r>
            <a:endParaRPr lang="en-IN" dirty="0">
              <a:latin typeface="Calibri"/>
              <a:cs typeface="Calibri"/>
            </a:endParaRPr>
          </a:p>
        </p:txBody>
      </p:sp>
      <p:sp>
        <p:nvSpPr>
          <p:cNvPr id="18" name="Content Placeholder 3"/>
          <p:cNvSpPr>
            <a:spLocks noGrp="1"/>
          </p:cNvSpPr>
          <p:nvPr>
            <p:ph idx="1"/>
          </p:nvPr>
        </p:nvSpPr>
        <p:spPr>
          <a:xfrm>
            <a:off x="762000" y="1587501"/>
            <a:ext cx="8079160" cy="4525963"/>
          </a:xfrm>
        </p:spPr>
        <p:txBody>
          <a:bodyPr>
            <a:normAutofit/>
          </a:bodyPr>
          <a:lstStyle/>
          <a:p>
            <a:pPr marL="336550" indent="-336550">
              <a:buSzPct val="110000"/>
            </a:pPr>
            <a:r>
              <a:rPr lang="en-US" dirty="0"/>
              <a:t>The donation usually is an enticement to do something that benefits the donor</a:t>
            </a:r>
          </a:p>
          <a:p>
            <a:pPr marL="336550" indent="-336550">
              <a:buSzPct val="110000"/>
            </a:pPr>
            <a:r>
              <a:rPr lang="en-IN" dirty="0"/>
              <a:t>Recorded at their fair values based on either an available </a:t>
            </a:r>
            <a:r>
              <a:rPr lang="en-IN" sz="2800" dirty="0"/>
              <a:t>market price or an appraisal value</a:t>
            </a:r>
          </a:p>
          <a:p>
            <a:pPr marL="336550" indent="-336550">
              <a:buSzPct val="110000"/>
            </a:pPr>
            <a:r>
              <a:rPr lang="en-IN" dirty="0"/>
              <a:t>Revenue</a:t>
            </a:r>
            <a:r>
              <a:rPr lang="en-IN" i="1" dirty="0"/>
              <a:t> </a:t>
            </a:r>
            <a:r>
              <a:rPr lang="en-IN" dirty="0"/>
              <a:t>is credited</a:t>
            </a:r>
            <a:endParaRPr lang="en-IN" sz="2800" dirty="0"/>
          </a:p>
          <a:p>
            <a:pPr marL="457200" lvl="1" indent="0">
              <a:buNone/>
            </a:pPr>
            <a:endParaRPr lang="en-IN" sz="2800" dirty="0"/>
          </a:p>
          <a:p>
            <a:pPr marL="0" indent="0">
              <a:buNone/>
            </a:pPr>
            <a:endParaRPr lang="en-IN"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Tree>
    <p:extLst>
      <p:ext uri="{BB962C8B-B14F-4D97-AF65-F5344CB8AC3E}">
        <p14:creationId xmlns:p14="http://schemas.microsoft.com/office/powerpoint/2010/main" val="1097474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fade">
                                      <p:cBhvr>
                                        <p:cTn id="11" dur="500"/>
                                        <p:tgtEl>
                                          <p:spTgt spid="1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animEffect transition="in" filter="fade">
                                      <p:cBhvr>
                                        <p:cTn id="1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215" y="152769"/>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Donation</a:t>
            </a:r>
            <a:endParaRPr lang="en-IN"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
        <p:nvSpPr>
          <p:cNvPr id="18" name="TextBox 17"/>
          <p:cNvSpPr txBox="1"/>
          <p:nvPr/>
        </p:nvSpPr>
        <p:spPr>
          <a:xfrm>
            <a:off x="688308" y="1389720"/>
            <a:ext cx="8379492" cy="2492990"/>
          </a:xfrm>
          <a:prstGeom prst="rect">
            <a:avLst/>
          </a:prstGeom>
          <a:noFill/>
          <a:ln w="19050">
            <a:solidFill>
              <a:schemeClr val="accent3">
                <a:lumMod val="50000"/>
              </a:schemeClr>
            </a:solidFill>
          </a:ln>
        </p:spPr>
        <p:txBody>
          <a:bodyPr wrap="square" rtlCol="0">
            <a:spAutoFit/>
          </a:bodyPr>
          <a:lstStyle/>
          <a:p>
            <a:r>
              <a:rPr lang="en-IN" sz="2600" dirty="0">
                <a:latin typeface="+mn-lt"/>
              </a:rPr>
              <a:t>Elcorn Enterprises decided to relocate its office headquarters to the city of Westmont. The city agreed to pay 20% of the $20 million cost of building the headquarters in order to entice Elcorn to relocate. The building was completed on May 3, 2018. Elcorn paid its portion of the cost of the building in cash.</a:t>
            </a:r>
            <a:endParaRPr lang="en-US" sz="2600" dirty="0">
              <a:latin typeface="+mn-lt"/>
            </a:endParaRPr>
          </a:p>
        </p:txBody>
      </p:sp>
      <p:sp>
        <p:nvSpPr>
          <p:cNvPr id="19" name="Rectangle 18"/>
          <p:cNvSpPr/>
          <p:nvPr/>
        </p:nvSpPr>
        <p:spPr>
          <a:xfrm>
            <a:off x="655974" y="4018782"/>
            <a:ext cx="8399255" cy="16880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20" name="TextBox 19"/>
          <p:cNvSpPr txBox="1">
            <a:spLocks noChangeArrowheads="1"/>
          </p:cNvSpPr>
          <p:nvPr/>
        </p:nvSpPr>
        <p:spPr bwMode="auto">
          <a:xfrm>
            <a:off x="1415251" y="4044994"/>
            <a:ext cx="4252818" cy="492443"/>
          </a:xfrm>
          <a:prstGeom prst="rect">
            <a:avLst/>
          </a:prstGeom>
          <a:noFill/>
          <a:ln w="9525">
            <a:noFill/>
            <a:miter lim="800000"/>
            <a:headEnd/>
            <a:tailEnd/>
          </a:ln>
        </p:spPr>
        <p:txBody>
          <a:bodyPr>
            <a:spAutoFit/>
          </a:bodyPr>
          <a:lstStyle/>
          <a:p>
            <a:pPr algn="ctr"/>
            <a:r>
              <a:rPr lang="en-US" sz="2600" b="1" dirty="0">
                <a:latin typeface="+mn-lt"/>
              </a:rPr>
              <a:t>Journal Entry</a:t>
            </a:r>
            <a:endParaRPr lang="en-IN" sz="2600" b="1" baseline="30000" dirty="0">
              <a:latin typeface="+mn-lt"/>
            </a:endParaRPr>
          </a:p>
        </p:txBody>
      </p:sp>
      <p:sp>
        <p:nvSpPr>
          <p:cNvPr id="21" name="TextBox 20"/>
          <p:cNvSpPr txBox="1">
            <a:spLocks noChangeArrowheads="1"/>
          </p:cNvSpPr>
          <p:nvPr/>
        </p:nvSpPr>
        <p:spPr bwMode="auto">
          <a:xfrm>
            <a:off x="697813" y="4504571"/>
            <a:ext cx="5482438" cy="464032"/>
          </a:xfrm>
          <a:prstGeom prst="rect">
            <a:avLst/>
          </a:prstGeom>
          <a:noFill/>
          <a:ln w="9525">
            <a:noFill/>
            <a:miter lim="800000"/>
            <a:headEnd/>
            <a:tailEnd/>
          </a:ln>
        </p:spPr>
        <p:txBody>
          <a:bodyPr/>
          <a:lstStyle/>
          <a:p>
            <a:r>
              <a:rPr lang="en-IN" sz="2600" dirty="0">
                <a:latin typeface="+mn-lt"/>
              </a:rPr>
              <a:t>Building</a:t>
            </a:r>
          </a:p>
        </p:txBody>
      </p:sp>
      <p:sp>
        <p:nvSpPr>
          <p:cNvPr id="22" name="TextBox 21"/>
          <p:cNvSpPr txBox="1">
            <a:spLocks noChangeArrowheads="1"/>
          </p:cNvSpPr>
          <p:nvPr/>
        </p:nvSpPr>
        <p:spPr bwMode="auto">
          <a:xfrm>
            <a:off x="656418" y="4878373"/>
            <a:ext cx="5482437" cy="489547"/>
          </a:xfrm>
          <a:prstGeom prst="rect">
            <a:avLst/>
          </a:prstGeom>
          <a:noFill/>
          <a:ln w="9525">
            <a:noFill/>
            <a:miter lim="800000"/>
            <a:headEnd/>
            <a:tailEnd/>
          </a:ln>
        </p:spPr>
        <p:txBody>
          <a:bodyPr/>
          <a:lstStyle/>
          <a:p>
            <a:pPr lvl="1"/>
            <a:r>
              <a:rPr lang="en-US" sz="2600" dirty="0">
                <a:latin typeface="+mn-lt"/>
              </a:rPr>
              <a:t>Cash</a:t>
            </a:r>
          </a:p>
        </p:txBody>
      </p:sp>
      <p:sp>
        <p:nvSpPr>
          <p:cNvPr id="23" name="TextBox 22"/>
          <p:cNvSpPr txBox="1">
            <a:spLocks noChangeArrowheads="1"/>
          </p:cNvSpPr>
          <p:nvPr/>
        </p:nvSpPr>
        <p:spPr bwMode="auto">
          <a:xfrm>
            <a:off x="5668070" y="4541286"/>
            <a:ext cx="1848886" cy="501258"/>
          </a:xfrm>
          <a:prstGeom prst="rect">
            <a:avLst/>
          </a:prstGeom>
          <a:noFill/>
          <a:ln w="9525">
            <a:noFill/>
            <a:miter lim="800000"/>
            <a:headEnd/>
            <a:tailEnd/>
          </a:ln>
        </p:spPr>
        <p:txBody>
          <a:bodyPr/>
          <a:lstStyle/>
          <a:p>
            <a:pPr algn="r"/>
            <a:r>
              <a:rPr lang="en-US" sz="2600" dirty="0">
                <a:latin typeface="+mn-lt"/>
              </a:rPr>
              <a:t>20,000,000</a:t>
            </a:r>
            <a:endParaRPr lang="en-IN" sz="2600" dirty="0">
              <a:latin typeface="+mn-lt"/>
            </a:endParaRPr>
          </a:p>
        </p:txBody>
      </p:sp>
      <p:sp>
        <p:nvSpPr>
          <p:cNvPr id="24" name="TextBox 23"/>
          <p:cNvSpPr txBox="1">
            <a:spLocks noChangeArrowheads="1"/>
          </p:cNvSpPr>
          <p:nvPr/>
        </p:nvSpPr>
        <p:spPr bwMode="auto">
          <a:xfrm>
            <a:off x="6223900" y="4968640"/>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25" name="TextBox 24"/>
          <p:cNvSpPr txBox="1">
            <a:spLocks noChangeArrowheads="1"/>
          </p:cNvSpPr>
          <p:nvPr/>
        </p:nvSpPr>
        <p:spPr bwMode="auto">
          <a:xfrm>
            <a:off x="7409027" y="4040228"/>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26" name="TextBox 25"/>
          <p:cNvSpPr txBox="1">
            <a:spLocks noChangeArrowheads="1"/>
          </p:cNvSpPr>
          <p:nvPr/>
        </p:nvSpPr>
        <p:spPr bwMode="auto">
          <a:xfrm>
            <a:off x="5900319" y="4051007"/>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27" name="TextBox 26"/>
          <p:cNvSpPr txBox="1">
            <a:spLocks noChangeArrowheads="1"/>
          </p:cNvSpPr>
          <p:nvPr/>
        </p:nvSpPr>
        <p:spPr bwMode="auto">
          <a:xfrm>
            <a:off x="7285035" y="4881359"/>
            <a:ext cx="1773518" cy="483575"/>
          </a:xfrm>
          <a:prstGeom prst="rect">
            <a:avLst/>
          </a:prstGeom>
          <a:noFill/>
          <a:ln w="9525">
            <a:noFill/>
            <a:miter lim="800000"/>
            <a:headEnd/>
            <a:tailEnd/>
          </a:ln>
        </p:spPr>
        <p:txBody>
          <a:bodyPr/>
          <a:lstStyle/>
          <a:p>
            <a:pPr algn="r"/>
            <a:r>
              <a:rPr lang="en-US" sz="2600" dirty="0">
                <a:latin typeface="+mn-lt"/>
              </a:rPr>
              <a:t>16,000,000</a:t>
            </a:r>
          </a:p>
        </p:txBody>
      </p:sp>
      <p:cxnSp>
        <p:nvCxnSpPr>
          <p:cNvPr id="28" name="Straight Connector 27"/>
          <p:cNvCxnSpPr/>
          <p:nvPr/>
        </p:nvCxnSpPr>
        <p:spPr>
          <a:xfrm>
            <a:off x="656417" y="4549760"/>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649794" y="5217290"/>
            <a:ext cx="5482437" cy="489547"/>
          </a:xfrm>
          <a:prstGeom prst="rect">
            <a:avLst/>
          </a:prstGeom>
          <a:noFill/>
          <a:ln w="9525">
            <a:noFill/>
            <a:miter lim="800000"/>
            <a:headEnd/>
            <a:tailEnd/>
          </a:ln>
        </p:spPr>
        <p:txBody>
          <a:bodyPr/>
          <a:lstStyle/>
          <a:p>
            <a:pPr lvl="1"/>
            <a:r>
              <a:rPr lang="en-US" sz="2600" dirty="0">
                <a:latin typeface="+mn-lt"/>
              </a:rPr>
              <a:t>Revenue—donation of asset</a:t>
            </a:r>
          </a:p>
        </p:txBody>
      </p:sp>
      <p:sp>
        <p:nvSpPr>
          <p:cNvPr id="44" name="TextBox 43"/>
          <p:cNvSpPr txBox="1">
            <a:spLocks noChangeArrowheads="1"/>
          </p:cNvSpPr>
          <p:nvPr/>
        </p:nvSpPr>
        <p:spPr bwMode="auto">
          <a:xfrm>
            <a:off x="7278411" y="5220276"/>
            <a:ext cx="1773518" cy="483575"/>
          </a:xfrm>
          <a:prstGeom prst="rect">
            <a:avLst/>
          </a:prstGeom>
          <a:noFill/>
          <a:ln w="9525">
            <a:noFill/>
            <a:miter lim="800000"/>
            <a:headEnd/>
            <a:tailEnd/>
          </a:ln>
        </p:spPr>
        <p:txBody>
          <a:bodyPr/>
          <a:lstStyle/>
          <a:p>
            <a:pPr algn="r"/>
            <a:r>
              <a:rPr lang="en-US" sz="2600" dirty="0">
                <a:latin typeface="+mn-lt"/>
              </a:rPr>
              <a:t>4,000,000</a:t>
            </a:r>
          </a:p>
        </p:txBody>
      </p:sp>
      <p:sp>
        <p:nvSpPr>
          <p:cNvPr id="45" name="TextBox 44"/>
          <p:cNvSpPr txBox="1">
            <a:spLocks noChangeArrowheads="1"/>
          </p:cNvSpPr>
          <p:nvPr/>
        </p:nvSpPr>
        <p:spPr bwMode="auto">
          <a:xfrm>
            <a:off x="1176860" y="5885057"/>
            <a:ext cx="6988310" cy="489547"/>
          </a:xfrm>
          <a:prstGeom prst="rect">
            <a:avLst/>
          </a:prstGeom>
          <a:noFill/>
          <a:ln w="9525">
            <a:noFill/>
            <a:miter lim="800000"/>
            <a:headEnd/>
            <a:tailEnd/>
          </a:ln>
        </p:spPr>
        <p:txBody>
          <a:bodyPr/>
          <a:lstStyle/>
          <a:p>
            <a:pPr lvl="1"/>
            <a:r>
              <a:rPr lang="en-US" sz="2600" dirty="0">
                <a:latin typeface="+mn-lt"/>
              </a:rPr>
              <a:t>Donation = $20,000,000 × 20% </a:t>
            </a:r>
            <a:r>
              <a:rPr lang="en-US" sz="2600" dirty="0" smtClean="0">
                <a:latin typeface="+mn-lt"/>
              </a:rPr>
              <a:t>= $</a:t>
            </a:r>
            <a:r>
              <a:rPr lang="en-US" sz="2600" dirty="0">
                <a:latin typeface="+mn-lt"/>
              </a:rPr>
              <a:t>4,000,000</a:t>
            </a:r>
          </a:p>
        </p:txBody>
      </p:sp>
      <p:sp>
        <p:nvSpPr>
          <p:cNvPr id="46" name="Rectangle 45"/>
          <p:cNvSpPr/>
          <p:nvPr/>
        </p:nvSpPr>
        <p:spPr>
          <a:xfrm>
            <a:off x="781888" y="2264774"/>
            <a:ext cx="1483805" cy="402226"/>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6198306" y="5947002"/>
            <a:ext cx="1604481" cy="394020"/>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8" name="Straight Arrow Connector 47"/>
          <p:cNvCxnSpPr>
            <a:stCxn id="47" idx="0"/>
          </p:cNvCxnSpPr>
          <p:nvPr/>
        </p:nvCxnSpPr>
        <p:spPr>
          <a:xfrm flipV="1">
            <a:off x="7000547" y="5523873"/>
            <a:ext cx="642399" cy="423129"/>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2265693" y="2667000"/>
            <a:ext cx="3634626" cy="2118565"/>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7346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1500"/>
                            </p:stCondLst>
                            <p:childTnLst>
                              <p:par>
                                <p:cTn id="37" presetID="22" presetClass="entr" presetSubtype="1"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up)">
                                      <p:cBhvr>
                                        <p:cTn id="39" dur="50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left)">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childTnLst>
                          </p:cTn>
                        </p:par>
                        <p:par>
                          <p:cTn id="52" fill="hold">
                            <p:stCondLst>
                              <p:cond delay="1000"/>
                            </p:stCondLst>
                            <p:childTnLst>
                              <p:par>
                                <p:cTn id="53" presetID="22" presetClass="entr" presetSubtype="4"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down)">
                                      <p:cBhvr>
                                        <p:cTn id="55" dur="500"/>
                                        <p:tgtEl>
                                          <p:spTgt spid="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P spid="23" grpId="0"/>
      <p:bldP spid="25" grpId="0"/>
      <p:bldP spid="26" grpId="0"/>
      <p:bldP spid="27" grpId="0"/>
      <p:bldP spid="42" grpId="0"/>
      <p:bldP spid="44" grpId="0"/>
      <p:bldP spid="45" grpId="0"/>
      <p:bldP spid="46" grpId="0" animBg="1"/>
      <p:bldP spid="4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a:t>
            </a:r>
            <a:r>
              <a:rPr lang="en-US" altLang="en-US"/>
              <a:t>: Donated Assets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200" dirty="0"/>
              <a:t>Shackelford Corporation acquired a patent from its founder, Jim Shackelford, in exchange for 50,000 shares of the company’s no-par common stock. On the date of the exchange, the common stock had a fair value of $22 per share. Determine the cost of the patent. </a:t>
            </a:r>
          </a:p>
          <a:p>
            <a:pPr marL="457200" indent="-457200">
              <a:buFont typeface="+mj-lt"/>
              <a:buAutoNum type="alphaLcPeriod"/>
            </a:pPr>
            <a:r>
              <a:rPr lang="en-US" sz="2200" dirty="0" smtClean="0"/>
              <a:t>$22,000,000 </a:t>
            </a:r>
            <a:endParaRPr lang="en-US" sz="2200" dirty="0"/>
          </a:p>
          <a:p>
            <a:pPr marL="457200" indent="-457200">
              <a:buFont typeface="+mj-lt"/>
              <a:buAutoNum type="alphaLcPeriod"/>
            </a:pPr>
            <a:r>
              <a:rPr lang="en-US" sz="2200" dirty="0" smtClean="0"/>
              <a:t>$12,800,000 </a:t>
            </a:r>
            <a:endParaRPr lang="en-US" sz="2200" dirty="0"/>
          </a:p>
          <a:p>
            <a:pPr marL="457200" indent="-457200">
              <a:buFont typeface="+mj-lt"/>
              <a:buAutoNum type="alphaLcPeriod"/>
            </a:pPr>
            <a:r>
              <a:rPr lang="en-US" sz="2200" dirty="0" smtClean="0"/>
              <a:t>$50,000 </a:t>
            </a:r>
            <a:endParaRPr lang="en-US" sz="2200" dirty="0"/>
          </a:p>
          <a:p>
            <a:pPr marL="457200" indent="-457200">
              <a:buFont typeface="+mj-lt"/>
              <a:buAutoNum type="alphaLcPeriod"/>
            </a:pPr>
            <a:r>
              <a:rPr lang="en-US" sz="2200" dirty="0" smtClean="0"/>
              <a:t>$1,100,000 </a:t>
            </a:r>
            <a:endParaRPr lang="en-US" sz="22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49" y="42563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03054" y="4971871"/>
            <a:ext cx="5816946" cy="1200329"/>
          </a:xfrm>
          <a:prstGeom prst="rect">
            <a:avLst/>
          </a:prstGeom>
          <a:solidFill>
            <a:srgbClr val="FDEADA"/>
          </a:solidFill>
          <a:ln w="6350">
            <a:solidFill>
              <a:schemeClr val="tx1"/>
            </a:solidFill>
          </a:ln>
        </p:spPr>
        <p:txBody>
          <a:bodyPr wrap="square" rtlCol="0">
            <a:spAutoFit/>
          </a:bodyPr>
          <a:lstStyle/>
          <a:p>
            <a:pPr lvl="0"/>
            <a:r>
              <a:rPr lang="en-US" dirty="0">
                <a:latin typeface="Arial"/>
                <a:cs typeface="Arial"/>
              </a:rPr>
              <a:t>The correct answer is </a:t>
            </a:r>
            <a:r>
              <a:rPr lang="en-US" i="1" dirty="0">
                <a:latin typeface="Arial"/>
                <a:cs typeface="Arial"/>
              </a:rPr>
              <a:t>d</a:t>
            </a:r>
            <a:r>
              <a:rPr lang="en-US" dirty="0">
                <a:latin typeface="Arial"/>
                <a:cs typeface="Arial"/>
              </a:rPr>
              <a:t>. When the common stock is actively traded, the market value of the shares is the best indication of fair value. </a:t>
            </a:r>
            <a:r>
              <a:rPr lang="en-US" dirty="0" smtClean="0">
                <a:latin typeface="Arial"/>
                <a:cs typeface="Arial"/>
              </a:rPr>
              <a:t>The </a:t>
            </a:r>
            <a:r>
              <a:rPr lang="en-US" dirty="0">
                <a:latin typeface="Arial"/>
                <a:cs typeface="Arial"/>
              </a:rPr>
              <a:t>market value of stock is 50,000 </a:t>
            </a:r>
            <a:r>
              <a:rPr lang="en-US" dirty="0" smtClean="0">
                <a:latin typeface="Arial"/>
                <a:cs typeface="Arial"/>
              </a:rPr>
              <a:t>shares × $22 = </a:t>
            </a:r>
            <a:r>
              <a:rPr lang="en-US" b="1" dirty="0" smtClean="0">
                <a:solidFill>
                  <a:srgbClr val="C00000"/>
                </a:solidFill>
                <a:latin typeface="Arial"/>
                <a:cs typeface="Arial"/>
              </a:rPr>
              <a:t>$1,100,000</a:t>
            </a:r>
            <a:r>
              <a:rPr lang="en-US" dirty="0" smtClean="0">
                <a:solidFill>
                  <a:srgbClr val="000000"/>
                </a:solidFill>
                <a:latin typeface="Arial"/>
                <a:cs typeface="Arial"/>
              </a:rPr>
              <a:t>.</a:t>
            </a:r>
            <a:endParaRPr lang="en-US" dirty="0">
              <a:solidFill>
                <a:srgbClr val="000000"/>
              </a:solidFill>
              <a:latin typeface="Arial"/>
              <a:cs typeface="Aria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Tree>
    <p:extLst>
      <p:ext uri="{BB962C8B-B14F-4D97-AF65-F5344CB8AC3E}">
        <p14:creationId xmlns:p14="http://schemas.microsoft.com/office/powerpoint/2010/main" val="12250310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International Financial Reporting </a:t>
            </a:r>
            <a:r>
              <a:rPr lang="en-IN" dirty="0" smtClean="0">
                <a:latin typeface="Calibri"/>
                <a:cs typeface="Calibri"/>
              </a:rPr>
              <a:t>Standards—Government </a:t>
            </a:r>
            <a:r>
              <a:rPr lang="en-IN" dirty="0">
                <a:latin typeface="Calibri"/>
                <a:cs typeface="Calibri"/>
              </a:rPr>
              <a:t>Grants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LO10-9</a:t>
            </a:r>
          </a:p>
        </p:txBody>
      </p:sp>
      <p:graphicFrame>
        <p:nvGraphicFramePr>
          <p:cNvPr id="6" name="Table 5"/>
          <p:cNvGraphicFramePr>
            <a:graphicFrameLocks noGrp="1"/>
          </p:cNvGraphicFramePr>
          <p:nvPr>
            <p:extLst>
              <p:ext uri="{D42A27DB-BD31-4B8C-83A1-F6EECF244321}">
                <p14:modId xmlns:p14="http://schemas.microsoft.com/office/powerpoint/2010/main" val="3207756999"/>
              </p:ext>
            </p:extLst>
          </p:nvPr>
        </p:nvGraphicFramePr>
        <p:xfrm>
          <a:off x="685800" y="1600200"/>
          <a:ext cx="8305800" cy="4724400"/>
        </p:xfrm>
        <a:graphic>
          <a:graphicData uri="http://schemas.openxmlformats.org/drawingml/2006/table">
            <a:tbl>
              <a:tblPr/>
              <a:tblGrid>
                <a:gridCol w="4006592">
                  <a:extLst>
                    <a:ext uri="{9D8B030D-6E8A-4147-A177-3AD203B41FA5}">
                      <a16:colId xmlns="" xmlns:a16="http://schemas.microsoft.com/office/drawing/2014/main" val="20000"/>
                    </a:ext>
                  </a:extLst>
                </a:gridCol>
                <a:gridCol w="4299208">
                  <a:extLst>
                    <a:ext uri="{9D8B030D-6E8A-4147-A177-3AD203B41FA5}">
                      <a16:colId xmlns="" xmlns:a16="http://schemas.microsoft.com/office/drawing/2014/main" val="20001"/>
                    </a:ext>
                  </a:extLst>
                </a:gridCol>
              </a:tblGrid>
              <a:tr h="49478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spcBef>
                          <a:spcPts val="0"/>
                        </a:spcBef>
                      </a:pPr>
                      <a:r>
                        <a:rPr lang="en-US" sz="2200" b="1" i="0" u="none" strike="noStrike" dirty="0">
                          <a:solidFill>
                            <a:schemeClr val="dk1"/>
                          </a:solidFill>
                          <a:effectLst/>
                          <a:latin typeface="Calibri"/>
                        </a:rPr>
                        <a:t>U.S.</a:t>
                      </a:r>
                      <a:r>
                        <a:rPr lang="en-US" sz="2200" b="1" i="0" u="none" strike="noStrike" baseline="0" dirty="0">
                          <a:solidFill>
                            <a:schemeClr val="dk1"/>
                          </a:solidFill>
                          <a:effectLst/>
                          <a:latin typeface="Calibri"/>
                        </a:rPr>
                        <a:t> GAAP</a:t>
                      </a:r>
                      <a:endParaRPr lang="en-US" sz="2200" b="1" i="0" u="none" strike="noStrike" dirty="0">
                        <a:solidFill>
                          <a:srgbClr val="000000"/>
                        </a:solidFill>
                        <a:effectLst/>
                        <a:latin typeface="Calibri"/>
                      </a:endParaRPr>
                    </a:p>
                  </a:txBody>
                  <a:tcPr marL="5576" marR="5576" marT="5576" marB="0" anchor="b">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spcBef>
                          <a:spcPts val="0"/>
                        </a:spcBef>
                      </a:pPr>
                      <a:r>
                        <a:rPr lang="en-US" sz="2200" b="1" i="0" u="none" strike="noStrike" dirty="0">
                          <a:solidFill>
                            <a:schemeClr val="dk1"/>
                          </a:solidFill>
                          <a:effectLst/>
                          <a:latin typeface="Calibri"/>
                        </a:rPr>
                        <a:t>IFRS</a:t>
                      </a:r>
                      <a:endParaRPr lang="en-US" sz="2200" b="1" i="0" u="none" strike="noStrike" dirty="0">
                        <a:solidFill>
                          <a:srgbClr val="000000"/>
                        </a:solidFill>
                        <a:effectLst/>
                        <a:latin typeface="Calibri"/>
                      </a:endParaRPr>
                    </a:p>
                  </a:txBody>
                  <a:tcPr marL="5576" marR="5576" marT="5576" marB="0" anchor="b">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extLst>
                  <a:ext uri="{0D108BD9-81ED-4DB2-BD59-A6C34878D82A}">
                    <a16:rowId xmlns="" xmlns:a16="http://schemas.microsoft.com/office/drawing/2014/main" val="10000"/>
                  </a:ext>
                </a:extLst>
              </a:tr>
              <a:tr h="324261">
                <a:tc gridSpan="2">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rtl="0" fontAlgn="ctr"/>
                      <a:r>
                        <a:rPr lang="en-IN" sz="2200" b="1" u="none" strike="noStrike" dirty="0">
                          <a:effectLst/>
                        </a:rPr>
                        <a:t>Government Grants</a:t>
                      </a: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hMerge="1">
                  <a:txBody>
                    <a:bodyPr/>
                    <a:lstStyle/>
                    <a:p>
                      <a:endParaRPr lang="en-US"/>
                    </a:p>
                  </a:txBody>
                  <a:tcPr/>
                </a:tc>
                <a:extLst>
                  <a:ext uri="{0D108BD9-81ED-4DB2-BD59-A6C34878D82A}">
                    <a16:rowId xmlns="" xmlns:a16="http://schemas.microsoft.com/office/drawing/2014/main" val="10001"/>
                  </a:ext>
                </a:extLst>
              </a:tr>
              <a:tr h="643217">
                <a:tc gridSpan="2">
                  <a:txBody>
                    <a:bodyPr/>
                    <a:lstStyle/>
                    <a:p>
                      <a:pPr algn="ctr" rtl="0" fontAlgn="ctr"/>
                      <a:r>
                        <a:rPr lang="en-IN" sz="2200" b="0" u="none" strike="noStrike" dirty="0">
                          <a:effectLst/>
                        </a:rPr>
                        <a:t>Both U.S. GAAP and IFRS require that donated</a:t>
                      </a:r>
                      <a:r>
                        <a:rPr lang="en-IN" sz="2200" b="0" u="none" strike="noStrike" baseline="0" dirty="0">
                          <a:effectLst/>
                        </a:rPr>
                        <a:t> assets be valued at their fair values</a:t>
                      </a:r>
                      <a:endParaRPr lang="en-IN" sz="2200" b="0" u="none" strike="noStrike" dirty="0">
                        <a:effectLst/>
                      </a:endParaRP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hMerge="1">
                  <a:txBody>
                    <a:bodyPr/>
                    <a:lstStyle/>
                    <a:p>
                      <a:endParaRPr lang="en-US"/>
                    </a:p>
                  </a:txBody>
                  <a:tcPr/>
                </a:tc>
                <a:extLst>
                  <a:ext uri="{0D108BD9-81ED-4DB2-BD59-A6C34878D82A}">
                    <a16:rowId xmlns="" xmlns:a16="http://schemas.microsoft.com/office/drawing/2014/main" val="10002"/>
                  </a:ext>
                </a:extLst>
              </a:tr>
              <a:tr h="128113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400" u="none" strike="noStrike" dirty="0">
                          <a:effectLst/>
                        </a:rPr>
                        <a:t>Recorded as revenue in the period received</a:t>
                      </a:r>
                    </a:p>
                    <a:p>
                      <a:pPr algn="l" rtl="0" fontAlgn="ct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200" u="none" strike="noStrike" dirty="0">
                          <a:effectLst/>
                        </a:rPr>
                        <a:t>Deduct</a:t>
                      </a:r>
                      <a:r>
                        <a:rPr lang="en-IN" sz="2200" u="none" strike="noStrike" baseline="0" dirty="0">
                          <a:effectLst/>
                        </a:rPr>
                        <a:t> the amount of the grant in determining the initial cost of the asset, or</a:t>
                      </a:r>
                      <a:endParaRPr lang="en-IN" sz="2200" u="none" strike="noStrike" dirty="0">
                        <a:effectLst/>
                      </a:endParaRPr>
                    </a:p>
                    <a:p>
                      <a:pPr algn="l" rtl="0" fontAlgn="ct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 xmlns:a16="http://schemas.microsoft.com/office/drawing/2014/main" val="10003"/>
                  </a:ext>
                </a:extLst>
              </a:tr>
              <a:tr h="1865927">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rtl="0" fontAlgn="ctr"/>
                      <a:endParaRPr lang="en-IN" sz="2200" u="none" strike="noStrike" dirty="0">
                        <a:effectLst/>
                      </a:endParaRPr>
                    </a:p>
                  </a:txBody>
                  <a:tcPr marR="5576" marT="5576"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200" u="none" strike="noStrike" dirty="0">
                          <a:effectLst/>
                        </a:rPr>
                        <a:t>Record</a:t>
                      </a:r>
                      <a:r>
                        <a:rPr lang="en-IN" sz="2200" u="none" strike="noStrike" baseline="0" dirty="0">
                          <a:effectLst/>
                        </a:rPr>
                        <a:t> the grant </a:t>
                      </a:r>
                      <a:r>
                        <a:rPr lang="en-IN" sz="2200" u="none" strike="noStrike" dirty="0">
                          <a:effectLst/>
                        </a:rPr>
                        <a:t>as a liability, deferred income, in the balance sheet and recognize it in the income statement systematically over the asset’s useful </a:t>
                      </a:r>
                      <a:r>
                        <a:rPr lang="en-IN" sz="2200" u="none" strike="noStrike" dirty="0" smtClean="0">
                          <a:effectLst/>
                        </a:rPr>
                        <a:t>life</a:t>
                      </a:r>
                      <a:endParaRPr lang="en-IN" sz="2200" u="none" strike="noStrike" dirty="0">
                        <a:effectLst/>
                      </a:endParaRPr>
                    </a:p>
                  </a:txBody>
                  <a:tcPr marR="5576" marT="5576"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29524386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Decision Makers’ Perspective</a:t>
            </a:r>
            <a:endParaRPr lang="en-IN" dirty="0">
              <a:latin typeface="Calibri"/>
              <a:cs typeface="Calibri"/>
            </a:endParaRPr>
          </a:p>
        </p:txBody>
      </p:sp>
      <p:sp>
        <p:nvSpPr>
          <p:cNvPr id="5" name="Content Placeholder 4"/>
          <p:cNvSpPr>
            <a:spLocks noGrp="1"/>
          </p:cNvSpPr>
          <p:nvPr>
            <p:ph idx="1"/>
          </p:nvPr>
        </p:nvSpPr>
        <p:spPr/>
        <p:txBody>
          <a:bodyPr>
            <a:normAutofit/>
          </a:bodyPr>
          <a:lstStyle/>
          <a:p>
            <a:pPr marL="0" indent="0" fontAlgn="auto">
              <a:spcAft>
                <a:spcPts val="0"/>
              </a:spcAft>
              <a:buNone/>
              <a:defRPr/>
            </a:pPr>
            <a:r>
              <a:rPr lang="en-US" b="1" dirty="0">
                <a:solidFill>
                  <a:srgbClr val="C00000"/>
                </a:solidFill>
              </a:rPr>
              <a:t>Capital budgeting:</a:t>
            </a:r>
          </a:p>
          <a:p>
            <a:pPr fontAlgn="auto">
              <a:spcAft>
                <a:spcPts val="0"/>
              </a:spcAft>
              <a:defRPr/>
            </a:pPr>
            <a:r>
              <a:rPr lang="en-US" dirty="0"/>
              <a:t>Includes decisions pertaining to acquisitions of property, plant, and equipment and intangible assets</a:t>
            </a:r>
          </a:p>
          <a:p>
            <a:pPr fontAlgn="auto">
              <a:spcAft>
                <a:spcPts val="0"/>
              </a:spcAft>
              <a:defRPr/>
            </a:pPr>
            <a:r>
              <a:rPr lang="en-US" dirty="0"/>
              <a:t>Requires management to forecast all future net cash flows generated by the asset(s)</a:t>
            </a:r>
            <a:endParaRPr lang="en-IN"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sp>
        <p:nvSpPr>
          <p:cNvPr id="2" name="TextBox 1"/>
          <p:cNvSpPr txBox="1"/>
          <p:nvPr/>
        </p:nvSpPr>
        <p:spPr>
          <a:xfrm>
            <a:off x="1309720" y="4221480"/>
            <a:ext cx="6675120" cy="523220"/>
          </a:xfrm>
          <a:prstGeom prst="rect">
            <a:avLst/>
          </a:prstGeom>
          <a:noFill/>
          <a:ln w="28575">
            <a:solidFill>
              <a:srgbClr val="0072A2"/>
            </a:solidFill>
          </a:ln>
        </p:spPr>
        <p:txBody>
          <a:bodyPr wrap="square" rtlCol="0">
            <a:spAutoFit/>
          </a:bodyPr>
          <a:lstStyle/>
          <a:p>
            <a:pPr algn="ctr"/>
            <a:r>
              <a:rPr lang="en-US" sz="2800" b="1" dirty="0">
                <a:solidFill>
                  <a:srgbClr val="C00000"/>
                </a:solidFill>
                <a:latin typeface="+mn-lt"/>
                <a:cs typeface="Arial" panose="020B0604020202020204" pitchFamily="34" charset="0"/>
              </a:rPr>
              <a:t>Net present value model</a:t>
            </a:r>
          </a:p>
        </p:txBody>
      </p:sp>
      <p:sp>
        <p:nvSpPr>
          <p:cNvPr id="7" name="TextBox 6"/>
          <p:cNvSpPr txBox="1"/>
          <p:nvPr/>
        </p:nvSpPr>
        <p:spPr>
          <a:xfrm>
            <a:off x="1347822" y="4856587"/>
            <a:ext cx="3232105" cy="954107"/>
          </a:xfrm>
          <a:prstGeom prst="rect">
            <a:avLst/>
          </a:prstGeom>
          <a:noFill/>
        </p:spPr>
        <p:txBody>
          <a:bodyPr wrap="square" rtlCol="0">
            <a:spAutoFit/>
          </a:bodyPr>
          <a:lstStyle/>
          <a:p>
            <a:pPr algn="ctr"/>
            <a:r>
              <a:rPr lang="en-US" sz="2800" dirty="0">
                <a:latin typeface="+mn-lt"/>
                <a:cs typeface="Arial" panose="020B0604020202020204" pitchFamily="34" charset="0"/>
              </a:rPr>
              <a:t>Present value of future net cash flows</a:t>
            </a:r>
          </a:p>
        </p:txBody>
      </p:sp>
      <p:sp>
        <p:nvSpPr>
          <p:cNvPr id="8" name="TextBox 7"/>
          <p:cNvSpPr txBox="1"/>
          <p:nvPr/>
        </p:nvSpPr>
        <p:spPr>
          <a:xfrm>
            <a:off x="5230060" y="4871613"/>
            <a:ext cx="3000559" cy="954107"/>
          </a:xfrm>
          <a:prstGeom prst="rect">
            <a:avLst/>
          </a:prstGeom>
          <a:noFill/>
        </p:spPr>
        <p:txBody>
          <a:bodyPr wrap="square" rtlCol="0">
            <a:spAutoFit/>
          </a:bodyPr>
          <a:lstStyle/>
          <a:p>
            <a:pPr algn="ctr"/>
            <a:r>
              <a:rPr lang="en-US" sz="2800" dirty="0">
                <a:latin typeface="+mn-lt"/>
                <a:cs typeface="Arial" panose="020B0604020202020204" pitchFamily="34" charset="0"/>
              </a:rPr>
              <a:t>Initial </a:t>
            </a:r>
          </a:p>
          <a:p>
            <a:pPr algn="ctr"/>
            <a:r>
              <a:rPr lang="en-US" sz="2800" dirty="0">
                <a:latin typeface="+mn-lt"/>
                <a:cs typeface="Arial" panose="020B0604020202020204" pitchFamily="34" charset="0"/>
              </a:rPr>
              <a:t>acquisition cost</a:t>
            </a:r>
          </a:p>
        </p:txBody>
      </p:sp>
      <p:sp>
        <p:nvSpPr>
          <p:cNvPr id="9" name="TextBox 8"/>
          <p:cNvSpPr txBox="1"/>
          <p:nvPr/>
        </p:nvSpPr>
        <p:spPr>
          <a:xfrm>
            <a:off x="4572000" y="5016087"/>
            <a:ext cx="732303" cy="584775"/>
          </a:xfrm>
          <a:prstGeom prst="rect">
            <a:avLst/>
          </a:prstGeom>
          <a:noFill/>
        </p:spPr>
        <p:txBody>
          <a:bodyPr wrap="square" rtlCol="0">
            <a:spAutoFit/>
          </a:bodyPr>
          <a:lstStyle/>
          <a:p>
            <a:pPr algn="ctr"/>
            <a:r>
              <a:rPr lang="en-US" sz="3200" b="1" dirty="0">
                <a:solidFill>
                  <a:srgbClr val="C00000"/>
                </a:solidFill>
                <a:latin typeface="+mn-lt"/>
                <a:cs typeface="Arial" panose="020B0604020202020204" pitchFamily="34" charset="0"/>
              </a:rPr>
              <a:t>&gt;</a:t>
            </a:r>
          </a:p>
        </p:txBody>
      </p:sp>
      <p:sp>
        <p:nvSpPr>
          <p:cNvPr id="3" name="Rectangle 2"/>
          <p:cNvSpPr/>
          <p:nvPr/>
        </p:nvSpPr>
        <p:spPr>
          <a:xfrm>
            <a:off x="1309720" y="4221480"/>
            <a:ext cx="6675120" cy="1891984"/>
          </a:xfrm>
          <a:prstGeom prst="rect">
            <a:avLst/>
          </a:prstGeom>
          <a:noFill/>
          <a:ln w="38100">
            <a:solidFill>
              <a:srgbClr val="0072A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38100" cmpd="sng">
                <a:solidFill>
                  <a:schemeClr val="tx1"/>
                </a:solidFill>
              </a:ln>
            </a:endParaRPr>
          </a:p>
        </p:txBody>
      </p:sp>
    </p:spTree>
    <p:extLst>
      <p:ext uri="{BB962C8B-B14F-4D97-AF65-F5344CB8AC3E}">
        <p14:creationId xmlns:p14="http://schemas.microsoft.com/office/powerpoint/2010/main" val="4024825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Property, Plant, and Equipment and Their Acquisition Costs</a:t>
            </a:r>
            <a:endParaRPr lang="en-US" dirty="0">
              <a:latin typeface="Calibri"/>
              <a:cs typeface="Calibri"/>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7387"/>
          <a:stretch/>
        </p:blipFill>
        <p:spPr bwMode="auto">
          <a:xfrm>
            <a:off x="598966" y="1600200"/>
            <a:ext cx="8545034"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8583" b="-280"/>
          <a:stretch/>
        </p:blipFill>
        <p:spPr bwMode="auto">
          <a:xfrm>
            <a:off x="453843" y="6352249"/>
            <a:ext cx="8545034" cy="124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375805269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smtClean="0">
                <a:latin typeface="Calibri"/>
                <a:cs typeface="Calibri"/>
              </a:rPr>
              <a:t>Fixed-Asset </a:t>
            </a:r>
            <a:r>
              <a:rPr lang="en-US" dirty="0">
                <a:latin typeface="Calibri"/>
                <a:cs typeface="Calibri"/>
              </a:rPr>
              <a:t>Turnover Ratio</a:t>
            </a:r>
            <a:endParaRPr lang="en-IN" dirty="0">
              <a:latin typeface="Calibri"/>
              <a:cs typeface="Calibri"/>
            </a:endParaRPr>
          </a:p>
        </p:txBody>
      </p:sp>
      <p:sp>
        <p:nvSpPr>
          <p:cNvPr id="5" name="Content Placeholder 4"/>
          <p:cNvSpPr>
            <a:spLocks noGrp="1"/>
          </p:cNvSpPr>
          <p:nvPr>
            <p:ph idx="1"/>
          </p:nvPr>
        </p:nvSpPr>
        <p:spPr/>
        <p:txBody>
          <a:bodyPr/>
          <a:lstStyle/>
          <a:p>
            <a:pPr marL="0" indent="0" fontAlgn="auto">
              <a:spcAft>
                <a:spcPts val="0"/>
              </a:spcAft>
              <a:buNone/>
              <a:defRPr/>
            </a:pPr>
            <a:r>
              <a:rPr lang="en-US" b="1" dirty="0" smtClean="0">
                <a:solidFill>
                  <a:srgbClr val="C00000"/>
                </a:solidFill>
                <a:ea typeface="Adobe Fan Heiti Std B" pitchFamily="34" charset="-128"/>
                <a:cs typeface="+mj-cs"/>
              </a:rPr>
              <a:t>Fixed-Asset </a:t>
            </a:r>
            <a:r>
              <a:rPr lang="en-US" b="1" dirty="0">
                <a:solidFill>
                  <a:srgbClr val="C00000"/>
                </a:solidFill>
                <a:ea typeface="Adobe Fan Heiti Std B" pitchFamily="34" charset="-128"/>
                <a:cs typeface="+mj-cs"/>
              </a:rPr>
              <a:t>Turnover Ratio:</a:t>
            </a:r>
          </a:p>
          <a:p>
            <a:pPr fontAlgn="auto">
              <a:spcAft>
                <a:spcPts val="0"/>
              </a:spcAft>
              <a:defRPr/>
            </a:pPr>
            <a:r>
              <a:rPr lang="en-IN" dirty="0"/>
              <a:t>Indicates the level of sales generated by the company’s investment in fixed assets</a:t>
            </a:r>
            <a:endParaRPr lang="en-US" dirty="0"/>
          </a:p>
          <a:p>
            <a:pPr marL="0" indent="0" fontAlgn="auto">
              <a:spcAft>
                <a:spcPts val="0"/>
              </a:spcAft>
              <a:buClr>
                <a:srgbClr val="42BDDA"/>
              </a:buClr>
              <a:buNone/>
              <a:defRPr/>
            </a:pPr>
            <a:r>
              <a:rPr lang="en-US" sz="2400" b="1" dirty="0"/>
              <a:t>       </a:t>
            </a:r>
            <a:endParaRPr lang="en-IN" sz="2600" dirty="0">
              <a:solidFill>
                <a:srgbClr val="0070C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pic>
        <p:nvPicPr>
          <p:cNvPr id="1026" name="Picture 2"/>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12616" y="2995578"/>
            <a:ext cx="6960618" cy="9445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63369" y="5562600"/>
            <a:ext cx="8076895" cy="523220"/>
          </a:xfrm>
          <a:prstGeom prst="rect">
            <a:avLst/>
          </a:prstGeom>
          <a:noFill/>
          <a:ln w="28575">
            <a:noFill/>
          </a:ln>
        </p:spPr>
        <p:txBody>
          <a:bodyPr wrap="square" rtlCol="0">
            <a:spAutoFit/>
          </a:bodyPr>
          <a:lstStyle/>
          <a:p>
            <a:pPr algn="ctr"/>
            <a:r>
              <a:rPr lang="en-US" sz="2800" dirty="0">
                <a:latin typeface="+mn-lt"/>
                <a:cs typeface="Arial" panose="020B0604020202020204" pitchFamily="34" charset="0"/>
              </a:rPr>
              <a:t>(cost less accumulated depreciation and depletion)</a:t>
            </a:r>
          </a:p>
        </p:txBody>
      </p:sp>
      <p:sp>
        <p:nvSpPr>
          <p:cNvPr id="7" name="TextBox 6"/>
          <p:cNvSpPr txBox="1"/>
          <p:nvPr/>
        </p:nvSpPr>
        <p:spPr>
          <a:xfrm>
            <a:off x="838201" y="4678861"/>
            <a:ext cx="7696200" cy="1384995"/>
          </a:xfrm>
          <a:prstGeom prst="rect">
            <a:avLst/>
          </a:prstGeom>
          <a:noFill/>
          <a:ln w="28575">
            <a:solidFill>
              <a:srgbClr val="C00000"/>
            </a:solidFill>
          </a:ln>
        </p:spPr>
        <p:txBody>
          <a:bodyPr wrap="square" rtlCol="0">
            <a:spAutoFit/>
          </a:bodyPr>
          <a:lstStyle/>
          <a:p>
            <a:pPr algn="ctr"/>
            <a:r>
              <a:rPr lang="en-US" sz="2800" dirty="0">
                <a:latin typeface="+mn-lt"/>
                <a:cs typeface="Arial" panose="020B0604020202020204" pitchFamily="34" charset="0"/>
              </a:rPr>
              <a:t>Book value, sometimes called</a:t>
            </a:r>
          </a:p>
          <a:p>
            <a:pPr algn="ctr"/>
            <a:r>
              <a:rPr lang="en-US" sz="2800" dirty="0">
                <a:latin typeface="+mn-lt"/>
                <a:cs typeface="Arial" panose="020B0604020202020204" pitchFamily="34" charset="0"/>
              </a:rPr>
              <a:t>carrying value or carrying amount</a:t>
            </a:r>
          </a:p>
          <a:p>
            <a:pPr algn="ctr"/>
            <a:r>
              <a:rPr lang="en-US" sz="2800" dirty="0">
                <a:latin typeface="+mn-lt"/>
                <a:cs typeface="Arial" panose="020B0604020202020204" pitchFamily="34" charset="0"/>
              </a:rPr>
              <a:t>  </a:t>
            </a:r>
          </a:p>
        </p:txBody>
      </p:sp>
      <p:sp>
        <p:nvSpPr>
          <p:cNvPr id="2" name="Bent-Up Arrow 1"/>
          <p:cNvSpPr/>
          <p:nvPr/>
        </p:nvSpPr>
        <p:spPr>
          <a:xfrm flipV="1">
            <a:off x="7892700" y="3590865"/>
            <a:ext cx="869045" cy="1047864"/>
          </a:xfrm>
          <a:prstGeom prst="bentUpArrow">
            <a:avLst/>
          </a:prstGeom>
          <a:solidFill>
            <a:srgbClr val="C00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334243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smtClean="0">
                <a:latin typeface="Calibri"/>
                <a:cs typeface="Calibri"/>
              </a:rPr>
              <a:t>Fixed-Asset </a:t>
            </a:r>
            <a:r>
              <a:rPr lang="en-US" dirty="0">
                <a:latin typeface="Calibri"/>
                <a:cs typeface="Calibri"/>
              </a:rPr>
              <a:t>Turnover Ratio </a:t>
            </a:r>
            <a:r>
              <a:rPr lang="en-US" sz="2400" dirty="0">
                <a:latin typeface="Calibri"/>
                <a:cs typeface="Calibri"/>
              </a:rPr>
              <a:t>(concluded)</a:t>
            </a:r>
            <a:endParaRPr lang="en-IN" sz="2400"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graphicFrame>
        <p:nvGraphicFramePr>
          <p:cNvPr id="3" name="Table 2"/>
          <p:cNvGraphicFramePr>
            <a:graphicFrameLocks noGrp="1"/>
          </p:cNvGraphicFramePr>
          <p:nvPr>
            <p:extLst>
              <p:ext uri="{D42A27DB-BD31-4B8C-83A1-F6EECF244321}">
                <p14:modId xmlns:p14="http://schemas.microsoft.com/office/powerpoint/2010/main" val="2313489096"/>
              </p:ext>
            </p:extLst>
          </p:nvPr>
        </p:nvGraphicFramePr>
        <p:xfrm>
          <a:off x="637065" y="1920341"/>
          <a:ext cx="8451729" cy="1974871"/>
        </p:xfrm>
        <a:graphic>
          <a:graphicData uri="http://schemas.openxmlformats.org/drawingml/2006/table">
            <a:tbl>
              <a:tblPr>
                <a:tableStyleId>{5C22544A-7EE6-4342-B048-85BDC9FD1C3A}</a:tableStyleId>
              </a:tblPr>
              <a:tblGrid>
                <a:gridCol w="4478694">
                  <a:extLst>
                    <a:ext uri="{9D8B030D-6E8A-4147-A177-3AD203B41FA5}">
                      <a16:colId xmlns="" xmlns:a16="http://schemas.microsoft.com/office/drawing/2014/main" val="20000"/>
                    </a:ext>
                  </a:extLst>
                </a:gridCol>
                <a:gridCol w="1083555">
                  <a:extLst>
                    <a:ext uri="{9D8B030D-6E8A-4147-A177-3AD203B41FA5}">
                      <a16:colId xmlns="" xmlns:a16="http://schemas.microsoft.com/office/drawing/2014/main" val="20001"/>
                    </a:ext>
                  </a:extLst>
                </a:gridCol>
                <a:gridCol w="939081">
                  <a:extLst>
                    <a:ext uri="{9D8B030D-6E8A-4147-A177-3AD203B41FA5}">
                      <a16:colId xmlns="" xmlns:a16="http://schemas.microsoft.com/office/drawing/2014/main" val="20002"/>
                    </a:ext>
                  </a:extLst>
                </a:gridCol>
                <a:gridCol w="963542">
                  <a:extLst>
                    <a:ext uri="{9D8B030D-6E8A-4147-A177-3AD203B41FA5}">
                      <a16:colId xmlns="" xmlns:a16="http://schemas.microsoft.com/office/drawing/2014/main" val="20003"/>
                    </a:ext>
                  </a:extLst>
                </a:gridCol>
                <a:gridCol w="986857">
                  <a:extLst>
                    <a:ext uri="{9D8B030D-6E8A-4147-A177-3AD203B41FA5}">
                      <a16:colId xmlns="" xmlns:a16="http://schemas.microsoft.com/office/drawing/2014/main" val="20004"/>
                    </a:ext>
                  </a:extLst>
                </a:gridCol>
              </a:tblGrid>
              <a:tr h="385657">
                <a:tc>
                  <a:txBody>
                    <a:bodyPr/>
                    <a:lstStyle/>
                    <a:p>
                      <a:pPr algn="l" fontAlgn="b"/>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fontAlgn="b"/>
                      <a:r>
                        <a:rPr lang="en-US" sz="2300" u="none" strike="noStrike" dirty="0">
                          <a:effectLst/>
                        </a:rPr>
                        <a:t>($ in millions)</a:t>
                      </a:r>
                      <a:endParaRPr lang="en-US" sz="2300" b="0" i="0" u="none" strike="noStrike" dirty="0">
                        <a:solidFill>
                          <a:srgbClr val="000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85657">
                <a:tc>
                  <a:txBody>
                    <a:bodyPr/>
                    <a:lstStyle/>
                    <a:p>
                      <a:pPr algn="l" fontAlgn="b"/>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b"/>
                      <a:r>
                        <a:rPr lang="en-US" sz="2300" b="1" u="none" strike="noStrike" dirty="0">
                          <a:solidFill>
                            <a:srgbClr val="008000"/>
                          </a:solidFill>
                          <a:effectLst/>
                        </a:rPr>
                        <a:t>GAP</a:t>
                      </a:r>
                      <a:endParaRPr lang="en-US" sz="2300" b="1" i="0" u="none" strike="noStrike" dirty="0">
                        <a:solidFill>
                          <a:srgbClr val="008000"/>
                        </a:solidFill>
                        <a:effectLst/>
                        <a:latin typeface="Calibri"/>
                      </a:endParaRPr>
                    </a:p>
                  </a:txBody>
                  <a:tcPr marL="7603" marR="7603" marT="760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ctr" fontAlgn="b"/>
                      <a:r>
                        <a:rPr lang="en-US" sz="2300" b="1" u="none" strike="noStrike" dirty="0">
                          <a:solidFill>
                            <a:srgbClr val="0000FF"/>
                          </a:solidFill>
                          <a:effectLst/>
                        </a:rPr>
                        <a:t>Ross Stores</a:t>
                      </a:r>
                      <a:endParaRPr lang="en-US" sz="2300" b="1" i="0" u="none" strike="noStrike" dirty="0">
                        <a:solidFill>
                          <a:srgbClr val="0000FF"/>
                        </a:solidFill>
                        <a:effectLst/>
                        <a:latin typeface="Calibri"/>
                      </a:endParaRPr>
                    </a:p>
                  </a:txBody>
                  <a:tcPr marL="7603" marR="7603" marT="7603"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 xmlns:a16="http://schemas.microsoft.com/office/drawing/2014/main" val="10001"/>
                  </a:ext>
                </a:extLst>
              </a:tr>
              <a:tr h="385657">
                <a:tc>
                  <a:txBody>
                    <a:bodyPr/>
                    <a:lstStyle/>
                    <a:p>
                      <a:pPr algn="l" fontAlgn="b"/>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2016</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2015</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2016</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2015</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32243">
                <a:tc>
                  <a:txBody>
                    <a:bodyPr/>
                    <a:lstStyle/>
                    <a:p>
                      <a:pPr algn="l" fontAlgn="b"/>
                      <a:r>
                        <a:rPr lang="en-IN" sz="2300" u="none" strike="noStrike" dirty="0">
                          <a:effectLst/>
                        </a:rPr>
                        <a:t>Property, plant, and equipment (net)</a:t>
                      </a:r>
                      <a:endParaRPr lang="en-IN"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8000"/>
                          </a:solidFill>
                          <a:effectLst/>
                        </a:rPr>
                        <a:t>$2,850 </a:t>
                      </a:r>
                      <a:endParaRPr lang="en-US" sz="2300" b="1" i="0" u="none" strike="noStrike" dirty="0">
                        <a:solidFill>
                          <a:srgbClr val="008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8000"/>
                          </a:solidFill>
                          <a:effectLst/>
                        </a:rPr>
                        <a:t>$2,773 </a:t>
                      </a:r>
                      <a:endParaRPr lang="en-US" sz="2300" b="1" i="0" u="none" strike="noStrike" dirty="0">
                        <a:solidFill>
                          <a:srgbClr val="008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00FF"/>
                          </a:solidFill>
                          <a:effectLst/>
                        </a:rPr>
                        <a:t>$2,343 </a:t>
                      </a:r>
                      <a:endParaRPr lang="en-US" sz="2300" b="1" i="0" u="none" strike="noStrike" dirty="0">
                        <a:solidFill>
                          <a:srgbClr val="0000FF"/>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00FF"/>
                          </a:solidFill>
                          <a:effectLst/>
                        </a:rPr>
                        <a:t>$2,274 </a:t>
                      </a:r>
                      <a:endParaRPr lang="en-US" sz="2300" b="1" i="0" u="none" strike="noStrike" dirty="0">
                        <a:solidFill>
                          <a:srgbClr val="0000FF"/>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385657">
                <a:tc>
                  <a:txBody>
                    <a:bodyPr/>
                    <a:lstStyle/>
                    <a:p>
                      <a:pPr algn="l" fontAlgn="b"/>
                      <a:r>
                        <a:rPr lang="en-US" sz="2300" u="none" strike="noStrike" dirty="0">
                          <a:effectLst/>
                        </a:rPr>
                        <a:t>Net sales—2016</a:t>
                      </a:r>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b"/>
                      <a:r>
                        <a:rPr lang="en-US" sz="2300" b="1" u="none" strike="noStrike" dirty="0">
                          <a:solidFill>
                            <a:srgbClr val="008000"/>
                          </a:solidFill>
                          <a:effectLst/>
                        </a:rPr>
                        <a:t>$15,797</a:t>
                      </a:r>
                      <a:endParaRPr lang="en-US" sz="2300" b="1" i="0" u="none" strike="noStrike" dirty="0">
                        <a:solidFill>
                          <a:srgbClr val="008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ctr" fontAlgn="b"/>
                      <a:r>
                        <a:rPr lang="en-US" sz="2300" b="1" u="none" strike="noStrike" dirty="0">
                          <a:solidFill>
                            <a:srgbClr val="0000FF"/>
                          </a:solidFill>
                          <a:effectLst/>
                        </a:rPr>
                        <a:t>$11,940 </a:t>
                      </a:r>
                      <a:endParaRPr lang="en-US" sz="2300" b="1" i="0" u="none" strike="noStrike" dirty="0">
                        <a:solidFill>
                          <a:srgbClr val="0000FF"/>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 xmlns:a16="http://schemas.microsoft.com/office/drawing/2014/main" val="10004"/>
                  </a:ext>
                </a:extLst>
              </a:tr>
            </a:tbl>
          </a:graphicData>
        </a:graphic>
      </p:graphicFrame>
      <p:sp>
        <p:nvSpPr>
          <p:cNvPr id="6" name="TextBox 5"/>
          <p:cNvSpPr txBox="1"/>
          <p:nvPr/>
        </p:nvSpPr>
        <p:spPr>
          <a:xfrm>
            <a:off x="497365" y="4906794"/>
            <a:ext cx="4478693" cy="477054"/>
          </a:xfrm>
          <a:prstGeom prst="rect">
            <a:avLst/>
          </a:prstGeom>
          <a:noFill/>
        </p:spPr>
        <p:txBody>
          <a:bodyPr wrap="square" rtlCol="0">
            <a:spAutoFit/>
          </a:bodyPr>
          <a:lstStyle/>
          <a:p>
            <a:pPr algn="ctr"/>
            <a:r>
              <a:rPr lang="en-US" sz="2500" dirty="0">
                <a:latin typeface="+mn-lt"/>
              </a:rPr>
              <a:t>Fixed-asset turnover ratio (2016)</a:t>
            </a:r>
          </a:p>
        </p:txBody>
      </p:sp>
      <p:sp>
        <p:nvSpPr>
          <p:cNvPr id="14" name="TextBox 13"/>
          <p:cNvSpPr txBox="1"/>
          <p:nvPr/>
        </p:nvSpPr>
        <p:spPr>
          <a:xfrm>
            <a:off x="5344634" y="4284230"/>
            <a:ext cx="1279721" cy="477054"/>
          </a:xfrm>
          <a:prstGeom prst="rect">
            <a:avLst/>
          </a:prstGeom>
          <a:noFill/>
        </p:spPr>
        <p:txBody>
          <a:bodyPr wrap="square" rtlCol="0">
            <a:spAutoFit/>
          </a:bodyPr>
          <a:lstStyle/>
          <a:p>
            <a:pPr algn="ctr"/>
            <a:r>
              <a:rPr lang="en-US" sz="2500" b="1" dirty="0">
                <a:solidFill>
                  <a:srgbClr val="008000"/>
                </a:solidFill>
                <a:latin typeface="+mn-lt"/>
              </a:rPr>
              <a:t>GAP</a:t>
            </a:r>
          </a:p>
        </p:txBody>
      </p:sp>
      <p:sp>
        <p:nvSpPr>
          <p:cNvPr id="15" name="TextBox 14"/>
          <p:cNvSpPr txBox="1"/>
          <p:nvPr/>
        </p:nvSpPr>
        <p:spPr>
          <a:xfrm>
            <a:off x="6676006" y="4284230"/>
            <a:ext cx="2452122" cy="477054"/>
          </a:xfrm>
          <a:prstGeom prst="rect">
            <a:avLst/>
          </a:prstGeom>
          <a:noFill/>
        </p:spPr>
        <p:txBody>
          <a:bodyPr wrap="square" rtlCol="0">
            <a:spAutoFit/>
          </a:bodyPr>
          <a:lstStyle/>
          <a:p>
            <a:pPr algn="ctr"/>
            <a:r>
              <a:rPr lang="en-US" sz="2500" b="1" dirty="0">
                <a:solidFill>
                  <a:srgbClr val="0000FF"/>
                </a:solidFill>
                <a:latin typeface="+mn-lt"/>
              </a:rPr>
              <a:t>Ross Stores</a:t>
            </a:r>
          </a:p>
        </p:txBody>
      </p:sp>
      <p:sp>
        <p:nvSpPr>
          <p:cNvPr id="16" name="TextBox 15"/>
          <p:cNvSpPr txBox="1"/>
          <p:nvPr/>
        </p:nvSpPr>
        <p:spPr>
          <a:xfrm>
            <a:off x="4922220" y="4751635"/>
            <a:ext cx="2175529" cy="477054"/>
          </a:xfrm>
          <a:prstGeom prst="rect">
            <a:avLst/>
          </a:prstGeom>
          <a:noFill/>
        </p:spPr>
        <p:txBody>
          <a:bodyPr wrap="square" rtlCol="0">
            <a:spAutoFit/>
          </a:bodyPr>
          <a:lstStyle/>
          <a:p>
            <a:pPr algn="ctr"/>
            <a:r>
              <a:rPr lang="en-US" sz="2500" b="1" dirty="0">
                <a:solidFill>
                  <a:srgbClr val="008000"/>
                </a:solidFill>
                <a:latin typeface="+mn-lt"/>
              </a:rPr>
              <a:t>$15,797 </a:t>
            </a:r>
          </a:p>
        </p:txBody>
      </p:sp>
      <p:sp>
        <p:nvSpPr>
          <p:cNvPr id="17" name="TextBox 16"/>
          <p:cNvSpPr txBox="1"/>
          <p:nvPr/>
        </p:nvSpPr>
        <p:spPr>
          <a:xfrm>
            <a:off x="4876850" y="5220770"/>
            <a:ext cx="2181600" cy="477054"/>
          </a:xfrm>
          <a:prstGeom prst="rect">
            <a:avLst/>
          </a:prstGeom>
          <a:noFill/>
        </p:spPr>
        <p:txBody>
          <a:bodyPr wrap="square" rtlCol="0">
            <a:spAutoFit/>
          </a:bodyPr>
          <a:lstStyle/>
          <a:p>
            <a:pPr algn="ctr"/>
            <a:r>
              <a:rPr lang="en-US" sz="2500" b="1" dirty="0">
                <a:solidFill>
                  <a:srgbClr val="008000"/>
                </a:solidFill>
                <a:latin typeface="+mn-lt"/>
              </a:rPr>
              <a:t>$</a:t>
            </a:r>
            <a:r>
              <a:rPr lang="en-US" sz="2500" b="1" dirty="0" smtClean="0">
                <a:solidFill>
                  <a:srgbClr val="008000"/>
                </a:solidFill>
                <a:latin typeface="+mn-lt"/>
              </a:rPr>
              <a:t>2,811.5</a:t>
            </a:r>
            <a:endParaRPr lang="en-US" sz="2500" b="1" dirty="0">
              <a:solidFill>
                <a:srgbClr val="008000"/>
              </a:solidFill>
              <a:latin typeface="+mn-lt"/>
            </a:endParaRPr>
          </a:p>
        </p:txBody>
      </p:sp>
      <p:sp>
        <p:nvSpPr>
          <p:cNvPr id="18" name="TextBox 17"/>
          <p:cNvSpPr txBox="1"/>
          <p:nvPr/>
        </p:nvSpPr>
        <p:spPr>
          <a:xfrm>
            <a:off x="5189923" y="5740584"/>
            <a:ext cx="1354603" cy="477054"/>
          </a:xfrm>
          <a:prstGeom prst="rect">
            <a:avLst/>
          </a:prstGeom>
          <a:noFill/>
        </p:spPr>
        <p:txBody>
          <a:bodyPr wrap="square" rtlCol="0">
            <a:spAutoFit/>
          </a:bodyPr>
          <a:lstStyle/>
          <a:p>
            <a:pPr algn="ctr"/>
            <a:r>
              <a:rPr lang="en-US" sz="2500" b="1" dirty="0">
                <a:solidFill>
                  <a:srgbClr val="008000"/>
                </a:solidFill>
                <a:latin typeface="+mn-lt"/>
              </a:rPr>
              <a:t>$5.62</a:t>
            </a:r>
          </a:p>
        </p:txBody>
      </p:sp>
      <p:sp>
        <p:nvSpPr>
          <p:cNvPr id="19" name="TextBox 18"/>
          <p:cNvSpPr txBox="1"/>
          <p:nvPr/>
        </p:nvSpPr>
        <p:spPr>
          <a:xfrm>
            <a:off x="4673600" y="4906794"/>
            <a:ext cx="764638" cy="477054"/>
          </a:xfrm>
          <a:prstGeom prst="rect">
            <a:avLst/>
          </a:prstGeom>
          <a:noFill/>
        </p:spPr>
        <p:txBody>
          <a:bodyPr wrap="square" rtlCol="0">
            <a:spAutoFit/>
          </a:bodyPr>
          <a:lstStyle/>
          <a:p>
            <a:pPr algn="ctr"/>
            <a:r>
              <a:rPr lang="en-US" sz="2500" dirty="0">
                <a:latin typeface="+mn-lt"/>
              </a:rPr>
              <a:t>=</a:t>
            </a:r>
          </a:p>
        </p:txBody>
      </p:sp>
      <p:sp>
        <p:nvSpPr>
          <p:cNvPr id="20" name="TextBox 19"/>
          <p:cNvSpPr txBox="1"/>
          <p:nvPr/>
        </p:nvSpPr>
        <p:spPr>
          <a:xfrm>
            <a:off x="4664264" y="5740584"/>
            <a:ext cx="764638" cy="477054"/>
          </a:xfrm>
          <a:prstGeom prst="rect">
            <a:avLst/>
          </a:prstGeom>
          <a:noFill/>
        </p:spPr>
        <p:txBody>
          <a:bodyPr wrap="square" rtlCol="0">
            <a:spAutoFit/>
          </a:bodyPr>
          <a:lstStyle/>
          <a:p>
            <a:pPr algn="ctr"/>
            <a:r>
              <a:rPr lang="en-US" sz="2500" dirty="0">
                <a:latin typeface="+mn-lt"/>
              </a:rPr>
              <a:t>=</a:t>
            </a:r>
          </a:p>
        </p:txBody>
      </p:sp>
      <p:cxnSp>
        <p:nvCxnSpPr>
          <p:cNvPr id="12" name="Straight Connector 11"/>
          <p:cNvCxnSpPr/>
          <p:nvPr/>
        </p:nvCxnSpPr>
        <p:spPr>
          <a:xfrm>
            <a:off x="5377322" y="5208147"/>
            <a:ext cx="1272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944856" y="4751635"/>
            <a:ext cx="2175529" cy="477054"/>
          </a:xfrm>
          <a:prstGeom prst="rect">
            <a:avLst/>
          </a:prstGeom>
          <a:noFill/>
        </p:spPr>
        <p:txBody>
          <a:bodyPr wrap="square" rtlCol="0">
            <a:spAutoFit/>
          </a:bodyPr>
          <a:lstStyle/>
          <a:p>
            <a:pPr algn="ctr"/>
            <a:r>
              <a:rPr lang="en-US" sz="2500" b="1" dirty="0">
                <a:solidFill>
                  <a:srgbClr val="0000FF"/>
                </a:solidFill>
                <a:latin typeface="+mn-lt"/>
              </a:rPr>
              <a:t>$11,940</a:t>
            </a:r>
          </a:p>
        </p:txBody>
      </p:sp>
      <p:sp>
        <p:nvSpPr>
          <p:cNvPr id="27" name="TextBox 26"/>
          <p:cNvSpPr txBox="1"/>
          <p:nvPr/>
        </p:nvSpPr>
        <p:spPr>
          <a:xfrm>
            <a:off x="6899486" y="5220770"/>
            <a:ext cx="2181600" cy="477054"/>
          </a:xfrm>
          <a:prstGeom prst="rect">
            <a:avLst/>
          </a:prstGeom>
          <a:noFill/>
        </p:spPr>
        <p:txBody>
          <a:bodyPr wrap="square" rtlCol="0">
            <a:spAutoFit/>
          </a:bodyPr>
          <a:lstStyle/>
          <a:p>
            <a:pPr algn="ctr"/>
            <a:r>
              <a:rPr lang="en-US" sz="2500" b="1" dirty="0">
                <a:solidFill>
                  <a:srgbClr val="0000FF"/>
                </a:solidFill>
                <a:latin typeface="+mn-lt"/>
              </a:rPr>
              <a:t>$2,308.5</a:t>
            </a:r>
          </a:p>
        </p:txBody>
      </p:sp>
      <p:sp>
        <p:nvSpPr>
          <p:cNvPr id="28" name="TextBox 27"/>
          <p:cNvSpPr txBox="1"/>
          <p:nvPr/>
        </p:nvSpPr>
        <p:spPr>
          <a:xfrm>
            <a:off x="7427254" y="5740584"/>
            <a:ext cx="925212" cy="477054"/>
          </a:xfrm>
          <a:prstGeom prst="rect">
            <a:avLst/>
          </a:prstGeom>
          <a:noFill/>
        </p:spPr>
        <p:txBody>
          <a:bodyPr wrap="square" rtlCol="0">
            <a:spAutoFit/>
          </a:bodyPr>
          <a:lstStyle/>
          <a:p>
            <a:pPr algn="ctr"/>
            <a:r>
              <a:rPr lang="en-US" sz="2500" b="1" dirty="0">
                <a:solidFill>
                  <a:srgbClr val="0000FF"/>
                </a:solidFill>
                <a:latin typeface="+mn-lt"/>
              </a:rPr>
              <a:t>$5.17</a:t>
            </a:r>
          </a:p>
        </p:txBody>
      </p:sp>
      <p:cxnSp>
        <p:nvCxnSpPr>
          <p:cNvPr id="29" name="Straight Connector 28"/>
          <p:cNvCxnSpPr/>
          <p:nvPr/>
        </p:nvCxnSpPr>
        <p:spPr>
          <a:xfrm>
            <a:off x="7387258" y="5208147"/>
            <a:ext cx="1272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091022" y="4717652"/>
            <a:ext cx="39923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411850" y="5771761"/>
            <a:ext cx="895855" cy="39402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7432469" y="5773176"/>
            <a:ext cx="895855" cy="39402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p:cNvSpPr txBox="1"/>
          <p:nvPr/>
        </p:nvSpPr>
        <p:spPr>
          <a:xfrm>
            <a:off x="761999" y="5430276"/>
            <a:ext cx="3174098" cy="477054"/>
          </a:xfrm>
          <a:prstGeom prst="rect">
            <a:avLst/>
          </a:prstGeom>
          <a:noFill/>
        </p:spPr>
        <p:txBody>
          <a:bodyPr wrap="square" rtlCol="0">
            <a:spAutoFit/>
          </a:bodyPr>
          <a:lstStyle/>
          <a:p>
            <a:pPr algn="ctr"/>
            <a:r>
              <a:rPr lang="en-US" sz="2500" b="1" dirty="0">
                <a:solidFill>
                  <a:srgbClr val="008000"/>
                </a:solidFill>
                <a:latin typeface="+mn-lt"/>
              </a:rPr>
              <a:t>($2,850 + $2,773) ÷ 2</a:t>
            </a:r>
          </a:p>
        </p:txBody>
      </p:sp>
      <p:cxnSp>
        <p:nvCxnSpPr>
          <p:cNvPr id="7" name="Straight Arrow Connector 6"/>
          <p:cNvCxnSpPr>
            <a:stCxn id="24" idx="3"/>
          </p:cNvCxnSpPr>
          <p:nvPr/>
        </p:nvCxnSpPr>
        <p:spPr>
          <a:xfrm flipV="1">
            <a:off x="3936097" y="5459299"/>
            <a:ext cx="1408537" cy="209504"/>
          </a:xfrm>
          <a:prstGeom prst="straightConnector1">
            <a:avLst/>
          </a:prstGeom>
          <a:ln w="28575">
            <a:solidFill>
              <a:srgbClr val="00964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3843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24"/>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P spid="18" grpId="0"/>
      <p:bldP spid="19" grpId="0"/>
      <p:bldP spid="20" grpId="0"/>
      <p:bldP spid="26" grpId="0"/>
      <p:bldP spid="27" grpId="0"/>
      <p:bldP spid="28" grpId="0"/>
      <p:bldP spid="31" grpId="0" animBg="1"/>
      <p:bldP spid="32" grpId="0" animBg="1"/>
      <p:bldP spid="24" grpId="0"/>
      <p:bldP spid="24"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tLang="en-US" dirty="0"/>
              <a:t>Concept Check: Fixed-Asset Turnover Ratio</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6800"/>
              </a:spcAft>
              <a:buNone/>
            </a:pPr>
            <a:r>
              <a:rPr lang="en-US" sz="2000" dirty="0"/>
              <a:t>Huebert Corporation and Winslow Corporation reported the following information. Calculate each </a:t>
            </a:r>
            <a:r>
              <a:rPr lang="en-US" sz="2000" dirty="0" smtClean="0"/>
              <a:t>company’s </a:t>
            </a:r>
            <a:r>
              <a:rPr lang="en-US" sz="2000" dirty="0"/>
              <a:t>fixed-asset turnover ratio</a:t>
            </a:r>
            <a:r>
              <a:rPr lang="en-US" sz="2000" dirty="0" smtClean="0"/>
              <a:t>.</a:t>
            </a:r>
          </a:p>
          <a:p>
            <a:pPr marL="457200" indent="-457200">
              <a:buFont typeface="+mj-lt"/>
              <a:buAutoNum type="alphaLcPeriod"/>
            </a:pPr>
            <a:r>
              <a:rPr lang="en-US" sz="2000" dirty="0"/>
              <a:t>8.6, 7.7</a:t>
            </a:r>
          </a:p>
          <a:p>
            <a:pPr marL="457200" indent="-457200">
              <a:buFont typeface="+mj-lt"/>
              <a:buAutoNum type="alphaLcPeriod"/>
            </a:pPr>
            <a:r>
              <a:rPr lang="en-US" sz="2000" dirty="0"/>
              <a:t>7.7, 8.6</a:t>
            </a:r>
          </a:p>
          <a:p>
            <a:pPr marL="457200" indent="-457200">
              <a:buFont typeface="+mj-lt"/>
              <a:buAutoNum type="alphaLcPeriod"/>
            </a:pPr>
            <a:r>
              <a:rPr lang="en-US" sz="2000" dirty="0"/>
              <a:t>210, 680</a:t>
            </a:r>
          </a:p>
          <a:p>
            <a:pPr marL="457200" indent="-457200">
              <a:buFont typeface="+mj-lt"/>
              <a:buAutoNum type="alphaLcPeriod"/>
            </a:pPr>
            <a:r>
              <a:rPr lang="en-US" sz="2000" dirty="0"/>
              <a:t>220, 650</a:t>
            </a:r>
          </a:p>
          <a:p>
            <a:pPr marL="0" indent="0">
              <a:buNone/>
            </a:pPr>
            <a:endParaRPr lang="en-US" sz="2000" dirty="0"/>
          </a:p>
          <a:p>
            <a:pPr marL="0" indent="0">
              <a:buNone/>
            </a:pP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latin typeface="Tahoma" pitchFamily="34" charset="0"/>
            </a:endParaRPr>
          </a:p>
          <a:p>
            <a:pPr marL="0" indent="0">
              <a:buNone/>
              <a:tabLst>
                <a:tab pos="7772400" algn="dec"/>
              </a:tabLst>
              <a:defRPr/>
            </a:pPr>
            <a:endParaRPr lang="en-US" sz="1600" dirty="0">
              <a:solidFill>
                <a:schemeClr val="bg1"/>
              </a:solidFill>
            </a:endParaRPr>
          </a:p>
        </p:txBody>
      </p:sp>
      <p:sp>
        <p:nvSpPr>
          <p:cNvPr id="4" name="TextBox 3"/>
          <p:cNvSpPr txBox="1"/>
          <p:nvPr/>
        </p:nvSpPr>
        <p:spPr>
          <a:xfrm>
            <a:off x="2743200" y="4438471"/>
            <a:ext cx="5816946" cy="1200329"/>
          </a:xfrm>
          <a:prstGeom prst="rect">
            <a:avLst/>
          </a:prstGeom>
          <a:solidFill>
            <a:srgbClr val="FDEADA"/>
          </a:solidFill>
          <a:ln w="6350">
            <a:solidFill>
              <a:schemeClr val="tx1"/>
            </a:solidFill>
          </a:ln>
        </p:spPr>
        <p:txBody>
          <a:bodyPr wrap="square" rtlCol="0">
            <a:spAutoFit/>
          </a:bodyPr>
          <a:lstStyle/>
          <a:p>
            <a:pPr lvl="0"/>
            <a:r>
              <a:rPr lang="en-US" dirty="0">
                <a:latin typeface="Arial"/>
                <a:cs typeface="Arial"/>
              </a:rPr>
              <a:t>The correct answer is </a:t>
            </a:r>
            <a:r>
              <a:rPr lang="en-US" i="1" dirty="0" smtClean="0">
                <a:latin typeface="Arial"/>
                <a:cs typeface="Arial"/>
              </a:rPr>
              <a:t>a</a:t>
            </a:r>
            <a:r>
              <a:rPr lang="en-US" dirty="0">
                <a:latin typeface="Arial"/>
                <a:cs typeface="Arial"/>
              </a:rPr>
              <a:t>:</a:t>
            </a:r>
            <a:r>
              <a:rPr lang="en-US" dirty="0" smtClean="0">
                <a:latin typeface="Arial"/>
                <a:cs typeface="Arial"/>
              </a:rPr>
              <a:t> </a:t>
            </a:r>
            <a:r>
              <a:rPr lang="en-US" dirty="0">
                <a:latin typeface="Arial"/>
                <a:cs typeface="Arial"/>
              </a:rPr>
              <a:t>The fixed asset turnover ratio for Huebert is </a:t>
            </a:r>
            <a:r>
              <a:rPr lang="en-US" b="1" dirty="0">
                <a:solidFill>
                  <a:srgbClr val="C00000"/>
                </a:solidFill>
                <a:latin typeface="Arial"/>
                <a:cs typeface="Arial"/>
              </a:rPr>
              <a:t>8.6</a:t>
            </a:r>
            <a:r>
              <a:rPr lang="en-US" dirty="0">
                <a:latin typeface="Arial"/>
                <a:cs typeface="Arial"/>
              </a:rPr>
              <a:t> ($1,850 ÷ [(210 + 220) ÷ 2]). This can be compared to the turnover of </a:t>
            </a:r>
            <a:r>
              <a:rPr lang="en-US" dirty="0" smtClean="0">
                <a:latin typeface="Arial"/>
                <a:cs typeface="Arial"/>
              </a:rPr>
              <a:t>Winslow </a:t>
            </a:r>
            <a:r>
              <a:rPr lang="en-US" dirty="0">
                <a:latin typeface="Arial"/>
                <a:cs typeface="Arial"/>
              </a:rPr>
              <a:t>of </a:t>
            </a:r>
            <a:r>
              <a:rPr lang="en-US" b="1" dirty="0">
                <a:solidFill>
                  <a:srgbClr val="C00000"/>
                </a:solidFill>
                <a:latin typeface="Arial"/>
                <a:cs typeface="Arial"/>
              </a:rPr>
              <a:t>7.7</a:t>
            </a:r>
            <a:r>
              <a:rPr lang="en-US" dirty="0">
                <a:latin typeface="Arial"/>
                <a:cs typeface="Arial"/>
              </a:rPr>
              <a:t> ($5,120 ÷ [($680 + </a:t>
            </a:r>
            <a:r>
              <a:rPr lang="en-US" dirty="0" smtClean="0">
                <a:latin typeface="Arial"/>
                <a:cs typeface="Arial"/>
              </a:rPr>
              <a:t>650) </a:t>
            </a:r>
            <a:r>
              <a:rPr lang="en-US" dirty="0">
                <a:latin typeface="Arial"/>
                <a:cs typeface="Arial"/>
              </a:rPr>
              <a:t>÷ 2]</a:t>
            </a:r>
            <a:r>
              <a:rPr lang="en-US" dirty="0" smtClean="0">
                <a:latin typeface="Arial"/>
                <a:cs typeface="Arial"/>
              </a:rPr>
              <a:t>).</a:t>
            </a:r>
            <a:endParaRPr lang="en-US" dirty="0">
              <a:latin typeface="Arial"/>
              <a:cs typeface="Aria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graphicFrame>
        <p:nvGraphicFramePr>
          <p:cNvPr id="5" name="Table 4"/>
          <p:cNvGraphicFramePr>
            <a:graphicFrameLocks noGrp="1"/>
          </p:cNvGraphicFramePr>
          <p:nvPr>
            <p:extLst>
              <p:ext uri="{D42A27DB-BD31-4B8C-83A1-F6EECF244321}">
                <p14:modId xmlns:p14="http://schemas.microsoft.com/office/powerpoint/2010/main" val="2860307020"/>
              </p:ext>
            </p:extLst>
          </p:nvPr>
        </p:nvGraphicFramePr>
        <p:xfrm>
          <a:off x="1066847" y="2362200"/>
          <a:ext cx="6934200" cy="1569720"/>
        </p:xfrm>
        <a:graphic>
          <a:graphicData uri="http://schemas.openxmlformats.org/drawingml/2006/table">
            <a:tbl>
              <a:tblPr firstRow="1" bandRow="1">
                <a:tableStyleId>{5C22544A-7EE6-4342-B048-85BDC9FD1C3A}</a:tableStyleId>
              </a:tblPr>
              <a:tblGrid>
                <a:gridCol w="3505200">
                  <a:extLst>
                    <a:ext uri="{9D8B030D-6E8A-4147-A177-3AD203B41FA5}">
                      <a16:colId xmlns="" xmlns:a16="http://schemas.microsoft.com/office/drawing/2014/main" val="20000"/>
                    </a:ext>
                  </a:extLst>
                </a:gridCol>
                <a:gridCol w="838200">
                  <a:extLst>
                    <a:ext uri="{9D8B030D-6E8A-4147-A177-3AD203B41FA5}">
                      <a16:colId xmlns="" xmlns:a16="http://schemas.microsoft.com/office/drawing/2014/main" val="20001"/>
                    </a:ext>
                  </a:extLst>
                </a:gridCol>
                <a:gridCol w="914400">
                  <a:extLst>
                    <a:ext uri="{9D8B030D-6E8A-4147-A177-3AD203B41FA5}">
                      <a16:colId xmlns="" xmlns:a16="http://schemas.microsoft.com/office/drawing/2014/main" val="20002"/>
                    </a:ext>
                  </a:extLst>
                </a:gridCol>
                <a:gridCol w="838200">
                  <a:extLst>
                    <a:ext uri="{9D8B030D-6E8A-4147-A177-3AD203B41FA5}">
                      <a16:colId xmlns="" xmlns:a16="http://schemas.microsoft.com/office/drawing/2014/main" val="20003"/>
                    </a:ext>
                  </a:extLst>
                </a:gridCol>
                <a:gridCol w="838200">
                  <a:extLst>
                    <a:ext uri="{9D8B030D-6E8A-4147-A177-3AD203B41FA5}">
                      <a16:colId xmlns="" xmlns:a16="http://schemas.microsoft.com/office/drawing/2014/main" val="20004"/>
                    </a:ext>
                  </a:extLst>
                </a:gridCol>
              </a:tblGrid>
              <a:tr h="289560">
                <a:tc>
                  <a:txBody>
                    <a:bodyPr/>
                    <a:lstStyle/>
                    <a:p>
                      <a:endParaRPr 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lt1"/>
                          </a:solidFill>
                          <a:latin typeface="+mn-lt"/>
                          <a:ea typeface="+mn-ea"/>
                          <a:cs typeface="+mn-cs"/>
                        </a:rPr>
                        <a:t>Huebert </a:t>
                      </a:r>
                      <a:r>
                        <a:rPr lang="en-US" sz="1800" b="0" i="0" u="none" strike="noStrike" kern="1200" baseline="0" dirty="0">
                          <a:solidFill>
                            <a:schemeClr val="lt1"/>
                          </a:solidFill>
                          <a:latin typeface="+mn-lt"/>
                          <a:ea typeface="+mn-ea"/>
                          <a:cs typeface="+mn-cs"/>
                        </a:rPr>
                        <a:t>	</a:t>
                      </a:r>
                    </a:p>
                  </a:txBody>
                  <a:tcPr/>
                </a:tc>
                <a:tc hMerge="1">
                  <a:txBody>
                    <a:bodyPr/>
                    <a:lstStyle/>
                    <a:p>
                      <a:endParaRPr 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lt1"/>
                          </a:solidFill>
                          <a:latin typeface="+mn-lt"/>
                          <a:ea typeface="+mn-ea"/>
                          <a:cs typeface="+mn-cs"/>
                        </a:rPr>
                        <a:t>Winslow </a:t>
                      </a:r>
                      <a:r>
                        <a:rPr lang="en-US" sz="1800" b="0" i="0" u="none" strike="noStrike" kern="1200" baseline="0" dirty="0">
                          <a:solidFill>
                            <a:schemeClr val="lt1"/>
                          </a:solidFill>
                          <a:latin typeface="+mn-lt"/>
                          <a:ea typeface="+mn-ea"/>
                          <a:cs typeface="+mn-cs"/>
                        </a:rPr>
                        <a:t>	</a:t>
                      </a:r>
                      <a:endParaRPr lang="en-US" dirty="0"/>
                    </a:p>
                  </a:txBody>
                  <a:tcPr/>
                </a:tc>
                <a:tc hMerge="1">
                  <a:txBody>
                    <a:bodyPr/>
                    <a:lstStyle/>
                    <a:p>
                      <a:endParaRPr lang="en-US" dirty="0"/>
                    </a:p>
                  </a:txBody>
                  <a:tcPr/>
                </a:tc>
                <a:extLst>
                  <a:ext uri="{0D108BD9-81ED-4DB2-BD59-A6C34878D82A}">
                    <a16:rowId xmlns="" xmlns:a16="http://schemas.microsoft.com/office/drawing/2014/main" val="10000"/>
                  </a:ext>
                </a:extLst>
              </a:tr>
              <a:tr h="269777">
                <a:tc>
                  <a:txBody>
                    <a:bodyPr/>
                    <a:lstStyle/>
                    <a:p>
                      <a:endParaRPr lang="en-US" dirty="0"/>
                    </a:p>
                  </a:txBody>
                  <a:tcPr/>
                </a:tc>
                <a:tc>
                  <a:txBody>
                    <a:bodyPr/>
                    <a:lstStyle/>
                    <a:p>
                      <a:r>
                        <a:rPr lang="en-US" b="1" u="sng" dirty="0"/>
                        <a:t>2018</a:t>
                      </a:r>
                    </a:p>
                  </a:txBody>
                  <a:tcPr/>
                </a:tc>
                <a:tc>
                  <a:txBody>
                    <a:bodyPr/>
                    <a:lstStyle/>
                    <a:p>
                      <a:r>
                        <a:rPr lang="en-US" b="1" u="sng" dirty="0"/>
                        <a:t>2017</a:t>
                      </a:r>
                    </a:p>
                  </a:txBody>
                  <a:tcPr/>
                </a:tc>
                <a:tc>
                  <a:txBody>
                    <a:bodyPr/>
                    <a:lstStyle/>
                    <a:p>
                      <a:r>
                        <a:rPr lang="en-US" b="1" u="sng" dirty="0"/>
                        <a:t>2018</a:t>
                      </a:r>
                    </a:p>
                  </a:txBody>
                  <a:tcPr/>
                </a:tc>
                <a:tc>
                  <a:txBody>
                    <a:bodyPr/>
                    <a:lstStyle/>
                    <a:p>
                      <a:r>
                        <a:rPr lang="en-US" b="1" u="sng" dirty="0"/>
                        <a:t>2017</a:t>
                      </a:r>
                    </a:p>
                  </a:txBody>
                  <a:tcPr/>
                </a:tc>
                <a:extLst>
                  <a:ext uri="{0D108BD9-81ED-4DB2-BD59-A6C34878D82A}">
                    <a16:rowId xmlns="" xmlns:a16="http://schemas.microsoft.com/office/drawing/2014/main" val="10001"/>
                  </a:ext>
                </a:extLst>
              </a:tr>
              <a:tr h="472440">
                <a:tc>
                  <a:txBody>
                    <a:bodyPr/>
                    <a:lstStyle/>
                    <a:p>
                      <a:r>
                        <a:rPr lang="en-US" dirty="0"/>
                        <a:t>Property, plan and equipment (net)</a:t>
                      </a:r>
                    </a:p>
                  </a:txBody>
                  <a:tcPr/>
                </a:tc>
                <a:tc>
                  <a:txBody>
                    <a:bodyPr/>
                    <a:lstStyle/>
                    <a:p>
                      <a:r>
                        <a:rPr lang="en-US" dirty="0"/>
                        <a:t>$210</a:t>
                      </a:r>
                    </a:p>
                  </a:txBody>
                  <a:tcPr/>
                </a:tc>
                <a:tc>
                  <a:txBody>
                    <a:bodyPr/>
                    <a:lstStyle/>
                    <a:p>
                      <a:r>
                        <a:rPr lang="en-US" dirty="0"/>
                        <a:t>$220</a:t>
                      </a:r>
                    </a:p>
                  </a:txBody>
                  <a:tcPr/>
                </a:tc>
                <a:tc>
                  <a:txBody>
                    <a:bodyPr/>
                    <a:lstStyle/>
                    <a:p>
                      <a:r>
                        <a:rPr lang="en-US" dirty="0"/>
                        <a:t>$680</a:t>
                      </a:r>
                    </a:p>
                  </a:txBody>
                  <a:tcPr/>
                </a:tc>
                <a:tc>
                  <a:txBody>
                    <a:bodyPr/>
                    <a:lstStyle/>
                    <a:p>
                      <a:r>
                        <a:rPr lang="en-US" dirty="0"/>
                        <a:t>$650</a:t>
                      </a:r>
                    </a:p>
                  </a:txBody>
                  <a:tcPr/>
                </a:tc>
                <a:extLst>
                  <a:ext uri="{0D108BD9-81ED-4DB2-BD59-A6C34878D82A}">
                    <a16:rowId xmlns="" xmlns:a16="http://schemas.microsoft.com/office/drawing/2014/main" val="10002"/>
                  </a:ext>
                </a:extLst>
              </a:tr>
              <a:tr h="250937">
                <a:tc>
                  <a:txBody>
                    <a:bodyPr/>
                    <a:lstStyle/>
                    <a:p>
                      <a:r>
                        <a:rPr lang="en-US" dirty="0"/>
                        <a:t>Net </a:t>
                      </a:r>
                      <a:r>
                        <a:rPr lang="en-US" dirty="0" smtClean="0"/>
                        <a:t>Sales—2018</a:t>
                      </a:r>
                      <a:endParaRPr 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dk1"/>
                          </a:solidFill>
                          <a:latin typeface="+mn-lt"/>
                          <a:ea typeface="+mn-ea"/>
                          <a:cs typeface="+mn-cs"/>
                        </a:rPr>
                        <a:t>$1,850 </a:t>
                      </a:r>
                      <a:r>
                        <a:rPr lang="en-US" sz="1800" b="0" i="0" u="none" strike="noStrike" kern="1200" baseline="0" dirty="0">
                          <a:solidFill>
                            <a:schemeClr val="dk1"/>
                          </a:solidFill>
                          <a:latin typeface="+mn-lt"/>
                          <a:ea typeface="+mn-ea"/>
                          <a:cs typeface="+mn-cs"/>
                        </a:rPr>
                        <a:t>	</a:t>
                      </a:r>
                    </a:p>
                  </a:txBody>
                  <a:tcPr/>
                </a:tc>
                <a:tc hMerge="1">
                  <a:txBody>
                    <a:bodyPr/>
                    <a:lstStyle/>
                    <a:p>
                      <a:endParaRPr 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chemeClr val="dk1"/>
                          </a:solidFill>
                          <a:latin typeface="+mn-lt"/>
                          <a:ea typeface="+mn-ea"/>
                          <a:cs typeface="+mn-cs"/>
                        </a:rPr>
                        <a:t>$5,120 </a:t>
                      </a:r>
                      <a:r>
                        <a:rPr lang="en-US" sz="1800" b="0" i="0" u="none" strike="noStrike" kern="1200" baseline="0" dirty="0">
                          <a:solidFill>
                            <a:schemeClr val="dk1"/>
                          </a:solidFill>
                          <a:latin typeface="+mn-lt"/>
                          <a:ea typeface="+mn-ea"/>
                          <a:cs typeface="+mn-cs"/>
                        </a:rPr>
                        <a:t>	</a:t>
                      </a:r>
                    </a:p>
                  </a:txBody>
                  <a:tcPr/>
                </a:tc>
                <a:tc hMerge="1">
                  <a:txBody>
                    <a:bodyPr/>
                    <a:lstStyle/>
                    <a:p>
                      <a:endParaRPr lang="en-US" dirty="0"/>
                    </a:p>
                  </a:txBody>
                  <a:tcPr/>
                </a:tc>
                <a:extLst>
                  <a:ext uri="{0D108BD9-81ED-4DB2-BD59-A6C34878D82A}">
                    <a16:rowId xmlns="" xmlns:a16="http://schemas.microsoft.com/office/drawing/2014/main" val="10003"/>
                  </a:ext>
                </a:extLst>
              </a:tr>
            </a:tbl>
          </a:graphicData>
        </a:graphic>
      </p:graphicFrame>
      <p:sp>
        <p:nvSpPr>
          <p:cNvPr id="2" name="Oval 1"/>
          <p:cNvSpPr/>
          <p:nvPr/>
        </p:nvSpPr>
        <p:spPr bwMode="auto">
          <a:xfrm>
            <a:off x="734681" y="4256404"/>
            <a:ext cx="408319" cy="39179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35952182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Exchanges</a:t>
            </a:r>
            <a:endParaRPr lang="en-IN" dirty="0">
              <a:latin typeface="Calibri"/>
              <a:cs typeface="Calibri"/>
            </a:endParaRPr>
          </a:p>
        </p:txBody>
      </p:sp>
      <p:sp>
        <p:nvSpPr>
          <p:cNvPr id="5" name="Content Placeholder 4"/>
          <p:cNvSpPr>
            <a:spLocks noGrp="1"/>
          </p:cNvSpPr>
          <p:nvPr>
            <p:ph idx="1"/>
          </p:nvPr>
        </p:nvSpPr>
        <p:spPr>
          <a:xfrm>
            <a:off x="703632" y="1587501"/>
            <a:ext cx="8229600" cy="4813299"/>
          </a:xfrm>
        </p:spPr>
        <p:txBody>
          <a:bodyPr>
            <a:normAutofit fontScale="92500" lnSpcReduction="10000"/>
          </a:bodyPr>
          <a:lstStyle/>
          <a:p>
            <a:pPr fontAlgn="auto">
              <a:spcAft>
                <a:spcPts val="0"/>
              </a:spcAft>
              <a:buFont typeface="Arial" panose="020B0604020202020204" pitchFamily="34" charset="0"/>
              <a:buChar char="•"/>
              <a:defRPr/>
            </a:pPr>
            <a:r>
              <a:rPr lang="en-US" dirty="0"/>
              <a:t>Refers to the acquisition of an asset in exchange for an asset other than cash</a:t>
            </a:r>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r>
              <a:rPr lang="en-US" dirty="0"/>
              <a:t>Gain or loss is recognized in these transactions for the difference between the fair value and book value of the asset given</a:t>
            </a:r>
          </a:p>
          <a:p>
            <a:pPr fontAlgn="auto">
              <a:spcAft>
                <a:spcPts val="0"/>
              </a:spcAft>
              <a:buClr>
                <a:srgbClr val="42BDDA"/>
              </a:buClr>
              <a:buFont typeface="Wingdings" panose="05000000000000000000" pitchFamily="2" charset="2"/>
              <a:buChar char="§"/>
              <a:defRPr/>
            </a:pPr>
            <a:endParaRPr lang="en-US" dirty="0"/>
          </a:p>
          <a:p>
            <a:pPr fontAlgn="auto">
              <a:spcAft>
                <a:spcPts val="0"/>
              </a:spcAft>
              <a:buClr>
                <a:srgbClr val="42BDDA"/>
              </a:buClr>
              <a:buFont typeface="Wingdings" panose="05000000000000000000" pitchFamily="2" charset="2"/>
              <a:buChar char="§"/>
              <a:defRPr/>
            </a:pPr>
            <a:endParaRPr lang="en-US" dirty="0"/>
          </a:p>
          <a:p>
            <a:pPr fontAlgn="auto">
              <a:spcAft>
                <a:spcPts val="0"/>
              </a:spcAft>
              <a:buClr>
                <a:srgbClr val="42BDDA"/>
              </a:buClr>
              <a:buFont typeface="Wingdings" panose="05000000000000000000" pitchFamily="2" charset="2"/>
              <a:buChar char="§"/>
              <a:defRPr/>
            </a:pPr>
            <a:endParaRPr lang="en-US" dirty="0"/>
          </a:p>
          <a:p>
            <a:pPr marL="0" indent="0" fontAlgn="auto">
              <a:spcAft>
                <a:spcPts val="0"/>
              </a:spcAft>
              <a:buClr>
                <a:srgbClr val="42BDDA"/>
              </a:buClr>
              <a:buNone/>
              <a:defRPr/>
            </a:pPr>
            <a:endParaRPr lang="en-US"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2" name="TextBox 1"/>
          <p:cNvSpPr txBox="1"/>
          <p:nvPr/>
        </p:nvSpPr>
        <p:spPr>
          <a:xfrm>
            <a:off x="5953718" y="2417682"/>
            <a:ext cx="3266482" cy="523220"/>
          </a:xfrm>
          <a:prstGeom prst="rect">
            <a:avLst/>
          </a:prstGeom>
          <a:noFill/>
        </p:spPr>
        <p:txBody>
          <a:bodyPr wrap="square" rtlCol="0">
            <a:spAutoFit/>
          </a:bodyPr>
          <a:lstStyle/>
          <a:p>
            <a:pPr algn="ctr"/>
            <a:r>
              <a:rPr lang="en-US" sz="2800" dirty="0">
                <a:latin typeface="+mn-lt"/>
                <a:cs typeface="Arial" panose="020B0604020202020204" pitchFamily="34" charset="0"/>
              </a:rPr>
              <a:t>New asset acquired</a:t>
            </a:r>
          </a:p>
        </p:txBody>
      </p:sp>
      <p:sp>
        <p:nvSpPr>
          <p:cNvPr id="6" name="TextBox 5"/>
          <p:cNvSpPr txBox="1"/>
          <p:nvPr/>
        </p:nvSpPr>
        <p:spPr>
          <a:xfrm>
            <a:off x="691037" y="2382560"/>
            <a:ext cx="1878162" cy="523220"/>
          </a:xfrm>
          <a:prstGeom prst="rect">
            <a:avLst/>
          </a:prstGeom>
          <a:noFill/>
        </p:spPr>
        <p:txBody>
          <a:bodyPr wrap="square" rtlCol="0">
            <a:spAutoFit/>
          </a:bodyPr>
          <a:lstStyle/>
          <a:p>
            <a:pPr algn="ctr"/>
            <a:r>
              <a:rPr lang="en-US" sz="2800" dirty="0">
                <a:latin typeface="+mn-lt"/>
                <a:cs typeface="Arial" panose="020B0604020202020204" pitchFamily="34" charset="0"/>
              </a:rPr>
              <a:t>Old asset</a:t>
            </a:r>
          </a:p>
        </p:txBody>
      </p:sp>
      <p:sp>
        <p:nvSpPr>
          <p:cNvPr id="7" name="TextBox 6"/>
          <p:cNvSpPr txBox="1"/>
          <p:nvPr/>
        </p:nvSpPr>
        <p:spPr>
          <a:xfrm>
            <a:off x="3420411" y="2417682"/>
            <a:ext cx="1878162" cy="523220"/>
          </a:xfrm>
          <a:prstGeom prst="rect">
            <a:avLst/>
          </a:prstGeom>
          <a:noFill/>
        </p:spPr>
        <p:txBody>
          <a:bodyPr wrap="square" rtlCol="0">
            <a:spAutoFit/>
          </a:bodyPr>
          <a:lstStyle/>
          <a:p>
            <a:pPr algn="ctr"/>
            <a:r>
              <a:rPr lang="en-US" sz="2800" dirty="0">
                <a:latin typeface="+mn-lt"/>
                <a:cs typeface="Arial" panose="020B0604020202020204" pitchFamily="34" charset="0"/>
              </a:rPr>
              <a:t>Traded-in</a:t>
            </a:r>
          </a:p>
        </p:txBody>
      </p:sp>
      <p:sp>
        <p:nvSpPr>
          <p:cNvPr id="8" name="TextBox 7"/>
          <p:cNvSpPr txBox="1"/>
          <p:nvPr/>
        </p:nvSpPr>
        <p:spPr>
          <a:xfrm>
            <a:off x="2378914" y="4064292"/>
            <a:ext cx="4266358" cy="954107"/>
          </a:xfrm>
          <a:prstGeom prst="rect">
            <a:avLst/>
          </a:prstGeom>
          <a:noFill/>
        </p:spPr>
        <p:txBody>
          <a:bodyPr wrap="square" rtlCol="0">
            <a:spAutoFit/>
          </a:bodyPr>
          <a:lstStyle/>
          <a:p>
            <a:pPr algn="ctr"/>
            <a:r>
              <a:rPr lang="en-US" sz="2800" b="1" dirty="0">
                <a:solidFill>
                  <a:srgbClr val="0000CC"/>
                </a:solidFill>
                <a:latin typeface="+mn-lt"/>
                <a:cs typeface="Arial" panose="020B0604020202020204" pitchFamily="34" charset="0"/>
              </a:rPr>
              <a:t>Difference</a:t>
            </a:r>
            <a:r>
              <a:rPr lang="en-US" sz="2800" b="1" dirty="0">
                <a:latin typeface="+mn-lt"/>
                <a:cs typeface="Arial" panose="020B0604020202020204" pitchFamily="34" charset="0"/>
              </a:rPr>
              <a:t> </a:t>
            </a:r>
          </a:p>
          <a:p>
            <a:pPr algn="ctr"/>
            <a:r>
              <a:rPr lang="en-US" sz="2800" dirty="0">
                <a:latin typeface="+mn-lt"/>
                <a:cs typeface="Arial" panose="020B0604020202020204" pitchFamily="34" charset="0"/>
              </a:rPr>
              <a:t>Paid in cash or other asset</a:t>
            </a:r>
          </a:p>
        </p:txBody>
      </p:sp>
      <p:cxnSp>
        <p:nvCxnSpPr>
          <p:cNvPr id="4" name="Straight Arrow Connector 3"/>
          <p:cNvCxnSpPr/>
          <p:nvPr/>
        </p:nvCxnSpPr>
        <p:spPr>
          <a:xfrm>
            <a:off x="2630419" y="2671622"/>
            <a:ext cx="940472"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148093" y="2671622"/>
            <a:ext cx="940472"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502272" y="3477605"/>
            <a:ext cx="1981201" cy="789595"/>
          </a:xfrm>
          <a:prstGeom prst="straightConnector1">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1616072" y="3477604"/>
            <a:ext cx="1954820" cy="789596"/>
          </a:xfrm>
          <a:prstGeom prst="straightConnector1">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18800" y="2905780"/>
            <a:ext cx="2145077" cy="523220"/>
          </a:xfrm>
          <a:prstGeom prst="rect">
            <a:avLst/>
          </a:prstGeom>
          <a:noFill/>
        </p:spPr>
        <p:txBody>
          <a:bodyPr wrap="square" rtlCol="0">
            <a:spAutoFit/>
          </a:bodyPr>
          <a:lstStyle/>
          <a:p>
            <a:pPr algn="ctr"/>
            <a:r>
              <a:rPr lang="en-US" sz="2800" dirty="0">
                <a:latin typeface="+mn-lt"/>
                <a:cs typeface="Arial" panose="020B0604020202020204" pitchFamily="34" charset="0"/>
              </a:rPr>
              <a:t>(Fair value)</a:t>
            </a:r>
          </a:p>
        </p:txBody>
      </p:sp>
      <p:sp>
        <p:nvSpPr>
          <p:cNvPr id="14" name="TextBox 13"/>
          <p:cNvSpPr txBox="1"/>
          <p:nvPr/>
        </p:nvSpPr>
        <p:spPr>
          <a:xfrm>
            <a:off x="6492030" y="2908868"/>
            <a:ext cx="2145077" cy="523220"/>
          </a:xfrm>
          <a:prstGeom prst="rect">
            <a:avLst/>
          </a:prstGeom>
          <a:noFill/>
        </p:spPr>
        <p:txBody>
          <a:bodyPr wrap="square" rtlCol="0">
            <a:spAutoFit/>
          </a:bodyPr>
          <a:lstStyle/>
          <a:p>
            <a:pPr algn="ctr"/>
            <a:r>
              <a:rPr lang="en-US" sz="2800" dirty="0">
                <a:latin typeface="+mn-lt"/>
                <a:cs typeface="Arial" panose="020B0604020202020204" pitchFamily="34" charset="0"/>
              </a:rPr>
              <a:t>(Fair value)</a:t>
            </a:r>
          </a:p>
        </p:txBody>
      </p:sp>
    </p:spTree>
    <p:extLst>
      <p:ext uri="{BB962C8B-B14F-4D97-AF65-F5344CB8AC3E}">
        <p14:creationId xmlns:p14="http://schemas.microsoft.com/office/powerpoint/2010/main" val="1215267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par>
                                <p:cTn id="38" presetID="22" presetClass="entr" presetSubtype="1"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3" grpId="0"/>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716"/>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Nonmonetary Asset Exchange (Gain)</a:t>
            </a:r>
            <a:endParaRPr lang="en-IN" sz="40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3" name="TextBox 2"/>
          <p:cNvSpPr txBox="1"/>
          <p:nvPr/>
        </p:nvSpPr>
        <p:spPr>
          <a:xfrm>
            <a:off x="526727" y="1078806"/>
            <a:ext cx="8381558" cy="2123658"/>
          </a:xfrm>
          <a:prstGeom prst="rect">
            <a:avLst/>
          </a:prstGeom>
          <a:noFill/>
        </p:spPr>
        <p:txBody>
          <a:bodyPr wrap="square" rtlCol="0">
            <a:spAutoFit/>
          </a:bodyPr>
          <a:lstStyle/>
          <a:p>
            <a:r>
              <a:rPr lang="en-IN" sz="2200" dirty="0">
                <a:latin typeface="+mn-lt"/>
              </a:rPr>
              <a:t>The Elcorn Company traded its laser equipment for the newer air-cooled ion lasers manufactured by American Laser Corporation. The old equipment had a book value of $100,000 (cost of $500,000 less accumulated depreciation of $400,000) and a fair value of $150,000. To equalize the fair values of the assets exchanged, in addition to the old equipment, Elcorn paid American Laser $430,000 in cash. </a:t>
            </a:r>
            <a:endParaRPr lang="en-US" sz="2200" dirty="0">
              <a:latin typeface="+mn-lt"/>
            </a:endParaRPr>
          </a:p>
        </p:txBody>
      </p:sp>
      <p:sp>
        <p:nvSpPr>
          <p:cNvPr id="37" name="Rectangle 36"/>
          <p:cNvSpPr/>
          <p:nvPr/>
        </p:nvSpPr>
        <p:spPr>
          <a:xfrm>
            <a:off x="655974" y="3284526"/>
            <a:ext cx="8399255" cy="236004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38" name="TextBox 37"/>
          <p:cNvSpPr txBox="1">
            <a:spLocks noChangeArrowheads="1"/>
          </p:cNvSpPr>
          <p:nvPr/>
        </p:nvSpPr>
        <p:spPr bwMode="auto">
          <a:xfrm>
            <a:off x="647699" y="3310738"/>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39" name="TextBox 38"/>
          <p:cNvSpPr txBox="1">
            <a:spLocks noChangeArrowheads="1"/>
          </p:cNvSpPr>
          <p:nvPr/>
        </p:nvSpPr>
        <p:spPr bwMode="auto">
          <a:xfrm>
            <a:off x="656418" y="3825643"/>
            <a:ext cx="5482438" cy="464032"/>
          </a:xfrm>
          <a:prstGeom prst="rect">
            <a:avLst/>
          </a:prstGeom>
          <a:noFill/>
          <a:ln w="9525">
            <a:noFill/>
            <a:miter lim="800000"/>
            <a:headEnd/>
            <a:tailEnd/>
          </a:ln>
        </p:spPr>
        <p:txBody>
          <a:bodyPr/>
          <a:lstStyle/>
          <a:p>
            <a:r>
              <a:rPr lang="en-US" sz="2600" dirty="0" smtClean="0">
                <a:latin typeface="+mn-lt"/>
              </a:rPr>
              <a:t>Equipment—new</a:t>
            </a:r>
            <a:endParaRPr lang="en-IN" sz="2600" dirty="0">
              <a:latin typeface="+mn-lt"/>
            </a:endParaRPr>
          </a:p>
        </p:txBody>
      </p:sp>
      <p:sp>
        <p:nvSpPr>
          <p:cNvPr id="40" name="TextBox 39"/>
          <p:cNvSpPr txBox="1">
            <a:spLocks noChangeArrowheads="1"/>
          </p:cNvSpPr>
          <p:nvPr/>
        </p:nvSpPr>
        <p:spPr bwMode="auto">
          <a:xfrm>
            <a:off x="656418" y="4144117"/>
            <a:ext cx="5482437" cy="489547"/>
          </a:xfrm>
          <a:prstGeom prst="rect">
            <a:avLst/>
          </a:prstGeom>
          <a:noFill/>
          <a:ln w="9525">
            <a:noFill/>
            <a:miter lim="800000"/>
            <a:headEnd/>
            <a:tailEnd/>
          </a:ln>
        </p:spPr>
        <p:txBody>
          <a:bodyPr/>
          <a:lstStyle/>
          <a:p>
            <a:r>
              <a:rPr lang="en-US" sz="2600" dirty="0">
                <a:latin typeface="+mn-lt"/>
              </a:rPr>
              <a:t>Accumulated </a:t>
            </a:r>
            <a:r>
              <a:rPr lang="en-US" sz="2600" dirty="0" smtClean="0">
                <a:latin typeface="+mn-lt"/>
              </a:rPr>
              <a:t>depreciation—old</a:t>
            </a:r>
            <a:endParaRPr lang="en-US" sz="2600" dirty="0">
              <a:latin typeface="+mn-lt"/>
            </a:endParaRPr>
          </a:p>
        </p:txBody>
      </p:sp>
      <p:sp>
        <p:nvSpPr>
          <p:cNvPr id="41" name="TextBox 40"/>
          <p:cNvSpPr txBox="1">
            <a:spLocks noChangeArrowheads="1"/>
          </p:cNvSpPr>
          <p:nvPr/>
        </p:nvSpPr>
        <p:spPr bwMode="auto">
          <a:xfrm>
            <a:off x="5858570" y="3807030"/>
            <a:ext cx="1848886" cy="501258"/>
          </a:xfrm>
          <a:prstGeom prst="rect">
            <a:avLst/>
          </a:prstGeom>
          <a:noFill/>
          <a:ln w="9525">
            <a:noFill/>
            <a:miter lim="800000"/>
            <a:headEnd/>
            <a:tailEnd/>
          </a:ln>
        </p:spPr>
        <p:txBody>
          <a:bodyPr/>
          <a:lstStyle/>
          <a:p>
            <a:pPr algn="r"/>
            <a:r>
              <a:rPr lang="en-US" sz="2600" b="1" dirty="0">
                <a:solidFill>
                  <a:srgbClr val="C4004F"/>
                </a:solidFill>
                <a:latin typeface="+mn-lt"/>
              </a:rPr>
              <a:t>580,000</a:t>
            </a:r>
            <a:endParaRPr lang="en-IN" sz="2600" b="1" dirty="0">
              <a:solidFill>
                <a:srgbClr val="C4004F"/>
              </a:solidFill>
              <a:latin typeface="+mn-lt"/>
            </a:endParaRPr>
          </a:p>
        </p:txBody>
      </p:sp>
      <p:sp>
        <p:nvSpPr>
          <p:cNvPr id="42" name="TextBox 41"/>
          <p:cNvSpPr txBox="1">
            <a:spLocks noChangeArrowheads="1"/>
          </p:cNvSpPr>
          <p:nvPr/>
        </p:nvSpPr>
        <p:spPr bwMode="auto">
          <a:xfrm>
            <a:off x="6223900" y="4234384"/>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43" name="TextBox 42"/>
          <p:cNvSpPr txBox="1">
            <a:spLocks noChangeArrowheads="1"/>
          </p:cNvSpPr>
          <p:nvPr/>
        </p:nvSpPr>
        <p:spPr bwMode="auto">
          <a:xfrm>
            <a:off x="7561427" y="3305972"/>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44" name="TextBox 43"/>
          <p:cNvSpPr txBox="1">
            <a:spLocks noChangeArrowheads="1"/>
          </p:cNvSpPr>
          <p:nvPr/>
        </p:nvSpPr>
        <p:spPr bwMode="auto">
          <a:xfrm>
            <a:off x="6357519" y="3316751"/>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45" name="TextBox 44"/>
          <p:cNvSpPr txBox="1">
            <a:spLocks noChangeArrowheads="1"/>
          </p:cNvSpPr>
          <p:nvPr/>
        </p:nvSpPr>
        <p:spPr bwMode="auto">
          <a:xfrm>
            <a:off x="5938835" y="4147103"/>
            <a:ext cx="1773518" cy="483575"/>
          </a:xfrm>
          <a:prstGeom prst="rect">
            <a:avLst/>
          </a:prstGeom>
          <a:noFill/>
          <a:ln w="9525">
            <a:noFill/>
            <a:miter lim="800000"/>
            <a:headEnd/>
            <a:tailEnd/>
          </a:ln>
        </p:spPr>
        <p:txBody>
          <a:bodyPr/>
          <a:lstStyle/>
          <a:p>
            <a:pPr algn="r"/>
            <a:r>
              <a:rPr lang="en-US" sz="2600" dirty="0">
                <a:latin typeface="+mn-lt"/>
              </a:rPr>
              <a:t>400,000</a:t>
            </a:r>
          </a:p>
        </p:txBody>
      </p:sp>
      <p:cxnSp>
        <p:nvCxnSpPr>
          <p:cNvPr id="46" name="Straight Connector 45"/>
          <p:cNvCxnSpPr/>
          <p:nvPr/>
        </p:nvCxnSpPr>
        <p:spPr>
          <a:xfrm>
            <a:off x="656417" y="3815504"/>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49794" y="4483034"/>
            <a:ext cx="5482437" cy="489547"/>
          </a:xfrm>
          <a:prstGeom prst="rect">
            <a:avLst/>
          </a:prstGeom>
          <a:noFill/>
          <a:ln w="9525">
            <a:noFill/>
            <a:miter lim="800000"/>
            <a:headEnd/>
            <a:tailEnd/>
          </a:ln>
        </p:spPr>
        <p:txBody>
          <a:bodyPr/>
          <a:lstStyle/>
          <a:p>
            <a:pPr lvl="1"/>
            <a:r>
              <a:rPr lang="en-IN" sz="2600" dirty="0" smtClean="0">
                <a:latin typeface="+mn-lt"/>
              </a:rPr>
              <a:t>Equipment—old</a:t>
            </a:r>
            <a:endParaRPr lang="en-US" sz="2600" dirty="0">
              <a:latin typeface="+mn-lt"/>
            </a:endParaRPr>
          </a:p>
        </p:txBody>
      </p:sp>
      <p:sp>
        <p:nvSpPr>
          <p:cNvPr id="48" name="TextBox 47"/>
          <p:cNvSpPr txBox="1">
            <a:spLocks noChangeArrowheads="1"/>
          </p:cNvSpPr>
          <p:nvPr/>
        </p:nvSpPr>
        <p:spPr bwMode="auto">
          <a:xfrm>
            <a:off x="7189511" y="4486020"/>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49" name="TextBox 48"/>
          <p:cNvSpPr txBox="1">
            <a:spLocks noChangeArrowheads="1"/>
          </p:cNvSpPr>
          <p:nvPr/>
        </p:nvSpPr>
        <p:spPr bwMode="auto">
          <a:xfrm>
            <a:off x="649765" y="4813234"/>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50" name="TextBox 49"/>
          <p:cNvSpPr txBox="1">
            <a:spLocks noChangeArrowheads="1"/>
          </p:cNvSpPr>
          <p:nvPr/>
        </p:nvSpPr>
        <p:spPr bwMode="auto">
          <a:xfrm>
            <a:off x="7202182" y="4816220"/>
            <a:ext cx="1773518" cy="483575"/>
          </a:xfrm>
          <a:prstGeom prst="rect">
            <a:avLst/>
          </a:prstGeom>
          <a:noFill/>
          <a:ln w="9525">
            <a:noFill/>
            <a:miter lim="800000"/>
            <a:headEnd/>
            <a:tailEnd/>
          </a:ln>
        </p:spPr>
        <p:txBody>
          <a:bodyPr/>
          <a:lstStyle/>
          <a:p>
            <a:pPr algn="r"/>
            <a:r>
              <a:rPr lang="en-US" sz="2600" dirty="0">
                <a:latin typeface="+mn-lt"/>
              </a:rPr>
              <a:t>430,000</a:t>
            </a:r>
          </a:p>
        </p:txBody>
      </p:sp>
      <p:sp>
        <p:nvSpPr>
          <p:cNvPr id="51" name="TextBox 50"/>
          <p:cNvSpPr txBox="1">
            <a:spLocks noChangeArrowheads="1"/>
          </p:cNvSpPr>
          <p:nvPr/>
        </p:nvSpPr>
        <p:spPr bwMode="auto">
          <a:xfrm>
            <a:off x="649765" y="5130734"/>
            <a:ext cx="5482437" cy="489547"/>
          </a:xfrm>
          <a:prstGeom prst="rect">
            <a:avLst/>
          </a:prstGeom>
          <a:noFill/>
          <a:ln w="9525">
            <a:noFill/>
            <a:miter lim="800000"/>
            <a:headEnd/>
            <a:tailEnd/>
          </a:ln>
        </p:spPr>
        <p:txBody>
          <a:bodyPr/>
          <a:lstStyle/>
          <a:p>
            <a:pPr lvl="1"/>
            <a:r>
              <a:rPr lang="en-US" sz="2600" dirty="0">
                <a:latin typeface="+mn-lt"/>
              </a:rPr>
              <a:t>Gain (to balance)</a:t>
            </a:r>
          </a:p>
        </p:txBody>
      </p:sp>
      <p:sp>
        <p:nvSpPr>
          <p:cNvPr id="53" name="TextBox 52"/>
          <p:cNvSpPr txBox="1">
            <a:spLocks noChangeArrowheads="1"/>
          </p:cNvSpPr>
          <p:nvPr/>
        </p:nvSpPr>
        <p:spPr bwMode="auto">
          <a:xfrm>
            <a:off x="7202182" y="5133720"/>
            <a:ext cx="1773518" cy="483575"/>
          </a:xfrm>
          <a:prstGeom prst="rect">
            <a:avLst/>
          </a:prstGeom>
          <a:noFill/>
          <a:ln w="9525">
            <a:noFill/>
            <a:miter lim="800000"/>
            <a:headEnd/>
            <a:tailEnd/>
          </a:ln>
        </p:spPr>
        <p:txBody>
          <a:bodyPr/>
          <a:lstStyle/>
          <a:p>
            <a:pPr algn="r"/>
            <a:r>
              <a:rPr lang="en-US" sz="2600" b="1" dirty="0">
                <a:solidFill>
                  <a:srgbClr val="00B0F0"/>
                </a:solidFill>
                <a:latin typeface="+mn-lt"/>
              </a:rPr>
              <a:t>50,000</a:t>
            </a:r>
          </a:p>
        </p:txBody>
      </p:sp>
      <p:sp>
        <p:nvSpPr>
          <p:cNvPr id="4" name="TextBox 3"/>
          <p:cNvSpPr txBox="1"/>
          <p:nvPr/>
        </p:nvSpPr>
        <p:spPr>
          <a:xfrm>
            <a:off x="526728" y="5812821"/>
            <a:ext cx="8668441" cy="492443"/>
          </a:xfrm>
          <a:prstGeom prst="rect">
            <a:avLst/>
          </a:prstGeom>
          <a:noFill/>
        </p:spPr>
        <p:txBody>
          <a:bodyPr wrap="square" rtlCol="0">
            <a:spAutoFit/>
          </a:bodyPr>
          <a:lstStyle/>
          <a:p>
            <a:r>
              <a:rPr lang="en-IN" sz="2500" dirty="0">
                <a:latin typeface="+mn-lt"/>
                <a:cs typeface="Arial" panose="020B0604020202020204" pitchFamily="34" charset="0"/>
              </a:rPr>
              <a:t>Fair value of new equipment = </a:t>
            </a:r>
            <a:r>
              <a:rPr lang="en-IN" sz="2500" b="1" dirty="0">
                <a:solidFill>
                  <a:srgbClr val="C4004F"/>
                </a:solidFill>
                <a:latin typeface="+mn-lt"/>
                <a:cs typeface="Arial" panose="020B0604020202020204" pitchFamily="34" charset="0"/>
              </a:rPr>
              <a:t>$580,000 </a:t>
            </a:r>
            <a:r>
              <a:rPr lang="en-IN" sz="2500" dirty="0">
                <a:latin typeface="+mn-lt"/>
                <a:cs typeface="Arial" panose="020B0604020202020204" pitchFamily="34" charset="0"/>
              </a:rPr>
              <a:t>($150,000 + $430,000</a:t>
            </a:r>
            <a:r>
              <a:rPr lang="en-IN" sz="2600" dirty="0">
                <a:latin typeface="+mn-lt"/>
                <a:cs typeface="Arial" panose="020B0604020202020204" pitchFamily="34" charset="0"/>
              </a:rPr>
              <a:t>)</a:t>
            </a:r>
            <a:endParaRPr lang="en-US" sz="2600" dirty="0">
              <a:latin typeface="+mn-lt"/>
              <a:cs typeface="Arial" panose="020B0604020202020204" pitchFamily="34" charset="0"/>
            </a:endParaRPr>
          </a:p>
        </p:txBody>
      </p:sp>
      <p:sp>
        <p:nvSpPr>
          <p:cNvPr id="22" name="TextBox 21"/>
          <p:cNvSpPr txBox="1"/>
          <p:nvPr/>
        </p:nvSpPr>
        <p:spPr>
          <a:xfrm>
            <a:off x="526727" y="6213157"/>
            <a:ext cx="8668441" cy="492443"/>
          </a:xfrm>
          <a:prstGeom prst="rect">
            <a:avLst/>
          </a:prstGeom>
          <a:noFill/>
        </p:spPr>
        <p:txBody>
          <a:bodyPr wrap="square" rtlCol="0">
            <a:spAutoFit/>
          </a:bodyPr>
          <a:lstStyle/>
          <a:p>
            <a:r>
              <a:rPr lang="en-IN" sz="2600" dirty="0">
                <a:latin typeface="+mn-lt"/>
                <a:cs typeface="Arial" panose="020B0604020202020204" pitchFamily="34" charset="0"/>
              </a:rPr>
              <a:t>Gain = Fair value ($150,000) </a:t>
            </a:r>
            <a:r>
              <a:rPr lang="en-IN" sz="2600" dirty="0" smtClean="0">
                <a:latin typeface="+mn-lt"/>
                <a:cs typeface="Arial" panose="020B0604020202020204" pitchFamily="34" charset="0"/>
              </a:rPr>
              <a:t>− </a:t>
            </a:r>
            <a:r>
              <a:rPr lang="en-IN" sz="2600" dirty="0">
                <a:latin typeface="+mn-lt"/>
                <a:cs typeface="Arial" panose="020B0604020202020204" pitchFamily="34" charset="0"/>
              </a:rPr>
              <a:t>Book value ($100,000) = </a:t>
            </a:r>
            <a:r>
              <a:rPr lang="en-IN" sz="2600" b="1" dirty="0">
                <a:solidFill>
                  <a:srgbClr val="00B0F0"/>
                </a:solidFill>
                <a:latin typeface="+mn-lt"/>
                <a:cs typeface="Arial" panose="020B0604020202020204" pitchFamily="34" charset="0"/>
              </a:rPr>
              <a:t>$50,000</a:t>
            </a:r>
            <a:endParaRPr lang="en-US" sz="2600" dirty="0">
              <a:solidFill>
                <a:srgbClr val="00B0F0"/>
              </a:solidFill>
              <a:latin typeface="+mn-lt"/>
              <a:cs typeface="Arial" panose="020B0604020202020204" pitchFamily="34" charset="0"/>
            </a:endParaRPr>
          </a:p>
        </p:txBody>
      </p:sp>
    </p:spTree>
    <p:extLst>
      <p:ext uri="{BB962C8B-B14F-4D97-AF65-F5344CB8AC3E}">
        <p14:creationId xmlns:p14="http://schemas.microsoft.com/office/powerpoint/2010/main" val="2707252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animBg="1"/>
      <p:bldP spid="38" grpId="0"/>
      <p:bldP spid="39" grpId="0"/>
      <p:bldP spid="40" grpId="0"/>
      <p:bldP spid="41" grpId="0"/>
      <p:bldP spid="42" grpId="0"/>
      <p:bldP spid="43" grpId="0"/>
      <p:bldP spid="44" grpId="0"/>
      <p:bldP spid="45" grpId="0"/>
      <p:bldP spid="47" grpId="0"/>
      <p:bldP spid="48" grpId="0"/>
      <p:bldP spid="49" grpId="0"/>
      <p:bldP spid="50" grpId="0"/>
      <p:bldP spid="51" grpId="0"/>
      <p:bldP spid="53" grpId="0"/>
      <p:bldP spid="4" grpId="0"/>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903" y="57847"/>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Nonmonetary Asset Exchange (Loss)</a:t>
            </a:r>
            <a:endParaRPr lang="en-IN" sz="40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3" name="TextBox 2"/>
          <p:cNvSpPr txBox="1"/>
          <p:nvPr/>
        </p:nvSpPr>
        <p:spPr>
          <a:xfrm>
            <a:off x="752210" y="1039071"/>
            <a:ext cx="8381558" cy="2123658"/>
          </a:xfrm>
          <a:prstGeom prst="rect">
            <a:avLst/>
          </a:prstGeom>
          <a:noFill/>
        </p:spPr>
        <p:txBody>
          <a:bodyPr wrap="square" rtlCol="0">
            <a:spAutoFit/>
          </a:bodyPr>
          <a:lstStyle/>
          <a:p>
            <a:r>
              <a:rPr lang="en-IN" sz="2200" dirty="0">
                <a:latin typeface="+mn-lt"/>
              </a:rPr>
              <a:t>The Elcorn Company traded its laser equipment for the newer air-cooled ion lasers manufactured by American Laser Corporation. The old equipment had a book value of $100,000 (cost of $500,000 less accumulated depreciation of $400,000) and a fair value of $75,000. To equalize the fair values of the assets exchanged, in addition to the old</a:t>
            </a:r>
          </a:p>
          <a:p>
            <a:r>
              <a:rPr lang="en-IN" sz="2200" dirty="0">
                <a:latin typeface="+mn-lt"/>
              </a:rPr>
              <a:t>equipment, Elcorn paid American Laser $430,000 in cash. </a:t>
            </a:r>
            <a:endParaRPr lang="en-US" sz="2200" dirty="0">
              <a:latin typeface="+mn-lt"/>
            </a:endParaRPr>
          </a:p>
        </p:txBody>
      </p:sp>
      <p:sp>
        <p:nvSpPr>
          <p:cNvPr id="37" name="Rectangle 36"/>
          <p:cNvSpPr/>
          <p:nvPr/>
        </p:nvSpPr>
        <p:spPr>
          <a:xfrm>
            <a:off x="655974" y="3270204"/>
            <a:ext cx="8399255" cy="236004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38" name="TextBox 37"/>
          <p:cNvSpPr txBox="1">
            <a:spLocks noChangeArrowheads="1"/>
          </p:cNvSpPr>
          <p:nvPr/>
        </p:nvSpPr>
        <p:spPr bwMode="auto">
          <a:xfrm>
            <a:off x="647699" y="3315466"/>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39" name="TextBox 38"/>
          <p:cNvSpPr txBox="1">
            <a:spLocks noChangeArrowheads="1"/>
          </p:cNvSpPr>
          <p:nvPr/>
        </p:nvSpPr>
        <p:spPr bwMode="auto">
          <a:xfrm>
            <a:off x="656418" y="3811321"/>
            <a:ext cx="5482438" cy="464032"/>
          </a:xfrm>
          <a:prstGeom prst="rect">
            <a:avLst/>
          </a:prstGeom>
          <a:noFill/>
          <a:ln w="9525">
            <a:noFill/>
            <a:miter lim="800000"/>
            <a:headEnd/>
            <a:tailEnd/>
          </a:ln>
        </p:spPr>
        <p:txBody>
          <a:bodyPr/>
          <a:lstStyle/>
          <a:p>
            <a:r>
              <a:rPr lang="en-US" sz="2600" dirty="0" smtClean="0">
                <a:latin typeface="+mn-lt"/>
              </a:rPr>
              <a:t>Equipment—new</a:t>
            </a:r>
            <a:endParaRPr lang="en-IN" sz="2600" dirty="0">
              <a:latin typeface="+mn-lt"/>
            </a:endParaRPr>
          </a:p>
        </p:txBody>
      </p:sp>
      <p:sp>
        <p:nvSpPr>
          <p:cNvPr id="40" name="TextBox 39"/>
          <p:cNvSpPr txBox="1">
            <a:spLocks noChangeArrowheads="1"/>
          </p:cNvSpPr>
          <p:nvPr/>
        </p:nvSpPr>
        <p:spPr bwMode="auto">
          <a:xfrm>
            <a:off x="656418" y="4148845"/>
            <a:ext cx="5482437" cy="489547"/>
          </a:xfrm>
          <a:prstGeom prst="rect">
            <a:avLst/>
          </a:prstGeom>
          <a:noFill/>
          <a:ln w="9525">
            <a:noFill/>
            <a:miter lim="800000"/>
            <a:headEnd/>
            <a:tailEnd/>
          </a:ln>
        </p:spPr>
        <p:txBody>
          <a:bodyPr/>
          <a:lstStyle/>
          <a:p>
            <a:r>
              <a:rPr lang="en-US" sz="2600" dirty="0">
                <a:latin typeface="+mn-lt"/>
              </a:rPr>
              <a:t>Accumulated </a:t>
            </a:r>
            <a:r>
              <a:rPr lang="en-US" sz="2600" dirty="0" smtClean="0">
                <a:latin typeface="+mn-lt"/>
              </a:rPr>
              <a:t>depreciation—old</a:t>
            </a:r>
            <a:endParaRPr lang="en-US" sz="2600" dirty="0">
              <a:latin typeface="+mn-lt"/>
            </a:endParaRPr>
          </a:p>
        </p:txBody>
      </p:sp>
      <p:sp>
        <p:nvSpPr>
          <p:cNvPr id="41" name="TextBox 40"/>
          <p:cNvSpPr txBox="1">
            <a:spLocks noChangeArrowheads="1"/>
          </p:cNvSpPr>
          <p:nvPr/>
        </p:nvSpPr>
        <p:spPr bwMode="auto">
          <a:xfrm>
            <a:off x="5858570" y="3792708"/>
            <a:ext cx="1848886" cy="501258"/>
          </a:xfrm>
          <a:prstGeom prst="rect">
            <a:avLst/>
          </a:prstGeom>
          <a:noFill/>
          <a:ln w="9525">
            <a:noFill/>
            <a:miter lim="800000"/>
            <a:headEnd/>
            <a:tailEnd/>
          </a:ln>
        </p:spPr>
        <p:txBody>
          <a:bodyPr/>
          <a:lstStyle/>
          <a:p>
            <a:pPr algn="r"/>
            <a:r>
              <a:rPr lang="en-US" sz="2600" b="1" dirty="0">
                <a:solidFill>
                  <a:srgbClr val="C4004F"/>
                </a:solidFill>
                <a:latin typeface="+mn-lt"/>
              </a:rPr>
              <a:t>505,000</a:t>
            </a:r>
            <a:endParaRPr lang="en-IN" sz="2600" b="1" dirty="0">
              <a:solidFill>
                <a:srgbClr val="C4004F"/>
              </a:solidFill>
              <a:latin typeface="+mn-lt"/>
            </a:endParaRPr>
          </a:p>
        </p:txBody>
      </p:sp>
      <p:sp>
        <p:nvSpPr>
          <p:cNvPr id="42" name="TextBox 41"/>
          <p:cNvSpPr txBox="1">
            <a:spLocks noChangeArrowheads="1"/>
          </p:cNvSpPr>
          <p:nvPr/>
        </p:nvSpPr>
        <p:spPr bwMode="auto">
          <a:xfrm>
            <a:off x="6223900" y="4220062"/>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43" name="TextBox 42"/>
          <p:cNvSpPr txBox="1">
            <a:spLocks noChangeArrowheads="1"/>
          </p:cNvSpPr>
          <p:nvPr/>
        </p:nvSpPr>
        <p:spPr bwMode="auto">
          <a:xfrm>
            <a:off x="7561427" y="3310700"/>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44" name="TextBox 43"/>
          <p:cNvSpPr txBox="1">
            <a:spLocks noChangeArrowheads="1"/>
          </p:cNvSpPr>
          <p:nvPr/>
        </p:nvSpPr>
        <p:spPr bwMode="auto">
          <a:xfrm>
            <a:off x="6357519" y="3321479"/>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45" name="TextBox 44"/>
          <p:cNvSpPr txBox="1">
            <a:spLocks noChangeArrowheads="1"/>
          </p:cNvSpPr>
          <p:nvPr/>
        </p:nvSpPr>
        <p:spPr bwMode="auto">
          <a:xfrm>
            <a:off x="5938835" y="4151831"/>
            <a:ext cx="1773518" cy="483575"/>
          </a:xfrm>
          <a:prstGeom prst="rect">
            <a:avLst/>
          </a:prstGeom>
          <a:noFill/>
          <a:ln w="9525">
            <a:noFill/>
            <a:miter lim="800000"/>
            <a:headEnd/>
            <a:tailEnd/>
          </a:ln>
        </p:spPr>
        <p:txBody>
          <a:bodyPr/>
          <a:lstStyle/>
          <a:p>
            <a:pPr algn="r"/>
            <a:r>
              <a:rPr lang="en-US" sz="2600" dirty="0">
                <a:latin typeface="+mn-lt"/>
              </a:rPr>
              <a:t>400,000</a:t>
            </a:r>
          </a:p>
        </p:txBody>
      </p:sp>
      <p:cxnSp>
        <p:nvCxnSpPr>
          <p:cNvPr id="46" name="Straight Connector 45"/>
          <p:cNvCxnSpPr/>
          <p:nvPr/>
        </p:nvCxnSpPr>
        <p:spPr>
          <a:xfrm>
            <a:off x="656417" y="3801182"/>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49794" y="4468712"/>
            <a:ext cx="5482437" cy="489547"/>
          </a:xfrm>
          <a:prstGeom prst="rect">
            <a:avLst/>
          </a:prstGeom>
          <a:noFill/>
          <a:ln w="9525">
            <a:noFill/>
            <a:miter lim="800000"/>
            <a:headEnd/>
            <a:tailEnd/>
          </a:ln>
        </p:spPr>
        <p:txBody>
          <a:bodyPr/>
          <a:lstStyle/>
          <a:p>
            <a:r>
              <a:rPr lang="en-IN" sz="2600" dirty="0">
                <a:latin typeface="+mn-lt"/>
              </a:rPr>
              <a:t>Loss (to balance)</a:t>
            </a:r>
            <a:endParaRPr lang="en-US" sz="2600" dirty="0">
              <a:latin typeface="+mn-lt"/>
            </a:endParaRPr>
          </a:p>
        </p:txBody>
      </p:sp>
      <p:sp>
        <p:nvSpPr>
          <p:cNvPr id="48" name="TextBox 47"/>
          <p:cNvSpPr txBox="1">
            <a:spLocks noChangeArrowheads="1"/>
          </p:cNvSpPr>
          <p:nvPr/>
        </p:nvSpPr>
        <p:spPr bwMode="auto">
          <a:xfrm>
            <a:off x="5957611" y="4471698"/>
            <a:ext cx="1773518" cy="483575"/>
          </a:xfrm>
          <a:prstGeom prst="rect">
            <a:avLst/>
          </a:prstGeom>
          <a:noFill/>
          <a:ln w="9525">
            <a:noFill/>
            <a:miter lim="800000"/>
            <a:headEnd/>
            <a:tailEnd/>
          </a:ln>
        </p:spPr>
        <p:txBody>
          <a:bodyPr/>
          <a:lstStyle/>
          <a:p>
            <a:pPr algn="r"/>
            <a:r>
              <a:rPr lang="en-US" sz="2600" dirty="0">
                <a:latin typeface="+mn-lt"/>
              </a:rPr>
              <a:t>25,000</a:t>
            </a:r>
          </a:p>
        </p:txBody>
      </p:sp>
      <p:sp>
        <p:nvSpPr>
          <p:cNvPr id="49" name="TextBox 48"/>
          <p:cNvSpPr txBox="1">
            <a:spLocks noChangeArrowheads="1"/>
          </p:cNvSpPr>
          <p:nvPr/>
        </p:nvSpPr>
        <p:spPr bwMode="auto">
          <a:xfrm>
            <a:off x="649765" y="4779515"/>
            <a:ext cx="5482437" cy="489547"/>
          </a:xfrm>
          <a:prstGeom prst="rect">
            <a:avLst/>
          </a:prstGeom>
          <a:noFill/>
          <a:ln w="9525">
            <a:noFill/>
            <a:miter lim="800000"/>
            <a:headEnd/>
            <a:tailEnd/>
          </a:ln>
        </p:spPr>
        <p:txBody>
          <a:bodyPr/>
          <a:lstStyle/>
          <a:p>
            <a:pPr lvl="1"/>
            <a:r>
              <a:rPr lang="en-US" sz="2600" dirty="0" smtClean="0">
                <a:latin typeface="+mn-lt"/>
              </a:rPr>
              <a:t>Equipment—old</a:t>
            </a:r>
            <a:endParaRPr lang="en-US" sz="2600" dirty="0">
              <a:latin typeface="+mn-lt"/>
            </a:endParaRPr>
          </a:p>
        </p:txBody>
      </p:sp>
      <p:sp>
        <p:nvSpPr>
          <p:cNvPr id="50" name="TextBox 49"/>
          <p:cNvSpPr txBox="1">
            <a:spLocks noChangeArrowheads="1"/>
          </p:cNvSpPr>
          <p:nvPr/>
        </p:nvSpPr>
        <p:spPr bwMode="auto">
          <a:xfrm>
            <a:off x="7202182" y="4801898"/>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51" name="TextBox 50"/>
          <p:cNvSpPr txBox="1">
            <a:spLocks noChangeArrowheads="1"/>
          </p:cNvSpPr>
          <p:nvPr/>
        </p:nvSpPr>
        <p:spPr bwMode="auto">
          <a:xfrm>
            <a:off x="649765" y="5116412"/>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53" name="TextBox 52"/>
          <p:cNvSpPr txBox="1">
            <a:spLocks noChangeArrowheads="1"/>
          </p:cNvSpPr>
          <p:nvPr/>
        </p:nvSpPr>
        <p:spPr bwMode="auto">
          <a:xfrm>
            <a:off x="7202182" y="5119398"/>
            <a:ext cx="1773518" cy="483575"/>
          </a:xfrm>
          <a:prstGeom prst="rect">
            <a:avLst/>
          </a:prstGeom>
          <a:noFill/>
          <a:ln w="9525">
            <a:noFill/>
            <a:miter lim="800000"/>
            <a:headEnd/>
            <a:tailEnd/>
          </a:ln>
        </p:spPr>
        <p:txBody>
          <a:bodyPr/>
          <a:lstStyle/>
          <a:p>
            <a:pPr algn="r"/>
            <a:r>
              <a:rPr lang="en-US" sz="2600" dirty="0">
                <a:latin typeface="+mn-lt"/>
              </a:rPr>
              <a:t>430,000</a:t>
            </a:r>
          </a:p>
        </p:txBody>
      </p:sp>
      <p:sp>
        <p:nvSpPr>
          <p:cNvPr id="21" name="TextBox 20"/>
          <p:cNvSpPr txBox="1"/>
          <p:nvPr/>
        </p:nvSpPr>
        <p:spPr>
          <a:xfrm>
            <a:off x="526728" y="5812821"/>
            <a:ext cx="8668441" cy="492443"/>
          </a:xfrm>
          <a:prstGeom prst="rect">
            <a:avLst/>
          </a:prstGeom>
          <a:noFill/>
        </p:spPr>
        <p:txBody>
          <a:bodyPr wrap="square" rtlCol="0">
            <a:spAutoFit/>
          </a:bodyPr>
          <a:lstStyle/>
          <a:p>
            <a:r>
              <a:rPr lang="en-IN" sz="2600" dirty="0">
                <a:latin typeface="+mn-lt"/>
                <a:cs typeface="Arial" panose="020B0604020202020204" pitchFamily="34" charset="0"/>
              </a:rPr>
              <a:t>Fair value of new equipment = </a:t>
            </a:r>
            <a:r>
              <a:rPr lang="en-IN" sz="2600" b="1" dirty="0">
                <a:solidFill>
                  <a:srgbClr val="C4004F"/>
                </a:solidFill>
                <a:latin typeface="+mn-lt"/>
                <a:cs typeface="Arial" panose="020B0604020202020204" pitchFamily="34" charset="0"/>
              </a:rPr>
              <a:t>$505,000 </a:t>
            </a:r>
            <a:r>
              <a:rPr lang="en-IN" sz="2600" dirty="0">
                <a:latin typeface="+mn-lt"/>
                <a:cs typeface="Arial" panose="020B0604020202020204" pitchFamily="34" charset="0"/>
              </a:rPr>
              <a:t>($75,000 + $430,000)</a:t>
            </a:r>
            <a:endParaRPr lang="en-US" sz="2600" dirty="0">
              <a:latin typeface="+mn-lt"/>
              <a:cs typeface="Arial" panose="020B0604020202020204" pitchFamily="34" charset="0"/>
            </a:endParaRPr>
          </a:p>
        </p:txBody>
      </p:sp>
      <p:sp>
        <p:nvSpPr>
          <p:cNvPr id="22" name="TextBox 21"/>
          <p:cNvSpPr txBox="1"/>
          <p:nvPr/>
        </p:nvSpPr>
        <p:spPr>
          <a:xfrm>
            <a:off x="526727" y="6259459"/>
            <a:ext cx="8668441" cy="492443"/>
          </a:xfrm>
          <a:prstGeom prst="rect">
            <a:avLst/>
          </a:prstGeom>
          <a:noFill/>
        </p:spPr>
        <p:txBody>
          <a:bodyPr wrap="square" rtlCol="0">
            <a:spAutoFit/>
          </a:bodyPr>
          <a:lstStyle/>
          <a:p>
            <a:r>
              <a:rPr lang="en-IN" sz="2600" dirty="0">
                <a:latin typeface="+mn-lt"/>
                <a:cs typeface="Arial" panose="020B0604020202020204" pitchFamily="34" charset="0"/>
              </a:rPr>
              <a:t>Loss = Fair value ($75,000) − Book value ($100,000) = </a:t>
            </a:r>
            <a:r>
              <a:rPr lang="en-IN" sz="2600" b="1" dirty="0">
                <a:solidFill>
                  <a:srgbClr val="00B0F0"/>
                </a:solidFill>
                <a:latin typeface="+mn-lt"/>
                <a:cs typeface="Arial" panose="020B0604020202020204" pitchFamily="34" charset="0"/>
              </a:rPr>
              <a:t>($25,000)</a:t>
            </a:r>
            <a:endParaRPr lang="en-US" sz="2600" dirty="0">
              <a:solidFill>
                <a:srgbClr val="00B0F0"/>
              </a:solidFill>
              <a:latin typeface="+mn-lt"/>
              <a:cs typeface="Arial" panose="020B0604020202020204" pitchFamily="34" charset="0"/>
            </a:endParaRPr>
          </a:p>
        </p:txBody>
      </p:sp>
    </p:spTree>
    <p:extLst>
      <p:ext uri="{BB962C8B-B14F-4D97-AF65-F5344CB8AC3E}">
        <p14:creationId xmlns:p14="http://schemas.microsoft.com/office/powerpoint/2010/main" val="1292798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p:bldP spid="40" grpId="0"/>
      <p:bldP spid="41" grpId="0"/>
      <p:bldP spid="42" grpId="0"/>
      <p:bldP spid="45" grpId="0"/>
      <p:bldP spid="47" grpId="0"/>
      <p:bldP spid="48" grpId="0"/>
      <p:bldP spid="49" grpId="0"/>
      <p:bldP spid="50" grpId="0"/>
      <p:bldP spid="51" grpId="0"/>
      <p:bldP spid="53" grpId="0"/>
      <p:bldP spid="21" grpId="0"/>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Nonmonetary Asset Exchange </a:t>
            </a:r>
            <a:br>
              <a:rPr lang="en-US" sz="3200" dirty="0">
                <a:latin typeface="Calibri"/>
                <a:cs typeface="Calibri"/>
              </a:rPr>
            </a:br>
            <a:r>
              <a:rPr lang="en-US" sz="3200" dirty="0">
                <a:latin typeface="Calibri"/>
                <a:cs typeface="Calibri"/>
              </a:rPr>
              <a:t>(Fair Value Not Determinable)</a:t>
            </a:r>
            <a:endParaRPr lang="en-IN" sz="32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3" name="TextBox 2"/>
          <p:cNvSpPr txBox="1"/>
          <p:nvPr/>
        </p:nvSpPr>
        <p:spPr>
          <a:xfrm>
            <a:off x="492259" y="1408448"/>
            <a:ext cx="8381558" cy="2308324"/>
          </a:xfrm>
          <a:prstGeom prst="rect">
            <a:avLst/>
          </a:prstGeom>
          <a:noFill/>
        </p:spPr>
        <p:txBody>
          <a:bodyPr wrap="square" rtlCol="0">
            <a:spAutoFit/>
          </a:bodyPr>
          <a:lstStyle/>
          <a:p>
            <a:r>
              <a:rPr lang="en-IN" sz="2400" dirty="0">
                <a:latin typeface="+mn-lt"/>
              </a:rPr>
              <a:t>The Elcorn Company traded its laser equipment for the newer air-cooled ion lasers manufactured by American Laser Corporation. The old equipment had a book value of $100,000 (cost of $500,000 less accumulated depreciation of $400,000). The fair value of both the new and old equipment is not determinable. Elcorn paid American Laser $430,000 in cash. </a:t>
            </a:r>
            <a:endParaRPr lang="en-US" sz="2400" dirty="0">
              <a:latin typeface="+mn-lt"/>
            </a:endParaRPr>
          </a:p>
        </p:txBody>
      </p:sp>
      <p:sp>
        <p:nvSpPr>
          <p:cNvPr id="37" name="Rectangle 36"/>
          <p:cNvSpPr/>
          <p:nvPr/>
        </p:nvSpPr>
        <p:spPr>
          <a:xfrm>
            <a:off x="655974" y="3939040"/>
            <a:ext cx="8399255" cy="20182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38" name="TextBox 37"/>
          <p:cNvSpPr txBox="1">
            <a:spLocks noChangeArrowheads="1"/>
          </p:cNvSpPr>
          <p:nvPr/>
        </p:nvSpPr>
        <p:spPr bwMode="auto">
          <a:xfrm>
            <a:off x="647699" y="3965252"/>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39" name="TextBox 38"/>
          <p:cNvSpPr txBox="1">
            <a:spLocks noChangeArrowheads="1"/>
          </p:cNvSpPr>
          <p:nvPr/>
        </p:nvSpPr>
        <p:spPr bwMode="auto">
          <a:xfrm>
            <a:off x="656418" y="4480157"/>
            <a:ext cx="5482438" cy="464032"/>
          </a:xfrm>
          <a:prstGeom prst="rect">
            <a:avLst/>
          </a:prstGeom>
          <a:noFill/>
          <a:ln w="9525">
            <a:noFill/>
            <a:miter lim="800000"/>
            <a:headEnd/>
            <a:tailEnd/>
          </a:ln>
        </p:spPr>
        <p:txBody>
          <a:bodyPr/>
          <a:lstStyle/>
          <a:p>
            <a:r>
              <a:rPr lang="en-US" sz="2600" dirty="0" smtClean="0">
                <a:latin typeface="+mn-lt"/>
              </a:rPr>
              <a:t>Equipment—new</a:t>
            </a:r>
            <a:endParaRPr lang="en-IN" sz="2600" dirty="0">
              <a:latin typeface="+mn-lt"/>
            </a:endParaRPr>
          </a:p>
        </p:txBody>
      </p:sp>
      <p:sp>
        <p:nvSpPr>
          <p:cNvPr id="40" name="TextBox 39"/>
          <p:cNvSpPr txBox="1">
            <a:spLocks noChangeArrowheads="1"/>
          </p:cNvSpPr>
          <p:nvPr/>
        </p:nvSpPr>
        <p:spPr bwMode="auto">
          <a:xfrm>
            <a:off x="656418" y="4798631"/>
            <a:ext cx="5482437" cy="489547"/>
          </a:xfrm>
          <a:prstGeom prst="rect">
            <a:avLst/>
          </a:prstGeom>
          <a:noFill/>
          <a:ln w="9525">
            <a:noFill/>
            <a:miter lim="800000"/>
            <a:headEnd/>
            <a:tailEnd/>
          </a:ln>
        </p:spPr>
        <p:txBody>
          <a:bodyPr/>
          <a:lstStyle/>
          <a:p>
            <a:r>
              <a:rPr lang="en-US" sz="2600" dirty="0">
                <a:latin typeface="+mn-lt"/>
              </a:rPr>
              <a:t>Accumulated </a:t>
            </a:r>
            <a:r>
              <a:rPr lang="en-US" sz="2600" dirty="0" smtClean="0">
                <a:latin typeface="+mn-lt"/>
              </a:rPr>
              <a:t>depreciation—old</a:t>
            </a:r>
            <a:endParaRPr lang="en-US" sz="2600" dirty="0">
              <a:latin typeface="+mn-lt"/>
            </a:endParaRPr>
          </a:p>
        </p:txBody>
      </p:sp>
      <p:sp>
        <p:nvSpPr>
          <p:cNvPr id="41" name="TextBox 40"/>
          <p:cNvSpPr txBox="1">
            <a:spLocks noChangeArrowheads="1"/>
          </p:cNvSpPr>
          <p:nvPr/>
        </p:nvSpPr>
        <p:spPr bwMode="auto">
          <a:xfrm>
            <a:off x="5858570" y="4461544"/>
            <a:ext cx="1848886" cy="501258"/>
          </a:xfrm>
          <a:prstGeom prst="rect">
            <a:avLst/>
          </a:prstGeom>
          <a:noFill/>
          <a:ln w="9525">
            <a:noFill/>
            <a:miter lim="800000"/>
            <a:headEnd/>
            <a:tailEnd/>
          </a:ln>
        </p:spPr>
        <p:txBody>
          <a:bodyPr/>
          <a:lstStyle/>
          <a:p>
            <a:pPr algn="r"/>
            <a:r>
              <a:rPr lang="en-US" sz="2600" dirty="0">
                <a:latin typeface="+mn-lt"/>
              </a:rPr>
              <a:t>530,000</a:t>
            </a:r>
            <a:endParaRPr lang="en-IN" sz="2600" dirty="0">
              <a:latin typeface="+mn-lt"/>
            </a:endParaRPr>
          </a:p>
        </p:txBody>
      </p:sp>
      <p:sp>
        <p:nvSpPr>
          <p:cNvPr id="42" name="TextBox 41"/>
          <p:cNvSpPr txBox="1">
            <a:spLocks noChangeArrowheads="1"/>
          </p:cNvSpPr>
          <p:nvPr/>
        </p:nvSpPr>
        <p:spPr bwMode="auto">
          <a:xfrm>
            <a:off x="6223900" y="4888898"/>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43" name="TextBox 42"/>
          <p:cNvSpPr txBox="1">
            <a:spLocks noChangeArrowheads="1"/>
          </p:cNvSpPr>
          <p:nvPr/>
        </p:nvSpPr>
        <p:spPr bwMode="auto">
          <a:xfrm>
            <a:off x="7561427" y="3960486"/>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44" name="TextBox 43"/>
          <p:cNvSpPr txBox="1">
            <a:spLocks noChangeArrowheads="1"/>
          </p:cNvSpPr>
          <p:nvPr/>
        </p:nvSpPr>
        <p:spPr bwMode="auto">
          <a:xfrm>
            <a:off x="6357519" y="3971265"/>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45" name="TextBox 44"/>
          <p:cNvSpPr txBox="1">
            <a:spLocks noChangeArrowheads="1"/>
          </p:cNvSpPr>
          <p:nvPr/>
        </p:nvSpPr>
        <p:spPr bwMode="auto">
          <a:xfrm>
            <a:off x="5938835" y="4801617"/>
            <a:ext cx="1773518" cy="483575"/>
          </a:xfrm>
          <a:prstGeom prst="rect">
            <a:avLst/>
          </a:prstGeom>
          <a:noFill/>
          <a:ln w="9525">
            <a:noFill/>
            <a:miter lim="800000"/>
            <a:headEnd/>
            <a:tailEnd/>
          </a:ln>
        </p:spPr>
        <p:txBody>
          <a:bodyPr/>
          <a:lstStyle/>
          <a:p>
            <a:pPr algn="r"/>
            <a:r>
              <a:rPr lang="en-US" sz="2600" dirty="0">
                <a:latin typeface="+mn-lt"/>
              </a:rPr>
              <a:t>400,000</a:t>
            </a:r>
          </a:p>
        </p:txBody>
      </p:sp>
      <p:cxnSp>
        <p:nvCxnSpPr>
          <p:cNvPr id="46" name="Straight Connector 45"/>
          <p:cNvCxnSpPr/>
          <p:nvPr/>
        </p:nvCxnSpPr>
        <p:spPr>
          <a:xfrm>
            <a:off x="656417" y="4470018"/>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49794" y="5137548"/>
            <a:ext cx="5482437" cy="489547"/>
          </a:xfrm>
          <a:prstGeom prst="rect">
            <a:avLst/>
          </a:prstGeom>
          <a:noFill/>
          <a:ln w="9525">
            <a:noFill/>
            <a:miter lim="800000"/>
            <a:headEnd/>
            <a:tailEnd/>
          </a:ln>
        </p:spPr>
        <p:txBody>
          <a:bodyPr/>
          <a:lstStyle/>
          <a:p>
            <a:pPr lvl="1"/>
            <a:r>
              <a:rPr lang="en-IN" sz="2600" dirty="0" smtClean="0">
                <a:latin typeface="+mn-lt"/>
              </a:rPr>
              <a:t>Equipment—old</a:t>
            </a:r>
            <a:endParaRPr lang="en-US" sz="2600" dirty="0">
              <a:latin typeface="+mn-lt"/>
            </a:endParaRPr>
          </a:p>
        </p:txBody>
      </p:sp>
      <p:sp>
        <p:nvSpPr>
          <p:cNvPr id="48" name="TextBox 47"/>
          <p:cNvSpPr txBox="1">
            <a:spLocks noChangeArrowheads="1"/>
          </p:cNvSpPr>
          <p:nvPr/>
        </p:nvSpPr>
        <p:spPr bwMode="auto">
          <a:xfrm>
            <a:off x="7189511" y="5140534"/>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49" name="TextBox 48"/>
          <p:cNvSpPr txBox="1">
            <a:spLocks noChangeArrowheads="1"/>
          </p:cNvSpPr>
          <p:nvPr/>
        </p:nvSpPr>
        <p:spPr bwMode="auto">
          <a:xfrm>
            <a:off x="647699" y="5487381"/>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50" name="TextBox 49"/>
          <p:cNvSpPr txBox="1">
            <a:spLocks noChangeArrowheads="1"/>
          </p:cNvSpPr>
          <p:nvPr/>
        </p:nvSpPr>
        <p:spPr bwMode="auto">
          <a:xfrm>
            <a:off x="7202182" y="5470734"/>
            <a:ext cx="1773518" cy="483575"/>
          </a:xfrm>
          <a:prstGeom prst="rect">
            <a:avLst/>
          </a:prstGeom>
          <a:noFill/>
          <a:ln w="9525">
            <a:noFill/>
            <a:miter lim="800000"/>
            <a:headEnd/>
            <a:tailEnd/>
          </a:ln>
        </p:spPr>
        <p:txBody>
          <a:bodyPr/>
          <a:lstStyle/>
          <a:p>
            <a:pPr algn="r"/>
            <a:r>
              <a:rPr lang="en-US" sz="2600" dirty="0">
                <a:latin typeface="+mn-lt"/>
              </a:rPr>
              <a:t>430,000</a:t>
            </a:r>
          </a:p>
        </p:txBody>
      </p:sp>
    </p:spTree>
    <p:extLst>
      <p:ext uri="{BB962C8B-B14F-4D97-AF65-F5344CB8AC3E}">
        <p14:creationId xmlns:p14="http://schemas.microsoft.com/office/powerpoint/2010/main" val="28667616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animBg="1"/>
      <p:bldP spid="38" grpId="0"/>
      <p:bldP spid="39" grpId="0"/>
      <p:bldP spid="40" grpId="0"/>
      <p:bldP spid="41" grpId="0"/>
      <p:bldP spid="42" grpId="0"/>
      <p:bldP spid="43" grpId="0"/>
      <p:bldP spid="44" grpId="0"/>
      <p:bldP spid="45" grpId="0"/>
      <p:bldP spid="47" grpId="0"/>
      <p:bldP spid="48" grpId="0"/>
      <p:bldP spid="49" grpId="0"/>
      <p:bldP spid="5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Exchange Lacks Commercial Substance</a:t>
            </a:r>
            <a:endParaRPr lang="en-IN" dirty="0">
              <a:latin typeface="Calibri"/>
              <a:cs typeface="Calibri"/>
            </a:endParaRPr>
          </a:p>
        </p:txBody>
      </p:sp>
      <p:sp>
        <p:nvSpPr>
          <p:cNvPr id="5" name="Content Placeholder 4"/>
          <p:cNvSpPr>
            <a:spLocks noGrp="1"/>
          </p:cNvSpPr>
          <p:nvPr>
            <p:ph idx="1"/>
          </p:nvPr>
        </p:nvSpPr>
        <p:spPr>
          <a:xfrm>
            <a:off x="611560" y="1371600"/>
            <a:ext cx="8229600" cy="5046664"/>
          </a:xfrm>
        </p:spPr>
        <p:txBody>
          <a:bodyPr/>
          <a:lstStyle/>
          <a:p>
            <a:pPr marL="0" indent="0">
              <a:buNone/>
            </a:pPr>
            <a:r>
              <a:rPr lang="en-US" sz="2600" b="1" dirty="0">
                <a:solidFill>
                  <a:srgbClr val="0000CC"/>
                </a:solidFill>
              </a:rPr>
              <a:t>Commercial Substance:</a:t>
            </a:r>
          </a:p>
          <a:p>
            <a:r>
              <a:rPr lang="en-US" sz="2400" dirty="0" smtClean="0"/>
              <a:t>Present when future cash </a:t>
            </a:r>
            <a:r>
              <a:rPr lang="en-IN" sz="2400" dirty="0" smtClean="0"/>
              <a:t>flows change as a result </a:t>
            </a:r>
            <a:r>
              <a:rPr lang="en-US" sz="2400" dirty="0" smtClean="0"/>
              <a:t>of the exchange</a:t>
            </a:r>
            <a:endParaRPr lang="en-US" sz="2400" dirty="0"/>
          </a:p>
          <a:p>
            <a:pPr>
              <a:buClr>
                <a:schemeClr val="tx1"/>
              </a:buClr>
            </a:pPr>
            <a:r>
              <a:rPr lang="en-IN" sz="2400" b="1" dirty="0">
                <a:solidFill>
                  <a:srgbClr val="C00000"/>
                </a:solidFill>
              </a:rPr>
              <a:t>Example: </a:t>
            </a:r>
            <a:r>
              <a:rPr lang="en-IN" sz="2400" dirty="0"/>
              <a:t>Newer models of equipment can increase production or improve manufacturing </a:t>
            </a:r>
            <a:r>
              <a:rPr lang="en-US" sz="2400" dirty="0"/>
              <a:t>efficiency </a:t>
            </a:r>
            <a:r>
              <a:rPr lang="en-IN" sz="2400" dirty="0"/>
              <a:t>causing an increase in revenue or a decrease in operating costs with a corresponding increase in future cash flows</a:t>
            </a:r>
          </a:p>
          <a:p>
            <a:pPr marL="0" indent="0">
              <a:buNone/>
            </a:pPr>
            <a:endParaRPr lang="en-US" sz="2600" dirty="0"/>
          </a:p>
          <a:p>
            <a:endParaRPr lang="en-US" sz="26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6" name="Rectangle 5"/>
          <p:cNvSpPr/>
          <p:nvPr/>
        </p:nvSpPr>
        <p:spPr>
          <a:xfrm>
            <a:off x="714411" y="4267199"/>
            <a:ext cx="8216458" cy="2283138"/>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p:nvPr/>
        </p:nvSpPr>
        <p:spPr>
          <a:xfrm>
            <a:off x="768088" y="4819346"/>
            <a:ext cx="4054552" cy="1231106"/>
          </a:xfrm>
          <a:prstGeom prst="rect">
            <a:avLst/>
          </a:prstGeom>
          <a:noFill/>
        </p:spPr>
        <p:txBody>
          <a:bodyPr wrap="square" rtlCol="0">
            <a:spAutoFit/>
          </a:bodyPr>
          <a:lstStyle/>
          <a:p>
            <a:pPr algn="ctr"/>
            <a:r>
              <a:rPr lang="en-IN" sz="2600" b="1" i="1" dirty="0">
                <a:latin typeface="+mn-lt"/>
                <a:cs typeface="Arial" panose="020B0604020202020204" pitchFamily="34" charset="0"/>
              </a:rPr>
              <a:t>Gain Situation</a:t>
            </a:r>
          </a:p>
          <a:p>
            <a:pPr marL="233363" indent="-233363">
              <a:buFont typeface="Arial" panose="020B0604020202020204" pitchFamily="34" charset="0"/>
              <a:buChar char="•"/>
            </a:pPr>
            <a:r>
              <a:rPr lang="en-IN" sz="2400" dirty="0">
                <a:latin typeface="+mn-lt"/>
                <a:cs typeface="Arial" panose="020B0604020202020204" pitchFamily="34" charset="0"/>
              </a:rPr>
              <a:t>Book value of the old asset is used to record the exchange</a:t>
            </a:r>
          </a:p>
        </p:txBody>
      </p:sp>
      <p:sp>
        <p:nvSpPr>
          <p:cNvPr id="8" name="TextBox 7"/>
          <p:cNvSpPr txBox="1"/>
          <p:nvPr/>
        </p:nvSpPr>
        <p:spPr>
          <a:xfrm>
            <a:off x="4822640" y="4819347"/>
            <a:ext cx="4305487" cy="2000548"/>
          </a:xfrm>
          <a:prstGeom prst="rect">
            <a:avLst/>
          </a:prstGeom>
          <a:noFill/>
        </p:spPr>
        <p:txBody>
          <a:bodyPr wrap="square" rtlCol="0">
            <a:spAutoFit/>
          </a:bodyPr>
          <a:lstStyle/>
          <a:p>
            <a:pPr algn="ctr"/>
            <a:r>
              <a:rPr lang="en-IN" sz="2600" b="1" i="1" dirty="0">
                <a:latin typeface="+mn-lt"/>
                <a:cs typeface="Arial" panose="020B0604020202020204" pitchFamily="34" charset="0"/>
              </a:rPr>
              <a:t>Loss Situation</a:t>
            </a:r>
          </a:p>
          <a:p>
            <a:pPr marL="233363" indent="-233363">
              <a:buFont typeface="Arial" panose="020B0604020202020204" pitchFamily="34" charset="0"/>
              <a:buChar char="•"/>
            </a:pPr>
            <a:r>
              <a:rPr lang="en-IN" sz="2400" dirty="0">
                <a:latin typeface="+mn-lt"/>
                <a:cs typeface="Arial" panose="020B0604020202020204" pitchFamily="34" charset="0"/>
              </a:rPr>
              <a:t>Fair value of old asset is used to record the exchange (unlikely situation)</a:t>
            </a:r>
          </a:p>
          <a:p>
            <a:pPr marL="457200" indent="-457200">
              <a:buFont typeface="Arial" panose="020B0604020202020204" pitchFamily="34" charset="0"/>
              <a:buChar char="•"/>
            </a:pPr>
            <a:endParaRPr lang="en-US" sz="2600" i="1" dirty="0">
              <a:latin typeface="+mn-lt"/>
              <a:cs typeface="Arial" panose="020B0604020202020204" pitchFamily="34" charset="0"/>
            </a:endParaRPr>
          </a:p>
        </p:txBody>
      </p:sp>
      <p:cxnSp>
        <p:nvCxnSpPr>
          <p:cNvPr id="9" name="Straight Connector 8"/>
          <p:cNvCxnSpPr/>
          <p:nvPr/>
        </p:nvCxnSpPr>
        <p:spPr>
          <a:xfrm>
            <a:off x="732971" y="4762684"/>
            <a:ext cx="821645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20487" y="4301963"/>
            <a:ext cx="8010381" cy="492443"/>
          </a:xfrm>
          <a:prstGeom prst="rect">
            <a:avLst/>
          </a:prstGeom>
          <a:noFill/>
        </p:spPr>
        <p:txBody>
          <a:bodyPr wrap="square" rtlCol="0">
            <a:spAutoFit/>
          </a:bodyPr>
          <a:lstStyle/>
          <a:p>
            <a:pPr algn="ctr"/>
            <a:r>
              <a:rPr lang="en-US" sz="2600" b="1" dirty="0">
                <a:latin typeface="+mn-lt"/>
              </a:rPr>
              <a:t>Exchange Lacks Commercial Substance</a:t>
            </a:r>
            <a:endParaRPr lang="en-IN" sz="2600" dirty="0">
              <a:latin typeface="+mn-lt"/>
              <a:cs typeface="Arial" panose="020B0604020202020204" pitchFamily="34" charset="0"/>
            </a:endParaRPr>
          </a:p>
        </p:txBody>
      </p:sp>
    </p:spTree>
    <p:extLst>
      <p:ext uri="{BB962C8B-B14F-4D97-AF65-F5344CB8AC3E}">
        <p14:creationId xmlns:p14="http://schemas.microsoft.com/office/powerpoint/2010/main" val="2512336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600" dirty="0">
                <a:latin typeface="Calibri"/>
                <a:cs typeface="Calibri"/>
              </a:rPr>
              <a:t>Nonmonetary Asset Exchange—Exchange Lacks Commercial Substance</a:t>
            </a:r>
            <a:endParaRPr lang="en-IN" sz="3600" dirty="0">
              <a:latin typeface="Calibri"/>
              <a:cs typeface="Calibri"/>
            </a:endParaRPr>
          </a:p>
        </p:txBody>
      </p:sp>
      <p:sp>
        <p:nvSpPr>
          <p:cNvPr id="2" name="Content Placeholder 1"/>
          <p:cNvSpPr>
            <a:spLocks noGrp="1"/>
          </p:cNvSpPr>
          <p:nvPr>
            <p:ph idx="1"/>
          </p:nvPr>
        </p:nvSpPr>
        <p:spPr>
          <a:xfrm>
            <a:off x="611560" y="1443979"/>
            <a:ext cx="8229600" cy="4525963"/>
          </a:xfrm>
        </p:spPr>
        <p:txBody>
          <a:bodyPr>
            <a:noAutofit/>
          </a:bodyPr>
          <a:lstStyle/>
          <a:p>
            <a:pPr marL="0" indent="0">
              <a:buNone/>
            </a:pPr>
            <a:r>
              <a:rPr lang="en-IN" sz="2600" dirty="0"/>
              <a:t>The Elcorn Company traded a tract of land to Sanchez Development for a similar tract of land. The old land had a book value of $2,500,000 and a fair value of $4,500,000. To equalize the fair values of the assets exchanged, in addition to the land, Elcorn paid Sanchez $500,000 in cash. This means that the fair value of the land acquired </a:t>
            </a:r>
            <a:r>
              <a:rPr lang="en-IN" sz="2600" dirty="0" smtClean="0"/>
              <a:t>is $</a:t>
            </a:r>
            <a:r>
              <a:rPr lang="en-IN" sz="2600" dirty="0"/>
              <a:t>5,000,000.</a:t>
            </a:r>
            <a:endParaRPr lang="en-US" sz="26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6" name="Rectangle 5"/>
          <p:cNvSpPr/>
          <p:nvPr/>
        </p:nvSpPr>
        <p:spPr>
          <a:xfrm>
            <a:off x="655974" y="4039829"/>
            <a:ext cx="8399255" cy="17007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7" name="TextBox 6"/>
          <p:cNvSpPr txBox="1">
            <a:spLocks noChangeArrowheads="1"/>
          </p:cNvSpPr>
          <p:nvPr/>
        </p:nvSpPr>
        <p:spPr bwMode="auto">
          <a:xfrm>
            <a:off x="647699" y="4066041"/>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8" name="TextBox 7"/>
          <p:cNvSpPr txBox="1">
            <a:spLocks noChangeArrowheads="1"/>
          </p:cNvSpPr>
          <p:nvPr/>
        </p:nvSpPr>
        <p:spPr bwMode="auto">
          <a:xfrm>
            <a:off x="656418" y="4580946"/>
            <a:ext cx="5482438" cy="464032"/>
          </a:xfrm>
          <a:prstGeom prst="rect">
            <a:avLst/>
          </a:prstGeom>
          <a:noFill/>
          <a:ln w="9525">
            <a:noFill/>
            <a:miter lim="800000"/>
            <a:headEnd/>
            <a:tailEnd/>
          </a:ln>
        </p:spPr>
        <p:txBody>
          <a:bodyPr/>
          <a:lstStyle/>
          <a:p>
            <a:r>
              <a:rPr lang="en-US" sz="2600" dirty="0">
                <a:latin typeface="+mn-lt"/>
              </a:rPr>
              <a:t>Land—new</a:t>
            </a:r>
            <a:endParaRPr lang="en-IN" sz="2600" dirty="0">
              <a:latin typeface="+mn-lt"/>
            </a:endParaRPr>
          </a:p>
        </p:txBody>
      </p:sp>
      <p:sp>
        <p:nvSpPr>
          <p:cNvPr id="10" name="TextBox 9"/>
          <p:cNvSpPr txBox="1">
            <a:spLocks noChangeArrowheads="1"/>
          </p:cNvSpPr>
          <p:nvPr/>
        </p:nvSpPr>
        <p:spPr bwMode="auto">
          <a:xfrm>
            <a:off x="5858570" y="4562333"/>
            <a:ext cx="1848886" cy="501258"/>
          </a:xfrm>
          <a:prstGeom prst="rect">
            <a:avLst/>
          </a:prstGeom>
          <a:noFill/>
          <a:ln w="9525">
            <a:noFill/>
            <a:miter lim="800000"/>
            <a:headEnd/>
            <a:tailEnd/>
          </a:ln>
        </p:spPr>
        <p:txBody>
          <a:bodyPr/>
          <a:lstStyle/>
          <a:p>
            <a:pPr algn="r"/>
            <a:r>
              <a:rPr lang="en-US" sz="2600" dirty="0">
                <a:latin typeface="+mn-lt"/>
              </a:rPr>
              <a:t>3,000,000</a:t>
            </a:r>
            <a:endParaRPr lang="en-IN" sz="2600" dirty="0">
              <a:latin typeface="+mn-lt"/>
            </a:endParaRPr>
          </a:p>
        </p:txBody>
      </p:sp>
      <p:sp>
        <p:nvSpPr>
          <p:cNvPr id="12" name="TextBox 11"/>
          <p:cNvSpPr txBox="1">
            <a:spLocks noChangeArrowheads="1"/>
          </p:cNvSpPr>
          <p:nvPr/>
        </p:nvSpPr>
        <p:spPr bwMode="auto">
          <a:xfrm>
            <a:off x="6223900" y="4989687"/>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13" name="TextBox 12"/>
          <p:cNvSpPr txBox="1">
            <a:spLocks noChangeArrowheads="1"/>
          </p:cNvSpPr>
          <p:nvPr/>
        </p:nvSpPr>
        <p:spPr bwMode="auto">
          <a:xfrm>
            <a:off x="7561427" y="4061275"/>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14" name="TextBox 13"/>
          <p:cNvSpPr txBox="1">
            <a:spLocks noChangeArrowheads="1"/>
          </p:cNvSpPr>
          <p:nvPr/>
        </p:nvSpPr>
        <p:spPr bwMode="auto">
          <a:xfrm>
            <a:off x="6306719" y="4072054"/>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cxnSp>
        <p:nvCxnSpPr>
          <p:cNvPr id="16" name="Straight Connector 15"/>
          <p:cNvCxnSpPr/>
          <p:nvPr/>
        </p:nvCxnSpPr>
        <p:spPr>
          <a:xfrm>
            <a:off x="656417" y="4570807"/>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649794" y="4920837"/>
            <a:ext cx="5482437" cy="489547"/>
          </a:xfrm>
          <a:prstGeom prst="rect">
            <a:avLst/>
          </a:prstGeom>
          <a:noFill/>
          <a:ln w="9525">
            <a:noFill/>
            <a:miter lim="800000"/>
            <a:headEnd/>
            <a:tailEnd/>
          </a:ln>
        </p:spPr>
        <p:txBody>
          <a:bodyPr/>
          <a:lstStyle/>
          <a:p>
            <a:pPr lvl="1"/>
            <a:r>
              <a:rPr lang="en-IN" sz="2600" dirty="0">
                <a:latin typeface="+mn-lt"/>
              </a:rPr>
              <a:t>Land—old</a:t>
            </a:r>
            <a:endParaRPr lang="en-US" sz="2600" dirty="0">
              <a:latin typeface="+mn-lt"/>
            </a:endParaRPr>
          </a:p>
        </p:txBody>
      </p:sp>
      <p:sp>
        <p:nvSpPr>
          <p:cNvPr id="18" name="TextBox 17"/>
          <p:cNvSpPr txBox="1">
            <a:spLocks noChangeArrowheads="1"/>
          </p:cNvSpPr>
          <p:nvPr/>
        </p:nvSpPr>
        <p:spPr bwMode="auto">
          <a:xfrm>
            <a:off x="7341911" y="4923823"/>
            <a:ext cx="1773518" cy="483575"/>
          </a:xfrm>
          <a:prstGeom prst="rect">
            <a:avLst/>
          </a:prstGeom>
          <a:noFill/>
          <a:ln w="9525">
            <a:noFill/>
            <a:miter lim="800000"/>
            <a:headEnd/>
            <a:tailEnd/>
          </a:ln>
        </p:spPr>
        <p:txBody>
          <a:bodyPr/>
          <a:lstStyle/>
          <a:p>
            <a:pPr algn="r"/>
            <a:r>
              <a:rPr lang="en-US" sz="2600" dirty="0">
                <a:latin typeface="+mn-lt"/>
              </a:rPr>
              <a:t>2,500,000</a:t>
            </a:r>
          </a:p>
        </p:txBody>
      </p:sp>
      <p:sp>
        <p:nvSpPr>
          <p:cNvPr id="19" name="TextBox 18"/>
          <p:cNvSpPr txBox="1">
            <a:spLocks noChangeArrowheads="1"/>
          </p:cNvSpPr>
          <p:nvPr/>
        </p:nvSpPr>
        <p:spPr bwMode="auto">
          <a:xfrm>
            <a:off x="649765" y="5251037"/>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20" name="TextBox 19"/>
          <p:cNvSpPr txBox="1">
            <a:spLocks noChangeArrowheads="1"/>
          </p:cNvSpPr>
          <p:nvPr/>
        </p:nvSpPr>
        <p:spPr bwMode="auto">
          <a:xfrm>
            <a:off x="7354582" y="5254023"/>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21" name="TextBox 20"/>
          <p:cNvSpPr txBox="1"/>
          <p:nvPr/>
        </p:nvSpPr>
        <p:spPr>
          <a:xfrm>
            <a:off x="2188179" y="6259459"/>
            <a:ext cx="3676265" cy="492443"/>
          </a:xfrm>
          <a:prstGeom prst="rect">
            <a:avLst/>
          </a:prstGeom>
          <a:noFill/>
        </p:spPr>
        <p:txBody>
          <a:bodyPr wrap="square" rtlCol="0">
            <a:spAutoFit/>
          </a:bodyPr>
          <a:lstStyle/>
          <a:p>
            <a:pPr algn="ctr"/>
            <a:r>
              <a:rPr lang="en-IN" sz="2600" b="1" dirty="0">
                <a:solidFill>
                  <a:srgbClr val="0000CC"/>
                </a:solidFill>
                <a:latin typeface="+mn-lt"/>
                <a:cs typeface="Arial" panose="020B0604020202020204" pitchFamily="34" charset="0"/>
              </a:rPr>
              <a:t>No gain is recognized.</a:t>
            </a:r>
            <a:endParaRPr lang="en-US" sz="2600" b="1" dirty="0">
              <a:solidFill>
                <a:srgbClr val="0000CC"/>
              </a:solidFill>
              <a:latin typeface="+mn-lt"/>
              <a:cs typeface="Arial" panose="020B0604020202020204" pitchFamily="34" charset="0"/>
            </a:endParaRPr>
          </a:p>
        </p:txBody>
      </p:sp>
      <p:sp>
        <p:nvSpPr>
          <p:cNvPr id="22" name="TextBox 21"/>
          <p:cNvSpPr txBox="1"/>
          <p:nvPr/>
        </p:nvSpPr>
        <p:spPr>
          <a:xfrm>
            <a:off x="526728" y="5812821"/>
            <a:ext cx="8668441" cy="492443"/>
          </a:xfrm>
          <a:prstGeom prst="rect">
            <a:avLst/>
          </a:prstGeom>
          <a:noFill/>
        </p:spPr>
        <p:txBody>
          <a:bodyPr wrap="square" rtlCol="0">
            <a:spAutoFit/>
          </a:bodyPr>
          <a:lstStyle/>
          <a:p>
            <a:r>
              <a:rPr lang="en-IN" sz="2600" dirty="0">
                <a:latin typeface="+mn-lt"/>
                <a:cs typeface="Arial" panose="020B0604020202020204" pitchFamily="34" charset="0"/>
              </a:rPr>
              <a:t>Fair value of new land = </a:t>
            </a:r>
            <a:r>
              <a:rPr lang="en-IN" sz="2600" b="1" dirty="0">
                <a:solidFill>
                  <a:srgbClr val="C4004F"/>
                </a:solidFill>
                <a:latin typeface="+mn-lt"/>
                <a:cs typeface="Arial" panose="020B0604020202020204" pitchFamily="34" charset="0"/>
              </a:rPr>
              <a:t>$3,000,000 </a:t>
            </a:r>
            <a:r>
              <a:rPr lang="en-IN" sz="2600" dirty="0">
                <a:latin typeface="+mn-lt"/>
                <a:cs typeface="Arial" panose="020B0604020202020204" pitchFamily="34" charset="0"/>
              </a:rPr>
              <a:t>($2,500,000 + $500,000)</a:t>
            </a:r>
            <a:endParaRPr lang="en-US" sz="2600" dirty="0">
              <a:latin typeface="+mn-lt"/>
              <a:cs typeface="Arial" panose="020B0604020202020204" pitchFamily="34" charset="0"/>
            </a:endParaRPr>
          </a:p>
        </p:txBody>
      </p:sp>
    </p:spTree>
    <p:extLst>
      <p:ext uri="{BB962C8B-B14F-4D97-AF65-F5344CB8AC3E}">
        <p14:creationId xmlns:p14="http://schemas.microsoft.com/office/powerpoint/2010/main" val="3946338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animBg="1"/>
      <p:bldP spid="7" grpId="0"/>
      <p:bldP spid="8" grpId="0"/>
      <p:bldP spid="10" grpId="0"/>
      <p:bldP spid="12" grpId="0"/>
      <p:bldP spid="13" grpId="0"/>
      <p:bldP spid="14" grpId="0"/>
      <p:bldP spid="17" grpId="0"/>
      <p:bldP spid="18" grpId="0"/>
      <p:bldP spid="19" grpId="0"/>
      <p:bldP spid="20" grpId="0"/>
      <p:bldP spid="21" grpId="0"/>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Exchange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Arizona </a:t>
            </a:r>
            <a:r>
              <a:rPr lang="en-US" sz="2000" dirty="0" smtClean="0"/>
              <a:t>Pharmaceuticals exchanged </a:t>
            </a:r>
            <a:r>
              <a:rPr lang="en-US" sz="2000" dirty="0"/>
              <a:t>laser equipment with a book value of $70,000 and a fair value of $75,000 for the newer model of laser equipment</a:t>
            </a:r>
            <a:r>
              <a:rPr lang="en-US" sz="2000" dirty="0" smtClean="0"/>
              <a:t>. In </a:t>
            </a:r>
            <a:r>
              <a:rPr lang="en-US" sz="2000" dirty="0"/>
              <a:t>addition to the old equipment, $90,000 in cash was given</a:t>
            </a:r>
            <a:r>
              <a:rPr lang="en-US" sz="2000" dirty="0" smtClean="0"/>
              <a:t>. Arizona </a:t>
            </a:r>
            <a:r>
              <a:rPr lang="en-US" sz="2000" dirty="0"/>
              <a:t>should recognize</a:t>
            </a:r>
            <a:r>
              <a:rPr lang="en-US" sz="2000" dirty="0" smtClean="0"/>
              <a:t>:</a:t>
            </a:r>
            <a:r>
              <a:rPr lang="en-US" sz="2000" dirty="0"/>
              <a:t>	</a:t>
            </a:r>
          </a:p>
          <a:p>
            <a:pPr marL="457200" indent="-457200">
              <a:buFont typeface="+mj-lt"/>
              <a:buAutoNum type="alphaLcPeriod"/>
            </a:pPr>
            <a:r>
              <a:rPr lang="en-US" sz="2000" dirty="0" smtClean="0"/>
              <a:t>A </a:t>
            </a:r>
            <a:r>
              <a:rPr lang="en-US" sz="2000" dirty="0"/>
              <a:t>loss of $</a:t>
            </a:r>
            <a:r>
              <a:rPr lang="en-US" sz="2000" dirty="0" smtClean="0"/>
              <a:t>5,000 </a:t>
            </a:r>
            <a:endParaRPr lang="en-US" sz="2000" dirty="0"/>
          </a:p>
          <a:p>
            <a:pPr marL="457200" indent="-457200">
              <a:buFont typeface="+mj-lt"/>
              <a:buAutoNum type="alphaLcPeriod"/>
            </a:pPr>
            <a:r>
              <a:rPr lang="en-US" sz="2000" dirty="0" smtClean="0"/>
              <a:t>A </a:t>
            </a:r>
            <a:r>
              <a:rPr lang="en-US" sz="2000" dirty="0"/>
              <a:t>gain </a:t>
            </a:r>
            <a:r>
              <a:rPr lang="en-US" sz="2000" dirty="0" smtClean="0"/>
              <a:t>of 15,000 </a:t>
            </a:r>
            <a:endParaRPr lang="en-US" sz="2000" dirty="0"/>
          </a:p>
          <a:p>
            <a:pPr marL="457200" indent="-457200">
              <a:buFont typeface="+mj-lt"/>
              <a:buAutoNum type="alphaLcPeriod"/>
            </a:pPr>
            <a:r>
              <a:rPr lang="en-US" sz="2000" dirty="0" smtClean="0"/>
              <a:t>A </a:t>
            </a:r>
            <a:r>
              <a:rPr lang="en-US" sz="2000" dirty="0"/>
              <a:t>gain </a:t>
            </a:r>
            <a:r>
              <a:rPr lang="en-US" sz="2000" dirty="0" smtClean="0"/>
              <a:t>of </a:t>
            </a:r>
            <a:r>
              <a:rPr lang="en-US" sz="2000" dirty="0"/>
              <a:t>$</a:t>
            </a:r>
            <a:r>
              <a:rPr lang="en-US" sz="2000" dirty="0" smtClean="0"/>
              <a:t>5,000 </a:t>
            </a:r>
            <a:endParaRPr lang="en-US" sz="2000" dirty="0"/>
          </a:p>
          <a:p>
            <a:pPr marL="457200" indent="-457200">
              <a:buFont typeface="+mj-lt"/>
              <a:buAutoNum type="alphaLcPeriod"/>
            </a:pPr>
            <a:r>
              <a:rPr lang="en-US" sz="2000" dirty="0" smtClean="0"/>
              <a:t>No </a:t>
            </a:r>
            <a:r>
              <a:rPr lang="en-US" sz="2000" dirty="0"/>
              <a:t>gain or </a:t>
            </a:r>
            <a:r>
              <a:rPr lang="en-US" sz="2000" dirty="0" smtClean="0"/>
              <a:t>loss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6293" y="3670836"/>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03054" y="4895671"/>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a:t>
            </a:r>
            <a:r>
              <a:rPr lang="en-US" i="1" dirty="0"/>
              <a:t> c</a:t>
            </a:r>
            <a:r>
              <a:rPr lang="en-US" dirty="0"/>
              <a:t>. A gain is recognized for the difference between the fair value of the old equipment and the equipment’s book value</a:t>
            </a:r>
            <a:r>
              <a:rPr lang="en-US" dirty="0" smtClean="0"/>
              <a:t>: $</a:t>
            </a:r>
            <a:r>
              <a:rPr lang="en-US" dirty="0"/>
              <a:t>75,000 </a:t>
            </a:r>
            <a:r>
              <a:rPr lang="en-US" dirty="0" smtClean="0"/>
              <a:t>− </a:t>
            </a:r>
            <a:r>
              <a:rPr lang="en-US" dirty="0"/>
              <a:t>70,000 = </a:t>
            </a:r>
            <a:r>
              <a:rPr lang="en-US" b="1" dirty="0">
                <a:solidFill>
                  <a:srgbClr val="C00000"/>
                </a:solidFill>
              </a:rPr>
              <a:t>$</a:t>
            </a:r>
            <a:r>
              <a:rPr lang="en-US" b="1" dirty="0" smtClean="0">
                <a:solidFill>
                  <a:srgbClr val="C00000"/>
                </a:solidFill>
              </a:rPr>
              <a:t>5,000</a:t>
            </a:r>
            <a:r>
              <a:rPr lang="en-US" dirty="0" smtClean="0">
                <a:solidFill>
                  <a:srgbClr val="000000"/>
                </a:solidFill>
              </a:rPr>
              <a:t>.</a:t>
            </a:r>
            <a:endParaRPr lang="en-US" dirty="0">
              <a:solidFill>
                <a:srgbClr val="00000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Tree>
    <p:extLst>
      <p:ext uri="{BB962C8B-B14F-4D97-AF65-F5344CB8AC3E}">
        <p14:creationId xmlns:p14="http://schemas.microsoft.com/office/powerpoint/2010/main" val="40185805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Intangible Assets and Their Acquisition Costs</a:t>
            </a:r>
            <a:endParaRPr lang="en-US" dirty="0">
              <a:latin typeface="Calibri"/>
              <a:cs typeface="Calibri"/>
            </a:endParaRPr>
          </a:p>
        </p:txBody>
      </p:sp>
      <p:sp>
        <p:nvSpPr>
          <p:cNvPr id="3" name="Rectangle 2"/>
          <p:cNvSpPr/>
          <p:nvPr/>
        </p:nvSpPr>
        <p:spPr>
          <a:xfrm>
            <a:off x="668815" y="1579866"/>
            <a:ext cx="8229600" cy="76242"/>
          </a:xfrm>
          <a:prstGeom prst="rect">
            <a:avLst/>
          </a:prstGeom>
          <a:solidFill>
            <a:srgbClr val="FFFAC2"/>
          </a:solidFill>
          <a:ln>
            <a:solidFill>
              <a:srgbClr val="FFF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94511"/>
          <a:stretch/>
        </p:blipFill>
        <p:spPr bwMode="auto">
          <a:xfrm>
            <a:off x="529195" y="1366431"/>
            <a:ext cx="8545034" cy="403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128" y="1770132"/>
            <a:ext cx="8536102" cy="364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718349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Recording an Exchange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Arizona </a:t>
            </a:r>
            <a:r>
              <a:rPr lang="en-US" sz="2000" dirty="0" smtClean="0"/>
              <a:t>Pharmaceuticals exchanged </a:t>
            </a:r>
            <a:r>
              <a:rPr lang="en-US" sz="2000" dirty="0"/>
              <a:t>laser equipment with a book value of $70,000 and a fair value of $75,000 for the newer model of laser equipment</a:t>
            </a:r>
            <a:r>
              <a:rPr lang="en-US" sz="2000" dirty="0" smtClean="0"/>
              <a:t>. In </a:t>
            </a:r>
            <a:r>
              <a:rPr lang="en-US" sz="2000" dirty="0"/>
              <a:t>addition to the old equipment, $90,000 in cash was given</a:t>
            </a:r>
            <a:r>
              <a:rPr lang="en-US" sz="2000" dirty="0" smtClean="0"/>
              <a:t>. Arizona </a:t>
            </a:r>
            <a:r>
              <a:rPr lang="en-US" sz="2000" dirty="0"/>
              <a:t>should record the new laser equipment at</a:t>
            </a:r>
            <a:r>
              <a:rPr lang="en-US" sz="2000" dirty="0" smtClean="0"/>
              <a:t>:</a:t>
            </a:r>
            <a:r>
              <a:rPr lang="en-US" sz="2000" dirty="0"/>
              <a:t>	</a:t>
            </a:r>
          </a:p>
          <a:p>
            <a:pPr marL="457200" indent="-457200">
              <a:buFont typeface="+mj-lt"/>
              <a:buAutoNum type="alphaLcPeriod"/>
            </a:pPr>
            <a:r>
              <a:rPr lang="en-US" sz="2000" dirty="0" smtClean="0"/>
              <a:t>$  95,000 </a:t>
            </a:r>
            <a:endParaRPr lang="en-US" sz="2000" dirty="0"/>
          </a:p>
          <a:p>
            <a:pPr marL="457200" indent="-457200">
              <a:buFont typeface="+mj-lt"/>
              <a:buAutoNum type="alphaLcPeriod"/>
            </a:pPr>
            <a:r>
              <a:rPr lang="en-US" sz="2000" dirty="0" smtClean="0"/>
              <a:t>$165,000</a:t>
            </a:r>
            <a:endParaRPr lang="en-US" sz="2000" dirty="0"/>
          </a:p>
          <a:p>
            <a:pPr marL="457200" indent="-457200">
              <a:buFont typeface="+mj-lt"/>
              <a:buAutoNum type="alphaLcPeriod"/>
            </a:pPr>
            <a:r>
              <a:rPr lang="en-US" sz="2000" dirty="0" smtClean="0"/>
              <a:t>$160,000 </a:t>
            </a:r>
            <a:endParaRPr lang="en-US" sz="2000" dirty="0"/>
          </a:p>
          <a:p>
            <a:pPr marL="457200" indent="-457200">
              <a:buFont typeface="+mj-lt"/>
              <a:buAutoNum type="alphaLcPeriod"/>
            </a:pPr>
            <a:r>
              <a:rPr lang="en-US" sz="2000" dirty="0" smtClean="0"/>
              <a:t>All </a:t>
            </a:r>
            <a:r>
              <a:rPr lang="en-US" sz="2000" dirty="0"/>
              <a:t>of these answer choices are </a:t>
            </a:r>
            <a:r>
              <a:rPr lang="en-US" sz="2000" dirty="0" smtClean="0"/>
              <a:t>incorrect</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51767" y="3262654"/>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752600" y="4895671"/>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b</a:t>
            </a:r>
            <a:r>
              <a:rPr lang="en-US" dirty="0"/>
              <a:t>. The new laser equipment is recorded at an amount equal to the fair value of the old equipment plus the cash given:  $75,000 + 90,000 = </a:t>
            </a:r>
            <a:r>
              <a:rPr lang="en-US" b="1" dirty="0">
                <a:solidFill>
                  <a:srgbClr val="C00000"/>
                </a:solidFill>
              </a:rPr>
              <a:t>$</a:t>
            </a:r>
            <a:r>
              <a:rPr lang="en-US" b="1" dirty="0" smtClean="0">
                <a:solidFill>
                  <a:srgbClr val="C00000"/>
                </a:solidFill>
              </a:rPr>
              <a:t>165,000</a:t>
            </a:r>
            <a:r>
              <a:rPr lang="en-US" dirty="0" smtClean="0">
                <a:solidFill>
                  <a:srgbClr val="000000"/>
                </a:solidFill>
              </a:rPr>
              <a:t>.</a:t>
            </a:r>
            <a:endParaRPr lang="en-US" dirty="0">
              <a:solidFill>
                <a:srgbClr val="00000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Tree>
    <p:extLst>
      <p:ext uri="{BB962C8B-B14F-4D97-AF65-F5344CB8AC3E}">
        <p14:creationId xmlns:p14="http://schemas.microsoft.com/office/powerpoint/2010/main" val="31267541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76200"/>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Self-Constructed Assets</a:t>
            </a:r>
            <a:endParaRPr lang="en-IN" dirty="0">
              <a:latin typeface="Calibri"/>
              <a:cs typeface="Calibri"/>
            </a:endParaRPr>
          </a:p>
        </p:txBody>
      </p:sp>
      <p:sp>
        <p:nvSpPr>
          <p:cNvPr id="5" name="Content Placeholder 4"/>
          <p:cNvSpPr>
            <a:spLocks noGrp="1"/>
          </p:cNvSpPr>
          <p:nvPr>
            <p:ph idx="1"/>
          </p:nvPr>
        </p:nvSpPr>
        <p:spPr>
          <a:xfrm>
            <a:off x="644217" y="990600"/>
            <a:ext cx="8229600" cy="4362946"/>
          </a:xfrm>
        </p:spPr>
        <p:txBody>
          <a:bodyPr/>
          <a:lstStyle/>
          <a:p>
            <a:r>
              <a:rPr lang="en-US" dirty="0"/>
              <a:t>A company might decide to construct an asset for its own use rather than buy an existing one</a:t>
            </a:r>
          </a:p>
          <a:p>
            <a:r>
              <a:rPr lang="en-US" dirty="0"/>
              <a:t>Identifying the cost is difficult because there is no external transaction to establish an exchange price</a:t>
            </a:r>
          </a:p>
          <a:p>
            <a:pPr marL="0" indent="0" fontAlgn="auto">
              <a:spcAft>
                <a:spcPts val="0"/>
              </a:spcAft>
              <a:buClr>
                <a:srgbClr val="42BDDA"/>
              </a:buClr>
              <a:buNone/>
              <a:defRPr/>
            </a:pPr>
            <a:endParaRPr lang="en-US" dirty="0"/>
          </a:p>
          <a:p>
            <a:pPr marL="0" indent="0" fontAlgn="auto">
              <a:spcAft>
                <a:spcPts val="0"/>
              </a:spcAft>
              <a:buClr>
                <a:srgbClr val="42BDDA"/>
              </a:buClr>
              <a:buNone/>
              <a:defRPr/>
            </a:pPr>
            <a:endParaRPr lang="en-IN" b="1" dirty="0">
              <a:solidFill>
                <a:srgbClr val="0070C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6" name="Rounded Rectangle 5"/>
          <p:cNvSpPr/>
          <p:nvPr/>
        </p:nvSpPr>
        <p:spPr>
          <a:xfrm>
            <a:off x="633331" y="3850248"/>
            <a:ext cx="4117403" cy="274620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4958003" y="3814225"/>
            <a:ext cx="4117403" cy="277880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750270" y="3971070"/>
            <a:ext cx="3893991" cy="2246769"/>
          </a:xfrm>
          <a:prstGeom prst="rect">
            <a:avLst/>
          </a:prstGeom>
          <a:noFill/>
        </p:spPr>
        <p:txBody>
          <a:bodyPr wrap="square" rtlCol="0">
            <a:spAutoFit/>
          </a:bodyPr>
          <a:lstStyle/>
          <a:p>
            <a:r>
              <a:rPr lang="en-US" sz="2800" dirty="0">
                <a:latin typeface="+mn-lt"/>
              </a:rPr>
              <a:t>Determining the amount of indirect manufacturing costs (overhead) to be allocated to the construction</a:t>
            </a:r>
          </a:p>
        </p:txBody>
      </p:sp>
      <p:sp>
        <p:nvSpPr>
          <p:cNvPr id="9" name="TextBox 8"/>
          <p:cNvSpPr txBox="1"/>
          <p:nvPr/>
        </p:nvSpPr>
        <p:spPr>
          <a:xfrm>
            <a:off x="5012218" y="3980310"/>
            <a:ext cx="4063187" cy="2246769"/>
          </a:xfrm>
          <a:prstGeom prst="rect">
            <a:avLst/>
          </a:prstGeom>
          <a:noFill/>
        </p:spPr>
        <p:txBody>
          <a:bodyPr wrap="square" rtlCol="0">
            <a:spAutoFit/>
          </a:bodyPr>
          <a:lstStyle/>
          <a:p>
            <a:pPr fontAlgn="auto">
              <a:spcAft>
                <a:spcPts val="0"/>
              </a:spcAft>
              <a:buClr>
                <a:srgbClr val="42BDDA"/>
              </a:buClr>
              <a:defRPr/>
            </a:pPr>
            <a:r>
              <a:rPr lang="en-US" sz="2800" dirty="0">
                <a:latin typeface="+mn-lt"/>
              </a:rPr>
              <a:t>Deciding on the proper treatment of interest (actual or implicit) incurred during construction</a:t>
            </a:r>
            <a:endParaRPr lang="en-IN" sz="2800" dirty="0">
              <a:latin typeface="+mn-lt"/>
            </a:endParaRPr>
          </a:p>
        </p:txBody>
      </p:sp>
      <p:sp>
        <p:nvSpPr>
          <p:cNvPr id="10" name="Rounded Rectangle 9"/>
          <p:cNvSpPr/>
          <p:nvPr/>
        </p:nvSpPr>
        <p:spPr>
          <a:xfrm>
            <a:off x="3112157" y="2767640"/>
            <a:ext cx="3022072" cy="591045"/>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2400432" y="2828955"/>
            <a:ext cx="4413072" cy="523220"/>
          </a:xfrm>
          <a:prstGeom prst="rect">
            <a:avLst/>
          </a:prstGeom>
          <a:noFill/>
        </p:spPr>
        <p:txBody>
          <a:bodyPr wrap="square" rtlCol="0">
            <a:spAutoFit/>
          </a:bodyPr>
          <a:lstStyle/>
          <a:p>
            <a:pPr algn="ctr"/>
            <a:r>
              <a:rPr lang="en-US" sz="2800" b="1" dirty="0">
                <a:latin typeface="+mn-lt"/>
              </a:rPr>
              <a:t>Two Critical Issues</a:t>
            </a:r>
          </a:p>
        </p:txBody>
      </p:sp>
      <p:sp>
        <p:nvSpPr>
          <p:cNvPr id="14" name="Left Brace 13"/>
          <p:cNvSpPr/>
          <p:nvPr/>
        </p:nvSpPr>
        <p:spPr>
          <a:xfrm rot="5400000">
            <a:off x="4490799" y="1179568"/>
            <a:ext cx="283279" cy="4910417"/>
          </a:xfrm>
          <a:prstGeom prst="leftBrace">
            <a:avLst>
              <a:gd name="adj1" fmla="val 8333"/>
              <a:gd name="adj2" fmla="val 49775"/>
            </a:avLst>
          </a:prstGeom>
          <a:noFill/>
          <a:ln w="38100">
            <a:solidFill>
              <a:srgbClr val="00006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64053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500"/>
                                        <p:tgtEl>
                                          <p:spTgt spid="8">
                                            <p:txEl>
                                              <p:pRg st="0" end="0"/>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2" grpId="0"/>
      <p:bldP spid="1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Self-Constructed Assets </a:t>
            </a:r>
            <a:r>
              <a:rPr lang="en-US" sz="2600" dirty="0" smtClean="0">
                <a:latin typeface="Calibri"/>
                <a:cs typeface="Calibri"/>
              </a:rPr>
              <a:t>(continued)</a:t>
            </a:r>
            <a:endParaRPr lang="en-IN" sz="2600"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6" name="Rounded Rectangle 5"/>
          <p:cNvSpPr/>
          <p:nvPr/>
        </p:nvSpPr>
        <p:spPr>
          <a:xfrm>
            <a:off x="762000" y="1469043"/>
            <a:ext cx="4117403" cy="72332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762000" y="4343400"/>
            <a:ext cx="4117403" cy="6969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960437" y="1548329"/>
            <a:ext cx="7997034" cy="2523768"/>
          </a:xfrm>
          <a:prstGeom prst="rect">
            <a:avLst/>
          </a:prstGeom>
          <a:noFill/>
        </p:spPr>
        <p:txBody>
          <a:bodyPr wrap="square" rtlCol="0">
            <a:spAutoFit/>
          </a:bodyPr>
          <a:lstStyle/>
          <a:p>
            <a:r>
              <a:rPr lang="en-US" sz="2800" b="1" dirty="0">
                <a:latin typeface="+mn-lt"/>
              </a:rPr>
              <a:t>Overhead Allocation</a:t>
            </a:r>
          </a:p>
          <a:p>
            <a:endParaRPr lang="en-US" dirty="0">
              <a:latin typeface="+mn-lt"/>
            </a:endParaRPr>
          </a:p>
          <a:p>
            <a:r>
              <a:rPr lang="en-US" sz="2800" dirty="0">
                <a:latin typeface="+mn-lt"/>
              </a:rPr>
              <a:t>The treatment of manufacturing overhead cost and its </a:t>
            </a:r>
            <a:r>
              <a:rPr lang="en-US" sz="2800" dirty="0" smtClean="0">
                <a:latin typeface="+mn-lt"/>
              </a:rPr>
              <a:t>allocation:</a:t>
            </a:r>
            <a:endParaRPr lang="en-US" b="1" dirty="0">
              <a:latin typeface="+mn-lt"/>
            </a:endParaRPr>
          </a:p>
          <a:p>
            <a:pPr marL="457200" indent="-457200" fontAlgn="auto">
              <a:spcAft>
                <a:spcPts val="0"/>
              </a:spcAft>
              <a:buClr>
                <a:schemeClr val="tx2"/>
              </a:buClr>
              <a:buFont typeface="+mj-lt"/>
              <a:buAutoNum type="arabicPeriod"/>
              <a:defRPr/>
            </a:pPr>
            <a:r>
              <a:rPr lang="en-IN" sz="2800" dirty="0">
                <a:latin typeface="+mn-lt"/>
              </a:rPr>
              <a:t>Inclusion of only the incremental overhead costs</a:t>
            </a:r>
          </a:p>
          <a:p>
            <a:pPr marL="457200" indent="-457200" fontAlgn="auto">
              <a:spcAft>
                <a:spcPts val="0"/>
              </a:spcAft>
              <a:buClr>
                <a:schemeClr val="tx2"/>
              </a:buClr>
              <a:buFont typeface="+mj-lt"/>
              <a:buAutoNum type="arabicPeriod"/>
              <a:defRPr/>
            </a:pPr>
            <a:r>
              <a:rPr lang="en-US" sz="2800" dirty="0">
                <a:latin typeface="+mn-lt"/>
              </a:rPr>
              <a:t>Full-cost approach</a:t>
            </a:r>
            <a:endParaRPr lang="en-US" sz="2800" b="1" dirty="0">
              <a:latin typeface="+mn-lt"/>
            </a:endParaRPr>
          </a:p>
        </p:txBody>
      </p:sp>
      <p:sp>
        <p:nvSpPr>
          <p:cNvPr id="9" name="TextBox 8"/>
          <p:cNvSpPr txBox="1"/>
          <p:nvPr/>
        </p:nvSpPr>
        <p:spPr>
          <a:xfrm>
            <a:off x="1047186" y="4419600"/>
            <a:ext cx="8060724" cy="1261884"/>
          </a:xfrm>
          <a:prstGeom prst="rect">
            <a:avLst/>
          </a:prstGeom>
          <a:noFill/>
        </p:spPr>
        <p:txBody>
          <a:bodyPr wrap="square" rtlCol="0">
            <a:spAutoFit/>
          </a:bodyPr>
          <a:lstStyle/>
          <a:p>
            <a:pPr fontAlgn="auto">
              <a:spcAft>
                <a:spcPts val="0"/>
              </a:spcAft>
              <a:buClr>
                <a:srgbClr val="42BDDA"/>
              </a:buClr>
              <a:defRPr/>
            </a:pPr>
            <a:r>
              <a:rPr lang="en-US" sz="2800" b="1" dirty="0">
                <a:latin typeface="+mn-lt"/>
              </a:rPr>
              <a:t>Interest Capitalization</a:t>
            </a:r>
            <a:endParaRPr lang="en-US" sz="3600" b="1" dirty="0">
              <a:latin typeface="+mn-lt"/>
            </a:endParaRPr>
          </a:p>
          <a:p>
            <a:pPr fontAlgn="auto">
              <a:spcAft>
                <a:spcPts val="0"/>
              </a:spcAft>
              <a:buClr>
                <a:srgbClr val="42BDDA"/>
              </a:buClr>
              <a:defRPr/>
            </a:pPr>
            <a:endParaRPr lang="en-US" sz="1000" b="1" dirty="0">
              <a:latin typeface="+mn-lt"/>
            </a:endParaRPr>
          </a:p>
          <a:p>
            <a:pPr fontAlgn="auto">
              <a:spcAft>
                <a:spcPts val="0"/>
              </a:spcAft>
              <a:buClr>
                <a:srgbClr val="42BDDA"/>
              </a:buClr>
              <a:defRPr/>
            </a:pPr>
            <a:endParaRPr lang="en-US" sz="800" dirty="0">
              <a:latin typeface="+mn-lt"/>
            </a:endParaRPr>
          </a:p>
          <a:p>
            <a:pPr marL="457200" indent="-457200" fontAlgn="auto">
              <a:spcAft>
                <a:spcPts val="0"/>
              </a:spcAft>
              <a:buClr>
                <a:schemeClr val="tx2"/>
              </a:buClr>
              <a:buFont typeface="+mj-lt"/>
              <a:buAutoNum type="arabicPeriod"/>
              <a:defRPr/>
            </a:pPr>
            <a:r>
              <a:rPr lang="en-IN" sz="2800" dirty="0">
                <a:latin typeface="+mn-lt"/>
              </a:rPr>
              <a:t>Capitalized and then allocated as depreciation </a:t>
            </a:r>
          </a:p>
        </p:txBody>
      </p:sp>
    </p:spTree>
    <p:extLst>
      <p:ext uri="{BB962C8B-B14F-4D97-AF65-F5344CB8AC3E}">
        <p14:creationId xmlns:p14="http://schemas.microsoft.com/office/powerpoint/2010/main" val="3401181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500"/>
                                        <p:tgtEl>
                                          <p:spTgt spid="8">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3" end="3"/>
                                            </p:txEl>
                                          </p:spTgt>
                                        </p:tgtEl>
                                        <p:attrNameLst>
                                          <p:attrName>style.visibility</p:attrName>
                                        </p:attrNameLst>
                                      </p:cBhvr>
                                      <p:to>
                                        <p:strVal val="visible"/>
                                      </p:to>
                                    </p:set>
                                    <p:animEffect transition="in" filter="fade">
                                      <p:cBhvr>
                                        <p:cTn id="24" dur="500"/>
                                        <p:tgtEl>
                                          <p:spTgt spid="8">
                                            <p:txEl>
                                              <p:pRg st="3" end="3"/>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500"/>
                                        <p:tgtEl>
                                          <p:spTgt spid="8">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Effect transition="in" filter="fade">
                                      <p:cBhvr>
                                        <p:cTn id="33"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Interest Capitalization</a:t>
            </a:r>
          </a:p>
        </p:txBody>
      </p:sp>
      <p:sp>
        <p:nvSpPr>
          <p:cNvPr id="5" name="Content Placeholder 4"/>
          <p:cNvSpPr>
            <a:spLocks noGrp="1"/>
          </p:cNvSpPr>
          <p:nvPr>
            <p:ph idx="1"/>
          </p:nvPr>
        </p:nvSpPr>
        <p:spPr/>
        <p:txBody>
          <a:bodyPr>
            <a:normAutofit fontScale="92500" lnSpcReduction="20000"/>
          </a:bodyPr>
          <a:lstStyle/>
          <a:p>
            <a:pPr marL="0" indent="0">
              <a:buNone/>
            </a:pPr>
            <a:r>
              <a:rPr lang="en-US" b="1" dirty="0">
                <a:solidFill>
                  <a:srgbClr val="C00000"/>
                </a:solidFill>
              </a:rPr>
              <a:t>Qualifying Assets</a:t>
            </a:r>
            <a:endParaRPr lang="en-US" dirty="0">
              <a:solidFill>
                <a:srgbClr val="C00000"/>
              </a:solidFill>
            </a:endParaRPr>
          </a:p>
          <a:p>
            <a:r>
              <a:rPr lang="en-US" dirty="0"/>
              <a:t>Assets that are constructed for a company’s own use as well as assets constructed as discrete projects for sale or lease</a:t>
            </a:r>
          </a:p>
          <a:p>
            <a:r>
              <a:rPr lang="en-US" dirty="0"/>
              <a:t>Only interest incurred during the construction period is eligible for capitalization</a:t>
            </a:r>
          </a:p>
          <a:p>
            <a:pPr marL="0" indent="0">
              <a:buNone/>
            </a:pPr>
            <a:r>
              <a:rPr lang="en-US" b="1" dirty="0">
                <a:solidFill>
                  <a:srgbClr val="C00000"/>
                </a:solidFill>
              </a:rPr>
              <a:t>Period of Capitalization</a:t>
            </a:r>
          </a:p>
          <a:p>
            <a:r>
              <a:rPr lang="en-IN" sz="2800" dirty="0"/>
              <a:t>Begins when construction begins and the </a:t>
            </a:r>
            <a:r>
              <a:rPr lang="en-IN" sz="2800" dirty="0" smtClean="0"/>
              <a:t>first expenditure </a:t>
            </a:r>
            <a:r>
              <a:rPr lang="en-IN" sz="2800" dirty="0"/>
              <a:t>is made as long as interest costs are actually being incurred</a:t>
            </a:r>
            <a:endParaRPr lang="en-US" sz="2800" dirty="0"/>
          </a:p>
          <a:p>
            <a:pPr marL="0" indent="0">
              <a:buNone/>
              <a:defRPr/>
            </a:pPr>
            <a:r>
              <a:rPr lang="en-US" b="1" dirty="0">
                <a:solidFill>
                  <a:srgbClr val="C00000"/>
                </a:solidFill>
              </a:rPr>
              <a:t>Average Accumulated Expenditures</a:t>
            </a:r>
          </a:p>
          <a:p>
            <a:pPr fontAlgn="auto">
              <a:spcAft>
                <a:spcPts val="0"/>
              </a:spcAft>
              <a:defRPr/>
            </a:pPr>
            <a:r>
              <a:rPr lang="en-IN" sz="2800" dirty="0"/>
              <a:t>Approximates the average debt necessary for construction</a:t>
            </a:r>
            <a:endParaRPr lang="en-US" sz="28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Tree>
    <p:extLst>
      <p:ext uri="{BB962C8B-B14F-4D97-AF65-F5344CB8AC3E}">
        <p14:creationId xmlns:p14="http://schemas.microsoft.com/office/powerpoint/2010/main" val="1700310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Effect transition="in" filter="fade">
                                      <p:cBhvr>
                                        <p:cTn id="13" dur="500"/>
                                        <p:tgtEl>
                                          <p:spTgt spid="5">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500"/>
                                        <p:tgtEl>
                                          <p:spTgt spid="5">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2446"/>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Interest Capitalization </a:t>
            </a:r>
            <a:r>
              <a:rPr lang="en-US" sz="2600" dirty="0" smtClean="0">
                <a:latin typeface="Calibri"/>
                <a:cs typeface="Calibri"/>
              </a:rPr>
              <a:t>(continued)</a:t>
            </a:r>
            <a:endParaRPr lang="en-US" sz="2600" dirty="0">
              <a:latin typeface="Calibri"/>
              <a:cs typeface="Calibri"/>
            </a:endParaRPr>
          </a:p>
        </p:txBody>
      </p:sp>
      <p:sp>
        <p:nvSpPr>
          <p:cNvPr id="3" name="Content Placeholder 2"/>
          <p:cNvSpPr>
            <a:spLocks noGrp="1"/>
          </p:cNvSpPr>
          <p:nvPr>
            <p:ph idx="1"/>
          </p:nvPr>
        </p:nvSpPr>
        <p:spPr>
          <a:xfrm>
            <a:off x="685800" y="955288"/>
            <a:ext cx="8229600" cy="5631022"/>
          </a:xfrm>
        </p:spPr>
        <p:txBody>
          <a:bodyPr>
            <a:normAutofit/>
          </a:bodyPr>
          <a:lstStyle/>
          <a:p>
            <a:pPr marL="0" indent="0">
              <a:spcAft>
                <a:spcPts val="1800"/>
              </a:spcAft>
              <a:buNone/>
            </a:pPr>
            <a:r>
              <a:rPr lang="en-IN" sz="2000" dirty="0"/>
              <a:t>On </a:t>
            </a:r>
            <a:r>
              <a:rPr lang="en-IN" sz="2000" dirty="0" smtClean="0"/>
              <a:t>January 1, </a:t>
            </a:r>
            <a:r>
              <a:rPr lang="en-IN" sz="2000" dirty="0"/>
              <a:t>2018, the Mills Conveying Equipment Company began construction of a building to be used as its office headquarters. The building was completed on June 30, 2019. Expenditures on the project, mainly payments to subcontractors, were as follows:</a:t>
            </a:r>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r>
              <a:rPr lang="en-IN" sz="2000" dirty="0"/>
              <a:t>On January 1, 2018, the company obtained a $1 million construction loan with an 8% interest rate. The loan was outstanding during the entire construction period. The company’s other interest-bearing debt included two long-term notes of $2,000,000 and $4,000,000 with interest rates of 6% and 12%, respectively. Both notes were outstanding during the entire construction period.</a:t>
            </a:r>
            <a:endParaRPr lang="en-US" sz="20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graphicFrame>
        <p:nvGraphicFramePr>
          <p:cNvPr id="9" name="Table 8"/>
          <p:cNvGraphicFramePr>
            <a:graphicFrameLocks noGrp="1"/>
          </p:cNvGraphicFramePr>
          <p:nvPr>
            <p:extLst>
              <p:ext uri="{D42A27DB-BD31-4B8C-83A1-F6EECF244321}">
                <p14:modId xmlns:p14="http://schemas.microsoft.com/office/powerpoint/2010/main" val="2663499365"/>
              </p:ext>
            </p:extLst>
          </p:nvPr>
        </p:nvGraphicFramePr>
        <p:xfrm>
          <a:off x="1005403" y="2286000"/>
          <a:ext cx="7098681" cy="2377440"/>
        </p:xfrm>
        <a:graphic>
          <a:graphicData uri="http://schemas.openxmlformats.org/drawingml/2006/table">
            <a:tbl>
              <a:tblPr>
                <a:tableStyleId>{5C22544A-7EE6-4342-B048-85BDC9FD1C3A}</a:tableStyleId>
              </a:tblPr>
              <a:tblGrid>
                <a:gridCol w="5711799">
                  <a:extLst>
                    <a:ext uri="{9D8B030D-6E8A-4147-A177-3AD203B41FA5}">
                      <a16:colId xmlns="" xmlns:a16="http://schemas.microsoft.com/office/drawing/2014/main" val="20000"/>
                    </a:ext>
                  </a:extLst>
                </a:gridCol>
                <a:gridCol w="1386882">
                  <a:extLst>
                    <a:ext uri="{9D8B030D-6E8A-4147-A177-3AD203B41FA5}">
                      <a16:colId xmlns="" xmlns:a16="http://schemas.microsoft.com/office/drawing/2014/main" val="20001"/>
                    </a:ext>
                  </a:extLst>
                </a:gridCol>
              </a:tblGrid>
              <a:tr h="308919">
                <a:tc>
                  <a:txBody>
                    <a:bodyPr/>
                    <a:lstStyle/>
                    <a:p>
                      <a:pPr algn="l" fontAlgn="b"/>
                      <a:r>
                        <a:rPr lang="en-US" sz="2000" u="none" strike="noStrike" dirty="0">
                          <a:effectLst/>
                        </a:rPr>
                        <a:t>January 1, 2018</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C2"/>
                    </a:solidFill>
                  </a:tcPr>
                </a:tc>
                <a:tc>
                  <a:txBody>
                    <a:bodyPr/>
                    <a:lstStyle/>
                    <a:p>
                      <a:pPr algn="l" fontAlgn="b"/>
                      <a:r>
                        <a:rPr lang="en-US" sz="2000" u="none" strike="noStrike" dirty="0">
                          <a:effectLst/>
                        </a:rPr>
                        <a:t> $      500,000 </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C2"/>
                    </a:solidFill>
                  </a:tcPr>
                </a:tc>
                <a:extLst>
                  <a:ext uri="{0D108BD9-81ED-4DB2-BD59-A6C34878D82A}">
                    <a16:rowId xmlns="" xmlns:a16="http://schemas.microsoft.com/office/drawing/2014/main" val="10000"/>
                  </a:ext>
                </a:extLst>
              </a:tr>
              <a:tr h="308919">
                <a:tc>
                  <a:txBody>
                    <a:bodyPr/>
                    <a:lstStyle/>
                    <a:p>
                      <a:pPr algn="l" fontAlgn="b"/>
                      <a:r>
                        <a:rPr lang="en-US" sz="2000" u="none" strike="noStrike" dirty="0">
                          <a:effectLst/>
                        </a:rPr>
                        <a:t>March 31, 2018</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400,000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 xmlns:a16="http://schemas.microsoft.com/office/drawing/2014/main" val="10001"/>
                  </a:ext>
                </a:extLst>
              </a:tr>
              <a:tr h="308919">
                <a:tc>
                  <a:txBody>
                    <a:bodyPr/>
                    <a:lstStyle/>
                    <a:p>
                      <a:pPr algn="l" fontAlgn="b"/>
                      <a:r>
                        <a:rPr lang="en-US" sz="2000" u="none" strike="noStrike" dirty="0">
                          <a:effectLst/>
                        </a:rPr>
                        <a:t>September 30, 2018</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600,000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 xmlns:a16="http://schemas.microsoft.com/office/drawing/2014/main" val="10002"/>
                  </a:ext>
                </a:extLst>
              </a:tr>
              <a:tr h="308919">
                <a:tc>
                  <a:txBody>
                    <a:bodyPr/>
                    <a:lstStyle/>
                    <a:p>
                      <a:pPr algn="l" fontAlgn="b"/>
                      <a:r>
                        <a:rPr lang="en-IN" sz="2000" u="none" strike="noStrike" dirty="0">
                          <a:effectLst/>
                        </a:rPr>
                        <a:t>Accumulated expenditures at December 31, 2018</a:t>
                      </a:r>
                      <a:endParaRPr lang="en-IN"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  </a:t>
                      </a:r>
                      <a:r>
                        <a:rPr lang="en-US" sz="2000" u="none" strike="noStrike" dirty="0" smtClean="0">
                          <a:effectLst/>
                        </a:rPr>
                        <a:t> 1,500,000 </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 xmlns:a16="http://schemas.microsoft.com/office/drawing/2014/main" val="10003"/>
                  </a:ext>
                </a:extLst>
              </a:tr>
              <a:tr h="308919">
                <a:tc>
                  <a:txBody>
                    <a:bodyPr/>
                    <a:lstStyle/>
                    <a:p>
                      <a:pPr algn="l" fontAlgn="b"/>
                      <a:r>
                        <a:rPr lang="en-US" sz="2000" u="none" strike="noStrike" dirty="0">
                          <a:effectLst/>
                        </a:rPr>
                        <a:t>    (before interest capitalization)</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l" fontAlgn="b"/>
                      <a:r>
                        <a:rPr lang="en-US" sz="2000" u="none" strike="noStrike" dirty="0">
                          <a:effectLst/>
                        </a:rPr>
                        <a:t> </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 xmlns:a16="http://schemas.microsoft.com/office/drawing/2014/main" val="10004"/>
                  </a:ext>
                </a:extLst>
              </a:tr>
              <a:tr h="308919">
                <a:tc>
                  <a:txBody>
                    <a:bodyPr/>
                    <a:lstStyle/>
                    <a:p>
                      <a:pPr algn="l" fontAlgn="b"/>
                      <a:r>
                        <a:rPr lang="en-US" sz="2000" u="none" strike="noStrike" dirty="0">
                          <a:effectLst/>
                        </a:rPr>
                        <a:t>January 31, 2019</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600,000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 xmlns:a16="http://schemas.microsoft.com/office/drawing/2014/main" val="10005"/>
                  </a:ext>
                </a:extLst>
              </a:tr>
              <a:tr h="308919">
                <a:tc>
                  <a:txBody>
                    <a:bodyPr/>
                    <a:lstStyle/>
                    <a:p>
                      <a:pPr algn="l" fontAlgn="b"/>
                      <a:r>
                        <a:rPr lang="en-US" sz="2000" u="none" strike="noStrike" dirty="0">
                          <a:effectLst/>
                        </a:rPr>
                        <a:t>April 30, 2019</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300,000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 xmlns:a16="http://schemas.microsoft.com/office/drawing/2014/main" val="10006"/>
                  </a:ext>
                </a:extLst>
              </a:tr>
              <a:tr h="174118">
                <a:tc>
                  <a:txBody>
                    <a:bodyPr/>
                    <a:lstStyle/>
                    <a:p>
                      <a:pPr algn="l" fontAlgn="b"/>
                      <a:endParaRPr lang="en-US"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l" fontAlgn="b"/>
                      <a:endParaRPr lang="en-US" sz="11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C2"/>
                    </a:solidFill>
                  </a:tcPr>
                </a:tc>
                <a:extLst>
                  <a:ext uri="{0D108BD9-81ED-4DB2-BD59-A6C34878D82A}">
                    <a16:rowId xmlns="" xmlns:a16="http://schemas.microsoft.com/office/drawing/2014/main" val="10007"/>
                  </a:ext>
                </a:extLst>
              </a:tr>
            </a:tbl>
          </a:graphicData>
        </a:graphic>
      </p:graphicFrame>
      <p:cxnSp>
        <p:nvCxnSpPr>
          <p:cNvPr id="12" name="Straight Connector 11"/>
          <p:cNvCxnSpPr/>
          <p:nvPr/>
        </p:nvCxnSpPr>
        <p:spPr>
          <a:xfrm>
            <a:off x="6673791" y="3276600"/>
            <a:ext cx="14302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86861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598965" y="3734778"/>
            <a:ext cx="8451729" cy="3017520"/>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581048" y="1219200"/>
            <a:ext cx="8451729" cy="246888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09" name="Title 1"/>
          <p:cNvSpPr>
            <a:spLocks noGrp="1"/>
          </p:cNvSpPr>
          <p:nvPr>
            <p:ph type="title"/>
          </p:nvPr>
        </p:nvSpPr>
        <p:spPr>
          <a:xfrm>
            <a:off x="581048" y="-200463"/>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Interest Capitalization </a:t>
            </a:r>
            <a:r>
              <a:rPr lang="en-US" sz="2000" dirty="0">
                <a:latin typeface="Calibri"/>
                <a:cs typeface="Calibri"/>
              </a:rPr>
              <a:t>(</a:t>
            </a:r>
            <a:r>
              <a:rPr lang="en-US" sz="2000" dirty="0" smtClean="0">
                <a:latin typeface="Calibri"/>
                <a:cs typeface="Calibri"/>
              </a:rPr>
              <a:t>cont. </a:t>
            </a:r>
            <a:r>
              <a:rPr lang="en-US" sz="2000" dirty="0">
                <a:latin typeface="Calibri"/>
                <a:cs typeface="Calibri"/>
              </a:rPr>
              <a:t>2)</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12" name="TextBox 11"/>
          <p:cNvSpPr txBox="1"/>
          <p:nvPr/>
        </p:nvSpPr>
        <p:spPr>
          <a:xfrm>
            <a:off x="736123" y="5188261"/>
            <a:ext cx="3317259" cy="430887"/>
          </a:xfrm>
          <a:prstGeom prst="rect">
            <a:avLst/>
          </a:prstGeom>
          <a:noFill/>
        </p:spPr>
        <p:txBody>
          <a:bodyPr wrap="square" rtlCol="0">
            <a:spAutoFit/>
          </a:bodyPr>
          <a:lstStyle/>
          <a:p>
            <a:r>
              <a:rPr lang="en-US" sz="2200" dirty="0">
                <a:latin typeface="+mn-lt"/>
              </a:rPr>
              <a:t>January 1, 2018</a:t>
            </a:r>
          </a:p>
        </p:txBody>
      </p:sp>
      <p:sp>
        <p:nvSpPr>
          <p:cNvPr id="13" name="TextBox 12"/>
          <p:cNvSpPr txBox="1"/>
          <p:nvPr/>
        </p:nvSpPr>
        <p:spPr>
          <a:xfrm>
            <a:off x="4023583" y="5188261"/>
            <a:ext cx="2787235" cy="430887"/>
          </a:xfrm>
          <a:prstGeom prst="rect">
            <a:avLst/>
          </a:prstGeom>
          <a:noFill/>
        </p:spPr>
        <p:txBody>
          <a:bodyPr wrap="square" rtlCol="0">
            <a:spAutoFit/>
          </a:bodyPr>
          <a:lstStyle/>
          <a:p>
            <a:r>
              <a:rPr lang="en-US" sz="2200" dirty="0">
                <a:latin typeface="Calibri "/>
              </a:rPr>
              <a:t>$500,000 × 12/12 =</a:t>
            </a:r>
          </a:p>
        </p:txBody>
      </p:sp>
      <p:sp>
        <p:nvSpPr>
          <p:cNvPr id="14" name="TextBox 13"/>
          <p:cNvSpPr txBox="1"/>
          <p:nvPr/>
        </p:nvSpPr>
        <p:spPr>
          <a:xfrm>
            <a:off x="761638" y="5536053"/>
            <a:ext cx="4045275" cy="430887"/>
          </a:xfrm>
          <a:prstGeom prst="rect">
            <a:avLst/>
          </a:prstGeom>
          <a:noFill/>
        </p:spPr>
        <p:txBody>
          <a:bodyPr wrap="square" rtlCol="0">
            <a:spAutoFit/>
          </a:bodyPr>
          <a:lstStyle/>
          <a:p>
            <a:r>
              <a:rPr lang="en-US" sz="2200" dirty="0">
                <a:latin typeface="+mn-lt"/>
              </a:rPr>
              <a:t>March 31, 2018</a:t>
            </a:r>
          </a:p>
        </p:txBody>
      </p:sp>
      <p:sp>
        <p:nvSpPr>
          <p:cNvPr id="16" name="TextBox 15"/>
          <p:cNvSpPr txBox="1"/>
          <p:nvPr/>
        </p:nvSpPr>
        <p:spPr>
          <a:xfrm>
            <a:off x="744703" y="5848028"/>
            <a:ext cx="4045275" cy="430887"/>
          </a:xfrm>
          <a:prstGeom prst="rect">
            <a:avLst/>
          </a:prstGeom>
          <a:noFill/>
        </p:spPr>
        <p:txBody>
          <a:bodyPr wrap="square" rtlCol="0">
            <a:spAutoFit/>
          </a:bodyPr>
          <a:lstStyle/>
          <a:p>
            <a:r>
              <a:rPr lang="en-US" sz="2200" dirty="0">
                <a:latin typeface="+mn-lt"/>
              </a:rPr>
              <a:t>September 30, 2018</a:t>
            </a:r>
          </a:p>
        </p:txBody>
      </p:sp>
      <p:sp>
        <p:nvSpPr>
          <p:cNvPr id="23" name="TextBox 22"/>
          <p:cNvSpPr txBox="1"/>
          <p:nvPr/>
        </p:nvSpPr>
        <p:spPr>
          <a:xfrm>
            <a:off x="743439" y="6231393"/>
            <a:ext cx="6351665" cy="430887"/>
          </a:xfrm>
          <a:prstGeom prst="rect">
            <a:avLst/>
          </a:prstGeom>
          <a:noFill/>
        </p:spPr>
        <p:txBody>
          <a:bodyPr wrap="square" rtlCol="0">
            <a:spAutoFit/>
          </a:bodyPr>
          <a:lstStyle/>
          <a:p>
            <a:r>
              <a:rPr lang="en-IN" sz="2200" dirty="0">
                <a:latin typeface="+mn-lt"/>
              </a:rPr>
              <a:t>Average accumulated expenditures for 2018 =</a:t>
            </a:r>
            <a:endParaRPr lang="en-US" sz="2200" dirty="0">
              <a:latin typeface="+mn-lt"/>
            </a:endParaRPr>
          </a:p>
        </p:txBody>
      </p:sp>
      <p:sp>
        <p:nvSpPr>
          <p:cNvPr id="56" name="TextBox 55"/>
          <p:cNvSpPr txBox="1"/>
          <p:nvPr/>
        </p:nvSpPr>
        <p:spPr>
          <a:xfrm>
            <a:off x="4513565" y="4262010"/>
            <a:ext cx="2008833" cy="769441"/>
          </a:xfrm>
          <a:prstGeom prst="rect">
            <a:avLst/>
          </a:prstGeom>
          <a:noFill/>
        </p:spPr>
        <p:txBody>
          <a:bodyPr wrap="square" rtlCol="0">
            <a:spAutoFit/>
          </a:bodyPr>
          <a:lstStyle/>
          <a:p>
            <a:pPr algn="ctr"/>
            <a:r>
              <a:rPr lang="en-US" sz="2200" b="1" dirty="0">
                <a:latin typeface="+mn-lt"/>
              </a:rPr>
              <a:t>Actual</a:t>
            </a:r>
          </a:p>
          <a:p>
            <a:pPr algn="ctr"/>
            <a:r>
              <a:rPr lang="en-US" sz="2200" b="1" dirty="0">
                <a:latin typeface="+mn-lt"/>
              </a:rPr>
              <a:t>Expenditures</a:t>
            </a:r>
          </a:p>
        </p:txBody>
      </p:sp>
      <p:sp>
        <p:nvSpPr>
          <p:cNvPr id="57" name="TextBox 56"/>
          <p:cNvSpPr txBox="1"/>
          <p:nvPr/>
        </p:nvSpPr>
        <p:spPr>
          <a:xfrm>
            <a:off x="6771181" y="4316877"/>
            <a:ext cx="2377698" cy="769441"/>
          </a:xfrm>
          <a:prstGeom prst="rect">
            <a:avLst/>
          </a:prstGeom>
          <a:noFill/>
        </p:spPr>
        <p:txBody>
          <a:bodyPr wrap="square" rtlCol="0">
            <a:spAutoFit/>
          </a:bodyPr>
          <a:lstStyle/>
          <a:p>
            <a:pPr algn="ctr"/>
            <a:r>
              <a:rPr lang="en-US" sz="2200" b="1" dirty="0">
                <a:latin typeface="+mn-lt"/>
              </a:rPr>
              <a:t>Time-Weighted</a:t>
            </a:r>
          </a:p>
          <a:p>
            <a:pPr algn="ctr"/>
            <a:r>
              <a:rPr lang="en-US" sz="2200" b="1" dirty="0">
                <a:latin typeface="+mn-lt"/>
              </a:rPr>
              <a:t>Expenditures</a:t>
            </a:r>
          </a:p>
        </p:txBody>
      </p:sp>
      <p:sp>
        <p:nvSpPr>
          <p:cNvPr id="58" name="TextBox 57"/>
          <p:cNvSpPr txBox="1"/>
          <p:nvPr/>
        </p:nvSpPr>
        <p:spPr>
          <a:xfrm>
            <a:off x="7282300" y="5188261"/>
            <a:ext cx="1573322" cy="430887"/>
          </a:xfrm>
          <a:prstGeom prst="rect">
            <a:avLst/>
          </a:prstGeom>
          <a:noFill/>
        </p:spPr>
        <p:txBody>
          <a:bodyPr wrap="square" rtlCol="0">
            <a:spAutoFit/>
          </a:bodyPr>
          <a:lstStyle/>
          <a:p>
            <a:r>
              <a:rPr lang="en-US" sz="2200" dirty="0">
                <a:latin typeface="Calibri "/>
              </a:rPr>
              <a:t>$ 500,000</a:t>
            </a:r>
          </a:p>
        </p:txBody>
      </p:sp>
      <p:cxnSp>
        <p:nvCxnSpPr>
          <p:cNvPr id="62" name="Straight Connector 61"/>
          <p:cNvCxnSpPr/>
          <p:nvPr/>
        </p:nvCxnSpPr>
        <p:spPr>
          <a:xfrm>
            <a:off x="7183188" y="6279569"/>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206537" y="663517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239000" y="655320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386364" y="6229702"/>
            <a:ext cx="1359694" cy="430887"/>
          </a:xfrm>
          <a:prstGeom prst="rect">
            <a:avLst/>
          </a:prstGeom>
          <a:noFill/>
        </p:spPr>
        <p:txBody>
          <a:bodyPr wrap="square" rtlCol="0">
            <a:spAutoFit/>
          </a:bodyPr>
          <a:lstStyle/>
          <a:p>
            <a:r>
              <a:rPr lang="en-US" sz="2200" dirty="0">
                <a:latin typeface="Calibri "/>
              </a:rPr>
              <a:t>$950,000</a:t>
            </a:r>
          </a:p>
        </p:txBody>
      </p:sp>
      <p:sp>
        <p:nvSpPr>
          <p:cNvPr id="66" name="TextBox 65"/>
          <p:cNvSpPr txBox="1"/>
          <p:nvPr/>
        </p:nvSpPr>
        <p:spPr>
          <a:xfrm>
            <a:off x="4210814" y="5536053"/>
            <a:ext cx="2600003" cy="430887"/>
          </a:xfrm>
          <a:prstGeom prst="rect">
            <a:avLst/>
          </a:prstGeom>
          <a:noFill/>
        </p:spPr>
        <p:txBody>
          <a:bodyPr wrap="square" rtlCol="0">
            <a:spAutoFit/>
          </a:bodyPr>
          <a:lstStyle/>
          <a:p>
            <a:r>
              <a:rPr lang="en-US" sz="2200" dirty="0">
                <a:latin typeface="Calibri "/>
              </a:rPr>
              <a:t>400,000 </a:t>
            </a:r>
            <a:r>
              <a:rPr lang="en-US" sz="2200" dirty="0" smtClean="0">
                <a:latin typeface="Calibri "/>
              </a:rPr>
              <a:t>× 9</a:t>
            </a:r>
            <a:r>
              <a:rPr lang="en-US" sz="2200" dirty="0">
                <a:latin typeface="Calibri "/>
              </a:rPr>
              <a:t>/12 =</a:t>
            </a:r>
          </a:p>
        </p:txBody>
      </p:sp>
      <p:sp>
        <p:nvSpPr>
          <p:cNvPr id="67" name="TextBox 66"/>
          <p:cNvSpPr txBox="1"/>
          <p:nvPr/>
        </p:nvSpPr>
        <p:spPr>
          <a:xfrm>
            <a:off x="7424923" y="5536053"/>
            <a:ext cx="1607853" cy="430887"/>
          </a:xfrm>
          <a:prstGeom prst="rect">
            <a:avLst/>
          </a:prstGeom>
          <a:noFill/>
        </p:spPr>
        <p:txBody>
          <a:bodyPr wrap="square" rtlCol="0">
            <a:spAutoFit/>
          </a:bodyPr>
          <a:lstStyle/>
          <a:p>
            <a:r>
              <a:rPr lang="en-US" sz="2200" dirty="0">
                <a:latin typeface="Calibri "/>
              </a:rPr>
              <a:t> 300,000</a:t>
            </a:r>
          </a:p>
        </p:txBody>
      </p:sp>
      <p:sp>
        <p:nvSpPr>
          <p:cNvPr id="68" name="TextBox 67"/>
          <p:cNvSpPr txBox="1"/>
          <p:nvPr/>
        </p:nvSpPr>
        <p:spPr>
          <a:xfrm>
            <a:off x="4210815" y="5848028"/>
            <a:ext cx="2560366" cy="430887"/>
          </a:xfrm>
          <a:prstGeom prst="rect">
            <a:avLst/>
          </a:prstGeom>
          <a:noFill/>
        </p:spPr>
        <p:txBody>
          <a:bodyPr wrap="square" rtlCol="0">
            <a:spAutoFit/>
          </a:bodyPr>
          <a:lstStyle/>
          <a:p>
            <a:r>
              <a:rPr lang="en-US" sz="2200" dirty="0">
                <a:latin typeface="Calibri "/>
              </a:rPr>
              <a:t>600,000 </a:t>
            </a:r>
            <a:r>
              <a:rPr lang="en-US" sz="2200" dirty="0" smtClean="0">
                <a:latin typeface="Calibri "/>
              </a:rPr>
              <a:t>× 3</a:t>
            </a:r>
            <a:r>
              <a:rPr lang="en-US" sz="2200" dirty="0">
                <a:latin typeface="Calibri "/>
              </a:rPr>
              <a:t>/12 =</a:t>
            </a:r>
          </a:p>
        </p:txBody>
      </p:sp>
      <p:sp>
        <p:nvSpPr>
          <p:cNvPr id="69" name="TextBox 68"/>
          <p:cNvSpPr txBox="1"/>
          <p:nvPr/>
        </p:nvSpPr>
        <p:spPr>
          <a:xfrm>
            <a:off x="7563227" y="5848028"/>
            <a:ext cx="1385724" cy="430887"/>
          </a:xfrm>
          <a:prstGeom prst="rect">
            <a:avLst/>
          </a:prstGeom>
          <a:noFill/>
        </p:spPr>
        <p:txBody>
          <a:bodyPr wrap="square" rtlCol="0">
            <a:spAutoFit/>
          </a:bodyPr>
          <a:lstStyle/>
          <a:p>
            <a:r>
              <a:rPr lang="en-US" sz="2200" dirty="0">
                <a:latin typeface="Calibri "/>
              </a:rPr>
              <a:t>150,000</a:t>
            </a:r>
          </a:p>
        </p:txBody>
      </p:sp>
      <p:cxnSp>
        <p:nvCxnSpPr>
          <p:cNvPr id="9" name="Straight Connector 8"/>
          <p:cNvCxnSpPr/>
          <p:nvPr/>
        </p:nvCxnSpPr>
        <p:spPr>
          <a:xfrm>
            <a:off x="736123" y="5069551"/>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75783" y="1250796"/>
            <a:ext cx="8549914" cy="830997"/>
          </a:xfrm>
          <a:prstGeom prst="rect">
            <a:avLst/>
          </a:prstGeom>
          <a:noFill/>
        </p:spPr>
        <p:txBody>
          <a:bodyPr wrap="square" rtlCol="0">
            <a:spAutoFit/>
          </a:bodyPr>
          <a:lstStyle/>
          <a:p>
            <a:r>
              <a:rPr lang="en-US" sz="2400" dirty="0">
                <a:latin typeface="+mn-lt"/>
              </a:rPr>
              <a:t>If expenditures incurred are fairly even throughout the period, the average expenditures would be:</a:t>
            </a:r>
          </a:p>
        </p:txBody>
      </p:sp>
      <p:sp>
        <p:nvSpPr>
          <p:cNvPr id="39" name="TextBox 38"/>
          <p:cNvSpPr txBox="1"/>
          <p:nvPr/>
        </p:nvSpPr>
        <p:spPr>
          <a:xfrm>
            <a:off x="598965" y="2087418"/>
            <a:ext cx="6351665" cy="830997"/>
          </a:xfrm>
          <a:prstGeom prst="rect">
            <a:avLst/>
          </a:prstGeom>
          <a:noFill/>
        </p:spPr>
        <p:txBody>
          <a:bodyPr wrap="square" rtlCol="0">
            <a:spAutoFit/>
          </a:bodyPr>
          <a:lstStyle/>
          <a:p>
            <a:r>
              <a:rPr lang="en-US" sz="2400" dirty="0">
                <a:latin typeface="+mn-lt"/>
              </a:rPr>
              <a:t>Total accumulated expenditures incurred evenly throughout the period</a:t>
            </a:r>
            <a:endParaRPr lang="en-US" sz="2200" dirty="0">
              <a:latin typeface="+mn-lt"/>
            </a:endParaRPr>
          </a:p>
        </p:txBody>
      </p:sp>
      <p:sp>
        <p:nvSpPr>
          <p:cNvPr id="40" name="TextBox 39"/>
          <p:cNvSpPr txBox="1"/>
          <p:nvPr/>
        </p:nvSpPr>
        <p:spPr>
          <a:xfrm>
            <a:off x="7027129" y="2458460"/>
            <a:ext cx="1730654" cy="461665"/>
          </a:xfrm>
          <a:prstGeom prst="rect">
            <a:avLst/>
          </a:prstGeom>
          <a:noFill/>
        </p:spPr>
        <p:txBody>
          <a:bodyPr wrap="square" rtlCol="0">
            <a:spAutoFit/>
          </a:bodyPr>
          <a:lstStyle/>
          <a:p>
            <a:r>
              <a:rPr lang="en-US" sz="2400" dirty="0">
                <a:latin typeface="+mn-lt"/>
              </a:rPr>
              <a:t>$1,500,000</a:t>
            </a:r>
          </a:p>
        </p:txBody>
      </p:sp>
      <p:sp>
        <p:nvSpPr>
          <p:cNvPr id="41" name="TextBox 40"/>
          <p:cNvSpPr txBox="1"/>
          <p:nvPr/>
        </p:nvSpPr>
        <p:spPr>
          <a:xfrm>
            <a:off x="748630" y="3195917"/>
            <a:ext cx="6351665" cy="461665"/>
          </a:xfrm>
          <a:prstGeom prst="rect">
            <a:avLst/>
          </a:prstGeom>
          <a:noFill/>
        </p:spPr>
        <p:txBody>
          <a:bodyPr wrap="square" rtlCol="0">
            <a:spAutoFit/>
          </a:bodyPr>
          <a:lstStyle>
            <a:defPPr>
              <a:defRPr lang="en-US"/>
            </a:defPPr>
            <a:lvl1pPr>
              <a:defRPr sz="2400">
                <a:latin typeface="+mn-lt"/>
              </a:defRPr>
            </a:lvl1pPr>
          </a:lstStyle>
          <a:p>
            <a:r>
              <a:rPr lang="en-IN" dirty="0"/>
              <a:t>Average accumulated expenditures</a:t>
            </a:r>
            <a:endParaRPr lang="en-US" dirty="0"/>
          </a:p>
        </p:txBody>
      </p:sp>
      <p:sp>
        <p:nvSpPr>
          <p:cNvPr id="42" name="TextBox 41"/>
          <p:cNvSpPr txBox="1"/>
          <p:nvPr/>
        </p:nvSpPr>
        <p:spPr>
          <a:xfrm>
            <a:off x="7153814" y="2809788"/>
            <a:ext cx="1430293" cy="461665"/>
          </a:xfrm>
          <a:prstGeom prst="rect">
            <a:avLst/>
          </a:prstGeom>
          <a:noFill/>
        </p:spPr>
        <p:txBody>
          <a:bodyPr wrap="square" rtlCol="0">
            <a:spAutoFit/>
          </a:bodyPr>
          <a:lstStyle/>
          <a:p>
            <a:pPr algn="r"/>
            <a:r>
              <a:rPr lang="en-US" sz="2200" dirty="0">
                <a:latin typeface="Calibri "/>
              </a:rPr>
              <a:t>÷ </a:t>
            </a:r>
            <a:r>
              <a:rPr lang="en-US" sz="2400" dirty="0">
                <a:latin typeface="+mn-lt"/>
              </a:rPr>
              <a:t>2</a:t>
            </a:r>
          </a:p>
        </p:txBody>
      </p:sp>
      <p:cxnSp>
        <p:nvCxnSpPr>
          <p:cNvPr id="43" name="Straight Connector 42"/>
          <p:cNvCxnSpPr/>
          <p:nvPr/>
        </p:nvCxnSpPr>
        <p:spPr>
          <a:xfrm>
            <a:off x="7134432" y="318606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027129" y="3205110"/>
            <a:ext cx="1615434" cy="430887"/>
          </a:xfrm>
          <a:prstGeom prst="rect">
            <a:avLst/>
          </a:prstGeom>
          <a:noFill/>
        </p:spPr>
        <p:txBody>
          <a:bodyPr wrap="square" rtlCol="0">
            <a:spAutoFit/>
          </a:bodyPr>
          <a:lstStyle/>
          <a:p>
            <a:r>
              <a:rPr lang="en-US" sz="2200" dirty="0">
                <a:latin typeface="Calibri "/>
              </a:rPr>
              <a:t>$   750,000</a:t>
            </a:r>
          </a:p>
        </p:txBody>
      </p:sp>
      <p:cxnSp>
        <p:nvCxnSpPr>
          <p:cNvPr id="45" name="Straight Connector 44"/>
          <p:cNvCxnSpPr/>
          <p:nvPr/>
        </p:nvCxnSpPr>
        <p:spPr>
          <a:xfrm>
            <a:off x="7134432" y="3604395"/>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140075" y="3643905"/>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98965" y="3669448"/>
            <a:ext cx="8549914" cy="830997"/>
          </a:xfrm>
          <a:prstGeom prst="rect">
            <a:avLst/>
          </a:prstGeom>
          <a:noFill/>
        </p:spPr>
        <p:txBody>
          <a:bodyPr wrap="square" rtlCol="0">
            <a:spAutoFit/>
          </a:bodyPr>
          <a:lstStyle/>
          <a:p>
            <a:r>
              <a:rPr lang="en-US" sz="2400" dirty="0">
                <a:latin typeface="+mn-lt"/>
              </a:rPr>
              <a:t>If expenditures are not incurred evenly throughout the period, weighted average is determined:</a:t>
            </a:r>
          </a:p>
        </p:txBody>
      </p:sp>
      <p:sp>
        <p:nvSpPr>
          <p:cNvPr id="3" name="TextBox 2"/>
          <p:cNvSpPr txBox="1"/>
          <p:nvPr/>
        </p:nvSpPr>
        <p:spPr>
          <a:xfrm>
            <a:off x="581048" y="464403"/>
            <a:ext cx="8451728" cy="830997"/>
          </a:xfrm>
          <a:prstGeom prst="rect">
            <a:avLst/>
          </a:prstGeom>
          <a:noFill/>
        </p:spPr>
        <p:txBody>
          <a:bodyPr wrap="square" rtlCol="0">
            <a:spAutoFit/>
          </a:bodyPr>
          <a:lstStyle/>
          <a:p>
            <a:r>
              <a:rPr lang="en-US" sz="2300" b="1" dirty="0">
                <a:solidFill>
                  <a:srgbClr val="0000CC"/>
                </a:solidFill>
                <a:latin typeface="+mn-lt"/>
                <a:cs typeface="Arial" panose="020B0604020202020204" pitchFamily="34" charset="0"/>
              </a:rPr>
              <a:t>STEP 1: Determine the weighted-average accumulated expenditures.</a:t>
            </a:r>
          </a:p>
        </p:txBody>
      </p:sp>
    </p:spTree>
    <p:extLst>
      <p:ext uri="{BB962C8B-B14F-4D97-AF65-F5344CB8AC3E}">
        <p14:creationId xmlns:p14="http://schemas.microsoft.com/office/powerpoint/2010/main" val="2382155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10"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10"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500"/>
                                        <p:tgtEl>
                                          <p:spTgt spid="63"/>
                                        </p:tgtEl>
                                      </p:cBhvr>
                                    </p:animEffect>
                                  </p:childTnLst>
                                </p:cTn>
                              </p:par>
                              <p:par>
                                <p:cTn id="75" presetID="10" presetClass="entr" presetSubtype="0"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fade">
                                      <p:cBhvr>
                                        <p:cTn id="77" dur="500"/>
                                        <p:tgtEl>
                                          <p:spTgt spid="6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fade">
                                      <p:cBhvr>
                                        <p:cTn id="83" dur="500"/>
                                        <p:tgtEl>
                                          <p:spTgt spid="6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500"/>
                                        <p:tgtEl>
                                          <p:spTgt spid="6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childTnLst>
                                </p:cTn>
                              </p:par>
                              <p:par>
                                <p:cTn id="93" presetID="10" presetClass="entr" presetSubtype="0" fill="hold"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 grpId="0" animBg="1"/>
      <p:bldP spid="12" grpId="0"/>
      <p:bldP spid="13" grpId="0"/>
      <p:bldP spid="14" grpId="0"/>
      <p:bldP spid="16" grpId="0"/>
      <p:bldP spid="23" grpId="0"/>
      <p:bldP spid="56" grpId="0"/>
      <p:bldP spid="57" grpId="0"/>
      <p:bldP spid="58" grpId="0"/>
      <p:bldP spid="65" grpId="0"/>
      <p:bldP spid="66" grpId="0"/>
      <p:bldP spid="67" grpId="0"/>
      <p:bldP spid="68" grpId="0"/>
      <p:bldP spid="69" grpId="0"/>
      <p:bldP spid="38" grpId="0"/>
      <p:bldP spid="39" grpId="0"/>
      <p:bldP spid="40" grpId="0"/>
      <p:bldP spid="41" grpId="0"/>
      <p:bldP spid="42" grpId="0"/>
      <p:bldP spid="44" grpId="0"/>
      <p:bldP spid="47"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24" name="TextBox 23"/>
          <p:cNvSpPr txBox="1"/>
          <p:nvPr/>
        </p:nvSpPr>
        <p:spPr>
          <a:xfrm>
            <a:off x="708100" y="1565728"/>
            <a:ext cx="4894783" cy="461665"/>
          </a:xfrm>
          <a:prstGeom prst="rect">
            <a:avLst/>
          </a:prstGeom>
          <a:noFill/>
        </p:spPr>
        <p:txBody>
          <a:bodyPr wrap="square" rtlCol="0">
            <a:spAutoFit/>
          </a:bodyPr>
          <a:lstStyle/>
          <a:p>
            <a:r>
              <a:rPr lang="en-US" sz="2400" dirty="0">
                <a:latin typeface="+mn-lt"/>
              </a:rPr>
              <a:t>Interest capitalized for </a:t>
            </a:r>
            <a:r>
              <a:rPr lang="en-US" sz="2400" dirty="0" smtClean="0">
                <a:latin typeface="+mn-lt"/>
              </a:rPr>
              <a:t>2018 =</a:t>
            </a:r>
            <a:endParaRPr lang="en-US" sz="2400" dirty="0">
              <a:latin typeface="+mn-lt"/>
            </a:endParaRPr>
          </a:p>
        </p:txBody>
      </p:sp>
      <p:sp>
        <p:nvSpPr>
          <p:cNvPr id="25" name="TextBox 24"/>
          <p:cNvSpPr txBox="1"/>
          <p:nvPr/>
        </p:nvSpPr>
        <p:spPr>
          <a:xfrm>
            <a:off x="4602008" y="1553536"/>
            <a:ext cx="2787235" cy="461665"/>
          </a:xfrm>
          <a:prstGeom prst="rect">
            <a:avLst/>
          </a:prstGeom>
          <a:noFill/>
        </p:spPr>
        <p:txBody>
          <a:bodyPr wrap="square" rtlCol="0">
            <a:spAutoFit/>
          </a:bodyPr>
          <a:lstStyle/>
          <a:p>
            <a:r>
              <a:rPr lang="en-US" sz="2400" dirty="0">
                <a:latin typeface="+mn-lt"/>
              </a:rPr>
              <a:t>$950,000 × 8%</a:t>
            </a:r>
          </a:p>
        </p:txBody>
      </p:sp>
      <p:sp>
        <p:nvSpPr>
          <p:cNvPr id="26" name="TextBox 25"/>
          <p:cNvSpPr txBox="1"/>
          <p:nvPr/>
        </p:nvSpPr>
        <p:spPr>
          <a:xfrm>
            <a:off x="6627592" y="1542691"/>
            <a:ext cx="2383821" cy="461665"/>
          </a:xfrm>
          <a:prstGeom prst="rect">
            <a:avLst/>
          </a:prstGeom>
          <a:noFill/>
        </p:spPr>
        <p:txBody>
          <a:bodyPr wrap="square" rtlCol="0">
            <a:spAutoFit/>
          </a:bodyPr>
          <a:lstStyle/>
          <a:p>
            <a:r>
              <a:rPr lang="en-US" sz="2400" b="1" dirty="0">
                <a:solidFill>
                  <a:srgbClr val="C00000"/>
                </a:solidFill>
                <a:latin typeface="+mn-lt"/>
              </a:rPr>
              <a:t>= $76,000</a:t>
            </a:r>
          </a:p>
        </p:txBody>
      </p:sp>
      <p:sp>
        <p:nvSpPr>
          <p:cNvPr id="27" name="TextBox 26"/>
          <p:cNvSpPr txBox="1"/>
          <p:nvPr/>
        </p:nvSpPr>
        <p:spPr>
          <a:xfrm>
            <a:off x="720800" y="2433610"/>
            <a:ext cx="3317259" cy="461665"/>
          </a:xfrm>
          <a:prstGeom prst="rect">
            <a:avLst/>
          </a:prstGeom>
          <a:noFill/>
        </p:spPr>
        <p:txBody>
          <a:bodyPr wrap="square" rtlCol="0">
            <a:spAutoFit/>
          </a:bodyPr>
          <a:lstStyle/>
          <a:p>
            <a:r>
              <a:rPr lang="en-US" sz="2400" dirty="0">
                <a:latin typeface="+mn-lt"/>
              </a:rPr>
              <a:t>Cost of the building</a:t>
            </a:r>
          </a:p>
        </p:txBody>
      </p:sp>
      <p:sp>
        <p:nvSpPr>
          <p:cNvPr id="28" name="TextBox 27"/>
          <p:cNvSpPr txBox="1"/>
          <p:nvPr/>
        </p:nvSpPr>
        <p:spPr>
          <a:xfrm>
            <a:off x="7060294" y="2433610"/>
            <a:ext cx="1730654" cy="461665"/>
          </a:xfrm>
          <a:prstGeom prst="rect">
            <a:avLst/>
          </a:prstGeom>
          <a:noFill/>
        </p:spPr>
        <p:txBody>
          <a:bodyPr wrap="square" rtlCol="0">
            <a:spAutoFit/>
          </a:bodyPr>
          <a:lstStyle/>
          <a:p>
            <a:r>
              <a:rPr lang="en-US" sz="2400" dirty="0">
                <a:latin typeface="+mn-lt"/>
              </a:rPr>
              <a:t>$1,500,000</a:t>
            </a:r>
          </a:p>
        </p:txBody>
      </p:sp>
      <p:sp>
        <p:nvSpPr>
          <p:cNvPr id="29" name="TextBox 28"/>
          <p:cNvSpPr txBox="1"/>
          <p:nvPr/>
        </p:nvSpPr>
        <p:spPr>
          <a:xfrm>
            <a:off x="721931" y="2830170"/>
            <a:ext cx="4045275" cy="461665"/>
          </a:xfrm>
          <a:prstGeom prst="rect">
            <a:avLst/>
          </a:prstGeom>
          <a:noFill/>
        </p:spPr>
        <p:txBody>
          <a:bodyPr wrap="square" rtlCol="0">
            <a:spAutoFit/>
          </a:bodyPr>
          <a:lstStyle/>
          <a:p>
            <a:r>
              <a:rPr lang="en-US" sz="2400" dirty="0">
                <a:latin typeface="+mn-lt"/>
              </a:rPr>
              <a:t>Interest capitalized for 2018</a:t>
            </a:r>
          </a:p>
        </p:txBody>
      </p:sp>
      <p:sp>
        <p:nvSpPr>
          <p:cNvPr id="30" name="TextBox 29"/>
          <p:cNvSpPr txBox="1"/>
          <p:nvPr/>
        </p:nvSpPr>
        <p:spPr>
          <a:xfrm>
            <a:off x="7608458" y="2830170"/>
            <a:ext cx="1074600" cy="461665"/>
          </a:xfrm>
          <a:prstGeom prst="rect">
            <a:avLst/>
          </a:prstGeom>
          <a:noFill/>
        </p:spPr>
        <p:txBody>
          <a:bodyPr wrap="square" rtlCol="0">
            <a:spAutoFit/>
          </a:bodyPr>
          <a:lstStyle/>
          <a:p>
            <a:r>
              <a:rPr lang="en-US" sz="2400" b="1" dirty="0">
                <a:solidFill>
                  <a:srgbClr val="C00000"/>
                </a:solidFill>
                <a:latin typeface="+mn-lt"/>
              </a:rPr>
              <a:t>76,000 </a:t>
            </a:r>
          </a:p>
        </p:txBody>
      </p:sp>
      <p:sp>
        <p:nvSpPr>
          <p:cNvPr id="31" name="TextBox 30"/>
          <p:cNvSpPr txBox="1"/>
          <p:nvPr/>
        </p:nvSpPr>
        <p:spPr>
          <a:xfrm>
            <a:off x="683394" y="3275178"/>
            <a:ext cx="6761041" cy="461665"/>
          </a:xfrm>
          <a:prstGeom prst="rect">
            <a:avLst/>
          </a:prstGeom>
          <a:noFill/>
        </p:spPr>
        <p:txBody>
          <a:bodyPr wrap="square" rtlCol="0">
            <a:spAutoFit/>
          </a:bodyPr>
          <a:lstStyle/>
          <a:p>
            <a:r>
              <a:rPr lang="en-IN" sz="2400" dirty="0">
                <a:latin typeface="+mn-lt"/>
              </a:rPr>
              <a:t>Accumulated expenditures at December 31, 2018</a:t>
            </a:r>
            <a:endParaRPr lang="en-US" sz="2400" dirty="0">
              <a:latin typeface="+mn-lt"/>
            </a:endParaRPr>
          </a:p>
        </p:txBody>
      </p:sp>
      <p:sp>
        <p:nvSpPr>
          <p:cNvPr id="32" name="TextBox 31"/>
          <p:cNvSpPr txBox="1"/>
          <p:nvPr/>
        </p:nvSpPr>
        <p:spPr>
          <a:xfrm>
            <a:off x="7067071" y="3275178"/>
            <a:ext cx="1730654" cy="461665"/>
          </a:xfrm>
          <a:prstGeom prst="rect">
            <a:avLst/>
          </a:prstGeom>
          <a:noFill/>
        </p:spPr>
        <p:txBody>
          <a:bodyPr wrap="square" rtlCol="0">
            <a:spAutoFit/>
          </a:bodyPr>
          <a:lstStyle/>
          <a:p>
            <a:r>
              <a:rPr lang="en-US" sz="2400" dirty="0">
                <a:latin typeface="+mn-lt"/>
              </a:rPr>
              <a:t>$1,576,000</a:t>
            </a:r>
          </a:p>
        </p:txBody>
      </p:sp>
      <p:cxnSp>
        <p:nvCxnSpPr>
          <p:cNvPr id="33" name="Straight Connector 32"/>
          <p:cNvCxnSpPr/>
          <p:nvPr/>
        </p:nvCxnSpPr>
        <p:spPr>
          <a:xfrm>
            <a:off x="7158804" y="3322836"/>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53158" y="367843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58801" y="371794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375871" y="1984260"/>
            <a:ext cx="6761041" cy="461665"/>
          </a:xfrm>
          <a:prstGeom prst="rect">
            <a:avLst/>
          </a:prstGeom>
          <a:noFill/>
        </p:spPr>
        <p:txBody>
          <a:bodyPr wrap="square" rtlCol="0">
            <a:spAutoFit/>
          </a:bodyPr>
          <a:lstStyle/>
          <a:p>
            <a:r>
              <a:rPr lang="en-IN" sz="2400" b="1" dirty="0">
                <a:latin typeface="+mn-lt"/>
              </a:rPr>
              <a:t>Accumulated expenditures at December 31, 2018</a:t>
            </a:r>
            <a:endParaRPr lang="en-US" sz="2400" b="1" dirty="0">
              <a:latin typeface="+mn-lt"/>
            </a:endParaRPr>
          </a:p>
        </p:txBody>
      </p:sp>
      <p:cxnSp>
        <p:nvCxnSpPr>
          <p:cNvPr id="37" name="Straight Connector 36"/>
          <p:cNvCxnSpPr/>
          <p:nvPr/>
        </p:nvCxnSpPr>
        <p:spPr>
          <a:xfrm>
            <a:off x="660685" y="2437492"/>
            <a:ext cx="81381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98965" y="790368"/>
            <a:ext cx="8451728" cy="830997"/>
          </a:xfrm>
          <a:prstGeom prst="rect">
            <a:avLst/>
          </a:prstGeom>
          <a:noFill/>
        </p:spPr>
        <p:txBody>
          <a:bodyPr wrap="square" rtlCol="0">
            <a:spAutoFit/>
          </a:bodyPr>
          <a:lstStyle/>
          <a:p>
            <a:r>
              <a:rPr lang="en-US" sz="2400" b="1" dirty="0">
                <a:solidFill>
                  <a:srgbClr val="0000CC"/>
                </a:solidFill>
                <a:latin typeface="+mn-lt"/>
                <a:cs typeface="Arial" panose="020B0604020202020204" pitchFamily="34" charset="0"/>
              </a:rPr>
              <a:t>STEP 2: </a:t>
            </a:r>
          </a:p>
          <a:p>
            <a:r>
              <a:rPr lang="en-US" sz="2400" b="1" dirty="0">
                <a:solidFill>
                  <a:srgbClr val="0000CC"/>
                </a:solidFill>
                <a:latin typeface="+mn-lt"/>
                <a:cs typeface="Arial" panose="020B0604020202020204" pitchFamily="34" charset="0"/>
              </a:rPr>
              <a:t>Calculate the amount of interest to be capitalized.</a:t>
            </a:r>
          </a:p>
        </p:txBody>
      </p:sp>
      <p:sp>
        <p:nvSpPr>
          <p:cNvPr id="40" name="Title 1"/>
          <p:cNvSpPr>
            <a:spLocks noGrp="1"/>
          </p:cNvSpPr>
          <p:nvPr>
            <p:ph type="title"/>
          </p:nvPr>
        </p:nvSpPr>
        <p:spPr>
          <a:xfrm>
            <a:off x="468955" y="-173809"/>
            <a:ext cx="8229600" cy="1143000"/>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US" sz="4000" dirty="0">
                <a:latin typeface="Calibri"/>
                <a:cs typeface="Calibri"/>
              </a:rPr>
              <a:t>Interest Capitalization </a:t>
            </a:r>
            <a:r>
              <a:rPr lang="en-US" sz="2400" dirty="0">
                <a:latin typeface="Calibri"/>
                <a:cs typeface="Calibri"/>
              </a:rPr>
              <a:t>(</a:t>
            </a:r>
            <a:r>
              <a:rPr lang="en-US" sz="2400" dirty="0" smtClean="0">
                <a:latin typeface="Calibri"/>
                <a:cs typeface="Calibri"/>
              </a:rPr>
              <a:t>cont. </a:t>
            </a:r>
            <a:r>
              <a:rPr lang="en-US" sz="2400" dirty="0">
                <a:latin typeface="Calibri"/>
                <a:cs typeface="Calibri"/>
              </a:rPr>
              <a:t>3)</a:t>
            </a:r>
          </a:p>
        </p:txBody>
      </p:sp>
      <p:sp>
        <p:nvSpPr>
          <p:cNvPr id="41" name="TextBox 40"/>
          <p:cNvSpPr txBox="1"/>
          <p:nvPr/>
        </p:nvSpPr>
        <p:spPr>
          <a:xfrm>
            <a:off x="618015" y="3681558"/>
            <a:ext cx="8510112" cy="830997"/>
          </a:xfrm>
          <a:prstGeom prst="rect">
            <a:avLst/>
          </a:prstGeom>
          <a:noFill/>
        </p:spPr>
        <p:txBody>
          <a:bodyPr wrap="square" rtlCol="0">
            <a:spAutoFit/>
          </a:bodyPr>
          <a:lstStyle/>
          <a:p>
            <a:r>
              <a:rPr lang="en-US" sz="2400" b="1" dirty="0">
                <a:solidFill>
                  <a:srgbClr val="0000CC"/>
                </a:solidFill>
                <a:latin typeface="+mn-lt"/>
                <a:cs typeface="Arial" panose="020B0604020202020204" pitchFamily="34" charset="0"/>
              </a:rPr>
              <a:t>STEP 3: </a:t>
            </a:r>
          </a:p>
          <a:p>
            <a:r>
              <a:rPr lang="en-US" sz="2400" b="1" dirty="0">
                <a:solidFill>
                  <a:srgbClr val="0000CC"/>
                </a:solidFill>
                <a:latin typeface="+mn-lt"/>
                <a:cs typeface="Arial" panose="020B0604020202020204" pitchFamily="34" charset="0"/>
              </a:rPr>
              <a:t>Compare the calculated interest with actual interest incurred.</a:t>
            </a:r>
          </a:p>
        </p:txBody>
      </p:sp>
      <p:sp>
        <p:nvSpPr>
          <p:cNvPr id="43" name="TextBox 42"/>
          <p:cNvSpPr txBox="1"/>
          <p:nvPr/>
        </p:nvSpPr>
        <p:spPr>
          <a:xfrm>
            <a:off x="743439" y="5090451"/>
            <a:ext cx="5548446" cy="430887"/>
          </a:xfrm>
          <a:prstGeom prst="rect">
            <a:avLst/>
          </a:prstGeom>
          <a:noFill/>
        </p:spPr>
        <p:txBody>
          <a:bodyPr wrap="square" rtlCol="0">
            <a:spAutoFit/>
          </a:bodyPr>
          <a:lstStyle/>
          <a:p>
            <a:r>
              <a:rPr lang="en-US" sz="2200" dirty="0">
                <a:latin typeface="Calibri "/>
              </a:rPr>
              <a:t>$ 1,000,000   ×       8%      =   $   80,000    </a:t>
            </a:r>
          </a:p>
        </p:txBody>
      </p:sp>
      <p:sp>
        <p:nvSpPr>
          <p:cNvPr id="47" name="TextBox 46"/>
          <p:cNvSpPr txBox="1"/>
          <p:nvPr/>
        </p:nvSpPr>
        <p:spPr>
          <a:xfrm>
            <a:off x="4283052" y="4352859"/>
            <a:ext cx="2008833" cy="699492"/>
          </a:xfrm>
          <a:prstGeom prst="rect">
            <a:avLst/>
          </a:prstGeom>
          <a:noFill/>
        </p:spPr>
        <p:txBody>
          <a:bodyPr wrap="square" rtlCol="0">
            <a:spAutoFit/>
          </a:bodyPr>
          <a:lstStyle/>
          <a:p>
            <a:pPr algn="ctr"/>
            <a:r>
              <a:rPr lang="en-US" sz="2200" b="1" dirty="0">
                <a:latin typeface="+mn-lt"/>
              </a:rPr>
              <a:t>Actual</a:t>
            </a:r>
          </a:p>
          <a:p>
            <a:pPr algn="ctr"/>
            <a:r>
              <a:rPr lang="en-US" sz="2200" b="1" dirty="0">
                <a:latin typeface="+mn-lt"/>
              </a:rPr>
              <a:t>Interest</a:t>
            </a:r>
          </a:p>
        </p:txBody>
      </p:sp>
      <p:sp>
        <p:nvSpPr>
          <p:cNvPr id="48" name="TextBox 47"/>
          <p:cNvSpPr txBox="1"/>
          <p:nvPr/>
        </p:nvSpPr>
        <p:spPr>
          <a:xfrm>
            <a:off x="6816913" y="4359947"/>
            <a:ext cx="2161544" cy="699492"/>
          </a:xfrm>
          <a:prstGeom prst="rect">
            <a:avLst/>
          </a:prstGeom>
          <a:noFill/>
        </p:spPr>
        <p:txBody>
          <a:bodyPr wrap="square" rtlCol="0">
            <a:spAutoFit/>
          </a:bodyPr>
          <a:lstStyle/>
          <a:p>
            <a:pPr algn="ctr"/>
            <a:r>
              <a:rPr lang="en-US" sz="2200" b="1" dirty="0">
                <a:latin typeface="+mn-lt"/>
              </a:rPr>
              <a:t>Calculated </a:t>
            </a:r>
          </a:p>
          <a:p>
            <a:pPr algn="ctr"/>
            <a:r>
              <a:rPr lang="en-US" sz="2200" b="1" dirty="0">
                <a:latin typeface="+mn-lt"/>
              </a:rPr>
              <a:t>Interest</a:t>
            </a:r>
          </a:p>
        </p:txBody>
      </p:sp>
      <p:cxnSp>
        <p:nvCxnSpPr>
          <p:cNvPr id="50" name="Straight Connector 49"/>
          <p:cNvCxnSpPr/>
          <p:nvPr/>
        </p:nvCxnSpPr>
        <p:spPr>
          <a:xfrm>
            <a:off x="4385652" y="6279569"/>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0006" y="663517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385649" y="667468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513292" y="6212106"/>
            <a:ext cx="1359694" cy="430887"/>
          </a:xfrm>
          <a:prstGeom prst="rect">
            <a:avLst/>
          </a:prstGeom>
          <a:noFill/>
        </p:spPr>
        <p:txBody>
          <a:bodyPr wrap="square" rtlCol="0">
            <a:spAutoFit/>
          </a:bodyPr>
          <a:lstStyle/>
          <a:p>
            <a:r>
              <a:rPr lang="en-US" sz="2200" dirty="0">
                <a:latin typeface="Calibri "/>
              </a:rPr>
              <a:t>$680,000</a:t>
            </a:r>
          </a:p>
        </p:txBody>
      </p:sp>
      <p:cxnSp>
        <p:nvCxnSpPr>
          <p:cNvPr id="61" name="Straight Connector 60"/>
          <p:cNvCxnSpPr/>
          <p:nvPr/>
        </p:nvCxnSpPr>
        <p:spPr>
          <a:xfrm>
            <a:off x="736123" y="5069551"/>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743439" y="4659564"/>
            <a:ext cx="1660193" cy="430887"/>
          </a:xfrm>
          <a:prstGeom prst="rect">
            <a:avLst/>
          </a:prstGeom>
          <a:noFill/>
        </p:spPr>
        <p:txBody>
          <a:bodyPr wrap="square" rtlCol="0">
            <a:spAutoFit/>
          </a:bodyPr>
          <a:lstStyle/>
          <a:p>
            <a:pPr algn="ctr"/>
            <a:r>
              <a:rPr lang="en-US" sz="2200" b="1" dirty="0">
                <a:latin typeface="+mn-lt"/>
              </a:rPr>
              <a:t>Loans</a:t>
            </a:r>
          </a:p>
        </p:txBody>
      </p:sp>
      <p:sp>
        <p:nvSpPr>
          <p:cNvPr id="73" name="TextBox 72"/>
          <p:cNvSpPr txBox="1"/>
          <p:nvPr/>
        </p:nvSpPr>
        <p:spPr>
          <a:xfrm>
            <a:off x="2478385" y="4352994"/>
            <a:ext cx="1660193" cy="769441"/>
          </a:xfrm>
          <a:prstGeom prst="rect">
            <a:avLst/>
          </a:prstGeom>
          <a:noFill/>
        </p:spPr>
        <p:txBody>
          <a:bodyPr wrap="square" rtlCol="0">
            <a:spAutoFit/>
          </a:bodyPr>
          <a:lstStyle/>
          <a:p>
            <a:pPr algn="ctr"/>
            <a:r>
              <a:rPr lang="en-US" sz="2200" b="1" dirty="0">
                <a:latin typeface="+mn-lt"/>
              </a:rPr>
              <a:t>Annual </a:t>
            </a:r>
          </a:p>
          <a:p>
            <a:pPr algn="ctr"/>
            <a:r>
              <a:rPr lang="en-US" sz="2200" b="1" dirty="0">
                <a:latin typeface="+mn-lt"/>
              </a:rPr>
              <a:t>Rate</a:t>
            </a:r>
          </a:p>
        </p:txBody>
      </p:sp>
      <p:sp>
        <p:nvSpPr>
          <p:cNvPr id="74" name="TextBox 73"/>
          <p:cNvSpPr txBox="1"/>
          <p:nvPr/>
        </p:nvSpPr>
        <p:spPr>
          <a:xfrm>
            <a:off x="743439" y="5451636"/>
            <a:ext cx="5548446" cy="430887"/>
          </a:xfrm>
          <a:prstGeom prst="rect">
            <a:avLst/>
          </a:prstGeom>
          <a:noFill/>
        </p:spPr>
        <p:txBody>
          <a:bodyPr wrap="square" rtlCol="0">
            <a:spAutoFit/>
          </a:bodyPr>
          <a:lstStyle/>
          <a:p>
            <a:r>
              <a:rPr lang="en-US" sz="2200" dirty="0">
                <a:latin typeface="Calibri "/>
              </a:rPr>
              <a:t>  2,000,000    ×       6%      =      120,000    </a:t>
            </a:r>
          </a:p>
        </p:txBody>
      </p:sp>
      <p:sp>
        <p:nvSpPr>
          <p:cNvPr id="75" name="TextBox 74"/>
          <p:cNvSpPr txBox="1"/>
          <p:nvPr/>
        </p:nvSpPr>
        <p:spPr>
          <a:xfrm>
            <a:off x="743439" y="5815356"/>
            <a:ext cx="5548446" cy="430887"/>
          </a:xfrm>
          <a:prstGeom prst="rect">
            <a:avLst/>
          </a:prstGeom>
          <a:noFill/>
        </p:spPr>
        <p:txBody>
          <a:bodyPr wrap="square" rtlCol="0">
            <a:spAutoFit/>
          </a:bodyPr>
          <a:lstStyle/>
          <a:p>
            <a:r>
              <a:rPr lang="en-US" sz="2200" dirty="0">
                <a:latin typeface="Calibri "/>
              </a:rPr>
              <a:t>  4,000,000    ×     12%      =      480,000    </a:t>
            </a:r>
          </a:p>
        </p:txBody>
      </p:sp>
      <p:sp>
        <p:nvSpPr>
          <p:cNvPr id="80" name="TextBox 79"/>
          <p:cNvSpPr txBox="1"/>
          <p:nvPr/>
        </p:nvSpPr>
        <p:spPr>
          <a:xfrm>
            <a:off x="7474289" y="6246243"/>
            <a:ext cx="1359694" cy="430887"/>
          </a:xfrm>
          <a:prstGeom prst="rect">
            <a:avLst/>
          </a:prstGeom>
          <a:noFill/>
        </p:spPr>
        <p:txBody>
          <a:bodyPr wrap="square" rtlCol="0">
            <a:spAutoFit/>
          </a:bodyPr>
          <a:lstStyle/>
          <a:p>
            <a:r>
              <a:rPr lang="en-US" sz="2200" b="1" dirty="0">
                <a:solidFill>
                  <a:srgbClr val="C00000"/>
                </a:solidFill>
                <a:latin typeface="Calibri "/>
              </a:rPr>
              <a:t>$76,000</a:t>
            </a:r>
          </a:p>
        </p:txBody>
      </p:sp>
      <p:cxnSp>
        <p:nvCxnSpPr>
          <p:cNvPr id="81" name="Straight Connector 80"/>
          <p:cNvCxnSpPr/>
          <p:nvPr/>
        </p:nvCxnSpPr>
        <p:spPr>
          <a:xfrm>
            <a:off x="7279803" y="662647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285446" y="666598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7158804" y="6246243"/>
            <a:ext cx="1675179" cy="380235"/>
          </a:xfrm>
          <a:prstGeom prst="ellipse">
            <a:avLst/>
          </a:prstGeom>
          <a:noFill/>
          <a:ln w="38100">
            <a:solidFill>
              <a:srgbClr val="0096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p:cNvSpPr txBox="1"/>
          <p:nvPr/>
        </p:nvSpPr>
        <p:spPr>
          <a:xfrm>
            <a:off x="6558389" y="5750441"/>
            <a:ext cx="2585611" cy="461665"/>
          </a:xfrm>
          <a:prstGeom prst="rect">
            <a:avLst/>
          </a:prstGeom>
          <a:noFill/>
        </p:spPr>
        <p:txBody>
          <a:bodyPr wrap="square" rtlCol="0">
            <a:spAutoFit/>
          </a:bodyPr>
          <a:lstStyle/>
          <a:p>
            <a:r>
              <a:rPr lang="en-US" sz="2400" b="1" dirty="0">
                <a:solidFill>
                  <a:srgbClr val="C00000"/>
                </a:solidFill>
                <a:latin typeface="+mn-lt"/>
              </a:rPr>
              <a:t>Use lower amount</a:t>
            </a:r>
          </a:p>
        </p:txBody>
      </p:sp>
      <p:sp>
        <p:nvSpPr>
          <p:cNvPr id="84" name="TextBox 83"/>
          <p:cNvSpPr txBox="1"/>
          <p:nvPr/>
        </p:nvSpPr>
        <p:spPr>
          <a:xfrm>
            <a:off x="6155045" y="6101769"/>
            <a:ext cx="656302" cy="646331"/>
          </a:xfrm>
          <a:prstGeom prst="rect">
            <a:avLst/>
          </a:prstGeom>
          <a:noFill/>
        </p:spPr>
        <p:txBody>
          <a:bodyPr wrap="square" rtlCol="0">
            <a:spAutoFit/>
          </a:bodyPr>
          <a:lstStyle/>
          <a:p>
            <a:pPr algn="ctr"/>
            <a:r>
              <a:rPr lang="en-US" sz="3600" b="1" dirty="0">
                <a:solidFill>
                  <a:srgbClr val="009644"/>
                </a:solidFill>
                <a:latin typeface="+mn-lt"/>
              </a:rPr>
              <a:t>&gt;</a:t>
            </a:r>
          </a:p>
        </p:txBody>
      </p:sp>
    </p:spTree>
    <p:extLst>
      <p:ext uri="{BB962C8B-B14F-4D97-AF65-F5344CB8AC3E}">
        <p14:creationId xmlns:p14="http://schemas.microsoft.com/office/powerpoint/2010/main" val="2118500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500"/>
                                        <p:tgtEl>
                                          <p:spTgt spid="4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par>
                                <p:cTn id="76" presetID="10" presetClass="entr" presetSubtype="0" fill="hold"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fade">
                                      <p:cBhvr>
                                        <p:cTn id="84" dur="500"/>
                                        <p:tgtEl>
                                          <p:spTgt spid="6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5"/>
                                        </p:tgtEl>
                                        <p:attrNameLst>
                                          <p:attrName>style.visibility</p:attrName>
                                        </p:attrNameLst>
                                      </p:cBhvr>
                                      <p:to>
                                        <p:strVal val="visible"/>
                                      </p:to>
                                    </p:set>
                                    <p:animEffect transition="in" filter="fade">
                                      <p:cBhvr>
                                        <p:cTn id="96" dur="500"/>
                                        <p:tgtEl>
                                          <p:spTgt spid="7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10" presetClass="entr" presetSubtype="0" fill="hold" nodeType="with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childTnLst>
                                </p:cTn>
                              </p:par>
                              <p:par>
                                <p:cTn id="103" presetID="10" presetClass="entr" presetSubtype="0" fill="hold" nodeType="with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fade">
                                      <p:cBhvr>
                                        <p:cTn id="105" dur="500"/>
                                        <p:tgtEl>
                                          <p:spTgt spid="8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left)">
                                      <p:cBhvr>
                                        <p:cTn id="110" dur="500"/>
                                        <p:tgtEl>
                                          <p:spTgt spid="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3"/>
                                        </p:tgtEl>
                                        <p:attrNameLst>
                                          <p:attrName>style.visibility</p:attrName>
                                        </p:attrNameLst>
                                      </p:cBhvr>
                                      <p:to>
                                        <p:strVal val="visible"/>
                                      </p:to>
                                    </p:set>
                                    <p:animEffect transition="in" filter="fade">
                                      <p:cBhvr>
                                        <p:cTn id="113" dur="500"/>
                                        <p:tgtEl>
                                          <p:spTgt spid="8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6" grpId="0"/>
      <p:bldP spid="38" grpId="0"/>
      <p:bldP spid="41" grpId="0"/>
      <p:bldP spid="43" grpId="0"/>
      <p:bldP spid="47" grpId="0"/>
      <p:bldP spid="48" grpId="0"/>
      <p:bldP spid="53" grpId="0"/>
      <p:bldP spid="70" grpId="0"/>
      <p:bldP spid="73" grpId="0"/>
      <p:bldP spid="74" grpId="0"/>
      <p:bldP spid="75" grpId="0"/>
      <p:bldP spid="80" grpId="0"/>
      <p:bldP spid="3" grpId="0" animBg="1"/>
      <p:bldP spid="83" grpId="0"/>
      <p:bldP spid="8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Interest Capitalization</a:t>
            </a:r>
            <a:r>
              <a:rPr lang="en-US" sz="2400" dirty="0">
                <a:latin typeface="Calibri"/>
                <a:cs typeface="Calibri"/>
              </a:rPr>
              <a:t> </a:t>
            </a:r>
            <a:r>
              <a:rPr lang="en-US" sz="2600" dirty="0">
                <a:latin typeface="Calibri"/>
                <a:cs typeface="Calibri"/>
              </a:rPr>
              <a:t>(concluded)</a:t>
            </a:r>
          </a:p>
        </p:txBody>
      </p:sp>
      <p:sp>
        <p:nvSpPr>
          <p:cNvPr id="5" name="Content Placeholder 4"/>
          <p:cNvSpPr>
            <a:spLocks noGrp="1"/>
          </p:cNvSpPr>
          <p:nvPr>
            <p:ph idx="1"/>
          </p:nvPr>
        </p:nvSpPr>
        <p:spPr/>
        <p:txBody>
          <a:bodyPr>
            <a:normAutofit/>
          </a:bodyPr>
          <a:lstStyle/>
          <a:p>
            <a:pPr fontAlgn="auto">
              <a:spcAft>
                <a:spcPts val="0"/>
              </a:spcAft>
              <a:buClr>
                <a:schemeClr val="tx1"/>
              </a:buClr>
              <a:buFont typeface="Arial" panose="020B0604020202020204" pitchFamily="34" charset="0"/>
              <a:buChar char="•"/>
              <a:defRPr/>
            </a:pPr>
            <a:r>
              <a:rPr lang="en-US" b="1" dirty="0">
                <a:solidFill>
                  <a:srgbClr val="0000CC"/>
                </a:solidFill>
              </a:rPr>
              <a:t>The same procedure is carried out for </a:t>
            </a:r>
            <a:r>
              <a:rPr lang="en-US" b="1" dirty="0" smtClean="0">
                <a:solidFill>
                  <a:srgbClr val="0000CC"/>
                </a:solidFill>
              </a:rPr>
              <a:t>2019</a:t>
            </a:r>
            <a:endParaRPr lang="en-US" b="1" dirty="0">
              <a:solidFill>
                <a:srgbClr val="0000CC"/>
              </a:solidFill>
            </a:endParaRPr>
          </a:p>
          <a:p>
            <a:pPr fontAlgn="auto">
              <a:spcAft>
                <a:spcPts val="0"/>
              </a:spcAft>
              <a:buFont typeface="Arial" panose="020B0604020202020204" pitchFamily="34" charset="0"/>
              <a:buChar char="•"/>
              <a:defRPr/>
            </a:pPr>
            <a:r>
              <a:rPr lang="en-US" dirty="0"/>
              <a:t>The method of determining the amount of interest to capitalize by using rates from specific loans to the extent of specific borrowings before using the average rate of other debt is called the </a:t>
            </a:r>
            <a:r>
              <a:rPr lang="en-US" b="1" dirty="0">
                <a:solidFill>
                  <a:srgbClr val="C00000"/>
                </a:solidFill>
              </a:rPr>
              <a:t>specific interest method</a:t>
            </a:r>
          </a:p>
          <a:p>
            <a:pPr fontAlgn="auto">
              <a:spcAft>
                <a:spcPts val="0"/>
              </a:spcAft>
              <a:buFont typeface="Arial" panose="020B0604020202020204" pitchFamily="34" charset="0"/>
              <a:buChar char="•"/>
              <a:defRPr/>
            </a:pPr>
            <a:r>
              <a:rPr lang="en-US" dirty="0"/>
              <a:t>The alternative is the </a:t>
            </a:r>
            <a:r>
              <a:rPr lang="en-US" b="1" dirty="0">
                <a:solidFill>
                  <a:srgbClr val="C00000"/>
                </a:solidFill>
              </a:rPr>
              <a:t>weighted-average method</a:t>
            </a:r>
            <a:endParaRPr lang="en-US" dirty="0">
              <a:solidFill>
                <a:srgbClr val="C0000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Tree>
    <p:extLst>
      <p:ext uri="{BB962C8B-B14F-4D97-AF65-F5344CB8AC3E}">
        <p14:creationId xmlns:p14="http://schemas.microsoft.com/office/powerpoint/2010/main" val="1302411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Capitalized Interest Disclosure</a:t>
            </a:r>
            <a:r>
              <a:rPr lang="en-IN" dirty="0" smtClean="0">
                <a:latin typeface="Calibri"/>
                <a:cs typeface="Calibri"/>
              </a:rPr>
              <a:t>—</a:t>
            </a:r>
            <a:br>
              <a:rPr lang="en-IN" dirty="0" smtClean="0">
                <a:latin typeface="Calibri"/>
                <a:cs typeface="Calibri"/>
              </a:rPr>
            </a:br>
            <a:r>
              <a:rPr lang="en-IN" dirty="0" smtClean="0">
                <a:latin typeface="Calibri"/>
                <a:cs typeface="Calibri"/>
              </a:rPr>
              <a:t>Wal</a:t>
            </a:r>
            <a:r>
              <a:rPr lang="en-IN" dirty="0">
                <a:latin typeface="Calibri"/>
                <a:cs typeface="Calibri"/>
              </a:rPr>
              <a:t>-Mart Stores, Inc.</a:t>
            </a:r>
            <a:endParaRPr lang="en-US"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pic>
        <p:nvPicPr>
          <p:cNvPr id="2" name="Picture 1"/>
          <p:cNvPicPr>
            <a:picLocks noChangeAspect="1"/>
          </p:cNvPicPr>
          <p:nvPr/>
        </p:nvPicPr>
        <p:blipFill>
          <a:blip r:embed="rId3"/>
          <a:stretch>
            <a:fillRect/>
          </a:stretch>
        </p:blipFill>
        <p:spPr>
          <a:xfrm>
            <a:off x="838199" y="2185277"/>
            <a:ext cx="8083711" cy="1167523"/>
          </a:xfrm>
          <a:prstGeom prst="rect">
            <a:avLst/>
          </a:prstGeom>
        </p:spPr>
      </p:pic>
    </p:spTree>
    <p:extLst>
      <p:ext uri="{BB962C8B-B14F-4D97-AF65-F5344CB8AC3E}">
        <p14:creationId xmlns:p14="http://schemas.microsoft.com/office/powerpoint/2010/main" val="722854775"/>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Specific Interest Method</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In January of 2018, the </a:t>
            </a:r>
            <a:r>
              <a:rPr lang="en-US" sz="2000" dirty="0" smtClean="0"/>
              <a:t>Mateo Company </a:t>
            </a:r>
            <a:r>
              <a:rPr lang="en-US" sz="2000" dirty="0"/>
              <a:t>began construction of its own storage facility</a:t>
            </a:r>
            <a:r>
              <a:rPr lang="en-US" sz="2000" dirty="0" smtClean="0"/>
              <a:t>. During </a:t>
            </a:r>
            <a:r>
              <a:rPr lang="en-US" sz="2000" dirty="0"/>
              <a:t>2018, $13,000,000 in construction costs were incurred as follows</a:t>
            </a:r>
            <a:r>
              <a:rPr lang="en-US" sz="2000" dirty="0" smtClean="0"/>
              <a:t>: January </a:t>
            </a:r>
            <a:r>
              <a:rPr lang="en-US" sz="2000" dirty="0"/>
              <a:t>1, $2,000,000; March 31, $4,000,000; June 30, $4,000,000; October 31, $3,000,000. Mateo took out a $4,000,000, 10% construction loan at the beginning of the year</a:t>
            </a:r>
            <a:r>
              <a:rPr lang="en-US" sz="2000" dirty="0" smtClean="0"/>
              <a:t>. The </a:t>
            </a:r>
            <a:r>
              <a:rPr lang="en-US" sz="2000" dirty="0"/>
              <a:t>company had $</a:t>
            </a:r>
            <a:r>
              <a:rPr lang="en-US" sz="2000" dirty="0" smtClean="0"/>
              <a:t>20,000,000 in </a:t>
            </a:r>
            <a:r>
              <a:rPr lang="en-US" sz="2000" dirty="0"/>
              <a:t>other interest-bearing debt with a weighted-average interest rate of 8%</a:t>
            </a:r>
            <a:r>
              <a:rPr lang="en-US" sz="2000" dirty="0" smtClean="0"/>
              <a:t>. The </a:t>
            </a:r>
            <a:r>
              <a:rPr lang="en-US" sz="2000" dirty="0"/>
              <a:t>facility was completed early in 2019</a:t>
            </a:r>
            <a:r>
              <a:rPr lang="en-US" sz="2000" dirty="0" smtClean="0"/>
              <a:t>. What </a:t>
            </a:r>
            <a:r>
              <a:rPr lang="en-US" sz="2000" dirty="0"/>
              <a:t>amount of interest should Mateo capitalize in 2018 using the specific interest method?	</a:t>
            </a:r>
          </a:p>
          <a:p>
            <a:pPr marL="457200" indent="-457200">
              <a:buFont typeface="+mj-lt"/>
              <a:buAutoNum type="alphaLcPeriod"/>
            </a:pPr>
            <a:r>
              <a:rPr lang="en-US" sz="2000" dirty="0" smtClean="0"/>
              <a:t>$600,000 </a:t>
            </a:r>
            <a:endParaRPr lang="en-US" sz="2000" dirty="0"/>
          </a:p>
          <a:p>
            <a:pPr marL="457200" indent="-457200">
              <a:buFont typeface="+mj-lt"/>
              <a:buAutoNum type="alphaLcPeriod"/>
            </a:pPr>
            <a:r>
              <a:rPr lang="en-US" sz="2000" dirty="0" smtClean="0"/>
              <a:t>$750,000</a:t>
            </a:r>
            <a:endParaRPr lang="en-US" sz="2000" dirty="0"/>
          </a:p>
          <a:p>
            <a:pPr marL="457200" indent="-457200">
              <a:buFont typeface="+mj-lt"/>
              <a:buAutoNum type="alphaLcPeriod"/>
            </a:pPr>
            <a:r>
              <a:rPr lang="en-US" sz="2000" dirty="0" smtClean="0"/>
              <a:t>$680,000 </a:t>
            </a:r>
            <a:endParaRPr lang="en-US" sz="2000" dirty="0"/>
          </a:p>
          <a:p>
            <a:pPr marL="457200" indent="-457200">
              <a:buFont typeface="+mj-lt"/>
              <a:buAutoNum type="alphaLcPeriod"/>
            </a:pPr>
            <a:r>
              <a:rPr lang="en-US" sz="2000" dirty="0" smtClean="0"/>
              <a:t>$660,000</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685800" y="50183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742438" y="4114800"/>
            <a:ext cx="5816946" cy="1908215"/>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c</a:t>
            </a:r>
            <a:r>
              <a:rPr lang="en-US" dirty="0"/>
              <a:t>:</a:t>
            </a:r>
            <a:endParaRPr lang="en-US" dirty="0" smtClean="0"/>
          </a:p>
          <a:p>
            <a:pPr lvl="0"/>
            <a:r>
              <a:rPr lang="en-US" dirty="0" smtClean="0"/>
              <a:t>Average </a:t>
            </a:r>
            <a:r>
              <a:rPr lang="en-US" dirty="0"/>
              <a:t>accumulated expenditures </a:t>
            </a:r>
            <a:r>
              <a:rPr lang="en-US" dirty="0" smtClean="0"/>
              <a:t>= $7,500,000</a:t>
            </a:r>
          </a:p>
          <a:p>
            <a:pPr marL="233363" lvl="0"/>
            <a:r>
              <a:rPr lang="en-US" dirty="0" smtClean="0"/>
              <a:t>[($</a:t>
            </a:r>
            <a:r>
              <a:rPr lang="en-US" dirty="0"/>
              <a:t>2,000,000 </a:t>
            </a:r>
            <a:r>
              <a:rPr lang="en-US" dirty="0" smtClean="0"/>
              <a:t>× 12/12) </a:t>
            </a:r>
            <a:r>
              <a:rPr lang="en-US" dirty="0"/>
              <a:t>+ </a:t>
            </a:r>
            <a:r>
              <a:rPr lang="en-US" dirty="0" smtClean="0"/>
              <a:t>($</a:t>
            </a:r>
            <a:r>
              <a:rPr lang="en-US" dirty="0"/>
              <a:t>4,000,000 × </a:t>
            </a:r>
            <a:r>
              <a:rPr lang="en-US" dirty="0" smtClean="0"/>
              <a:t>9/12) </a:t>
            </a:r>
            <a:r>
              <a:rPr lang="en-US" dirty="0"/>
              <a:t>+ </a:t>
            </a:r>
            <a:r>
              <a:rPr lang="en-US" dirty="0" smtClean="0"/>
              <a:t>($</a:t>
            </a:r>
            <a:r>
              <a:rPr lang="en-US" dirty="0"/>
              <a:t>4,000,000 × </a:t>
            </a:r>
            <a:r>
              <a:rPr lang="en-US" dirty="0" smtClean="0"/>
              <a:t>6/12) </a:t>
            </a:r>
            <a:r>
              <a:rPr lang="en-US" dirty="0"/>
              <a:t>+ </a:t>
            </a:r>
            <a:r>
              <a:rPr lang="en-US" dirty="0" smtClean="0"/>
              <a:t>($</a:t>
            </a:r>
            <a:r>
              <a:rPr lang="en-US" dirty="0"/>
              <a:t>3,000,000 × 2/12</a:t>
            </a:r>
            <a:r>
              <a:rPr lang="en-US" dirty="0" smtClean="0"/>
              <a:t>)]</a:t>
            </a:r>
          </a:p>
          <a:p>
            <a:pPr marL="233363" lvl="0" indent="-233363"/>
            <a:r>
              <a:rPr lang="en-US" dirty="0" smtClean="0"/>
              <a:t>Capitalized </a:t>
            </a:r>
            <a:r>
              <a:rPr lang="en-US" dirty="0"/>
              <a:t>interest: </a:t>
            </a:r>
            <a:r>
              <a:rPr lang="en-US" dirty="0" smtClean="0"/>
              <a:t>($</a:t>
            </a:r>
            <a:r>
              <a:rPr lang="en-US" dirty="0"/>
              <a:t>4,0000,000 × 10</a:t>
            </a:r>
            <a:r>
              <a:rPr lang="en-US" dirty="0" smtClean="0"/>
              <a:t>%) </a:t>
            </a:r>
            <a:r>
              <a:rPr lang="en-US" dirty="0"/>
              <a:t>+ </a:t>
            </a:r>
            <a:r>
              <a:rPr lang="en-US" dirty="0" smtClean="0"/>
              <a:t>($</a:t>
            </a:r>
            <a:r>
              <a:rPr lang="en-US" dirty="0"/>
              <a:t>3,500,000 × 8</a:t>
            </a:r>
            <a:r>
              <a:rPr lang="en-US" dirty="0" smtClean="0"/>
              <a:t>%) </a:t>
            </a:r>
            <a:r>
              <a:rPr lang="en-US" dirty="0"/>
              <a:t>= </a:t>
            </a:r>
            <a:r>
              <a:rPr lang="en-US" b="1" dirty="0">
                <a:solidFill>
                  <a:srgbClr val="C00000"/>
                </a:solidFill>
              </a:rPr>
              <a:t>$680,000</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Tree>
    <p:extLst>
      <p:ext uri="{BB962C8B-B14F-4D97-AF65-F5344CB8AC3E}">
        <p14:creationId xmlns:p14="http://schemas.microsoft.com/office/powerpoint/2010/main" val="9246740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latin typeface="Calibri"/>
                <a:cs typeface="Calibri"/>
              </a:rPr>
              <a:t>Costs to Be Capitalized</a:t>
            </a:r>
            <a:endParaRPr lang="en-IN" dirty="0">
              <a:latin typeface="Calibri"/>
              <a:cs typeface="Calibri"/>
            </a:endParaRPr>
          </a:p>
        </p:txBody>
      </p:sp>
      <p:sp>
        <p:nvSpPr>
          <p:cNvPr id="3" name="Content Placeholder 2"/>
          <p:cNvSpPr>
            <a:spLocks noGrp="1"/>
          </p:cNvSpPr>
          <p:nvPr>
            <p:ph idx="1"/>
          </p:nvPr>
        </p:nvSpPr>
        <p:spPr>
          <a:xfrm>
            <a:off x="775143" y="1341437"/>
            <a:ext cx="8229600" cy="4525963"/>
          </a:xfrm>
        </p:spPr>
        <p:txBody>
          <a:bodyPr>
            <a:normAutofit/>
          </a:bodyPr>
          <a:lstStyle/>
          <a:p>
            <a:pPr marL="0" indent="0">
              <a:buNone/>
            </a:pPr>
            <a:r>
              <a:rPr lang="en-US" b="1" dirty="0">
                <a:solidFill>
                  <a:srgbClr val="0070C0"/>
                </a:solidFill>
              </a:rPr>
              <a:t>Property, plant, and equipment and intangible assets</a:t>
            </a:r>
          </a:p>
          <a:p>
            <a:pPr marL="0" indent="0" fontAlgn="auto">
              <a:spcAft>
                <a:spcPts val="0"/>
              </a:spcAft>
              <a:buNone/>
              <a:defRPr/>
            </a:pPr>
            <a:r>
              <a:rPr lang="en-US" dirty="0"/>
              <a:t>                               Can be acquired by: </a:t>
            </a:r>
          </a:p>
          <a:p>
            <a:pPr marL="0" indent="0" fontAlgn="auto">
              <a:spcAft>
                <a:spcPts val="0"/>
              </a:spcAft>
              <a:buNone/>
              <a:defRPr/>
            </a:pPr>
            <a:endParaRPr lang="en-US" dirty="0"/>
          </a:p>
          <a:p>
            <a:pPr fontAlgn="auto">
              <a:spcAft>
                <a:spcPts val="0"/>
              </a:spcAft>
              <a:buFont typeface="Wingdings" panose="05000000000000000000" pitchFamily="2" charset="2"/>
              <a:buChar char="§"/>
              <a:defRPr/>
            </a:pPr>
            <a:endParaRPr lang="en-US" dirty="0"/>
          </a:p>
          <a:p>
            <a:pPr marL="0" indent="0" fontAlgn="auto">
              <a:spcAft>
                <a:spcPts val="0"/>
              </a:spcAft>
              <a:buNone/>
              <a:defRPr/>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5" name="TextBox 4"/>
          <p:cNvSpPr txBox="1"/>
          <p:nvPr/>
        </p:nvSpPr>
        <p:spPr>
          <a:xfrm>
            <a:off x="762052" y="2605040"/>
            <a:ext cx="2167110" cy="523220"/>
          </a:xfrm>
          <a:prstGeom prst="rect">
            <a:avLst/>
          </a:prstGeom>
          <a:noFill/>
        </p:spPr>
        <p:txBody>
          <a:bodyPr wrap="square" rtlCol="0">
            <a:spAutoFit/>
          </a:bodyPr>
          <a:lstStyle/>
          <a:p>
            <a:pPr algn="ctr"/>
            <a:r>
              <a:rPr lang="en-US" sz="2800" dirty="0">
                <a:latin typeface="+mn-lt"/>
                <a:cs typeface="Arial" panose="020B0604020202020204" pitchFamily="34" charset="0"/>
              </a:rPr>
              <a:t>Purchase</a:t>
            </a:r>
          </a:p>
        </p:txBody>
      </p:sp>
      <p:sp>
        <p:nvSpPr>
          <p:cNvPr id="6" name="TextBox 5"/>
          <p:cNvSpPr txBox="1"/>
          <p:nvPr/>
        </p:nvSpPr>
        <p:spPr>
          <a:xfrm>
            <a:off x="6976890" y="2605040"/>
            <a:ext cx="2167110" cy="523220"/>
          </a:xfrm>
          <a:prstGeom prst="rect">
            <a:avLst/>
          </a:prstGeom>
          <a:noFill/>
        </p:spPr>
        <p:txBody>
          <a:bodyPr wrap="square" rtlCol="0">
            <a:spAutoFit/>
          </a:bodyPr>
          <a:lstStyle/>
          <a:p>
            <a:pPr algn="ctr"/>
            <a:r>
              <a:rPr lang="en-US" sz="2800" dirty="0">
                <a:latin typeface="+mn-lt"/>
                <a:cs typeface="Arial" panose="020B0604020202020204" pitchFamily="34" charset="0"/>
              </a:rPr>
              <a:t>Exchange</a:t>
            </a:r>
          </a:p>
        </p:txBody>
      </p:sp>
      <p:sp>
        <p:nvSpPr>
          <p:cNvPr id="7" name="TextBox 6"/>
          <p:cNvSpPr txBox="1"/>
          <p:nvPr/>
        </p:nvSpPr>
        <p:spPr>
          <a:xfrm>
            <a:off x="7026458" y="3399647"/>
            <a:ext cx="1345605" cy="523220"/>
          </a:xfrm>
          <a:prstGeom prst="rect">
            <a:avLst/>
          </a:prstGeom>
          <a:noFill/>
        </p:spPr>
        <p:txBody>
          <a:bodyPr wrap="square" rtlCol="0">
            <a:spAutoFit/>
          </a:bodyPr>
          <a:lstStyle/>
          <a:p>
            <a:pPr algn="ctr"/>
            <a:r>
              <a:rPr lang="en-US" sz="2800" dirty="0">
                <a:latin typeface="+mn-lt"/>
                <a:cs typeface="Arial" panose="020B0604020202020204" pitchFamily="34" charset="0"/>
              </a:rPr>
              <a:t>Lease</a:t>
            </a:r>
          </a:p>
        </p:txBody>
      </p:sp>
      <p:sp>
        <p:nvSpPr>
          <p:cNvPr id="8" name="TextBox 7"/>
          <p:cNvSpPr txBox="1"/>
          <p:nvPr/>
        </p:nvSpPr>
        <p:spPr>
          <a:xfrm>
            <a:off x="3345339" y="2605040"/>
            <a:ext cx="1970100" cy="523220"/>
          </a:xfrm>
          <a:prstGeom prst="rect">
            <a:avLst/>
          </a:prstGeom>
          <a:noFill/>
        </p:spPr>
        <p:txBody>
          <a:bodyPr wrap="square" rtlCol="0">
            <a:spAutoFit/>
          </a:bodyPr>
          <a:lstStyle/>
          <a:p>
            <a:pPr algn="ctr"/>
            <a:r>
              <a:rPr lang="en-US" sz="2800" dirty="0">
                <a:latin typeface="+mn-lt"/>
                <a:cs typeface="Arial" panose="020B0604020202020204" pitchFamily="34" charset="0"/>
              </a:rPr>
              <a:t>Donation</a:t>
            </a:r>
          </a:p>
        </p:txBody>
      </p:sp>
      <p:sp>
        <p:nvSpPr>
          <p:cNvPr id="9" name="TextBox 8"/>
          <p:cNvSpPr txBox="1"/>
          <p:nvPr/>
        </p:nvSpPr>
        <p:spPr>
          <a:xfrm>
            <a:off x="1346233" y="3240147"/>
            <a:ext cx="2884423" cy="523220"/>
          </a:xfrm>
          <a:prstGeom prst="rect">
            <a:avLst/>
          </a:prstGeom>
          <a:noFill/>
        </p:spPr>
        <p:txBody>
          <a:bodyPr wrap="square" rtlCol="0">
            <a:spAutoFit/>
          </a:bodyPr>
          <a:lstStyle/>
          <a:p>
            <a:pPr algn="ctr"/>
            <a:r>
              <a:rPr lang="en-US" sz="2800" dirty="0">
                <a:latin typeface="+mn-lt"/>
                <a:cs typeface="Arial" panose="020B0604020202020204" pitchFamily="34" charset="0"/>
              </a:rPr>
              <a:t>Self-construction</a:t>
            </a:r>
          </a:p>
        </p:txBody>
      </p:sp>
      <p:sp>
        <p:nvSpPr>
          <p:cNvPr id="10" name="TextBox 9"/>
          <p:cNvSpPr txBox="1"/>
          <p:nvPr/>
        </p:nvSpPr>
        <p:spPr>
          <a:xfrm>
            <a:off x="4494564" y="3257611"/>
            <a:ext cx="2167110" cy="954107"/>
          </a:xfrm>
          <a:prstGeom prst="rect">
            <a:avLst/>
          </a:prstGeom>
          <a:noFill/>
        </p:spPr>
        <p:txBody>
          <a:bodyPr wrap="square" rtlCol="0">
            <a:spAutoFit/>
          </a:bodyPr>
          <a:lstStyle/>
          <a:p>
            <a:pPr algn="ctr"/>
            <a:r>
              <a:rPr lang="en-US" sz="2800" dirty="0" smtClean="0">
                <a:latin typeface="+mn-lt"/>
                <a:cs typeface="Arial" panose="020B0604020202020204" pitchFamily="34" charset="0"/>
              </a:rPr>
              <a:t>Business combination</a:t>
            </a:r>
            <a:endParaRPr lang="en-US" sz="2800" dirty="0">
              <a:latin typeface="+mn-lt"/>
              <a:cs typeface="Arial" panose="020B0604020202020204" pitchFamily="34" charset="0"/>
            </a:endParaRPr>
          </a:p>
        </p:txBody>
      </p:sp>
      <p:sp>
        <p:nvSpPr>
          <p:cNvPr id="11" name="TextBox 10"/>
          <p:cNvSpPr txBox="1"/>
          <p:nvPr/>
        </p:nvSpPr>
        <p:spPr>
          <a:xfrm>
            <a:off x="851342" y="4267200"/>
            <a:ext cx="8216458" cy="523220"/>
          </a:xfrm>
          <a:prstGeom prst="rect">
            <a:avLst/>
          </a:prstGeom>
          <a:noFill/>
          <a:ln w="28575">
            <a:noFill/>
          </a:ln>
          <a:effectLst>
            <a:outerShdw blurRad="63500" sx="102000" sy="102000" algn="ctr" rotWithShape="0">
              <a:prstClr val="black">
                <a:alpha val="40000"/>
              </a:prstClr>
            </a:outerShdw>
          </a:effectLst>
        </p:spPr>
        <p:txBody>
          <a:bodyPr wrap="square" rtlCol="0">
            <a:spAutoFit/>
          </a:bodyPr>
          <a:lstStyle/>
          <a:p>
            <a:pPr>
              <a:spcBef>
                <a:spcPts val="1800"/>
              </a:spcBef>
              <a:spcAft>
                <a:spcPts val="1200"/>
              </a:spcAft>
            </a:pPr>
            <a:r>
              <a:rPr lang="en-US" sz="2800" b="1" dirty="0" smtClean="0">
                <a:solidFill>
                  <a:srgbClr val="C00000"/>
                </a:solidFill>
                <a:latin typeface="+mn-lt"/>
                <a:cs typeface="Arial" panose="020B0604020202020204" pitchFamily="34" charset="0"/>
              </a:rPr>
              <a:t>Initial cost = </a:t>
            </a:r>
            <a:r>
              <a:rPr lang="en-IN" sz="2800" b="1" dirty="0" smtClean="0">
                <a:solidFill>
                  <a:srgbClr val="002060"/>
                </a:solidFill>
                <a:latin typeface="+mn-lt"/>
                <a:cs typeface="Arial" panose="020B0604020202020204" pitchFamily="34" charset="0"/>
              </a:rPr>
              <a:t>Purchase price +</a:t>
            </a:r>
          </a:p>
        </p:txBody>
      </p:sp>
      <p:cxnSp>
        <p:nvCxnSpPr>
          <p:cNvPr id="13" name="Straight Arrow Connector 12"/>
          <p:cNvCxnSpPr/>
          <p:nvPr/>
        </p:nvCxnSpPr>
        <p:spPr>
          <a:xfrm flipH="1">
            <a:off x="2337306" y="2344736"/>
            <a:ext cx="1008033" cy="260304"/>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741177" y="2420936"/>
            <a:ext cx="853366" cy="707324"/>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376358" y="2420936"/>
            <a:ext cx="0" cy="325787"/>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681074" y="2419976"/>
            <a:ext cx="1612673" cy="97967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029600" y="2344736"/>
            <a:ext cx="1264147" cy="365109"/>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949803" y="2419976"/>
            <a:ext cx="731271" cy="97967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436485" y="4287918"/>
            <a:ext cx="3492058" cy="2246769"/>
          </a:xfrm>
          <a:prstGeom prst="rect">
            <a:avLst/>
          </a:prstGeom>
          <a:noFill/>
          <a:ln w="28575">
            <a:noFill/>
          </a:ln>
          <a:effectLst>
            <a:outerShdw blurRad="63500" sx="102000" sy="102000" algn="ctr" rotWithShape="0">
              <a:prstClr val="black">
                <a:alpha val="40000"/>
              </a:prstClr>
            </a:outerShdw>
          </a:effectLst>
        </p:spPr>
        <p:txBody>
          <a:bodyPr wrap="square" rtlCol="0">
            <a:spAutoFit/>
          </a:bodyPr>
          <a:lstStyle/>
          <a:p>
            <a:r>
              <a:rPr lang="en-IN" sz="2800" b="1" dirty="0" smtClean="0">
                <a:solidFill>
                  <a:srgbClr val="FF6600"/>
                </a:solidFill>
                <a:latin typeface="+mn-lt"/>
                <a:cs typeface="Arial" panose="020B0604020202020204" pitchFamily="34" charset="0"/>
              </a:rPr>
              <a:t>all </a:t>
            </a:r>
            <a:r>
              <a:rPr lang="en-US" sz="2800" b="1" dirty="0" smtClean="0">
                <a:solidFill>
                  <a:srgbClr val="FF6600"/>
                </a:solidFill>
                <a:latin typeface="+mn-lt"/>
                <a:cs typeface="Arial" panose="020B0604020202020204" pitchFamily="34" charset="0"/>
              </a:rPr>
              <a:t>expenditures  </a:t>
            </a:r>
          </a:p>
          <a:p>
            <a:r>
              <a:rPr lang="en-US" sz="2800" b="1" dirty="0" smtClean="0">
                <a:solidFill>
                  <a:srgbClr val="FF6600"/>
                </a:solidFill>
                <a:latin typeface="+mn-lt"/>
                <a:cs typeface="Arial" panose="020B0604020202020204" pitchFamily="34" charset="0"/>
              </a:rPr>
              <a:t>necessary </a:t>
            </a:r>
            <a:r>
              <a:rPr lang="en-IN" sz="2800" b="1" dirty="0" smtClean="0">
                <a:solidFill>
                  <a:srgbClr val="FF6600"/>
                </a:solidFill>
                <a:latin typeface="+mn-lt"/>
                <a:cs typeface="Arial" panose="020B0604020202020204" pitchFamily="34" charset="0"/>
              </a:rPr>
              <a:t>to bring the asset to its </a:t>
            </a:r>
            <a:r>
              <a:rPr lang="en-US" sz="2800" b="1" dirty="0" smtClean="0">
                <a:solidFill>
                  <a:srgbClr val="FF6600"/>
                </a:solidFill>
                <a:latin typeface="+mn-lt"/>
                <a:cs typeface="Arial" panose="020B0604020202020204" pitchFamily="34" charset="0"/>
              </a:rPr>
              <a:t>desired condition and location for use</a:t>
            </a:r>
            <a:endParaRPr lang="en-US" sz="2800" b="1" dirty="0">
              <a:solidFill>
                <a:srgbClr val="FF6600"/>
              </a:solidFill>
              <a:latin typeface="+mn-lt"/>
              <a:cs typeface="Arial" panose="020B0604020202020204" pitchFamily="34" charset="0"/>
            </a:endParaRPr>
          </a:p>
        </p:txBody>
      </p:sp>
      <p:sp>
        <p:nvSpPr>
          <p:cNvPr id="12" name="Rectangle 11"/>
          <p:cNvSpPr/>
          <p:nvPr/>
        </p:nvSpPr>
        <p:spPr>
          <a:xfrm>
            <a:off x="761999" y="4312920"/>
            <a:ext cx="8216458" cy="2231136"/>
          </a:xfrm>
          <a:prstGeom prst="rect">
            <a:avLst/>
          </a:prstGeom>
          <a:noFill/>
          <a:ln w="25400">
            <a:solidFill>
              <a:srgbClr val="7030A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ln w="12700" cmpd="sng">
                <a:solidFill>
                  <a:schemeClr val="tx1"/>
                </a:solidFill>
              </a:ln>
            </a:endParaRPr>
          </a:p>
        </p:txBody>
      </p:sp>
    </p:spTree>
    <p:extLst>
      <p:ext uri="{BB962C8B-B14F-4D97-AF65-F5344CB8AC3E}">
        <p14:creationId xmlns:p14="http://schemas.microsoft.com/office/powerpoint/2010/main" val="6839078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500"/>
                                        <p:tgtEl>
                                          <p:spTgt spid="13"/>
                                        </p:tgtEl>
                                      </p:cBhvr>
                                    </p:animEffect>
                                  </p:childTnLst>
                                </p:cTn>
                              </p:par>
                              <p:par>
                                <p:cTn id="15" presetID="22" presetClass="entr" presetSubtype="1"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par>
                                <p:cTn id="18" presetID="2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22" presetClass="entr" presetSubtype="1"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par>
                                <p:cTn id="24" presetID="22" presetClass="entr" presetSubtype="1"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up)">
                                      <p:cBhvr>
                                        <p:cTn id="26" dur="500"/>
                                        <p:tgtEl>
                                          <p:spTgt spid="22"/>
                                        </p:tgtEl>
                                      </p:cBhvr>
                                    </p:animEffect>
                                  </p:childTnLst>
                                </p:cTn>
                              </p:par>
                              <p:par>
                                <p:cTn id="27" presetID="22" presetClass="entr" presetSubtype="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500"/>
                                        <p:tgtEl>
                                          <p:spTgt spid="24"/>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20" grpId="0"/>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Research and Development (R&amp;D)</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6" name="Rectangle 5"/>
          <p:cNvSpPr/>
          <p:nvPr/>
        </p:nvSpPr>
        <p:spPr>
          <a:xfrm>
            <a:off x="627744" y="1861018"/>
            <a:ext cx="4107180" cy="4527200"/>
          </a:xfrm>
          <a:prstGeom prst="rect">
            <a:avLst/>
          </a:prstGeom>
          <a:ln w="28575">
            <a:solidFill>
              <a:schemeClr val="accent6">
                <a:lumMod val="50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Freeform 6"/>
          <p:cNvSpPr/>
          <p:nvPr/>
        </p:nvSpPr>
        <p:spPr>
          <a:xfrm>
            <a:off x="1193694" y="1592626"/>
            <a:ext cx="2294752" cy="490350"/>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6">
              <a:lumMod val="20000"/>
              <a:lumOff val="80000"/>
            </a:schemeClr>
          </a:solidFill>
          <a:ln>
            <a:solidFill>
              <a:schemeClr val="accent6">
                <a:lumMod val="75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800" b="1" dirty="0">
                <a:solidFill>
                  <a:schemeClr val="tx1"/>
                </a:solidFill>
              </a:rPr>
              <a:t>Research</a:t>
            </a:r>
            <a:endParaRPr lang="en-IN" sz="2800" dirty="0">
              <a:solidFill>
                <a:schemeClr val="tx1"/>
              </a:solidFill>
            </a:endParaRPr>
          </a:p>
        </p:txBody>
      </p:sp>
      <p:sp>
        <p:nvSpPr>
          <p:cNvPr id="8" name="TextBox 7"/>
          <p:cNvSpPr txBox="1"/>
          <p:nvPr/>
        </p:nvSpPr>
        <p:spPr>
          <a:xfrm>
            <a:off x="611168" y="2272144"/>
            <a:ext cx="4107180" cy="3970318"/>
          </a:xfrm>
          <a:prstGeom prst="rect">
            <a:avLst/>
          </a:prstGeom>
          <a:noFill/>
        </p:spPr>
        <p:txBody>
          <a:bodyPr wrap="square" rtlCol="0">
            <a:spAutoFit/>
          </a:bodyPr>
          <a:lstStyle/>
          <a:p>
            <a:pPr marL="342900" indent="-342900">
              <a:buFont typeface="Arial" panose="020B0604020202020204" pitchFamily="34" charset="0"/>
              <a:buChar char="•"/>
            </a:pPr>
            <a:r>
              <a:rPr lang="en-IN" sz="2800" dirty="0">
                <a:latin typeface="+mn-lt"/>
              </a:rPr>
              <a:t>Planned search or critical investigation to </a:t>
            </a:r>
            <a:r>
              <a:rPr lang="en-US" sz="2800" dirty="0">
                <a:latin typeface="+mn-lt"/>
              </a:rPr>
              <a:t>discover new knowledge that helps developing </a:t>
            </a:r>
            <a:r>
              <a:rPr lang="en-IN" sz="2800" dirty="0">
                <a:latin typeface="+mn-lt"/>
              </a:rPr>
              <a:t>a new product or service or a new process or technique or improving an existing product or processes</a:t>
            </a:r>
            <a:endParaRPr lang="en-US" sz="2800" dirty="0">
              <a:solidFill>
                <a:schemeClr val="tx2"/>
              </a:solidFill>
              <a:latin typeface="+mn-lt"/>
            </a:endParaRPr>
          </a:p>
        </p:txBody>
      </p:sp>
      <p:sp>
        <p:nvSpPr>
          <p:cNvPr id="13" name="Rectangle 12"/>
          <p:cNvSpPr/>
          <p:nvPr/>
        </p:nvSpPr>
        <p:spPr>
          <a:xfrm>
            <a:off x="4985730" y="1870543"/>
            <a:ext cx="4107180" cy="4527200"/>
          </a:xfrm>
          <a:prstGeom prst="rect">
            <a:avLst/>
          </a:prstGeom>
          <a:ln w="28575">
            <a:solidFill>
              <a:srgbClr val="00B05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Freeform 13"/>
          <p:cNvSpPr/>
          <p:nvPr/>
        </p:nvSpPr>
        <p:spPr>
          <a:xfrm>
            <a:off x="5604113" y="1602151"/>
            <a:ext cx="2886235" cy="490350"/>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FFFF99"/>
          </a:solidFill>
          <a:ln>
            <a:solidFill>
              <a:srgbClr val="00B050"/>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800" b="1" dirty="0">
                <a:solidFill>
                  <a:schemeClr val="tx1"/>
                </a:solidFill>
              </a:rPr>
              <a:t>Development</a:t>
            </a:r>
            <a:endParaRPr lang="en-IN" sz="2800" dirty="0">
              <a:solidFill>
                <a:schemeClr val="tx1"/>
              </a:solidFill>
            </a:endParaRPr>
          </a:p>
        </p:txBody>
      </p:sp>
      <p:sp>
        <p:nvSpPr>
          <p:cNvPr id="15" name="TextBox 14"/>
          <p:cNvSpPr txBox="1"/>
          <p:nvPr/>
        </p:nvSpPr>
        <p:spPr>
          <a:xfrm>
            <a:off x="4985730" y="2281669"/>
            <a:ext cx="4107180" cy="3539430"/>
          </a:xfrm>
          <a:prstGeom prst="rect">
            <a:avLst/>
          </a:prstGeom>
          <a:noFill/>
        </p:spPr>
        <p:txBody>
          <a:bodyPr wrap="square" rtlCol="0">
            <a:spAutoFit/>
          </a:bodyPr>
          <a:lstStyle/>
          <a:p>
            <a:pPr marL="342900" indent="-342900">
              <a:buFont typeface="Arial" panose="020B0604020202020204" pitchFamily="34" charset="0"/>
              <a:buChar char="•"/>
            </a:pPr>
            <a:r>
              <a:rPr lang="en-IN" sz="2800" dirty="0">
                <a:latin typeface="+mn-lt"/>
              </a:rPr>
              <a:t>Translation of research findings into a plan or design </a:t>
            </a:r>
            <a:r>
              <a:rPr lang="en-US" sz="2800" dirty="0">
                <a:latin typeface="+mn-lt"/>
              </a:rPr>
              <a:t>for a new product or process</a:t>
            </a:r>
            <a:r>
              <a:rPr lang="en-IN" sz="2800" dirty="0">
                <a:latin typeface="+mn-lt"/>
              </a:rPr>
              <a:t> or improving existing product or processes, </a:t>
            </a:r>
            <a:r>
              <a:rPr lang="en-US" sz="2800" dirty="0">
                <a:latin typeface="+mn-lt"/>
              </a:rPr>
              <a:t>whether intended for sale or use</a:t>
            </a:r>
            <a:endParaRPr lang="en-IN" sz="2800" dirty="0">
              <a:latin typeface="+mn-lt"/>
            </a:endParaRPr>
          </a:p>
        </p:txBody>
      </p:sp>
    </p:spTree>
    <p:extLst>
      <p:ext uri="{BB962C8B-B14F-4D97-AF65-F5344CB8AC3E}">
        <p14:creationId xmlns:p14="http://schemas.microsoft.com/office/powerpoint/2010/main" val="1445064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4" grpId="0" animBg="1"/>
      <p:bldP spid="1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36978" y="0"/>
            <a:ext cx="8204182" cy="972942"/>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Determining R&amp;D Costs</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8" name="Freeform 7"/>
          <p:cNvSpPr/>
          <p:nvPr/>
        </p:nvSpPr>
        <p:spPr>
          <a:xfrm>
            <a:off x="616373" y="972942"/>
            <a:ext cx="8486987" cy="3203807"/>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bg1">
              <a:lumMod val="95000"/>
            </a:schemeClr>
          </a:solidFill>
          <a:ln>
            <a:solidFill>
              <a:srgbClr val="0000CC"/>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spcBef>
                <a:spcPts val="400"/>
              </a:spcBef>
            </a:pPr>
            <a:r>
              <a:rPr lang="en-IN" sz="2600" b="1" dirty="0">
                <a:solidFill>
                  <a:schemeClr val="tx1"/>
                </a:solidFill>
              </a:rPr>
              <a:t>Includes costs relevant to R&amp;D projects, such as:</a:t>
            </a:r>
          </a:p>
          <a:p>
            <a:pPr marL="457200" indent="-457200">
              <a:spcBef>
                <a:spcPts val="400"/>
              </a:spcBef>
              <a:buFont typeface="Arial" panose="020B0604020202020204" pitchFamily="34" charset="0"/>
              <a:buChar char="•"/>
            </a:pPr>
            <a:r>
              <a:rPr lang="en-IN" sz="2600" dirty="0">
                <a:solidFill>
                  <a:schemeClr val="tx1"/>
                </a:solidFill>
              </a:rPr>
              <a:t>Salaries, wages, and other labor costs of R&amp;D personnel</a:t>
            </a:r>
          </a:p>
          <a:p>
            <a:pPr marL="457200" indent="-457200">
              <a:spcBef>
                <a:spcPts val="400"/>
              </a:spcBef>
              <a:buFont typeface="Arial" panose="020B0604020202020204" pitchFamily="34" charset="0"/>
              <a:buChar char="•"/>
            </a:pPr>
            <a:r>
              <a:rPr lang="en-IN" sz="2600" dirty="0">
                <a:solidFill>
                  <a:schemeClr val="tx1"/>
                </a:solidFill>
              </a:rPr>
              <a:t>Costs of materials consumed, equipment, facilities, and intangibles used in R&amp;D projects </a:t>
            </a:r>
          </a:p>
          <a:p>
            <a:pPr marL="457200" indent="-457200">
              <a:spcBef>
                <a:spcPts val="400"/>
              </a:spcBef>
              <a:buFont typeface="Arial" panose="020B0604020202020204" pitchFamily="34" charset="0"/>
              <a:buChar char="•"/>
            </a:pPr>
            <a:r>
              <a:rPr lang="en-IN" sz="2600" dirty="0">
                <a:solidFill>
                  <a:schemeClr val="tx1"/>
                </a:solidFill>
              </a:rPr>
              <a:t>Costs of services performed by others</a:t>
            </a:r>
          </a:p>
          <a:p>
            <a:pPr marL="457200" indent="-457200">
              <a:spcBef>
                <a:spcPts val="400"/>
              </a:spcBef>
              <a:buFont typeface="Arial" panose="020B0604020202020204" pitchFamily="34" charset="0"/>
              <a:buChar char="•"/>
            </a:pPr>
            <a:r>
              <a:rPr lang="en-IN" sz="2600" dirty="0">
                <a:solidFill>
                  <a:schemeClr val="tx1"/>
                </a:solidFill>
              </a:rPr>
              <a:t>A reasonable allocation of indirect costs related to the R&amp;D activities </a:t>
            </a:r>
          </a:p>
        </p:txBody>
      </p:sp>
      <p:sp>
        <p:nvSpPr>
          <p:cNvPr id="9" name="Rectangle 8"/>
          <p:cNvSpPr/>
          <p:nvPr/>
        </p:nvSpPr>
        <p:spPr>
          <a:xfrm>
            <a:off x="685800" y="4210050"/>
            <a:ext cx="8413716" cy="2494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0" name="TextBox 9"/>
          <p:cNvSpPr txBox="1"/>
          <p:nvPr/>
        </p:nvSpPr>
        <p:spPr>
          <a:xfrm>
            <a:off x="721548" y="4210050"/>
            <a:ext cx="3375686" cy="2492990"/>
          </a:xfrm>
          <a:prstGeom prst="rect">
            <a:avLst/>
          </a:prstGeom>
          <a:noFill/>
        </p:spPr>
        <p:txBody>
          <a:bodyPr wrap="square" rtlCol="0">
            <a:spAutoFit/>
          </a:bodyPr>
          <a:lstStyle/>
          <a:p>
            <a:pPr algn="ctr"/>
            <a:r>
              <a:rPr lang="en-IN" sz="2600" b="1" i="1" dirty="0">
                <a:solidFill>
                  <a:srgbClr val="0000CC"/>
                </a:solidFill>
                <a:latin typeface="+mn-lt"/>
                <a:cs typeface="Arial" panose="020B0604020202020204" pitchFamily="34" charset="0"/>
              </a:rPr>
              <a:t>Asset purchased for single R&amp;D project</a:t>
            </a:r>
          </a:p>
          <a:p>
            <a:pPr marL="341313" indent="-341313">
              <a:buFont typeface="Arial" panose="020B0604020202020204" pitchFamily="34" charset="0"/>
              <a:buChar char="•"/>
            </a:pPr>
            <a:r>
              <a:rPr lang="en-IN" sz="2600" dirty="0">
                <a:latin typeface="+mn-lt"/>
                <a:cs typeface="Arial" panose="020B0604020202020204" pitchFamily="34" charset="0"/>
              </a:rPr>
              <a:t>Cost is considered R&amp;D and expensed immediately in the current year</a:t>
            </a:r>
          </a:p>
        </p:txBody>
      </p:sp>
      <p:sp>
        <p:nvSpPr>
          <p:cNvPr id="12" name="TextBox 11"/>
          <p:cNvSpPr txBox="1"/>
          <p:nvPr/>
        </p:nvSpPr>
        <p:spPr>
          <a:xfrm>
            <a:off x="4097234" y="4191000"/>
            <a:ext cx="4965303" cy="2492990"/>
          </a:xfrm>
          <a:prstGeom prst="rect">
            <a:avLst/>
          </a:prstGeom>
          <a:noFill/>
        </p:spPr>
        <p:txBody>
          <a:bodyPr wrap="square" rtlCol="0">
            <a:spAutoFit/>
          </a:bodyPr>
          <a:lstStyle/>
          <a:p>
            <a:pPr lvl="1"/>
            <a:r>
              <a:rPr lang="en-IN" sz="2600" b="1" i="1" dirty="0">
                <a:solidFill>
                  <a:srgbClr val="0000CC"/>
                </a:solidFill>
                <a:latin typeface="+mn-lt"/>
                <a:cs typeface="Arial" panose="020B0604020202020204" pitchFamily="34" charset="0"/>
              </a:rPr>
              <a:t>Asset purchased for more than a single R&amp;D project</a:t>
            </a:r>
          </a:p>
          <a:p>
            <a:pPr marL="457200" indent="-457200">
              <a:buFont typeface="Arial" panose="020B0604020202020204" pitchFamily="34" charset="0"/>
              <a:buChar char="•"/>
            </a:pPr>
            <a:r>
              <a:rPr lang="en-IN" sz="2600" dirty="0">
                <a:latin typeface="+mn-lt"/>
                <a:cs typeface="Arial" panose="020B0604020202020204" pitchFamily="34" charset="0"/>
              </a:rPr>
              <a:t>Depreciation or amortization of the asset included as R&amp;D expense in the current and future periods</a:t>
            </a:r>
          </a:p>
        </p:txBody>
      </p:sp>
    </p:spTree>
    <p:extLst>
      <p:ext uri="{BB962C8B-B14F-4D97-AF65-F5344CB8AC3E}">
        <p14:creationId xmlns:p14="http://schemas.microsoft.com/office/powerpoint/2010/main" val="3220160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09600" y="0"/>
            <a:ext cx="8518527" cy="1371742"/>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IN" sz="4000" dirty="0">
                <a:latin typeface="Calibri"/>
                <a:cs typeface="Calibri"/>
              </a:rPr>
              <a:t>Research and Development Expenditures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53" t="2193" r="2740" b="74554"/>
          <a:stretch/>
        </p:blipFill>
        <p:spPr bwMode="auto">
          <a:xfrm>
            <a:off x="981564" y="1138738"/>
            <a:ext cx="7696200" cy="140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53" t="27332" r="2740" b="2437"/>
          <a:stretch/>
        </p:blipFill>
        <p:spPr bwMode="auto">
          <a:xfrm>
            <a:off x="1097940" y="2633773"/>
            <a:ext cx="7360260" cy="4071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60416" y="1843588"/>
            <a:ext cx="1733688" cy="646331"/>
          </a:xfrm>
          <a:prstGeom prst="rect">
            <a:avLst/>
          </a:prstGeom>
          <a:noFill/>
          <a:ln w="19050">
            <a:solidFill>
              <a:srgbClr val="003300"/>
            </a:solidFill>
          </a:ln>
        </p:spPr>
        <p:txBody>
          <a:bodyPr wrap="square" rtlCol="0">
            <a:spAutoFit/>
          </a:bodyPr>
          <a:lstStyle/>
          <a:p>
            <a:r>
              <a:rPr lang="en-US" b="1" dirty="0">
                <a:solidFill>
                  <a:srgbClr val="003300"/>
                </a:solidFill>
                <a:latin typeface="+mn-lt"/>
              </a:rPr>
              <a:t>Costs incurred </a:t>
            </a:r>
          </a:p>
          <a:p>
            <a:r>
              <a:rPr lang="en-US" b="1" dirty="0">
                <a:solidFill>
                  <a:srgbClr val="003300"/>
                </a:solidFill>
                <a:latin typeface="+mn-lt"/>
              </a:rPr>
              <a:t>are R&amp;D costs</a:t>
            </a:r>
          </a:p>
        </p:txBody>
      </p:sp>
      <p:sp>
        <p:nvSpPr>
          <p:cNvPr id="12" name="TextBox 11"/>
          <p:cNvSpPr txBox="1"/>
          <p:nvPr/>
        </p:nvSpPr>
        <p:spPr>
          <a:xfrm>
            <a:off x="5511081" y="1843588"/>
            <a:ext cx="2022635" cy="646331"/>
          </a:xfrm>
          <a:prstGeom prst="rect">
            <a:avLst/>
          </a:prstGeom>
          <a:noFill/>
          <a:ln w="19050">
            <a:solidFill>
              <a:srgbClr val="C00000"/>
            </a:solidFill>
          </a:ln>
        </p:spPr>
        <p:txBody>
          <a:bodyPr wrap="square" rtlCol="0">
            <a:spAutoFit/>
          </a:bodyPr>
          <a:lstStyle/>
          <a:p>
            <a:pPr algn="ctr"/>
            <a:r>
              <a:rPr lang="en-US" b="1" dirty="0">
                <a:solidFill>
                  <a:srgbClr val="C00000"/>
                </a:solidFill>
                <a:latin typeface="+mn-lt"/>
              </a:rPr>
              <a:t>Costs incurred </a:t>
            </a:r>
          </a:p>
          <a:p>
            <a:pPr algn="ctr"/>
            <a:r>
              <a:rPr lang="en-US" b="1" dirty="0" smtClean="0">
                <a:solidFill>
                  <a:srgbClr val="C00000"/>
                </a:solidFill>
                <a:latin typeface="+mn-lt"/>
              </a:rPr>
              <a:t>Are non</a:t>
            </a:r>
            <a:r>
              <a:rPr lang="en-US" b="1" dirty="0">
                <a:solidFill>
                  <a:srgbClr val="C00000"/>
                </a:solidFill>
                <a:latin typeface="+mn-lt"/>
              </a:rPr>
              <a:t>-R&amp;D costs</a:t>
            </a:r>
          </a:p>
        </p:txBody>
      </p:sp>
    </p:spTree>
    <p:extLst>
      <p:ext uri="{BB962C8B-B14F-4D97-AF65-F5344CB8AC3E}">
        <p14:creationId xmlns:p14="http://schemas.microsoft.com/office/powerpoint/2010/main" val="3808476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104568"/>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Research and Development Costs</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5" name="TextBox 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5" name="TextBox 24"/>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6" name="TextBox 25"/>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7" name="TextBox 26"/>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8" name="TextBox 27"/>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29" name="TextBox 28"/>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0" name="TextBox 29"/>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1" name="TextBox 30"/>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2" name="TextBox 31"/>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smtClean="0">
                <a:latin typeface="+mn-lt"/>
              </a:rPr>
              <a:t>  </a:t>
            </a:r>
            <a:r>
              <a:rPr lang="en-IN" sz="2000" dirty="0">
                <a:latin typeface="+mn-lt"/>
              </a:rPr>
              <a:t>with R&amp;D activities</a:t>
            </a:r>
            <a:endParaRPr lang="en-US" sz="2000" dirty="0">
              <a:latin typeface="+mn-lt"/>
            </a:endParaRPr>
          </a:p>
        </p:txBody>
      </p:sp>
      <p:sp>
        <p:nvSpPr>
          <p:cNvPr id="33" name="TextBox 32"/>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4" name="TextBox 33"/>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5" name="TextBox 34"/>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7" name="Straight Connector 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655974" y="5310432"/>
            <a:ext cx="8399255"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N" sz="2200" dirty="0"/>
          </a:p>
        </p:txBody>
      </p:sp>
      <p:sp>
        <p:nvSpPr>
          <p:cNvPr id="39" name="TextBox 38"/>
          <p:cNvSpPr txBox="1">
            <a:spLocks noChangeArrowheads="1"/>
          </p:cNvSpPr>
          <p:nvPr/>
        </p:nvSpPr>
        <p:spPr bwMode="auto">
          <a:xfrm>
            <a:off x="647699" y="5336644"/>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0" name="TextBox 39"/>
          <p:cNvSpPr txBox="1">
            <a:spLocks noChangeArrowheads="1"/>
          </p:cNvSpPr>
          <p:nvPr/>
        </p:nvSpPr>
        <p:spPr bwMode="auto">
          <a:xfrm>
            <a:off x="656418" y="5851549"/>
            <a:ext cx="5482438" cy="464032"/>
          </a:xfrm>
          <a:prstGeom prst="rect">
            <a:avLst/>
          </a:prstGeom>
          <a:noFill/>
          <a:ln w="9525">
            <a:noFill/>
            <a:miter lim="800000"/>
            <a:headEnd/>
            <a:tailEnd/>
          </a:ln>
        </p:spPr>
        <p:txBody>
          <a:bodyPr/>
          <a:lstStyle/>
          <a:p>
            <a:r>
              <a:rPr lang="en-US" sz="2200" dirty="0">
                <a:latin typeface="+mn-lt"/>
              </a:rPr>
              <a:t>R&amp;D expense</a:t>
            </a:r>
            <a:endParaRPr lang="en-IN" sz="2200" dirty="0">
              <a:latin typeface="+mn-lt"/>
            </a:endParaRPr>
          </a:p>
        </p:txBody>
      </p:sp>
      <p:sp>
        <p:nvSpPr>
          <p:cNvPr id="41" name="TextBox 40"/>
          <p:cNvSpPr txBox="1">
            <a:spLocks noChangeArrowheads="1"/>
          </p:cNvSpPr>
          <p:nvPr/>
        </p:nvSpPr>
        <p:spPr bwMode="auto">
          <a:xfrm>
            <a:off x="5858570" y="5832936"/>
            <a:ext cx="1848886" cy="501258"/>
          </a:xfrm>
          <a:prstGeom prst="rect">
            <a:avLst/>
          </a:prstGeom>
          <a:noFill/>
          <a:ln w="9525">
            <a:noFill/>
            <a:miter lim="800000"/>
            <a:headEnd/>
            <a:tailEnd/>
          </a:ln>
        </p:spPr>
        <p:txBody>
          <a:bodyPr/>
          <a:lstStyle/>
          <a:p>
            <a:pPr algn="r"/>
            <a:r>
              <a:rPr lang="en-US" sz="2200" dirty="0">
                <a:latin typeface="+mn-lt"/>
              </a:rPr>
              <a:t>14,200,000</a:t>
            </a:r>
            <a:endParaRPr lang="en-IN" sz="2200" dirty="0">
              <a:latin typeface="+mn-lt"/>
            </a:endParaRPr>
          </a:p>
        </p:txBody>
      </p:sp>
      <p:sp>
        <p:nvSpPr>
          <p:cNvPr id="42" name="TextBox 41"/>
          <p:cNvSpPr txBox="1">
            <a:spLocks noChangeArrowheads="1"/>
          </p:cNvSpPr>
          <p:nvPr/>
        </p:nvSpPr>
        <p:spPr bwMode="auto">
          <a:xfrm>
            <a:off x="6223900" y="6260290"/>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3" name="TextBox 42"/>
          <p:cNvSpPr txBox="1">
            <a:spLocks noChangeArrowheads="1"/>
          </p:cNvSpPr>
          <p:nvPr/>
        </p:nvSpPr>
        <p:spPr bwMode="auto">
          <a:xfrm>
            <a:off x="7561427" y="5331878"/>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4" name="TextBox 43"/>
          <p:cNvSpPr txBox="1">
            <a:spLocks noChangeArrowheads="1"/>
          </p:cNvSpPr>
          <p:nvPr/>
        </p:nvSpPr>
        <p:spPr bwMode="auto">
          <a:xfrm>
            <a:off x="6306719" y="5342657"/>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5" name="Straight Connector 44"/>
          <p:cNvCxnSpPr/>
          <p:nvPr/>
        </p:nvCxnSpPr>
        <p:spPr>
          <a:xfrm>
            <a:off x="685800" y="5841410"/>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a:spLocks noChangeArrowheads="1"/>
          </p:cNvSpPr>
          <p:nvPr/>
        </p:nvSpPr>
        <p:spPr bwMode="auto">
          <a:xfrm>
            <a:off x="649794" y="6101785"/>
            <a:ext cx="5482437" cy="489547"/>
          </a:xfrm>
          <a:prstGeom prst="rect">
            <a:avLst/>
          </a:prstGeom>
          <a:noFill/>
          <a:ln w="9525">
            <a:noFill/>
            <a:miter lim="800000"/>
            <a:headEnd/>
            <a:tailEnd/>
          </a:ln>
        </p:spPr>
        <p:txBody>
          <a:bodyPr/>
          <a:lstStyle/>
          <a:p>
            <a:pPr lvl="1"/>
            <a:r>
              <a:rPr lang="en-IN" sz="2200" dirty="0">
                <a:latin typeface="+mn-lt"/>
              </a:rPr>
              <a:t>Cash</a:t>
            </a:r>
            <a:endParaRPr lang="en-US" sz="2200" dirty="0">
              <a:latin typeface="+mn-lt"/>
            </a:endParaRPr>
          </a:p>
        </p:txBody>
      </p:sp>
      <p:sp>
        <p:nvSpPr>
          <p:cNvPr id="47" name="TextBox 46"/>
          <p:cNvSpPr txBox="1">
            <a:spLocks noChangeArrowheads="1"/>
          </p:cNvSpPr>
          <p:nvPr/>
        </p:nvSpPr>
        <p:spPr bwMode="auto">
          <a:xfrm>
            <a:off x="7341911" y="6194426"/>
            <a:ext cx="1773518" cy="483575"/>
          </a:xfrm>
          <a:prstGeom prst="rect">
            <a:avLst/>
          </a:prstGeom>
          <a:noFill/>
          <a:ln w="9525">
            <a:noFill/>
            <a:miter lim="800000"/>
            <a:headEnd/>
            <a:tailEnd/>
          </a:ln>
        </p:spPr>
        <p:txBody>
          <a:bodyPr/>
          <a:lstStyle/>
          <a:p>
            <a:pPr algn="r"/>
            <a:r>
              <a:rPr lang="en-US" sz="2200" dirty="0">
                <a:latin typeface="+mn-lt"/>
              </a:rPr>
              <a:t>14,200,000</a:t>
            </a:r>
          </a:p>
        </p:txBody>
      </p:sp>
      <p:sp>
        <p:nvSpPr>
          <p:cNvPr id="9" name="Rectangle 8"/>
          <p:cNvSpPr/>
          <p:nvPr/>
        </p:nvSpPr>
        <p:spPr>
          <a:xfrm>
            <a:off x="984762" y="1799299"/>
            <a:ext cx="7861611"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984762" y="2085049"/>
            <a:ext cx="7861611"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984763" y="3011638"/>
            <a:ext cx="7873288" cy="63407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a:off x="6286638" y="5913208"/>
            <a:ext cx="1402139"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Content Placeholder 1"/>
          <p:cNvSpPr txBox="1">
            <a:spLocks/>
          </p:cNvSpPr>
          <p:nvPr/>
        </p:nvSpPr>
        <p:spPr bwMode="auto">
          <a:xfrm>
            <a:off x="611560" y="990601"/>
            <a:ext cx="8229600" cy="4343400"/>
          </a:xfrm>
          <a:prstGeom prst="rect">
            <a:avLst/>
          </a:prstGeom>
          <a:noFill/>
          <a:ln w="19050">
            <a:noFill/>
            <a:miter lim="800000"/>
            <a:headEnd/>
            <a:tailEnd/>
          </a:ln>
        </p:spPr>
        <p:txBody>
          <a:bodyPr vert="horz" wrap="square" lIns="91440" tIns="45720" rIns="91440" bIns="45720" numCol="1"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IN" sz="2000" smtClean="0"/>
              <a:t>The Askew Company made the following cash expenditures during 2018 related to the development of a new industrial plastic:</a:t>
            </a:r>
          </a:p>
          <a:p>
            <a:pPr marL="0" indent="0">
              <a:buFont typeface="Arial" charset="0"/>
              <a:buNone/>
            </a:pPr>
            <a:endParaRPr lang="en-IN" sz="2000" smtClean="0"/>
          </a:p>
          <a:p>
            <a:pPr marL="0" indent="0">
              <a:buFont typeface="Arial" charset="0"/>
              <a:buNone/>
            </a:pPr>
            <a:endParaRPr lang="en-US" sz="2000" smtClean="0"/>
          </a:p>
          <a:p>
            <a:pPr marL="0" indent="0">
              <a:buFont typeface="Arial" charset="0"/>
              <a:buNone/>
            </a:pPr>
            <a:endParaRPr lang="en-US" sz="2000" smtClean="0"/>
          </a:p>
          <a:p>
            <a:pPr marL="0" indent="0">
              <a:buFont typeface="Arial" charset="0"/>
              <a:buNone/>
            </a:pPr>
            <a:endParaRPr lang="en-US" sz="2000" smtClean="0"/>
          </a:p>
          <a:p>
            <a:pPr marL="0" indent="0">
              <a:buFont typeface="Arial" charset="0"/>
              <a:buNone/>
            </a:pPr>
            <a:endParaRPr lang="en-US" sz="2000" smtClean="0"/>
          </a:p>
          <a:p>
            <a:pPr marL="0" indent="0">
              <a:buFont typeface="Arial" charset="0"/>
              <a:buNone/>
            </a:pPr>
            <a:endParaRPr lang="en-IN" sz="2000" smtClean="0"/>
          </a:p>
          <a:p>
            <a:pPr marL="0" indent="0">
              <a:buFont typeface="Arial" charset="0"/>
              <a:buNone/>
            </a:pPr>
            <a:r>
              <a:rPr lang="en-IN" sz="2000" smtClean="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Tree>
    <p:extLst>
      <p:ext uri="{BB962C8B-B14F-4D97-AF65-F5344CB8AC3E}">
        <p14:creationId xmlns:p14="http://schemas.microsoft.com/office/powerpoint/2010/main" val="12821219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500"/>
                                        <p:tgtEl>
                                          <p:spTgt spid="52"/>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wipe(left)">
                                      <p:cBhvr>
                                        <p:cTn id="90" dur="500"/>
                                        <p:tgtEl>
                                          <p:spTgt spid="9"/>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wipe(left)">
                                      <p:cBhvr>
                                        <p:cTn id="94" dur="500"/>
                                        <p:tgtEl>
                                          <p:spTgt spid="50"/>
                                        </p:tgtEl>
                                      </p:cBhvr>
                                    </p:animEffect>
                                  </p:childTnLst>
                                </p:cTn>
                              </p:par>
                            </p:childTnLst>
                          </p:cTn>
                        </p:par>
                        <p:par>
                          <p:cTn id="95" fill="hold">
                            <p:stCondLst>
                              <p:cond delay="1500"/>
                            </p:stCondLst>
                            <p:childTnLst>
                              <p:par>
                                <p:cTn id="96" presetID="22" presetClass="entr" presetSubtype="8"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wipe(left)">
                                      <p:cBhvr>
                                        <p:cTn id="9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P spid="26" grpId="0"/>
      <p:bldP spid="27" grpId="0"/>
      <p:bldP spid="28" grpId="0"/>
      <p:bldP spid="29" grpId="0"/>
      <p:bldP spid="30" grpId="0"/>
      <p:bldP spid="31" grpId="0"/>
      <p:bldP spid="32" grpId="0"/>
      <p:bldP spid="33" grpId="0"/>
      <p:bldP spid="34" grpId="0"/>
      <p:bldP spid="35" grpId="0"/>
      <p:bldP spid="38" grpId="0" animBg="1"/>
      <p:bldP spid="39" grpId="0"/>
      <p:bldP spid="40" grpId="0"/>
      <p:bldP spid="41" grpId="0"/>
      <p:bldP spid="42" grpId="0"/>
      <p:bldP spid="43" grpId="0"/>
      <p:bldP spid="44" grpId="0"/>
      <p:bldP spid="46" grpId="0"/>
      <p:bldP spid="47" grpId="0"/>
      <p:bldP spid="9" grpId="0" animBg="1"/>
      <p:bldP spid="50" grpId="0" animBg="1"/>
      <p:bldP spid="51" grpId="0" animBg="1"/>
      <p:bldP spid="5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76200"/>
            <a:ext cx="8229600" cy="1143000"/>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400" dirty="0" smtClean="0">
                <a:latin typeface="Calibri"/>
                <a:cs typeface="Calibri"/>
              </a:rPr>
              <a:t>(continued)</a:t>
            </a:r>
            <a:endParaRPr lang="en-IN" sz="2400" dirty="0">
              <a:latin typeface="Calibri"/>
              <a:cs typeface="Calibri"/>
            </a:endParaRPr>
          </a:p>
        </p:txBody>
      </p:sp>
      <p:sp>
        <p:nvSpPr>
          <p:cNvPr id="15" name="Content Placeholder 1"/>
          <p:cNvSpPr>
            <a:spLocks noGrp="1"/>
          </p:cNvSpPr>
          <p:nvPr>
            <p:ph idx="1"/>
          </p:nvPr>
        </p:nvSpPr>
        <p:spPr>
          <a:xfrm>
            <a:off x="611560" y="990601"/>
            <a:ext cx="8229600" cy="4343400"/>
          </a:xfrm>
          <a:ln w="19050">
            <a:noFill/>
          </a:ln>
        </p:spPr>
        <p:txBody>
          <a:bodyPr>
            <a:normAutofit/>
          </a:bodyPr>
          <a:lstStyle/>
          <a:p>
            <a:pPr marL="0" indent="0">
              <a:buNone/>
            </a:pPr>
            <a:r>
              <a:rPr lang="en-IN" sz="2000" dirty="0"/>
              <a:t>The Askew Company made the following cash expenditures during 2018 related to the development </a:t>
            </a:r>
            <a:r>
              <a:rPr lang="en-IN" sz="2000" dirty="0" smtClean="0"/>
              <a:t>of a new industrial plastic:</a:t>
            </a:r>
          </a:p>
          <a:p>
            <a:pPr marL="0" indent="0">
              <a:buNone/>
            </a:pPr>
            <a:endParaRPr lang="en-IN" sz="2000" dirty="0" smtClean="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IN" sz="2000" dirty="0"/>
          </a:p>
          <a:p>
            <a:pPr marL="0" indent="0">
              <a:buNone/>
            </a:pPr>
            <a:r>
              <a:rPr lang="en-IN" sz="2000" dirty="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25" name="TextBox 2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6" name="TextBox 25"/>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7" name="TextBox 26"/>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8" name="TextBox 27"/>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9" name="TextBox 28"/>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30" name="TextBox 29"/>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1" name="TextBox 30"/>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2" name="TextBox 31"/>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3" name="TextBox 32"/>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smtClean="0">
                <a:latin typeface="+mn-lt"/>
              </a:rPr>
              <a:t>  </a:t>
            </a:r>
            <a:r>
              <a:rPr lang="en-IN" sz="2000" dirty="0">
                <a:latin typeface="+mn-lt"/>
              </a:rPr>
              <a:t>with R&amp;D activities</a:t>
            </a:r>
            <a:endParaRPr lang="en-US" sz="2000" dirty="0">
              <a:latin typeface="+mn-lt"/>
            </a:endParaRPr>
          </a:p>
        </p:txBody>
      </p:sp>
      <p:sp>
        <p:nvSpPr>
          <p:cNvPr id="34" name="TextBox 33"/>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5" name="TextBox 34"/>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6" name="TextBox 35"/>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7" name="Straight Connector 3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30446" y="5296190"/>
            <a:ext cx="8399255"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N" sz="2200" dirty="0"/>
          </a:p>
        </p:txBody>
      </p:sp>
      <p:sp>
        <p:nvSpPr>
          <p:cNvPr id="41" name="TextBox 40"/>
          <p:cNvSpPr txBox="1">
            <a:spLocks noChangeArrowheads="1"/>
          </p:cNvSpPr>
          <p:nvPr/>
        </p:nvSpPr>
        <p:spPr bwMode="auto">
          <a:xfrm>
            <a:off x="609600" y="5247601"/>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2" name="TextBox 41"/>
          <p:cNvSpPr txBox="1">
            <a:spLocks noChangeArrowheads="1"/>
          </p:cNvSpPr>
          <p:nvPr/>
        </p:nvSpPr>
        <p:spPr bwMode="auto">
          <a:xfrm>
            <a:off x="624710" y="5762506"/>
            <a:ext cx="5482438" cy="464032"/>
          </a:xfrm>
          <a:prstGeom prst="rect">
            <a:avLst/>
          </a:prstGeom>
          <a:noFill/>
          <a:ln w="9525">
            <a:noFill/>
            <a:miter lim="800000"/>
            <a:headEnd/>
            <a:tailEnd/>
          </a:ln>
        </p:spPr>
        <p:txBody>
          <a:bodyPr/>
          <a:lstStyle/>
          <a:p>
            <a:r>
              <a:rPr lang="en-US" sz="2200" dirty="0">
                <a:latin typeface="+mn-lt"/>
              </a:rPr>
              <a:t>Equipment</a:t>
            </a:r>
            <a:endParaRPr lang="en-IN" sz="2200" dirty="0">
              <a:latin typeface="+mn-lt"/>
            </a:endParaRPr>
          </a:p>
        </p:txBody>
      </p:sp>
      <p:sp>
        <p:nvSpPr>
          <p:cNvPr id="43" name="TextBox 42"/>
          <p:cNvSpPr txBox="1">
            <a:spLocks noChangeArrowheads="1"/>
          </p:cNvSpPr>
          <p:nvPr/>
        </p:nvSpPr>
        <p:spPr bwMode="auto">
          <a:xfrm>
            <a:off x="5769712" y="5743893"/>
            <a:ext cx="1848886" cy="501258"/>
          </a:xfrm>
          <a:prstGeom prst="rect">
            <a:avLst/>
          </a:prstGeom>
          <a:noFill/>
          <a:ln w="9525">
            <a:noFill/>
            <a:miter lim="800000"/>
            <a:headEnd/>
            <a:tailEnd/>
          </a:ln>
        </p:spPr>
        <p:txBody>
          <a:bodyPr/>
          <a:lstStyle/>
          <a:p>
            <a:pPr algn="r"/>
            <a:r>
              <a:rPr lang="en-US" sz="2200" dirty="0">
                <a:latin typeface="+mn-lt"/>
              </a:rPr>
              <a:t>5,000,000</a:t>
            </a:r>
            <a:endParaRPr lang="en-IN" sz="2200" dirty="0">
              <a:latin typeface="+mn-lt"/>
            </a:endParaRPr>
          </a:p>
        </p:txBody>
      </p:sp>
      <p:sp>
        <p:nvSpPr>
          <p:cNvPr id="44" name="TextBox 43"/>
          <p:cNvSpPr txBox="1">
            <a:spLocks noChangeArrowheads="1"/>
          </p:cNvSpPr>
          <p:nvPr/>
        </p:nvSpPr>
        <p:spPr bwMode="auto">
          <a:xfrm>
            <a:off x="6192192" y="6171247"/>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5" name="TextBox 44"/>
          <p:cNvSpPr txBox="1">
            <a:spLocks noChangeArrowheads="1"/>
          </p:cNvSpPr>
          <p:nvPr/>
        </p:nvSpPr>
        <p:spPr bwMode="auto">
          <a:xfrm>
            <a:off x="7523328" y="5242835"/>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6" name="TextBox 45"/>
          <p:cNvSpPr txBox="1">
            <a:spLocks noChangeArrowheads="1"/>
          </p:cNvSpPr>
          <p:nvPr/>
        </p:nvSpPr>
        <p:spPr bwMode="auto">
          <a:xfrm>
            <a:off x="6268620" y="5253614"/>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7" name="Straight Connector 46"/>
          <p:cNvCxnSpPr/>
          <p:nvPr/>
        </p:nvCxnSpPr>
        <p:spPr>
          <a:xfrm>
            <a:off x="624709" y="5752367"/>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618086" y="6102397"/>
            <a:ext cx="5482437" cy="489547"/>
          </a:xfrm>
          <a:prstGeom prst="rect">
            <a:avLst/>
          </a:prstGeom>
          <a:noFill/>
          <a:ln w="9525">
            <a:noFill/>
            <a:miter lim="800000"/>
            <a:headEnd/>
            <a:tailEnd/>
          </a:ln>
        </p:spPr>
        <p:txBody>
          <a:bodyPr/>
          <a:lstStyle/>
          <a:p>
            <a:pPr lvl="1"/>
            <a:r>
              <a:rPr lang="en-IN" sz="2200" dirty="0">
                <a:latin typeface="+mn-lt"/>
              </a:rPr>
              <a:t>Cash</a:t>
            </a:r>
            <a:endParaRPr lang="en-US" sz="2200" dirty="0">
              <a:latin typeface="+mn-lt"/>
            </a:endParaRPr>
          </a:p>
        </p:txBody>
      </p:sp>
      <p:sp>
        <p:nvSpPr>
          <p:cNvPr id="49" name="TextBox 48"/>
          <p:cNvSpPr txBox="1">
            <a:spLocks noChangeArrowheads="1"/>
          </p:cNvSpPr>
          <p:nvPr/>
        </p:nvSpPr>
        <p:spPr bwMode="auto">
          <a:xfrm>
            <a:off x="7214953" y="6105383"/>
            <a:ext cx="1773518" cy="483575"/>
          </a:xfrm>
          <a:prstGeom prst="rect">
            <a:avLst/>
          </a:prstGeom>
          <a:noFill/>
          <a:ln w="9525">
            <a:noFill/>
            <a:miter lim="800000"/>
            <a:headEnd/>
            <a:tailEnd/>
          </a:ln>
        </p:spPr>
        <p:txBody>
          <a:bodyPr/>
          <a:lstStyle/>
          <a:p>
            <a:pPr algn="r"/>
            <a:r>
              <a:rPr lang="en-US" sz="2200" dirty="0">
                <a:latin typeface="+mn-lt"/>
              </a:rPr>
              <a:t>5,000,000</a:t>
            </a:r>
          </a:p>
        </p:txBody>
      </p:sp>
      <p:sp>
        <p:nvSpPr>
          <p:cNvPr id="50" name="Rectangle 49"/>
          <p:cNvSpPr/>
          <p:nvPr/>
        </p:nvSpPr>
        <p:spPr>
          <a:xfrm>
            <a:off x="6318663" y="5824165"/>
            <a:ext cx="1274672"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696392" y="2383545"/>
            <a:ext cx="1158793"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819289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0"/>
            <a:ext cx="8229600" cy="1240582"/>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000" dirty="0">
                <a:latin typeface="Calibri"/>
                <a:cs typeface="Calibri"/>
              </a:rPr>
              <a:t>(cont. 2)</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25" name="TextBox 2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6" name="TextBox 25"/>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7" name="TextBox 26"/>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8" name="TextBox 27"/>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9" name="TextBox 28"/>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30" name="TextBox 29"/>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1" name="TextBox 30"/>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2" name="TextBox 31"/>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3" name="TextBox 32"/>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a:latin typeface="+mn-lt"/>
              </a:rPr>
              <a:t>   with R&amp;D activities</a:t>
            </a:r>
            <a:endParaRPr lang="en-US" sz="2000" dirty="0">
              <a:latin typeface="+mn-lt"/>
            </a:endParaRPr>
          </a:p>
        </p:txBody>
      </p:sp>
      <p:sp>
        <p:nvSpPr>
          <p:cNvPr id="34" name="TextBox 33"/>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5" name="TextBox 34"/>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6" name="TextBox 35"/>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7" name="Straight Connector 3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49793" y="5294267"/>
            <a:ext cx="8399255"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N" sz="2200" dirty="0"/>
          </a:p>
        </p:txBody>
      </p:sp>
      <p:sp>
        <p:nvSpPr>
          <p:cNvPr id="41" name="TextBox 40"/>
          <p:cNvSpPr txBox="1">
            <a:spLocks noChangeArrowheads="1"/>
          </p:cNvSpPr>
          <p:nvPr/>
        </p:nvSpPr>
        <p:spPr bwMode="auto">
          <a:xfrm>
            <a:off x="685800" y="5284113"/>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2" name="TextBox 41"/>
          <p:cNvSpPr txBox="1">
            <a:spLocks noChangeArrowheads="1"/>
          </p:cNvSpPr>
          <p:nvPr/>
        </p:nvSpPr>
        <p:spPr bwMode="auto">
          <a:xfrm>
            <a:off x="656417" y="5733897"/>
            <a:ext cx="5482438" cy="464032"/>
          </a:xfrm>
          <a:prstGeom prst="rect">
            <a:avLst/>
          </a:prstGeom>
          <a:noFill/>
          <a:ln w="9525">
            <a:noFill/>
            <a:miter lim="800000"/>
            <a:headEnd/>
            <a:tailEnd/>
          </a:ln>
        </p:spPr>
        <p:txBody>
          <a:bodyPr/>
          <a:lstStyle/>
          <a:p>
            <a:r>
              <a:rPr lang="en-US" sz="2200" dirty="0">
                <a:latin typeface="+mn-lt"/>
              </a:rPr>
              <a:t>R&amp;D expense</a:t>
            </a:r>
            <a:endParaRPr lang="en-IN" sz="2200" dirty="0">
              <a:latin typeface="+mn-lt"/>
            </a:endParaRPr>
          </a:p>
        </p:txBody>
      </p:sp>
      <p:sp>
        <p:nvSpPr>
          <p:cNvPr id="43" name="TextBox 42"/>
          <p:cNvSpPr txBox="1">
            <a:spLocks noChangeArrowheads="1"/>
          </p:cNvSpPr>
          <p:nvPr/>
        </p:nvSpPr>
        <p:spPr bwMode="auto">
          <a:xfrm>
            <a:off x="5715694" y="5715284"/>
            <a:ext cx="1848886" cy="501258"/>
          </a:xfrm>
          <a:prstGeom prst="rect">
            <a:avLst/>
          </a:prstGeom>
          <a:noFill/>
          <a:ln w="9525">
            <a:noFill/>
            <a:miter lim="800000"/>
            <a:headEnd/>
            <a:tailEnd/>
          </a:ln>
        </p:spPr>
        <p:txBody>
          <a:bodyPr/>
          <a:lstStyle/>
          <a:p>
            <a:pPr algn="r"/>
            <a:r>
              <a:rPr lang="en-US" sz="2200" dirty="0">
                <a:latin typeface="+mn-lt"/>
              </a:rPr>
              <a:t>500,000</a:t>
            </a:r>
            <a:endParaRPr lang="en-IN" sz="2200" dirty="0">
              <a:latin typeface="+mn-lt"/>
            </a:endParaRPr>
          </a:p>
        </p:txBody>
      </p:sp>
      <p:sp>
        <p:nvSpPr>
          <p:cNvPr id="44" name="TextBox 43"/>
          <p:cNvSpPr txBox="1">
            <a:spLocks noChangeArrowheads="1"/>
          </p:cNvSpPr>
          <p:nvPr/>
        </p:nvSpPr>
        <p:spPr bwMode="auto">
          <a:xfrm>
            <a:off x="6223899" y="6142638"/>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5" name="TextBox 44"/>
          <p:cNvSpPr txBox="1">
            <a:spLocks noChangeArrowheads="1"/>
          </p:cNvSpPr>
          <p:nvPr/>
        </p:nvSpPr>
        <p:spPr bwMode="auto">
          <a:xfrm>
            <a:off x="7561426" y="5334000"/>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6" name="TextBox 45"/>
          <p:cNvSpPr txBox="1">
            <a:spLocks noChangeArrowheads="1"/>
          </p:cNvSpPr>
          <p:nvPr/>
        </p:nvSpPr>
        <p:spPr bwMode="auto">
          <a:xfrm>
            <a:off x="6306718" y="5334000"/>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7" name="Straight Connector 46"/>
          <p:cNvCxnSpPr/>
          <p:nvPr/>
        </p:nvCxnSpPr>
        <p:spPr>
          <a:xfrm>
            <a:off x="656416" y="5723758"/>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649793" y="6073788"/>
            <a:ext cx="5482437" cy="489547"/>
          </a:xfrm>
          <a:prstGeom prst="rect">
            <a:avLst/>
          </a:prstGeom>
          <a:noFill/>
          <a:ln w="9525">
            <a:noFill/>
            <a:miter lim="800000"/>
            <a:headEnd/>
            <a:tailEnd/>
          </a:ln>
        </p:spPr>
        <p:txBody>
          <a:bodyPr/>
          <a:lstStyle/>
          <a:p>
            <a:pPr lvl="1"/>
            <a:r>
              <a:rPr lang="en-IN" sz="2200" dirty="0">
                <a:latin typeface="+mn-lt"/>
              </a:rPr>
              <a:t>Accumulated depreciation—equipment</a:t>
            </a:r>
            <a:endParaRPr lang="en-US" sz="2200" dirty="0">
              <a:latin typeface="+mn-lt"/>
            </a:endParaRPr>
          </a:p>
        </p:txBody>
      </p:sp>
      <p:sp>
        <p:nvSpPr>
          <p:cNvPr id="49" name="TextBox 48"/>
          <p:cNvSpPr txBox="1">
            <a:spLocks noChangeArrowheads="1"/>
          </p:cNvSpPr>
          <p:nvPr/>
        </p:nvSpPr>
        <p:spPr bwMode="auto">
          <a:xfrm>
            <a:off x="7103785" y="6076774"/>
            <a:ext cx="1773518" cy="483575"/>
          </a:xfrm>
          <a:prstGeom prst="rect">
            <a:avLst/>
          </a:prstGeom>
          <a:noFill/>
          <a:ln w="9525">
            <a:noFill/>
            <a:miter lim="800000"/>
            <a:headEnd/>
            <a:tailEnd/>
          </a:ln>
        </p:spPr>
        <p:txBody>
          <a:bodyPr/>
          <a:lstStyle/>
          <a:p>
            <a:pPr algn="r"/>
            <a:r>
              <a:rPr lang="en-US" sz="2200" dirty="0">
                <a:latin typeface="+mn-lt"/>
              </a:rPr>
              <a:t>500,000</a:t>
            </a:r>
          </a:p>
        </p:txBody>
      </p:sp>
      <p:sp>
        <p:nvSpPr>
          <p:cNvPr id="50" name="Rectangle 49"/>
          <p:cNvSpPr/>
          <p:nvPr/>
        </p:nvSpPr>
        <p:spPr>
          <a:xfrm>
            <a:off x="6489557" y="5795556"/>
            <a:ext cx="1053448"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669528" y="4922321"/>
            <a:ext cx="1159272" cy="32023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1"/>
          <p:cNvSpPr txBox="1">
            <a:spLocks/>
          </p:cNvSpPr>
          <p:nvPr/>
        </p:nvSpPr>
        <p:spPr bwMode="auto">
          <a:xfrm>
            <a:off x="611560" y="990601"/>
            <a:ext cx="8229600" cy="4343400"/>
          </a:xfrm>
          <a:prstGeom prst="rect">
            <a:avLst/>
          </a:prstGeom>
          <a:noFill/>
          <a:ln w="19050">
            <a:noFill/>
            <a:miter lim="800000"/>
            <a:headEnd/>
            <a:tailEnd/>
          </a:ln>
        </p:spPr>
        <p:txBody>
          <a:bodyPr vert="horz" wrap="square" lIns="91440" tIns="45720" rIns="91440" bIns="45720" numCol="1"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IN" sz="2000" dirty="0" smtClean="0"/>
              <a:t>The Askew Company made the following cash expenditures during 2018 related to the development of a new industrial plastic:</a:t>
            </a:r>
          </a:p>
          <a:p>
            <a:pPr marL="0" indent="0">
              <a:buFont typeface="Arial" charset="0"/>
              <a:buNone/>
            </a:pPr>
            <a:endParaRPr lang="en-IN" sz="2000" dirty="0" smtClean="0"/>
          </a:p>
          <a:p>
            <a:pPr marL="0" indent="0">
              <a:buFont typeface="Arial" charset="0"/>
              <a:buNone/>
            </a:pPr>
            <a:endParaRPr lang="en-US" sz="2000" dirty="0" smtClean="0"/>
          </a:p>
          <a:p>
            <a:pPr marL="0" indent="0">
              <a:buFont typeface="Arial" charset="0"/>
              <a:buNone/>
            </a:pPr>
            <a:endParaRPr lang="en-US" sz="2000" dirty="0" smtClean="0"/>
          </a:p>
          <a:p>
            <a:pPr marL="0" indent="0">
              <a:buFont typeface="Arial" charset="0"/>
              <a:buNone/>
            </a:pPr>
            <a:endParaRPr lang="en-US" sz="2000" dirty="0" smtClean="0"/>
          </a:p>
          <a:p>
            <a:pPr marL="0" indent="0">
              <a:buFont typeface="Arial" charset="0"/>
              <a:buNone/>
            </a:pPr>
            <a:endParaRPr lang="en-US" sz="2000" dirty="0" smtClean="0"/>
          </a:p>
          <a:p>
            <a:pPr marL="0" indent="0">
              <a:buFont typeface="Arial" charset="0"/>
              <a:buNone/>
            </a:pPr>
            <a:endParaRPr lang="en-IN" sz="2000" dirty="0" smtClean="0"/>
          </a:p>
          <a:p>
            <a:pPr marL="0" indent="0">
              <a:buFont typeface="Arial" charset="0"/>
              <a:buNone/>
            </a:pPr>
            <a:r>
              <a:rPr lang="en-IN" sz="2000" dirty="0" smtClean="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Tree>
    <p:extLst>
      <p:ext uri="{BB962C8B-B14F-4D97-AF65-F5344CB8AC3E}">
        <p14:creationId xmlns:p14="http://schemas.microsoft.com/office/powerpoint/2010/main" val="792432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019" y="76200"/>
            <a:ext cx="8294860" cy="1051030"/>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000" dirty="0">
                <a:latin typeface="Calibri"/>
                <a:cs typeface="Calibri"/>
              </a:rPr>
              <a:t>(cont. 3)</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25" name="TextBox 2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6" name="TextBox 25"/>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7" name="TextBox 26"/>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8" name="TextBox 27"/>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9" name="TextBox 28"/>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30" name="TextBox 29"/>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1" name="TextBox 30"/>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2" name="TextBox 31"/>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3" name="TextBox 32"/>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a:latin typeface="+mn-lt"/>
              </a:rPr>
              <a:t>   with R&amp;D activities</a:t>
            </a:r>
            <a:endParaRPr lang="en-US" sz="2000" dirty="0">
              <a:latin typeface="+mn-lt"/>
            </a:endParaRPr>
          </a:p>
        </p:txBody>
      </p:sp>
      <p:sp>
        <p:nvSpPr>
          <p:cNvPr id="34" name="TextBox 33"/>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5" name="TextBox 34"/>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6" name="TextBox 35"/>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7" name="Straight Connector 3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11020" y="5298797"/>
            <a:ext cx="8444209"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200" dirty="0"/>
          </a:p>
        </p:txBody>
      </p:sp>
      <p:sp>
        <p:nvSpPr>
          <p:cNvPr id="41" name="TextBox 40"/>
          <p:cNvSpPr txBox="1">
            <a:spLocks noChangeArrowheads="1"/>
          </p:cNvSpPr>
          <p:nvPr/>
        </p:nvSpPr>
        <p:spPr bwMode="auto">
          <a:xfrm>
            <a:off x="684275" y="5398888"/>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2" name="TextBox 41"/>
          <p:cNvSpPr txBox="1">
            <a:spLocks noChangeArrowheads="1"/>
          </p:cNvSpPr>
          <p:nvPr/>
        </p:nvSpPr>
        <p:spPr bwMode="auto">
          <a:xfrm>
            <a:off x="656418" y="5839914"/>
            <a:ext cx="5482438" cy="464032"/>
          </a:xfrm>
          <a:prstGeom prst="rect">
            <a:avLst/>
          </a:prstGeom>
          <a:noFill/>
          <a:ln w="9525">
            <a:noFill/>
            <a:miter lim="800000"/>
            <a:headEnd/>
            <a:tailEnd/>
          </a:ln>
        </p:spPr>
        <p:txBody>
          <a:bodyPr/>
          <a:lstStyle/>
          <a:p>
            <a:r>
              <a:rPr lang="en-US" sz="2200" dirty="0">
                <a:latin typeface="+mn-lt"/>
              </a:rPr>
              <a:t>Patent</a:t>
            </a:r>
            <a:endParaRPr lang="en-IN" sz="2200" dirty="0">
              <a:latin typeface="+mn-lt"/>
            </a:endParaRPr>
          </a:p>
        </p:txBody>
      </p:sp>
      <p:sp>
        <p:nvSpPr>
          <p:cNvPr id="43" name="TextBox 42"/>
          <p:cNvSpPr txBox="1">
            <a:spLocks noChangeArrowheads="1"/>
          </p:cNvSpPr>
          <p:nvPr/>
        </p:nvSpPr>
        <p:spPr bwMode="auto">
          <a:xfrm>
            <a:off x="5706170" y="5821301"/>
            <a:ext cx="1848886" cy="501258"/>
          </a:xfrm>
          <a:prstGeom prst="rect">
            <a:avLst/>
          </a:prstGeom>
          <a:noFill/>
          <a:ln w="9525">
            <a:noFill/>
            <a:miter lim="800000"/>
            <a:headEnd/>
            <a:tailEnd/>
          </a:ln>
        </p:spPr>
        <p:txBody>
          <a:bodyPr/>
          <a:lstStyle/>
          <a:p>
            <a:pPr algn="r"/>
            <a:r>
              <a:rPr lang="en-US" sz="2200" dirty="0">
                <a:latin typeface="+mn-lt"/>
              </a:rPr>
              <a:t>100,000</a:t>
            </a:r>
            <a:endParaRPr lang="en-IN" sz="2200" dirty="0">
              <a:latin typeface="+mn-lt"/>
            </a:endParaRPr>
          </a:p>
        </p:txBody>
      </p:sp>
      <p:sp>
        <p:nvSpPr>
          <p:cNvPr id="44" name="TextBox 43"/>
          <p:cNvSpPr txBox="1">
            <a:spLocks noChangeArrowheads="1"/>
          </p:cNvSpPr>
          <p:nvPr/>
        </p:nvSpPr>
        <p:spPr bwMode="auto">
          <a:xfrm>
            <a:off x="6223900" y="6248655"/>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5" name="TextBox 44"/>
          <p:cNvSpPr txBox="1">
            <a:spLocks noChangeArrowheads="1"/>
          </p:cNvSpPr>
          <p:nvPr/>
        </p:nvSpPr>
        <p:spPr bwMode="auto">
          <a:xfrm>
            <a:off x="7561427" y="5320243"/>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6" name="TextBox 45"/>
          <p:cNvSpPr txBox="1">
            <a:spLocks noChangeArrowheads="1"/>
          </p:cNvSpPr>
          <p:nvPr/>
        </p:nvSpPr>
        <p:spPr bwMode="auto">
          <a:xfrm>
            <a:off x="6306719" y="5331022"/>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7" name="Straight Connector 46"/>
          <p:cNvCxnSpPr/>
          <p:nvPr/>
        </p:nvCxnSpPr>
        <p:spPr>
          <a:xfrm>
            <a:off x="656417" y="5829775"/>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649794" y="6179805"/>
            <a:ext cx="5482437" cy="489547"/>
          </a:xfrm>
          <a:prstGeom prst="rect">
            <a:avLst/>
          </a:prstGeom>
          <a:noFill/>
          <a:ln w="9525">
            <a:noFill/>
            <a:miter lim="800000"/>
            <a:headEnd/>
            <a:tailEnd/>
          </a:ln>
        </p:spPr>
        <p:txBody>
          <a:bodyPr/>
          <a:lstStyle/>
          <a:p>
            <a:pPr lvl="1"/>
            <a:r>
              <a:rPr lang="en-IN" sz="2200" dirty="0">
                <a:latin typeface="+mn-lt"/>
              </a:rPr>
              <a:t>Cash</a:t>
            </a:r>
            <a:endParaRPr lang="en-US" sz="2200" dirty="0">
              <a:latin typeface="+mn-lt"/>
            </a:endParaRPr>
          </a:p>
        </p:txBody>
      </p:sp>
      <p:sp>
        <p:nvSpPr>
          <p:cNvPr id="49" name="TextBox 48"/>
          <p:cNvSpPr txBox="1">
            <a:spLocks noChangeArrowheads="1"/>
          </p:cNvSpPr>
          <p:nvPr/>
        </p:nvSpPr>
        <p:spPr bwMode="auto">
          <a:xfrm>
            <a:off x="7132361" y="6182791"/>
            <a:ext cx="1773518" cy="483575"/>
          </a:xfrm>
          <a:prstGeom prst="rect">
            <a:avLst/>
          </a:prstGeom>
          <a:noFill/>
          <a:ln w="9525">
            <a:noFill/>
            <a:miter lim="800000"/>
            <a:headEnd/>
            <a:tailEnd/>
          </a:ln>
        </p:spPr>
        <p:txBody>
          <a:bodyPr/>
          <a:lstStyle/>
          <a:p>
            <a:pPr algn="r"/>
            <a:r>
              <a:rPr lang="en-US" sz="2200" dirty="0">
                <a:latin typeface="+mn-lt"/>
              </a:rPr>
              <a:t>100,000</a:t>
            </a:r>
          </a:p>
        </p:txBody>
      </p:sp>
      <p:sp>
        <p:nvSpPr>
          <p:cNvPr id="50" name="Rectangle 49"/>
          <p:cNvSpPr/>
          <p:nvPr/>
        </p:nvSpPr>
        <p:spPr>
          <a:xfrm>
            <a:off x="6489558" y="5901573"/>
            <a:ext cx="1053448"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885871" y="2678055"/>
            <a:ext cx="957680"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1"/>
          <p:cNvSpPr>
            <a:spLocks noGrp="1"/>
          </p:cNvSpPr>
          <p:nvPr>
            <p:ph idx="1"/>
          </p:nvPr>
        </p:nvSpPr>
        <p:spPr>
          <a:xfrm>
            <a:off x="611560" y="990601"/>
            <a:ext cx="8229600" cy="4343400"/>
          </a:xfrm>
          <a:ln w="19050">
            <a:noFill/>
          </a:ln>
        </p:spPr>
        <p:txBody>
          <a:bodyPr>
            <a:normAutofit/>
          </a:bodyPr>
          <a:lstStyle/>
          <a:p>
            <a:pPr marL="0" indent="0">
              <a:buNone/>
            </a:pPr>
            <a:r>
              <a:rPr lang="en-IN" sz="2000" dirty="0"/>
              <a:t>The Askew Company made the following cash expenditures during 2018 related to the development of a new industrial plastic:</a:t>
            </a:r>
          </a:p>
          <a:p>
            <a:pPr marL="0" indent="0">
              <a:buNone/>
            </a:pPr>
            <a:endParaRPr lang="en-IN"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IN" sz="2000" dirty="0"/>
          </a:p>
          <a:p>
            <a:pPr marL="0" indent="0">
              <a:buNone/>
            </a:pPr>
            <a:r>
              <a:rPr lang="en-IN" sz="2000" dirty="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Tree>
    <p:extLst>
      <p:ext uri="{BB962C8B-B14F-4D97-AF65-F5344CB8AC3E}">
        <p14:creationId xmlns:p14="http://schemas.microsoft.com/office/powerpoint/2010/main" val="41086611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3600" dirty="0">
                <a:latin typeface="Calibri"/>
                <a:cs typeface="Calibri"/>
              </a:rPr>
              <a:t>International Financial Reporting </a:t>
            </a:r>
            <a:r>
              <a:rPr lang="en-IN" sz="3600" dirty="0" smtClean="0">
                <a:latin typeface="Calibri"/>
                <a:cs typeface="Calibri"/>
              </a:rPr>
              <a:t>Standards—Software </a:t>
            </a:r>
            <a:r>
              <a:rPr lang="en-IN" sz="3600" dirty="0">
                <a:latin typeface="Calibri"/>
                <a:cs typeface="Calibri"/>
              </a:rPr>
              <a:t>Development Cost</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LO10-9</a:t>
            </a:r>
          </a:p>
        </p:txBody>
      </p:sp>
      <p:graphicFrame>
        <p:nvGraphicFramePr>
          <p:cNvPr id="6" name="Table 5"/>
          <p:cNvGraphicFramePr>
            <a:graphicFrameLocks noGrp="1"/>
          </p:cNvGraphicFramePr>
          <p:nvPr>
            <p:extLst>
              <p:ext uri="{D42A27DB-BD31-4B8C-83A1-F6EECF244321}">
                <p14:modId xmlns:p14="http://schemas.microsoft.com/office/powerpoint/2010/main" val="2735975884"/>
              </p:ext>
            </p:extLst>
          </p:nvPr>
        </p:nvGraphicFramePr>
        <p:xfrm>
          <a:off x="647700" y="2046249"/>
          <a:ext cx="8382000" cy="3562071"/>
        </p:xfrm>
        <a:graphic>
          <a:graphicData uri="http://schemas.openxmlformats.org/drawingml/2006/table">
            <a:tbl>
              <a:tblPr/>
              <a:tblGrid>
                <a:gridCol w="4043350">
                  <a:extLst>
                    <a:ext uri="{9D8B030D-6E8A-4147-A177-3AD203B41FA5}">
                      <a16:colId xmlns="" xmlns:a16="http://schemas.microsoft.com/office/drawing/2014/main" val="20000"/>
                    </a:ext>
                  </a:extLst>
                </a:gridCol>
                <a:gridCol w="4338650">
                  <a:extLst>
                    <a:ext uri="{9D8B030D-6E8A-4147-A177-3AD203B41FA5}">
                      <a16:colId xmlns="" xmlns:a16="http://schemas.microsoft.com/office/drawing/2014/main" val="20001"/>
                    </a:ext>
                  </a:extLst>
                </a:gridCol>
              </a:tblGrid>
              <a:tr h="5334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200" b="1" i="0" u="none" strike="noStrike" dirty="0">
                          <a:solidFill>
                            <a:schemeClr val="dk1"/>
                          </a:solidFill>
                          <a:effectLst/>
                          <a:latin typeface="Calibri"/>
                        </a:rPr>
                        <a:t>U.S.</a:t>
                      </a:r>
                      <a:r>
                        <a:rPr lang="en-US" sz="2200" b="1" i="0" u="none" strike="noStrike" baseline="0" dirty="0">
                          <a:solidFill>
                            <a:schemeClr val="dk1"/>
                          </a:solidFill>
                          <a:effectLst/>
                          <a:latin typeface="Calibri"/>
                        </a:rPr>
                        <a:t> GAAP</a:t>
                      </a:r>
                      <a:endParaRPr lang="en-US" sz="2200" b="1" i="0" u="none" strike="noStrike" dirty="0">
                        <a:solidFill>
                          <a:srgbClr val="000000"/>
                        </a:solidFill>
                        <a:effectLst/>
                        <a:latin typeface="Calibri"/>
                      </a:endParaRP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200" b="1" i="0" u="none" strike="noStrike" dirty="0">
                          <a:solidFill>
                            <a:schemeClr val="dk1"/>
                          </a:solidFill>
                          <a:effectLst/>
                          <a:latin typeface="Calibri"/>
                        </a:rPr>
                        <a:t>IFRS</a:t>
                      </a:r>
                      <a:endParaRPr lang="en-US" sz="2200" b="1" i="0" u="none" strike="noStrike" dirty="0">
                        <a:solidFill>
                          <a:srgbClr val="000000"/>
                        </a:solidFill>
                        <a:effectLst/>
                        <a:latin typeface="Calibri"/>
                      </a:endParaRP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extLst>
                  <a:ext uri="{0D108BD9-81ED-4DB2-BD59-A6C34878D82A}">
                    <a16:rowId xmlns="" xmlns:a16="http://schemas.microsoft.com/office/drawing/2014/main" val="10000"/>
                  </a:ext>
                </a:extLst>
              </a:tr>
              <a:tr h="294603">
                <a:tc gridSpan="2">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rtl="0" fontAlgn="ctr"/>
                      <a:r>
                        <a:rPr lang="en-IN" sz="2200" b="1" u="none" strike="noStrike" dirty="0">
                          <a:effectLst/>
                        </a:rPr>
                        <a:t>Software development cost</a:t>
                      </a: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hMerge="1">
                  <a:txBody>
                    <a:bodyPr/>
                    <a:lstStyle/>
                    <a:p>
                      <a:endParaRPr lang="en-US"/>
                    </a:p>
                  </a:txBody>
                  <a:tcPr/>
                </a:tc>
                <a:extLst>
                  <a:ext uri="{0D108BD9-81ED-4DB2-BD59-A6C34878D82A}">
                    <a16:rowId xmlns="" xmlns:a16="http://schemas.microsoft.com/office/drawing/2014/main" val="10001"/>
                  </a:ext>
                </a:extLst>
              </a:tr>
              <a:tr h="48709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2200" u="none" strike="noStrike" dirty="0">
                          <a:effectLst/>
                        </a:rPr>
                        <a:t>The percentage we use to amortize computer software</a:t>
                      </a:r>
                    </a:p>
                    <a:p>
                      <a:pPr marL="0" marR="0" indent="0" algn="l" defTabSz="914400" rtl="0" eaLnBrk="1" fontAlgn="ctr" latinLnBrk="0" hangingPunct="1">
                        <a:lnSpc>
                          <a:spcPct val="100000"/>
                        </a:lnSpc>
                        <a:spcBef>
                          <a:spcPts val="0"/>
                        </a:spcBef>
                        <a:spcAft>
                          <a:spcPts val="0"/>
                        </a:spcAft>
                        <a:buClrTx/>
                        <a:buSzTx/>
                        <a:buFontTx/>
                        <a:buNone/>
                        <a:tabLst/>
                        <a:defRPr/>
                      </a:pPr>
                      <a:r>
                        <a:rPr lang="en-US" sz="2200" u="none" strike="noStrike" dirty="0">
                          <a:effectLst/>
                        </a:rPr>
                        <a:t>development costs under U.S. GAAP is the greater of (1) the ratio of current revenues </a:t>
                      </a:r>
                      <a:r>
                        <a:rPr lang="en-US" sz="2200" u="none" strike="noStrike" dirty="0" smtClean="0">
                          <a:effectLst/>
                        </a:rPr>
                        <a:t>to</a:t>
                      </a:r>
                      <a:r>
                        <a:rPr lang="en-US" sz="2200" u="none" strike="noStrike" baseline="0" dirty="0" smtClean="0">
                          <a:effectLst/>
                        </a:rPr>
                        <a:t> </a:t>
                      </a:r>
                      <a:r>
                        <a:rPr lang="en-US" sz="2200" u="none" strike="noStrike" dirty="0" smtClean="0">
                          <a:effectLst/>
                        </a:rPr>
                        <a:t>current </a:t>
                      </a:r>
                      <a:r>
                        <a:rPr lang="en-US" sz="2200" u="none" strike="noStrike" dirty="0">
                          <a:effectLst/>
                        </a:rPr>
                        <a:t>and anticipated revenues or (2) the straight-line percentage over the useful life </a:t>
                      </a:r>
                      <a:r>
                        <a:rPr lang="en-US" sz="2200" u="none" strike="noStrike" dirty="0" smtClean="0">
                          <a:effectLst/>
                        </a:rPr>
                        <a:t>of</a:t>
                      </a:r>
                      <a:r>
                        <a:rPr lang="en-US" sz="2200" u="none" strike="noStrike" baseline="0" dirty="0" smtClean="0">
                          <a:effectLst/>
                        </a:rPr>
                        <a:t> </a:t>
                      </a:r>
                      <a:r>
                        <a:rPr lang="en-US" sz="2200" u="none" strike="noStrike" dirty="0" smtClean="0">
                          <a:effectLst/>
                        </a:rPr>
                        <a:t>the software.</a:t>
                      </a: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endParaRPr lang="en-IN" sz="2200" b="0" i="0" u="none" strike="noStrike" kern="1200" dirty="0">
                        <a:solidFill>
                          <a:schemeClr val="dk1"/>
                        </a:solidFill>
                        <a:effectLst/>
                        <a:latin typeface="Calibri"/>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sz="2200" b="0" i="0" u="none" strike="noStrike" kern="1200" dirty="0">
                          <a:solidFill>
                            <a:srgbClr val="000000"/>
                          </a:solidFill>
                          <a:effectLst/>
                          <a:latin typeface="Calibri"/>
                          <a:ea typeface="+mn-ea"/>
                          <a:cs typeface="+mn-cs"/>
                        </a:rPr>
                        <a:t>This approach is allowed under IFRS, but not required. Amortization under</a:t>
                      </a:r>
                    </a:p>
                    <a:p>
                      <a:pPr marL="0" marR="0" indent="0" algn="l" defTabSz="914400" rtl="0" eaLnBrk="1" fontAlgn="ctr" latinLnBrk="0" hangingPunct="1">
                        <a:lnSpc>
                          <a:spcPct val="100000"/>
                        </a:lnSpc>
                        <a:spcBef>
                          <a:spcPts val="0"/>
                        </a:spcBef>
                        <a:spcAft>
                          <a:spcPts val="0"/>
                        </a:spcAft>
                        <a:buClrTx/>
                        <a:buSzTx/>
                        <a:buFontTx/>
                        <a:buNone/>
                        <a:tabLst/>
                        <a:defRPr/>
                      </a:pPr>
                      <a:r>
                        <a:rPr lang="en-US" sz="2200" b="0" i="0" u="none" strike="noStrike" kern="1200" dirty="0">
                          <a:solidFill>
                            <a:srgbClr val="000000"/>
                          </a:solidFill>
                          <a:effectLst/>
                          <a:latin typeface="Calibri"/>
                          <a:ea typeface="+mn-ea"/>
                          <a:cs typeface="+mn-cs"/>
                        </a:rPr>
                        <a:t>IFRS typically occurs over the useful life of the software, based on pattern of benefits, </a:t>
                      </a:r>
                      <a:r>
                        <a:rPr lang="en-US" sz="2200" b="0" i="0" u="none" strike="noStrike" kern="1200" dirty="0" smtClean="0">
                          <a:solidFill>
                            <a:srgbClr val="000000"/>
                          </a:solidFill>
                          <a:effectLst/>
                          <a:latin typeface="Calibri"/>
                          <a:ea typeface="+mn-ea"/>
                          <a:cs typeface="+mn-cs"/>
                        </a:rPr>
                        <a:t>with</a:t>
                      </a:r>
                      <a:r>
                        <a:rPr lang="en-US" sz="2200" b="0" i="0" u="none" strike="noStrike" kern="1200" baseline="0" dirty="0" smtClean="0">
                          <a:solidFill>
                            <a:srgbClr val="000000"/>
                          </a:solidFill>
                          <a:effectLst/>
                          <a:latin typeface="Calibri"/>
                          <a:ea typeface="+mn-ea"/>
                          <a:cs typeface="+mn-cs"/>
                        </a:rPr>
                        <a:t> </a:t>
                      </a:r>
                      <a:r>
                        <a:rPr lang="en-US" sz="2200" b="0" i="0" u="none" strike="noStrike" kern="1200" dirty="0" smtClean="0">
                          <a:solidFill>
                            <a:srgbClr val="000000"/>
                          </a:solidFill>
                          <a:effectLst/>
                          <a:latin typeface="Calibri"/>
                          <a:ea typeface="+mn-ea"/>
                          <a:cs typeface="+mn-cs"/>
                        </a:rPr>
                        <a:t>straight</a:t>
                      </a:r>
                      <a:r>
                        <a:rPr lang="en-US" sz="2200" b="0" i="0" u="none" strike="noStrike" kern="1200" dirty="0">
                          <a:solidFill>
                            <a:srgbClr val="000000"/>
                          </a:solidFill>
                          <a:effectLst/>
                          <a:latin typeface="Calibri"/>
                          <a:ea typeface="+mn-ea"/>
                          <a:cs typeface="+mn-cs"/>
                        </a:rPr>
                        <a:t>-line as the </a:t>
                      </a:r>
                      <a:r>
                        <a:rPr lang="en-US" sz="2200" b="0" i="0" u="none" strike="noStrike" kern="1200" dirty="0" smtClean="0">
                          <a:solidFill>
                            <a:srgbClr val="000000"/>
                          </a:solidFill>
                          <a:effectLst/>
                          <a:latin typeface="Calibri"/>
                          <a:ea typeface="+mn-ea"/>
                          <a:cs typeface="+mn-cs"/>
                        </a:rPr>
                        <a:t>default.</a:t>
                      </a:r>
                      <a:endParaRPr lang="en-IN" sz="2200" b="0" i="0" u="none" strike="noStrike" kern="1200" dirty="0">
                        <a:solidFill>
                          <a:srgbClr val="000000"/>
                        </a:solidFill>
                        <a:effectLst/>
                        <a:latin typeface="Calibri"/>
                        <a:ea typeface="+mn-ea"/>
                        <a:cs typeface="+mn-cs"/>
                      </a:endParaRPr>
                    </a:p>
                    <a:p>
                      <a:pPr algn="l" rtl="0" fontAlgn="ct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77911617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600" dirty="0">
                <a:latin typeface="Calibri"/>
                <a:cs typeface="Calibri"/>
              </a:rPr>
              <a:t>(concluded)</a:t>
            </a:r>
          </a:p>
        </p:txBody>
      </p:sp>
      <p:sp>
        <p:nvSpPr>
          <p:cNvPr id="6" name="Content Placeholder 1"/>
          <p:cNvSpPr>
            <a:spLocks noGrp="1"/>
          </p:cNvSpPr>
          <p:nvPr>
            <p:ph idx="1"/>
          </p:nvPr>
        </p:nvSpPr>
        <p:spPr>
          <a:xfrm>
            <a:off x="654873" y="1290831"/>
            <a:ext cx="8243088" cy="3850925"/>
          </a:xfrm>
          <a:ln w="19050">
            <a:solidFill>
              <a:srgbClr val="C00000"/>
            </a:solidFill>
          </a:ln>
        </p:spPr>
        <p:txBody>
          <a:bodyPr>
            <a:normAutofit fontScale="92500"/>
          </a:bodyPr>
          <a:lstStyle/>
          <a:p>
            <a:pPr marL="0" indent="0">
              <a:buNone/>
            </a:pPr>
            <a:r>
              <a:rPr lang="en-IN" sz="2000" dirty="0"/>
              <a:t>The Askew Company made the following cash expenditures during 2018 related to the development of a new industrial plastic:</a:t>
            </a:r>
          </a:p>
          <a:p>
            <a:pPr marL="0" indent="0">
              <a:buNone/>
            </a:pPr>
            <a:endParaRPr lang="en-IN"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IN" sz="2000" dirty="0"/>
          </a:p>
          <a:p>
            <a:pPr marL="0" indent="0">
              <a:buNone/>
            </a:pPr>
            <a:r>
              <a:rPr lang="en-IN" sz="2000" dirty="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7" name="TextBox 6"/>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8" name="TextBox 7"/>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9" name="TextBox 8"/>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10" name="TextBox 9"/>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12" name="TextBox 11"/>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13" name="TextBox 12"/>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14" name="TextBox 13"/>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15" name="TextBox 14"/>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16" name="TextBox 15"/>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a:latin typeface="+mn-lt"/>
              </a:rPr>
              <a:t>   with R&amp;D activities</a:t>
            </a:r>
            <a:endParaRPr lang="en-US" sz="2000" dirty="0">
              <a:latin typeface="+mn-lt"/>
            </a:endParaRPr>
          </a:p>
        </p:txBody>
      </p:sp>
      <p:sp>
        <p:nvSpPr>
          <p:cNvPr id="17" name="TextBox 16"/>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18" name="TextBox 17"/>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19" name="TextBox 18"/>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20" name="Straight Connector 19"/>
          <p:cNvCxnSpPr/>
          <p:nvPr/>
        </p:nvCxnSpPr>
        <p:spPr>
          <a:xfrm>
            <a:off x="7444234" y="3652542"/>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54873" y="5119487"/>
            <a:ext cx="3604604" cy="400110"/>
          </a:xfrm>
          <a:prstGeom prst="rect">
            <a:avLst/>
          </a:prstGeom>
          <a:noFill/>
        </p:spPr>
        <p:txBody>
          <a:bodyPr wrap="square" rtlCol="0">
            <a:spAutoFit/>
          </a:bodyPr>
          <a:lstStyle/>
          <a:p>
            <a:r>
              <a:rPr lang="en-US" sz="2000" b="1" dirty="0">
                <a:latin typeface="+mn-lt"/>
              </a:rPr>
              <a:t>Expenditures reconciliation:</a:t>
            </a:r>
          </a:p>
        </p:txBody>
      </p:sp>
      <p:sp>
        <p:nvSpPr>
          <p:cNvPr id="25" name="TextBox 24"/>
          <p:cNvSpPr txBox="1"/>
          <p:nvPr/>
        </p:nvSpPr>
        <p:spPr>
          <a:xfrm>
            <a:off x="1039633" y="5410970"/>
            <a:ext cx="4399890" cy="400110"/>
          </a:xfrm>
          <a:prstGeom prst="rect">
            <a:avLst/>
          </a:prstGeom>
          <a:noFill/>
        </p:spPr>
        <p:txBody>
          <a:bodyPr wrap="square" rtlCol="0">
            <a:spAutoFit/>
          </a:bodyPr>
          <a:lstStyle/>
          <a:p>
            <a:r>
              <a:rPr lang="en-IN" sz="2000" dirty="0">
                <a:latin typeface="+mn-lt"/>
              </a:rPr>
              <a:t>Recorded as R&amp;D</a:t>
            </a:r>
            <a:endParaRPr lang="en-US" sz="2000" dirty="0">
              <a:latin typeface="+mn-lt"/>
            </a:endParaRPr>
          </a:p>
        </p:txBody>
      </p:sp>
      <p:sp>
        <p:nvSpPr>
          <p:cNvPr id="26" name="TextBox 25"/>
          <p:cNvSpPr txBox="1"/>
          <p:nvPr/>
        </p:nvSpPr>
        <p:spPr>
          <a:xfrm>
            <a:off x="6981328" y="5410970"/>
            <a:ext cx="1668105" cy="400110"/>
          </a:xfrm>
          <a:prstGeom prst="rect">
            <a:avLst/>
          </a:prstGeom>
          <a:noFill/>
        </p:spPr>
        <p:txBody>
          <a:bodyPr wrap="square" rtlCol="0">
            <a:spAutoFit/>
          </a:bodyPr>
          <a:lstStyle/>
          <a:p>
            <a:pPr algn="r"/>
            <a:r>
              <a:rPr lang="en-US" sz="2000" dirty="0">
                <a:latin typeface="+mn-lt"/>
              </a:rPr>
              <a:t>$14,200,000</a:t>
            </a:r>
          </a:p>
        </p:txBody>
      </p:sp>
      <p:sp>
        <p:nvSpPr>
          <p:cNvPr id="27" name="TextBox 26"/>
          <p:cNvSpPr txBox="1"/>
          <p:nvPr/>
        </p:nvSpPr>
        <p:spPr>
          <a:xfrm>
            <a:off x="1039633" y="5699918"/>
            <a:ext cx="4399890" cy="400110"/>
          </a:xfrm>
          <a:prstGeom prst="rect">
            <a:avLst/>
          </a:prstGeom>
          <a:noFill/>
        </p:spPr>
        <p:txBody>
          <a:bodyPr wrap="square" rtlCol="0">
            <a:spAutoFit/>
          </a:bodyPr>
          <a:lstStyle/>
          <a:p>
            <a:r>
              <a:rPr lang="en-IN" sz="2000" dirty="0">
                <a:latin typeface="+mn-lt"/>
              </a:rPr>
              <a:t>Capitalized as equipment</a:t>
            </a:r>
            <a:endParaRPr lang="en-US" sz="2000" dirty="0">
              <a:latin typeface="+mn-lt"/>
            </a:endParaRPr>
          </a:p>
        </p:txBody>
      </p:sp>
      <p:sp>
        <p:nvSpPr>
          <p:cNvPr id="28" name="TextBox 27"/>
          <p:cNvSpPr txBox="1"/>
          <p:nvPr/>
        </p:nvSpPr>
        <p:spPr>
          <a:xfrm>
            <a:off x="6981328" y="5699918"/>
            <a:ext cx="1668105" cy="400110"/>
          </a:xfrm>
          <a:prstGeom prst="rect">
            <a:avLst/>
          </a:prstGeom>
          <a:noFill/>
        </p:spPr>
        <p:txBody>
          <a:bodyPr wrap="square" rtlCol="0">
            <a:spAutoFit/>
          </a:bodyPr>
          <a:lstStyle/>
          <a:p>
            <a:pPr algn="r"/>
            <a:r>
              <a:rPr lang="en-US" sz="2000" dirty="0">
                <a:latin typeface="+mn-lt"/>
              </a:rPr>
              <a:t>5,000,000</a:t>
            </a:r>
          </a:p>
        </p:txBody>
      </p:sp>
      <p:sp>
        <p:nvSpPr>
          <p:cNvPr id="29" name="TextBox 28"/>
          <p:cNvSpPr txBox="1"/>
          <p:nvPr/>
        </p:nvSpPr>
        <p:spPr>
          <a:xfrm>
            <a:off x="1035670" y="5988866"/>
            <a:ext cx="4399890" cy="400110"/>
          </a:xfrm>
          <a:prstGeom prst="rect">
            <a:avLst/>
          </a:prstGeom>
          <a:noFill/>
        </p:spPr>
        <p:txBody>
          <a:bodyPr wrap="square" rtlCol="0">
            <a:spAutoFit/>
          </a:bodyPr>
          <a:lstStyle/>
          <a:p>
            <a:r>
              <a:rPr lang="en-IN" sz="2000" dirty="0">
                <a:latin typeface="+mn-lt"/>
              </a:rPr>
              <a:t>Capitalized as patent</a:t>
            </a:r>
            <a:endParaRPr lang="en-US" sz="2000" dirty="0">
              <a:latin typeface="+mn-lt"/>
            </a:endParaRPr>
          </a:p>
        </p:txBody>
      </p:sp>
      <p:sp>
        <p:nvSpPr>
          <p:cNvPr id="30" name="TextBox 29"/>
          <p:cNvSpPr txBox="1"/>
          <p:nvPr/>
        </p:nvSpPr>
        <p:spPr>
          <a:xfrm>
            <a:off x="6977365" y="5988866"/>
            <a:ext cx="1668105" cy="400110"/>
          </a:xfrm>
          <a:prstGeom prst="rect">
            <a:avLst/>
          </a:prstGeom>
          <a:noFill/>
        </p:spPr>
        <p:txBody>
          <a:bodyPr wrap="square" rtlCol="0">
            <a:spAutoFit/>
          </a:bodyPr>
          <a:lstStyle/>
          <a:p>
            <a:pPr algn="r"/>
            <a:r>
              <a:rPr lang="en-US" sz="2000" dirty="0">
                <a:latin typeface="+mn-lt"/>
              </a:rPr>
              <a:t>100,000</a:t>
            </a:r>
          </a:p>
        </p:txBody>
      </p:sp>
      <p:sp>
        <p:nvSpPr>
          <p:cNvPr id="31" name="TextBox 30"/>
          <p:cNvSpPr txBox="1"/>
          <p:nvPr/>
        </p:nvSpPr>
        <p:spPr>
          <a:xfrm>
            <a:off x="891996" y="6335807"/>
            <a:ext cx="4399890" cy="400110"/>
          </a:xfrm>
          <a:prstGeom prst="rect">
            <a:avLst/>
          </a:prstGeom>
          <a:noFill/>
        </p:spPr>
        <p:txBody>
          <a:bodyPr wrap="square" rtlCol="0">
            <a:spAutoFit/>
          </a:bodyPr>
          <a:lstStyle/>
          <a:p>
            <a:r>
              <a:rPr lang="en-IN" sz="2000" b="1" dirty="0">
                <a:latin typeface="+mn-lt"/>
              </a:rPr>
              <a:t>Total expenditures</a:t>
            </a:r>
            <a:endParaRPr lang="en-US" sz="2000" b="1" dirty="0">
              <a:latin typeface="+mn-lt"/>
            </a:endParaRPr>
          </a:p>
        </p:txBody>
      </p:sp>
      <p:sp>
        <p:nvSpPr>
          <p:cNvPr id="32" name="TextBox 31"/>
          <p:cNvSpPr txBox="1"/>
          <p:nvPr/>
        </p:nvSpPr>
        <p:spPr>
          <a:xfrm>
            <a:off x="7162883" y="6305030"/>
            <a:ext cx="1486550"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3" name="Straight Connector 32"/>
          <p:cNvCxnSpPr/>
          <p:nvPr/>
        </p:nvCxnSpPr>
        <p:spPr>
          <a:xfrm>
            <a:off x="7141909" y="6334348"/>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87059" y="6694559"/>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205088" y="6638255"/>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112960"/>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R&amp;D Performed for Others and </a:t>
            </a:r>
            <a:r>
              <a:rPr lang="en-US" dirty="0" smtClean="0">
                <a:latin typeface="Calibri"/>
                <a:cs typeface="Calibri"/>
              </a:rPr>
              <a:t>Start-Up </a:t>
            </a:r>
            <a:r>
              <a:rPr lang="en-US" dirty="0">
                <a:latin typeface="Calibri"/>
                <a:cs typeface="Calibri"/>
              </a:rPr>
              <a:t>Costs</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10" name="Rectangle 9"/>
          <p:cNvSpPr/>
          <p:nvPr/>
        </p:nvSpPr>
        <p:spPr>
          <a:xfrm>
            <a:off x="685798" y="1918021"/>
            <a:ext cx="8321039" cy="1721922"/>
          </a:xfrm>
          <a:prstGeom prst="rect">
            <a:avLst/>
          </a:prstGeom>
          <a:ln w="28575">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000" dirty="0"/>
          </a:p>
          <a:p>
            <a:pPr marL="457200" indent="-457200">
              <a:buFont typeface="Arial" panose="020B0604020202020204" pitchFamily="34" charset="0"/>
              <a:buChar char="•"/>
            </a:pPr>
            <a:r>
              <a:rPr lang="en-US" sz="2800" dirty="0">
                <a:solidFill>
                  <a:schemeClr val="tx1"/>
                </a:solidFill>
              </a:rPr>
              <a:t>R&amp;D costs are capitalized as </a:t>
            </a:r>
            <a:r>
              <a:rPr lang="en-US" sz="2800" b="1" dirty="0">
                <a:solidFill>
                  <a:srgbClr val="0000CC"/>
                </a:solidFill>
              </a:rPr>
              <a:t>inventory</a:t>
            </a:r>
            <a:r>
              <a:rPr lang="en-US" sz="2800" dirty="0">
                <a:solidFill>
                  <a:schemeClr val="tx1"/>
                </a:solidFill>
              </a:rPr>
              <a:t> </a:t>
            </a:r>
            <a:r>
              <a:rPr lang="en-IN" sz="2800" dirty="0"/>
              <a:t>and carried forward into future years until the project is completed</a:t>
            </a:r>
            <a:endParaRPr lang="en-US" sz="2600" dirty="0">
              <a:solidFill>
                <a:schemeClr val="tx1"/>
              </a:solidFill>
            </a:endParaRPr>
          </a:p>
        </p:txBody>
      </p:sp>
      <p:sp>
        <p:nvSpPr>
          <p:cNvPr id="12" name="Freeform 11"/>
          <p:cNvSpPr/>
          <p:nvPr/>
        </p:nvSpPr>
        <p:spPr>
          <a:xfrm>
            <a:off x="990599" y="1731997"/>
            <a:ext cx="6109695"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5">
              <a:lumMod val="20000"/>
              <a:lumOff val="80000"/>
            </a:schemeClr>
          </a:solidFill>
          <a:ln w="19050">
            <a:solidFill>
              <a:srgbClr val="00206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US" sz="2800" b="1" dirty="0">
                <a:solidFill>
                  <a:schemeClr val="tx1"/>
                </a:solidFill>
              </a:rPr>
              <a:t>R&amp;D Performed for Others</a:t>
            </a:r>
            <a:endParaRPr lang="en-US" sz="2800" kern="1200" dirty="0">
              <a:solidFill>
                <a:schemeClr val="tx1"/>
              </a:solidFill>
            </a:endParaRPr>
          </a:p>
        </p:txBody>
      </p:sp>
      <p:sp>
        <p:nvSpPr>
          <p:cNvPr id="14" name="Rectangle 13"/>
          <p:cNvSpPr/>
          <p:nvPr/>
        </p:nvSpPr>
        <p:spPr>
          <a:xfrm>
            <a:off x="685798" y="4157369"/>
            <a:ext cx="8321039" cy="1938631"/>
          </a:xfrm>
          <a:prstGeom prst="rect">
            <a:avLst/>
          </a:prstGeom>
          <a:ln w="38100">
            <a:solidFill>
              <a:schemeClr val="accent4">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342900" indent="-3429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solidFill>
                  <a:schemeClr val="tx1"/>
                </a:solidFill>
              </a:rPr>
              <a:t>Refers to </a:t>
            </a:r>
            <a:r>
              <a:rPr lang="en-IN" sz="2800" dirty="0"/>
              <a:t>one-time preopening costs</a:t>
            </a:r>
          </a:p>
          <a:p>
            <a:pPr marL="457200" indent="-457200">
              <a:buFont typeface="Arial" panose="020B0604020202020204" pitchFamily="34" charset="0"/>
              <a:buChar char="•"/>
            </a:pPr>
            <a:r>
              <a:rPr lang="en-IN" sz="2800" dirty="0"/>
              <a:t>Includes </a:t>
            </a:r>
            <a:r>
              <a:rPr lang="en-IN" sz="2800" b="1" dirty="0">
                <a:solidFill>
                  <a:srgbClr val="0000CC"/>
                </a:solidFill>
              </a:rPr>
              <a:t>o</a:t>
            </a:r>
            <a:r>
              <a:rPr lang="en-IN" sz="2800" b="1" dirty="0" smtClean="0">
                <a:solidFill>
                  <a:srgbClr val="0000CC"/>
                </a:solidFill>
              </a:rPr>
              <a:t>rganization </a:t>
            </a:r>
            <a:r>
              <a:rPr lang="en-IN" sz="2800" b="1" dirty="0">
                <a:solidFill>
                  <a:srgbClr val="0000CC"/>
                </a:solidFill>
              </a:rPr>
              <a:t>costs</a:t>
            </a:r>
            <a:endParaRPr lang="en-IN" sz="2800" b="1" dirty="0"/>
          </a:p>
          <a:p>
            <a:pPr marL="457200" indent="-457200">
              <a:buFont typeface="Arial" panose="020B0604020202020204" pitchFamily="34" charset="0"/>
              <a:buChar char="•"/>
            </a:pPr>
            <a:r>
              <a:rPr lang="en-US" sz="2800" dirty="0"/>
              <a:t>Expensed in the period incurred</a:t>
            </a:r>
            <a:endParaRPr lang="en-IN" sz="2800" dirty="0"/>
          </a:p>
          <a:p>
            <a:endParaRPr lang="en-US" sz="2600" dirty="0">
              <a:solidFill>
                <a:schemeClr val="tx1"/>
              </a:solidFill>
            </a:endParaRPr>
          </a:p>
        </p:txBody>
      </p:sp>
      <p:sp>
        <p:nvSpPr>
          <p:cNvPr id="15" name="Freeform 14"/>
          <p:cNvSpPr/>
          <p:nvPr/>
        </p:nvSpPr>
        <p:spPr>
          <a:xfrm>
            <a:off x="990600" y="3856654"/>
            <a:ext cx="5654040"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20000"/>
              <a:lumOff val="80000"/>
            </a:schemeClr>
          </a:solidFill>
          <a:ln w="19050">
            <a:solidFill>
              <a:srgbClr val="21283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US" sz="2800" b="1" dirty="0">
                <a:solidFill>
                  <a:schemeClr val="tx1"/>
                </a:solidFill>
              </a:rPr>
              <a:t>Start-Up Costs</a:t>
            </a:r>
            <a:endParaRPr lang="en-US" sz="2800" kern="1200" dirty="0">
              <a:solidFill>
                <a:schemeClr val="tx1"/>
              </a:solidFill>
            </a:endParaRPr>
          </a:p>
        </p:txBody>
      </p:sp>
    </p:spTree>
    <p:extLst>
      <p:ext uri="{BB962C8B-B14F-4D97-AF65-F5344CB8AC3E}">
        <p14:creationId xmlns:p14="http://schemas.microsoft.com/office/powerpoint/2010/main" val="2676663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Equipment</a:t>
            </a: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4" name="Content Placeholder 3"/>
          <p:cNvSpPr>
            <a:spLocks noGrp="1"/>
          </p:cNvSpPr>
          <p:nvPr>
            <p:ph idx="1"/>
          </p:nvPr>
        </p:nvSpPr>
        <p:spPr>
          <a:xfrm>
            <a:off x="762000" y="1587501"/>
            <a:ext cx="8079160" cy="4525963"/>
          </a:xfrm>
        </p:spPr>
        <p:txBody>
          <a:bodyPr/>
          <a:lstStyle/>
          <a:p>
            <a:pPr marL="0" indent="0">
              <a:buClr>
                <a:srgbClr val="0070C0"/>
              </a:buClr>
              <a:buNone/>
            </a:pPr>
            <a:r>
              <a:rPr lang="en-IN" dirty="0"/>
              <a:t>Includes:</a:t>
            </a:r>
          </a:p>
          <a:p>
            <a:pPr>
              <a:buFont typeface="Arial" panose="020B0604020202020204" pitchFamily="34" charset="0"/>
              <a:buChar char="•"/>
            </a:pPr>
            <a:r>
              <a:rPr lang="en-IN" dirty="0"/>
              <a:t>Purchase price</a:t>
            </a:r>
          </a:p>
          <a:p>
            <a:pPr>
              <a:buFont typeface="Arial" panose="020B0604020202020204" pitchFamily="34" charset="0"/>
              <a:buChar char="•"/>
            </a:pPr>
            <a:r>
              <a:rPr lang="en-IN" dirty="0"/>
              <a:t>Any sales tax </a:t>
            </a:r>
          </a:p>
          <a:p>
            <a:pPr>
              <a:buFont typeface="Arial" panose="020B0604020202020204" pitchFamily="34" charset="0"/>
              <a:buChar char="•"/>
            </a:pPr>
            <a:r>
              <a:rPr lang="en-IN" dirty="0"/>
              <a:t>Transportation costs</a:t>
            </a:r>
          </a:p>
          <a:p>
            <a:pPr>
              <a:buFont typeface="Arial" panose="020B0604020202020204" pitchFamily="34" charset="0"/>
              <a:buChar char="•"/>
            </a:pPr>
            <a:r>
              <a:rPr lang="en-US" dirty="0"/>
              <a:t>Expenditures for installation and testing</a:t>
            </a:r>
          </a:p>
          <a:p>
            <a:pPr>
              <a:buFont typeface="Arial" panose="020B0604020202020204" pitchFamily="34" charset="0"/>
              <a:buChar char="•"/>
            </a:pPr>
            <a:r>
              <a:rPr lang="en-US" dirty="0"/>
              <a:t>Legal fees to establish title</a:t>
            </a:r>
          </a:p>
          <a:p>
            <a:pPr>
              <a:buFont typeface="Arial" panose="020B0604020202020204" pitchFamily="34" charset="0"/>
              <a:buChar char="•"/>
            </a:pPr>
            <a:r>
              <a:rPr lang="en-IN" dirty="0"/>
              <a:t>Any other costs to bring the asset to its condition and location for use</a:t>
            </a:r>
            <a:endParaRPr lang="en-US" b="1" dirty="0">
              <a:solidFill>
                <a:srgbClr val="0070C0"/>
              </a:solidFill>
            </a:endParaRPr>
          </a:p>
          <a:p>
            <a:endParaRPr lang="en-US" dirty="0"/>
          </a:p>
        </p:txBody>
      </p:sp>
    </p:spTree>
    <p:extLst>
      <p:ext uri="{BB962C8B-B14F-4D97-AF65-F5344CB8AC3E}">
        <p14:creationId xmlns:p14="http://schemas.microsoft.com/office/powerpoint/2010/main" val="27710581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Software Development Costs</a:t>
            </a:r>
          </a:p>
        </p:txBody>
      </p:sp>
      <p:sp>
        <p:nvSpPr>
          <p:cNvPr id="5" name="Content Placeholder 4"/>
          <p:cNvSpPr>
            <a:spLocks noGrp="1"/>
          </p:cNvSpPr>
          <p:nvPr>
            <p:ph idx="1"/>
          </p:nvPr>
        </p:nvSpPr>
        <p:spPr/>
        <p:txBody>
          <a:bodyPr/>
          <a:lstStyle/>
          <a:p>
            <a:r>
              <a:rPr lang="en-US" dirty="0"/>
              <a:t>Amortization of capitalized software development costs begins when the product is available for general release to customers</a:t>
            </a:r>
          </a:p>
          <a:p>
            <a:r>
              <a:rPr lang="en-US" dirty="0"/>
              <a:t>The periodic amortization percentage:</a:t>
            </a:r>
            <a:endParaRPr lang="en-US" sz="2400" dirty="0">
              <a:solidFill>
                <a:srgbClr val="0070C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6" name="TextBox 5"/>
          <p:cNvSpPr txBox="1"/>
          <p:nvPr/>
        </p:nvSpPr>
        <p:spPr>
          <a:xfrm>
            <a:off x="1423499" y="3573706"/>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Percentage-of-revenue method</a:t>
            </a:r>
          </a:p>
        </p:txBody>
      </p:sp>
      <p:sp>
        <p:nvSpPr>
          <p:cNvPr id="7" name="TextBox 6"/>
          <p:cNvSpPr txBox="1"/>
          <p:nvPr/>
        </p:nvSpPr>
        <p:spPr>
          <a:xfrm>
            <a:off x="5396534" y="3573706"/>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Straight-line method</a:t>
            </a:r>
            <a:endParaRPr lang="en-US" sz="2800" dirty="0">
              <a:solidFill>
                <a:srgbClr val="0070C0"/>
              </a:solidFill>
              <a:latin typeface="+mn-lt"/>
              <a:cs typeface="Arial" panose="020B0604020202020204" pitchFamily="34" charset="0"/>
            </a:endParaRPr>
          </a:p>
        </p:txBody>
      </p:sp>
      <p:sp>
        <p:nvSpPr>
          <p:cNvPr id="8" name="TextBox 7"/>
          <p:cNvSpPr txBox="1"/>
          <p:nvPr/>
        </p:nvSpPr>
        <p:spPr>
          <a:xfrm>
            <a:off x="1423499" y="5002957"/>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Percentage-of-revenue method</a:t>
            </a:r>
          </a:p>
        </p:txBody>
      </p:sp>
      <p:sp>
        <p:nvSpPr>
          <p:cNvPr id="9" name="TextBox 8"/>
          <p:cNvSpPr txBox="1"/>
          <p:nvPr/>
        </p:nvSpPr>
        <p:spPr>
          <a:xfrm>
            <a:off x="5396534" y="5002957"/>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Straight-line method</a:t>
            </a:r>
            <a:endParaRPr lang="en-US" sz="2800" dirty="0">
              <a:solidFill>
                <a:srgbClr val="0070C0"/>
              </a:solidFill>
              <a:latin typeface="+mn-lt"/>
              <a:cs typeface="Arial" panose="020B0604020202020204" pitchFamily="34" charset="0"/>
            </a:endParaRPr>
          </a:p>
        </p:txBody>
      </p:sp>
      <p:sp>
        <p:nvSpPr>
          <p:cNvPr id="2" name="TextBox 1"/>
          <p:cNvSpPr txBox="1"/>
          <p:nvPr/>
        </p:nvSpPr>
        <p:spPr>
          <a:xfrm>
            <a:off x="4442489" y="3727594"/>
            <a:ext cx="577896" cy="646331"/>
          </a:xfrm>
          <a:prstGeom prst="rect">
            <a:avLst/>
          </a:prstGeom>
          <a:noFill/>
        </p:spPr>
        <p:txBody>
          <a:bodyPr wrap="square" rtlCol="0">
            <a:spAutoFit/>
          </a:bodyPr>
          <a:lstStyle/>
          <a:p>
            <a:pPr algn="ctr"/>
            <a:r>
              <a:rPr lang="en-US" sz="3600" b="1" dirty="0">
                <a:solidFill>
                  <a:srgbClr val="0000CC"/>
                </a:solidFill>
                <a:latin typeface="+mn-lt"/>
                <a:cs typeface="Arial" panose="020B0604020202020204" pitchFamily="34" charset="0"/>
              </a:rPr>
              <a:t>&gt;</a:t>
            </a:r>
          </a:p>
        </p:txBody>
      </p:sp>
      <p:sp>
        <p:nvSpPr>
          <p:cNvPr id="10" name="TextBox 9"/>
          <p:cNvSpPr txBox="1"/>
          <p:nvPr/>
        </p:nvSpPr>
        <p:spPr>
          <a:xfrm>
            <a:off x="4494351" y="5156845"/>
            <a:ext cx="577896" cy="646331"/>
          </a:xfrm>
          <a:prstGeom prst="rect">
            <a:avLst/>
          </a:prstGeom>
          <a:noFill/>
        </p:spPr>
        <p:txBody>
          <a:bodyPr wrap="square" rtlCol="0">
            <a:spAutoFit/>
          </a:bodyPr>
          <a:lstStyle/>
          <a:p>
            <a:pPr algn="ctr"/>
            <a:r>
              <a:rPr lang="en-US" sz="3600" b="1" dirty="0">
                <a:solidFill>
                  <a:srgbClr val="0000CC"/>
                </a:solidFill>
                <a:latin typeface="+mn-lt"/>
                <a:cs typeface="Arial" panose="020B0604020202020204" pitchFamily="34" charset="0"/>
              </a:rPr>
              <a:t>&lt;</a:t>
            </a:r>
          </a:p>
        </p:txBody>
      </p:sp>
    </p:spTree>
    <p:extLst>
      <p:ext uri="{BB962C8B-B14F-4D97-AF65-F5344CB8AC3E}">
        <p14:creationId xmlns:p14="http://schemas.microsoft.com/office/powerpoint/2010/main" val="2982223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 grpId="0"/>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161834"/>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Research and Development Expenditures—Computer Software </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pic>
        <p:nvPicPr>
          <p:cNvPr id="512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3043"/>
          <a:stretch/>
        </p:blipFill>
        <p:spPr bwMode="auto">
          <a:xfrm>
            <a:off x="736599" y="1829827"/>
            <a:ext cx="8360932" cy="2196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Up Arrow 2"/>
          <p:cNvSpPr/>
          <p:nvPr/>
        </p:nvSpPr>
        <p:spPr>
          <a:xfrm rot="5400000">
            <a:off x="2065346" y="3046590"/>
            <a:ext cx="414625" cy="89580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1465809" y="4657029"/>
            <a:ext cx="6924131" cy="1477328"/>
          </a:xfrm>
          <a:prstGeom prst="rect">
            <a:avLst/>
          </a:prstGeom>
          <a:noFill/>
          <a:ln w="28575">
            <a:solidFill>
              <a:srgbClr val="7030A0"/>
            </a:solidFill>
          </a:ln>
        </p:spPr>
        <p:txBody>
          <a:bodyPr wrap="square" rtlCol="0">
            <a:spAutoFit/>
          </a:bodyPr>
          <a:lstStyle/>
          <a:p>
            <a:r>
              <a:rPr lang="en-IN" dirty="0" smtClean="0"/>
              <a:t>“[W]hen </a:t>
            </a:r>
            <a:r>
              <a:rPr lang="en-IN" dirty="0"/>
              <a:t>the enterprise has completed all planning, designing, coding, and testing activities that are necessary to establish that the product can be produced to meet its design specifications including functions, features, and technical performance requirements.”</a:t>
            </a:r>
          </a:p>
        </p:txBody>
      </p:sp>
      <p:sp>
        <p:nvSpPr>
          <p:cNvPr id="13" name="Down Arrow 12"/>
          <p:cNvSpPr/>
          <p:nvPr/>
        </p:nvSpPr>
        <p:spPr>
          <a:xfrm>
            <a:off x="3216140" y="3709211"/>
            <a:ext cx="345372" cy="842896"/>
          </a:xfrm>
          <a:prstGeom prst="down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7030A0"/>
              </a:solidFill>
            </a:endParaRPr>
          </a:p>
        </p:txBody>
      </p:sp>
      <p:sp>
        <p:nvSpPr>
          <p:cNvPr id="14" name="Up Arrow 13"/>
          <p:cNvSpPr/>
          <p:nvPr/>
        </p:nvSpPr>
        <p:spPr>
          <a:xfrm rot="5400000">
            <a:off x="4566917" y="3043935"/>
            <a:ext cx="414625" cy="89580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Up Arrow 14"/>
          <p:cNvSpPr/>
          <p:nvPr/>
        </p:nvSpPr>
        <p:spPr>
          <a:xfrm rot="5400000">
            <a:off x="6950738" y="3043935"/>
            <a:ext cx="414625" cy="89580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212719" y="1829827"/>
            <a:ext cx="2286000" cy="587855"/>
          </a:xfrm>
          <a:prstGeom prst="rect">
            <a:avLst/>
          </a:prstGeom>
          <a:solidFill>
            <a:srgbClr val="0000CC">
              <a:alpha val="10196"/>
            </a:srgbClr>
          </a:solid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3532479" y="1839786"/>
            <a:ext cx="2286000" cy="587855"/>
          </a:xfrm>
          <a:prstGeom prst="rect">
            <a:avLst/>
          </a:prstGeom>
          <a:solidFill>
            <a:srgbClr val="0000CC">
              <a:alpha val="10196"/>
            </a:srgbClr>
          </a:solid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5872787" y="1839786"/>
            <a:ext cx="2203480" cy="587855"/>
          </a:xfrm>
          <a:prstGeom prst="rect">
            <a:avLst/>
          </a:prstGeom>
          <a:solidFill>
            <a:srgbClr val="0000CC">
              <a:alpha val="10196"/>
            </a:srgbClr>
          </a:solid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62695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 presetClass="exit" presetSubtype="0" fill="hold" grpId="1" nodeType="withEffect">
                                  <p:stCondLst>
                                    <p:cond delay="0"/>
                                  </p:stCondLst>
                                  <p:childTnLst>
                                    <p:set>
                                      <p:cBhvr>
                                        <p:cTn id="25" dur="1" fill="hold">
                                          <p:stCondLst>
                                            <p:cond delay="0"/>
                                          </p:stCondLst>
                                        </p:cTn>
                                        <p:tgtEl>
                                          <p:spTgt spid="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16"/>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par>
                                <p:cTn id="41" presetID="1" presetClass="exit" presetSubtype="0" fill="hold" grpId="1" nodeType="withEffect">
                                  <p:stCondLst>
                                    <p:cond delay="0"/>
                                  </p:stCondLst>
                                  <p:childTnLst>
                                    <p:set>
                                      <p:cBhvr>
                                        <p:cTn id="42" dur="1" fill="hold">
                                          <p:stCondLst>
                                            <p:cond delay="0"/>
                                          </p:stCondLst>
                                        </p:cTn>
                                        <p:tgtEl>
                                          <p:spTgt spid="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5"/>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7"/>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13" grpId="0" animBg="1"/>
      <p:bldP spid="14" grpId="0" animBg="1"/>
      <p:bldP spid="14" grpId="1" animBg="1"/>
      <p:bldP spid="15" grpId="0" animBg="1"/>
      <p:bldP spid="15" grpId="1" animBg="1"/>
      <p:bldP spid="5" grpId="0" animBg="1"/>
      <p:bldP spid="5" grpId="1" animBg="1"/>
      <p:bldP spid="16" grpId="0" animBg="1"/>
      <p:bldP spid="16" grpId="1" animBg="1"/>
      <p:bldP spid="17" grpId="0" animBg="1"/>
      <p:bldP spid="17"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05464" y="0"/>
            <a:ext cx="8229600" cy="1036462"/>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R&amp;D: Software Development Costs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10" name="TextBox 9"/>
          <p:cNvSpPr txBox="1"/>
          <p:nvPr/>
        </p:nvSpPr>
        <p:spPr>
          <a:xfrm>
            <a:off x="611561" y="990600"/>
            <a:ext cx="8383960" cy="5509200"/>
          </a:xfrm>
          <a:prstGeom prst="rect">
            <a:avLst/>
          </a:prstGeom>
          <a:noFill/>
        </p:spPr>
        <p:txBody>
          <a:bodyPr wrap="square" rtlCol="0">
            <a:spAutoFit/>
          </a:bodyPr>
          <a:lstStyle/>
          <a:p>
            <a:r>
              <a:rPr lang="en-US" sz="2200" dirty="0">
                <a:latin typeface="+mn-lt"/>
              </a:rPr>
              <a:t>The Astro Corporation develops computer software graphics programs for sale. A new development project begun in 2017 reached technological feasibility at the end of June 2018, and the product was available for release to customers early in 2019. Development costs incurred in 2018 prior to June 30 were $1,200,000 and costs incurred from June 30 to the product availability date were $800,000. 2019 revenues from the sale of the new product were $3,000,000 and the company anticipates an additional $7,000,000 in revenues. The economic life of the software is estimated at four years. 	</a:t>
            </a:r>
          </a:p>
          <a:p>
            <a:endParaRPr lang="en-US" sz="2200" dirty="0">
              <a:latin typeface="+mn-lt"/>
            </a:endParaRPr>
          </a:p>
          <a:p>
            <a:r>
              <a:rPr lang="en-IN" sz="2200" dirty="0" smtClean="0">
                <a:latin typeface="+mn-lt"/>
              </a:rPr>
              <a:t>Astro </a:t>
            </a:r>
            <a:r>
              <a:rPr lang="en-IN" sz="2200" dirty="0">
                <a:latin typeface="+mn-lt"/>
              </a:rPr>
              <a:t>Corporation would expense the $1,200,000 in costs incurred prior to the establishment of technological feasibility and capitalize the $800,000 in costs incurred between technological feasibility and the product availability date using either the:</a:t>
            </a:r>
          </a:p>
          <a:p>
            <a:pPr marL="457200" indent="-457200">
              <a:buAutoNum type="arabicParenR"/>
            </a:pPr>
            <a:r>
              <a:rPr lang="en-IN" sz="2200" dirty="0">
                <a:latin typeface="+mn-lt"/>
              </a:rPr>
              <a:t>Percentage-of-revenue method</a:t>
            </a:r>
          </a:p>
          <a:p>
            <a:pPr marL="457200" indent="-457200">
              <a:buAutoNum type="arabicParenR"/>
            </a:pPr>
            <a:r>
              <a:rPr lang="en-IN" sz="2200" dirty="0">
                <a:latin typeface="+mn-lt"/>
              </a:rPr>
              <a:t>Straight-line method</a:t>
            </a:r>
            <a:endParaRPr lang="en-US" sz="2200" dirty="0">
              <a:latin typeface="+mn-lt"/>
            </a:endParaRPr>
          </a:p>
        </p:txBody>
      </p:sp>
    </p:spTree>
    <p:extLst>
      <p:ext uri="{BB962C8B-B14F-4D97-AF65-F5344CB8AC3E}">
        <p14:creationId xmlns:p14="http://schemas.microsoft.com/office/powerpoint/2010/main" val="337330432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R&amp;D: Software Development Costs </a:t>
            </a:r>
            <a:r>
              <a:rPr lang="en-US" sz="2000" dirty="0">
                <a:latin typeface="Calibri"/>
                <a:cs typeface="Calibri"/>
              </a:rPr>
              <a:t>(concluded)</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5" name="TextBox 4"/>
          <p:cNvSpPr txBox="1"/>
          <p:nvPr/>
        </p:nvSpPr>
        <p:spPr>
          <a:xfrm>
            <a:off x="522765" y="1678810"/>
            <a:ext cx="4681956" cy="461665"/>
          </a:xfrm>
          <a:prstGeom prst="rect">
            <a:avLst/>
          </a:prstGeom>
          <a:noFill/>
          <a:ln>
            <a:noFill/>
          </a:ln>
        </p:spPr>
        <p:txBody>
          <a:bodyPr wrap="square" rtlCol="0">
            <a:spAutoFit/>
          </a:bodyPr>
          <a:lstStyle/>
          <a:p>
            <a:r>
              <a:rPr lang="en-US" sz="2400" b="1" dirty="0">
                <a:solidFill>
                  <a:srgbClr val="FF0066"/>
                </a:solidFill>
                <a:latin typeface="+mn-lt"/>
              </a:rPr>
              <a:t>1. Percentage-of-revenue method</a:t>
            </a:r>
          </a:p>
        </p:txBody>
      </p:sp>
      <p:sp>
        <p:nvSpPr>
          <p:cNvPr id="12" name="TextBox 11"/>
          <p:cNvSpPr txBox="1"/>
          <p:nvPr/>
        </p:nvSpPr>
        <p:spPr>
          <a:xfrm>
            <a:off x="6070053" y="1487338"/>
            <a:ext cx="1631559" cy="461665"/>
          </a:xfrm>
          <a:prstGeom prst="rect">
            <a:avLst/>
          </a:prstGeom>
          <a:noFill/>
        </p:spPr>
        <p:txBody>
          <a:bodyPr wrap="square" rtlCol="0">
            <a:spAutoFit/>
          </a:bodyPr>
          <a:lstStyle/>
          <a:p>
            <a:r>
              <a:rPr lang="en-US" sz="2400" b="1" dirty="0">
                <a:solidFill>
                  <a:srgbClr val="FF0066"/>
                </a:solidFill>
                <a:latin typeface="+mn-lt"/>
              </a:rPr>
              <a:t>$3,000,000</a:t>
            </a:r>
          </a:p>
        </p:txBody>
      </p:sp>
      <p:sp>
        <p:nvSpPr>
          <p:cNvPr id="13" name="TextBox 12"/>
          <p:cNvSpPr txBox="1"/>
          <p:nvPr/>
        </p:nvSpPr>
        <p:spPr>
          <a:xfrm>
            <a:off x="5405464" y="1937202"/>
            <a:ext cx="3343200" cy="461665"/>
          </a:xfrm>
          <a:prstGeom prst="rect">
            <a:avLst/>
          </a:prstGeom>
          <a:noFill/>
        </p:spPr>
        <p:txBody>
          <a:bodyPr wrap="square" rtlCol="0">
            <a:spAutoFit/>
          </a:bodyPr>
          <a:lstStyle/>
          <a:p>
            <a:r>
              <a:rPr lang="en-US" sz="2400" b="1" dirty="0">
                <a:solidFill>
                  <a:srgbClr val="FF0066"/>
                </a:solidFill>
                <a:latin typeface="+mn-lt"/>
              </a:rPr>
              <a:t>$3,000,000 + $7,000,000</a:t>
            </a:r>
          </a:p>
        </p:txBody>
      </p:sp>
      <p:sp>
        <p:nvSpPr>
          <p:cNvPr id="14" name="TextBox 13"/>
          <p:cNvSpPr txBox="1"/>
          <p:nvPr/>
        </p:nvSpPr>
        <p:spPr>
          <a:xfrm>
            <a:off x="5111211" y="1703238"/>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cxnSp>
        <p:nvCxnSpPr>
          <p:cNvPr id="16" name="Straight Connector 15"/>
          <p:cNvCxnSpPr/>
          <p:nvPr/>
        </p:nvCxnSpPr>
        <p:spPr>
          <a:xfrm flipH="1">
            <a:off x="5443618" y="1947742"/>
            <a:ext cx="317571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654365" y="2315847"/>
            <a:ext cx="761134" cy="461665"/>
          </a:xfrm>
          <a:prstGeom prst="rect">
            <a:avLst/>
          </a:prstGeom>
          <a:noFill/>
        </p:spPr>
        <p:txBody>
          <a:bodyPr wrap="square" rtlCol="0">
            <a:spAutoFit/>
          </a:bodyPr>
          <a:lstStyle/>
          <a:p>
            <a:r>
              <a:rPr lang="en-US" sz="2400" b="1" dirty="0">
                <a:solidFill>
                  <a:srgbClr val="FF0066"/>
                </a:solidFill>
                <a:latin typeface="+mn-lt"/>
              </a:rPr>
              <a:t>30%</a:t>
            </a:r>
          </a:p>
        </p:txBody>
      </p:sp>
      <p:sp>
        <p:nvSpPr>
          <p:cNvPr id="22" name="TextBox 21"/>
          <p:cNvSpPr txBox="1"/>
          <p:nvPr/>
        </p:nvSpPr>
        <p:spPr>
          <a:xfrm>
            <a:off x="5111211" y="2315847"/>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24" name="TextBox 23"/>
          <p:cNvSpPr txBox="1"/>
          <p:nvPr/>
        </p:nvSpPr>
        <p:spPr>
          <a:xfrm>
            <a:off x="522765" y="4090994"/>
            <a:ext cx="4681956" cy="461665"/>
          </a:xfrm>
          <a:prstGeom prst="rect">
            <a:avLst/>
          </a:prstGeom>
          <a:noFill/>
        </p:spPr>
        <p:txBody>
          <a:bodyPr wrap="square" rtlCol="0">
            <a:spAutoFit/>
          </a:bodyPr>
          <a:lstStyle/>
          <a:p>
            <a:r>
              <a:rPr lang="en-US" sz="2400" b="1" dirty="0">
                <a:solidFill>
                  <a:srgbClr val="0000FF"/>
                </a:solidFill>
                <a:latin typeface="+mn-lt"/>
              </a:rPr>
              <a:t>2. Straight-line method</a:t>
            </a:r>
          </a:p>
        </p:txBody>
      </p:sp>
      <p:sp>
        <p:nvSpPr>
          <p:cNvPr id="25" name="TextBox 24"/>
          <p:cNvSpPr txBox="1"/>
          <p:nvPr/>
        </p:nvSpPr>
        <p:spPr>
          <a:xfrm>
            <a:off x="5625553" y="4115422"/>
            <a:ext cx="1631559" cy="461665"/>
          </a:xfrm>
          <a:prstGeom prst="rect">
            <a:avLst/>
          </a:prstGeom>
          <a:noFill/>
        </p:spPr>
        <p:txBody>
          <a:bodyPr wrap="square" rtlCol="0">
            <a:spAutoFit/>
          </a:bodyPr>
          <a:lstStyle/>
          <a:p>
            <a:r>
              <a:rPr lang="en-US" sz="2000" b="1" dirty="0">
                <a:solidFill>
                  <a:srgbClr val="0000FF"/>
                </a:solidFill>
                <a:latin typeface="+mn-lt"/>
              </a:rPr>
              <a:t>1/4</a:t>
            </a:r>
            <a:r>
              <a:rPr lang="en-US" sz="2400" b="1" dirty="0">
                <a:solidFill>
                  <a:srgbClr val="0000FF"/>
                </a:solidFill>
                <a:latin typeface="+mn-lt"/>
              </a:rPr>
              <a:t> or 25%</a:t>
            </a:r>
          </a:p>
        </p:txBody>
      </p:sp>
      <p:sp>
        <p:nvSpPr>
          <p:cNvPr id="27" name="TextBox 26"/>
          <p:cNvSpPr txBox="1"/>
          <p:nvPr/>
        </p:nvSpPr>
        <p:spPr>
          <a:xfrm>
            <a:off x="5111211" y="4115422"/>
            <a:ext cx="339420"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29" name="TextBox 28"/>
          <p:cNvSpPr txBox="1"/>
          <p:nvPr/>
        </p:nvSpPr>
        <p:spPr>
          <a:xfrm>
            <a:off x="5654365" y="2717791"/>
            <a:ext cx="761134" cy="461665"/>
          </a:xfrm>
          <a:prstGeom prst="rect">
            <a:avLst/>
          </a:prstGeom>
          <a:noFill/>
        </p:spPr>
        <p:txBody>
          <a:bodyPr wrap="square" rtlCol="0">
            <a:spAutoFit/>
          </a:bodyPr>
          <a:lstStyle/>
          <a:p>
            <a:r>
              <a:rPr lang="en-US" sz="2400" b="1" dirty="0">
                <a:solidFill>
                  <a:srgbClr val="FF0066"/>
                </a:solidFill>
                <a:latin typeface="+mn-lt"/>
              </a:rPr>
              <a:t>30%</a:t>
            </a:r>
          </a:p>
        </p:txBody>
      </p:sp>
      <p:sp>
        <p:nvSpPr>
          <p:cNvPr id="30" name="TextBox 29"/>
          <p:cNvSpPr txBox="1"/>
          <p:nvPr/>
        </p:nvSpPr>
        <p:spPr>
          <a:xfrm>
            <a:off x="5098511" y="2717791"/>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33" name="TextBox 32"/>
          <p:cNvSpPr txBox="1"/>
          <p:nvPr/>
        </p:nvSpPr>
        <p:spPr>
          <a:xfrm>
            <a:off x="6383027" y="2717791"/>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34" name="TextBox 33"/>
          <p:cNvSpPr txBox="1"/>
          <p:nvPr/>
        </p:nvSpPr>
        <p:spPr>
          <a:xfrm>
            <a:off x="6743153" y="2705091"/>
            <a:ext cx="1631559" cy="461665"/>
          </a:xfrm>
          <a:prstGeom prst="rect">
            <a:avLst/>
          </a:prstGeom>
          <a:noFill/>
        </p:spPr>
        <p:txBody>
          <a:bodyPr wrap="square" rtlCol="0">
            <a:spAutoFit/>
          </a:bodyPr>
          <a:lstStyle/>
          <a:p>
            <a:r>
              <a:rPr lang="en-US" sz="2400" b="1" dirty="0">
                <a:solidFill>
                  <a:srgbClr val="FF0066"/>
                </a:solidFill>
                <a:latin typeface="+mn-lt"/>
              </a:rPr>
              <a:t>$800,000</a:t>
            </a:r>
          </a:p>
        </p:txBody>
      </p:sp>
      <p:sp>
        <p:nvSpPr>
          <p:cNvPr id="35" name="TextBox 34"/>
          <p:cNvSpPr txBox="1"/>
          <p:nvPr/>
        </p:nvSpPr>
        <p:spPr>
          <a:xfrm>
            <a:off x="5655555" y="3140052"/>
            <a:ext cx="1428572" cy="461665"/>
          </a:xfrm>
          <a:prstGeom prst="rect">
            <a:avLst/>
          </a:prstGeom>
          <a:noFill/>
        </p:spPr>
        <p:txBody>
          <a:bodyPr wrap="square" rtlCol="0">
            <a:spAutoFit/>
          </a:bodyPr>
          <a:lstStyle/>
          <a:p>
            <a:r>
              <a:rPr lang="en-US" sz="2400" b="1" dirty="0">
                <a:solidFill>
                  <a:srgbClr val="FF0066"/>
                </a:solidFill>
                <a:latin typeface="+mn-lt"/>
              </a:rPr>
              <a:t>$240,000</a:t>
            </a:r>
          </a:p>
        </p:txBody>
      </p:sp>
      <p:sp>
        <p:nvSpPr>
          <p:cNvPr id="36" name="TextBox 35"/>
          <p:cNvSpPr txBox="1"/>
          <p:nvPr/>
        </p:nvSpPr>
        <p:spPr>
          <a:xfrm>
            <a:off x="5103059" y="3140052"/>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37" name="TextBox 36"/>
          <p:cNvSpPr txBox="1"/>
          <p:nvPr/>
        </p:nvSpPr>
        <p:spPr>
          <a:xfrm>
            <a:off x="5641316" y="4523428"/>
            <a:ext cx="1505143" cy="461665"/>
          </a:xfrm>
          <a:prstGeom prst="rect">
            <a:avLst/>
          </a:prstGeom>
          <a:noFill/>
        </p:spPr>
        <p:txBody>
          <a:bodyPr wrap="square" rtlCol="0">
            <a:spAutoFit/>
          </a:bodyPr>
          <a:lstStyle/>
          <a:p>
            <a:r>
              <a:rPr lang="en-US" sz="2000" b="1" dirty="0">
                <a:solidFill>
                  <a:srgbClr val="0000FF"/>
                </a:solidFill>
                <a:latin typeface="+mn-lt"/>
              </a:rPr>
              <a:t>1/4 </a:t>
            </a:r>
            <a:r>
              <a:rPr lang="en-US" sz="2400" b="1" dirty="0">
                <a:solidFill>
                  <a:srgbClr val="0000FF"/>
                </a:solidFill>
                <a:latin typeface="+mn-lt"/>
              </a:rPr>
              <a:t>or 25%</a:t>
            </a:r>
          </a:p>
        </p:txBody>
      </p:sp>
      <p:sp>
        <p:nvSpPr>
          <p:cNvPr id="38" name="TextBox 37"/>
          <p:cNvSpPr txBox="1"/>
          <p:nvPr/>
        </p:nvSpPr>
        <p:spPr>
          <a:xfrm>
            <a:off x="5115759" y="4523428"/>
            <a:ext cx="339420"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39" name="TextBox 38"/>
          <p:cNvSpPr txBox="1"/>
          <p:nvPr/>
        </p:nvSpPr>
        <p:spPr>
          <a:xfrm>
            <a:off x="7098775" y="4523428"/>
            <a:ext cx="339420"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40" name="TextBox 39"/>
          <p:cNvSpPr txBox="1"/>
          <p:nvPr/>
        </p:nvSpPr>
        <p:spPr>
          <a:xfrm>
            <a:off x="7370001" y="4523428"/>
            <a:ext cx="1631559" cy="461665"/>
          </a:xfrm>
          <a:prstGeom prst="rect">
            <a:avLst/>
          </a:prstGeom>
          <a:noFill/>
        </p:spPr>
        <p:txBody>
          <a:bodyPr wrap="square" rtlCol="0">
            <a:spAutoFit/>
          </a:bodyPr>
          <a:lstStyle/>
          <a:p>
            <a:r>
              <a:rPr lang="en-US" sz="2400" b="1" dirty="0">
                <a:solidFill>
                  <a:srgbClr val="0000FF"/>
                </a:solidFill>
                <a:latin typeface="+mn-lt"/>
              </a:rPr>
              <a:t>$800,000</a:t>
            </a:r>
          </a:p>
        </p:txBody>
      </p:sp>
      <p:sp>
        <p:nvSpPr>
          <p:cNvPr id="41" name="TextBox 40"/>
          <p:cNvSpPr txBox="1"/>
          <p:nvPr/>
        </p:nvSpPr>
        <p:spPr>
          <a:xfrm>
            <a:off x="5642855" y="4945977"/>
            <a:ext cx="1428572" cy="461665"/>
          </a:xfrm>
          <a:prstGeom prst="rect">
            <a:avLst/>
          </a:prstGeom>
          <a:noFill/>
        </p:spPr>
        <p:txBody>
          <a:bodyPr wrap="square" rtlCol="0">
            <a:spAutoFit/>
          </a:bodyPr>
          <a:lstStyle/>
          <a:p>
            <a:r>
              <a:rPr lang="en-US" sz="2400" b="1" dirty="0">
                <a:solidFill>
                  <a:srgbClr val="0000FF"/>
                </a:solidFill>
                <a:latin typeface="+mn-lt"/>
              </a:rPr>
              <a:t>$200,000</a:t>
            </a:r>
          </a:p>
        </p:txBody>
      </p:sp>
      <p:sp>
        <p:nvSpPr>
          <p:cNvPr id="42" name="TextBox 41"/>
          <p:cNvSpPr txBox="1"/>
          <p:nvPr/>
        </p:nvSpPr>
        <p:spPr>
          <a:xfrm>
            <a:off x="5073388" y="4945977"/>
            <a:ext cx="373362"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44" name="Rectangle 43"/>
          <p:cNvSpPr/>
          <p:nvPr/>
        </p:nvSpPr>
        <p:spPr>
          <a:xfrm>
            <a:off x="5566714" y="2376147"/>
            <a:ext cx="896089" cy="334146"/>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p:cNvSpPr/>
          <p:nvPr/>
        </p:nvSpPr>
        <p:spPr>
          <a:xfrm>
            <a:off x="5690693" y="3182506"/>
            <a:ext cx="1311965" cy="404317"/>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p:cNvSpPr/>
          <p:nvPr/>
        </p:nvSpPr>
        <p:spPr>
          <a:xfrm>
            <a:off x="867410" y="4087383"/>
            <a:ext cx="2812314" cy="48922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5623456" y="4171112"/>
            <a:ext cx="1587478" cy="367561"/>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5635930" y="4976151"/>
            <a:ext cx="1311965" cy="404317"/>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1927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childTnLst>
                          </p:cTn>
                        </p:par>
                        <p:par>
                          <p:cTn id="85" fill="hold">
                            <p:stCondLst>
                              <p:cond delay="1000"/>
                            </p:stCondLst>
                            <p:childTnLst>
                              <p:par>
                                <p:cTn id="86" presetID="10" presetClass="entr" presetSubtype="0"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20" grpId="0"/>
      <p:bldP spid="22" grpId="0"/>
      <p:bldP spid="24" grpId="0"/>
      <p:bldP spid="25" grpId="0"/>
      <p:bldP spid="27" grpId="0"/>
      <p:bldP spid="29" grpId="0"/>
      <p:bldP spid="30" grpId="0"/>
      <p:bldP spid="33" grpId="0"/>
      <p:bldP spid="34" grpId="0"/>
      <p:bldP spid="35" grpId="0"/>
      <p:bldP spid="36" grpId="0"/>
      <p:bldP spid="37" grpId="0"/>
      <p:bldP spid="38" grpId="0"/>
      <p:bldP spid="39" grpId="0"/>
      <p:bldP spid="40" grpId="0"/>
      <p:bldP spid="41" grpId="0"/>
      <p:bldP spid="42" grpId="0"/>
      <p:bldP spid="44" grpId="0" animBg="1"/>
      <p:bldP spid="45" grpId="0" animBg="1"/>
      <p:bldP spid="47" grpId="0" animBg="1"/>
      <p:bldP spid="4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900" dirty="0">
                <a:latin typeface="Calibri"/>
                <a:cs typeface="Calibri"/>
              </a:rPr>
              <a:t>Purchased Research and Development</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6" name="Rectangle 5"/>
          <p:cNvSpPr/>
          <p:nvPr/>
        </p:nvSpPr>
        <p:spPr>
          <a:xfrm>
            <a:off x="657261" y="1363686"/>
            <a:ext cx="8413716" cy="3582291"/>
          </a:xfrm>
          <a:prstGeom prst="rect">
            <a:avLst/>
          </a:prstGeom>
          <a:solidFill>
            <a:srgbClr val="FFCC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p:nvPr/>
        </p:nvSpPr>
        <p:spPr>
          <a:xfrm>
            <a:off x="710938" y="1891002"/>
            <a:ext cx="4054552" cy="2893100"/>
          </a:xfrm>
          <a:prstGeom prst="rect">
            <a:avLst/>
          </a:prstGeom>
          <a:noFill/>
        </p:spPr>
        <p:txBody>
          <a:bodyPr wrap="square" rtlCol="0">
            <a:spAutoFit/>
          </a:bodyPr>
          <a:lstStyle/>
          <a:p>
            <a:pPr algn="ctr"/>
            <a:r>
              <a:rPr lang="en-IN" sz="2600" b="1" i="1" dirty="0">
                <a:latin typeface="+mn-lt"/>
                <a:cs typeface="Arial" panose="020B0604020202020204" pitchFamily="34" charset="0"/>
              </a:rPr>
              <a:t>Developed technology</a:t>
            </a:r>
          </a:p>
          <a:p>
            <a:pPr algn="ctr"/>
            <a:endParaRPr lang="en-IN" sz="2600" b="1" i="1" dirty="0">
              <a:latin typeface="+mn-lt"/>
              <a:cs typeface="Arial" panose="020B0604020202020204" pitchFamily="34" charset="0"/>
            </a:endParaRPr>
          </a:p>
          <a:p>
            <a:pPr marL="457200" indent="-457200">
              <a:buFont typeface="Arial" panose="020B0604020202020204" pitchFamily="34" charset="0"/>
              <a:buChar char="•"/>
            </a:pPr>
            <a:r>
              <a:rPr lang="en-IN" sz="2600" dirty="0">
                <a:latin typeface="+mn-lt"/>
                <a:cs typeface="Arial" panose="020B0604020202020204" pitchFamily="34" charset="0"/>
              </a:rPr>
              <a:t>Capitalize its fair value as a finite-life intangible asset and amortize that amount over its useful life</a:t>
            </a:r>
          </a:p>
        </p:txBody>
      </p:sp>
      <p:sp>
        <p:nvSpPr>
          <p:cNvPr id="8" name="TextBox 7"/>
          <p:cNvSpPr txBox="1"/>
          <p:nvPr/>
        </p:nvSpPr>
        <p:spPr>
          <a:xfrm>
            <a:off x="4660715" y="1871952"/>
            <a:ext cx="4391212" cy="3293209"/>
          </a:xfrm>
          <a:prstGeom prst="rect">
            <a:avLst/>
          </a:prstGeom>
          <a:noFill/>
        </p:spPr>
        <p:txBody>
          <a:bodyPr wrap="square" rtlCol="0">
            <a:spAutoFit/>
          </a:bodyPr>
          <a:lstStyle/>
          <a:p>
            <a:pPr algn="ctr"/>
            <a:r>
              <a:rPr lang="en-IN" sz="2600" b="1" i="1" dirty="0">
                <a:latin typeface="+mn-lt"/>
                <a:cs typeface="Arial" panose="020B0604020202020204" pitchFamily="34" charset="0"/>
              </a:rPr>
              <a:t>In-process research and development</a:t>
            </a:r>
          </a:p>
          <a:p>
            <a:pPr marL="457200" indent="-457200">
              <a:buFont typeface="Arial" panose="020B0604020202020204" pitchFamily="34" charset="0"/>
              <a:buChar char="•"/>
            </a:pPr>
            <a:r>
              <a:rPr lang="en-IN" sz="2600" dirty="0">
                <a:latin typeface="+mn-lt"/>
                <a:cs typeface="Arial" panose="020B0604020202020204" pitchFamily="34" charset="0"/>
              </a:rPr>
              <a:t>Capitalize the fair value of in-process R&amp;D as an indefinite-life intangible asset</a:t>
            </a:r>
          </a:p>
          <a:p>
            <a:pPr marL="457200" indent="-457200">
              <a:buFont typeface="Arial" panose="020B0604020202020204" pitchFamily="34" charset="0"/>
              <a:buChar char="•"/>
            </a:pPr>
            <a:endParaRPr lang="en-IN" sz="2600" dirty="0">
              <a:latin typeface="+mn-lt"/>
              <a:cs typeface="Arial" panose="020B0604020202020204" pitchFamily="34" charset="0"/>
            </a:endParaRPr>
          </a:p>
          <a:p>
            <a:pPr marL="457200" indent="-457200">
              <a:buFont typeface="Arial" panose="020B0604020202020204" pitchFamily="34" charset="0"/>
              <a:buChar char="•"/>
            </a:pPr>
            <a:endParaRPr lang="en-IN" sz="2600" dirty="0">
              <a:latin typeface="+mn-lt"/>
              <a:cs typeface="Arial" panose="020B0604020202020204" pitchFamily="34" charset="0"/>
            </a:endParaRPr>
          </a:p>
        </p:txBody>
      </p:sp>
      <p:cxnSp>
        <p:nvCxnSpPr>
          <p:cNvPr id="9" name="Straight Connector 8"/>
          <p:cNvCxnSpPr/>
          <p:nvPr/>
        </p:nvCxnSpPr>
        <p:spPr>
          <a:xfrm>
            <a:off x="685799" y="1834340"/>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63337" y="1373619"/>
            <a:ext cx="8010381" cy="492443"/>
          </a:xfrm>
          <a:prstGeom prst="rect">
            <a:avLst/>
          </a:prstGeom>
          <a:noFill/>
        </p:spPr>
        <p:txBody>
          <a:bodyPr wrap="square" rtlCol="0">
            <a:spAutoFit/>
          </a:bodyPr>
          <a:lstStyle/>
          <a:p>
            <a:pPr algn="ctr"/>
            <a:r>
              <a:rPr lang="en-US" sz="2600" b="1" dirty="0">
                <a:latin typeface="+mn-lt"/>
              </a:rPr>
              <a:t>In case of purchased </a:t>
            </a:r>
            <a:r>
              <a:rPr lang="en-US" sz="2600" b="1" dirty="0" smtClean="0">
                <a:latin typeface="+mn-lt"/>
              </a:rPr>
              <a:t>research </a:t>
            </a:r>
            <a:r>
              <a:rPr lang="en-US" sz="2600" b="1" dirty="0">
                <a:latin typeface="+mn-lt"/>
              </a:rPr>
              <a:t>and </a:t>
            </a:r>
            <a:r>
              <a:rPr lang="en-US" sz="2600" b="1" dirty="0" smtClean="0">
                <a:latin typeface="+mn-lt"/>
              </a:rPr>
              <a:t>development</a:t>
            </a:r>
            <a:endParaRPr lang="en-IN" sz="2600" dirty="0">
              <a:latin typeface="+mn-lt"/>
              <a:cs typeface="Arial" panose="020B0604020202020204" pitchFamily="34" charset="0"/>
            </a:endParaRPr>
          </a:p>
        </p:txBody>
      </p:sp>
      <p:cxnSp>
        <p:nvCxnSpPr>
          <p:cNvPr id="12" name="Straight Connector 11"/>
          <p:cNvCxnSpPr/>
          <p:nvPr/>
        </p:nvCxnSpPr>
        <p:spPr>
          <a:xfrm>
            <a:off x="685799" y="2744730"/>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766098" y="5165161"/>
            <a:ext cx="5891309" cy="892552"/>
          </a:xfrm>
          <a:prstGeom prst="rect">
            <a:avLst/>
          </a:prstGeom>
          <a:noFill/>
          <a:ln w="28575">
            <a:solidFill>
              <a:srgbClr val="C00000"/>
            </a:solidFill>
          </a:ln>
        </p:spPr>
        <p:txBody>
          <a:bodyPr wrap="square" rtlCol="0">
            <a:spAutoFit/>
          </a:bodyPr>
          <a:lstStyle/>
          <a:p>
            <a:pPr algn="ctr"/>
            <a:r>
              <a:rPr lang="en-IN" sz="2600" b="1" dirty="0">
                <a:latin typeface="+mn-lt"/>
              </a:rPr>
              <a:t>R&amp;D costs incurred after the acquisition </a:t>
            </a:r>
            <a:r>
              <a:rPr lang="en-US" sz="2600" b="1" dirty="0">
                <a:latin typeface="+mn-lt"/>
              </a:rPr>
              <a:t>are expensed as incurred</a:t>
            </a:r>
            <a:r>
              <a:rPr lang="en-IN" sz="2600" b="1" dirty="0">
                <a:latin typeface="+mn-lt"/>
              </a:rPr>
              <a:t> </a:t>
            </a:r>
            <a:endParaRPr lang="en-US" sz="2600" b="1" dirty="0">
              <a:latin typeface="+mn-lt"/>
            </a:endParaRPr>
          </a:p>
        </p:txBody>
      </p:sp>
    </p:spTree>
    <p:extLst>
      <p:ext uri="{BB962C8B-B14F-4D97-AF65-F5344CB8AC3E}">
        <p14:creationId xmlns:p14="http://schemas.microsoft.com/office/powerpoint/2010/main" val="1277635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P spid="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Calibri"/>
                <a:cs typeface="Calibri"/>
              </a:rPr>
              <a:t>Start-Up Costs</a:t>
            </a:r>
          </a:p>
        </p:txBody>
      </p:sp>
      <p:sp>
        <p:nvSpPr>
          <p:cNvPr id="3" name="Content Placeholder 2"/>
          <p:cNvSpPr>
            <a:spLocks noGrp="1"/>
          </p:cNvSpPr>
          <p:nvPr>
            <p:ph idx="1"/>
          </p:nvPr>
        </p:nvSpPr>
        <p:spPr/>
        <p:txBody>
          <a:bodyPr/>
          <a:lstStyle/>
          <a:p>
            <a:r>
              <a:rPr lang="en-US" dirty="0"/>
              <a:t>Start-up costs include </a:t>
            </a:r>
            <a:r>
              <a:rPr lang="en-US" b="1" dirty="0"/>
              <a:t>organization costs </a:t>
            </a:r>
            <a:r>
              <a:rPr lang="en-US" dirty="0"/>
              <a:t>related to organizing a new entity</a:t>
            </a:r>
          </a:p>
          <a:p>
            <a:pPr lvl="1">
              <a:buClr>
                <a:schemeClr val="tx1"/>
              </a:buClr>
              <a:buFont typeface="Lucida Grande"/>
              <a:buChar char="–"/>
            </a:pPr>
            <a:r>
              <a:rPr lang="en-US" b="1" dirty="0">
                <a:solidFill>
                  <a:srgbClr val="C00000"/>
                </a:solidFill>
              </a:rPr>
              <a:t>Example: </a:t>
            </a:r>
            <a:r>
              <a:rPr lang="en-US" dirty="0"/>
              <a:t>legal fees and state filing fees to incorporate </a:t>
            </a:r>
          </a:p>
          <a:p>
            <a:r>
              <a:rPr lang="en-US" dirty="0"/>
              <a:t>Companies are required to expense all the costs related to a company’s start-up and organization activities in the period incurred, rather than capitalize those costs as an asset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Tree>
    <p:extLst>
      <p:ext uri="{BB962C8B-B14F-4D97-AF65-F5344CB8AC3E}">
        <p14:creationId xmlns:p14="http://schemas.microsoft.com/office/powerpoint/2010/main" val="238434728"/>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Software Development</a:t>
            </a:r>
            <a:endParaRPr lang="en-US" dirty="0"/>
          </a:p>
        </p:txBody>
      </p:sp>
      <p:sp>
        <p:nvSpPr>
          <p:cNvPr id="414723" name="Rectangle 3"/>
          <p:cNvSpPr>
            <a:spLocks noGrp="1" noChangeArrowheads="1"/>
          </p:cNvSpPr>
          <p:nvPr>
            <p:ph idx="1"/>
          </p:nvPr>
        </p:nvSpPr>
        <p:spPr>
          <a:xfrm>
            <a:off x="725666" y="1526571"/>
            <a:ext cx="8013600" cy="5057775"/>
          </a:xfrm>
          <a:solidFill>
            <a:schemeClr val="bg1">
              <a:lumMod val="95000"/>
            </a:schemeClr>
          </a:solidFill>
        </p:spPr>
        <p:txBody>
          <a:bodyPr>
            <a:normAutofit/>
          </a:bodyPr>
          <a:lstStyle/>
          <a:p>
            <a:pPr marL="0" indent="0">
              <a:spcAft>
                <a:spcPts val="1200"/>
              </a:spcAft>
              <a:buNone/>
            </a:pPr>
            <a:r>
              <a:rPr lang="en-US" sz="2000" dirty="0"/>
              <a:t>During 2018, the Ellison Software Company incurred development costs of $8,000,000 related to a new software project</a:t>
            </a:r>
            <a:r>
              <a:rPr lang="en-US" sz="2000" dirty="0" smtClean="0"/>
              <a:t>. Of </a:t>
            </a:r>
            <a:r>
              <a:rPr lang="en-US" sz="2000" dirty="0"/>
              <a:t>this amount, $1,600,000 was incurred after technological feasibility was achieved</a:t>
            </a:r>
            <a:r>
              <a:rPr lang="en-US" sz="2000" dirty="0" smtClean="0"/>
              <a:t>. The </a:t>
            </a:r>
            <a:r>
              <a:rPr lang="en-US" sz="2000" dirty="0"/>
              <a:t>project was completed in the middle of the year and the product was available for release to customers on July 1</a:t>
            </a:r>
            <a:r>
              <a:rPr lang="en-US" sz="2000" dirty="0" smtClean="0"/>
              <a:t>. Year </a:t>
            </a:r>
            <a:r>
              <a:rPr lang="en-US" sz="2000" dirty="0"/>
              <a:t>2018 revenues from the sale of the new software were $2,000,000 and the company anticipated future additional revenues of $18,000,000</a:t>
            </a:r>
            <a:r>
              <a:rPr lang="en-US" sz="2000" dirty="0" smtClean="0"/>
              <a:t>. The </a:t>
            </a:r>
            <a:r>
              <a:rPr lang="en-US" sz="2000" dirty="0"/>
              <a:t>economic life of the software is estimated at four years</a:t>
            </a:r>
            <a:r>
              <a:rPr lang="en-US" sz="2000" dirty="0" smtClean="0"/>
              <a:t>. Year </a:t>
            </a:r>
            <a:r>
              <a:rPr lang="en-US" sz="2000" dirty="0"/>
              <a:t>2018 amortization of the software development costs should be:	</a:t>
            </a:r>
          </a:p>
          <a:p>
            <a:pPr marL="457200" indent="-457200">
              <a:buFont typeface="+mj-lt"/>
              <a:buAutoNum type="alphaLcPeriod"/>
            </a:pPr>
            <a:r>
              <a:rPr lang="en-US" sz="2000" dirty="0" smtClean="0"/>
              <a:t>$800,000 </a:t>
            </a:r>
            <a:endParaRPr lang="en-US" sz="2000" dirty="0"/>
          </a:p>
          <a:p>
            <a:pPr marL="457200" indent="-457200">
              <a:buFont typeface="+mj-lt"/>
              <a:buAutoNum type="alphaLcPeriod"/>
            </a:pPr>
            <a:r>
              <a:rPr lang="en-US" sz="2000" dirty="0" smtClean="0"/>
              <a:t>$200,000 </a:t>
            </a:r>
            <a:endParaRPr lang="en-US" sz="2000" dirty="0"/>
          </a:p>
          <a:p>
            <a:pPr marL="457200" indent="-457200">
              <a:buFont typeface="+mj-lt"/>
              <a:buAutoNum type="alphaLcPeriod"/>
            </a:pPr>
            <a:r>
              <a:rPr lang="en-US" sz="2000" dirty="0" smtClean="0"/>
              <a:t>$400,000 </a:t>
            </a:r>
            <a:endParaRPr lang="en-US" sz="2000" dirty="0"/>
          </a:p>
          <a:p>
            <a:pPr marL="457200" indent="-457200">
              <a:buFont typeface="+mj-lt"/>
              <a:buAutoNum type="alphaLcPeriod"/>
            </a:pPr>
            <a:r>
              <a:rPr lang="en-US" sz="2000" dirty="0" smtClean="0"/>
              <a:t>$160,000</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685800" y="47135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641254" y="4436983"/>
            <a:ext cx="5816946" cy="1354217"/>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b</a:t>
            </a:r>
            <a:r>
              <a:rPr lang="en-US" dirty="0"/>
              <a:t>:</a:t>
            </a:r>
            <a:r>
              <a:rPr lang="en-US" dirty="0" smtClean="0"/>
              <a:t> </a:t>
            </a:r>
          </a:p>
          <a:p>
            <a:pPr lvl="0"/>
            <a:r>
              <a:rPr lang="en-US" dirty="0" smtClean="0"/>
              <a:t>Percentage</a:t>
            </a:r>
            <a:r>
              <a:rPr lang="en-US" dirty="0"/>
              <a:t>-of-revenue: 10% </a:t>
            </a:r>
            <a:r>
              <a:rPr lang="en-US" dirty="0" smtClean="0"/>
              <a:t>× </a:t>
            </a:r>
            <a:r>
              <a:rPr lang="en-US" dirty="0"/>
              <a:t>$1,600,000 = $160,000</a:t>
            </a:r>
          </a:p>
          <a:p>
            <a:pPr lvl="0"/>
            <a:r>
              <a:rPr lang="en-US" dirty="0"/>
              <a:t>Straight-line</a:t>
            </a:r>
            <a:r>
              <a:rPr lang="en-US" dirty="0" smtClean="0"/>
              <a:t>: ½ × </a:t>
            </a:r>
            <a:r>
              <a:rPr lang="en-US" dirty="0"/>
              <a:t>($1,600,000 ÷ 4) = $200,000</a:t>
            </a:r>
          </a:p>
          <a:p>
            <a:pPr lvl="0"/>
            <a:r>
              <a:rPr lang="en-US" dirty="0"/>
              <a:t>Amortization is the larger of the two, </a:t>
            </a:r>
            <a:r>
              <a:rPr lang="en-US" b="1" dirty="0">
                <a:solidFill>
                  <a:srgbClr val="C00000"/>
                </a:solidFill>
              </a:rPr>
              <a:t>$200,000</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Tree>
    <p:extLst>
      <p:ext uri="{BB962C8B-B14F-4D97-AF65-F5344CB8AC3E}">
        <p14:creationId xmlns:p14="http://schemas.microsoft.com/office/powerpoint/2010/main" val="217762577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IFRS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The County of Santa Clara gave a parcel of land to the 49ers Company as part of an agreement requiring the 49ers to construct its football stadium on the donated land</a:t>
            </a:r>
            <a:r>
              <a:rPr lang="en-US" sz="2000" dirty="0" smtClean="0"/>
              <a:t>. The </a:t>
            </a:r>
            <a:r>
              <a:rPr lang="en-US" sz="2000" dirty="0"/>
              <a:t>land cost the county $12,800,000 when purchased several years ago and had an appraised value of $20,000,000 on the date it was given to the 49ers</a:t>
            </a:r>
            <a:r>
              <a:rPr lang="en-US" sz="2000" dirty="0" smtClean="0"/>
              <a:t>. As </a:t>
            </a:r>
            <a:r>
              <a:rPr lang="en-US" sz="2000" dirty="0"/>
              <a:t>a result of the donation, the 49ers should record:</a:t>
            </a:r>
          </a:p>
          <a:p>
            <a:pPr marL="457200" indent="-457200">
              <a:buFont typeface="+mj-lt"/>
              <a:buAutoNum type="alphaLcPeriod"/>
            </a:pPr>
            <a:r>
              <a:rPr lang="en-US" sz="2000" dirty="0" smtClean="0"/>
              <a:t>A </a:t>
            </a:r>
            <a:r>
              <a:rPr lang="en-US" sz="2000" dirty="0"/>
              <a:t>credit to retained earnings of $</a:t>
            </a:r>
            <a:r>
              <a:rPr lang="en-US" sz="2000" dirty="0" smtClean="0"/>
              <a:t>20,000,000 </a:t>
            </a:r>
            <a:endParaRPr lang="en-US" sz="2000" dirty="0"/>
          </a:p>
          <a:p>
            <a:pPr marL="457200" indent="-457200">
              <a:buFont typeface="+mj-lt"/>
              <a:buAutoNum type="alphaLcPeriod"/>
            </a:pPr>
            <a:r>
              <a:rPr lang="en-US" sz="2000" dirty="0" smtClean="0"/>
              <a:t>A </a:t>
            </a:r>
            <a:r>
              <a:rPr lang="en-US" sz="2000" dirty="0"/>
              <a:t>debit to land of $</a:t>
            </a:r>
            <a:r>
              <a:rPr lang="en-US" sz="2000" dirty="0" smtClean="0"/>
              <a:t>12,800,000 </a:t>
            </a:r>
            <a:endParaRPr lang="en-US" sz="2000" dirty="0"/>
          </a:p>
          <a:p>
            <a:pPr marL="457200" indent="-457200">
              <a:buFont typeface="+mj-lt"/>
              <a:buAutoNum type="alphaLcPeriod"/>
            </a:pPr>
            <a:r>
              <a:rPr lang="en-US" sz="2000" dirty="0" smtClean="0"/>
              <a:t>A </a:t>
            </a:r>
            <a:r>
              <a:rPr lang="en-US" sz="2000" dirty="0"/>
              <a:t>credit to revenue of $</a:t>
            </a:r>
            <a:r>
              <a:rPr lang="en-US" sz="2000" dirty="0" smtClean="0"/>
              <a:t>20,000,000</a:t>
            </a:r>
            <a:endParaRPr lang="en-US" sz="2000" dirty="0"/>
          </a:p>
          <a:p>
            <a:pPr marL="457200" indent="-457200">
              <a:buFont typeface="+mj-lt"/>
              <a:buAutoNum type="alphaLcPeriod"/>
            </a:pPr>
            <a:r>
              <a:rPr lang="en-US" sz="2000" dirty="0" smtClean="0"/>
              <a:t>All </a:t>
            </a:r>
            <a:r>
              <a:rPr lang="en-US" sz="2000" dirty="0"/>
              <a:t>of these answer choices are </a:t>
            </a:r>
            <a:r>
              <a:rPr lang="en-US" sz="2000" dirty="0" smtClean="0"/>
              <a:t>incorrect</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1801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828800" y="5200471"/>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c</a:t>
            </a:r>
            <a:r>
              <a:rPr lang="en-US" dirty="0"/>
              <a:t>. GAAP requires that if a company receives a donated asset it must record revenue at an amount equal to the fair value of that asset. In this case fair value is </a:t>
            </a:r>
            <a:r>
              <a:rPr lang="en-US" b="1" dirty="0">
                <a:solidFill>
                  <a:srgbClr val="C00000"/>
                </a:solidFill>
              </a:rPr>
              <a:t>$</a:t>
            </a:r>
            <a:r>
              <a:rPr lang="en-US" b="1" dirty="0" smtClean="0">
                <a:solidFill>
                  <a:srgbClr val="C00000"/>
                </a:solidFill>
              </a:rPr>
              <a:t>20,000,000</a:t>
            </a:r>
            <a:r>
              <a:rPr lang="en-US" dirty="0" smtClean="0"/>
              <a:t>.</a:t>
            </a:r>
            <a:endParaRPr lang="en-US" dirty="0">
              <a:solidFill>
                <a:srgbClr val="C0000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LO10-9</a:t>
            </a:r>
          </a:p>
        </p:txBody>
      </p:sp>
    </p:spTree>
    <p:extLst>
      <p:ext uri="{BB962C8B-B14F-4D97-AF65-F5344CB8AC3E}">
        <p14:creationId xmlns:p14="http://schemas.microsoft.com/office/powerpoint/2010/main" val="26080042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Oil and Gas Accounting</a:t>
            </a:r>
          </a:p>
        </p:txBody>
      </p:sp>
      <p:sp>
        <p:nvSpPr>
          <p:cNvPr id="11" name="Title 2"/>
          <p:cNvSpPr txBox="1">
            <a:spLocks/>
          </p:cNvSpPr>
          <p:nvPr/>
        </p:nvSpPr>
        <p:spPr bwMode="auto">
          <a:xfrm>
            <a:off x="7894902" y="0"/>
            <a:ext cx="123322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US" sz="1600" dirty="0"/>
              <a:t>APPENDIX 10</a:t>
            </a:r>
            <a:endParaRPr lang="en-IN" sz="1500" dirty="0"/>
          </a:p>
        </p:txBody>
      </p:sp>
      <p:sp>
        <p:nvSpPr>
          <p:cNvPr id="6" name="Rectangle 5"/>
          <p:cNvSpPr/>
          <p:nvPr/>
        </p:nvSpPr>
        <p:spPr>
          <a:xfrm>
            <a:off x="657261" y="1722120"/>
            <a:ext cx="8413716" cy="3840480"/>
          </a:xfrm>
          <a:prstGeom prst="rect">
            <a:avLst/>
          </a:prstGeom>
          <a:solidFill>
            <a:srgbClr val="FFCC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p:nvPr/>
        </p:nvSpPr>
        <p:spPr>
          <a:xfrm>
            <a:off x="710938" y="2249437"/>
            <a:ext cx="4054552" cy="3293209"/>
          </a:xfrm>
          <a:prstGeom prst="rect">
            <a:avLst/>
          </a:prstGeom>
          <a:noFill/>
        </p:spPr>
        <p:txBody>
          <a:bodyPr wrap="square" rtlCol="0">
            <a:spAutoFit/>
          </a:bodyPr>
          <a:lstStyle/>
          <a:p>
            <a:pPr algn="ctr"/>
            <a:r>
              <a:rPr lang="en-IN" sz="2600" b="1" i="1" dirty="0">
                <a:latin typeface="+mn-lt"/>
                <a:cs typeface="Arial" panose="020B0604020202020204" pitchFamily="34" charset="0"/>
              </a:rPr>
              <a:t>Successful </a:t>
            </a:r>
            <a:r>
              <a:rPr lang="en-IN" sz="2600" b="1" i="1" dirty="0" smtClean="0">
                <a:latin typeface="+mn-lt"/>
                <a:cs typeface="Arial" panose="020B0604020202020204" pitchFamily="34" charset="0"/>
              </a:rPr>
              <a:t>efforts </a:t>
            </a:r>
            <a:r>
              <a:rPr lang="en-IN" sz="2600" b="1" i="1" dirty="0">
                <a:latin typeface="+mn-lt"/>
                <a:cs typeface="Arial" panose="020B0604020202020204" pitchFamily="34" charset="0"/>
              </a:rPr>
              <a:t>m</a:t>
            </a:r>
            <a:r>
              <a:rPr lang="en-IN" sz="2600" b="1" i="1" dirty="0" smtClean="0">
                <a:latin typeface="+mn-lt"/>
                <a:cs typeface="Arial" panose="020B0604020202020204" pitchFamily="34" charset="0"/>
              </a:rPr>
              <a:t>ethod</a:t>
            </a:r>
            <a:endParaRPr lang="en-IN" sz="2600" b="1" i="1" dirty="0">
              <a:latin typeface="+mn-lt"/>
              <a:cs typeface="Arial" panose="020B0604020202020204" pitchFamily="34" charset="0"/>
            </a:endParaRPr>
          </a:p>
          <a:p>
            <a:pPr marL="457200" indent="-457200">
              <a:buFont typeface="Arial" panose="020B0604020202020204" pitchFamily="34" charset="0"/>
              <a:buChar char="•"/>
            </a:pPr>
            <a:r>
              <a:rPr lang="en-IN" sz="2600" dirty="0">
                <a:latin typeface="+mn-lt"/>
                <a:cs typeface="Arial" panose="020B0604020202020204" pitchFamily="34" charset="0"/>
              </a:rPr>
              <a:t>Exploration costs </a:t>
            </a:r>
            <a:r>
              <a:rPr lang="en-US" sz="2600" dirty="0">
                <a:latin typeface="+mn-lt"/>
                <a:cs typeface="Arial" panose="020B0604020202020204" pitchFamily="34" charset="0"/>
              </a:rPr>
              <a:t>known not to have resulted in the discovery of oil or gas t</a:t>
            </a:r>
            <a:r>
              <a:rPr lang="en-IN" sz="2600" dirty="0">
                <a:latin typeface="+mn-lt"/>
                <a:cs typeface="Arial" panose="020B0604020202020204" pitchFamily="34" charset="0"/>
              </a:rPr>
              <a:t>o be treated as expenses </a:t>
            </a:r>
            <a:r>
              <a:rPr lang="en-US" sz="2600" dirty="0">
                <a:latin typeface="+mn-lt"/>
                <a:cs typeface="Arial" panose="020B0604020202020204" pitchFamily="34" charset="0"/>
              </a:rPr>
              <a:t>in the period the expenditures are made</a:t>
            </a:r>
            <a:endParaRPr lang="en-IN" sz="2600" dirty="0">
              <a:latin typeface="+mn-lt"/>
              <a:cs typeface="Arial" panose="020B0604020202020204" pitchFamily="34" charset="0"/>
            </a:endParaRPr>
          </a:p>
        </p:txBody>
      </p:sp>
      <p:sp>
        <p:nvSpPr>
          <p:cNvPr id="8" name="TextBox 7"/>
          <p:cNvSpPr txBox="1"/>
          <p:nvPr/>
        </p:nvSpPr>
        <p:spPr>
          <a:xfrm>
            <a:off x="4660715" y="2230387"/>
            <a:ext cx="4391212" cy="3293209"/>
          </a:xfrm>
          <a:prstGeom prst="rect">
            <a:avLst/>
          </a:prstGeom>
          <a:noFill/>
        </p:spPr>
        <p:txBody>
          <a:bodyPr wrap="square" rtlCol="0">
            <a:spAutoFit/>
          </a:bodyPr>
          <a:lstStyle/>
          <a:p>
            <a:pPr algn="ctr"/>
            <a:r>
              <a:rPr lang="en-IN" sz="2600" b="1" i="1" dirty="0">
                <a:latin typeface="+mn-lt"/>
                <a:cs typeface="Arial" panose="020B0604020202020204" pitchFamily="34" charset="0"/>
              </a:rPr>
              <a:t>Full</a:t>
            </a:r>
            <a:r>
              <a:rPr lang="en-IN" sz="2600" b="1" i="1" dirty="0" smtClean="0">
                <a:latin typeface="+mn-lt"/>
                <a:cs typeface="Arial" panose="020B0604020202020204" pitchFamily="34" charset="0"/>
              </a:rPr>
              <a:t>-cost </a:t>
            </a:r>
            <a:r>
              <a:rPr lang="en-IN" sz="2600" b="1" i="1" dirty="0">
                <a:latin typeface="+mn-lt"/>
                <a:cs typeface="Arial" panose="020B0604020202020204" pitchFamily="34" charset="0"/>
              </a:rPr>
              <a:t>m</a:t>
            </a:r>
            <a:r>
              <a:rPr lang="en-IN" sz="2600" b="1" i="1" dirty="0" smtClean="0">
                <a:latin typeface="+mn-lt"/>
                <a:cs typeface="Arial" panose="020B0604020202020204" pitchFamily="34" charset="0"/>
              </a:rPr>
              <a:t>ethod</a:t>
            </a:r>
            <a:endParaRPr lang="en-IN" sz="2600" b="1" i="1" dirty="0">
              <a:latin typeface="+mn-lt"/>
              <a:cs typeface="Arial" panose="020B0604020202020204" pitchFamily="34" charset="0"/>
            </a:endParaRPr>
          </a:p>
          <a:p>
            <a:pPr marL="457200" indent="-457200">
              <a:buFont typeface="Arial" panose="020B0604020202020204" pitchFamily="34" charset="0"/>
              <a:buChar char="•"/>
            </a:pPr>
            <a:r>
              <a:rPr lang="en-IN" sz="2600" dirty="0">
                <a:latin typeface="+mn-lt"/>
                <a:cs typeface="Arial" panose="020B0604020202020204" pitchFamily="34" charset="0"/>
              </a:rPr>
              <a:t>Exploration costs to be capitalized as assets and expensed in future </a:t>
            </a:r>
            <a:r>
              <a:rPr lang="en-US" sz="2600" dirty="0">
                <a:latin typeface="+mn-lt"/>
                <a:cs typeface="Arial" panose="020B0604020202020204" pitchFamily="34" charset="0"/>
              </a:rPr>
              <a:t>as oil and gas from the successful wells are removed from that area</a:t>
            </a:r>
            <a:endParaRPr lang="en-IN" sz="2600" dirty="0">
              <a:latin typeface="+mn-lt"/>
              <a:cs typeface="Arial" panose="020B0604020202020204" pitchFamily="34" charset="0"/>
            </a:endParaRPr>
          </a:p>
          <a:p>
            <a:pPr marL="457200" indent="-457200">
              <a:buFont typeface="Arial" panose="020B0604020202020204" pitchFamily="34" charset="0"/>
              <a:buChar char="•"/>
            </a:pPr>
            <a:endParaRPr lang="en-IN" sz="2600" dirty="0">
              <a:latin typeface="+mn-lt"/>
              <a:cs typeface="Arial" panose="020B0604020202020204" pitchFamily="34" charset="0"/>
            </a:endParaRPr>
          </a:p>
        </p:txBody>
      </p:sp>
      <p:cxnSp>
        <p:nvCxnSpPr>
          <p:cNvPr id="9" name="Straight Connector 8"/>
          <p:cNvCxnSpPr/>
          <p:nvPr/>
        </p:nvCxnSpPr>
        <p:spPr>
          <a:xfrm>
            <a:off x="685799" y="2192775"/>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63337" y="1732054"/>
            <a:ext cx="8010381" cy="492443"/>
          </a:xfrm>
          <a:prstGeom prst="rect">
            <a:avLst/>
          </a:prstGeom>
          <a:noFill/>
        </p:spPr>
        <p:txBody>
          <a:bodyPr wrap="square" rtlCol="0">
            <a:spAutoFit/>
          </a:bodyPr>
          <a:lstStyle/>
          <a:p>
            <a:pPr algn="ctr"/>
            <a:r>
              <a:rPr lang="en-US" sz="2600" b="1" dirty="0">
                <a:latin typeface="+mn-lt"/>
              </a:rPr>
              <a:t>Methods of accounting</a:t>
            </a:r>
            <a:endParaRPr lang="en-IN" sz="2600" dirty="0">
              <a:latin typeface="+mn-lt"/>
              <a:cs typeface="Arial" panose="020B0604020202020204" pitchFamily="34" charset="0"/>
            </a:endParaRPr>
          </a:p>
        </p:txBody>
      </p:sp>
      <p:cxnSp>
        <p:nvCxnSpPr>
          <p:cNvPr id="12" name="Straight Connector 11"/>
          <p:cNvCxnSpPr/>
          <p:nvPr/>
        </p:nvCxnSpPr>
        <p:spPr>
          <a:xfrm>
            <a:off x="685799" y="2709465"/>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0596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Oil and Gas Accounting </a:t>
            </a:r>
            <a:r>
              <a:rPr lang="en-US" sz="2400" dirty="0" smtClean="0">
                <a:latin typeface="Calibri"/>
                <a:cs typeface="Calibri"/>
              </a:rPr>
              <a:t>(continued)</a:t>
            </a:r>
            <a:endParaRPr lang="en-US" sz="2400" dirty="0">
              <a:latin typeface="Calibri"/>
              <a:cs typeface="Calibri"/>
            </a:endParaRPr>
          </a:p>
        </p:txBody>
      </p:sp>
      <p:sp>
        <p:nvSpPr>
          <p:cNvPr id="5" name="Content Placeholder 4"/>
          <p:cNvSpPr>
            <a:spLocks noGrp="1"/>
          </p:cNvSpPr>
          <p:nvPr>
            <p:ph idx="1"/>
          </p:nvPr>
        </p:nvSpPr>
        <p:spPr/>
        <p:txBody>
          <a:bodyPr>
            <a:normAutofit/>
          </a:bodyPr>
          <a:lstStyle/>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marL="0" indent="0">
              <a:buNone/>
            </a:pPr>
            <a:endParaRPr lang="en-US" sz="2600" b="1" dirty="0">
              <a:solidFill>
                <a:srgbClr val="0070C0"/>
              </a:solidFill>
            </a:endParaRPr>
          </a:p>
          <a:p>
            <a:pPr marL="0" indent="0">
              <a:buClr>
                <a:srgbClr val="0070C0"/>
              </a:buClr>
              <a:buNone/>
            </a:pPr>
            <a:endParaRPr lang="en-IN" sz="2600" dirty="0">
              <a:solidFill>
                <a:srgbClr val="0070C0"/>
              </a:solidFill>
            </a:endParaRPr>
          </a:p>
        </p:txBody>
      </p:sp>
      <p:sp>
        <p:nvSpPr>
          <p:cNvPr id="11" name="Title 2"/>
          <p:cNvSpPr txBox="1">
            <a:spLocks/>
          </p:cNvSpPr>
          <p:nvPr/>
        </p:nvSpPr>
        <p:spPr bwMode="auto">
          <a:xfrm>
            <a:off x="7894902" y="0"/>
            <a:ext cx="123322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US" sz="1600" dirty="0"/>
              <a:t>APPENDIX 10</a:t>
            </a:r>
            <a:endParaRPr lang="en-IN" sz="1500" dirty="0"/>
          </a:p>
        </p:txBody>
      </p:sp>
      <p:sp>
        <p:nvSpPr>
          <p:cNvPr id="2" name="TextBox 1"/>
          <p:cNvSpPr txBox="1"/>
          <p:nvPr/>
        </p:nvSpPr>
        <p:spPr>
          <a:xfrm>
            <a:off x="671202" y="1261890"/>
            <a:ext cx="8307255" cy="1292662"/>
          </a:xfrm>
          <a:prstGeom prst="rect">
            <a:avLst/>
          </a:prstGeom>
          <a:noFill/>
        </p:spPr>
        <p:txBody>
          <a:bodyPr wrap="square" rtlCol="0">
            <a:spAutoFit/>
          </a:bodyPr>
          <a:lstStyle/>
          <a:p>
            <a:r>
              <a:rPr lang="en-IN" sz="2600" dirty="0">
                <a:latin typeface="+mn-lt"/>
              </a:rPr>
              <a:t>The Shannon Oil Company incurred $2,000,000 in exploration costs for each of 10 oil wells drilled in 2018 in west Texas. Eight of the 10 wells were dry holes.</a:t>
            </a:r>
            <a:endParaRPr lang="en-US" sz="2600" dirty="0">
              <a:latin typeface="+mn-lt"/>
            </a:endParaRPr>
          </a:p>
        </p:txBody>
      </p:sp>
      <p:sp>
        <p:nvSpPr>
          <p:cNvPr id="42" name="Rectangle 41"/>
          <p:cNvSpPr/>
          <p:nvPr/>
        </p:nvSpPr>
        <p:spPr>
          <a:xfrm>
            <a:off x="692731" y="3272464"/>
            <a:ext cx="8320883" cy="335693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61999" y="3264027"/>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50" name="TextBox 49"/>
          <p:cNvSpPr txBox="1">
            <a:spLocks noChangeArrowheads="1"/>
          </p:cNvSpPr>
          <p:nvPr/>
        </p:nvSpPr>
        <p:spPr bwMode="auto">
          <a:xfrm>
            <a:off x="7581009" y="3294805"/>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51" name="TextBox 50"/>
          <p:cNvSpPr txBox="1">
            <a:spLocks noChangeArrowheads="1"/>
          </p:cNvSpPr>
          <p:nvPr/>
        </p:nvSpPr>
        <p:spPr bwMode="auto">
          <a:xfrm>
            <a:off x="6223696" y="3295346"/>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52" name="Straight Connector 51"/>
          <p:cNvCxnSpPr/>
          <p:nvPr/>
        </p:nvCxnSpPr>
        <p:spPr>
          <a:xfrm>
            <a:off x="692387" y="3735227"/>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692731" y="4139643"/>
            <a:ext cx="5297761" cy="404813"/>
          </a:xfrm>
          <a:prstGeom prst="rect">
            <a:avLst/>
          </a:prstGeom>
          <a:noFill/>
          <a:ln w="9525">
            <a:noFill/>
            <a:miter lim="800000"/>
            <a:headEnd/>
            <a:tailEnd/>
          </a:ln>
        </p:spPr>
        <p:txBody>
          <a:bodyPr/>
          <a:lstStyle/>
          <a:p>
            <a:r>
              <a:rPr lang="en-US" sz="2600" dirty="0">
                <a:latin typeface="+mn-lt"/>
              </a:rPr>
              <a:t>Oil deposit</a:t>
            </a:r>
            <a:endParaRPr lang="en-IN" sz="2600" dirty="0">
              <a:latin typeface="+mn-lt"/>
            </a:endParaRPr>
          </a:p>
        </p:txBody>
      </p:sp>
      <p:sp>
        <p:nvSpPr>
          <p:cNvPr id="54" name="TextBox 53"/>
          <p:cNvSpPr txBox="1">
            <a:spLocks noChangeArrowheads="1"/>
          </p:cNvSpPr>
          <p:nvPr/>
        </p:nvSpPr>
        <p:spPr bwMode="auto">
          <a:xfrm>
            <a:off x="692388" y="4826073"/>
            <a:ext cx="5448620" cy="404814"/>
          </a:xfrm>
          <a:prstGeom prst="rect">
            <a:avLst/>
          </a:prstGeom>
          <a:noFill/>
          <a:ln w="9525">
            <a:noFill/>
            <a:miter lim="800000"/>
            <a:headEnd/>
            <a:tailEnd/>
          </a:ln>
        </p:spPr>
        <p:txBody>
          <a:bodyPr/>
          <a:lstStyle/>
          <a:p>
            <a:pPr lvl="1"/>
            <a:r>
              <a:rPr lang="en-US" sz="2600" dirty="0">
                <a:latin typeface="+mn-lt"/>
              </a:rPr>
              <a:t>Cash</a:t>
            </a:r>
            <a:endParaRPr lang="en-IN" sz="2600" dirty="0">
              <a:latin typeface="+mn-lt"/>
            </a:endParaRPr>
          </a:p>
        </p:txBody>
      </p:sp>
      <p:sp>
        <p:nvSpPr>
          <p:cNvPr id="55" name="TextBox 54"/>
          <p:cNvSpPr txBox="1">
            <a:spLocks noChangeArrowheads="1"/>
          </p:cNvSpPr>
          <p:nvPr/>
        </p:nvSpPr>
        <p:spPr bwMode="auto">
          <a:xfrm>
            <a:off x="5727700" y="4128927"/>
            <a:ext cx="1613485" cy="404812"/>
          </a:xfrm>
          <a:prstGeom prst="rect">
            <a:avLst/>
          </a:prstGeom>
          <a:noFill/>
          <a:ln w="9525">
            <a:noFill/>
            <a:miter lim="800000"/>
            <a:headEnd/>
            <a:tailEnd/>
          </a:ln>
        </p:spPr>
        <p:txBody>
          <a:bodyPr/>
          <a:lstStyle/>
          <a:p>
            <a:pPr algn="r"/>
            <a:r>
              <a:rPr lang="en-IN" sz="2600" dirty="0">
                <a:latin typeface="+mn-lt"/>
              </a:rPr>
              <a:t>4,000,000</a:t>
            </a:r>
          </a:p>
        </p:txBody>
      </p:sp>
      <p:sp>
        <p:nvSpPr>
          <p:cNvPr id="56" name="TextBox 55"/>
          <p:cNvSpPr txBox="1">
            <a:spLocks noChangeArrowheads="1"/>
          </p:cNvSpPr>
          <p:nvPr/>
        </p:nvSpPr>
        <p:spPr bwMode="auto">
          <a:xfrm>
            <a:off x="7172532" y="4826074"/>
            <a:ext cx="1805925" cy="404813"/>
          </a:xfrm>
          <a:prstGeom prst="rect">
            <a:avLst/>
          </a:prstGeom>
          <a:noFill/>
          <a:ln w="9525">
            <a:noFill/>
            <a:miter lim="800000"/>
            <a:headEnd/>
            <a:tailEnd/>
          </a:ln>
        </p:spPr>
        <p:txBody>
          <a:bodyPr/>
          <a:lstStyle/>
          <a:p>
            <a:pPr algn="r"/>
            <a:r>
              <a:rPr lang="en-IN" sz="2600" dirty="0">
                <a:latin typeface="+mn-lt"/>
              </a:rPr>
              <a:t>20,000,000</a:t>
            </a:r>
          </a:p>
        </p:txBody>
      </p:sp>
      <p:sp>
        <p:nvSpPr>
          <p:cNvPr id="57" name="TextBox 56"/>
          <p:cNvSpPr txBox="1">
            <a:spLocks noChangeArrowheads="1"/>
          </p:cNvSpPr>
          <p:nvPr/>
        </p:nvSpPr>
        <p:spPr bwMode="auto">
          <a:xfrm>
            <a:off x="668484" y="5724676"/>
            <a:ext cx="5297761" cy="404813"/>
          </a:xfrm>
          <a:prstGeom prst="rect">
            <a:avLst/>
          </a:prstGeom>
          <a:noFill/>
          <a:ln w="9525">
            <a:noFill/>
            <a:miter lim="800000"/>
            <a:headEnd/>
            <a:tailEnd/>
          </a:ln>
        </p:spPr>
        <p:txBody>
          <a:bodyPr/>
          <a:lstStyle/>
          <a:p>
            <a:r>
              <a:rPr lang="en-US" sz="2600" dirty="0">
                <a:latin typeface="+mn-lt"/>
              </a:rPr>
              <a:t>Oil deposit</a:t>
            </a:r>
            <a:endParaRPr lang="en-IN" sz="2600" dirty="0">
              <a:latin typeface="+mn-lt"/>
            </a:endParaRPr>
          </a:p>
        </p:txBody>
      </p:sp>
      <p:sp>
        <p:nvSpPr>
          <p:cNvPr id="58" name="TextBox 57"/>
          <p:cNvSpPr txBox="1">
            <a:spLocks noChangeArrowheads="1"/>
          </p:cNvSpPr>
          <p:nvPr/>
        </p:nvSpPr>
        <p:spPr bwMode="auto">
          <a:xfrm>
            <a:off x="668141" y="6060864"/>
            <a:ext cx="5448620" cy="404814"/>
          </a:xfrm>
          <a:prstGeom prst="rect">
            <a:avLst/>
          </a:prstGeom>
          <a:noFill/>
          <a:ln w="9525">
            <a:noFill/>
            <a:miter lim="800000"/>
            <a:headEnd/>
            <a:tailEnd/>
          </a:ln>
        </p:spPr>
        <p:txBody>
          <a:bodyPr/>
          <a:lstStyle/>
          <a:p>
            <a:pPr lvl="1"/>
            <a:r>
              <a:rPr lang="en-US" sz="2600" dirty="0">
                <a:latin typeface="+mn-lt"/>
              </a:rPr>
              <a:t>Cash</a:t>
            </a:r>
            <a:endParaRPr lang="en-IN" sz="2600" dirty="0">
              <a:latin typeface="+mn-lt"/>
            </a:endParaRPr>
          </a:p>
        </p:txBody>
      </p:sp>
      <p:sp>
        <p:nvSpPr>
          <p:cNvPr id="59" name="TextBox 58"/>
          <p:cNvSpPr txBox="1">
            <a:spLocks noChangeArrowheads="1"/>
          </p:cNvSpPr>
          <p:nvPr/>
        </p:nvSpPr>
        <p:spPr bwMode="auto">
          <a:xfrm>
            <a:off x="5583318" y="5724676"/>
            <a:ext cx="1733620" cy="404812"/>
          </a:xfrm>
          <a:prstGeom prst="rect">
            <a:avLst/>
          </a:prstGeom>
          <a:noFill/>
          <a:ln w="9525">
            <a:noFill/>
            <a:miter lim="800000"/>
            <a:headEnd/>
            <a:tailEnd/>
          </a:ln>
        </p:spPr>
        <p:txBody>
          <a:bodyPr/>
          <a:lstStyle/>
          <a:p>
            <a:pPr algn="r"/>
            <a:r>
              <a:rPr lang="en-IN" sz="2600" dirty="0">
                <a:latin typeface="+mn-lt"/>
              </a:rPr>
              <a:t>20,000,000</a:t>
            </a:r>
          </a:p>
        </p:txBody>
      </p:sp>
      <p:sp>
        <p:nvSpPr>
          <p:cNvPr id="60" name="TextBox 59"/>
          <p:cNvSpPr txBox="1">
            <a:spLocks noChangeArrowheads="1"/>
          </p:cNvSpPr>
          <p:nvPr/>
        </p:nvSpPr>
        <p:spPr bwMode="auto">
          <a:xfrm>
            <a:off x="7172532" y="6060865"/>
            <a:ext cx="1840738" cy="404813"/>
          </a:xfrm>
          <a:prstGeom prst="rect">
            <a:avLst/>
          </a:prstGeom>
          <a:noFill/>
          <a:ln w="9525">
            <a:noFill/>
            <a:miter lim="800000"/>
            <a:headEnd/>
            <a:tailEnd/>
          </a:ln>
        </p:spPr>
        <p:txBody>
          <a:bodyPr/>
          <a:lstStyle/>
          <a:p>
            <a:pPr algn="r"/>
            <a:r>
              <a:rPr lang="en-IN" sz="2600" dirty="0">
                <a:latin typeface="+mn-lt"/>
              </a:rPr>
              <a:t>20,000,000</a:t>
            </a:r>
          </a:p>
        </p:txBody>
      </p:sp>
      <p:sp>
        <p:nvSpPr>
          <p:cNvPr id="61" name="TextBox 60"/>
          <p:cNvSpPr txBox="1">
            <a:spLocks noChangeArrowheads="1"/>
          </p:cNvSpPr>
          <p:nvPr/>
        </p:nvSpPr>
        <p:spPr bwMode="auto">
          <a:xfrm>
            <a:off x="705339" y="3743986"/>
            <a:ext cx="5297761" cy="404813"/>
          </a:xfrm>
          <a:prstGeom prst="rect">
            <a:avLst/>
          </a:prstGeom>
          <a:noFill/>
          <a:ln w="9525">
            <a:noFill/>
            <a:miter lim="800000"/>
            <a:headEnd/>
            <a:tailEnd/>
          </a:ln>
        </p:spPr>
        <p:txBody>
          <a:bodyPr/>
          <a:lstStyle/>
          <a:p>
            <a:r>
              <a:rPr lang="en-US" sz="2600" b="1" dirty="0">
                <a:latin typeface="+mn-lt"/>
              </a:rPr>
              <a:t>Successful Efforts Method</a:t>
            </a:r>
            <a:endParaRPr lang="en-IN" sz="2600" b="1" dirty="0">
              <a:latin typeface="+mn-lt"/>
            </a:endParaRPr>
          </a:p>
        </p:txBody>
      </p:sp>
      <p:cxnSp>
        <p:nvCxnSpPr>
          <p:cNvPr id="62" name="Straight Connector 61"/>
          <p:cNvCxnSpPr/>
          <p:nvPr/>
        </p:nvCxnSpPr>
        <p:spPr>
          <a:xfrm>
            <a:off x="705087" y="5395078"/>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p:cNvSpPr txBox="1">
            <a:spLocks noChangeArrowheads="1"/>
          </p:cNvSpPr>
          <p:nvPr/>
        </p:nvSpPr>
        <p:spPr bwMode="auto">
          <a:xfrm>
            <a:off x="705339" y="5380813"/>
            <a:ext cx="5297761" cy="404813"/>
          </a:xfrm>
          <a:prstGeom prst="rect">
            <a:avLst/>
          </a:prstGeom>
          <a:noFill/>
          <a:ln w="9525">
            <a:noFill/>
            <a:miter lim="800000"/>
            <a:headEnd/>
            <a:tailEnd/>
          </a:ln>
        </p:spPr>
        <p:txBody>
          <a:bodyPr/>
          <a:lstStyle/>
          <a:p>
            <a:r>
              <a:rPr lang="en-US" sz="2600" b="1" dirty="0">
                <a:latin typeface="+mn-lt"/>
              </a:rPr>
              <a:t>Full-Cost Method</a:t>
            </a:r>
            <a:endParaRPr lang="en-IN" sz="2600" b="1" dirty="0">
              <a:latin typeface="+mn-lt"/>
            </a:endParaRPr>
          </a:p>
        </p:txBody>
      </p:sp>
      <p:sp>
        <p:nvSpPr>
          <p:cNvPr id="64" name="TextBox 63"/>
          <p:cNvSpPr txBox="1">
            <a:spLocks noChangeArrowheads="1"/>
          </p:cNvSpPr>
          <p:nvPr/>
        </p:nvSpPr>
        <p:spPr bwMode="auto">
          <a:xfrm>
            <a:off x="692731" y="4469843"/>
            <a:ext cx="5297761" cy="404813"/>
          </a:xfrm>
          <a:prstGeom prst="rect">
            <a:avLst/>
          </a:prstGeom>
          <a:noFill/>
          <a:ln w="9525">
            <a:noFill/>
            <a:miter lim="800000"/>
            <a:headEnd/>
            <a:tailEnd/>
          </a:ln>
        </p:spPr>
        <p:txBody>
          <a:bodyPr/>
          <a:lstStyle/>
          <a:p>
            <a:r>
              <a:rPr lang="en-US" sz="2600" dirty="0">
                <a:latin typeface="+mn-lt"/>
              </a:rPr>
              <a:t>Exploration expense</a:t>
            </a:r>
            <a:endParaRPr lang="en-IN" sz="2600" dirty="0">
              <a:latin typeface="+mn-lt"/>
            </a:endParaRPr>
          </a:p>
        </p:txBody>
      </p:sp>
      <p:sp>
        <p:nvSpPr>
          <p:cNvPr id="65" name="TextBox 64"/>
          <p:cNvSpPr txBox="1">
            <a:spLocks noChangeArrowheads="1"/>
          </p:cNvSpPr>
          <p:nvPr/>
        </p:nvSpPr>
        <p:spPr bwMode="auto">
          <a:xfrm>
            <a:off x="5438844" y="4459127"/>
            <a:ext cx="1902341" cy="404812"/>
          </a:xfrm>
          <a:prstGeom prst="rect">
            <a:avLst/>
          </a:prstGeom>
          <a:noFill/>
          <a:ln w="9525">
            <a:noFill/>
            <a:miter lim="800000"/>
            <a:headEnd/>
            <a:tailEnd/>
          </a:ln>
        </p:spPr>
        <p:txBody>
          <a:bodyPr/>
          <a:lstStyle/>
          <a:p>
            <a:pPr algn="r"/>
            <a:r>
              <a:rPr lang="en-IN" sz="2600" b="1" dirty="0">
                <a:solidFill>
                  <a:srgbClr val="DE005A"/>
                </a:solidFill>
                <a:latin typeface="+mn-lt"/>
              </a:rPr>
              <a:t>16,000,000</a:t>
            </a:r>
          </a:p>
        </p:txBody>
      </p:sp>
      <p:sp>
        <p:nvSpPr>
          <p:cNvPr id="24" name="TextBox 23"/>
          <p:cNvSpPr txBox="1">
            <a:spLocks noChangeArrowheads="1"/>
          </p:cNvSpPr>
          <p:nvPr/>
        </p:nvSpPr>
        <p:spPr bwMode="auto">
          <a:xfrm>
            <a:off x="1826994" y="2663002"/>
            <a:ext cx="5778961" cy="537397"/>
          </a:xfrm>
          <a:prstGeom prst="rect">
            <a:avLst/>
          </a:prstGeom>
          <a:noFill/>
          <a:ln w="9525">
            <a:solidFill>
              <a:srgbClr val="0000CC"/>
            </a:solidFill>
            <a:miter lim="800000"/>
            <a:headEnd/>
            <a:tailEnd/>
          </a:ln>
        </p:spPr>
        <p:txBody>
          <a:bodyPr/>
          <a:lstStyle/>
          <a:p>
            <a:pPr algn="ctr"/>
            <a:r>
              <a:rPr lang="en-IN" sz="2600" dirty="0">
                <a:latin typeface="+mn-lt"/>
              </a:rPr>
              <a:t>8 dry holes × $2,000,000 = </a:t>
            </a:r>
            <a:r>
              <a:rPr lang="en-IN" sz="2600" b="1" dirty="0">
                <a:solidFill>
                  <a:srgbClr val="DE005A"/>
                </a:solidFill>
                <a:latin typeface="+mn-lt"/>
              </a:rPr>
              <a:t>$16,000,000</a:t>
            </a:r>
          </a:p>
        </p:txBody>
      </p:sp>
    </p:spTree>
    <p:extLst>
      <p:ext uri="{BB962C8B-B14F-4D97-AF65-F5344CB8AC3E}">
        <p14:creationId xmlns:p14="http://schemas.microsoft.com/office/powerpoint/2010/main" val="3152191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fade">
                                      <p:cBhvr>
                                        <p:cTn id="6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animBg="1"/>
      <p:bldP spid="44" grpId="0"/>
      <p:bldP spid="50" grpId="0"/>
      <p:bldP spid="51" grpId="0"/>
      <p:bldP spid="53" grpId="0"/>
      <p:bldP spid="54" grpId="0"/>
      <p:bldP spid="55" grpId="0"/>
      <p:bldP spid="56" grpId="0"/>
      <p:bldP spid="57" grpId="0"/>
      <p:bldP spid="58" grpId="0"/>
      <p:bldP spid="59" grpId="0"/>
      <p:bldP spid="60" grpId="0"/>
      <p:bldP spid="61" grpId="0"/>
      <p:bldP spid="63" grpId="0"/>
      <p:bldP spid="64" grpId="0"/>
      <p:bldP spid="65" grpId="0"/>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Initial Cost of Equipment</a:t>
            </a: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3" name="TextBox 2"/>
          <p:cNvSpPr txBox="1"/>
          <p:nvPr/>
        </p:nvSpPr>
        <p:spPr>
          <a:xfrm>
            <a:off x="598966" y="1241423"/>
            <a:ext cx="8529162" cy="2800767"/>
          </a:xfrm>
          <a:prstGeom prst="rect">
            <a:avLst/>
          </a:prstGeom>
          <a:noFill/>
        </p:spPr>
        <p:txBody>
          <a:bodyPr wrap="square" rtlCol="0">
            <a:spAutoFit/>
          </a:bodyPr>
          <a:lstStyle/>
          <a:p>
            <a:r>
              <a:rPr lang="en-IN" sz="2200" dirty="0">
                <a:latin typeface="+mn-lt"/>
              </a:rPr>
              <a:t>Central Machine Tools purchased an industrial lathe to be used in its manufacturing process. The purchase price was $62,000. Central paid a freight company $1,000 to transport the machine to its plant location plus $300 shipping insurance. In addition, the machine had to be installed and mounted on a special platform built specifically for the machine at a cost of $1,200. After installation, several trial runs were made to ensure proper operation. The cost of these trials including wasted materials was $600.</a:t>
            </a:r>
            <a:endParaRPr lang="en-US" sz="2200" dirty="0">
              <a:latin typeface="+mn-lt"/>
            </a:endParaRPr>
          </a:p>
        </p:txBody>
      </p:sp>
      <p:sp>
        <p:nvSpPr>
          <p:cNvPr id="4" name="TextBox 3"/>
          <p:cNvSpPr txBox="1"/>
          <p:nvPr/>
        </p:nvSpPr>
        <p:spPr>
          <a:xfrm>
            <a:off x="1314360" y="4209495"/>
            <a:ext cx="2528295" cy="430887"/>
          </a:xfrm>
          <a:prstGeom prst="rect">
            <a:avLst/>
          </a:prstGeom>
          <a:noFill/>
        </p:spPr>
        <p:txBody>
          <a:bodyPr wrap="square" rtlCol="0">
            <a:spAutoFit/>
          </a:bodyPr>
          <a:lstStyle/>
          <a:p>
            <a:r>
              <a:rPr lang="en-US" sz="2200" dirty="0">
                <a:latin typeface="Calibri "/>
              </a:rPr>
              <a:t>Purchase price</a:t>
            </a:r>
          </a:p>
        </p:txBody>
      </p:sp>
      <p:sp>
        <p:nvSpPr>
          <p:cNvPr id="9" name="TextBox 8"/>
          <p:cNvSpPr txBox="1"/>
          <p:nvPr/>
        </p:nvSpPr>
        <p:spPr>
          <a:xfrm>
            <a:off x="5443348" y="4209495"/>
            <a:ext cx="1300266" cy="430887"/>
          </a:xfrm>
          <a:prstGeom prst="rect">
            <a:avLst/>
          </a:prstGeom>
          <a:noFill/>
        </p:spPr>
        <p:txBody>
          <a:bodyPr wrap="square" rtlCol="0">
            <a:spAutoFit/>
          </a:bodyPr>
          <a:lstStyle/>
          <a:p>
            <a:r>
              <a:rPr lang="en-US" sz="2200" dirty="0">
                <a:latin typeface="Calibri "/>
              </a:rPr>
              <a:t>$62,000</a:t>
            </a:r>
          </a:p>
        </p:txBody>
      </p:sp>
      <p:sp>
        <p:nvSpPr>
          <p:cNvPr id="10" name="TextBox 9"/>
          <p:cNvSpPr txBox="1"/>
          <p:nvPr/>
        </p:nvSpPr>
        <p:spPr>
          <a:xfrm>
            <a:off x="1320003" y="4519941"/>
            <a:ext cx="3317259" cy="430887"/>
          </a:xfrm>
          <a:prstGeom prst="rect">
            <a:avLst/>
          </a:prstGeom>
          <a:noFill/>
        </p:spPr>
        <p:txBody>
          <a:bodyPr wrap="square" rtlCol="0">
            <a:spAutoFit/>
          </a:bodyPr>
          <a:lstStyle/>
          <a:p>
            <a:r>
              <a:rPr lang="en-US" sz="2200" dirty="0">
                <a:latin typeface="Calibri "/>
              </a:rPr>
              <a:t>Freight and handling</a:t>
            </a:r>
          </a:p>
        </p:txBody>
      </p:sp>
      <p:sp>
        <p:nvSpPr>
          <p:cNvPr id="11" name="TextBox 10"/>
          <p:cNvSpPr txBox="1"/>
          <p:nvPr/>
        </p:nvSpPr>
        <p:spPr>
          <a:xfrm>
            <a:off x="5448991" y="4519941"/>
            <a:ext cx="1300266" cy="430887"/>
          </a:xfrm>
          <a:prstGeom prst="rect">
            <a:avLst/>
          </a:prstGeom>
          <a:noFill/>
        </p:spPr>
        <p:txBody>
          <a:bodyPr wrap="square" rtlCol="0">
            <a:spAutoFit/>
          </a:bodyPr>
          <a:lstStyle/>
          <a:p>
            <a:r>
              <a:rPr lang="en-US" sz="2200" dirty="0">
                <a:latin typeface="Calibri "/>
              </a:rPr>
              <a:t>    1,000</a:t>
            </a:r>
          </a:p>
        </p:txBody>
      </p:sp>
      <p:sp>
        <p:nvSpPr>
          <p:cNvPr id="12" name="TextBox 11"/>
          <p:cNvSpPr txBox="1"/>
          <p:nvPr/>
        </p:nvSpPr>
        <p:spPr>
          <a:xfrm>
            <a:off x="1314357" y="4809410"/>
            <a:ext cx="4045275" cy="430887"/>
          </a:xfrm>
          <a:prstGeom prst="rect">
            <a:avLst/>
          </a:prstGeom>
          <a:noFill/>
        </p:spPr>
        <p:txBody>
          <a:bodyPr wrap="square" rtlCol="0">
            <a:spAutoFit/>
          </a:bodyPr>
          <a:lstStyle/>
          <a:p>
            <a:r>
              <a:rPr lang="en-US" sz="2200" dirty="0">
                <a:latin typeface="Calibri "/>
              </a:rPr>
              <a:t>Insurance during shipping</a:t>
            </a:r>
          </a:p>
        </p:txBody>
      </p:sp>
      <p:sp>
        <p:nvSpPr>
          <p:cNvPr id="13" name="TextBox 12"/>
          <p:cNvSpPr txBox="1"/>
          <p:nvPr/>
        </p:nvSpPr>
        <p:spPr>
          <a:xfrm>
            <a:off x="5465923" y="4820699"/>
            <a:ext cx="1300266" cy="430887"/>
          </a:xfrm>
          <a:prstGeom prst="rect">
            <a:avLst/>
          </a:prstGeom>
          <a:noFill/>
        </p:spPr>
        <p:txBody>
          <a:bodyPr wrap="square" rtlCol="0">
            <a:spAutoFit/>
          </a:bodyPr>
          <a:lstStyle/>
          <a:p>
            <a:r>
              <a:rPr lang="en-US" sz="2200" dirty="0">
                <a:latin typeface="Calibri "/>
              </a:rPr>
              <a:t>       300</a:t>
            </a:r>
          </a:p>
        </p:txBody>
      </p:sp>
      <p:sp>
        <p:nvSpPr>
          <p:cNvPr id="14" name="TextBox 13"/>
          <p:cNvSpPr txBox="1"/>
          <p:nvPr/>
        </p:nvSpPr>
        <p:spPr>
          <a:xfrm>
            <a:off x="1297422" y="5085989"/>
            <a:ext cx="4045275" cy="430887"/>
          </a:xfrm>
          <a:prstGeom prst="rect">
            <a:avLst/>
          </a:prstGeom>
          <a:noFill/>
        </p:spPr>
        <p:txBody>
          <a:bodyPr wrap="square" rtlCol="0">
            <a:spAutoFit/>
          </a:bodyPr>
          <a:lstStyle/>
          <a:p>
            <a:r>
              <a:rPr lang="en-US" sz="2200" dirty="0">
                <a:latin typeface="Calibri "/>
              </a:rPr>
              <a:t>Special foundation</a:t>
            </a:r>
          </a:p>
        </p:txBody>
      </p:sp>
      <p:sp>
        <p:nvSpPr>
          <p:cNvPr id="15" name="TextBox 14"/>
          <p:cNvSpPr txBox="1"/>
          <p:nvPr/>
        </p:nvSpPr>
        <p:spPr>
          <a:xfrm>
            <a:off x="5448988" y="5085989"/>
            <a:ext cx="1300266" cy="430887"/>
          </a:xfrm>
          <a:prstGeom prst="rect">
            <a:avLst/>
          </a:prstGeom>
          <a:noFill/>
        </p:spPr>
        <p:txBody>
          <a:bodyPr wrap="square" rtlCol="0">
            <a:spAutoFit/>
          </a:bodyPr>
          <a:lstStyle/>
          <a:p>
            <a:r>
              <a:rPr lang="en-US" sz="2200" dirty="0">
                <a:latin typeface="Calibri "/>
              </a:rPr>
              <a:t>    1,200</a:t>
            </a:r>
          </a:p>
        </p:txBody>
      </p:sp>
      <p:sp>
        <p:nvSpPr>
          <p:cNvPr id="16" name="TextBox 15"/>
          <p:cNvSpPr txBox="1"/>
          <p:nvPr/>
        </p:nvSpPr>
        <p:spPr>
          <a:xfrm>
            <a:off x="1296158" y="5389526"/>
            <a:ext cx="4045275" cy="430887"/>
          </a:xfrm>
          <a:prstGeom prst="rect">
            <a:avLst/>
          </a:prstGeom>
          <a:noFill/>
        </p:spPr>
        <p:txBody>
          <a:bodyPr wrap="square" rtlCol="0">
            <a:spAutoFit/>
          </a:bodyPr>
          <a:lstStyle/>
          <a:p>
            <a:r>
              <a:rPr lang="en-US" sz="2200" dirty="0">
                <a:latin typeface="Calibri "/>
              </a:rPr>
              <a:t>Trial runs</a:t>
            </a:r>
          </a:p>
        </p:txBody>
      </p:sp>
      <p:sp>
        <p:nvSpPr>
          <p:cNvPr id="17" name="TextBox 16"/>
          <p:cNvSpPr txBox="1"/>
          <p:nvPr/>
        </p:nvSpPr>
        <p:spPr>
          <a:xfrm>
            <a:off x="5447724" y="5400815"/>
            <a:ext cx="1300266" cy="430887"/>
          </a:xfrm>
          <a:prstGeom prst="rect">
            <a:avLst/>
          </a:prstGeom>
          <a:noFill/>
        </p:spPr>
        <p:txBody>
          <a:bodyPr wrap="square" rtlCol="0">
            <a:spAutoFit/>
          </a:bodyPr>
          <a:lstStyle/>
          <a:p>
            <a:r>
              <a:rPr lang="en-US" sz="2200" dirty="0">
                <a:latin typeface="Calibri "/>
              </a:rPr>
              <a:t>       600</a:t>
            </a:r>
          </a:p>
        </p:txBody>
      </p:sp>
      <p:sp>
        <p:nvSpPr>
          <p:cNvPr id="18" name="TextBox 17"/>
          <p:cNvSpPr txBox="1"/>
          <p:nvPr/>
        </p:nvSpPr>
        <p:spPr>
          <a:xfrm>
            <a:off x="5442078" y="5745128"/>
            <a:ext cx="1300266" cy="430887"/>
          </a:xfrm>
          <a:prstGeom prst="rect">
            <a:avLst/>
          </a:prstGeom>
          <a:noFill/>
        </p:spPr>
        <p:txBody>
          <a:bodyPr wrap="square" rtlCol="0">
            <a:spAutoFit/>
          </a:bodyPr>
          <a:lstStyle/>
          <a:p>
            <a:r>
              <a:rPr lang="en-US" sz="2200" dirty="0">
                <a:latin typeface="Calibri "/>
              </a:rPr>
              <a:t>$65,100</a:t>
            </a:r>
          </a:p>
        </p:txBody>
      </p:sp>
      <p:cxnSp>
        <p:nvCxnSpPr>
          <p:cNvPr id="7" name="Straight Connector 6"/>
          <p:cNvCxnSpPr/>
          <p:nvPr/>
        </p:nvCxnSpPr>
        <p:spPr>
          <a:xfrm>
            <a:off x="5386900" y="5790284"/>
            <a:ext cx="1276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381254" y="6145886"/>
            <a:ext cx="1276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386897" y="6185396"/>
            <a:ext cx="1276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463161" y="4209495"/>
            <a:ext cx="1163589" cy="1580789"/>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9" name="TextBox 18"/>
          <p:cNvSpPr txBox="1"/>
          <p:nvPr/>
        </p:nvSpPr>
        <p:spPr>
          <a:xfrm>
            <a:off x="7572086" y="5732318"/>
            <a:ext cx="1522173" cy="430887"/>
          </a:xfrm>
          <a:prstGeom prst="rect">
            <a:avLst/>
          </a:prstGeom>
          <a:solidFill>
            <a:schemeClr val="accent6">
              <a:lumMod val="60000"/>
              <a:lumOff val="40000"/>
            </a:schemeClr>
          </a:solidFill>
          <a:ln>
            <a:solidFill>
              <a:srgbClr val="DE5A00"/>
            </a:solidFill>
          </a:ln>
        </p:spPr>
        <p:txBody>
          <a:bodyPr wrap="square" rtlCol="0" anchor="ctr">
            <a:spAutoFit/>
          </a:bodyPr>
          <a:lstStyle/>
          <a:p>
            <a:r>
              <a:rPr lang="en-US" sz="2200" dirty="0">
                <a:latin typeface="+mn-lt"/>
              </a:rPr>
              <a:t>Capitalized</a:t>
            </a:r>
          </a:p>
        </p:txBody>
      </p:sp>
      <p:sp>
        <p:nvSpPr>
          <p:cNvPr id="23" name="Right Arrow 22"/>
          <p:cNvSpPr/>
          <p:nvPr/>
        </p:nvSpPr>
        <p:spPr>
          <a:xfrm>
            <a:off x="6691795" y="5851191"/>
            <a:ext cx="749390" cy="21671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112371" y="1652103"/>
            <a:ext cx="968633"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28" name="Rectangle 27"/>
          <p:cNvSpPr/>
          <p:nvPr/>
        </p:nvSpPr>
        <p:spPr>
          <a:xfrm>
            <a:off x="2549697" y="1984260"/>
            <a:ext cx="914400"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0" name="Rectangle 29"/>
          <p:cNvSpPr/>
          <p:nvPr/>
        </p:nvSpPr>
        <p:spPr>
          <a:xfrm>
            <a:off x="1140431" y="2317083"/>
            <a:ext cx="731520"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1" name="Rectangle 30"/>
          <p:cNvSpPr/>
          <p:nvPr/>
        </p:nvSpPr>
        <p:spPr>
          <a:xfrm>
            <a:off x="3006897" y="2996739"/>
            <a:ext cx="914400"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3" name="Rectangle 32"/>
          <p:cNvSpPr/>
          <p:nvPr/>
        </p:nvSpPr>
        <p:spPr>
          <a:xfrm>
            <a:off x="3165594" y="3674739"/>
            <a:ext cx="755703"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983394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par>
                          <p:cTn id="75" fill="hold">
                            <p:stCondLst>
                              <p:cond delay="2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0" grpId="0"/>
      <p:bldP spid="11" grpId="0"/>
      <p:bldP spid="12" grpId="0"/>
      <p:bldP spid="13" grpId="0"/>
      <p:bldP spid="14" grpId="0"/>
      <p:bldP spid="15" grpId="0"/>
      <p:bldP spid="16" grpId="0"/>
      <p:bldP spid="17" grpId="0"/>
      <p:bldP spid="18" grpId="0"/>
      <p:bldP spid="22" grpId="0" animBg="1"/>
      <p:bldP spid="19" grpId="0" animBg="1"/>
      <p:bldP spid="23" grpId="0" animBg="1"/>
      <p:bldP spid="5" grpId="0" animBg="1"/>
      <p:bldP spid="28" grpId="0" animBg="1"/>
      <p:bldP spid="30" grpId="0" animBg="1"/>
      <p:bldP spid="31" grpId="0" animBg="1"/>
      <p:bldP spid="33"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Oil and Gas Accounting</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The Jill Oil Company incurred $2,000,000 in exploration costs for each of 10 oil wells drilled in 2018 in west Texas. Eight of the 10 wells were dry holes. Under the full-cost method, Jill will debit ________________as exploration expense.	</a:t>
            </a:r>
          </a:p>
          <a:p>
            <a:pPr marL="457200" indent="-457200">
              <a:buFont typeface="+mj-lt"/>
              <a:buAutoNum type="alphaLcPeriod"/>
            </a:pPr>
            <a:r>
              <a:rPr lang="en-US" sz="2000" dirty="0" smtClean="0"/>
              <a:t>$20,000,000 </a:t>
            </a:r>
            <a:endParaRPr lang="en-US" sz="2000" dirty="0"/>
          </a:p>
          <a:p>
            <a:pPr marL="457200" indent="-457200">
              <a:buFont typeface="+mj-lt"/>
              <a:buAutoNum type="alphaLcPeriod"/>
            </a:pPr>
            <a:r>
              <a:rPr lang="en-US" sz="2000" dirty="0" smtClean="0"/>
              <a:t>$16,000,000 </a:t>
            </a:r>
            <a:endParaRPr lang="en-US" sz="2000" dirty="0"/>
          </a:p>
          <a:p>
            <a:pPr marL="457200" indent="-457200">
              <a:buFont typeface="+mj-lt"/>
              <a:buAutoNum type="alphaLcPeriod"/>
            </a:pPr>
            <a:r>
              <a:rPr lang="en-US" sz="2000" dirty="0" smtClean="0"/>
              <a:t>$4,000,000 </a:t>
            </a:r>
            <a:endParaRPr lang="en-US" sz="2000" dirty="0"/>
          </a:p>
          <a:p>
            <a:pPr marL="457200" indent="-457200">
              <a:buFont typeface="+mj-lt"/>
              <a:buAutoNum type="alphaLcPeriod"/>
            </a:pPr>
            <a:r>
              <a:rPr lang="en-US" sz="2000" dirty="0" smtClean="0"/>
              <a:t>$0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0277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057400" y="4800600"/>
            <a:ext cx="5816946" cy="1200329"/>
          </a:xfrm>
          <a:prstGeom prst="rect">
            <a:avLst/>
          </a:prstGeom>
          <a:solidFill>
            <a:srgbClr val="FDEADA"/>
          </a:solidFill>
          <a:ln w="6350">
            <a:solidFill>
              <a:schemeClr val="tx1"/>
            </a:solidFill>
          </a:ln>
        </p:spPr>
        <p:txBody>
          <a:bodyPr wrap="square" rtlCol="0">
            <a:spAutoFit/>
          </a:bodyPr>
          <a:lstStyle/>
          <a:p>
            <a:pPr lvl="0"/>
            <a:r>
              <a:rPr lang="en-US" dirty="0"/>
              <a:t>The correct answer is </a:t>
            </a:r>
            <a:r>
              <a:rPr lang="en-US" i="1" dirty="0"/>
              <a:t>d</a:t>
            </a:r>
            <a:r>
              <a:rPr lang="en-US" dirty="0"/>
              <a:t>. Using the full-cost method, Jill would capitalize the entire $20 million which is expensed as oil from the two successful wells is depleted. Therefore, exploration expense will be </a:t>
            </a:r>
            <a:r>
              <a:rPr lang="en-US" b="1" dirty="0">
                <a:solidFill>
                  <a:srgbClr val="C00000"/>
                </a:solidFill>
              </a:rPr>
              <a:t>zero</a:t>
            </a:r>
            <a:r>
              <a:rPr lang="en-US" dirty="0"/>
              <a:t>.</a:t>
            </a:r>
            <a:endParaRPr lang="en-US" b="1" dirty="0">
              <a:solidFill>
                <a:srgbClr val="FF0000"/>
              </a:solidFill>
            </a:endParaRPr>
          </a:p>
        </p:txBody>
      </p:sp>
      <p:sp>
        <p:nvSpPr>
          <p:cNvPr id="7" name="Title 2"/>
          <p:cNvSpPr txBox="1">
            <a:spLocks/>
          </p:cNvSpPr>
          <p:nvPr/>
        </p:nvSpPr>
        <p:spPr bwMode="auto">
          <a:xfrm>
            <a:off x="7894902" y="0"/>
            <a:ext cx="123322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US" sz="1600" dirty="0"/>
              <a:t>APPENDIX 10</a:t>
            </a:r>
            <a:endParaRPr lang="en-IN" sz="1500" dirty="0"/>
          </a:p>
        </p:txBody>
      </p:sp>
    </p:spTree>
    <p:extLst>
      <p:ext uri="{BB962C8B-B14F-4D97-AF65-F5344CB8AC3E}">
        <p14:creationId xmlns:p14="http://schemas.microsoft.com/office/powerpoint/2010/main" val="313266961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10</a:t>
            </a:r>
          </a:p>
        </p:txBody>
      </p:sp>
    </p:spTree>
    <p:extLst>
      <p:ext uri="{BB962C8B-B14F-4D97-AF65-F5344CB8AC3E}">
        <p14:creationId xmlns:p14="http://schemas.microsoft.com/office/powerpoint/2010/main" val="177847644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30198</TotalTime>
  <Words>18493</Words>
  <Application>Microsoft Macintosh PowerPoint</Application>
  <PresentationFormat>On-screen Show (4:3)</PresentationFormat>
  <Paragraphs>1786</Paragraphs>
  <Slides>91</Slides>
  <Notes>91</Notes>
  <HiddenSlides>0</HiddenSlides>
  <MMClips>0</MMClips>
  <ScaleCrop>false</ScaleCrop>
  <HeadingPairs>
    <vt:vector size="4" baseType="variant">
      <vt:variant>
        <vt:lpstr>Theme</vt:lpstr>
      </vt:variant>
      <vt:variant>
        <vt:i4>1</vt:i4>
      </vt:variant>
      <vt:variant>
        <vt:lpstr>Slide Titles</vt:lpstr>
      </vt:variant>
      <vt:variant>
        <vt:i4>91</vt:i4>
      </vt:variant>
    </vt:vector>
  </HeadingPairs>
  <TitlesOfParts>
    <vt:vector size="92" baseType="lpstr">
      <vt:lpstr>Office Theme</vt:lpstr>
      <vt:lpstr>Chapter 10</vt:lpstr>
      <vt:lpstr>Types of Assets</vt:lpstr>
      <vt:lpstr>Property, Plant, and Equipment—Semtech Corporation</vt:lpstr>
      <vt:lpstr>Intangible Assets—Layne Christensen Company</vt:lpstr>
      <vt:lpstr>Property, Plant, and Equipment and Their Acquisition Costs</vt:lpstr>
      <vt:lpstr>Intangible Assets and Their Acquisition Costs</vt:lpstr>
      <vt:lpstr>Costs to Be Capitalized</vt:lpstr>
      <vt:lpstr>Cost of Equipment</vt:lpstr>
      <vt:lpstr>Initial Cost of Equipment</vt:lpstr>
      <vt:lpstr>Concept Check: Cost of Equipment</vt:lpstr>
      <vt:lpstr>Cost of Land</vt:lpstr>
      <vt:lpstr>Initial Cost of Land</vt:lpstr>
      <vt:lpstr>Initial Cost of Land (continued)</vt:lpstr>
      <vt:lpstr>Land Improvements</vt:lpstr>
      <vt:lpstr>Cost of Buildings</vt:lpstr>
      <vt:lpstr>Cost of Natural Resources</vt:lpstr>
      <vt:lpstr>Asset Retirement Obligations</vt:lpstr>
      <vt:lpstr>Asset Retirement Obligations (continued) </vt:lpstr>
      <vt:lpstr>Asset Retirement Obligations (cont. 2)</vt:lpstr>
      <vt:lpstr>Asset Retirement Obligations (cont. 3) </vt:lpstr>
      <vt:lpstr>Asset Retirement Obligations (cont. 4)</vt:lpstr>
      <vt:lpstr>Asset Retirement Obligations (cont. 5 )</vt:lpstr>
      <vt:lpstr>Asset Retirement Obligations (concluded)</vt:lpstr>
      <vt:lpstr>Concept Check: Cost of Land</vt:lpstr>
      <vt:lpstr>Intangible Assets</vt:lpstr>
      <vt:lpstr>Intangible Assets (concluded)</vt:lpstr>
      <vt:lpstr>Goodwill</vt:lpstr>
      <vt:lpstr>Goodwill (continued)</vt:lpstr>
      <vt:lpstr>Goodwill (cont. 2)</vt:lpstr>
      <vt:lpstr>Goodwill (concluded)</vt:lpstr>
      <vt:lpstr>Concept Check: Goodwill</vt:lpstr>
      <vt:lpstr>Lump-Sum Purchases</vt:lpstr>
      <vt:lpstr>Lump-Sum Purchases (continued)</vt:lpstr>
      <vt:lpstr>Lump-Sum Purchases (cont. 2)</vt:lpstr>
      <vt:lpstr>Lump-Sum Purchases (concluded)</vt:lpstr>
      <vt:lpstr>Concept Check: Lump-Sum Purchases</vt:lpstr>
      <vt:lpstr>Noncash Acquisitions</vt:lpstr>
      <vt:lpstr>Deferred Payments</vt:lpstr>
      <vt:lpstr>Asset Acquired with Debt—Present Value of Note Indicative of Fair Value</vt:lpstr>
      <vt:lpstr>Asset Acquired with Debt—Present  Value of Note Indicative of Fair Value (concluded)</vt:lpstr>
      <vt:lpstr>Noninterest-Bearing Note—Fair Value of Asset Is Known</vt:lpstr>
      <vt:lpstr>Concept Check: Deferred Payments</vt:lpstr>
      <vt:lpstr>Issuance of Equity Securities</vt:lpstr>
      <vt:lpstr>Asset Acquired by Issuing Equity Securities</vt:lpstr>
      <vt:lpstr>Donated Assets</vt:lpstr>
      <vt:lpstr>Asset Donation</vt:lpstr>
      <vt:lpstr>Concept Check: Donated Assets</vt:lpstr>
      <vt:lpstr>International Financial Reporting Standards—Government Grants</vt:lpstr>
      <vt:lpstr>Decision Makers’ Perspective</vt:lpstr>
      <vt:lpstr>Fixed-Asset Turnover Ratio</vt:lpstr>
      <vt:lpstr>Fixed-Asset Turnover Ratio (concluded)</vt:lpstr>
      <vt:lpstr>Concept Check: Fixed-Asset Turnover Ratio</vt:lpstr>
      <vt:lpstr>Exchanges</vt:lpstr>
      <vt:lpstr>Nonmonetary Asset Exchange (Gain)</vt:lpstr>
      <vt:lpstr>Nonmonetary Asset Exchange (Loss)</vt:lpstr>
      <vt:lpstr>Nonmonetary Asset Exchange  (Fair Value Not Determinable)</vt:lpstr>
      <vt:lpstr>Exchange Lacks Commercial Substance</vt:lpstr>
      <vt:lpstr>Nonmonetary Asset Exchange—Exchange Lacks Commercial Substance</vt:lpstr>
      <vt:lpstr>Concept Check: Exchange</vt:lpstr>
      <vt:lpstr>Concept Check: Recording an Exchange</vt:lpstr>
      <vt:lpstr>Self-Constructed Assets</vt:lpstr>
      <vt:lpstr>Self-Constructed Assets (continued)</vt:lpstr>
      <vt:lpstr>Interest Capitalization</vt:lpstr>
      <vt:lpstr>Interest Capitalization (continued)</vt:lpstr>
      <vt:lpstr>Interest Capitalization (cont. 2)</vt:lpstr>
      <vt:lpstr>Interest Capitalization (cont. 3)</vt:lpstr>
      <vt:lpstr>Interest Capitalization (concluded)</vt:lpstr>
      <vt:lpstr>Capitalized Interest Disclosure— Wal-Mart Stores, Inc.</vt:lpstr>
      <vt:lpstr>Concept Check: Specific Interest Method</vt:lpstr>
      <vt:lpstr>Research and Development (R&amp;D)</vt:lpstr>
      <vt:lpstr>Determining R&amp;D Costs</vt:lpstr>
      <vt:lpstr>Research and Development Expenditures</vt:lpstr>
      <vt:lpstr>Research and Development Costs</vt:lpstr>
      <vt:lpstr>Research and Development Costs (continued)</vt:lpstr>
      <vt:lpstr>Research and Development Costs (cont. 2)</vt:lpstr>
      <vt:lpstr>Research and Development Costs (cont. 3)</vt:lpstr>
      <vt:lpstr>International Financial Reporting Standards—Software Development Cost</vt:lpstr>
      <vt:lpstr>Research and Development Costs (concluded)</vt:lpstr>
      <vt:lpstr>R&amp;D Performed for Others and Start-Up Costs</vt:lpstr>
      <vt:lpstr>Software Development Costs</vt:lpstr>
      <vt:lpstr>Research and Development Expenditures—Computer Software </vt:lpstr>
      <vt:lpstr>R&amp;D: Software Development Costs</vt:lpstr>
      <vt:lpstr>R&amp;D: Software Development Costs (concluded)</vt:lpstr>
      <vt:lpstr>Purchased Research and Development</vt:lpstr>
      <vt:lpstr>Start-Up Costs</vt:lpstr>
      <vt:lpstr>Concept Check: Software Development</vt:lpstr>
      <vt:lpstr>Concept Check: IFRS</vt:lpstr>
      <vt:lpstr>Oil and Gas Accounting</vt:lpstr>
      <vt:lpstr>Oil and Gas Accounting (continued)</vt:lpstr>
      <vt:lpstr>Concept Check: Oil and Gas Accounting</vt:lpstr>
      <vt:lpstr>End of Chapter 10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2379</cp:revision>
  <dcterms:created xsi:type="dcterms:W3CDTF">2014-12-15T21:20:37Z</dcterms:created>
  <dcterms:modified xsi:type="dcterms:W3CDTF">2017-04-04T18:01:10Z</dcterms:modified>
</cp:coreProperties>
</file>