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handoutMasterIdLst>
    <p:handoutMasterId r:id="rId63"/>
  </p:handoutMasterIdLst>
  <p:sldIdLst>
    <p:sldId id="266" r:id="rId2"/>
    <p:sldId id="515" r:id="rId3"/>
    <p:sldId id="482" r:id="rId4"/>
    <p:sldId id="267" r:id="rId5"/>
    <p:sldId id="517" r:id="rId6"/>
    <p:sldId id="518" r:id="rId7"/>
    <p:sldId id="471" r:id="rId8"/>
    <p:sldId id="486" r:id="rId9"/>
    <p:sldId id="508" r:id="rId10"/>
    <p:sldId id="487" r:id="rId11"/>
    <p:sldId id="488" r:id="rId12"/>
    <p:sldId id="489" r:id="rId13"/>
    <p:sldId id="490" r:id="rId14"/>
    <p:sldId id="491" r:id="rId15"/>
    <p:sldId id="516" r:id="rId16"/>
    <p:sldId id="412" r:id="rId17"/>
    <p:sldId id="492" r:id="rId18"/>
    <p:sldId id="510" r:id="rId19"/>
    <p:sldId id="377" r:id="rId20"/>
    <p:sldId id="472" r:id="rId21"/>
    <p:sldId id="416" r:id="rId22"/>
    <p:sldId id="455" r:id="rId23"/>
    <p:sldId id="514" r:id="rId24"/>
    <p:sldId id="419" r:id="rId25"/>
    <p:sldId id="456" r:id="rId26"/>
    <p:sldId id="457" r:id="rId27"/>
    <p:sldId id="473" r:id="rId28"/>
    <p:sldId id="470" r:id="rId29"/>
    <p:sldId id="495" r:id="rId30"/>
    <p:sldId id="459" r:id="rId31"/>
    <p:sldId id="387" r:id="rId32"/>
    <p:sldId id="474" r:id="rId33"/>
    <p:sldId id="511" r:id="rId34"/>
    <p:sldId id="427" r:id="rId35"/>
    <p:sldId id="399" r:id="rId36"/>
    <p:sldId id="460" r:id="rId37"/>
    <p:sldId id="461" r:id="rId38"/>
    <p:sldId id="475" r:id="rId39"/>
    <p:sldId id="512" r:id="rId40"/>
    <p:sldId id="463" r:id="rId41"/>
    <p:sldId id="449" r:id="rId42"/>
    <p:sldId id="499" r:id="rId43"/>
    <p:sldId id="436" r:id="rId44"/>
    <p:sldId id="434" r:id="rId45"/>
    <p:sldId id="437" r:id="rId46"/>
    <p:sldId id="476" r:id="rId47"/>
    <p:sldId id="513" r:id="rId48"/>
    <p:sldId id="393" r:id="rId49"/>
    <p:sldId id="501" r:id="rId50"/>
    <p:sldId id="395" r:id="rId51"/>
    <p:sldId id="440" r:id="rId52"/>
    <p:sldId id="477" r:id="rId53"/>
    <p:sldId id="441" r:id="rId54"/>
    <p:sldId id="442" r:id="rId55"/>
    <p:sldId id="503" r:id="rId56"/>
    <p:sldId id="504" r:id="rId57"/>
    <p:sldId id="505" r:id="rId58"/>
    <p:sldId id="506" r:id="rId59"/>
    <p:sldId id="478" r:id="rId60"/>
    <p:sldId id="468" r:id="rId6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613" userDrawn="1">
          <p15:clr>
            <a:srgbClr val="A4A3A4"/>
          </p15:clr>
        </p15:guide>
        <p15:guide id="2" pos="4928" userDrawn="1">
          <p15:clr>
            <a:srgbClr val="A4A3A4"/>
          </p15:clr>
        </p15:guide>
        <p15:guide id="3" orient="horz" pos="2843" userDrawn="1">
          <p15:clr>
            <a:srgbClr val="A4A3A4"/>
          </p15:clr>
        </p15:guide>
        <p15:guide id="4" orient="horz" pos="2479" userDrawn="1">
          <p15:clr>
            <a:srgbClr val="A4A3A4"/>
          </p15:clr>
        </p15:guide>
        <p15:guide id="6" pos="5610" userDrawn="1">
          <p15:clr>
            <a:srgbClr val="A4A3A4"/>
          </p15:clr>
        </p15:guide>
        <p15:guide id="7" orient="horz" pos="2888" userDrawn="1">
          <p15:clr>
            <a:srgbClr val="A4A3A4"/>
          </p15:clr>
        </p15:guide>
        <p15:guide id="8" orient="horz" pos="3116">
          <p15:clr>
            <a:srgbClr val="A4A3A4"/>
          </p15:clr>
        </p15:guide>
        <p15:guide id="9" orient="horz" pos="3161">
          <p15:clr>
            <a:srgbClr val="A4A3A4"/>
          </p15:clr>
        </p15:guide>
        <p15:guide id="10" orient="horz" pos="3889">
          <p15:clr>
            <a:srgbClr val="A4A3A4"/>
          </p15:clr>
        </p15:guide>
        <p15:guide id="11" pos="2880">
          <p15:clr>
            <a:srgbClr val="A4A3A4"/>
          </p15:clr>
        </p15:guide>
        <p15:guide id="12" pos="542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Helena" initials="H" lastIdx="18" clrIdx="1">
    <p:extLst/>
  </p:cmAuthor>
  <p:cmAuthor id="3" name="Christina S" initials="CS" lastIdx="8" clrIdx="2">
    <p:extLst/>
  </p:cmAuthor>
  <p:cmAuthor id="4" name="ALAN RUPPELT" initials="AR" lastIdx="13" clrIdx="3">
    <p:extLst/>
  </p:cmAuthor>
  <p:cmAuthor id="5" name="Colton Gigot" initials="CG"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79646"/>
    <a:srgbClr val="FFFAB0"/>
    <a:srgbClr val="D7E4BD"/>
    <a:srgbClr val="C3D69B"/>
    <a:srgbClr val="CCECFF"/>
    <a:srgbClr val="77933C"/>
    <a:srgbClr val="FDEADA"/>
    <a:srgbClr val="0033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81" autoAdjust="0"/>
    <p:restoredTop sz="94234" autoAdjust="0"/>
  </p:normalViewPr>
  <p:slideViewPr>
    <p:cSldViewPr snapToObjects="1">
      <p:cViewPr varScale="1">
        <p:scale>
          <a:sx n="118" d="100"/>
          <a:sy n="118" d="100"/>
        </p:scale>
        <p:origin x="-376" y="-120"/>
      </p:cViewPr>
      <p:guideLst>
        <p:guide orient="horz" pos="613"/>
        <p:guide orient="horz" pos="2843"/>
        <p:guide orient="horz" pos="2479"/>
        <p:guide orient="horz" pos="2888"/>
        <p:guide orient="horz" pos="3116"/>
        <p:guide orient="horz" pos="3161"/>
        <p:guide orient="horz" pos="3889"/>
        <p:guide pos="4928"/>
        <p:guide pos="5610"/>
        <p:guide pos="2880"/>
        <p:guide pos="5428"/>
      </p:guideLst>
    </p:cSldViewPr>
  </p:slideViewPr>
  <p:outlineViewPr>
    <p:cViewPr>
      <p:scale>
        <a:sx n="33" d="100"/>
        <a:sy n="33" d="100"/>
      </p:scale>
      <p:origin x="43" y="11578"/>
    </p:cViewPr>
  </p:outlineViewPr>
  <p:notesTextViewPr>
    <p:cViewPr>
      <p:scale>
        <a:sx n="125" d="100"/>
        <a:sy n="125" d="100"/>
      </p:scale>
      <p:origin x="0" y="0"/>
    </p:cViewPr>
  </p:notesTextViewPr>
  <p:sorterViewPr>
    <p:cViewPr varScale="1">
      <p:scale>
        <a:sx n="1" d="1"/>
        <a:sy n="1" d="1"/>
      </p:scale>
      <p:origin x="0" y="0"/>
    </p:cViewPr>
  </p:sorterViewPr>
  <p:notesViewPr>
    <p:cSldViewPr snapToObjects="1">
      <p:cViewPr>
        <p:scale>
          <a:sx n="232" d="100"/>
          <a:sy n="232" d="100"/>
        </p:scale>
        <p:origin x="488" y="4280"/>
      </p:cViewPr>
      <p:guideLst>
        <p:guide orient="horz" pos="2880"/>
        <p:guide orient="horz" pos="2928"/>
        <p:guide pos="2160"/>
        <p:guide pos="2208"/>
      </p:guideLst>
    </p:cSldViewPr>
  </p:notesViewPr>
  <p:gridSpacing cx="72237" cy="72237"/>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handoutMaster" Target="handoutMasters/handoutMaster1.xml"/><Relationship Id="rId64" Type="http://schemas.openxmlformats.org/officeDocument/2006/relationships/printerSettings" Target="printerSettings/printerSettings1.bin"/><Relationship Id="rId65" Type="http://schemas.openxmlformats.org/officeDocument/2006/relationships/commentAuthors" Target="commentAuthors.xml"/><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r>
              <a:rPr lang="en-IN" dirty="0"/>
              <a:t>02-12-2014</a:t>
            </a:r>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58FFB4CC-C32F-4D3B-A06D-A7DA85027648}" type="slidenum">
              <a:rPr lang="en-US" smtClean="0"/>
              <a:pPr/>
              <a:t>‹#›</a:t>
            </a:fld>
            <a:endParaRPr lang="en-US" dirty="0"/>
          </a:p>
        </p:txBody>
      </p:sp>
    </p:spTree>
    <p:extLst>
      <p:ext uri="{BB962C8B-B14F-4D97-AF65-F5344CB8AC3E}">
        <p14:creationId xmlns:p14="http://schemas.microsoft.com/office/powerpoint/2010/main" val="9588709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smtClean="0">
                <a:latin typeface="+mn-lt"/>
                <a:cs typeface="+mn-cs"/>
              </a:defRPr>
            </a:lvl1pPr>
          </a:lstStyle>
          <a:p>
            <a:pPr>
              <a:defRPr/>
            </a:pPr>
            <a:r>
              <a:rPr lang="en-IN" dirty="0"/>
              <a:t>02-12-2014</a:t>
            </a:r>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IN"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chapter,</a:t>
            </a:r>
            <a:r>
              <a:rPr lang="en-US" baseline="0" dirty="0"/>
              <a:t> we complete our discussion of inventory measurement by explaining how inventories are measured at the end of the period.</a:t>
            </a:r>
            <a:r>
              <a:rPr lang="en-US" dirty="0"/>
              <a:t> </a:t>
            </a:r>
            <a:r>
              <a:rPr lang="en-US" sz="1200" b="0" i="0" u="none" strike="noStrike" kern="1200" baseline="0" dirty="0">
                <a:solidFill>
                  <a:schemeClr val="tx1"/>
                </a:solidFill>
                <a:latin typeface="+mn-lt"/>
                <a:ea typeface="+mn-ea"/>
                <a:cs typeface="+mn-cs"/>
              </a:rPr>
              <a:t>In addition, we investigate inventory estimation techniques, methods of simplifying LIFO, changes in inventory method, and inventory errors.</a:t>
            </a:r>
            <a:endParaRPr lang="en-US" dirty="0"/>
          </a:p>
          <a:p>
            <a:r>
              <a:rPr lang="en-US" dirty="0"/>
              <a: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72248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that use LIFO or the retail inventory method report inventory using the </a:t>
            </a:r>
            <a:r>
              <a:rPr lang="en-US" sz="1200" b="1" i="0" u="none" strike="noStrike" kern="1200" baseline="0" dirty="0">
                <a:solidFill>
                  <a:schemeClr val="tx1"/>
                </a:solidFill>
                <a:latin typeface="+mn-lt"/>
                <a:ea typeface="+mn-ea"/>
                <a:cs typeface="+mn-cs"/>
              </a:rPr>
              <a:t>lower of cost or market </a:t>
            </a:r>
            <a:r>
              <a:rPr lang="en-US" sz="1200" b="0" i="0" u="none" strike="noStrike" kern="1200" baseline="0" dirty="0">
                <a:solidFill>
                  <a:schemeClr val="tx1"/>
                </a:solidFill>
                <a:latin typeface="+mn-lt"/>
                <a:ea typeface="+mn-ea"/>
                <a:cs typeface="+mn-cs"/>
              </a:rPr>
              <a:t>(LCM) approach. You might interpret the term market to mean the amount that could be realized if the inventory were sold. This would be similar to the concept of net realizable value discussed above. However, market is defined differently.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Market is the inventory’s current replacement cost (by purchase or reproduction) except that:</a:t>
            </a:r>
          </a:p>
          <a:p>
            <a:pPr marL="228600" indent="-228600">
              <a:buFont typeface="+mj-lt"/>
              <a:buAutoNum type="arabicPeriod"/>
            </a:pPr>
            <a:r>
              <a:rPr lang="en-US" sz="1200" b="0" i="0" u="none" strike="noStrike" kern="1200" baseline="0" dirty="0">
                <a:solidFill>
                  <a:schemeClr val="tx1"/>
                </a:solidFill>
                <a:latin typeface="+mn-lt"/>
                <a:ea typeface="+mn-ea"/>
                <a:cs typeface="+mn-cs"/>
              </a:rPr>
              <a:t>Market should not be greater than the net realizable value (this forms a “ceiling” on market), and</a:t>
            </a:r>
          </a:p>
          <a:p>
            <a:pPr marL="228600" indent="-228600">
              <a:buFont typeface="+mj-lt"/>
              <a:buAutoNum type="arabicPeriod"/>
            </a:pPr>
            <a:r>
              <a:rPr lang="en-US" sz="1200" b="0" i="0" u="none" strike="noStrike" kern="1200" baseline="0" dirty="0">
                <a:solidFill>
                  <a:schemeClr val="tx1"/>
                </a:solidFill>
                <a:latin typeface="+mn-lt"/>
                <a:ea typeface="+mn-ea"/>
                <a:cs typeface="+mn-cs"/>
              </a:rPr>
              <a:t>Market should not be less than net realizable value reduced by an allowance for an approximately normal profit margin (this forms a “floor” on market).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effect, we have a ceiling and a floor between which market (that is, replacement cost) must fall. If replacement cost is between the ceiling and the floor, it represents market; if replacement cost is above the ceiling or below the floor, the ceiling or the floor becomes market. The designated market amount is compared with cost, and the lower of the two is used to value inventory.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3241203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9–3 </a:t>
            </a:r>
            <a:r>
              <a:rPr lang="en-US" baseline="0" dirty="0"/>
              <a:t>Lower of Cost or Market (LCM)</a:t>
            </a:r>
          </a:p>
          <a:p>
            <a:endParaRPr lang="en-US" baseline="0" dirty="0"/>
          </a:p>
          <a:p>
            <a:r>
              <a:rPr lang="en-US" sz="1200" b="0" i="0" u="none" strike="noStrike" kern="1200" baseline="0" dirty="0">
                <a:solidFill>
                  <a:schemeClr val="tx1"/>
                </a:solidFill>
                <a:latin typeface="+mn-lt"/>
                <a:ea typeface="+mn-ea"/>
                <a:cs typeface="+mn-cs"/>
              </a:rPr>
              <a:t>Here is an example. First, we calculate the ceiling and the floor.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3812773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9–3 </a:t>
            </a:r>
            <a:r>
              <a:rPr lang="en-US" baseline="0" dirty="0"/>
              <a:t>Lower of Cost or Market (LCM) </a:t>
            </a:r>
            <a:r>
              <a:rPr lang="en-US" baseline="0" dirty="0" smtClean="0"/>
              <a:t>(continued)</a:t>
            </a:r>
            <a:endParaRPr lang="en-US" baseline="0" dirty="0"/>
          </a:p>
          <a:p>
            <a:endParaRPr lang="en-US" baseline="0" dirty="0"/>
          </a:p>
          <a:p>
            <a:r>
              <a:rPr lang="en-US" baseline="0" dirty="0"/>
              <a:t>Next, we calculate LCM.</a:t>
            </a:r>
          </a:p>
          <a:p>
            <a:endParaRPr lang="en-US" baseline="0" dirty="0"/>
          </a:p>
          <a:p>
            <a:r>
              <a:rPr lang="en-US" sz="1200" b="0" i="0" u="none" strike="noStrike" kern="1200" baseline="0" dirty="0">
                <a:solidFill>
                  <a:schemeClr val="tx1"/>
                </a:solidFill>
                <a:latin typeface="+mn-lt"/>
                <a:ea typeface="+mn-ea"/>
                <a:cs typeface="+mn-cs"/>
              </a:rPr>
              <a:t>Notice the market amount for each inventory item is simply the middle value among replacement cost, NRV (ceiling), and </a:t>
            </a:r>
            <a:r>
              <a:rPr lang="en-US" sz="1200" b="0" i="0" u="none" strike="noStrike" kern="1200" baseline="0" dirty="0" smtClean="0">
                <a:solidFill>
                  <a:schemeClr val="tx1"/>
                </a:solidFill>
                <a:latin typeface="+mn-lt"/>
                <a:ea typeface="+mn-ea"/>
                <a:cs typeface="+mn-cs"/>
              </a:rPr>
              <a:t>NRV—NPM </a:t>
            </a:r>
            <a:r>
              <a:rPr lang="en-US" sz="1200" b="0" i="0" u="none" strike="noStrike" kern="1200" baseline="0" dirty="0">
                <a:solidFill>
                  <a:schemeClr val="tx1"/>
                </a:solidFill>
                <a:latin typeface="+mn-lt"/>
                <a:ea typeface="+mn-ea"/>
                <a:cs typeface="+mn-cs"/>
              </a:rPr>
              <a:t>(floor). When replacement cost is:</a:t>
            </a:r>
          </a:p>
          <a:p>
            <a:pPr marL="228600" indent="-228600">
              <a:buFont typeface="+mj-lt"/>
              <a:buAutoNum type="alphaLcPeriod"/>
            </a:pPr>
            <a:r>
              <a:rPr lang="en-US" sz="1200" b="0" i="0" u="none" strike="noStrike" kern="1200" baseline="0" dirty="0">
                <a:solidFill>
                  <a:schemeClr val="tx1"/>
                </a:solidFill>
                <a:latin typeface="+mn-lt"/>
                <a:ea typeface="+mn-ea"/>
                <a:cs typeface="+mn-cs"/>
              </a:rPr>
              <a:t>Below the floor (item A), we select the floor as the market.</a:t>
            </a:r>
          </a:p>
          <a:p>
            <a:pPr marL="228600" indent="-228600">
              <a:buFont typeface="+mj-lt"/>
              <a:buAutoNum type="alphaLcPeriod"/>
            </a:pPr>
            <a:r>
              <a:rPr lang="en-US" sz="1200" b="0" i="0" u="none" strike="noStrike" kern="1200" baseline="0" dirty="0">
                <a:solidFill>
                  <a:schemeClr val="tx1"/>
                </a:solidFill>
                <a:latin typeface="+mn-lt"/>
                <a:ea typeface="+mn-ea"/>
                <a:cs typeface="+mn-cs"/>
              </a:rPr>
              <a:t>Above the ceiling (items B and D), we select the ceiling as the market.</a:t>
            </a:r>
          </a:p>
          <a:p>
            <a:pPr marL="228600" indent="-228600">
              <a:buFont typeface="+mj-lt"/>
              <a:buAutoNum type="alphaLcPeriod"/>
            </a:pPr>
            <a:r>
              <a:rPr lang="en-US" sz="1200" b="0" i="0" u="none" strike="noStrike" kern="1200" baseline="0" dirty="0">
                <a:solidFill>
                  <a:schemeClr val="tx1"/>
                </a:solidFill>
                <a:latin typeface="+mn-lt"/>
                <a:ea typeface="+mn-ea"/>
                <a:cs typeface="+mn-cs"/>
              </a:rPr>
              <a:t>Between the ceiling and the floor (items C and E), we select replacement cost as the market.</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180191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then compare each item’s designated market amount to its cost and choose the lower of the two. After doing this, ending inventory under LCM is </a:t>
            </a:r>
            <a:r>
              <a:rPr lang="en-US" sz="1200" b="1" i="0" u="none" strike="noStrike" kern="1200" baseline="0" dirty="0">
                <a:solidFill>
                  <a:schemeClr val="tx1"/>
                </a:solidFill>
                <a:latin typeface="+mn-lt"/>
                <a:ea typeface="+mn-ea"/>
                <a:cs typeface="+mn-cs"/>
              </a:rPr>
              <a:t>$387,000</a:t>
            </a:r>
            <a:r>
              <a:rPr lang="en-US" sz="1200" b="0" i="0" u="none" strike="noStrike" kern="1200" baseline="0" dirty="0">
                <a:solidFill>
                  <a:schemeClr val="tx1"/>
                </a:solidFill>
                <a:latin typeface="+mn-lt"/>
                <a:ea typeface="+mn-ea"/>
                <a:cs typeface="+mn-cs"/>
              </a:rPr>
              <a:t>. This means that the recorded cost of $415,000 needs to be reduced by $28,000 ($415,000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$387,000). We record that adjustment to cost of goods sold if the decrease to market is considered normal for this company. Otherwise, the reduction is recorded as a loss.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3725292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9–3A </a:t>
            </a:r>
            <a:r>
              <a:rPr lang="en-US" dirty="0"/>
              <a:t>Lower of Cost or </a:t>
            </a:r>
            <a:r>
              <a:rPr lang="en-US" dirty="0" smtClean="0"/>
              <a:t>Market—Application </a:t>
            </a:r>
            <a:r>
              <a:rPr lang="en-US" dirty="0"/>
              <a:t>at Different Levels of Aggregation</a:t>
            </a:r>
          </a:p>
          <a:p>
            <a:endParaRPr lang="en-US" dirty="0"/>
          </a:p>
          <a:p>
            <a:r>
              <a:rPr lang="en-US" sz="1200" b="0" i="0" u="none" strike="noStrike" kern="1200" baseline="0" dirty="0">
                <a:solidFill>
                  <a:schemeClr val="tx1"/>
                </a:solidFill>
                <a:latin typeface="+mn-lt"/>
                <a:ea typeface="+mn-ea"/>
                <a:cs typeface="+mn-cs"/>
              </a:rPr>
              <a:t>The example we just saw calculates LCM on an individual items basis. The </a:t>
            </a:r>
            <a:r>
              <a:rPr lang="en-US" sz="1200" b="0" i="0" u="none" strike="noStrike" kern="1200" baseline="0" dirty="0" smtClean="0">
                <a:solidFill>
                  <a:schemeClr val="tx1"/>
                </a:solidFill>
                <a:latin typeface="+mn-lt"/>
                <a:ea typeface="+mn-ea"/>
                <a:cs typeface="+mn-cs"/>
              </a:rPr>
              <a:t>LCM</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method </a:t>
            </a:r>
            <a:r>
              <a:rPr lang="en-US" sz="1200" b="0" i="0" u="none" strike="noStrike" kern="1200" baseline="0" dirty="0">
                <a:solidFill>
                  <a:schemeClr val="tx1"/>
                </a:solidFill>
                <a:latin typeface="+mn-lt"/>
                <a:ea typeface="+mn-ea"/>
                <a:cs typeface="+mn-cs"/>
              </a:rPr>
              <a:t>also can be applied to major categories of inventory or to the entire inventory, just like we saw under the LCNRV approach.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Inventory using the LCM approach applied by category would be reported as $397,000. If we calculate LCM by total inventory, the amount to report for ending inventory would be $402,000.</a:t>
            </a:r>
            <a:endParaRPr lang="en-US" b="0"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3573722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7023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For some companies or in certain situations, it becomes difficult or impossible to physically count each unit of inventory. For example, consider a large retail company that has locations over the entire nation and sells many different items. Trying to track the cost of each item would be nearly impossible. In these situations, companies have developed methods for estimating inventory. </a:t>
            </a:r>
          </a:p>
          <a:p>
            <a:endParaRPr lang="en-US" dirty="0"/>
          </a:p>
          <a:p>
            <a:r>
              <a:rPr lang="en-US" dirty="0"/>
              <a:t>The gross profit </a:t>
            </a:r>
            <a:r>
              <a:rPr lang="en-US" dirty="0" smtClean="0"/>
              <a:t>method, </a:t>
            </a:r>
            <a:r>
              <a:rPr lang="en-US" dirty="0"/>
              <a:t>also known as gross margin method, is useful in situations where estimates of inventory are desirable.</a:t>
            </a:r>
            <a:r>
              <a:rPr lang="en-US" baseline="0" dirty="0"/>
              <a:t> </a:t>
            </a:r>
            <a:r>
              <a:rPr lang="en-IN" dirty="0"/>
              <a:t>The technique is valuable in a variety of situations, including the following:</a:t>
            </a:r>
          </a:p>
          <a:p>
            <a:pPr marL="228600" indent="-228600">
              <a:buFont typeface="+mj-lt"/>
              <a:buAutoNum type="arabicPeriod"/>
            </a:pPr>
            <a:r>
              <a:rPr lang="en-IN" dirty="0"/>
              <a:t>In determining the cost of inventory that has been lost, destroyed, or stolen.</a:t>
            </a:r>
          </a:p>
          <a:p>
            <a:pPr marL="232943" indent="-232943">
              <a:buFont typeface="+mj-lt"/>
              <a:buAutoNum type="arabicPeriod"/>
            </a:pPr>
            <a:r>
              <a:rPr lang="en-IN" dirty="0"/>
              <a:t>In estimating inventory and cost of goods sold for interim reports, avoiding the expense of a physical inventory count.</a:t>
            </a:r>
          </a:p>
          <a:p>
            <a:pPr marL="232943" indent="-232943">
              <a:buFont typeface="+mj-lt"/>
              <a:buAutoNum type="arabicPeriod"/>
            </a:pPr>
            <a:r>
              <a:rPr lang="en-IN" dirty="0"/>
              <a:t>In auditors’ testing of the overall reasonableness of inventory amounts reported by clients.</a:t>
            </a:r>
          </a:p>
          <a:p>
            <a:pPr marL="232943" indent="-232943">
              <a:buFont typeface="+mj-lt"/>
              <a:buAutoNum type="arabicPeriod"/>
            </a:pPr>
            <a:r>
              <a:rPr lang="en-IN" dirty="0"/>
              <a:t>In budgeting and forecasting.</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3042079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Let’s compare the gross profit method with the way inventory and cost of goods sold normally are determined.</a:t>
            </a:r>
          </a:p>
          <a:p>
            <a:endParaRPr lang="en-US" dirty="0"/>
          </a:p>
          <a:p>
            <a:r>
              <a:rPr lang="en-US" sz="1200" kern="1200" baseline="0" dirty="0">
                <a:solidFill>
                  <a:schemeClr val="tx1"/>
                </a:solidFill>
                <a:latin typeface="+mn-lt"/>
                <a:ea typeface="+mn-ea"/>
                <a:cs typeface="+mn-cs"/>
              </a:rPr>
              <a:t>Usually, in a periodic inventory system, ending inventory is known from a physical count and cost of goods sold is derived as follows: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Beginning inventory (from the accounting records)</a:t>
            </a:r>
          </a:p>
          <a:p>
            <a:r>
              <a:rPr lang="en-US" sz="1200" u="sng" kern="1200" baseline="0" dirty="0">
                <a:solidFill>
                  <a:schemeClr val="tx1"/>
                </a:solidFill>
                <a:latin typeface="+mn-lt"/>
                <a:ea typeface="+mn-ea"/>
                <a:cs typeface="+mn-cs"/>
              </a:rPr>
              <a:t>Plus: Net purchases</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the accounting records)</a:t>
            </a:r>
          </a:p>
          <a:p>
            <a:r>
              <a:rPr lang="en-US" sz="1200" kern="1200" baseline="0" dirty="0">
                <a:solidFill>
                  <a:schemeClr val="tx1"/>
                </a:solidFill>
                <a:latin typeface="+mn-lt"/>
                <a:ea typeface="+mn-ea"/>
                <a:cs typeface="+mn-cs"/>
              </a:rPr>
              <a:t>Goods available for sale</a:t>
            </a:r>
          </a:p>
          <a:p>
            <a:r>
              <a:rPr lang="en-US" sz="1200" u="sng" kern="1200" baseline="0" dirty="0">
                <a:solidFill>
                  <a:schemeClr val="tx1"/>
                </a:solidFill>
                <a:latin typeface="+mn-lt"/>
                <a:ea typeface="+mn-ea"/>
                <a:cs typeface="+mn-cs"/>
              </a:rPr>
              <a:t>Less: Ending inventory</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a physical count)</a:t>
            </a:r>
          </a:p>
          <a:p>
            <a:r>
              <a:rPr lang="en-US" sz="1200" kern="1200" baseline="0" dirty="0">
                <a:solidFill>
                  <a:schemeClr val="tx1"/>
                </a:solidFill>
                <a:latin typeface="+mn-lt"/>
                <a:ea typeface="+mn-ea"/>
                <a:cs typeface="+mn-cs"/>
              </a:rPr>
              <a:t>Cost of goods sold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when using the gross profit method, the ending inventory is not known. Instead, the amount of sales is known from which we can estimate the cost of goods sold—and ending inventory is the amount calculated.</a:t>
            </a:r>
          </a:p>
          <a:p>
            <a:endParaRPr lang="en-US" dirty="0"/>
          </a:p>
          <a:p>
            <a:r>
              <a:rPr lang="en-US" sz="1200" kern="1200" baseline="0" dirty="0">
                <a:solidFill>
                  <a:schemeClr val="tx1"/>
                </a:solidFill>
                <a:latin typeface="+mn-lt"/>
                <a:ea typeface="+mn-ea"/>
                <a:cs typeface="+mn-cs"/>
              </a:rPr>
              <a:t>Beginning inventory (from the accounting records)</a:t>
            </a:r>
          </a:p>
          <a:p>
            <a:r>
              <a:rPr lang="en-US" sz="1200" u="sng" kern="1200" baseline="0" dirty="0">
                <a:solidFill>
                  <a:schemeClr val="tx1"/>
                </a:solidFill>
                <a:latin typeface="+mn-lt"/>
                <a:ea typeface="+mn-ea"/>
                <a:cs typeface="+mn-cs"/>
              </a:rPr>
              <a:t>Plus: Net purchases</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(from the accounting records)</a:t>
            </a:r>
          </a:p>
          <a:p>
            <a:r>
              <a:rPr lang="en-US" sz="1200" kern="1200" baseline="0" dirty="0">
                <a:solidFill>
                  <a:schemeClr val="tx1"/>
                </a:solidFill>
                <a:latin typeface="+mn-lt"/>
                <a:ea typeface="+mn-ea"/>
                <a:cs typeface="+mn-cs"/>
              </a:rPr>
              <a:t>Goods available for sale</a:t>
            </a:r>
          </a:p>
          <a:p>
            <a:r>
              <a:rPr lang="en-US" sz="1200" u="sng" kern="1200" baseline="0" dirty="0">
                <a:solidFill>
                  <a:schemeClr val="tx1"/>
                </a:solidFill>
                <a:latin typeface="+mn-lt"/>
                <a:ea typeface="+mn-ea"/>
                <a:cs typeface="+mn-cs"/>
              </a:rPr>
              <a:t>Less: Cost of goods sold</a:t>
            </a:r>
            <a:r>
              <a:rPr lang="en-US" sz="1200" u="none" kern="1200" baseline="0" dirty="0">
                <a:solidFill>
                  <a:schemeClr val="tx1"/>
                </a:solidFill>
                <a:latin typeface="+mn-lt"/>
                <a:ea typeface="+mn-ea"/>
                <a:cs typeface="+mn-cs"/>
              </a:rPr>
              <a:t> </a:t>
            </a:r>
            <a:r>
              <a:rPr lang="en-US" sz="1200" kern="1200" baseline="0" dirty="0">
                <a:solidFill>
                  <a:schemeClr val="tx1"/>
                </a:solidFill>
                <a:latin typeface="+mn-lt"/>
                <a:ea typeface="+mn-ea"/>
                <a:cs typeface="+mn-cs"/>
              </a:rPr>
              <a:t>(estimated)</a:t>
            </a:r>
          </a:p>
          <a:p>
            <a:r>
              <a:rPr lang="en-US" sz="1200" kern="1200" baseline="0" dirty="0">
                <a:solidFill>
                  <a:schemeClr val="tx1"/>
                </a:solidFill>
                <a:latin typeface="+mn-lt"/>
                <a:ea typeface="+mn-ea"/>
                <a:cs typeface="+mn-cs"/>
              </a:rPr>
              <a:t>Ending inventory (estimated)</a:t>
            </a:r>
          </a:p>
          <a:p>
            <a:endParaRPr lang="en-IN" dirty="0"/>
          </a:p>
          <a:p>
            <a:r>
              <a:rPr lang="en-US" sz="1200" kern="1200" baseline="0" dirty="0">
                <a:solidFill>
                  <a:schemeClr val="tx1"/>
                </a:solidFill>
                <a:latin typeface="+mn-lt"/>
                <a:ea typeface="+mn-ea"/>
                <a:cs typeface="+mn-cs"/>
              </a:rPr>
              <a:t>So, a first step in estimating inventory is to estimate cost of goods sold. This estimate relies on the historical relationship among (a) net sales, (b) cost of goods sold, and (c) gross profit. Gross profit, you will recall, is simply net sales minus cost of goods sold. So, if we know what net sales are, and if we know what percentage of net sales the gross profit is, we can fairly accurately estimate cost of goods sold. Companies often sell products that have similar gross profit ratios. </a:t>
            </a:r>
            <a:r>
              <a:rPr lang="en-US" sz="1200" b="0" i="0" u="none" strike="noStrike" kern="1200" baseline="0" dirty="0">
                <a:solidFill>
                  <a:schemeClr val="tx1"/>
                </a:solidFill>
                <a:latin typeface="+mn-lt"/>
                <a:ea typeface="+mn-ea"/>
                <a:cs typeface="+mn-cs"/>
              </a:rPr>
              <a:t>As a result, accounting records usually provide the information necessary to estimate the cost of ending inventory, even when a physical count is impractical.</a:t>
            </a:r>
            <a:endParaRPr lang="en-IN"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4261065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9–4 </a:t>
            </a:r>
            <a:r>
              <a:rPr lang="en-US" dirty="0"/>
              <a:t>Gross Profit Method</a:t>
            </a:r>
          </a:p>
          <a:p>
            <a:endParaRPr lang="en-US" dirty="0"/>
          </a:p>
          <a:p>
            <a:r>
              <a:rPr lang="en-US" sz="1200" b="0" i="0" u="none" strike="noStrike" kern="1200" baseline="0" dirty="0">
                <a:solidFill>
                  <a:schemeClr val="tx1"/>
                </a:solidFill>
                <a:latin typeface="+mn-lt"/>
                <a:ea typeface="+mn-ea"/>
                <a:cs typeface="+mn-cs"/>
              </a:rPr>
              <a:t>Suppose a company began </a:t>
            </a:r>
            <a:r>
              <a:rPr lang="en-US" sz="1200" b="0" i="0" u="none" strike="noStrike" kern="1200" baseline="0" dirty="0" smtClean="0">
                <a:solidFill>
                  <a:schemeClr val="tx1"/>
                </a:solidFill>
                <a:latin typeface="+mn-lt"/>
                <a:ea typeface="+mn-ea"/>
                <a:cs typeface="+mn-cs"/>
              </a:rPr>
              <a:t>the year </a:t>
            </a:r>
            <a:r>
              <a:rPr lang="en-US" sz="1200" b="0" i="0" u="none" strike="noStrike" kern="1200" baseline="0" dirty="0">
                <a:solidFill>
                  <a:schemeClr val="tx1"/>
                </a:solidFill>
                <a:latin typeface="+mn-lt"/>
                <a:ea typeface="+mn-ea"/>
                <a:cs typeface="+mn-cs"/>
              </a:rPr>
              <a:t>with inventory of </a:t>
            </a:r>
            <a:r>
              <a:rPr lang="en-US" sz="1200" b="1" i="0" u="none" strike="noStrike" kern="1200" baseline="0" dirty="0">
                <a:solidFill>
                  <a:schemeClr val="tx1"/>
                </a:solidFill>
                <a:latin typeface="+mn-lt"/>
                <a:ea typeface="+mn-ea"/>
                <a:cs typeface="+mn-cs"/>
              </a:rPr>
              <a:t>$600,000</a:t>
            </a:r>
            <a:r>
              <a:rPr lang="en-US" sz="1200" b="0" i="0" u="none" strike="noStrike" kern="1200" baseline="0" dirty="0">
                <a:solidFill>
                  <a:schemeClr val="tx1"/>
                </a:solidFill>
                <a:latin typeface="+mn-lt"/>
                <a:ea typeface="+mn-ea"/>
                <a:cs typeface="+mn-cs"/>
              </a:rPr>
              <a:t>, and on March 17 a warehouse fire destroyed the entire inventory. Company records indicate net purchases of </a:t>
            </a:r>
            <a:r>
              <a:rPr lang="en-US" sz="1200" b="1" i="0" u="none" strike="noStrike" kern="1200" baseline="0" dirty="0">
                <a:solidFill>
                  <a:schemeClr val="tx1"/>
                </a:solidFill>
                <a:latin typeface="+mn-lt"/>
                <a:ea typeface="+mn-ea"/>
                <a:cs typeface="+mn-cs"/>
              </a:rPr>
              <a:t>$1,500,000 </a:t>
            </a:r>
            <a:r>
              <a:rPr lang="en-US" sz="1200" b="0" i="0" u="none" strike="noStrike" kern="1200" baseline="0" dirty="0">
                <a:solidFill>
                  <a:schemeClr val="tx1"/>
                </a:solidFill>
                <a:latin typeface="+mn-lt"/>
                <a:ea typeface="+mn-ea"/>
                <a:cs typeface="+mn-cs"/>
              </a:rPr>
              <a:t>and net sales of </a:t>
            </a:r>
            <a:r>
              <a:rPr lang="en-US" sz="1200" b="1" i="0" u="none" strike="noStrike" kern="1200" baseline="0" dirty="0">
                <a:solidFill>
                  <a:schemeClr val="tx1"/>
                </a:solidFill>
                <a:latin typeface="+mn-lt"/>
                <a:ea typeface="+mn-ea"/>
                <a:cs typeface="+mn-cs"/>
              </a:rPr>
              <a:t>$2,000,000 </a:t>
            </a:r>
            <a:r>
              <a:rPr lang="en-US" sz="1200" b="0" i="0" u="none" strike="noStrike" kern="1200" baseline="0" dirty="0">
                <a:solidFill>
                  <a:schemeClr val="tx1"/>
                </a:solidFill>
                <a:latin typeface="+mn-lt"/>
                <a:ea typeface="+mn-ea"/>
                <a:cs typeface="+mn-cs"/>
              </a:rPr>
              <a:t>prior to the fire. The gross profit ratio in each of the previous three years has been very close to 40%. Here we see how the company can estimate the cost of the inventory destroyed for its insurance claim.</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1681718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gross profit method provides only an estimate. The key to obtaining good estimates is the reliability of the gross profit ratio. The ratio usually is estimated from relationships between sales and cost of goods sold. However, the current relationship may differ from the past. In that case, all available information should be used to make necessary adjustments. For example, the company may have made changes in the markup percentage of some of its products. Very often different products have different markups. In these situations, a blanket ratio should not be applied across the board. The accuracy of the estimate can be improved by grouping inventory into pools of products that have similar gross profit relationships rather than using one gross profit ratio for the entire inventory.</a:t>
            </a:r>
          </a:p>
          <a:p>
            <a:endParaRPr lang="en-US" dirty="0"/>
          </a:p>
          <a:p>
            <a:r>
              <a:rPr lang="en-IN" dirty="0"/>
              <a:t>The company’s cost flow assumption should be implicitly considered when estimating the gross profit ratio. For example, if LIFO is used and the relationship between cost and selling price has changed for recent acquisitions, this would suggest a ratio different from one where the average cost method was used. </a:t>
            </a:r>
          </a:p>
          <a:p>
            <a:endParaRPr lang="en-IN" dirty="0"/>
          </a:p>
          <a:p>
            <a:r>
              <a:rPr lang="en-IN" dirty="0"/>
              <a:t>Another difficulty with the gross profit method is that it does not explicitly consider possible theft or spoilage of inventory. The method assumes that if the inventory was not sold, then it must be on hand at the end of the period. Suspected theft or spoilage would require an adjustment to estimates obtained using </a:t>
            </a:r>
            <a:r>
              <a:rPr lang="en-US" dirty="0"/>
              <a:t>the gross profit method.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you would expect, companies hope to sell their inventory for more than its cost. Yet, this doesn’t always happen. Sometimes circumstances arise after (or </a:t>
            </a:r>
            <a:r>
              <a:rPr lang="en-US" sz="1200" b="0" i="1" u="none" strike="noStrike" kern="1200" baseline="0" dirty="0">
                <a:solidFill>
                  <a:schemeClr val="tx1"/>
                </a:solidFill>
                <a:latin typeface="+mn-lt"/>
                <a:ea typeface="+mn-ea"/>
                <a:cs typeface="+mn-cs"/>
              </a:rPr>
              <a:t>subsequent </a:t>
            </a:r>
            <a:r>
              <a:rPr lang="en-US" sz="1200" b="0" i="0" u="none" strike="noStrike" kern="1200" baseline="0" dirty="0">
                <a:solidFill>
                  <a:schemeClr val="tx1"/>
                </a:solidFill>
                <a:latin typeface="+mn-lt"/>
                <a:ea typeface="+mn-ea"/>
                <a:cs typeface="+mn-cs"/>
              </a:rPr>
              <a:t>to) the purchase or production of inventory that indicate the company will have to sell its inventory for less than its cost. This might happen because of inventory damage, physical deterioration, obsolescence, changes in price levels, or any situation that lessens demand for the inventory. </a:t>
            </a:r>
            <a:endParaRPr lang="en-US" sz="1200" b="0" i="0" u="none" strike="noStrike" kern="1200" baseline="0" dirty="0" smtClean="0">
              <a:solidFill>
                <a:schemeClr val="tx1"/>
              </a:solidFill>
              <a:latin typeface="+mn-lt"/>
              <a:ea typeface="+mn-ea"/>
              <a:cs typeface="+mn-cs"/>
            </a:endParaRPr>
          </a:p>
          <a:p>
            <a:endParaRPr lang="en-US" dirty="0"/>
          </a:p>
          <a:p>
            <a:r>
              <a:rPr lang="en-US" sz="1200" b="0" i="0" u="none" strike="noStrike" kern="1200" baseline="0" dirty="0" smtClean="0">
                <a:solidFill>
                  <a:schemeClr val="tx1"/>
                </a:solidFill>
                <a:latin typeface="+mn-lt"/>
                <a:ea typeface="+mn-ea"/>
                <a:cs typeface="+mn-cs"/>
              </a:rPr>
              <a:t>GAAP </a:t>
            </a:r>
            <a:r>
              <a:rPr lang="en-US" sz="1200" b="0" i="0" u="none" strike="noStrike" kern="1200" baseline="0" dirty="0">
                <a:solidFill>
                  <a:schemeClr val="tx1"/>
                </a:solidFill>
                <a:latin typeface="+mn-lt"/>
                <a:ea typeface="+mn-ea"/>
                <a:cs typeface="+mn-cs"/>
              </a:rPr>
              <a:t>requires that companies evaluate their unsold inventory at the end of each reporting period (for reasons mentioned above). </a:t>
            </a:r>
            <a:endParaRPr lang="en-US"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639388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5894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As the name implies, the method is used by many retail companies such as Target, Walmart, Sears Holding Corporation, J.C. Penney, and Macy’s. Certain retailers </a:t>
            </a:r>
            <a:r>
              <a:rPr lang="en-IN" dirty="0"/>
              <a:t>like auto dealers and </a:t>
            </a:r>
            <a:r>
              <a:rPr lang="en-US" dirty="0"/>
              <a:t>jewelry</a:t>
            </a:r>
            <a:r>
              <a:rPr lang="en-IN" dirty="0"/>
              <a:t> stores, whose inventory consists of few, high-priced items, can economically use the specific identification inventory method. However, high-volume retailers selling many different items at low unit prices find the retail inventory method ideal.</a:t>
            </a:r>
            <a:r>
              <a:rPr lang="en-IN" baseline="0" dirty="0"/>
              <a:t> </a:t>
            </a:r>
            <a:r>
              <a:rPr lang="en-US" sz="1200" b="0" i="0" u="none" strike="noStrike" kern="1200" baseline="0" dirty="0">
                <a:solidFill>
                  <a:schemeClr val="tx1"/>
                </a:solidFill>
                <a:latin typeface="+mn-lt"/>
                <a:ea typeface="+mn-ea"/>
                <a:cs typeface="+mn-cs"/>
              </a:rPr>
              <a:t>Its principal benefit is that a physical count of inventory is not required to estimate ending inventory and cost of goods sold.</a:t>
            </a:r>
            <a:r>
              <a:rPr lang="en-IN" baseline="0" dirty="0"/>
              <a:t> </a:t>
            </a:r>
          </a:p>
          <a:p>
            <a:endParaRPr lang="en-IN" baseline="0" dirty="0"/>
          </a:p>
          <a:p>
            <a:r>
              <a:rPr lang="en-US" sz="1200" b="0" i="0" u="none" strike="noStrike" kern="1200" baseline="0" dirty="0">
                <a:solidFill>
                  <a:schemeClr val="tx1"/>
                </a:solidFill>
                <a:latin typeface="+mn-lt"/>
                <a:ea typeface="+mn-ea"/>
                <a:cs typeface="+mn-cs"/>
              </a:rPr>
              <a:t>In its simplest form, the retail inventory method first estimates the amount of ending inventory (at retail) by subtracting sales (at retail) from goods available for sale (at retail). </a:t>
            </a:r>
            <a:r>
              <a:rPr lang="en-US" sz="1200" b="0" i="1" u="none" strike="noStrike" kern="1200" baseline="0" dirty="0">
                <a:solidFill>
                  <a:schemeClr val="tx1"/>
                </a:solidFill>
                <a:latin typeface="+mn-lt"/>
                <a:ea typeface="+mn-ea"/>
                <a:cs typeface="+mn-cs"/>
              </a:rPr>
              <a:t>Retail </a:t>
            </a:r>
            <a:r>
              <a:rPr lang="en-US" sz="1200" b="0" i="0" u="none" strike="noStrike" kern="1200" baseline="0" dirty="0">
                <a:solidFill>
                  <a:schemeClr val="tx1"/>
                </a:solidFill>
                <a:latin typeface="+mn-lt"/>
                <a:ea typeface="+mn-ea"/>
                <a:cs typeface="+mn-cs"/>
              </a:rPr>
              <a:t>amounts refer to current selling prices. Ending inventory (at retail) is then multiplied by the current </a:t>
            </a:r>
            <a:r>
              <a:rPr lang="en-US" sz="1200" b="1" i="0" u="none" strike="noStrike" kern="1200" baseline="0" dirty="0">
                <a:solidFill>
                  <a:schemeClr val="tx1"/>
                </a:solidFill>
                <a:latin typeface="+mn-lt"/>
                <a:ea typeface="+mn-ea"/>
                <a:cs typeface="+mn-cs"/>
              </a:rPr>
              <a:t>cost-to-retail percentage </a:t>
            </a:r>
            <a:r>
              <a:rPr lang="en-US" sz="1200" b="0" i="0" u="none" strike="noStrike" kern="1200" baseline="0" dirty="0">
                <a:solidFill>
                  <a:schemeClr val="tx1"/>
                </a:solidFill>
                <a:latin typeface="+mn-lt"/>
                <a:ea typeface="+mn-ea"/>
                <a:cs typeface="+mn-cs"/>
              </a:rPr>
              <a:t>to estimate ending inventory (at cost). The cost-to-retail percentage is found by dividing goods available for sale at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by goods available for sale at </a:t>
            </a:r>
            <a:r>
              <a:rPr lang="en-US" sz="1200" b="0" i="1" u="none" strike="noStrike" kern="1200" baseline="0" dirty="0">
                <a:solidFill>
                  <a:schemeClr val="tx1"/>
                </a:solidFill>
                <a:latin typeface="+mn-lt"/>
                <a:ea typeface="+mn-ea"/>
                <a:cs typeface="+mn-cs"/>
              </a:rPr>
              <a:t>current selling price.</a:t>
            </a:r>
            <a:endParaRPr lang="en-IN"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1934123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9–5 </a:t>
            </a:r>
            <a:r>
              <a:rPr lang="en-US" sz="1200" kern="1200" baseline="0" dirty="0">
                <a:solidFill>
                  <a:schemeClr val="tx1"/>
                </a:solidFill>
                <a:latin typeface="+mn-lt"/>
                <a:ea typeface="+mn-ea"/>
                <a:cs typeface="+mn-cs"/>
              </a:rPr>
              <a:t>Retail Inventory </a:t>
            </a:r>
            <a:r>
              <a:rPr lang="en-US" sz="1200" kern="1200" baseline="0" dirty="0" smtClean="0">
                <a:solidFill>
                  <a:schemeClr val="tx1"/>
                </a:solidFill>
                <a:latin typeface="+mn-lt"/>
                <a:ea typeface="+mn-ea"/>
                <a:cs typeface="+mn-cs"/>
              </a:rPr>
              <a:t>Method—Estimating </a:t>
            </a:r>
            <a:r>
              <a:rPr lang="en-US" dirty="0"/>
              <a:t>E</a:t>
            </a:r>
            <a:r>
              <a:rPr lang="en-US" sz="1200" kern="1200" baseline="0" dirty="0" smtClean="0">
                <a:solidFill>
                  <a:schemeClr val="tx1"/>
                </a:solidFill>
                <a:latin typeface="+mn-lt"/>
                <a:ea typeface="+mn-ea"/>
                <a:cs typeface="+mn-cs"/>
              </a:rPr>
              <a:t>nding </a:t>
            </a:r>
            <a:r>
              <a:rPr lang="en-US" dirty="0"/>
              <a:t>I</a:t>
            </a:r>
            <a:r>
              <a:rPr lang="en-US" sz="1200" kern="1200" baseline="0" dirty="0" smtClean="0">
                <a:solidFill>
                  <a:schemeClr val="tx1"/>
                </a:solidFill>
                <a:latin typeface="+mn-lt"/>
                <a:ea typeface="+mn-ea"/>
                <a:cs typeface="+mn-cs"/>
              </a:rPr>
              <a:t>nventory </a:t>
            </a:r>
            <a:r>
              <a:rPr lang="en-US" sz="1200" kern="1200" baseline="0" dirty="0">
                <a:solidFill>
                  <a:schemeClr val="tx1"/>
                </a:solidFill>
                <a:latin typeface="+mn-lt"/>
                <a:ea typeface="+mn-ea"/>
                <a:cs typeface="+mn-cs"/>
              </a:rPr>
              <a:t>and </a:t>
            </a:r>
            <a:r>
              <a:rPr lang="en-US" sz="1200" kern="1200" baseline="0" dirty="0" smtClean="0">
                <a:solidFill>
                  <a:schemeClr val="tx1"/>
                </a:solidFill>
                <a:latin typeface="+mn-lt"/>
                <a:ea typeface="+mn-ea"/>
                <a:cs typeface="+mn-cs"/>
              </a:rPr>
              <a:t>Cost </a:t>
            </a:r>
            <a:r>
              <a:rPr lang="en-US" sz="1200" kern="1200" baseline="0" dirty="0">
                <a:solidFill>
                  <a:schemeClr val="tx1"/>
                </a:solidFill>
                <a:latin typeface="+mn-lt"/>
                <a:ea typeface="+mn-ea"/>
                <a:cs typeface="+mn-cs"/>
              </a:rPr>
              <a:t>of </a:t>
            </a:r>
            <a:r>
              <a:rPr lang="en-US" dirty="0"/>
              <a:t>G</a:t>
            </a:r>
            <a:r>
              <a:rPr lang="en-US" sz="1200" kern="1200" baseline="0" dirty="0" smtClean="0">
                <a:solidFill>
                  <a:schemeClr val="tx1"/>
                </a:solidFill>
                <a:latin typeface="+mn-lt"/>
                <a:ea typeface="+mn-ea"/>
                <a:cs typeface="+mn-cs"/>
              </a:rPr>
              <a:t>oods </a:t>
            </a:r>
            <a:r>
              <a:rPr lang="en-US" dirty="0"/>
              <a:t>S</a:t>
            </a:r>
            <a:r>
              <a:rPr lang="en-US" sz="1200" kern="1200" baseline="0" dirty="0" smtClean="0">
                <a:solidFill>
                  <a:schemeClr val="tx1"/>
                </a:solidFill>
                <a:latin typeface="+mn-lt"/>
                <a:ea typeface="+mn-ea"/>
                <a:cs typeface="+mn-cs"/>
              </a:rPr>
              <a:t>old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 we see an example of the retail inventory method. </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Home Improvement Stores, Inc., uses a periodic inventory system and the retail inventory method to estimate ending inventory and cost of goods sold. The data shown here are available from the company’s records for the month of June.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Home Improvement Stores first estimates ending inventory at retail (</a:t>
            </a:r>
            <a:r>
              <a:rPr lang="en-US" sz="1200" b="1" i="0" u="none" strike="noStrike" kern="1200" baseline="0" dirty="0">
                <a:solidFill>
                  <a:schemeClr val="tx1"/>
                </a:solidFill>
                <a:latin typeface="+mn-lt"/>
                <a:ea typeface="+mn-ea"/>
                <a:cs typeface="+mn-cs"/>
              </a:rPr>
              <a:t>$160,000</a:t>
            </a:r>
            <a:r>
              <a:rPr lang="en-US" sz="1200" b="0" i="0" u="none" strike="noStrike" kern="1200" baseline="0" dirty="0">
                <a:solidFill>
                  <a:schemeClr val="tx1"/>
                </a:solidFill>
                <a:latin typeface="+mn-lt"/>
                <a:ea typeface="+mn-ea"/>
                <a:cs typeface="+mn-cs"/>
              </a:rPr>
              <a:t>) by subtracting net sales from goods available for sale (at retail). Ending inventory at retail is multiplied by the cost-to-retail percentage (</a:t>
            </a:r>
            <a:r>
              <a:rPr lang="en-US" sz="1200" b="1" i="0" u="none" strike="noStrike" kern="1200" baseline="0" dirty="0">
                <a:solidFill>
                  <a:schemeClr val="tx1"/>
                </a:solidFill>
                <a:latin typeface="+mn-lt"/>
                <a:ea typeface="+mn-ea"/>
                <a:cs typeface="+mn-cs"/>
              </a:rPr>
              <a:t>62%</a:t>
            </a:r>
            <a:r>
              <a:rPr lang="en-US" sz="1200" b="0" i="0" u="none" strike="noStrike" kern="1200" baseline="0" dirty="0">
                <a:solidFill>
                  <a:schemeClr val="tx1"/>
                </a:solidFill>
                <a:latin typeface="+mn-lt"/>
                <a:ea typeface="+mn-ea"/>
                <a:cs typeface="+mn-cs"/>
              </a:rPr>
              <a:t>), which is found by dividing goods available for sale at </a:t>
            </a:r>
            <a:r>
              <a:rPr lang="en-US" sz="1200" b="0" i="1" u="none" strike="noStrike" kern="1200" baseline="0" dirty="0">
                <a:solidFill>
                  <a:schemeClr val="tx1"/>
                </a:solidFill>
                <a:latin typeface="+mn-lt"/>
                <a:ea typeface="+mn-ea"/>
                <a:cs typeface="+mn-cs"/>
              </a:rPr>
              <a:t>cost </a:t>
            </a:r>
            <a:r>
              <a:rPr lang="en-US" sz="1200" b="0" i="0" u="none" strike="noStrike" kern="1200" baseline="0" dirty="0">
                <a:solidFill>
                  <a:schemeClr val="tx1"/>
                </a:solidFill>
                <a:latin typeface="+mn-lt"/>
                <a:ea typeface="+mn-ea"/>
                <a:cs typeface="+mn-cs"/>
              </a:rPr>
              <a:t>by goods available for sale at </a:t>
            </a:r>
            <a:r>
              <a:rPr lang="en-US" sz="1200" b="0" i="1" u="none" strike="noStrike" kern="1200" baseline="0" dirty="0">
                <a:solidFill>
                  <a:schemeClr val="tx1"/>
                </a:solidFill>
                <a:latin typeface="+mn-lt"/>
                <a:ea typeface="+mn-ea"/>
                <a:cs typeface="+mn-cs"/>
              </a:rPr>
              <a:t>current selling price. </a:t>
            </a:r>
            <a:r>
              <a:rPr lang="en-US" sz="1200" b="0" i="0" u="none" strike="noStrike" kern="1200" baseline="0" dirty="0">
                <a:solidFill>
                  <a:schemeClr val="tx1"/>
                </a:solidFill>
                <a:latin typeface="+mn-lt"/>
                <a:ea typeface="+mn-ea"/>
                <a:cs typeface="+mn-cs"/>
              </a:rPr>
              <a:t>This multiplication leads to an estimate of ending inventory of </a:t>
            </a:r>
            <a:r>
              <a:rPr lang="en-US" sz="1200" b="1" i="0" u="none" strike="noStrike" kern="1200" baseline="0" dirty="0">
                <a:solidFill>
                  <a:schemeClr val="tx1"/>
                </a:solidFill>
                <a:latin typeface="+mn-lt"/>
                <a:ea typeface="+mn-ea"/>
                <a:cs typeface="+mn-cs"/>
              </a:rPr>
              <a:t>$99,200</a:t>
            </a:r>
            <a:r>
              <a:rPr lang="en-US" sz="1200" b="0" i="0" u="none" strike="noStrike" kern="1200" baseline="0" dirty="0">
                <a:solidFill>
                  <a:schemeClr val="tx1"/>
                </a:solidFill>
                <a:latin typeface="+mn-lt"/>
                <a:ea typeface="+mn-ea"/>
                <a:cs typeface="+mn-cs"/>
              </a:rPr>
              <a:t>. This amount is subtracted from the cost of goods available for sale to estimate cost of goods sold of </a:t>
            </a:r>
            <a:r>
              <a:rPr lang="en-US" sz="1200" b="1" i="0" u="none" strike="noStrike" kern="1200" baseline="0" dirty="0">
                <a:solidFill>
                  <a:schemeClr val="tx1"/>
                </a:solidFill>
                <a:latin typeface="+mn-lt"/>
                <a:ea typeface="+mn-ea"/>
                <a:cs typeface="+mn-cs"/>
              </a:rPr>
              <a:t>$248,000</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95024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9–7 </a:t>
            </a:r>
            <a:r>
              <a:rPr lang="en-US" dirty="0"/>
              <a:t>Terminology Used in Applying the Retail Method</a:t>
            </a:r>
          </a:p>
          <a:p>
            <a:endParaRPr lang="en-US" dirty="0"/>
          </a:p>
          <a:p>
            <a:r>
              <a:rPr lang="en-US" sz="1200" b="0" i="0" u="none" strike="noStrike" kern="1200" baseline="0" dirty="0">
                <a:solidFill>
                  <a:schemeClr val="tx1"/>
                </a:solidFill>
                <a:latin typeface="+mn-lt"/>
                <a:ea typeface="+mn-ea"/>
                <a:cs typeface="+mn-cs"/>
              </a:rPr>
              <a:t>After the initial markup of inventory but before it has been sold, companies sometimes increase the selling price further (additional markup) or reduce the selling price (markdown). For applying the retail inventory method, we need to track the movement in the selling price until it is sold. </a:t>
            </a:r>
          </a:p>
          <a:p>
            <a:endParaRPr lang="en-US" dirty="0"/>
          </a:p>
          <a:p>
            <a:r>
              <a:rPr lang="en-US" dirty="0"/>
              <a:t>The following terms </a:t>
            </a:r>
            <a:r>
              <a:rPr lang="en-IN" dirty="0"/>
              <a:t>are associated with changing retail prices of merchandise inventory:</a:t>
            </a:r>
          </a:p>
          <a:p>
            <a:pPr marL="171450" indent="-171450" defTabSz="931774">
              <a:buFont typeface="Arial" panose="020B0604020202020204" pitchFamily="34" charset="0"/>
              <a:buChar char="•"/>
              <a:defRPr/>
            </a:pPr>
            <a:r>
              <a:rPr lang="en-US" b="0" dirty="0"/>
              <a:t>Initial markup: Original amount of markup from cost to selling price</a:t>
            </a:r>
          </a:p>
          <a:p>
            <a:pPr marL="171450" indent="-171450" defTabSz="931774">
              <a:buFont typeface="Arial" panose="020B0604020202020204" pitchFamily="34" charset="0"/>
              <a:buChar char="•"/>
              <a:defRPr/>
            </a:pPr>
            <a:r>
              <a:rPr lang="en-US" b="0" dirty="0"/>
              <a:t>Additional markup: Increase in selling price subsequent to initial markup</a:t>
            </a:r>
            <a:endParaRPr lang="en-US" b="0" baseline="0" dirty="0"/>
          </a:p>
          <a:p>
            <a:pPr marL="171450" indent="-171450" defTabSz="931774">
              <a:buFont typeface="Arial" panose="020B0604020202020204" pitchFamily="34" charset="0"/>
              <a:buChar char="•"/>
              <a:defRPr/>
            </a:pPr>
            <a:r>
              <a:rPr lang="en-US" b="0" dirty="0"/>
              <a:t>Markup cancellation: Elimination of an additional markup</a:t>
            </a:r>
          </a:p>
          <a:p>
            <a:pPr marL="171450" indent="-171450" defTabSz="931774">
              <a:buFont typeface="Arial" panose="020B0604020202020204" pitchFamily="34" charset="0"/>
              <a:buChar char="•"/>
              <a:defRPr/>
            </a:pPr>
            <a:r>
              <a:rPr lang="en-US" b="0" dirty="0"/>
              <a:t>Markdown: Reduction in selling price below the original selling price</a:t>
            </a:r>
          </a:p>
          <a:p>
            <a:pPr marL="171450" indent="-171450" defTabSz="931774">
              <a:buFont typeface="Arial" panose="020B0604020202020204" pitchFamily="34" charset="0"/>
              <a:buChar char="•"/>
              <a:defRPr/>
            </a:pPr>
            <a:r>
              <a:rPr lang="en-US" b="0" dirty="0"/>
              <a:t>Markdown cancellation: Elimination of a markdown</a:t>
            </a:r>
            <a:endParaRPr lang="en-US"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2746684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9–8A </a:t>
            </a:r>
            <a:r>
              <a:rPr lang="en-US" sz="1200" b="0" kern="1200" baseline="0" dirty="0">
                <a:solidFill>
                  <a:schemeClr val="tx1"/>
                </a:solidFill>
                <a:latin typeface="+mn-lt"/>
                <a:ea typeface="+mn-ea"/>
                <a:cs typeface="+mn-cs"/>
              </a:rPr>
              <a:t>Retail Inventory Method Terminology </a:t>
            </a:r>
          </a:p>
          <a:p>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9–8B </a:t>
            </a:r>
            <a:r>
              <a:rPr lang="en-US" sz="1200" b="0" kern="1200" baseline="0" dirty="0">
                <a:solidFill>
                  <a:schemeClr val="tx1"/>
                </a:solidFill>
                <a:latin typeface="+mn-lt"/>
                <a:ea typeface="+mn-ea"/>
                <a:cs typeface="+mn-cs"/>
              </a:rPr>
              <a:t>Retail Inventory Method Terminology</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illustrate, assume that a product purchased for $6 </a:t>
            </a:r>
            <a:r>
              <a:rPr lang="en-US" sz="1200" b="0" i="0" u="none" strike="noStrike" kern="1200" baseline="0" dirty="0">
                <a:solidFill>
                  <a:schemeClr val="tx1"/>
                </a:solidFill>
                <a:latin typeface="+mn-lt"/>
                <a:ea typeface="+mn-ea"/>
                <a:cs typeface="+mn-cs"/>
              </a:rPr>
              <a:t>is initially listed with a selling price of $10 (that is, there is a $4 initial markup). </a:t>
            </a:r>
            <a:r>
              <a:rPr lang="en-US" sz="1200" b="0" kern="1200" baseline="0" dirty="0">
                <a:solidFill>
                  <a:schemeClr val="tx1"/>
                </a:solidFill>
                <a:latin typeface="+mn-lt"/>
                <a:ea typeface="+mn-ea"/>
                <a:cs typeface="+mn-cs"/>
              </a:rPr>
              <a:t>If the selling price is subsequently increased to $12, the additional markup is $2. If the selling price is then subsequently decreased to $10.50, the markup cancellation is $1.50. </a:t>
            </a:r>
            <a:r>
              <a:rPr lang="en-US" sz="1200" b="0" i="0" u="none" strike="noStrike" kern="1200" baseline="0" dirty="0">
                <a:solidFill>
                  <a:schemeClr val="tx1"/>
                </a:solidFill>
                <a:latin typeface="+mn-lt"/>
                <a:ea typeface="+mn-ea"/>
                <a:cs typeface="+mn-cs"/>
              </a:rPr>
              <a:t>A markup cancellation reduces an additional markup but not below the original selling </a:t>
            </a:r>
            <a:r>
              <a:rPr lang="en-US" sz="1200" b="0" i="0" u="none" strike="noStrike" kern="1200" baseline="0" dirty="0" smtClean="0">
                <a:solidFill>
                  <a:schemeClr val="tx1"/>
                </a:solidFill>
                <a:latin typeface="+mn-lt"/>
                <a:ea typeface="+mn-ea"/>
                <a:cs typeface="+mn-cs"/>
              </a:rPr>
              <a:t>price.</a:t>
            </a:r>
            <a:r>
              <a:rPr lang="en-US" sz="1200" b="0" kern="1200" baseline="0" dirty="0" smtClean="0">
                <a:solidFill>
                  <a:schemeClr val="tx1"/>
                </a:solidFill>
                <a:latin typeface="+mn-lt"/>
                <a:ea typeface="+mn-ea"/>
                <a:cs typeface="+mn-cs"/>
              </a:rPr>
              <a:t> </a:t>
            </a:r>
            <a:r>
              <a:rPr lang="en-US" sz="1200" b="0" kern="1200" baseline="0" dirty="0">
                <a:solidFill>
                  <a:schemeClr val="tx1"/>
                </a:solidFill>
                <a:latin typeface="+mn-lt"/>
                <a:ea typeface="+mn-ea"/>
                <a:cs typeface="+mn-cs"/>
              </a:rPr>
              <a:t>We refer to the net effect of the additional changes ($2.00 </a:t>
            </a:r>
            <a:r>
              <a:rPr lang="en-US" sz="1200" b="0" kern="1200" baseline="0" dirty="0" smtClean="0">
                <a:solidFill>
                  <a:schemeClr val="tx1"/>
                </a:solidFill>
                <a:latin typeface="+mn-lt"/>
                <a:ea typeface="+mn-ea"/>
                <a:cs typeface="+mn-cs"/>
              </a:rPr>
              <a:t>− </a:t>
            </a:r>
            <a:r>
              <a:rPr lang="en-US" sz="1200" b="0" kern="1200" baseline="0" dirty="0">
                <a:solidFill>
                  <a:schemeClr val="tx1"/>
                </a:solidFill>
                <a:latin typeface="+mn-lt"/>
                <a:ea typeface="+mn-ea"/>
                <a:cs typeface="+mn-cs"/>
              </a:rPr>
              <a:t>1.50 = $.50) as the </a:t>
            </a:r>
            <a:r>
              <a:rPr lang="en-US" sz="1200" b="1" kern="1200" baseline="0" dirty="0">
                <a:solidFill>
                  <a:schemeClr val="tx1"/>
                </a:solidFill>
                <a:latin typeface="+mn-lt"/>
                <a:ea typeface="+mn-ea"/>
                <a:cs typeface="+mn-cs"/>
              </a:rPr>
              <a:t>net markup</a:t>
            </a:r>
            <a:r>
              <a:rPr lang="en-US" sz="1200" b="0" kern="1200" baseline="0" dirty="0">
                <a:solidFill>
                  <a:schemeClr val="tx1"/>
                </a:solidFill>
                <a:latin typeface="+mn-lt"/>
                <a:ea typeface="+mn-ea"/>
                <a:cs typeface="+mn-cs"/>
              </a:rPr>
              <a:t>. The top illustration depicts these events.</a:t>
            </a:r>
          </a:p>
          <a:p>
            <a:endParaRPr lang="en-US" b="0" dirty="0"/>
          </a:p>
          <a:p>
            <a:r>
              <a:rPr lang="en-US" sz="1200" b="0" kern="1200" baseline="0" dirty="0">
                <a:solidFill>
                  <a:schemeClr val="tx1"/>
                </a:solidFill>
                <a:latin typeface="+mn-lt"/>
                <a:ea typeface="+mn-ea"/>
                <a:cs typeface="+mn-cs"/>
              </a:rPr>
              <a:t>Now let’s say the selling price of the product, purchased for $6 and initially marked up to $10, is reduced to $7. The markdown is $3. If the selling price is later increased to $8, the markdown cancellation is $1. The net effect of the change ($3 </a:t>
            </a:r>
            <a:r>
              <a:rPr lang="en-US" sz="1200" b="0" kern="1200" baseline="0" dirty="0" smtClean="0">
                <a:solidFill>
                  <a:schemeClr val="tx1"/>
                </a:solidFill>
                <a:latin typeface="+mn-lt"/>
                <a:ea typeface="+mn-ea"/>
                <a:cs typeface="+mn-cs"/>
              </a:rPr>
              <a:t>− 1 </a:t>
            </a:r>
            <a:r>
              <a:rPr lang="en-US" sz="1200" b="0" kern="1200" baseline="0" dirty="0">
                <a:solidFill>
                  <a:schemeClr val="tx1"/>
                </a:solidFill>
                <a:latin typeface="+mn-lt"/>
                <a:ea typeface="+mn-ea"/>
                <a:cs typeface="+mn-cs"/>
              </a:rPr>
              <a:t>= $2) is the </a:t>
            </a:r>
            <a:r>
              <a:rPr lang="en-US" sz="1200" b="1" kern="1200" baseline="0" dirty="0">
                <a:solidFill>
                  <a:schemeClr val="tx1"/>
                </a:solidFill>
                <a:latin typeface="+mn-lt"/>
                <a:ea typeface="+mn-ea"/>
                <a:cs typeface="+mn-cs"/>
              </a:rPr>
              <a:t>net markdown</a:t>
            </a:r>
            <a:r>
              <a:rPr lang="en-US" sz="1200" b="0" kern="1200" baseline="0" dirty="0">
                <a:solidFill>
                  <a:schemeClr val="tx1"/>
                </a:solidFill>
                <a:latin typeface="+mn-lt"/>
                <a:ea typeface="+mn-ea"/>
                <a:cs typeface="+mn-cs"/>
              </a:rPr>
              <a:t>. The bottom illustration depicts this possibility.</a:t>
            </a:r>
          </a:p>
          <a:p>
            <a:endParaRPr lang="en-US" sz="1200" b="0" kern="1200" baseline="0" dirty="0">
              <a:solidFill>
                <a:schemeClr val="tx1"/>
              </a:solidFill>
              <a:latin typeface="+mn-lt"/>
              <a:ea typeface="+mn-ea"/>
              <a:cs typeface="+mn-cs"/>
            </a:endParaRPr>
          </a:p>
          <a:p>
            <a:r>
              <a:rPr lang="en-US" b="0" dirty="0"/>
              <a:t>When applying the retail inventory method, </a:t>
            </a:r>
            <a:r>
              <a:rPr lang="en-US" b="0" i="0" dirty="0"/>
              <a:t>net markups and net markdowns must be included in the determination of ending inventory at retail.</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3101945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9–9 </a:t>
            </a:r>
            <a:r>
              <a:rPr lang="en-IN" dirty="0"/>
              <a:t>The Retail Inventory </a:t>
            </a:r>
            <a:r>
              <a:rPr lang="en-IN" dirty="0" smtClean="0"/>
              <a:t>Method—Various </a:t>
            </a:r>
            <a:r>
              <a:rPr lang="en-IN" dirty="0"/>
              <a:t>Cost Flow Methods</a:t>
            </a:r>
          </a:p>
          <a:p>
            <a:endParaRPr lang="en-IN" dirty="0"/>
          </a:p>
          <a:p>
            <a:r>
              <a:rPr lang="en-IN" dirty="0"/>
              <a:t>Next,</a:t>
            </a:r>
            <a:r>
              <a:rPr lang="en-IN" baseline="0" dirty="0"/>
              <a:t> with the help of an illustration, we </a:t>
            </a:r>
            <a:r>
              <a:rPr lang="en-IN" dirty="0"/>
              <a:t>see how the retail inventory method can be used to approximate different cost flow assumptions.</a:t>
            </a:r>
            <a:r>
              <a:rPr lang="en-IN" baseline="0" dirty="0"/>
              <a:t> </a:t>
            </a:r>
            <a:endParaRPr lang="en-IN" dirty="0"/>
          </a:p>
          <a:p>
            <a:endParaRPr lang="en-IN" dirty="0"/>
          </a:p>
          <a:p>
            <a:pPr defTabSz="931774">
              <a:defRPr/>
            </a:pPr>
            <a:r>
              <a:rPr lang="en-US" dirty="0"/>
              <a:t>Home </a:t>
            </a:r>
            <a:r>
              <a:rPr lang="en-IN" dirty="0"/>
              <a:t>Improvement Stores, Inc., uses a periodic inventory system and the retail inventory method to estimate ending inventory and cost of goods sold. The data shown here</a:t>
            </a:r>
            <a:r>
              <a:rPr lang="en-IN" baseline="0" dirty="0"/>
              <a:t> is for the month of July.</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325811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9–10 </a:t>
            </a:r>
            <a:r>
              <a:rPr lang="en-US" sz="1200" b="0" i="0" u="none" strike="noStrike" kern="1200" baseline="0" dirty="0">
                <a:solidFill>
                  <a:schemeClr val="tx1"/>
                </a:solidFill>
                <a:latin typeface="+mn-lt"/>
                <a:ea typeface="+mn-ea"/>
                <a:cs typeface="+mn-cs"/>
              </a:rPr>
              <a:t>Retail Inventory </a:t>
            </a:r>
            <a:r>
              <a:rPr lang="en-US" sz="1200" b="0" i="0" u="none" strike="noStrike" kern="1200" baseline="0" dirty="0" smtClean="0">
                <a:solidFill>
                  <a:schemeClr val="tx1"/>
                </a:solidFill>
                <a:latin typeface="+mn-lt"/>
                <a:ea typeface="+mn-ea"/>
                <a:cs typeface="+mn-cs"/>
              </a:rPr>
              <a:t>Method—Average </a:t>
            </a:r>
            <a:r>
              <a:rPr lang="en-US" sz="1200" b="0" i="0" u="none" strike="noStrike" kern="1200" baseline="0" dirty="0">
                <a:solidFill>
                  <a:schemeClr val="tx1"/>
                </a:solidFill>
                <a:latin typeface="+mn-lt"/>
                <a:ea typeface="+mn-ea"/>
                <a:cs typeface="+mn-cs"/>
              </a:rPr>
              <a:t>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that the average cost method assumes that cost of goods sold and ending inventory each consist of a </a:t>
            </a:r>
            <a:r>
              <a:rPr lang="en-US" sz="1200" b="0" i="1" u="none" strike="noStrike" kern="1200" baseline="0" dirty="0">
                <a:solidFill>
                  <a:schemeClr val="tx1"/>
                </a:solidFill>
                <a:latin typeface="+mn-lt"/>
                <a:ea typeface="+mn-ea"/>
                <a:cs typeface="+mn-cs"/>
              </a:rPr>
              <a:t>mixture </a:t>
            </a:r>
            <a:r>
              <a:rPr lang="en-US" sz="1200" b="0" i="0" u="none" strike="noStrike" kern="1200" baseline="0" dirty="0">
                <a:solidFill>
                  <a:schemeClr val="tx1"/>
                </a:solidFill>
                <a:latin typeface="+mn-lt"/>
                <a:ea typeface="+mn-ea"/>
                <a:cs typeface="+mn-cs"/>
              </a:rPr>
              <a:t>of all the goods available for sale. So when we use the retail method to approximate average cost, the cost-to-retail percentage should be based on the weighted averages of the costs and retail amounts for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goods available for sale. This is achieved by calculating the cost-to-retail percentage by dividing the total cost of goods available for sale by total goods available for sale at retail. When this average percentage is applied to ending inventory at retail, we get an estimate of ending inventory at average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 demonstrate the retail inventory method approximating average costs for July here. Notice that both markups and markdowns are included in the determination of goods available for sale at retail.</a:t>
            </a:r>
          </a:p>
          <a:p>
            <a:endParaRPr lang="en-US" sz="1200" b="0" i="0" u="none" strike="noStrike" kern="1200" baseline="0" dirty="0">
              <a:solidFill>
                <a:schemeClr val="tx1"/>
              </a:solidFill>
              <a:latin typeface="+mn-lt"/>
              <a:ea typeface="+mn-ea"/>
              <a:cs typeface="+mn-cs"/>
            </a:endParaRPr>
          </a:p>
          <a:p>
            <a:pPr defTabSz="931774">
              <a:defRPr/>
            </a:pPr>
            <a:r>
              <a:rPr lang="en-IN" dirty="0"/>
              <a:t>By adding beginning inventory, net purchases, and net </a:t>
            </a:r>
            <a:r>
              <a:rPr lang="en-US" dirty="0"/>
              <a:t>markups</a:t>
            </a:r>
            <a:r>
              <a:rPr lang="en-IN" dirty="0"/>
              <a:t>, and deducting the net markdowns, we get goods available for sale at cost of $404,480 and goods available for sale at retail of $632,000.</a:t>
            </a:r>
            <a:endParaRPr lang="en-US" dirty="0"/>
          </a:p>
          <a:p>
            <a:endParaRPr lang="en-IN" dirty="0"/>
          </a:p>
          <a:p>
            <a:r>
              <a:rPr lang="en-IN" dirty="0"/>
              <a:t>The cost-to-retail percentage is calculated by dividing the total cost of goods available for sale of $404,480 by total goods available for sale at retail of $632,000. This gives us a cost-to-retail percentage of 64%.</a:t>
            </a:r>
            <a:r>
              <a:rPr lang="en-US" baseline="0" dirty="0"/>
              <a:t> </a:t>
            </a:r>
            <a:r>
              <a:rPr lang="en-IN" dirty="0"/>
              <a:t>By deducting net sales of $434,000 from goods available for sale at retail of $632,000, we arrive at an estimated ending inventory at retail of $198,000. Next, the estimated ending inventory at cost is calculated by multiplying $198,000 of </a:t>
            </a:r>
            <a:r>
              <a:rPr lang="en-US" dirty="0"/>
              <a:t>estimated ending inventory at retail by</a:t>
            </a:r>
            <a:r>
              <a:rPr lang="en-US" baseline="0" dirty="0"/>
              <a:t> the</a:t>
            </a:r>
            <a:r>
              <a:rPr lang="en-US" dirty="0"/>
              <a:t> cost-to-retail percentage of 64%. This gives us an </a:t>
            </a:r>
            <a:r>
              <a:rPr lang="en-IN" dirty="0"/>
              <a:t>estimated ending inventory at cost of $126,720. Finally, the estimated cost of goods sold is calculated as goods available for sale at cost of $404,480 less </a:t>
            </a:r>
            <a:r>
              <a:rPr lang="en-US" dirty="0"/>
              <a:t>estimated ending inventory at cost of $126,720. This gives provides an estimated cost</a:t>
            </a:r>
            <a:r>
              <a:rPr lang="en-US" baseline="0" dirty="0"/>
              <a:t> of goods sold</a:t>
            </a:r>
            <a:r>
              <a:rPr lang="en-US" dirty="0"/>
              <a:t> of $277,760.</a:t>
            </a:r>
          </a:p>
          <a:p>
            <a:endParaRPr lang="en-US"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2360280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1549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9–11 </a:t>
            </a:r>
            <a:r>
              <a:rPr lang="en-IN" b="0" dirty="0"/>
              <a:t>Retail Inventory</a:t>
            </a:r>
            <a:r>
              <a:rPr lang="en-IN" b="0" baseline="0" dirty="0"/>
              <a:t> </a:t>
            </a:r>
            <a:r>
              <a:rPr lang="en-IN" b="0" baseline="0" dirty="0" smtClean="0"/>
              <a:t>Method—Conventional </a:t>
            </a:r>
            <a:endParaRPr lang="en-IN" b="0" baseline="0" dirty="0"/>
          </a:p>
          <a:p>
            <a:endParaRPr lang="en-IN" b="0" baseline="0" dirty="0"/>
          </a:p>
          <a:p>
            <a:r>
              <a:rPr lang="en-US" sz="1200" b="0" i="0" u="none" strike="noStrike" kern="1200" baseline="0" dirty="0">
                <a:solidFill>
                  <a:schemeClr val="tx1"/>
                </a:solidFill>
                <a:latin typeface="+mn-lt"/>
                <a:ea typeface="+mn-ea"/>
                <a:cs typeface="+mn-cs"/>
              </a:rPr>
              <a:t>Recall from our discussion earlier in the chapter that companies using the retail inventory method report inventory in the balance sheet at the lower of cost or market. Fortunately, we can apply the retail inventory method in such a way that the lower of average cost or market is approximated. This method often </a:t>
            </a:r>
            <a:r>
              <a:rPr lang="en-US" sz="1200" b="0" i="0" u="none" strike="noStrike" kern="1200" baseline="0" dirty="0" smtClean="0">
                <a:solidFill>
                  <a:schemeClr val="tx1"/>
                </a:solidFill>
                <a:latin typeface="+mn-lt"/>
                <a:ea typeface="+mn-ea"/>
                <a:cs typeface="+mn-cs"/>
              </a:rPr>
              <a:t>is referred </a:t>
            </a:r>
            <a:r>
              <a:rPr lang="en-US" sz="1200" b="0" i="0" u="none" strike="noStrike" kern="1200" baseline="0" dirty="0">
                <a:solidFill>
                  <a:schemeClr val="tx1"/>
                </a:solidFill>
                <a:latin typeface="+mn-lt"/>
                <a:ea typeface="+mn-ea"/>
                <a:cs typeface="+mn-cs"/>
              </a:rPr>
              <a:t>to as the </a:t>
            </a:r>
            <a:r>
              <a:rPr lang="en-US" sz="1200" b="1" i="0" u="none" strike="noStrike" kern="1200" baseline="0" dirty="0">
                <a:solidFill>
                  <a:schemeClr val="tx1"/>
                </a:solidFill>
                <a:latin typeface="+mn-lt"/>
                <a:ea typeface="+mn-ea"/>
                <a:cs typeface="+mn-cs"/>
              </a:rPr>
              <a:t>conventional retail method</a:t>
            </a:r>
            <a:r>
              <a:rPr lang="en-US" sz="1200" b="0" i="0" u="none" strike="noStrike" kern="1200" baseline="0" dirty="0">
                <a:solidFill>
                  <a:schemeClr val="tx1"/>
                </a:solidFill>
                <a:latin typeface="+mn-lt"/>
                <a:ea typeface="+mn-ea"/>
                <a:cs typeface="+mn-cs"/>
              </a:rPr>
              <a:t>. We apply the method by excluding markdowns from the calculation of the cost-to-retail percentage. Markdowns still are subtracted in the retail column but only after the percentage is calculated. To approximate lower of average cost or market, the retail method is modified as shown here.</a:t>
            </a:r>
            <a:endParaRPr lang="en-IN" b="0" dirty="0"/>
          </a:p>
          <a:p>
            <a:endParaRPr lang="en-IN" b="0" dirty="0" smtClean="0"/>
          </a:p>
          <a:p>
            <a:r>
              <a:rPr lang="en-IN" b="0" dirty="0" smtClean="0"/>
              <a:t>Notice </a:t>
            </a:r>
            <a:r>
              <a:rPr lang="en-IN" b="0" dirty="0"/>
              <a:t>that by not subtracting net markdowns from the denominator, the cost-to-retail percentage is lower than it was previously (63.2% versus 64%). This always will be the case when markdowns exist. As a result, the cost approximation of ending inventory always will be less when markdowns exist. </a:t>
            </a:r>
          </a:p>
          <a:p>
            <a:endParaRPr lang="en-IN"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understand why this lower amount approximates the lower of average cost or market, we need to realize that markdowns usually occur when obsolescence, spoilage, overstocking, price declines, or competition has lessened the utility of </a:t>
            </a:r>
            <a:r>
              <a:rPr lang="en-US" sz="1200" b="0" kern="1200" baseline="0" dirty="0" smtClean="0">
                <a:solidFill>
                  <a:schemeClr val="tx1"/>
                </a:solidFill>
                <a:latin typeface="+mn-lt"/>
                <a:ea typeface="+mn-ea"/>
                <a:cs typeface="+mn-cs"/>
              </a:rPr>
              <a:t>the</a:t>
            </a:r>
            <a:r>
              <a:rPr lang="en-US" sz="1200" b="0" kern="1200" dirty="0" smtClean="0">
                <a:solidFill>
                  <a:schemeClr val="tx1"/>
                </a:solidFill>
                <a:latin typeface="+mn-lt"/>
                <a:ea typeface="+mn-ea"/>
                <a:cs typeface="+mn-cs"/>
              </a:rPr>
              <a:t> </a:t>
            </a:r>
            <a:r>
              <a:rPr lang="en-US" sz="1200" b="0" kern="1200" baseline="0" dirty="0" smtClean="0">
                <a:solidFill>
                  <a:schemeClr val="tx1"/>
                </a:solidFill>
                <a:latin typeface="+mn-lt"/>
                <a:ea typeface="+mn-ea"/>
                <a:cs typeface="+mn-cs"/>
              </a:rPr>
              <a:t>merchandise</a:t>
            </a:r>
            <a:r>
              <a:rPr lang="en-US" sz="1200" b="0" kern="1200" baseline="0" dirty="0">
                <a:solidFill>
                  <a:schemeClr val="tx1"/>
                </a:solidFill>
                <a:latin typeface="+mn-lt"/>
                <a:ea typeface="+mn-ea"/>
                <a:cs typeface="+mn-cs"/>
              </a:rPr>
              <a:t>. To recognize this decline in utility in the period it occurs, we exclude net markdowns from the calculation of the cost-to-retail percentage. It should be emphasized that this approach provides only an approximation of what ending inventory might be as opposed to applying the lower of cost or market rule in the more exact way described earlier in the chapter.</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Also notice that the ending inventory at retail is the same using both approaches ($198,000). This will be the case regardless of the cost flow method used because in all approaches this amount reflects the ending inventory at current retail prices.</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23602801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last-in, first-out (LIFO) method assumes that units sold are those most recently acquired. When there’s a net increase in inventory quantity during a period, the use of LIFO results in ending inventory that includes the </a:t>
            </a:r>
            <a:r>
              <a:rPr lang="en-US" sz="1200" b="0" i="0" u="none" strike="noStrike" kern="1200" baseline="0" dirty="0" smtClean="0">
                <a:solidFill>
                  <a:schemeClr val="tx1"/>
                </a:solidFill>
                <a:latin typeface="+mn-lt"/>
                <a:ea typeface="+mn-ea"/>
                <a:cs typeface="+mn-cs"/>
              </a:rPr>
              <a:t>beginning</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inventory </a:t>
            </a:r>
            <a:r>
              <a:rPr lang="en-US" sz="1200" b="0" i="0" u="none" strike="noStrike" kern="1200" baseline="0" dirty="0">
                <a:solidFill>
                  <a:schemeClr val="tx1"/>
                </a:solidFill>
                <a:latin typeface="+mn-lt"/>
                <a:ea typeface="+mn-ea"/>
                <a:cs typeface="+mn-cs"/>
              </a:rPr>
              <a:t>as well as one or more additional layers added during the period. When there’s a net decrease in inventory quantity, LIFO layer(s) are liquidated. In applying LIFO to the retail method in the simplest way, we assume that the retail prices of goods remained stable during the period. This assumption, which is relaxed later in the chapter, allows us to look at the beginning and ending inventory in dollars to determine if inventory quantity has increased or decreased.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1359675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9–1 </a:t>
            </a:r>
            <a:r>
              <a:rPr lang="en-US" sz="1200" b="0" i="0" u="none" strike="noStrike" kern="1200" baseline="0" dirty="0">
                <a:solidFill>
                  <a:schemeClr val="tx1"/>
                </a:solidFill>
                <a:latin typeface="+mn-lt"/>
                <a:ea typeface="+mn-ea"/>
                <a:cs typeface="+mn-cs"/>
              </a:rPr>
              <a:t>Subsequent Inventory Measurement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the expected benefit of unsold inventory is estimated to have fallen below its cost, companies must depart from the cost basis of reporting ending inventory; an adjusting entry is needed to reduce the reported amount of inventory and to reduce net income for the period. This end-of-period adjusting entry is known as an inventory write-down.</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two measurement approaches for recording an inventory write-down are listed here. The approach chosen by a company depends on which inventory costing method the company uses. For companies that use a cost method other than LIFO or the retail inventory method, we report inventory at the </a:t>
            </a:r>
            <a:r>
              <a:rPr lang="en-US" sz="1200" b="0" i="1" u="none" strike="noStrike" kern="1200" baseline="0" dirty="0">
                <a:solidFill>
                  <a:schemeClr val="tx1"/>
                </a:solidFill>
                <a:latin typeface="+mn-lt"/>
                <a:ea typeface="+mn-ea"/>
                <a:cs typeface="+mn-cs"/>
              </a:rPr>
              <a:t>lower of cost or net realizable value. </a:t>
            </a:r>
            <a:r>
              <a:rPr lang="en-US" sz="1200" b="0" i="0" u="none" strike="noStrike" kern="1200" baseline="0" dirty="0">
                <a:solidFill>
                  <a:schemeClr val="tx1"/>
                </a:solidFill>
                <a:latin typeface="+mn-lt"/>
                <a:ea typeface="+mn-ea"/>
                <a:cs typeface="+mn-cs"/>
              </a:rPr>
              <a:t>For companies that use LIFO or the retail inventory method (discussed later in this chapter), we report inventory at the </a:t>
            </a:r>
            <a:r>
              <a:rPr lang="en-US" sz="1200" b="0" i="1" u="none" strike="noStrike" kern="1200" baseline="0" dirty="0">
                <a:solidFill>
                  <a:schemeClr val="tx1"/>
                </a:solidFill>
                <a:latin typeface="+mn-lt"/>
                <a:ea typeface="+mn-ea"/>
                <a:cs typeface="+mn-cs"/>
              </a:rPr>
              <a:t>lower of cost or market.</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both measurement approaches, the financial statement effects of an inventory write-down are the same: (a) reduce reported inventory and (b) reduce net income. Both approaches have the same conceptual purpose of reporting inventory conservatively at the lower of two amounts. The difference between the two approaches is the measurement of the </a:t>
            </a:r>
            <a:r>
              <a:rPr lang="en-US" sz="1200" b="0" i="1" u="none" strike="noStrike" kern="1200" baseline="0" dirty="0">
                <a:solidFill>
                  <a:schemeClr val="tx1"/>
                </a:solidFill>
                <a:latin typeface="+mn-lt"/>
                <a:ea typeface="+mn-ea"/>
                <a:cs typeface="+mn-cs"/>
              </a:rPr>
              <a:t>amount </a:t>
            </a:r>
            <a:r>
              <a:rPr lang="en-US" sz="1200" b="0" i="0" u="none" strike="noStrike" kern="1200" baseline="0" dirty="0">
                <a:solidFill>
                  <a:schemeClr val="tx1"/>
                </a:solidFill>
                <a:latin typeface="+mn-lt"/>
                <a:ea typeface="+mn-ea"/>
                <a:cs typeface="+mn-cs"/>
              </a:rPr>
              <a:t>of the inventory write-down.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31153022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9–12 </a:t>
            </a:r>
            <a:r>
              <a:rPr lang="en-US" sz="1200" kern="1200" baseline="0" dirty="0">
                <a:solidFill>
                  <a:schemeClr val="tx1"/>
                </a:solidFill>
                <a:latin typeface="+mn-lt"/>
                <a:ea typeface="+mn-ea"/>
                <a:cs typeface="+mn-cs"/>
              </a:rPr>
              <a:t>LIFO Retail Method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use the numbers from our previous example to illustrate using the retail method to approximate LIFO so we can compare the results with those of the conventional retail method. Recall that beginning inventory at retail is $160,000 and ending inventory at retail is $198,000. If we assume stable retail prices, inventory quantity must have increased during the year. This means ending inventory includes the beginning inventory layer of $160,000 ($99,200 at cost) as well as some additional merchandise purchased during the period. To estimate total ending inventory at LIFO cost, we also need to determine the inventory </a:t>
            </a:r>
            <a:r>
              <a:rPr lang="en-US" sz="1200" b="0" i="0" u="none" strike="noStrike" kern="1200" baseline="0" dirty="0" smtClean="0">
                <a:solidFill>
                  <a:schemeClr val="tx1"/>
                </a:solidFill>
                <a:latin typeface="+mn-lt"/>
                <a:ea typeface="+mn-ea"/>
                <a:cs typeface="+mn-cs"/>
              </a:rPr>
              <a:t>layer</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added </a:t>
            </a:r>
            <a:r>
              <a:rPr lang="en-US" sz="1200" b="0" i="0" u="none" strike="noStrike" kern="1200" baseline="0" dirty="0">
                <a:solidFill>
                  <a:schemeClr val="tx1"/>
                </a:solidFill>
                <a:latin typeface="+mn-lt"/>
                <a:ea typeface="+mn-ea"/>
                <a:cs typeface="+mn-cs"/>
              </a:rPr>
              <a:t>during the period. When using the LIFO retail method, we assume no more than one inventory layer is added per period if inventory increases. Each layer will carry its own cost-to-retail percentage.</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 we see how Home Improvement Stores would estimate total ending inventory and cost of goods sold for the period using the LIFO retail method. The beginning inventory layer carries a cost-to-retail percentage of 62% ($99,200 ÷ $160,000). The layer of inventory added during the period is $38,000 at retail, which is determined by subtracting beginning inventory at retail from ending inventory at retail ($198,000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160,000). This layer will be converted to cost by multiplying it by its own cost-to-retail percentage reflecting the current period’s ratio of cost to retail amounts, in this </a:t>
            </a:r>
            <a:r>
              <a:rPr lang="en-US" sz="1200" b="0" kern="1200" baseline="0" dirty="0">
                <a:solidFill>
                  <a:schemeClr val="tx1"/>
                </a:solidFill>
                <a:latin typeface="+mn-lt"/>
                <a:ea typeface="+mn-ea"/>
                <a:cs typeface="+mn-cs"/>
              </a:rPr>
              <a:t>case 64.68%.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next period’s (August’s) beginning inventory will include the two distinct layers (June and July), each of which carries its own unique cost-to-retail percentage. Notice in the illustration that both net markups and net markdowns are included in the calculation of the current period’s cost-to-retail percentage.</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9–13 </a:t>
            </a:r>
            <a:r>
              <a:rPr lang="en-IN" b="0" dirty="0"/>
              <a:t>Recap of Other Retail Method</a:t>
            </a:r>
            <a:r>
              <a:rPr lang="en-IN" b="0" baseline="0" dirty="0"/>
              <a:t> Elements</a:t>
            </a:r>
            <a:endParaRPr lang="en-IN" b="0" dirty="0"/>
          </a:p>
          <a:p>
            <a:endParaRPr lang="en-IN" b="0" dirty="0"/>
          </a:p>
          <a:p>
            <a:r>
              <a:rPr lang="en-US" sz="1200" b="0" i="0" u="none" strike="noStrike" kern="1200" baseline="0" dirty="0">
                <a:solidFill>
                  <a:schemeClr val="tx1"/>
                </a:solidFill>
                <a:latin typeface="+mn-lt"/>
                <a:ea typeface="+mn-ea"/>
                <a:cs typeface="+mn-cs"/>
              </a:rPr>
              <a:t>To focus on the key elements of the retail method, we’ve so far ignored some of the details of the retail process. Fundamental elements such as returns and allowances, discounts, freight, spoilage, and shortages can complicate the retail method.</a:t>
            </a:r>
            <a:endParaRPr lang="en-IN" b="0" dirty="0"/>
          </a:p>
          <a:p>
            <a:endParaRPr lang="en-IN" b="0" dirty="0"/>
          </a:p>
          <a:p>
            <a:r>
              <a:rPr lang="en-IN" b="0" dirty="0"/>
              <a:t>This</a:t>
            </a:r>
            <a:r>
              <a:rPr lang="en-IN" b="0" baseline="0" dirty="0"/>
              <a:t> is a recap </a:t>
            </a:r>
            <a:r>
              <a:rPr lang="en-US" dirty="0"/>
              <a:t>of special elements in the application of the retail method. </a:t>
            </a:r>
          </a:p>
          <a:p>
            <a:endParaRPr lang="en-US" dirty="0"/>
          </a:p>
          <a:p>
            <a:pPr marL="171450" indent="-171450">
              <a:buFont typeface="Arial"/>
              <a:buChar char="•"/>
            </a:pPr>
            <a:r>
              <a:rPr lang="en-US" dirty="0"/>
              <a:t>Freight-in is </a:t>
            </a:r>
            <a:r>
              <a:rPr lang="en-US" i="1" dirty="0"/>
              <a:t>added</a:t>
            </a:r>
            <a:r>
              <a:rPr lang="en-US" dirty="0"/>
              <a:t> to the cost column before calculating the cost-to-retail</a:t>
            </a:r>
            <a:r>
              <a:rPr lang="en-US" baseline="0" dirty="0"/>
              <a:t> percentage</a:t>
            </a:r>
            <a:r>
              <a:rPr lang="en-US" dirty="0"/>
              <a:t>.</a:t>
            </a:r>
          </a:p>
          <a:p>
            <a:pPr marL="171450" indent="-171450">
              <a:buFont typeface="Arial"/>
              <a:buChar char="•"/>
            </a:pPr>
            <a:r>
              <a:rPr lang="en-US" dirty="0" smtClean="0"/>
              <a:t>Purchase </a:t>
            </a:r>
            <a:r>
              <a:rPr lang="en-US" dirty="0"/>
              <a:t>returns</a:t>
            </a:r>
            <a:r>
              <a:rPr lang="en-US" baseline="0" dirty="0"/>
              <a:t> are</a:t>
            </a:r>
            <a:r>
              <a:rPr lang="en-US" dirty="0"/>
              <a:t> </a:t>
            </a:r>
            <a:r>
              <a:rPr lang="en-US" i="1" dirty="0"/>
              <a:t>deducted</a:t>
            </a:r>
            <a:r>
              <a:rPr lang="en-US" dirty="0"/>
              <a:t> in both the cost and retail columns. </a:t>
            </a:r>
          </a:p>
          <a:p>
            <a:pPr marL="171450" indent="-171450">
              <a:buFont typeface="Arial"/>
              <a:buChar char="•"/>
            </a:pPr>
            <a:r>
              <a:rPr lang="en-US" dirty="0" smtClean="0"/>
              <a:t>If </a:t>
            </a:r>
            <a:r>
              <a:rPr lang="en-US" dirty="0"/>
              <a:t>the gross method is used to record purchases, purchase discounts taken should be</a:t>
            </a:r>
            <a:r>
              <a:rPr lang="en-US" i="1" dirty="0"/>
              <a:t> deducted </a:t>
            </a:r>
            <a:r>
              <a:rPr lang="en-US" dirty="0"/>
              <a:t>in the cost column.</a:t>
            </a:r>
          </a:p>
          <a:p>
            <a:pPr marL="171450" indent="-171450">
              <a:buFont typeface="Arial"/>
              <a:buChar char="•"/>
            </a:pPr>
            <a:r>
              <a:rPr lang="en-US" dirty="0"/>
              <a:t> </a:t>
            </a:r>
            <a:r>
              <a:rPr lang="en-US" dirty="0" smtClean="0"/>
              <a:t>Any </a:t>
            </a:r>
            <a:r>
              <a:rPr lang="en-US" dirty="0"/>
              <a:t>abnormal shortages and spoilages should be </a:t>
            </a:r>
            <a:r>
              <a:rPr lang="en-US" i="1" dirty="0"/>
              <a:t>deducted </a:t>
            </a:r>
            <a:r>
              <a:rPr lang="en-US" dirty="0"/>
              <a:t>in both the cost and retail columns.</a:t>
            </a:r>
          </a:p>
          <a:p>
            <a:pPr marL="171450" indent="-171450">
              <a:buFont typeface="Arial"/>
              <a:buChar char="•"/>
            </a:pPr>
            <a:r>
              <a:rPr lang="en-US" dirty="0" smtClean="0"/>
              <a:t>After </a:t>
            </a:r>
            <a:r>
              <a:rPr lang="en-US" dirty="0"/>
              <a:t>calculating the cost-to-retail percentage all normal shortages due to spoilage, breakage, and theft should be </a:t>
            </a:r>
            <a:r>
              <a:rPr lang="en-US" i="1" dirty="0"/>
              <a:t>deducted</a:t>
            </a:r>
            <a:r>
              <a:rPr lang="en-US" dirty="0"/>
              <a:t> in the retail column and employee discounts should be </a:t>
            </a:r>
            <a:r>
              <a:rPr lang="en-US" i="1" dirty="0"/>
              <a:t>added</a:t>
            </a:r>
            <a:r>
              <a:rPr lang="en-US" dirty="0"/>
              <a:t> to net sales.</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5707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In our earlier discussion of the LIFO retail method, we assumed that the retail prices of the inventory remained stable during the period. </a:t>
            </a:r>
            <a:r>
              <a:rPr lang="en-US" sz="1200" b="0" kern="1200" baseline="0" dirty="0">
                <a:solidFill>
                  <a:schemeClr val="tx1"/>
                </a:solidFill>
                <a:latin typeface="+mn-lt"/>
                <a:ea typeface="+mn-ea"/>
                <a:cs typeface="+mn-cs"/>
              </a:rPr>
              <a:t>If you recall, we compared the ending inventory (at retail) with the beginning inventory (at retail) to see if inventory had increased. If the dollar amount of ending inventory exceeded the beginning amount, we assumed a new LIFO layer had been added. But this isn’t necessarily true. It may be that the dollar amount of ending inventory exceeded the beginning amount simply because prices increased, without an actual change in the quantity of goods. So, to see if there’s been a “real” increase in quantity, we need a way to eliminate the effect of any price changes before we compare the ending inventory with the beginning inventory. Fortunately, we can accomplish this by combining two methods we’ve already discussed—the LIFO retail method and dollar-value LIFO. The combination is called the</a:t>
            </a:r>
            <a:r>
              <a:rPr lang="en-US" sz="1200" b="1" kern="1200" baseline="0" dirty="0">
                <a:solidFill>
                  <a:schemeClr val="tx1"/>
                </a:solidFill>
                <a:latin typeface="+mn-lt"/>
                <a:ea typeface="+mn-ea"/>
                <a:cs typeface="+mn-cs"/>
              </a:rPr>
              <a:t> dollar-value LIFO retail method</a:t>
            </a:r>
            <a:r>
              <a:rPr lang="en-US" sz="1200" kern="1200" baseline="0" dirty="0">
                <a:solidFill>
                  <a:schemeClr val="tx1"/>
                </a:solidFill>
              </a:rPr>
              <a:t>.</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3565564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9–12A </a:t>
            </a:r>
            <a:r>
              <a:rPr lang="en-US" sz="1200" kern="1200" baseline="0" dirty="0">
                <a:solidFill>
                  <a:schemeClr val="tx1"/>
                </a:solidFill>
                <a:latin typeface="+mn-lt"/>
                <a:ea typeface="+mn-ea"/>
                <a:cs typeface="+mn-cs"/>
              </a:rPr>
              <a:t>The Dollar-Value LIFO Retail Method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illustrate, we return to the Home Improvement Stores situation in which we applied LIFO retail. We keep the same inventory data, but change the illustration from the month of July to the fiscal year 2018. This allows us to build into this illustration a significant change in retail prices over the year of 10% (an increase in the retail price index from 1 to 1.10). We follow the LIFO retail procedure up to the point of comparing the ending inventory with the beginning inventory. However, because prices have risen, the apparent increase in inventory is only partly due to an additional layer of inventory and partly due to the increase in retail prices. The real increase is found by deflating the ending inventory amount to beginning of the year prices before comparing beginning and ending amounts. We did this with the dollar-value LIFO technique. </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2561120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a:t>
            </a:r>
            <a:r>
              <a:rPr lang="en-IN" b="0" i="0" baseline="0" dirty="0"/>
              <a:t> </a:t>
            </a:r>
            <a:r>
              <a:rPr lang="en-IN" b="0" i="0" baseline="0" dirty="0" smtClean="0"/>
              <a:t>9–12A </a:t>
            </a:r>
            <a:r>
              <a:rPr lang="en-IN" b="0" i="0" baseline="0" dirty="0"/>
              <a:t>The Dollar-Value LIFO Retail Method </a:t>
            </a:r>
            <a:r>
              <a:rPr lang="en-IN" b="0" i="0" baseline="0" dirty="0" smtClean="0"/>
              <a:t>(continued)</a:t>
            </a:r>
            <a:endParaRPr lang="en-IN" b="0" i="0" dirty="0"/>
          </a:p>
          <a:p>
            <a:endParaRPr lang="en-IN" b="0" i="0" dirty="0"/>
          </a:p>
          <a:p>
            <a:r>
              <a:rPr lang="en-US" sz="1200" b="0" i="0" u="none" strike="noStrike" kern="1200" baseline="0" dirty="0">
                <a:solidFill>
                  <a:schemeClr val="tx1"/>
                </a:solidFill>
                <a:latin typeface="+mn-lt"/>
                <a:ea typeface="+mn-ea"/>
                <a:cs typeface="+mn-cs"/>
              </a:rPr>
              <a:t>In this illustration, the ending inventory (at retail) of $198,000 is restated to base year prices ($180,000). Comparing this restated amount to beginning inventory layer of $160,000 reveals that a layer of $20,000 has been added in 2018. Multiplying each layer by its retail price index and by its cost-to-retail percentage converts it from retail to cost. The two layers are added to derive ending inventory at dollar-value LIFO retail cost.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additional layers are added in subsequent years, their LIFO amounts are determined the same way.</a:t>
            </a:r>
            <a:endParaRPr lang="en-IN" b="0" i="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 </a:t>
            </a:r>
            <a:r>
              <a:rPr lang="en-IN" b="0" i="0" dirty="0" smtClean="0"/>
              <a:t>9–12B </a:t>
            </a:r>
            <a:r>
              <a:rPr lang="en-IN" b="0" i="0" dirty="0"/>
              <a:t>The Dollar-Value LIFO Retail Inventory Method</a:t>
            </a:r>
          </a:p>
          <a:p>
            <a:endParaRPr lang="en-IN" b="0" i="0" dirty="0"/>
          </a:p>
          <a:p>
            <a:r>
              <a:rPr lang="en-US" sz="1200" b="0" i="0" u="none" strike="noStrike" kern="1200" baseline="0" dirty="0">
                <a:solidFill>
                  <a:schemeClr val="tx1"/>
                </a:solidFill>
                <a:latin typeface="+mn-lt"/>
                <a:ea typeface="+mn-ea"/>
                <a:cs typeface="+mn-cs"/>
              </a:rPr>
              <a:t>When additional layers are added in subsequent years, their LIFO amounts are determined the same way. For example, let’s assume ending inventory in 2019 is $226,200 at current retail prices and the price level has risen to 1.16. Also assume that the cost-to-retail percentage for 2019 net purchases is 63%. Here, the ending inventory is converted to base year retail prices (step 1). This amount is apportioned into layers, each at base year retail prices (step 2). Layers then are converted to LIFO costs (step 3).</a:t>
            </a:r>
            <a:endParaRPr lang="en-IN" b="0" i="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 </a:t>
            </a:r>
            <a:r>
              <a:rPr lang="en-IN" b="0" i="0" dirty="0" smtClean="0"/>
              <a:t>9–12C </a:t>
            </a:r>
            <a:r>
              <a:rPr lang="en-IN" b="0" i="0" dirty="0"/>
              <a:t>The Dollar-Value LIFO Retail</a:t>
            </a:r>
            <a:r>
              <a:rPr lang="en-IN" b="0" i="0" baseline="0" dirty="0"/>
              <a:t> Inventory Method</a:t>
            </a:r>
          </a:p>
          <a:p>
            <a:endParaRPr lang="en-IN" b="0" i="0" baseline="0" dirty="0"/>
          </a:p>
          <a:p>
            <a:r>
              <a:rPr lang="en-US" sz="1200" b="0" i="0" u="none" strike="noStrike" kern="1200" baseline="0" dirty="0">
                <a:solidFill>
                  <a:schemeClr val="tx1"/>
                </a:solidFill>
                <a:latin typeface="+mn-lt"/>
                <a:ea typeface="+mn-ea"/>
                <a:cs typeface="+mn-cs"/>
              </a:rPr>
              <a:t>Now, let’s assume that ending inventory in 2019 is $204,160 at current retail prices (instead of $226,200 as in the previous example) and the price level has risen to 1.16. Also assume that the cost-to-retail percentage for 2019 net purchases is 63%. Step 1 converts the ending inventory to a base year price of $176,000 ($204,160 ÷ 1.16).</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Recall from the prior example that ending inventory in 2018 at base year prices was $180,000. The decrease in ending inventory to $176,000 at base year prices indicates that inventory decreased during 2019. In this case, no 2019 layer is added, and 2019 ending inventory at dollar-value LIFO retail of $110,584 is determined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portion of the 2018 inventory layer has been liquidated—reduced from $20,000 to $16,000 at base year prices—to reduce total inventory at base year prices to $176,000.</a:t>
            </a:r>
            <a:endParaRPr lang="en-IN" b="0" i="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602279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Accounting principles should be applied consistently from period to period to allow for comparability of operating results. However, changes within a company as well as changes in the external economic environment may require a company to change an accounting </a:t>
            </a:r>
            <a:r>
              <a:rPr lang="en-US" dirty="0"/>
              <a:t>method. In the past, </a:t>
            </a:r>
            <a:r>
              <a:rPr lang="en-IN" dirty="0"/>
              <a:t>high inflation periods motivated</a:t>
            </a:r>
            <a:r>
              <a:rPr lang="en-IN" baseline="0" dirty="0"/>
              <a:t> many companies </a:t>
            </a:r>
            <a:r>
              <a:rPr lang="en-IN" dirty="0"/>
              <a:t>to switch to LIFO for the tax benefit.</a:t>
            </a:r>
          </a:p>
          <a:p>
            <a:pPr>
              <a:spcBef>
                <a:spcPct val="0"/>
              </a:spcBef>
            </a:pPr>
            <a:endParaRPr lang="en-IN" baseline="0" dirty="0"/>
          </a:p>
          <a:p>
            <a:pPr defTabSz="931774">
              <a:spcBef>
                <a:spcPct val="0"/>
              </a:spcBef>
              <a:defRPr/>
            </a:pPr>
            <a:r>
              <a:rPr lang="en-IN" b="0" baseline="0" dirty="0"/>
              <a:t>Usually there are two types of inventory method changes: most inventory method changes and changes to the LIFO method.</a:t>
            </a:r>
          </a:p>
          <a:p>
            <a:pPr defTabSz="931774">
              <a:spcBef>
                <a:spcPct val="0"/>
              </a:spcBef>
              <a:defRPr/>
            </a:pPr>
            <a:endParaRPr lang="en-IN" b="0" baseline="0" dirty="0"/>
          </a:p>
          <a:p>
            <a:r>
              <a:rPr lang="en-IN" dirty="0"/>
              <a:t>Most voluntary changes in accounting principles are reported retrospectively. This means reporting all previous periods’ financial statements as if the new method had been used in all prior periods. Changes in inventory methods, other than a change to LIFO, are treated this way.</a:t>
            </a:r>
          </a:p>
          <a:p>
            <a:endParaRPr lang="en-IN" dirty="0"/>
          </a:p>
          <a:p>
            <a:r>
              <a:rPr lang="en-IN" dirty="0"/>
              <a:t>The first step is to revise prior years’ financial statements. That is, for each year reported in the comparative statements, the company makes those statements appear as if the newly adopted inventory method had been applied all along.</a:t>
            </a:r>
          </a:p>
          <a:p>
            <a:endParaRPr lang="en-IN" dirty="0"/>
          </a:p>
          <a:p>
            <a:r>
              <a:rPr lang="en-IN" dirty="0"/>
              <a:t>In the second step, a journal entry is recorded to adjust the book balances from their current amounts to what those balances would have been using the newly adopted inventory method. </a:t>
            </a:r>
            <a:r>
              <a:rPr lang="en-US" dirty="0"/>
              <a:t>Because differences in the </a:t>
            </a:r>
            <a:r>
              <a:rPr lang="en-IN" dirty="0"/>
              <a:t>cost of goods sold and the income are reflected in retained earnings, as are the income tax effects, the journal entry updates inventory, retained earnings, and the appropriate income </a:t>
            </a:r>
            <a:r>
              <a:rPr lang="en-US" dirty="0"/>
              <a:t>tax account.</a:t>
            </a:r>
          </a:p>
          <a:p>
            <a:endParaRPr lang="en-IN" dirty="0"/>
          </a:p>
          <a:p>
            <a:r>
              <a:rPr lang="en-IN" dirty="0"/>
              <a:t>In the third step, the company must provide in a disclosure note clear justification that the change to the newly adopted inventory method is </a:t>
            </a:r>
            <a:r>
              <a:rPr lang="en-US" dirty="0"/>
              <a:t>preferable.</a:t>
            </a:r>
          </a:p>
          <a:p>
            <a:endParaRPr lang="en-IN" dirty="0"/>
          </a:p>
          <a:p>
            <a:r>
              <a:rPr lang="en-IN" dirty="0"/>
              <a:t>When a company changes </a:t>
            </a:r>
            <a:r>
              <a:rPr lang="en-IN" i="0" dirty="0"/>
              <a:t>to the </a:t>
            </a:r>
            <a:r>
              <a:rPr lang="en-IN" i="1" dirty="0"/>
              <a:t>LIFO inventory method </a:t>
            </a:r>
            <a:r>
              <a:rPr lang="en-IN" dirty="0"/>
              <a:t>from any other method, it usually is impossible to calculate the income effect on prior years. To do so</a:t>
            </a:r>
            <a:r>
              <a:rPr lang="en-IN" baseline="0" dirty="0"/>
              <a:t> </a:t>
            </a:r>
            <a:r>
              <a:rPr lang="en-IN" dirty="0"/>
              <a:t>would require assumptions as to when specific LIFO inventory layers were created in years prior to the change. As a result, a company changing to LIFO usually does not report the change retrospectively. Instead, the LIFO method simply is used from that point on. The base year inventory for all future LIFO determinations is the beginning inventory in the year the LIFO method is </a:t>
            </a:r>
            <a:r>
              <a:rPr lang="en-US" dirty="0"/>
              <a:t>adopted.</a:t>
            </a:r>
          </a:p>
          <a:p>
            <a:endParaRPr lang="en-IN" dirty="0"/>
          </a:p>
          <a:p>
            <a:r>
              <a:rPr lang="en-IN" dirty="0"/>
              <a:t>A disclosure note is needed to explain</a:t>
            </a:r>
            <a:r>
              <a:rPr lang="en-IN" baseline="0" dirty="0"/>
              <a:t> </a:t>
            </a:r>
            <a:r>
              <a:rPr lang="en-IN" dirty="0"/>
              <a:t>(a) the nature of and justification for the change, (b) the effect of the change on</a:t>
            </a:r>
            <a:r>
              <a:rPr lang="en-IN" baseline="0" dirty="0"/>
              <a:t> </a:t>
            </a:r>
            <a:r>
              <a:rPr lang="en-IN" dirty="0"/>
              <a:t>current year’s income and earnings per share, and (c) why </a:t>
            </a:r>
            <a:r>
              <a:rPr lang="en-US" dirty="0"/>
              <a:t>retrospective application was impracticable.</a:t>
            </a:r>
            <a:endParaRPr lang="en-IN" b="1"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2728740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Companies that use FIFO, average cost, or any other method besides LIFO or the retail inventory method report inventory using the </a:t>
            </a:r>
            <a:r>
              <a:rPr lang="en-US" sz="1200" b="1" i="0" u="none" strike="noStrike" kern="1200" baseline="0" dirty="0">
                <a:solidFill>
                  <a:schemeClr val="tx1"/>
                </a:solidFill>
                <a:latin typeface="+mn-lt"/>
                <a:ea typeface="+mn-ea"/>
                <a:cs typeface="+mn-cs"/>
              </a:rPr>
              <a:t>lower of cost or net realizable value </a:t>
            </a:r>
            <a:r>
              <a:rPr lang="en-US" sz="1200" b="0" i="0" u="none" strike="noStrike" kern="1200" baseline="0" dirty="0">
                <a:solidFill>
                  <a:schemeClr val="tx1"/>
                </a:solidFill>
                <a:latin typeface="+mn-lt"/>
                <a:ea typeface="+mn-ea"/>
                <a:cs typeface="+mn-cs"/>
              </a:rPr>
              <a:t>(LCNRV) approach. To do this, a company compares the inventory’s cost to the inventory’s net realizable value (NRV). NRV is the estimated selling price of the inventory in the ordinary course of business reduced by reasonably predictable costs of completion, disposal, and transportation (such as sales commissions and shipping costs).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way to think about NRV is that it’s the </a:t>
            </a:r>
            <a:r>
              <a:rPr lang="en-US" sz="1200" b="0" i="1" u="none" strike="noStrike" kern="1200" baseline="0" dirty="0">
                <a:solidFill>
                  <a:schemeClr val="tx1"/>
                </a:solidFill>
                <a:latin typeface="+mn-lt"/>
                <a:ea typeface="+mn-ea"/>
                <a:cs typeface="+mn-cs"/>
              </a:rPr>
              <a:t>net </a:t>
            </a:r>
            <a:r>
              <a:rPr lang="en-US" sz="1200" b="0" i="0" u="none" strike="noStrike" kern="1200" baseline="0" dirty="0">
                <a:solidFill>
                  <a:schemeClr val="tx1"/>
                </a:solidFill>
                <a:latin typeface="+mn-lt"/>
                <a:ea typeface="+mn-ea"/>
                <a:cs typeface="+mn-cs"/>
              </a:rPr>
              <a:t>amount a company expects to </a:t>
            </a:r>
            <a:r>
              <a:rPr lang="en-US" sz="1200" b="0" i="1" u="none" strike="noStrike" kern="1200" baseline="0" dirty="0">
                <a:solidFill>
                  <a:schemeClr val="tx1"/>
                </a:solidFill>
                <a:latin typeface="+mn-lt"/>
                <a:ea typeface="+mn-ea"/>
                <a:cs typeface="+mn-cs"/>
              </a:rPr>
              <a:t>realize </a:t>
            </a:r>
            <a:r>
              <a:rPr lang="en-US" sz="1200" b="0" i="0" u="none" strike="noStrike" kern="1200" baseline="0" dirty="0">
                <a:solidFill>
                  <a:schemeClr val="tx1"/>
                </a:solidFill>
                <a:latin typeface="+mn-lt"/>
                <a:ea typeface="+mn-ea"/>
                <a:cs typeface="+mn-cs"/>
              </a:rPr>
              <a:t>(or collect in cash) from the sale of the inventory. </a:t>
            </a:r>
            <a:endParaRPr lang="en-US" sz="1200" b="0" i="0" u="none" strike="noStrike" kern="1200" baseline="0" dirty="0" smtClean="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comparing cost and NRV, a company reports inventory at the lower of the two amounts.</a:t>
            </a:r>
          </a:p>
          <a:p>
            <a:pPr marL="228600" indent="-228600">
              <a:buFont typeface="+mj-lt"/>
              <a:buAutoNum type="arabicPeriod"/>
            </a:pPr>
            <a:r>
              <a:rPr lang="en-US" sz="1200" b="0" i="0" u="none" strike="noStrike" kern="1200" baseline="0" dirty="0">
                <a:solidFill>
                  <a:schemeClr val="tx1"/>
                </a:solidFill>
                <a:latin typeface="+mn-lt"/>
                <a:ea typeface="+mn-ea"/>
                <a:cs typeface="+mn-cs"/>
              </a:rPr>
              <a:t>If NRV is lower than cost, we need an adjusting entry to reduce inventory from its already recorded purchase cost to the lower NRV. NRV then becomes the new carrying value of inventory reported in the balance sheet.</a:t>
            </a:r>
          </a:p>
          <a:p>
            <a:pPr marL="228600" indent="-228600">
              <a:buFont typeface="+mj-lt"/>
              <a:buAutoNum type="arabicPeriod"/>
            </a:pPr>
            <a:r>
              <a:rPr lang="en-US" sz="1200" b="0" i="0" u="none" strike="noStrike" kern="1200" baseline="0" dirty="0">
                <a:solidFill>
                  <a:schemeClr val="tx1"/>
                </a:solidFill>
                <a:latin typeface="+mn-lt"/>
                <a:ea typeface="+mn-ea"/>
                <a:cs typeface="+mn-cs"/>
              </a:rPr>
              <a:t>If cost is lower than NRV, no adjusting entry is needed. Inventory already is recorded at cost at the time it was purchased, and this cost is lower than total NRV at the end of the period.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LCNRV approach avoids reporting inventory at an amount greater than the cash it can provide to the company. Reporting inventories this way causes income to be reduced </a:t>
            </a:r>
            <a:r>
              <a:rPr lang="en-US" sz="1200" b="0" i="0" u="none" strike="noStrike" kern="1200" baseline="0" dirty="0" smtClean="0">
                <a:solidFill>
                  <a:schemeClr val="tx1"/>
                </a:solidFill>
                <a:latin typeface="+mn-lt"/>
                <a:ea typeface="+mn-ea"/>
                <a:cs typeface="+mn-cs"/>
              </a:rPr>
              <a:t>in the </a:t>
            </a:r>
            <a:r>
              <a:rPr lang="en-US" sz="1200" b="0" i="0" u="none" strike="noStrike" kern="1200" baseline="0" dirty="0">
                <a:solidFill>
                  <a:schemeClr val="tx1"/>
                </a:solidFill>
                <a:latin typeface="+mn-lt"/>
                <a:ea typeface="+mn-ea"/>
                <a:cs typeface="+mn-cs"/>
              </a:rPr>
              <a:t>period the value of inventory declines below its cost rather than in the period in which the goods ultimately are sold.</a:t>
            </a:r>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aseline="0" dirty="0"/>
              <a:t>Illustration </a:t>
            </a:r>
            <a:r>
              <a:rPr lang="en-IN" baseline="0" dirty="0" smtClean="0"/>
              <a:t>9–14 </a:t>
            </a:r>
            <a:r>
              <a:rPr lang="en-IN" baseline="0" dirty="0"/>
              <a:t>Change in Inventory Method</a:t>
            </a:r>
          </a:p>
          <a:p>
            <a:r>
              <a:rPr lang="en-IN" baseline="0" dirty="0"/>
              <a:t>Let’s discuss the steps involved in a </a:t>
            </a:r>
            <a:r>
              <a:rPr lang="en-US" dirty="0"/>
              <a:t>change in inventory method with an</a:t>
            </a:r>
            <a:r>
              <a:rPr lang="en-US" baseline="0" dirty="0"/>
              <a:t> illustration. </a:t>
            </a:r>
            <a:r>
              <a:rPr lang="en-US" sz="1200" b="0" i="0" u="none" strike="noStrike" kern="1200" baseline="0" dirty="0">
                <a:solidFill>
                  <a:schemeClr val="tx1"/>
                </a:solidFill>
                <a:latin typeface="+mn-lt"/>
                <a:ea typeface="+mn-ea"/>
                <a:cs typeface="+mn-cs"/>
              </a:rPr>
              <a:t>The first step is to revise prior years’ financial statements. That is, for each year reported in the comparative statements, Autogeek makes those statements appear as if the newly adopted inventory method, FIFO, had been applied all along. In its balance sheets, assuming that the company presents balance sheets for two years for comparative purposes, the company would report 2018 inventory by its newly adopted method, FIFO, and also would revise the amounts it reported last year for its 2017 inventory. In its 2018 and prior year income statements, cost of goods sold would also reflect the new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its statements of shareholders’ equity, Autogeek would report retained earnings each year as if it had used FIFO all along. And, for the earliest year reported, the company would revise beginning retained earnings that year to reflect the cumulative income effect of the difference in inventory methods for all prior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Autogeek also would record a journal entry to adjust the book balances from their current amounts to what those balances would have been using FIFO. Because differences in cost of goods sold and income are reflected in retained earnings, as are the income tax effects, the journal entry updates inventory, retained earnings, and the appropriate income tax account. The journal entry seen here, ignoring income taxes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increases the 2018 beginning inventory to the FIFO basis amount of $146,000 and increases retained earnings by the same amount, because that’s what the increase in prior years’ income would have been had FIFO been used.</a:t>
            </a:r>
          </a:p>
          <a:p>
            <a:endParaRPr lang="en-IN"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31000667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baseline="0" dirty="0">
                <a:solidFill>
                  <a:schemeClr val="tx1"/>
                </a:solidFill>
                <a:latin typeface="+mn-lt"/>
                <a:ea typeface="+mn-ea"/>
                <a:cs typeface="+mn-cs"/>
              </a:rPr>
              <a:t>Illustration </a:t>
            </a:r>
            <a:r>
              <a:rPr lang="en-US" sz="1200" b="0" kern="1200" baseline="0" dirty="0" smtClean="0">
                <a:solidFill>
                  <a:schemeClr val="tx1"/>
                </a:solidFill>
                <a:latin typeface="+mn-lt"/>
                <a:ea typeface="+mn-ea"/>
                <a:cs typeface="+mn-cs"/>
              </a:rPr>
              <a:t>9–15 </a:t>
            </a:r>
            <a:r>
              <a:rPr lang="en-US" sz="1200" b="0" kern="1200" baseline="0" dirty="0">
                <a:solidFill>
                  <a:schemeClr val="tx1"/>
                </a:solidFill>
                <a:latin typeface="+mn-lt"/>
                <a:ea typeface="+mn-ea"/>
                <a:cs typeface="+mn-cs"/>
              </a:rPr>
              <a:t>Disclosure of Change in Inventory </a:t>
            </a:r>
            <a:r>
              <a:rPr lang="en-US" sz="1200" b="0" kern="1200" baseline="0" dirty="0" smtClean="0">
                <a:solidFill>
                  <a:schemeClr val="tx1"/>
                </a:solidFill>
                <a:latin typeface="+mn-lt"/>
                <a:ea typeface="+mn-ea"/>
                <a:cs typeface="+mn-cs"/>
              </a:rPr>
              <a:t>Method—CVS </a:t>
            </a:r>
            <a:r>
              <a:rPr lang="en-US" sz="1200" b="0" kern="1200" baseline="0" dirty="0">
                <a:solidFill>
                  <a:schemeClr val="tx1"/>
                </a:solidFill>
                <a:latin typeface="+mn-lt"/>
                <a:ea typeface="+mn-ea"/>
                <a:cs typeface="+mn-cs"/>
              </a:rPr>
              <a:t>Health Corporation</a:t>
            </a:r>
          </a:p>
          <a:p>
            <a:endParaRPr lang="en-US" sz="1200" b="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an example of such a disclosure note in a recent annual report of </a:t>
            </a:r>
            <a:r>
              <a:rPr lang="en-US" sz="1200" b="1" i="0" u="none" strike="noStrike" kern="1200" baseline="0" dirty="0">
                <a:solidFill>
                  <a:schemeClr val="tx1"/>
                </a:solidFill>
                <a:latin typeface="+mn-lt"/>
                <a:ea typeface="+mn-ea"/>
                <a:cs typeface="+mn-cs"/>
              </a:rPr>
              <a:t>CVS Health Corporation </a:t>
            </a:r>
            <a:r>
              <a:rPr lang="en-US" sz="1200" b="0" i="0" u="none" strike="noStrike" kern="1200" baseline="0" dirty="0">
                <a:solidFill>
                  <a:schemeClr val="tx1"/>
                </a:solidFill>
                <a:latin typeface="+mn-lt"/>
                <a:ea typeface="+mn-ea"/>
                <a:cs typeface="+mn-cs"/>
              </a:rPr>
              <a:t>when it changed its inventory method for retail/LTC inventories to the average cost method.</a:t>
            </a:r>
            <a:endParaRPr lang="en-IN" dirty="0"/>
          </a:p>
          <a:p>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2658666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company changes to the LIFO inventory method from any other method, it usually is impossible to calculate the income effect on prior years. To do so would require assumptions as to when specific LIFO inventory layers were created in years prior to the change.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result, a company changing to LIFO usually does not report the change retrospectively. Instead, the LIFO method simply is used from that point on. The base year inventory for all future LIFO determinations is the beginning inventory in the year the LIFO method is adopted.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11950913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9–16 </a:t>
            </a:r>
            <a:r>
              <a:rPr lang="en-IN" b="0" dirty="0"/>
              <a:t>Change in Inventory</a:t>
            </a:r>
            <a:r>
              <a:rPr lang="en-IN" b="0" baseline="0" dirty="0"/>
              <a:t> Method </a:t>
            </a:r>
            <a:r>
              <a:rPr lang="en-IN" b="0" baseline="0" dirty="0" smtClean="0"/>
              <a:t>Disclosure—Seneca </a:t>
            </a:r>
            <a:r>
              <a:rPr lang="en-IN" b="0" baseline="0" dirty="0"/>
              <a:t>Foods Corporation</a:t>
            </a:r>
            <a:endParaRPr lang="en-IN" b="0" dirty="0"/>
          </a:p>
          <a:p>
            <a:endParaRPr lang="en-IN" b="0" dirty="0"/>
          </a:p>
          <a:p>
            <a:r>
              <a:rPr lang="en-US" sz="1200" b="0" i="0" u="none" strike="noStrike" kern="1200" baseline="0" dirty="0">
                <a:solidFill>
                  <a:schemeClr val="tx1"/>
                </a:solidFill>
                <a:latin typeface="+mn-lt"/>
                <a:ea typeface="+mn-ea"/>
                <a:cs typeface="+mn-cs"/>
              </a:rPr>
              <a:t>A disclosure note is needed to explain (a) the nature of and justification for the change, (b) the effect of the change on current year’s income and earnings per share, and (c) why retrospective application was impracticable. When </a:t>
            </a:r>
            <a:r>
              <a:rPr lang="en-US" sz="1200" b="1" i="0" u="none" strike="noStrike" kern="1200" baseline="0" dirty="0">
                <a:solidFill>
                  <a:schemeClr val="tx1"/>
                </a:solidFill>
                <a:latin typeface="+mn-lt"/>
                <a:ea typeface="+mn-ea"/>
                <a:cs typeface="+mn-cs"/>
              </a:rPr>
              <a:t>Seneca Foods Corporation </a:t>
            </a:r>
            <a:r>
              <a:rPr lang="en-US" sz="1200" b="0" i="0" u="none" strike="noStrike" kern="1200" baseline="0" dirty="0">
                <a:solidFill>
                  <a:schemeClr val="tx1"/>
                </a:solidFill>
                <a:latin typeface="+mn-lt"/>
                <a:ea typeface="+mn-ea"/>
                <a:cs typeface="+mn-cs"/>
              </a:rPr>
              <a:t>adopted the LIFO inventory method, it reported the change in the note shown here.</a:t>
            </a:r>
            <a:endParaRPr lang="en-IN" dirty="0"/>
          </a:p>
          <a:p>
            <a:endParaRPr lang="en-IN" dirty="0"/>
          </a:p>
          <a:p>
            <a:endParaRPr lang="en-IN" b="0" i="0" dirty="0"/>
          </a:p>
          <a:p>
            <a:endParaRPr lang="en-IN" b="0" i="0" dirty="0"/>
          </a:p>
          <a:p>
            <a:endParaRPr lang="en-IN" b="0" i="0" dirty="0"/>
          </a:p>
          <a:p>
            <a:endParaRPr lang="en-IN" baseline="0" dirty="0"/>
          </a:p>
          <a:p>
            <a:pPr>
              <a:spcBef>
                <a:spcPct val="0"/>
              </a:spcBef>
            </a:pPr>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3672987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b="0" dirty="0"/>
              <a:t>Illustration </a:t>
            </a:r>
            <a:r>
              <a:rPr lang="en-IN" b="0" dirty="0" smtClean="0"/>
              <a:t>9–16 </a:t>
            </a:r>
            <a:r>
              <a:rPr lang="en-IN" b="0" dirty="0"/>
              <a:t>Change in Inventory</a:t>
            </a:r>
            <a:r>
              <a:rPr lang="en-IN" b="0" baseline="0" dirty="0"/>
              <a:t> Method </a:t>
            </a:r>
            <a:r>
              <a:rPr lang="en-IN" b="0" baseline="0" dirty="0" smtClean="0"/>
              <a:t>Disclosure—Seneca </a:t>
            </a:r>
            <a:r>
              <a:rPr lang="en-IN" b="0" baseline="0" dirty="0"/>
              <a:t>Foods Corporation </a:t>
            </a:r>
            <a:r>
              <a:rPr lang="en-IN" b="0" baseline="0" dirty="0" smtClean="0"/>
              <a:t>(continued)</a:t>
            </a:r>
            <a:endParaRPr lang="en-IN" b="0" dirty="0"/>
          </a:p>
          <a:p>
            <a:pPr>
              <a:spcBef>
                <a:spcPct val="0"/>
              </a:spcBef>
            </a:pPr>
            <a:endParaRPr lang="en-IN" baseline="0" dirty="0"/>
          </a:p>
          <a:p>
            <a:pPr>
              <a:spcBef>
                <a:spcPct val="0"/>
              </a:spcBef>
            </a:pPr>
            <a:endParaRPr lang="en-IN" baseline="0" dirty="0"/>
          </a:p>
          <a:p>
            <a:pPr>
              <a:spcBef>
                <a:spcPct val="0"/>
              </a:spcBef>
            </a:pPr>
            <a:r>
              <a:rPr lang="en-IN" baseline="0" dirty="0"/>
              <a:t>In the second paragraph of the disclosure the company states why retrospective application was impracticable. Here, the reason is the company’s inability to obtain period-specific information necessary to analyze inventories and to determine</a:t>
            </a:r>
            <a:r>
              <a:rPr lang="en-IN" dirty="0"/>
              <a:t> when specific LIFO inventory layers were created in fiscal years prior to the change.</a:t>
            </a:r>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1701860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b="0" dirty="0"/>
              <a:t>Illustration </a:t>
            </a:r>
            <a:r>
              <a:rPr lang="en-IN" b="0" dirty="0" smtClean="0"/>
              <a:t>9–16 </a:t>
            </a:r>
            <a:r>
              <a:rPr lang="en-IN" b="0" dirty="0"/>
              <a:t>Change in Inventory</a:t>
            </a:r>
            <a:r>
              <a:rPr lang="en-IN" b="0" baseline="0" dirty="0"/>
              <a:t> Method </a:t>
            </a:r>
            <a:r>
              <a:rPr lang="en-IN" b="0" baseline="0" dirty="0" smtClean="0"/>
              <a:t>Disclosure—Seneca </a:t>
            </a:r>
            <a:r>
              <a:rPr lang="en-IN" b="0" baseline="0" dirty="0"/>
              <a:t>Foods Corporation (concluded)</a:t>
            </a:r>
            <a:endParaRPr lang="en-IN" b="0" dirty="0"/>
          </a:p>
          <a:p>
            <a:endParaRPr lang="en-IN" baseline="0" dirty="0"/>
          </a:p>
          <a:p>
            <a:r>
              <a:rPr lang="en-IN" baseline="0" dirty="0"/>
              <a:t>In the third paragraph of the disclosure the company explains the effect of the change on current and prior fiscal year’s income and earnings per share. </a:t>
            </a:r>
            <a:r>
              <a:rPr lang="en-US" sz="1200" b="0" i="0" u="none" strike="noStrike" kern="1200" baseline="0" dirty="0">
                <a:solidFill>
                  <a:schemeClr val="tx1"/>
                </a:solidFill>
                <a:latin typeface="+mn-lt"/>
                <a:ea typeface="+mn-ea"/>
                <a:cs typeface="+mn-cs"/>
              </a:rPr>
              <a:t>Notice in the Seneca Foods disclosure note that the switch to LIFO did cause a decrease in net income and therefore income taxes in the year of the switch indicating an environment of increasing costs.</a:t>
            </a:r>
            <a:endParaRPr lang="en-IN" dirty="0"/>
          </a:p>
          <a:p>
            <a:endParaRPr lang="en-IN" b="0" i="0" dirty="0"/>
          </a:p>
          <a:p>
            <a:endParaRPr lang="en-IN" b="0" i="0" dirty="0"/>
          </a:p>
          <a:p>
            <a:endParaRPr lang="en-IN" b="0" i="0" dirty="0"/>
          </a:p>
          <a:p>
            <a:pPr>
              <a:spcBef>
                <a:spcPct val="0"/>
              </a:spcBef>
            </a:pPr>
            <a:endParaRPr lang="en-IN" baseline="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37221942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9528768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Accounting errors must be corrected when they are discovered.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Inventory errors include the over- or understatement of ending inventory due to a mistake in physical count or a mistake in pricing inventory quantities. </a:t>
            </a:r>
            <a:r>
              <a:rPr lang="en-US" sz="1200" b="0" i="0" u="none" strike="noStrike" kern="1200" baseline="0" dirty="0" smtClean="0">
                <a:solidFill>
                  <a:schemeClr val="tx1"/>
                </a:solidFill>
                <a:latin typeface="+mn-lt"/>
                <a:ea typeface="+mn-ea"/>
                <a:cs typeface="+mn-cs"/>
              </a:rPr>
              <a:t>These errors may also occur by not recording purchases at the proper time.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inventory error is discovered in the same accounting period it occurred, the original erroneous entry should simply be reversed and the appropriate entry recorded. This situation presents no particular reporting problem.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a:t>
            </a:r>
            <a:r>
              <a:rPr lang="en-US" sz="1200" b="0" i="1" u="none" strike="noStrike" kern="1200" baseline="0" dirty="0">
                <a:solidFill>
                  <a:schemeClr val="tx1"/>
                </a:solidFill>
                <a:latin typeface="+mn-lt"/>
                <a:ea typeface="+mn-ea"/>
                <a:cs typeface="+mn-cs"/>
              </a:rPr>
              <a:t>material </a:t>
            </a:r>
            <a:r>
              <a:rPr lang="en-US" sz="1200" b="0" i="0" u="none" strike="noStrike" kern="1200" baseline="0" dirty="0">
                <a:solidFill>
                  <a:schemeClr val="tx1"/>
                </a:solidFill>
                <a:latin typeface="+mn-lt"/>
                <a:ea typeface="+mn-ea"/>
                <a:cs typeface="+mn-cs"/>
              </a:rPr>
              <a:t>inventory error is discovered in an accounting period subsequent to the period in which the error was made, any previous years’ financial statements that were incorrect as a result of the error are retrospectively restated to reflect the correction. And, of course, any account balances that are incorrect as a result of the error are corrected by journal entry. If, due to an error affecting net income, retained earnings is one of the incorrect accounts, the correction is reported as a prior period adjustment to the beginning balance on the statement of shareholders’ equity. In addition, a disclosure note is needed to describe the nature of the error and the impact of its correction on net income, each line-item affected, and earnings per share.</a:t>
            </a:r>
            <a:endParaRPr lang="en-US" dirty="0"/>
          </a:p>
          <a:p>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29353907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Illustration 9–17 </a:t>
            </a:r>
            <a:r>
              <a:rPr lang="en-US" dirty="0"/>
              <a:t>Visualizing the Effect of</a:t>
            </a:r>
            <a:r>
              <a:rPr lang="en-US" baseline="0" dirty="0"/>
              <a:t> Inventory Errors</a:t>
            </a:r>
            <a:endParaRPr lang="en-US" dirty="0"/>
          </a:p>
          <a:p>
            <a:endParaRPr lang="en-US" dirty="0"/>
          </a:p>
          <a:p>
            <a:r>
              <a:rPr lang="en-US" dirty="0"/>
              <a:t>When analyzing inventory errors, it’s helpful to visualize the way cost of goods sold, net income, and retained earnings are determined.</a:t>
            </a:r>
          </a:p>
          <a:p>
            <a:endParaRPr lang="en-US" dirty="0"/>
          </a:p>
          <a:p>
            <a:r>
              <a:rPr lang="en-US" dirty="0"/>
              <a:t>Beginning inventory and net purchases are </a:t>
            </a:r>
            <a:r>
              <a:rPr lang="en-US" i="0" dirty="0"/>
              <a:t>added</a:t>
            </a:r>
            <a:r>
              <a:rPr lang="en-US" i="1" dirty="0"/>
              <a:t> </a:t>
            </a:r>
            <a:r>
              <a:rPr lang="en-US" dirty="0"/>
              <a:t>in the calculation of cost of goods sold. </a:t>
            </a:r>
            <a:r>
              <a:rPr lang="en-IN" dirty="0"/>
              <a:t>If either of these is overstated (understated) then cost of goods sold would be overstated (understated). </a:t>
            </a:r>
            <a:r>
              <a:rPr lang="en-US" dirty="0"/>
              <a:t>On the </a:t>
            </a:r>
            <a:r>
              <a:rPr lang="en-IN" dirty="0"/>
              <a:t>other hand, ending inventory is </a:t>
            </a:r>
            <a:r>
              <a:rPr lang="en-IN" i="0" dirty="0"/>
              <a:t>deducted</a:t>
            </a:r>
            <a:r>
              <a:rPr lang="en-IN" i="1" dirty="0"/>
              <a:t> </a:t>
            </a:r>
            <a:r>
              <a:rPr lang="en-IN" dirty="0"/>
              <a:t>in the calculation of cost of goods sold, so if ending inventory is overstated (understated) then cost of goods sold is understated (overstated).</a:t>
            </a:r>
          </a:p>
          <a:p>
            <a:endParaRPr lang="en-IN" dirty="0"/>
          </a:p>
          <a:p>
            <a:r>
              <a:rPr lang="en-US" sz="1200" b="0" i="0" u="none" strike="noStrike" kern="1200" baseline="0" dirty="0">
                <a:solidFill>
                  <a:schemeClr val="tx1"/>
                </a:solidFill>
                <a:latin typeface="+mn-lt"/>
                <a:ea typeface="+mn-ea"/>
                <a:cs typeface="+mn-cs"/>
              </a:rPr>
              <a:t>Of course, errors that affect income also will affect income taxes. In the illustration here, we ignore the tax effects of the errors and focus on the errors themselves rather than their tax aspects.</a:t>
            </a:r>
            <a:endParaRPr lang="en-IN" dirty="0"/>
          </a:p>
          <a:p>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9–18 </a:t>
            </a:r>
            <a:r>
              <a:rPr lang="en-US" dirty="0"/>
              <a:t>Inventory Error Correction</a:t>
            </a:r>
          </a:p>
          <a:p>
            <a:endParaRPr lang="en-US" dirty="0"/>
          </a:p>
          <a:p>
            <a:r>
              <a:rPr lang="en-US" dirty="0"/>
              <a:t>In this example</a:t>
            </a:r>
            <a:r>
              <a:rPr lang="en-US" baseline="0" dirty="0"/>
              <a:t>,</a:t>
            </a:r>
            <a:r>
              <a:rPr lang="en-US" dirty="0"/>
              <a:t> ending inventory is overstated by $800,000, which</a:t>
            </a:r>
            <a:r>
              <a:rPr lang="en-US" baseline="0" dirty="0"/>
              <a:t> causes</a:t>
            </a:r>
            <a:r>
              <a:rPr lang="en-US" dirty="0"/>
              <a:t> cost of goods sold to be understated</a:t>
            </a:r>
            <a:r>
              <a:rPr lang="en-US" baseline="0" dirty="0"/>
              <a:t> and net income and retained earnings to be overstated.</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Here we see how the error impacted 2017 and 2018.</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988958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9–2 </a:t>
            </a:r>
            <a:r>
              <a:rPr lang="en-US" sz="1200" b="0" i="0" u="none" strike="noStrike" kern="1200" baseline="0" dirty="0">
                <a:solidFill>
                  <a:schemeClr val="tx1"/>
                </a:solidFill>
                <a:latin typeface="+mn-lt"/>
                <a:ea typeface="+mn-ea"/>
                <a:cs typeface="+mn-cs"/>
              </a:rPr>
              <a:t>Lower of Cost or Net Realizable </a:t>
            </a:r>
            <a:r>
              <a:rPr lang="en-US" sz="1200" b="0" i="0" u="none" strike="noStrike" kern="1200" baseline="0" dirty="0" smtClean="0">
                <a:solidFill>
                  <a:schemeClr val="tx1"/>
                </a:solidFill>
                <a:latin typeface="+mn-lt"/>
                <a:ea typeface="+mn-ea"/>
                <a:cs typeface="+mn-cs"/>
              </a:rPr>
              <a:t>Value—Application </a:t>
            </a:r>
            <a:r>
              <a:rPr lang="en-US" sz="1200" b="0" i="0" u="none" strike="noStrike" kern="1200" baseline="0" dirty="0">
                <a:solidFill>
                  <a:schemeClr val="tx1"/>
                </a:solidFill>
                <a:latin typeface="+mn-lt"/>
                <a:ea typeface="+mn-ea"/>
                <a:cs typeface="+mn-cs"/>
              </a:rPr>
              <a:t>at Different Levels of Aggregation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financial reporting purposes, LCNRV can be applied (a) to individual inventory items, (b) to major categories of inventory, or (c) to the entire inventory. The example here demonstrates the LCNRV approach with each of the three possible applications.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Collins Company has five inventory items on hand at the end of the year. The year-end cost (determined by applying the FIFO cost method) and the net realizable value (current selling price less costs of completion, disposal, and transportation) for each of the items are presented.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Items A and B are a collection of similar items, and items C, D, and E are another collection of similar items. Each collection can be considered a category of inventory.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we first consider LCNRV </a:t>
            </a:r>
            <a:r>
              <a:rPr lang="en-US" sz="1200" b="1" i="0" u="none" strike="noStrike" kern="1200" baseline="0" dirty="0">
                <a:solidFill>
                  <a:schemeClr val="tx1"/>
                </a:solidFill>
                <a:latin typeface="+mn-lt"/>
                <a:ea typeface="+mn-ea"/>
                <a:cs typeface="+mn-cs"/>
              </a:rPr>
              <a:t>by individual items</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see that cost is lower than NRV for items A and E. These inventory items were initially recorded at cost at the time of purchase. So, under the LCNRV approach, they are currently recorded at their proper amounts. No adjustment is needed. However, for items B, C, and D, we see that NRV is below cost. Therefore, we need to adjust the carrying value of these items downward and report them at NRV in the balance sheet. After determining the lower of cost or NRV for each individual item, the total amount to report for inventory is </a:t>
            </a:r>
            <a:r>
              <a:rPr lang="en-US" sz="1200" b="1" i="0" u="none" strike="noStrike" kern="1200" baseline="0" dirty="0">
                <a:solidFill>
                  <a:schemeClr val="tx1"/>
                </a:solidFill>
                <a:latin typeface="+mn-lt"/>
                <a:ea typeface="+mn-ea"/>
                <a:cs typeface="+mn-cs"/>
              </a:rPr>
              <a:t>$395,000</a:t>
            </a:r>
            <a:r>
              <a:rPr lang="en-US" sz="1200" i="0" u="none" strike="noStrike" kern="1200" baseline="0" dirty="0">
                <a:solidFill>
                  <a:schemeClr val="tx1"/>
                </a:solidFill>
                <a:latin typeface="+mn-lt"/>
                <a:ea typeface="+mn-ea"/>
                <a:cs typeface="+mn-cs"/>
              </a:rPr>
              <a:t>.</a:t>
            </a:r>
          </a:p>
          <a:p>
            <a:endParaRPr lang="en-US" sz="1200" b="1"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see what happens if we apply the LCNRV approach </a:t>
            </a:r>
            <a:r>
              <a:rPr lang="en-US" sz="1200" b="1" i="0" u="none" strike="noStrike" kern="1200" baseline="0" dirty="0">
                <a:solidFill>
                  <a:schemeClr val="tx1"/>
                </a:solidFill>
                <a:latin typeface="+mn-lt"/>
                <a:ea typeface="+mn-ea"/>
                <a:cs typeface="+mn-cs"/>
              </a:rPr>
              <a:t>by inventory category</a:t>
            </a:r>
            <a:r>
              <a:rPr lang="en-US" sz="1200"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 The first category of inventory (items A and B) has a combined cost of $150,000 and a combined NRV of $175,000, so we report this second inventory group at its cost of $150,000. For the second category (items C, D, and E), the combined NRV ($256,000) is lower than the combined cost ($265,000), so we report this second inventory group at its NRV of $256,000. We report inventory at </a:t>
            </a:r>
            <a:r>
              <a:rPr lang="en-US" sz="1200" b="1" i="0" u="none" strike="noStrike" kern="1200" baseline="0" dirty="0">
                <a:solidFill>
                  <a:schemeClr val="tx1"/>
                </a:solidFill>
                <a:latin typeface="+mn-lt"/>
                <a:ea typeface="+mn-ea"/>
                <a:cs typeface="+mn-cs"/>
              </a:rPr>
              <a:t>$406,000 </a:t>
            </a:r>
            <a:r>
              <a:rPr lang="en-US" sz="1200" b="0" i="0" u="none" strike="noStrike" kern="1200" baseline="0" dirty="0">
                <a:solidFill>
                  <a:schemeClr val="tx1"/>
                </a:solidFill>
                <a:latin typeface="+mn-lt"/>
                <a:ea typeface="+mn-ea"/>
                <a:cs typeface="+mn-cs"/>
              </a:rPr>
              <a:t>($150,000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256,000).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Finally, if we apply the LCNRV approach </a:t>
            </a:r>
            <a:r>
              <a:rPr lang="en-US" sz="1200" b="1" i="0" u="none" strike="noStrike" kern="1200" baseline="0" dirty="0">
                <a:solidFill>
                  <a:schemeClr val="tx1"/>
                </a:solidFill>
                <a:latin typeface="+mn-lt"/>
                <a:ea typeface="+mn-ea"/>
                <a:cs typeface="+mn-cs"/>
              </a:rPr>
              <a:t>by total inventory</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see that inventory’s total cost ($415,000) is lower than its total NRV ($431,000). Inventory would be reported at its cost of </a:t>
            </a:r>
            <a:r>
              <a:rPr lang="en-US" sz="1200" b="1" i="0" u="none" strike="noStrike" kern="1200" baseline="0" dirty="0">
                <a:solidFill>
                  <a:schemeClr val="tx1"/>
                </a:solidFill>
                <a:latin typeface="+mn-lt"/>
                <a:ea typeface="+mn-ea"/>
                <a:cs typeface="+mn-cs"/>
              </a:rPr>
              <a:t>$415,000</a:t>
            </a:r>
            <a:r>
              <a:rPr lang="en-US" sz="120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shown in this illustration, applying the LCNRV rule to groups of inventory items will cause a higher inventory valuation than if applied on an item-by-item basis. The reason is that group application permits increases in the net realizable value of some items to offset decreases in others. Each approach is acceptable but should be applied consistently from one period to another.</a:t>
            </a:r>
            <a:endParaRPr lang="en-IN" dirty="0"/>
          </a:p>
        </p:txBody>
      </p:sp>
      <p:sp>
        <p:nvSpPr>
          <p:cNvPr id="20483" name="Slide Number Placeholder 3"/>
          <p:cNvSpPr>
            <a:spLocks noGrp="1"/>
          </p:cNvSpPr>
          <p:nvPr>
            <p:ph type="sldNum" sz="quarter" idx="5"/>
          </p:nvPr>
        </p:nvSpPr>
        <p:spPr bwMode="auto">
          <a:xfrm>
            <a:off x="3970938" y="8982419"/>
            <a:ext cx="3037840" cy="312367"/>
          </a:xfrm>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5499138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9–18 </a:t>
            </a:r>
            <a:r>
              <a:rPr lang="en-US" dirty="0"/>
              <a:t>Inventory Error Correction</a:t>
            </a:r>
            <a:r>
              <a:rPr lang="en-US" baseline="0" dirty="0"/>
              <a:t> </a:t>
            </a:r>
            <a:r>
              <a:rPr lang="en-US" baseline="0" dirty="0" smtClean="0"/>
              <a:t>(continued)</a:t>
            </a:r>
            <a:endParaRPr lang="en-US" baseline="0" dirty="0"/>
          </a:p>
          <a:p>
            <a:endParaRPr lang="en-US" dirty="0"/>
          </a:p>
          <a:p>
            <a:r>
              <a:rPr lang="en-US" sz="1200" b="0" i="0" u="none" strike="noStrike" kern="1200" baseline="0" dirty="0">
                <a:solidFill>
                  <a:schemeClr val="tx1"/>
                </a:solidFill>
                <a:latin typeface="+mn-lt"/>
                <a:ea typeface="+mn-ea"/>
                <a:cs typeface="+mn-cs"/>
              </a:rPr>
              <a:t>First, let’s assume the error is discovered in 2018. The 2017 financial statements that were incorrect as a result of the error are retrospectively restated to reflect the correct inventory amount, cost of goods sold, net income, and retained earnings when those statements are reported again for comparative purposes in the 2018 annual report. The journal entry seen here, ignoring income taxes, corrects the error.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retained earnings is one of the accounts that is incorrect, when the error is discovered in 2018, the correction to that account is reported as a </a:t>
            </a:r>
            <a:r>
              <a:rPr lang="en-US" sz="1200" b="0" i="1" u="none" strike="noStrike" kern="1200" baseline="0" dirty="0">
                <a:solidFill>
                  <a:schemeClr val="tx1"/>
                </a:solidFill>
                <a:latin typeface="+mn-lt"/>
                <a:ea typeface="+mn-ea"/>
                <a:cs typeface="+mn-cs"/>
              </a:rPr>
              <a:t>prior period adjustment </a:t>
            </a:r>
            <a:r>
              <a:rPr lang="en-US" sz="1200" b="0" i="0" u="none" strike="noStrike" kern="1200" baseline="0" dirty="0">
                <a:solidFill>
                  <a:schemeClr val="tx1"/>
                </a:solidFill>
                <a:latin typeface="+mn-lt"/>
                <a:ea typeface="+mn-ea"/>
                <a:cs typeface="+mn-cs"/>
              </a:rPr>
              <a:t>to the 2018 beginning retained earnings balance in Barton’s statement of shareholders’ equity (or statement of retained earnings). Prior </a:t>
            </a:r>
            <a:r>
              <a:rPr lang="en-US" sz="1200" b="0" i="0" u="none" strike="noStrike" kern="1200" baseline="0" dirty="0" smtClean="0">
                <a:solidFill>
                  <a:schemeClr val="tx1"/>
                </a:solidFill>
                <a:latin typeface="+mn-lt"/>
                <a:ea typeface="+mn-ea"/>
                <a:cs typeface="+mn-cs"/>
              </a:rPr>
              <a:t>period adjustments </a:t>
            </a:r>
            <a:r>
              <a:rPr lang="en-US" sz="1200" b="0" i="0" u="none" strike="noStrike" kern="1200" baseline="0" dirty="0">
                <a:solidFill>
                  <a:schemeClr val="tx1"/>
                </a:solidFill>
                <a:latin typeface="+mn-lt"/>
                <a:ea typeface="+mn-ea"/>
                <a:cs typeface="+mn-cs"/>
              </a:rPr>
              <a:t>do not flow through the income statement but directly adjust retained earnings.</a:t>
            </a:r>
            <a:endParaRPr lang="en-US" i="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9–18 </a:t>
            </a:r>
            <a:r>
              <a:rPr lang="en-US" dirty="0"/>
              <a:t>Inventory Error Correction</a:t>
            </a:r>
            <a:r>
              <a:rPr lang="en-US" baseline="0" dirty="0"/>
              <a:t> </a:t>
            </a:r>
            <a:r>
              <a:rPr lang="en-US" baseline="0" dirty="0" smtClean="0"/>
              <a:t>(continued)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error in 2017 isn’t discovered until 2019, the 2018 financial statements also are retrospectively restated to reflect the correct cost of goods sold and net income even though no correcting entry would be needed at that point. Inventory and retained earnings would not require adjustment. The error has self-corrected and no prior period adjustment is needed.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Also, a disclosure note in Barton’s annual report should describe the nature of the error and the impact of its correction on each year’s net income (overstated by $800,000 in 2017; understated by $800,000 in 2018), the line items affected, and earnings per share.</a:t>
            </a:r>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13699509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145714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Purchase commitments </a:t>
            </a:r>
            <a:r>
              <a:rPr lang="en-IN" b="0" dirty="0"/>
              <a:t>are contracts that obligate a company to purchase a specified amount of merchandise or raw materials at specified prices on or before specified dates. Companies enter into these agreements to make sure they will be able to obtain important inventory as well as to protect against increases in purchase price. However, if the purchase price decreases before the agreement is exercised, the commitment has the disadvantage of requiring the company to purchase inventory at a higher than market price. If this happens, a loss on the purchase commitment is recorded. </a:t>
            </a:r>
          </a:p>
          <a:p>
            <a:endParaRPr lang="en-IN" b="0" dirty="0"/>
          </a:p>
          <a:p>
            <a:r>
              <a:rPr lang="en-US" sz="1200" b="0" i="0" u="none" strike="noStrike" kern="1200" baseline="0" dirty="0">
                <a:solidFill>
                  <a:schemeClr val="tx1"/>
                </a:solidFill>
                <a:latin typeface="+mn-lt"/>
                <a:ea typeface="+mn-ea"/>
                <a:cs typeface="+mn-cs"/>
              </a:rPr>
              <a:t>Because purchase commitments create the possibility of this kind of loss, the loss occurs when the market price falls below the commitment price rather than when the inventory eventually is sold. This means recording the loss when the product is purchased or, if the commitment is still outstanding, at the end of the reporting period. In other words, purchases are recorded at market price when that price is lower than the contract price, and a loss is recognized for the difference. Also, losses are recognized for any purchase commitments outstanding at the end of a reporting period when market price is less than contract price.</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29210708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a:t>
            </a:r>
          </a:p>
          <a:p>
            <a:pPr defTabSz="931774">
              <a:defRPr/>
            </a:pPr>
            <a:endParaRPr lang="en-US" dirty="0"/>
          </a:p>
          <a:p>
            <a:r>
              <a:rPr lang="en-US" dirty="0"/>
              <a:t>Let’s study purchase commitments with an illustration. </a:t>
            </a:r>
            <a:r>
              <a:rPr lang="en-IN" sz="1200" dirty="0">
                <a:latin typeface="+mn-lt"/>
              </a:rPr>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a:p>
            <a:pPr defTabSz="931774">
              <a:defRPr/>
            </a:pPr>
            <a:endParaRPr lang="en-IN" dirty="0"/>
          </a:p>
          <a:p>
            <a:r>
              <a:rPr lang="en-US" sz="1200" kern="1200" baseline="0" dirty="0">
                <a:solidFill>
                  <a:schemeClr val="tx1"/>
                </a:solidFill>
                <a:latin typeface="+mn-lt"/>
                <a:ea typeface="+mn-ea"/>
                <a:cs typeface="+mn-cs"/>
              </a:rPr>
              <a:t>The contract period for the first commitment is contained within a single fiscal year. Lassiter would record the purchase at the contract price if the market price of inventory at date of acquisition is equal to or greater than the contract price of $500,000.</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31776389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IN" dirty="0"/>
              <a:t>If the market price of inventory at acquisition is </a:t>
            </a:r>
            <a:r>
              <a:rPr lang="en-IN" i="0" dirty="0"/>
              <a:t>less</a:t>
            </a:r>
            <a:r>
              <a:rPr lang="en-IN" i="1" dirty="0"/>
              <a:t> </a:t>
            </a:r>
            <a:r>
              <a:rPr lang="en-IN" dirty="0"/>
              <a:t>than the contract price, inventory is recorded at the market price and a loss is recognized. </a:t>
            </a:r>
          </a:p>
          <a:p>
            <a:endParaRPr lang="en-IN" dirty="0"/>
          </a:p>
          <a:p>
            <a:r>
              <a:rPr lang="en-IN" dirty="0"/>
              <a:t>For example, if the market price is $425,000 at the time of acquisition, Lassiter must still pay $500,000 (contract price) and the inventory is recorded at market price of $425,000. The difference of $75,000, $500,000 of cash paid less</a:t>
            </a:r>
            <a:r>
              <a:rPr lang="en-IN" baseline="0" dirty="0"/>
              <a:t> the</a:t>
            </a:r>
            <a:r>
              <a:rPr lang="en-IN" dirty="0"/>
              <a:t> $425,000 market price, is recorded</a:t>
            </a:r>
            <a:r>
              <a:rPr lang="en-IN" baseline="0" dirty="0"/>
              <a:t> as a</a:t>
            </a:r>
            <a:r>
              <a:rPr lang="en-IN" dirty="0"/>
              <a:t> loss on the purchase commitment.</a:t>
            </a:r>
          </a:p>
          <a:p>
            <a:endParaRPr lang="en-IN" dirty="0"/>
          </a:p>
          <a:p>
            <a:r>
              <a:rPr lang="en-US" sz="1200" b="0" i="0" u="none" strike="noStrike" kern="1200" baseline="0" dirty="0">
                <a:solidFill>
                  <a:schemeClr val="tx1"/>
                </a:solidFill>
                <a:latin typeface="+mn-lt"/>
                <a:ea typeface="+mn-ea"/>
                <a:cs typeface="+mn-cs"/>
              </a:rPr>
              <a:t>The objective of this treatment is to associate the loss with the period in which the price declines rather than with the period in which the company eventually sells the inventory.</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7083044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US" sz="1200" b="0" i="0" u="none" strike="noStrike" kern="1200" baseline="0" dirty="0">
                <a:solidFill>
                  <a:schemeClr val="tx1"/>
                </a:solidFill>
                <a:latin typeface="+mn-lt"/>
                <a:ea typeface="+mn-ea"/>
                <a:cs typeface="+mn-cs"/>
              </a:rPr>
              <a:t>Now let’s consider Lassiter’s second purchase commitment that is outstanding at the end of the fiscal year 2018 (that is, the purchases have not yet been made). If the market price of inventory at the end of the year is equal to or greater than the contract price of $600,000, no entry is recorded. However, if the market price at year-end is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than the contract price, a loss must be recognized. The objective is to associate the loss with the period in which the price declines rather than with the period in which the company eventually sells the inventory. Let’s say the year-end market price of the inventory for Lassiter’s second purchase commitment is $540,000. The entry shown here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this point, the loss is an </a:t>
            </a:r>
            <a:r>
              <a:rPr lang="en-US" sz="1200" b="0" i="1" u="none" strike="noStrike" kern="1200" baseline="0" dirty="0">
                <a:solidFill>
                  <a:schemeClr val="tx1"/>
                </a:solidFill>
                <a:latin typeface="+mn-lt"/>
                <a:ea typeface="+mn-ea"/>
                <a:cs typeface="+mn-cs"/>
              </a:rPr>
              <a:t>estimated </a:t>
            </a:r>
            <a:r>
              <a:rPr lang="en-US" sz="1200" b="0" i="0" u="none" strike="noStrike" kern="1200" baseline="0" dirty="0">
                <a:solidFill>
                  <a:schemeClr val="tx1"/>
                </a:solidFill>
                <a:latin typeface="+mn-lt"/>
                <a:ea typeface="+mn-ea"/>
                <a:cs typeface="+mn-cs"/>
              </a:rPr>
              <a:t>loss. The actual loss, if any, will not be known until the inventory actually is purchased. The best estimate of the market price on date of purchase is the current market price, in this case $540,000. Because no inventory has been acquired, we can’t credit inventory for the loss. Instead, a liability is credited because, in a sense, the loss represents an obligation to purchase inventory above market price.</a:t>
            </a:r>
          </a:p>
          <a:p>
            <a:endParaRPr lang="en-US" sz="1200" b="0" i="0" u="none" strike="noStrike" kern="1200" baseline="0" dirty="0">
              <a:solidFill>
                <a:schemeClr val="tx1"/>
              </a:solidFill>
              <a:latin typeface="+mn-lt"/>
              <a:ea typeface="+mn-ea"/>
              <a:cs typeface="+mn-cs"/>
            </a:endParaRPr>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30248952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US" sz="1200" b="0" i="0" u="none" strike="noStrike" kern="1200" baseline="0" dirty="0">
                <a:solidFill>
                  <a:schemeClr val="tx1"/>
                </a:solidFill>
                <a:latin typeface="+mn-lt"/>
                <a:ea typeface="+mn-ea"/>
                <a:cs typeface="+mn-cs"/>
              </a:rPr>
              <a:t>The entry to record the actual purchase on or before February 15, 2019, will vary depending on the market price of the inventory at date of purchase. If the market price is unchanged or has increased from the year-end price, the entry shown here is made.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the market price of the inventory increases, there is no recovery of the $60,000 loss recognized in 2018. Similar to the method of recording inventory at the lower of cost or market, the reduced inventory value, in this case the reduced value of purchases, is considered to be the new cost and any recovery of value is ignored.</a:t>
            </a:r>
            <a:endParaRPr lang="en-US" dirty="0"/>
          </a:p>
          <a:p>
            <a:pPr defTabSz="931774">
              <a:defRPr/>
            </a:pPr>
            <a:endParaRPr lang="en-US" dirty="0"/>
          </a:p>
          <a:p>
            <a:pPr defTabSz="931774">
              <a:defRPr/>
            </a:pP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15161871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dirty="0"/>
              <a:t>Illustration </a:t>
            </a:r>
            <a:r>
              <a:rPr lang="en-US" dirty="0" smtClean="0"/>
              <a:t>9A–1 </a:t>
            </a:r>
            <a:r>
              <a:rPr lang="en-US" dirty="0"/>
              <a:t>Purchase Commitments </a:t>
            </a:r>
            <a:r>
              <a:rPr lang="en-US" dirty="0" smtClean="0"/>
              <a:t>(continued)</a:t>
            </a:r>
            <a:endParaRPr lang="en-US" dirty="0"/>
          </a:p>
          <a:p>
            <a:pPr defTabSz="931774">
              <a:defRPr/>
            </a:pPr>
            <a:endParaRPr lang="en-US" dirty="0"/>
          </a:p>
          <a:p>
            <a:r>
              <a:rPr lang="en-US" sz="1200" b="0" i="0" u="none" strike="noStrike" kern="1200" baseline="0" dirty="0">
                <a:solidFill>
                  <a:schemeClr val="tx1"/>
                </a:solidFill>
                <a:latin typeface="+mn-lt"/>
                <a:ea typeface="+mn-ea"/>
                <a:cs typeface="+mn-cs"/>
              </a:rPr>
              <a:t>If the market price declines even further from year-end levels, an additional loss is recognized. For example, if the market price of the inventory covered by the commitment declines to $510,000, the entry shown here is recorded.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total loss on this purchase commitment of $90,000 is thus allocated between 2018 and 2019 according to when the decline in value of the inventory covered by the commitment occurred.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there are material amounts of purchase commitments outstanding at the end of a reporting period, the contract details are disclosed in a note. This disclosure is required even if no loss estimate has been recorded.</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2202569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663372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When NRV is below cost, companies are required to write down inventory to the lower NRV. This is accomplished in one of two ways depending on the nature of the decline in inventory value. These write-downs usually are included in cost of goods sold because they are a natural consequence of holding inventory and therefore part of the inventory’s cost. However, when a write-down is substantial and unusual, the write-down should be recorded in a loss account instead. That loss must be expressly disclosed in the financial statements. This could be accomplished with a disclosure note alone or by also reporting the loss in a separate line of the income statement, usually among operating expenses.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Referring back to the example on the previous slide, assume that we report inventory using the LCNRV approach by individual items. The recorded cost of inventory ($415,000) needs to be written down to its NRV ($395,000)</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at the end of the period. The amount of the reduction is $20,000. The period-end adjusting entry would be one of the following, depending on whether the inventory write-down is usual (cost of goods sold) or unusual (loss).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Regardless of which entry we use to report the write-down, the reduced inventory amount becomes the new cost basis for subsequent reporting. If the inventory value later increases prior to its sale, we do not write it back up.</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7252924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1778702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7023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You just learned that in the United States some companies report inventory at the lower of cost or net realizable value. This is the same approach used under IFRS. However, there are some differences between U.S. GAAP and IFRS in the application of lower of cost or net realizable value.</a:t>
            </a:r>
            <a:endParaRPr lang="en-US" dirty="0"/>
          </a:p>
          <a:p>
            <a:endParaRPr lang="en-US" dirty="0"/>
          </a:p>
          <a:p>
            <a:r>
              <a:rPr lang="en-US" sz="1200" b="0" i="0" u="none" strike="noStrike" kern="1200" baseline="0" dirty="0">
                <a:solidFill>
                  <a:schemeClr val="tx1"/>
                </a:solidFill>
                <a:latin typeface="+mn-lt"/>
                <a:ea typeface="+mn-ea"/>
                <a:cs typeface="+mn-cs"/>
              </a:rPr>
              <a:t>First, IAS No. 2 specifies that if circumstances indicate that an inventory write-down is no longer appropriate, it must be reversed. Reversals are not permitted under U.S. GAAP.</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Second, under U.S. GAAP, the lower of cost or net realizable value rule can be applied to individual items, inventory categories, or the entire inventory. Under the international standard, the assessment usually is applied to individual items, although using inventory categories is allowed under certain circumstances.</a:t>
            </a:r>
          </a:p>
          <a:p>
            <a:endParaRPr lang="en-US" sz="1200" b="0" i="0" u="none" strike="noStrike" kern="1200" baseline="0" dirty="0">
              <a:solidFill>
                <a:schemeClr val="tx1"/>
              </a:solidFill>
              <a:latin typeface="+mn-lt"/>
              <a:ea typeface="+mn-ea"/>
              <a:cs typeface="+mn-cs"/>
            </a:endParaRPr>
          </a:p>
          <a:p>
            <a:endParaRPr lang="en-IN" dirty="0"/>
          </a:p>
          <a:p>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504064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672188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3351664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9</a:t>
            </a:r>
          </a:p>
        </p:txBody>
      </p:sp>
      <p:sp>
        <p:nvSpPr>
          <p:cNvPr id="16386" name="Text Placeholder 3"/>
          <p:cNvSpPr>
            <a:spLocks noGrp="1"/>
          </p:cNvSpPr>
          <p:nvPr>
            <p:ph type="body" sz="quarter" idx="10"/>
          </p:nvPr>
        </p:nvSpPr>
        <p:spPr/>
        <p:txBody>
          <a:bodyPr/>
          <a:lstStyle/>
          <a:p>
            <a:r>
              <a:rPr lang="en-US" dirty="0"/>
              <a:t>Inventories: Additional</a:t>
            </a:r>
          </a:p>
          <a:p>
            <a:r>
              <a:rPr lang="en-US" dirty="0"/>
              <a:t>Issues</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Lower of Cost or Market (LCM)</a:t>
            </a:r>
          </a:p>
        </p:txBody>
      </p:sp>
      <p:sp>
        <p:nvSpPr>
          <p:cNvPr id="5" name="Content Placeholder 4"/>
          <p:cNvSpPr>
            <a:spLocks noGrp="1"/>
          </p:cNvSpPr>
          <p:nvPr>
            <p:ph idx="1"/>
          </p:nvPr>
        </p:nvSpPr>
        <p:spPr>
          <a:xfrm>
            <a:off x="761999" y="1189654"/>
            <a:ext cx="8013600" cy="1155791"/>
          </a:xfrm>
        </p:spPr>
        <p:txBody>
          <a:bodyPr/>
          <a:lstStyle/>
          <a:p>
            <a:r>
              <a:rPr lang="en-US" dirty="0"/>
              <a:t>Companies that use LIFO or the retail inventory method report inventory using the </a:t>
            </a:r>
            <a:r>
              <a:rPr lang="en-US" b="1" dirty="0">
                <a:solidFill>
                  <a:srgbClr val="C00000"/>
                </a:solidFill>
              </a:rPr>
              <a:t>lower of cost or market </a:t>
            </a:r>
            <a:r>
              <a:rPr lang="en-US" dirty="0"/>
              <a:t>(LCM) approach</a:t>
            </a:r>
          </a:p>
          <a:p>
            <a:endParaRPr lang="en-US" dirty="0"/>
          </a:p>
        </p:txBody>
      </p:sp>
      <p:sp>
        <p:nvSpPr>
          <p:cNvPr id="6" name="TextBox 5"/>
          <p:cNvSpPr txBox="1"/>
          <p:nvPr/>
        </p:nvSpPr>
        <p:spPr>
          <a:xfrm>
            <a:off x="4517176" y="4006896"/>
            <a:ext cx="1155792" cy="461665"/>
          </a:xfrm>
          <a:prstGeom prst="rect">
            <a:avLst/>
          </a:prstGeom>
          <a:solidFill>
            <a:srgbClr val="CCECFF"/>
          </a:solidFill>
        </p:spPr>
        <p:txBody>
          <a:bodyPr wrap="square" rtlCol="0">
            <a:spAutoFit/>
          </a:bodyPr>
          <a:lstStyle/>
          <a:p>
            <a:pPr algn="ctr"/>
            <a:r>
              <a:rPr lang="en-US" sz="2400" dirty="0">
                <a:latin typeface="+mn-lt"/>
              </a:rPr>
              <a:t>Market</a:t>
            </a:r>
          </a:p>
        </p:txBody>
      </p:sp>
      <p:sp>
        <p:nvSpPr>
          <p:cNvPr id="7" name="TextBox 6"/>
          <p:cNvSpPr txBox="1"/>
          <p:nvPr/>
        </p:nvSpPr>
        <p:spPr>
          <a:xfrm>
            <a:off x="4210815" y="2128734"/>
            <a:ext cx="4767641" cy="1200329"/>
          </a:xfrm>
          <a:prstGeom prst="rect">
            <a:avLst/>
          </a:prstGeom>
          <a:solidFill>
            <a:srgbClr val="CCECFF"/>
          </a:solidFill>
        </p:spPr>
        <p:txBody>
          <a:bodyPr wrap="square" rtlCol="0">
            <a:spAutoFit/>
          </a:bodyPr>
          <a:lstStyle/>
          <a:p>
            <a:pPr algn="ctr"/>
            <a:r>
              <a:rPr lang="en-US" sz="2400" b="1" u="sng" dirty="0" smtClean="0">
                <a:solidFill>
                  <a:srgbClr val="C00000"/>
                </a:solidFill>
                <a:latin typeface="+mn-lt"/>
              </a:rPr>
              <a:t>= Net realizable value (NRV)</a:t>
            </a:r>
          </a:p>
          <a:p>
            <a:pPr marL="292100" indent="-292100" algn="just"/>
            <a:r>
              <a:rPr lang="en-US" sz="2400" dirty="0" smtClean="0">
                <a:latin typeface="+mn-lt"/>
              </a:rPr>
              <a:t>Market </a:t>
            </a:r>
            <a:r>
              <a:rPr lang="en-US" sz="2400" dirty="0">
                <a:latin typeface="+mn-lt"/>
              </a:rPr>
              <a:t>should not be greater than the net realizable value</a:t>
            </a:r>
          </a:p>
        </p:txBody>
      </p:sp>
      <p:sp>
        <p:nvSpPr>
          <p:cNvPr id="8" name="TextBox 7"/>
          <p:cNvSpPr txBox="1"/>
          <p:nvPr/>
        </p:nvSpPr>
        <p:spPr>
          <a:xfrm>
            <a:off x="4210815" y="5037768"/>
            <a:ext cx="4767642" cy="1569660"/>
          </a:xfrm>
          <a:prstGeom prst="rect">
            <a:avLst/>
          </a:prstGeom>
          <a:solidFill>
            <a:srgbClr val="CCECFF"/>
          </a:solidFill>
        </p:spPr>
        <p:txBody>
          <a:bodyPr wrap="square" rtlCol="0">
            <a:spAutoFit/>
          </a:bodyPr>
          <a:lstStyle/>
          <a:p>
            <a:pPr algn="ctr"/>
            <a:r>
              <a:rPr lang="en-US" sz="2400" b="1" u="sng" dirty="0" smtClean="0">
                <a:solidFill>
                  <a:srgbClr val="C00000"/>
                </a:solidFill>
                <a:latin typeface="+mn-lt"/>
              </a:rPr>
              <a:t>= NRV − Normal profit margin</a:t>
            </a:r>
          </a:p>
          <a:p>
            <a:pPr algn="ctr"/>
            <a:r>
              <a:rPr lang="en-US" sz="2400" dirty="0" smtClean="0">
                <a:latin typeface="+mn-lt"/>
              </a:rPr>
              <a:t>Market </a:t>
            </a:r>
            <a:r>
              <a:rPr lang="en-US" sz="2400" dirty="0">
                <a:latin typeface="+mn-lt"/>
              </a:rPr>
              <a:t>should not be less than net realizable value reduced by an allowance for normal profit margin</a:t>
            </a:r>
          </a:p>
        </p:txBody>
      </p:sp>
      <p:cxnSp>
        <p:nvCxnSpPr>
          <p:cNvPr id="14" name="Straight Arrow Connector 13"/>
          <p:cNvCxnSpPr/>
          <p:nvPr/>
        </p:nvCxnSpPr>
        <p:spPr>
          <a:xfrm flipV="1">
            <a:off x="5077659" y="3320916"/>
            <a:ext cx="0" cy="685980"/>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077659" y="4468561"/>
            <a:ext cx="0" cy="569207"/>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831889" y="2348200"/>
            <a:ext cx="1288814" cy="461665"/>
          </a:xfrm>
          <a:prstGeom prst="rect">
            <a:avLst/>
          </a:prstGeom>
          <a:noFill/>
        </p:spPr>
        <p:txBody>
          <a:bodyPr wrap="none" rtlCol="0">
            <a:spAutoFit/>
          </a:bodyPr>
          <a:lstStyle/>
          <a:p>
            <a:r>
              <a:rPr lang="en-US" sz="2400" dirty="0">
                <a:latin typeface="+mn-lt"/>
              </a:rPr>
              <a:t>“Ceiling”</a:t>
            </a:r>
          </a:p>
        </p:txBody>
      </p:sp>
      <p:sp>
        <p:nvSpPr>
          <p:cNvPr id="19" name="TextBox 18"/>
          <p:cNvSpPr txBox="1"/>
          <p:nvPr/>
        </p:nvSpPr>
        <p:spPr>
          <a:xfrm>
            <a:off x="3023095" y="5360932"/>
            <a:ext cx="1097608" cy="461665"/>
          </a:xfrm>
          <a:prstGeom prst="rect">
            <a:avLst/>
          </a:prstGeom>
          <a:noFill/>
        </p:spPr>
        <p:txBody>
          <a:bodyPr wrap="none" rtlCol="0">
            <a:spAutoFit/>
          </a:bodyPr>
          <a:lstStyle/>
          <a:p>
            <a:r>
              <a:rPr lang="en-US" sz="2400" dirty="0">
                <a:latin typeface="+mn-lt"/>
              </a:rPr>
              <a:t>“Floor”</a:t>
            </a:r>
          </a:p>
        </p:txBody>
      </p:sp>
      <p:sp>
        <p:nvSpPr>
          <p:cNvPr id="2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30" name="TextBox 29"/>
          <p:cNvSpPr txBox="1"/>
          <p:nvPr/>
        </p:nvSpPr>
        <p:spPr>
          <a:xfrm>
            <a:off x="1610283" y="4006896"/>
            <a:ext cx="1155792" cy="461665"/>
          </a:xfrm>
          <a:prstGeom prst="rect">
            <a:avLst/>
          </a:prstGeom>
          <a:solidFill>
            <a:srgbClr val="CCECFF"/>
          </a:solidFill>
        </p:spPr>
        <p:txBody>
          <a:bodyPr wrap="square" rtlCol="0">
            <a:spAutoFit/>
          </a:bodyPr>
          <a:lstStyle/>
          <a:p>
            <a:pPr algn="ctr"/>
            <a:r>
              <a:rPr lang="en-US" sz="2400" dirty="0" smtClean="0">
                <a:latin typeface="+mn-lt"/>
              </a:rPr>
              <a:t>Cost</a:t>
            </a:r>
            <a:endParaRPr lang="en-US" sz="2400" dirty="0">
              <a:latin typeface="+mn-lt"/>
            </a:endParaRPr>
          </a:p>
        </p:txBody>
      </p:sp>
      <p:sp>
        <p:nvSpPr>
          <p:cNvPr id="31" name="TextBox 30"/>
          <p:cNvSpPr txBox="1"/>
          <p:nvPr/>
        </p:nvSpPr>
        <p:spPr>
          <a:xfrm>
            <a:off x="3055023" y="4006895"/>
            <a:ext cx="1155792" cy="461665"/>
          </a:xfrm>
          <a:prstGeom prst="rect">
            <a:avLst/>
          </a:prstGeom>
          <a:noFill/>
        </p:spPr>
        <p:txBody>
          <a:bodyPr wrap="square" rtlCol="0">
            <a:spAutoFit/>
          </a:bodyPr>
          <a:lstStyle/>
          <a:p>
            <a:pPr algn="ctr"/>
            <a:r>
              <a:rPr lang="en-US" sz="2400" dirty="0" smtClean="0">
                <a:latin typeface="+mn-lt"/>
              </a:rPr>
              <a:t>Vs.</a:t>
            </a:r>
            <a:endParaRPr lang="en-US" sz="2400" dirty="0">
              <a:latin typeface="+mn-lt"/>
            </a:endParaRPr>
          </a:p>
        </p:txBody>
      </p:sp>
    </p:spTree>
    <p:extLst>
      <p:ext uri="{BB962C8B-B14F-4D97-AF65-F5344CB8AC3E}">
        <p14:creationId xmlns:p14="http://schemas.microsoft.com/office/powerpoint/2010/main" val="35156931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P spid="7" grpId="0" animBg="1"/>
      <p:bldP spid="8" grpId="0" animBg="1"/>
      <p:bldP spid="18" grpId="0"/>
      <p:bldP spid="19" grpId="0"/>
      <p:bldP spid="30" grpId="0" animBg="1"/>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LCM</a:t>
            </a:r>
            <a:endParaRPr lang="en-US" dirty="0"/>
          </a:p>
        </p:txBody>
      </p:sp>
      <p:pic>
        <p:nvPicPr>
          <p:cNvPr id="4" name="Picture 3"/>
          <p:cNvPicPr>
            <a:picLocks noChangeAspect="1"/>
          </p:cNvPicPr>
          <p:nvPr/>
        </p:nvPicPr>
        <p:blipFill>
          <a:blip r:embed="rId3"/>
          <a:stretch>
            <a:fillRect/>
          </a:stretch>
        </p:blipFill>
        <p:spPr>
          <a:xfrm>
            <a:off x="887913" y="2706630"/>
            <a:ext cx="8023077" cy="3681585"/>
          </a:xfrm>
          <a:prstGeom prst="rect">
            <a:avLst/>
          </a:prstGeom>
          <a:ln w="28575">
            <a:solidFill>
              <a:srgbClr val="FFC000"/>
            </a:solidFill>
          </a:ln>
        </p:spPr>
      </p:pic>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cxnSp>
        <p:nvCxnSpPr>
          <p:cNvPr id="6" name="Straight Connector 5"/>
          <p:cNvCxnSpPr/>
          <p:nvPr/>
        </p:nvCxnSpPr>
        <p:spPr>
          <a:xfrm>
            <a:off x="1952908" y="5330151"/>
            <a:ext cx="223934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2912922"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9" name="TextBox 8"/>
          <p:cNvSpPr txBox="1"/>
          <p:nvPr/>
        </p:nvSpPr>
        <p:spPr>
          <a:xfrm>
            <a:off x="4306359"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cxnSp>
        <p:nvCxnSpPr>
          <p:cNvPr id="10" name="Straight Connector 9"/>
          <p:cNvCxnSpPr/>
          <p:nvPr/>
        </p:nvCxnSpPr>
        <p:spPr>
          <a:xfrm>
            <a:off x="4697914" y="5330151"/>
            <a:ext cx="8668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78077" y="5330151"/>
            <a:ext cx="25131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38091"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
        <p:nvSpPr>
          <p:cNvPr id="14" name="TextBox 13"/>
          <p:cNvSpPr txBox="1"/>
          <p:nvPr/>
        </p:nvSpPr>
        <p:spPr>
          <a:xfrm>
            <a:off x="7412550" y="5041203"/>
            <a:ext cx="319318"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cxnSp>
        <p:nvCxnSpPr>
          <p:cNvPr id="15" name="Straight Connector 14"/>
          <p:cNvCxnSpPr/>
          <p:nvPr/>
        </p:nvCxnSpPr>
        <p:spPr>
          <a:xfrm>
            <a:off x="7876342" y="5330151"/>
            <a:ext cx="86684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87913" y="1117416"/>
            <a:ext cx="6805318" cy="1431161"/>
          </a:xfrm>
          <a:prstGeom prst="rect">
            <a:avLst/>
          </a:prstGeom>
          <a:noFill/>
        </p:spPr>
        <p:txBody>
          <a:bodyPr wrap="none" rtlCol="0">
            <a:spAutoFit/>
          </a:bodyPr>
          <a:lstStyle/>
          <a:p>
            <a:r>
              <a:rPr lang="en-US" sz="2400" b="1" u="sng" dirty="0" smtClean="0"/>
              <a:t>Calculate Ceiling and Floor:</a:t>
            </a:r>
          </a:p>
          <a:p>
            <a:pPr>
              <a:spcBef>
                <a:spcPts val="1200"/>
              </a:spcBef>
            </a:pPr>
            <a:r>
              <a:rPr lang="en-US" sz="2400" dirty="0" smtClean="0">
                <a:latin typeface="Calibri"/>
                <a:cs typeface="Calibri"/>
              </a:rPr>
              <a:t>NRV [</a:t>
            </a:r>
            <a:r>
              <a:rPr lang="en-US" sz="2400" b="1" dirty="0" smtClean="0">
                <a:solidFill>
                  <a:srgbClr val="00B0F0"/>
                </a:solidFill>
                <a:latin typeface="Calibri"/>
                <a:cs typeface="Calibri"/>
              </a:rPr>
              <a:t>Ceiling</a:t>
            </a:r>
            <a:r>
              <a:rPr lang="en-US" sz="2400" dirty="0" smtClean="0">
                <a:latin typeface="Calibri"/>
                <a:cs typeface="Calibri"/>
              </a:rPr>
              <a:t>] = Selling price − Estimated Selling Costs</a:t>
            </a:r>
          </a:p>
          <a:p>
            <a:pPr>
              <a:spcBef>
                <a:spcPts val="600"/>
              </a:spcBef>
            </a:pPr>
            <a:r>
              <a:rPr lang="en-US" sz="2400" dirty="0">
                <a:latin typeface="Calibri"/>
                <a:cs typeface="Calibri"/>
              </a:rPr>
              <a:t>NRV − NPM [</a:t>
            </a:r>
            <a:r>
              <a:rPr lang="en-US" sz="2400" b="1" dirty="0">
                <a:solidFill>
                  <a:srgbClr val="00B0F0"/>
                </a:solidFill>
                <a:latin typeface="Calibri"/>
                <a:cs typeface="Calibri"/>
              </a:rPr>
              <a:t>Floor</a:t>
            </a:r>
            <a:r>
              <a:rPr lang="en-US" sz="2400" dirty="0">
                <a:latin typeface="Calibri"/>
                <a:cs typeface="Calibri"/>
              </a:rPr>
              <a:t>] = NRV − Normal Profit </a:t>
            </a:r>
            <a:r>
              <a:rPr lang="en-US" sz="2400" dirty="0" smtClean="0">
                <a:latin typeface="Calibri"/>
                <a:cs typeface="Calibri"/>
              </a:rPr>
              <a:t>Margin</a:t>
            </a:r>
            <a:endParaRPr lang="en-US" sz="2400" dirty="0">
              <a:latin typeface="Calibri"/>
              <a:cs typeface="Calibri"/>
            </a:endParaRPr>
          </a:p>
        </p:txBody>
      </p:sp>
    </p:spTree>
    <p:extLst>
      <p:ext uri="{BB962C8B-B14F-4D97-AF65-F5344CB8AC3E}">
        <p14:creationId xmlns:p14="http://schemas.microsoft.com/office/powerpoint/2010/main" val="3136508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1" presetClass="entr" presetSubtype="0" fill="hold" nodeType="with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childTnLst>
                                </p:cTn>
                              </p:par>
                              <p:par>
                                <p:cTn id="13" presetID="22" presetClass="entr" presetSubtype="8"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0"/>
                                        </p:tgtEl>
                                        <p:attrNameLst>
                                          <p:attrName>style.visibility</p:attrName>
                                        </p:attrNameLst>
                                      </p:cBhvr>
                                      <p:to>
                                        <p:strVal val="hidden"/>
                                      </p:to>
                                    </p:set>
                                  </p:childTnLst>
                                </p:cTn>
                              </p:par>
                              <p:par>
                                <p:cTn id="29" presetID="22" presetClass="entr" presetSubtype="8"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par>
                                <p:cTn id="35" presetID="1" presetClass="entr" presetSubtype="0" fill="hold" nodeType="withEffect">
                                  <p:stCondLst>
                                    <p:cond delay="0"/>
                                  </p:stCondLst>
                                  <p:childTnLst>
                                    <p:set>
                                      <p:cBhvr>
                                        <p:cTn id="36" dur="1" fill="hold">
                                          <p:stCondLst>
                                            <p:cond delay="0"/>
                                          </p:stCondLst>
                                        </p:cTn>
                                        <p:tgtEl>
                                          <p:spTgt spid="16">
                                            <p:txEl>
                                              <p:pRg st="2" end="2"/>
                                            </p:txEl>
                                          </p:spTgt>
                                        </p:tgtEl>
                                        <p:attrNameLst>
                                          <p:attrName>style.visibility</p:attrName>
                                        </p:attrNameLst>
                                      </p:cBhvr>
                                      <p:to>
                                        <p:strVal val="visible"/>
                                      </p:to>
                                    </p:set>
                                  </p:childTnLst>
                                </p:cTn>
                              </p:par>
                              <p:par>
                                <p:cTn id="37" presetID="22" presetClass="entr" presetSubtype="8" fill="hold" grpId="0" nodeType="withEffect">
                                  <p:stCondLst>
                                    <p:cond delay="50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nodeType="withEffect">
                                  <p:stCondLst>
                                    <p:cond delay="100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LCM </a:t>
            </a:r>
            <a:r>
              <a:rPr lang="en-US" sz="2400" dirty="0" smtClean="0"/>
              <a:t>(continued)</a:t>
            </a:r>
            <a:endParaRPr lang="en-US" sz="2400" dirty="0"/>
          </a:p>
        </p:txBody>
      </p:sp>
      <p:pic>
        <p:nvPicPr>
          <p:cNvPr id="4" name="Picture 3"/>
          <p:cNvPicPr>
            <a:picLocks noChangeAspect="1"/>
          </p:cNvPicPr>
          <p:nvPr/>
        </p:nvPicPr>
        <p:blipFill>
          <a:blip r:embed="rId3"/>
          <a:stretch>
            <a:fillRect/>
          </a:stretch>
        </p:blipFill>
        <p:spPr>
          <a:xfrm>
            <a:off x="761999" y="1950284"/>
            <a:ext cx="8082732" cy="4729381"/>
          </a:xfrm>
          <a:prstGeom prst="rect">
            <a:avLst/>
          </a:prstGeom>
          <a:ln w="28575">
            <a:solidFill>
              <a:srgbClr val="FFC000"/>
            </a:solidFill>
          </a:ln>
        </p:spPr>
      </p:pic>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6" name="TextBox 5"/>
          <p:cNvSpPr txBox="1"/>
          <p:nvPr/>
        </p:nvSpPr>
        <p:spPr>
          <a:xfrm>
            <a:off x="671202" y="783931"/>
            <a:ext cx="7934985" cy="1200328"/>
          </a:xfrm>
          <a:prstGeom prst="rect">
            <a:avLst/>
          </a:prstGeom>
          <a:noFill/>
        </p:spPr>
        <p:txBody>
          <a:bodyPr wrap="none" rtlCol="0">
            <a:spAutoFit/>
          </a:bodyPr>
          <a:lstStyle/>
          <a:p>
            <a:r>
              <a:rPr lang="en-US" sz="2400" u="sng" dirty="0" smtClean="0"/>
              <a:t>Calculate lower of:</a:t>
            </a:r>
          </a:p>
          <a:p>
            <a:pPr>
              <a:spcBef>
                <a:spcPts val="0"/>
              </a:spcBef>
            </a:pPr>
            <a:r>
              <a:rPr lang="en-US" sz="2400" dirty="0" smtClean="0">
                <a:latin typeface="Calibri"/>
                <a:cs typeface="Calibri"/>
              </a:rPr>
              <a:t>1. </a:t>
            </a:r>
            <a:r>
              <a:rPr lang="en-US" sz="2400" b="1" dirty="0" smtClean="0">
                <a:solidFill>
                  <a:srgbClr val="C00000"/>
                </a:solidFill>
                <a:latin typeface="Calibri"/>
                <a:cs typeface="Calibri"/>
              </a:rPr>
              <a:t>Cost</a:t>
            </a:r>
            <a:r>
              <a:rPr lang="en-US" sz="2400" dirty="0" smtClean="0">
                <a:latin typeface="Calibri"/>
                <a:cs typeface="Calibri"/>
              </a:rPr>
              <a:t> (given below)</a:t>
            </a:r>
          </a:p>
          <a:p>
            <a:pPr>
              <a:spcBef>
                <a:spcPts val="0"/>
              </a:spcBef>
            </a:pPr>
            <a:r>
              <a:rPr lang="en-US" sz="2400" dirty="0" smtClean="0">
                <a:latin typeface="Calibri"/>
                <a:cs typeface="Calibri"/>
              </a:rPr>
              <a:t>2. </a:t>
            </a:r>
            <a:r>
              <a:rPr lang="en-US" sz="2400" b="1" dirty="0" smtClean="0">
                <a:solidFill>
                  <a:srgbClr val="C00000"/>
                </a:solidFill>
                <a:latin typeface="Calibri"/>
                <a:cs typeface="Calibri"/>
              </a:rPr>
              <a:t>Market</a:t>
            </a:r>
            <a:r>
              <a:rPr lang="en-US" sz="2400" dirty="0" smtClean="0">
                <a:latin typeface="Calibri"/>
                <a:cs typeface="Calibri"/>
              </a:rPr>
              <a:t> = replacement cost not above ceiling or below floor</a:t>
            </a:r>
            <a:endParaRPr lang="en-US" sz="2400" dirty="0">
              <a:latin typeface="Calibri"/>
              <a:cs typeface="Calibri"/>
            </a:endParaRPr>
          </a:p>
        </p:txBody>
      </p:sp>
      <p:sp>
        <p:nvSpPr>
          <p:cNvPr id="7" name="Right Arrow Callout 6"/>
          <p:cNvSpPr/>
          <p:nvPr/>
        </p:nvSpPr>
        <p:spPr>
          <a:xfrm>
            <a:off x="2621601" y="4368082"/>
            <a:ext cx="3467376" cy="288948"/>
          </a:xfrm>
          <a:prstGeom prst="rightArrowCallout">
            <a:avLst>
              <a:gd name="adj1" fmla="val 31175"/>
              <a:gd name="adj2" fmla="val 18825"/>
              <a:gd name="adj3" fmla="val 46612"/>
              <a:gd name="adj4" fmla="val 88133"/>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465809" y="4368082"/>
            <a:ext cx="1083555" cy="28894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016740" y="4376008"/>
            <a:ext cx="1083555" cy="28894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7273222" y="4444281"/>
            <a:ext cx="505659" cy="152401"/>
          </a:xfrm>
          <a:prstGeom prst="right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ight Arrow 10"/>
          <p:cNvSpPr/>
          <p:nvPr/>
        </p:nvSpPr>
        <p:spPr>
          <a:xfrm>
            <a:off x="2621601" y="5740584"/>
            <a:ext cx="5056590" cy="152401"/>
          </a:xfrm>
          <a:prstGeom prst="rightArrow">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p:cNvSpPr txBox="1"/>
          <p:nvPr/>
        </p:nvSpPr>
        <p:spPr>
          <a:xfrm>
            <a:off x="3777393" y="5812821"/>
            <a:ext cx="3215367" cy="369332"/>
          </a:xfrm>
          <a:prstGeom prst="rect">
            <a:avLst/>
          </a:prstGeom>
          <a:noFill/>
        </p:spPr>
        <p:txBody>
          <a:bodyPr wrap="none" rtlCol="0">
            <a:spAutoFit/>
          </a:bodyPr>
          <a:lstStyle/>
          <a:p>
            <a:r>
              <a:rPr lang="en-US" b="1" dirty="0" smtClean="0">
                <a:solidFill>
                  <a:srgbClr val="C00000"/>
                </a:solidFill>
              </a:rPr>
              <a:t>$28,000 adjustment needed</a:t>
            </a:r>
            <a:endParaRPr lang="en-US" b="1" dirty="0">
              <a:solidFill>
                <a:srgbClr val="C00000"/>
              </a:solidFill>
            </a:endParaRPr>
          </a:p>
        </p:txBody>
      </p:sp>
      <p:cxnSp>
        <p:nvCxnSpPr>
          <p:cNvPr id="13" name="Straight Arrow Connector 12"/>
          <p:cNvCxnSpPr/>
          <p:nvPr/>
        </p:nvCxnSpPr>
        <p:spPr>
          <a:xfrm>
            <a:off x="8878596" y="4314974"/>
            <a:ext cx="0" cy="1497847"/>
          </a:xfrm>
          <a:prstGeom prst="straightConnector1">
            <a:avLst/>
          </a:prstGeom>
          <a:ln w="508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9787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 presetClass="exit" presetSubtype="0" fill="hold" grpId="1" nodeType="withEffect">
                                  <p:stCondLst>
                                    <p:cond delay="2500"/>
                                  </p:stCondLst>
                                  <p:childTnLst>
                                    <p:set>
                                      <p:cBhvr>
                                        <p:cTn id="12" dur="1" fill="hold">
                                          <p:stCondLst>
                                            <p:cond delay="0"/>
                                          </p:stCondLst>
                                        </p:cTn>
                                        <p:tgtEl>
                                          <p:spTgt spid="7"/>
                                        </p:tgtEl>
                                        <p:attrNameLst>
                                          <p:attrName>style.visibility</p:attrName>
                                        </p:attrNameLst>
                                      </p:cBhvr>
                                      <p:to>
                                        <p:strVal val="hidden"/>
                                      </p:to>
                                    </p:set>
                                  </p:childTnLst>
                                </p:cTn>
                              </p:par>
                              <p:par>
                                <p:cTn id="13" presetID="10" presetClass="entr" presetSubtype="0" fill="hold" grpId="0" nodeType="withEffect">
                                  <p:stCondLst>
                                    <p:cond delay="30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22" presetClass="entr" presetSubtype="8" fill="hold" grpId="0" nodeType="withEffect">
                                  <p:stCondLst>
                                    <p:cond delay="40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1" fill="hold" nodeType="withEffect">
                                  <p:stCondLst>
                                    <p:cond delay="45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1000"/>
                                        <p:tgtEl>
                                          <p:spTgt spid="13"/>
                                        </p:tgtEl>
                                      </p:cBhvr>
                                    </p:animEffect>
                                  </p:childTnLst>
                                </p:cTn>
                              </p:par>
                              <p:par>
                                <p:cTn id="22" presetID="22" presetClass="entr" presetSubtype="8" fill="hold" grpId="0" nodeType="withEffect">
                                  <p:stCondLst>
                                    <p:cond delay="550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1000"/>
                                        <p:tgtEl>
                                          <p:spTgt spid="11"/>
                                        </p:tgtEl>
                                      </p:cBhvr>
                                    </p:animEffect>
                                  </p:childTnLst>
                                </p:cTn>
                              </p:par>
                              <p:par>
                                <p:cTn id="25" presetID="1" presetClass="entr" presetSubtype="0" fill="hold" grpId="0" nodeType="withEffect">
                                  <p:stCondLst>
                                    <p:cond delay="550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Adjusting Cost to Market</a:t>
            </a:r>
            <a:endParaRPr lang="en-US" sz="2400"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1930784551"/>
              </p:ext>
            </p:extLst>
          </p:nvPr>
        </p:nvGraphicFramePr>
        <p:xfrm>
          <a:off x="3268941" y="1117416"/>
          <a:ext cx="3368116" cy="1828800"/>
        </p:xfrm>
        <a:graphic>
          <a:graphicData uri="http://schemas.openxmlformats.org/drawingml/2006/table">
            <a:tbl>
              <a:tblPr firstRow="1" bandRow="1">
                <a:tableStyleId>{2D5ABB26-0587-4C30-8999-92F81FD0307C}</a:tableStyleId>
              </a:tblPr>
              <a:tblGrid>
                <a:gridCol w="1684058">
                  <a:extLst>
                    <a:ext uri="{9D8B030D-6E8A-4147-A177-3AD203B41FA5}">
                      <a16:colId xmlns="" xmlns:a16="http://schemas.microsoft.com/office/drawing/2014/main" val="20000"/>
                    </a:ext>
                  </a:extLst>
                </a:gridCol>
                <a:gridCol w="1684058">
                  <a:extLst>
                    <a:ext uri="{9D8B030D-6E8A-4147-A177-3AD203B41FA5}">
                      <a16:colId xmlns="" xmlns:a16="http://schemas.microsoft.com/office/drawing/2014/main" val="20001"/>
                    </a:ext>
                  </a:extLst>
                </a:gridCol>
              </a:tblGrid>
              <a:tr h="370840">
                <a:tc gridSpan="2">
                  <a:txBody>
                    <a:bodyPr/>
                    <a:lstStyle/>
                    <a:p>
                      <a:pPr algn="ctr"/>
                      <a:r>
                        <a:rPr lang="en-US" sz="2400" b="1" dirty="0"/>
                        <a:t>Inventory</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370840">
                <a:tc>
                  <a:txBody>
                    <a:bodyPr/>
                    <a:lstStyle/>
                    <a:p>
                      <a:r>
                        <a:rPr lang="en-US" sz="2400" dirty="0"/>
                        <a:t>$415,000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370840">
                <a:tc>
                  <a:txBody>
                    <a:bodyPr/>
                    <a:lstStyle/>
                    <a:p>
                      <a:endParaRPr lang="en-US" sz="2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r"/>
                      <a:r>
                        <a:rPr lang="en-US" sz="2400" dirty="0"/>
                        <a:t>$28,000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70840">
                <a:tc>
                  <a:txBody>
                    <a:bodyPr/>
                    <a:lstStyle/>
                    <a:p>
                      <a:r>
                        <a:rPr lang="en-US" sz="2400" b="1" dirty="0">
                          <a:solidFill>
                            <a:srgbClr val="D60093"/>
                          </a:solidFill>
                        </a:rPr>
                        <a:t>$387,000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3"/>
                  </a:ext>
                </a:extLst>
              </a:tr>
            </a:tbl>
          </a:graphicData>
        </a:graphic>
      </p:graphicFrame>
      <p:sp>
        <p:nvSpPr>
          <p:cNvPr id="4" name="Rectangle 3"/>
          <p:cNvSpPr/>
          <p:nvPr/>
        </p:nvSpPr>
        <p:spPr>
          <a:xfrm>
            <a:off x="697598" y="5111369"/>
            <a:ext cx="8320883" cy="149605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5" name="TextBox 4"/>
          <p:cNvSpPr txBox="1">
            <a:spLocks noChangeArrowheads="1"/>
          </p:cNvSpPr>
          <p:nvPr/>
        </p:nvSpPr>
        <p:spPr bwMode="auto">
          <a:xfrm>
            <a:off x="697598" y="5122086"/>
            <a:ext cx="5297761" cy="253416"/>
          </a:xfrm>
          <a:prstGeom prst="rect">
            <a:avLst/>
          </a:prstGeom>
          <a:noFill/>
          <a:ln w="9525">
            <a:noFill/>
            <a:miter lim="800000"/>
            <a:headEnd/>
            <a:tailEnd/>
          </a:ln>
        </p:spPr>
        <p:txBody>
          <a:bodyPr/>
          <a:lstStyle/>
          <a:p>
            <a:pPr fontAlgn="b"/>
            <a:r>
              <a:rPr lang="en-IN" sz="2400" dirty="0">
                <a:latin typeface="+mn-lt"/>
              </a:rPr>
              <a:t>Cost of goods sold</a:t>
            </a:r>
          </a:p>
        </p:txBody>
      </p:sp>
      <p:sp>
        <p:nvSpPr>
          <p:cNvPr id="6" name="TextBox 5"/>
          <p:cNvSpPr txBox="1">
            <a:spLocks noChangeArrowheads="1"/>
          </p:cNvSpPr>
          <p:nvPr/>
        </p:nvSpPr>
        <p:spPr bwMode="auto">
          <a:xfrm>
            <a:off x="697255" y="541493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7" name="TextBox 6"/>
          <p:cNvSpPr txBox="1">
            <a:spLocks noChangeArrowheads="1"/>
          </p:cNvSpPr>
          <p:nvPr/>
        </p:nvSpPr>
        <p:spPr bwMode="auto">
          <a:xfrm>
            <a:off x="6061168" y="5111369"/>
            <a:ext cx="1284884" cy="253415"/>
          </a:xfrm>
          <a:prstGeom prst="rect">
            <a:avLst/>
          </a:prstGeom>
          <a:noFill/>
          <a:ln w="9525">
            <a:noFill/>
            <a:miter lim="800000"/>
            <a:headEnd/>
            <a:tailEnd/>
          </a:ln>
        </p:spPr>
        <p:txBody>
          <a:bodyPr/>
          <a:lstStyle/>
          <a:p>
            <a:pPr algn="r"/>
            <a:r>
              <a:rPr lang="en-IN" sz="2400" dirty="0">
                <a:latin typeface="+mn-lt"/>
              </a:rPr>
              <a:t>28,000</a:t>
            </a:r>
          </a:p>
        </p:txBody>
      </p:sp>
      <p:sp>
        <p:nvSpPr>
          <p:cNvPr id="8" name="TextBox 7"/>
          <p:cNvSpPr txBox="1">
            <a:spLocks noChangeArrowheads="1"/>
          </p:cNvSpPr>
          <p:nvPr/>
        </p:nvSpPr>
        <p:spPr bwMode="auto">
          <a:xfrm>
            <a:off x="7466964" y="5414931"/>
            <a:ext cx="1284884" cy="253416"/>
          </a:xfrm>
          <a:prstGeom prst="rect">
            <a:avLst/>
          </a:prstGeom>
          <a:noFill/>
          <a:ln w="9525">
            <a:noFill/>
            <a:miter lim="800000"/>
            <a:headEnd/>
            <a:tailEnd/>
          </a:ln>
        </p:spPr>
        <p:txBody>
          <a:bodyPr/>
          <a:lstStyle/>
          <a:p>
            <a:pPr algn="r"/>
            <a:r>
              <a:rPr lang="en-IN" sz="2400" dirty="0">
                <a:latin typeface="+mn-lt"/>
              </a:rPr>
              <a:t>28,000</a:t>
            </a:r>
          </a:p>
        </p:txBody>
      </p:sp>
      <p:sp>
        <p:nvSpPr>
          <p:cNvPr id="9" name="TextBox 8"/>
          <p:cNvSpPr txBox="1">
            <a:spLocks noChangeArrowheads="1"/>
          </p:cNvSpPr>
          <p:nvPr/>
        </p:nvSpPr>
        <p:spPr bwMode="auto">
          <a:xfrm>
            <a:off x="743782" y="5844456"/>
            <a:ext cx="5297761" cy="253416"/>
          </a:xfrm>
          <a:prstGeom prst="rect">
            <a:avLst/>
          </a:prstGeom>
          <a:noFill/>
          <a:ln w="9525">
            <a:noFill/>
            <a:miter lim="800000"/>
            <a:headEnd/>
            <a:tailEnd/>
          </a:ln>
        </p:spPr>
        <p:txBody>
          <a:bodyPr/>
          <a:lstStyle/>
          <a:p>
            <a:pPr fontAlgn="b"/>
            <a:r>
              <a:rPr lang="en-IN" sz="2400" dirty="0">
                <a:latin typeface="+mn-lt"/>
              </a:rPr>
              <a:t>Loss on write-down of inventory</a:t>
            </a:r>
          </a:p>
        </p:txBody>
      </p:sp>
      <p:sp>
        <p:nvSpPr>
          <p:cNvPr id="10" name="TextBox 9"/>
          <p:cNvSpPr txBox="1">
            <a:spLocks noChangeArrowheads="1"/>
          </p:cNvSpPr>
          <p:nvPr/>
        </p:nvSpPr>
        <p:spPr bwMode="auto">
          <a:xfrm>
            <a:off x="743439" y="613730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11" name="TextBox 10"/>
          <p:cNvSpPr txBox="1">
            <a:spLocks noChangeArrowheads="1"/>
          </p:cNvSpPr>
          <p:nvPr/>
        </p:nvSpPr>
        <p:spPr bwMode="auto">
          <a:xfrm>
            <a:off x="6107352" y="5833739"/>
            <a:ext cx="1284884" cy="253415"/>
          </a:xfrm>
          <a:prstGeom prst="rect">
            <a:avLst/>
          </a:prstGeom>
          <a:noFill/>
          <a:ln w="9525">
            <a:noFill/>
            <a:miter lim="800000"/>
            <a:headEnd/>
            <a:tailEnd/>
          </a:ln>
        </p:spPr>
        <p:txBody>
          <a:bodyPr/>
          <a:lstStyle/>
          <a:p>
            <a:pPr algn="r"/>
            <a:r>
              <a:rPr lang="en-IN" sz="2400" dirty="0">
                <a:latin typeface="+mn-lt"/>
              </a:rPr>
              <a:t>28,000</a:t>
            </a:r>
          </a:p>
        </p:txBody>
      </p:sp>
      <p:sp>
        <p:nvSpPr>
          <p:cNvPr id="12" name="TextBox 11"/>
          <p:cNvSpPr txBox="1">
            <a:spLocks noChangeArrowheads="1"/>
          </p:cNvSpPr>
          <p:nvPr/>
        </p:nvSpPr>
        <p:spPr bwMode="auto">
          <a:xfrm>
            <a:off x="7513148" y="6137301"/>
            <a:ext cx="1284884" cy="253416"/>
          </a:xfrm>
          <a:prstGeom prst="rect">
            <a:avLst/>
          </a:prstGeom>
          <a:noFill/>
          <a:ln w="9525">
            <a:noFill/>
            <a:miter lim="800000"/>
            <a:headEnd/>
            <a:tailEnd/>
          </a:ln>
        </p:spPr>
        <p:txBody>
          <a:bodyPr/>
          <a:lstStyle/>
          <a:p>
            <a:pPr algn="r"/>
            <a:r>
              <a:rPr lang="en-IN" sz="2400" dirty="0">
                <a:latin typeface="+mn-lt"/>
              </a:rPr>
              <a:t>28,000</a:t>
            </a:r>
          </a:p>
        </p:txBody>
      </p:sp>
      <p:cxnSp>
        <p:nvCxnSpPr>
          <p:cNvPr id="13" name="Straight Connector 12"/>
          <p:cNvCxnSpPr/>
          <p:nvPr/>
        </p:nvCxnSpPr>
        <p:spPr>
          <a:xfrm>
            <a:off x="697255" y="590597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3" name="TextBox 2"/>
          <p:cNvSpPr txBox="1"/>
          <p:nvPr/>
        </p:nvSpPr>
        <p:spPr>
          <a:xfrm>
            <a:off x="1899231" y="1595915"/>
            <a:ext cx="712054" cy="400110"/>
          </a:xfrm>
          <a:prstGeom prst="rect">
            <a:avLst/>
          </a:prstGeom>
          <a:noFill/>
        </p:spPr>
        <p:txBody>
          <a:bodyPr wrap="none" rtlCol="0">
            <a:spAutoFit/>
          </a:bodyPr>
          <a:lstStyle/>
          <a:p>
            <a:r>
              <a:rPr lang="en-US" sz="2000" dirty="0" smtClean="0"/>
              <a:t>Cost</a:t>
            </a:r>
            <a:endParaRPr lang="en-US" sz="2000" dirty="0"/>
          </a:p>
        </p:txBody>
      </p:sp>
      <p:sp>
        <p:nvSpPr>
          <p:cNvPr id="17" name="TextBox 16"/>
          <p:cNvSpPr txBox="1"/>
          <p:nvPr/>
        </p:nvSpPr>
        <p:spPr>
          <a:xfrm>
            <a:off x="1682520" y="2534996"/>
            <a:ext cx="966931" cy="400110"/>
          </a:xfrm>
          <a:prstGeom prst="rect">
            <a:avLst/>
          </a:prstGeom>
          <a:noFill/>
        </p:spPr>
        <p:txBody>
          <a:bodyPr wrap="none" rtlCol="0">
            <a:spAutoFit/>
          </a:bodyPr>
          <a:lstStyle/>
          <a:p>
            <a:r>
              <a:rPr lang="en-US" sz="2000" dirty="0" smtClean="0"/>
              <a:t>Market</a:t>
            </a:r>
            <a:endParaRPr lang="en-US" sz="2000" dirty="0"/>
          </a:p>
        </p:txBody>
      </p:sp>
      <p:sp>
        <p:nvSpPr>
          <p:cNvPr id="18" name="TextBox 17"/>
          <p:cNvSpPr txBox="1"/>
          <p:nvPr/>
        </p:nvSpPr>
        <p:spPr>
          <a:xfrm>
            <a:off x="697255" y="2995578"/>
            <a:ext cx="8320883" cy="2086725"/>
          </a:xfrm>
          <a:prstGeom prst="rect">
            <a:avLst/>
          </a:prstGeom>
          <a:noFill/>
        </p:spPr>
        <p:txBody>
          <a:bodyPr wrap="square" rtlCol="0">
            <a:spAutoFit/>
          </a:bodyPr>
          <a:lstStyle/>
          <a:p>
            <a:pPr lvl="0"/>
            <a:r>
              <a:rPr lang="en-US" sz="2400" dirty="0" smtClean="0">
                <a:solidFill>
                  <a:prstClr val="black"/>
                </a:solidFill>
                <a:latin typeface="Calibri"/>
              </a:rPr>
              <a:t>LCM </a:t>
            </a:r>
            <a:r>
              <a:rPr lang="en-US" sz="2400" dirty="0">
                <a:solidFill>
                  <a:prstClr val="black"/>
                </a:solidFill>
                <a:latin typeface="Calibri"/>
              </a:rPr>
              <a:t>is $</a:t>
            </a:r>
            <a:r>
              <a:rPr lang="en-US" sz="2400" dirty="0" smtClean="0">
                <a:solidFill>
                  <a:prstClr val="black"/>
                </a:solidFill>
                <a:latin typeface="Calibri"/>
              </a:rPr>
              <a:t>387,000</a:t>
            </a:r>
            <a:r>
              <a:rPr lang="en-US" sz="2400" dirty="0">
                <a:solidFill>
                  <a:prstClr val="black"/>
                </a:solidFill>
                <a:latin typeface="Calibri"/>
              </a:rPr>
              <a:t>, so the cost of $415,000 recorded at the time the inventory was purchased needs to be adjusted to $</a:t>
            </a:r>
            <a:r>
              <a:rPr lang="en-US" sz="2400" dirty="0" smtClean="0">
                <a:solidFill>
                  <a:prstClr val="black"/>
                </a:solidFill>
                <a:latin typeface="Calibri"/>
              </a:rPr>
              <a:t>387,00</a:t>
            </a:r>
            <a:r>
              <a:rPr lang="en-US" sz="2400" dirty="0">
                <a:solidFill>
                  <a:prstClr val="black"/>
                </a:solidFill>
                <a:latin typeface="Calibri"/>
              </a:rPr>
              <a:t>.</a:t>
            </a:r>
          </a:p>
          <a:p>
            <a:pPr marL="742950" lvl="1" indent="-285750">
              <a:lnSpc>
                <a:spcPct val="100000"/>
              </a:lnSpc>
              <a:spcBef>
                <a:spcPct val="20000"/>
              </a:spcBef>
              <a:buFont typeface="Arial" panose="020B0604020202020204" pitchFamily="34" charset="0"/>
              <a:buChar char="–"/>
            </a:pPr>
            <a:r>
              <a:rPr lang="en-US" sz="2400" dirty="0" smtClean="0">
                <a:latin typeface="Calibri"/>
                <a:cs typeface="Calibri"/>
              </a:rPr>
              <a:t>Debit </a:t>
            </a:r>
            <a:r>
              <a:rPr lang="en-US" sz="2400" b="1" dirty="0">
                <a:solidFill>
                  <a:srgbClr val="C00000"/>
                </a:solidFill>
                <a:latin typeface="Calibri"/>
                <a:cs typeface="Calibri"/>
              </a:rPr>
              <a:t>cost of goods sold </a:t>
            </a:r>
            <a:r>
              <a:rPr lang="en-US" sz="2400" dirty="0">
                <a:latin typeface="Calibri"/>
                <a:cs typeface="Calibri"/>
              </a:rPr>
              <a:t>if </a:t>
            </a:r>
            <a:r>
              <a:rPr lang="en-US" sz="2400" dirty="0" smtClean="0">
                <a:latin typeface="Calibri"/>
                <a:cs typeface="Calibri"/>
              </a:rPr>
              <a:t>write-down </a:t>
            </a:r>
            <a:r>
              <a:rPr lang="en-US" sz="2400" dirty="0">
                <a:latin typeface="Calibri"/>
                <a:cs typeface="Calibri"/>
              </a:rPr>
              <a:t>is common for </a:t>
            </a:r>
            <a:r>
              <a:rPr lang="en-US" sz="2400" dirty="0" smtClean="0">
                <a:latin typeface="Calibri"/>
                <a:cs typeface="Calibri"/>
              </a:rPr>
              <a:t>that particular company</a:t>
            </a:r>
            <a:endParaRPr lang="en-US" sz="2400" dirty="0">
              <a:latin typeface="Calibri"/>
              <a:cs typeface="Calibri"/>
            </a:endParaRPr>
          </a:p>
          <a:p>
            <a:pPr marL="742950" lvl="1" indent="-285750">
              <a:lnSpc>
                <a:spcPct val="100000"/>
              </a:lnSpc>
              <a:spcBef>
                <a:spcPct val="20000"/>
              </a:spcBef>
              <a:buFont typeface="Arial" panose="020B0604020202020204" pitchFamily="34" charset="0"/>
              <a:buChar char="–"/>
            </a:pPr>
            <a:r>
              <a:rPr lang="en-US" sz="2400" dirty="0">
                <a:latin typeface="Calibri"/>
                <a:cs typeface="Calibri"/>
              </a:rPr>
              <a:t>Debit </a:t>
            </a:r>
            <a:r>
              <a:rPr lang="en-US" sz="2400" b="1" dirty="0">
                <a:solidFill>
                  <a:srgbClr val="C00000"/>
                </a:solidFill>
                <a:latin typeface="Calibri"/>
                <a:cs typeface="Calibri"/>
              </a:rPr>
              <a:t>loss</a:t>
            </a:r>
            <a:r>
              <a:rPr lang="en-US" sz="2400" dirty="0">
                <a:latin typeface="Calibri"/>
                <a:cs typeface="Calibri"/>
              </a:rPr>
              <a:t> when </a:t>
            </a:r>
            <a:r>
              <a:rPr lang="en-US" sz="2400" dirty="0" smtClean="0">
                <a:latin typeface="Calibri"/>
                <a:cs typeface="Calibri"/>
              </a:rPr>
              <a:t>write-down </a:t>
            </a:r>
            <a:r>
              <a:rPr lang="en-US" sz="2400" dirty="0">
                <a:latin typeface="Calibri"/>
                <a:cs typeface="Calibri"/>
              </a:rPr>
              <a:t>is substantial and </a:t>
            </a:r>
            <a:r>
              <a:rPr lang="en-US" sz="2400" dirty="0" smtClean="0">
                <a:latin typeface="Calibri"/>
                <a:cs typeface="Calibri"/>
              </a:rPr>
              <a:t>unusual</a:t>
            </a:r>
            <a:endParaRPr lang="en-US" sz="2400" dirty="0">
              <a:latin typeface="Calibri"/>
              <a:cs typeface="Calibri"/>
            </a:endParaRPr>
          </a:p>
        </p:txBody>
      </p:sp>
    </p:spTree>
    <p:extLst>
      <p:ext uri="{BB962C8B-B14F-4D97-AF65-F5344CB8AC3E}">
        <p14:creationId xmlns:p14="http://schemas.microsoft.com/office/powerpoint/2010/main" val="40486414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8">
                                            <p:txEl>
                                              <p:pRg st="2" end="2"/>
                                            </p:txEl>
                                          </p:spTgt>
                                        </p:tgtEl>
                                        <p:attrNameLst>
                                          <p:attrName>style.visibility</p:attrName>
                                        </p:attrNameLst>
                                      </p:cBhvr>
                                      <p:to>
                                        <p:strVal val="visible"/>
                                      </p:to>
                                    </p:set>
                                  </p:childTnLst>
                                </p:cTn>
                              </p:par>
                            </p:childTnLst>
                          </p:cTn>
                        </p:par>
                        <p:par>
                          <p:cTn id="40" fill="hold">
                            <p:stCondLst>
                              <p:cond delay="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LCM at Different Levels of Aggregation</a:t>
            </a:r>
          </a:p>
        </p:txBody>
      </p:sp>
      <p:pic>
        <p:nvPicPr>
          <p:cNvPr id="4" name="Picture 3"/>
          <p:cNvPicPr>
            <a:picLocks noChangeAspect="1"/>
          </p:cNvPicPr>
          <p:nvPr/>
        </p:nvPicPr>
        <p:blipFill>
          <a:blip r:embed="rId3"/>
          <a:stretch>
            <a:fillRect/>
          </a:stretch>
        </p:blipFill>
        <p:spPr>
          <a:xfrm>
            <a:off x="761999" y="1444626"/>
            <a:ext cx="8159257" cy="4132458"/>
          </a:xfrm>
          <a:prstGeom prst="rect">
            <a:avLst/>
          </a:prstGeom>
          <a:ln w="28575">
            <a:solidFill>
              <a:srgbClr val="FFCC00"/>
            </a:solidFill>
          </a:ln>
        </p:spPr>
      </p:pic>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6" name="Right Arrow Callout 5"/>
          <p:cNvSpPr/>
          <p:nvPr/>
        </p:nvSpPr>
        <p:spPr>
          <a:xfrm>
            <a:off x="2637874" y="3221907"/>
            <a:ext cx="2528295" cy="288948"/>
          </a:xfrm>
          <a:prstGeom prst="rightArrowCallout">
            <a:avLst>
              <a:gd name="adj1" fmla="val 31175"/>
              <a:gd name="adj2" fmla="val 18825"/>
              <a:gd name="adj3" fmla="val 46612"/>
              <a:gd name="adj4" fmla="val 91671"/>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Callout 6"/>
          <p:cNvSpPr/>
          <p:nvPr/>
        </p:nvSpPr>
        <p:spPr>
          <a:xfrm>
            <a:off x="2637874" y="3790185"/>
            <a:ext cx="3956762"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Callout 7"/>
          <p:cNvSpPr/>
          <p:nvPr/>
        </p:nvSpPr>
        <p:spPr>
          <a:xfrm>
            <a:off x="2646010" y="5162688"/>
            <a:ext cx="5040317" cy="288948"/>
          </a:xfrm>
          <a:prstGeom prst="rightArrowCallout">
            <a:avLst>
              <a:gd name="adj1" fmla="val 31175"/>
              <a:gd name="adj2" fmla="val 18825"/>
              <a:gd name="adj3" fmla="val 46612"/>
              <a:gd name="adj4" fmla="val 4628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Callout 8"/>
          <p:cNvSpPr/>
          <p:nvPr/>
        </p:nvSpPr>
        <p:spPr>
          <a:xfrm>
            <a:off x="2637874" y="4873740"/>
            <a:ext cx="3956762"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05880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1" presetClass="exit" presetSubtype="0" fill="hold" grpId="1"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9" grpId="0" animBg="1"/>
      <p:bldP spid="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a:t>
            </a:r>
            <a:r>
              <a:rPr lang="en-US" altLang="en-US" dirty="0" smtClean="0"/>
              <a:t>LCM</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lnSpcReduction="10000"/>
          </a:bodyPr>
          <a:lstStyle/>
          <a:p>
            <a:pPr marL="0" indent="0">
              <a:buNone/>
            </a:pPr>
            <a:r>
              <a:rPr lang="en-US" sz="2400" dirty="0"/>
              <a:t>The following information pertains to one item of inventory of the Forge Company:</a:t>
            </a:r>
          </a:p>
          <a:p>
            <a:pPr marL="0" indent="0">
              <a:spcBef>
                <a:spcPts val="0"/>
              </a:spcBef>
              <a:buNone/>
            </a:pPr>
            <a:r>
              <a:rPr lang="en-US" sz="2400" dirty="0"/>
              <a:t>				</a:t>
            </a:r>
            <a:r>
              <a:rPr lang="en-US" sz="2400" b="1" dirty="0"/>
              <a:t>Per unit</a:t>
            </a:r>
            <a:endParaRPr lang="en-US" sz="2400" dirty="0"/>
          </a:p>
          <a:p>
            <a:pPr marL="0" indent="0">
              <a:spcBef>
                <a:spcPts val="0"/>
              </a:spcBef>
              <a:buNone/>
            </a:pPr>
            <a:r>
              <a:rPr lang="en-US" sz="2400" dirty="0"/>
              <a:t>	Cost			   $270</a:t>
            </a:r>
          </a:p>
          <a:p>
            <a:pPr marL="0" indent="0">
              <a:spcBef>
                <a:spcPts val="0"/>
              </a:spcBef>
              <a:buNone/>
            </a:pPr>
            <a:r>
              <a:rPr lang="en-US" sz="2400" dirty="0"/>
              <a:t>	Replacement cost	     225</a:t>
            </a:r>
          </a:p>
          <a:p>
            <a:pPr marL="0" indent="0">
              <a:spcBef>
                <a:spcPts val="0"/>
              </a:spcBef>
              <a:buNone/>
            </a:pPr>
            <a:r>
              <a:rPr lang="en-US" sz="2400" dirty="0"/>
              <a:t>	Selling price		     292</a:t>
            </a:r>
          </a:p>
          <a:p>
            <a:pPr marL="0" indent="0">
              <a:spcBef>
                <a:spcPts val="0"/>
              </a:spcBef>
              <a:buNone/>
            </a:pPr>
            <a:r>
              <a:rPr lang="en-US" sz="2400" dirty="0"/>
              <a:t>	Costs to sell		       </a:t>
            </a:r>
            <a:r>
              <a:rPr lang="en-US" sz="2400" dirty="0" smtClean="0"/>
              <a:t>52</a:t>
            </a:r>
          </a:p>
          <a:p>
            <a:pPr marL="0" indent="0">
              <a:spcBef>
                <a:spcPts val="0"/>
              </a:spcBef>
              <a:buNone/>
            </a:pPr>
            <a:r>
              <a:rPr lang="en-US" sz="2400" dirty="0"/>
              <a:t>	</a:t>
            </a:r>
            <a:r>
              <a:rPr lang="en-US" sz="2400" dirty="0" smtClean="0"/>
              <a:t>Normal profit margin	       31</a:t>
            </a:r>
            <a:r>
              <a:rPr lang="en-US" sz="2400" dirty="0"/>
              <a:t> </a:t>
            </a:r>
          </a:p>
          <a:p>
            <a:pPr marL="0" indent="0">
              <a:spcBef>
                <a:spcPts val="1200"/>
              </a:spcBef>
              <a:spcAft>
                <a:spcPts val="1200"/>
              </a:spcAft>
              <a:buNone/>
            </a:pPr>
            <a:r>
              <a:rPr lang="en-US" sz="2400" dirty="0" smtClean="0"/>
              <a:t>Applying </a:t>
            </a:r>
            <a:r>
              <a:rPr lang="en-US" sz="2400" dirty="0"/>
              <a:t>the lower of cost or </a:t>
            </a:r>
            <a:r>
              <a:rPr lang="en-US" sz="2400" dirty="0" smtClean="0"/>
              <a:t>market rule</a:t>
            </a:r>
            <a:r>
              <a:rPr lang="en-US" sz="2400" dirty="0"/>
              <a:t>, this item should be valued at:	</a:t>
            </a:r>
          </a:p>
          <a:p>
            <a:pPr marL="457200" indent="-457200">
              <a:buFont typeface="+mj-lt"/>
              <a:buAutoNum type="alphaLcPeriod"/>
            </a:pPr>
            <a:r>
              <a:rPr lang="en-US" sz="2400" dirty="0" smtClean="0"/>
              <a:t>$225 </a:t>
            </a:r>
            <a:endParaRPr lang="en-US" sz="2400" dirty="0"/>
          </a:p>
          <a:p>
            <a:pPr marL="457200" indent="-457200">
              <a:buFont typeface="+mj-lt"/>
              <a:buAutoNum type="alphaLcPeriod"/>
            </a:pPr>
            <a:r>
              <a:rPr lang="en-US" sz="2400" dirty="0" smtClean="0"/>
              <a:t>$240 </a:t>
            </a:r>
            <a:endParaRPr lang="en-US" sz="2400" dirty="0"/>
          </a:p>
          <a:p>
            <a:pPr marL="457200" indent="-457200">
              <a:buFont typeface="+mj-lt"/>
              <a:buAutoNum type="alphaLcPeriod"/>
            </a:pPr>
            <a:r>
              <a:rPr lang="en-US" sz="2400" dirty="0" smtClean="0"/>
              <a:t>$270 </a:t>
            </a:r>
            <a:endParaRPr lang="en-US" sz="2400" dirty="0"/>
          </a:p>
          <a:p>
            <a:pPr marL="457200" indent="-457200">
              <a:buFont typeface="+mj-lt"/>
              <a:buAutoNum type="alphaLcPeriod"/>
            </a:pPr>
            <a:r>
              <a:rPr lang="en-US" sz="2400" dirty="0" smtClean="0"/>
              <a:t>$292 </a:t>
            </a:r>
            <a:endParaRPr lang="en-US" sz="2400" dirty="0"/>
          </a:p>
          <a:p>
            <a:pPr marL="0" indent="0">
              <a:buNone/>
            </a:pPr>
            <a:endParaRPr lang="en-US" sz="2400" dirty="0"/>
          </a:p>
          <a:p>
            <a:pPr marL="0" indent="0">
              <a:buNone/>
              <a:tabLst>
                <a:tab pos="7772400" algn="dec"/>
              </a:tabLst>
              <a:defRPr/>
            </a:pPr>
            <a:endParaRPr lang="en-US" sz="2400" dirty="0"/>
          </a:p>
          <a:p>
            <a:pPr marL="0" indent="0">
              <a:buNone/>
              <a:tabLst>
                <a:tab pos="7772400" algn="dec"/>
              </a:tabLst>
              <a:defRPr/>
            </a:pPr>
            <a:endParaRPr lang="en-US" sz="2400" dirty="0"/>
          </a:p>
        </p:txBody>
      </p:sp>
      <p:sp>
        <p:nvSpPr>
          <p:cNvPr id="2" name="Oval 1"/>
          <p:cNvSpPr/>
          <p:nvPr/>
        </p:nvSpPr>
        <p:spPr bwMode="auto">
          <a:xfrm flipV="1">
            <a:off x="795861" y="4825380"/>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693838" y="4563978"/>
            <a:ext cx="5816946" cy="1938992"/>
          </a:xfrm>
          <a:prstGeom prst="rect">
            <a:avLst/>
          </a:prstGeom>
          <a:solidFill>
            <a:srgbClr val="FDEADA"/>
          </a:solidFill>
          <a:ln w="6350">
            <a:solidFill>
              <a:schemeClr val="tx1"/>
            </a:solidFill>
          </a:ln>
        </p:spPr>
        <p:txBody>
          <a:bodyPr wrap="square" rtlCol="0">
            <a:spAutoFit/>
          </a:bodyPr>
          <a:lstStyle/>
          <a:p>
            <a:pPr lvl="0"/>
            <a:r>
              <a:rPr lang="en-US" sz="2400" dirty="0">
                <a:latin typeface="+mn-lt"/>
              </a:rPr>
              <a:t>The correct answer is </a:t>
            </a:r>
            <a:r>
              <a:rPr lang="en-US" sz="2400" i="1" dirty="0" smtClean="0">
                <a:latin typeface="+mn-lt"/>
              </a:rPr>
              <a:t>a</a:t>
            </a:r>
            <a:r>
              <a:rPr lang="en-US" sz="2400" dirty="0">
                <a:latin typeface="+mn-lt"/>
              </a:rPr>
              <a:t>:</a:t>
            </a:r>
            <a:r>
              <a:rPr lang="en-US" sz="2400" dirty="0" smtClean="0">
                <a:latin typeface="+mn-lt"/>
              </a:rPr>
              <a:t> Replacement cost of $225 is between the ceiling ($292 − $52 = $240) and the floor ($240 − $31 = $209), so market = $225. Then, market of </a:t>
            </a:r>
            <a:r>
              <a:rPr lang="en-US" sz="2400" b="1" dirty="0">
                <a:solidFill>
                  <a:srgbClr val="C00000"/>
                </a:solidFill>
                <a:latin typeface="+mn-lt"/>
              </a:rPr>
              <a:t>$</a:t>
            </a:r>
            <a:r>
              <a:rPr lang="en-US" sz="2400" b="1" dirty="0" smtClean="0">
                <a:solidFill>
                  <a:srgbClr val="C00000"/>
                </a:solidFill>
                <a:latin typeface="+mn-lt"/>
              </a:rPr>
              <a:t>225 </a:t>
            </a:r>
            <a:r>
              <a:rPr lang="en-US" sz="2400" dirty="0" smtClean="0">
                <a:latin typeface="+mn-lt"/>
              </a:rPr>
              <a:t>is </a:t>
            </a:r>
            <a:r>
              <a:rPr lang="en-US" sz="2400" dirty="0">
                <a:latin typeface="+mn-lt"/>
              </a:rPr>
              <a:t>lower than cost of $</a:t>
            </a:r>
            <a:r>
              <a:rPr lang="en-US" sz="2400" dirty="0" smtClean="0">
                <a:latin typeface="+mn-lt"/>
              </a:rPr>
              <a:t>270.</a:t>
            </a:r>
            <a:endParaRPr lang="en-US" sz="2400" b="1" dirty="0">
              <a:solidFill>
                <a:srgbClr val="FF0000"/>
              </a:solidFill>
              <a:latin typeface="+mn-lt"/>
            </a:endParaRPr>
          </a:p>
        </p:txBody>
      </p:sp>
      <p:sp>
        <p:nvSpPr>
          <p:cNvPr id="6" name="Title 2"/>
          <p:cNvSpPr txBox="1">
            <a:spLocks/>
          </p:cNvSpPr>
          <p:nvPr/>
        </p:nvSpPr>
        <p:spPr bwMode="auto">
          <a:xfrm>
            <a:off x="8389940" y="113994"/>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Tree>
    <p:extLst>
      <p:ext uri="{BB962C8B-B14F-4D97-AF65-F5344CB8AC3E}">
        <p14:creationId xmlns:p14="http://schemas.microsoft.com/office/powerpoint/2010/main" val="26191299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The Gross Profit Method</a:t>
            </a:r>
            <a:endParaRPr lang="en-IN" dirty="0"/>
          </a:p>
        </p:txBody>
      </p:sp>
      <p:sp>
        <p:nvSpPr>
          <p:cNvPr id="2" name="Content Placeholder 1"/>
          <p:cNvSpPr>
            <a:spLocks noGrp="1"/>
          </p:cNvSpPr>
          <p:nvPr>
            <p:ph idx="1"/>
          </p:nvPr>
        </p:nvSpPr>
        <p:spPr/>
        <p:txBody>
          <a:bodyPr>
            <a:normAutofit/>
          </a:bodyPr>
          <a:lstStyle/>
          <a:p>
            <a:r>
              <a:rPr lang="en-US" dirty="0"/>
              <a:t>The </a:t>
            </a:r>
            <a:r>
              <a:rPr lang="en-US" b="1" dirty="0">
                <a:solidFill>
                  <a:srgbClr val="C00000"/>
                </a:solidFill>
              </a:rPr>
              <a:t>gross profit method</a:t>
            </a:r>
            <a:r>
              <a:rPr lang="en-US" dirty="0"/>
              <a:t>, also known as the </a:t>
            </a:r>
            <a:r>
              <a:rPr lang="en-US" b="1" dirty="0">
                <a:solidFill>
                  <a:srgbClr val="C00000"/>
                </a:solidFill>
              </a:rPr>
              <a:t>gross margin method</a:t>
            </a:r>
            <a:r>
              <a:rPr lang="en-US" dirty="0"/>
              <a:t>, is useful in situations where estimates of inventory are desirable: </a:t>
            </a:r>
          </a:p>
          <a:p>
            <a:pPr marL="914400" lvl="1" indent="-457200">
              <a:buFont typeface="+mj-lt"/>
              <a:buAutoNum type="arabicPeriod"/>
            </a:pPr>
            <a:r>
              <a:rPr lang="en-US" sz="2400" dirty="0"/>
              <a:t>In determining cost of inventory that has been lost, destroyed, or stolen</a:t>
            </a:r>
          </a:p>
          <a:p>
            <a:pPr marL="914400" lvl="1" indent="-457200">
              <a:buFont typeface="+mj-lt"/>
              <a:buAutoNum type="arabicPeriod"/>
            </a:pPr>
            <a:r>
              <a:rPr lang="en-US" sz="2400" dirty="0"/>
              <a:t>In estimating inventory and cost of goods sold for interim reports, avoiding the expense of a physical inventory count</a:t>
            </a:r>
          </a:p>
          <a:p>
            <a:pPr marL="914400" lvl="1" indent="-457200">
              <a:buFont typeface="+mj-lt"/>
              <a:buAutoNum type="arabicPeriod"/>
            </a:pPr>
            <a:r>
              <a:rPr lang="en-IN" sz="2400" dirty="0"/>
              <a:t>In auditors’ testing of the overall reasonableness of inventory amounts reported by clients</a:t>
            </a:r>
            <a:endParaRPr lang="en-US" sz="2400" dirty="0"/>
          </a:p>
          <a:p>
            <a:pPr marL="914400" lvl="1" indent="-457200">
              <a:buFont typeface="+mj-lt"/>
              <a:buAutoNum type="arabicPeriod"/>
            </a:pPr>
            <a:r>
              <a:rPr lang="en-US" sz="2400" dirty="0"/>
              <a:t>In budgeting and forecasting</a:t>
            </a:r>
          </a:p>
          <a:p>
            <a:pPr marL="228600" lvl="1"/>
            <a:endParaRPr lang="en-US" sz="24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Tree>
    <p:extLst>
      <p:ext uri="{BB962C8B-B14F-4D97-AF65-F5344CB8AC3E}">
        <p14:creationId xmlns:p14="http://schemas.microsoft.com/office/powerpoint/2010/main" val="11925865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Usual Method vs. Gross Profit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LO9-2</a:t>
            </a:r>
          </a:p>
        </p:txBody>
      </p:sp>
      <p:sp>
        <p:nvSpPr>
          <p:cNvPr id="11" name="Freeform 10"/>
          <p:cNvSpPr/>
          <p:nvPr/>
        </p:nvSpPr>
        <p:spPr>
          <a:xfrm>
            <a:off x="719235" y="1334127"/>
            <a:ext cx="2046840" cy="2456058"/>
          </a:xfrm>
          <a:custGeom>
            <a:avLst/>
            <a:gdLst>
              <a:gd name="connsiteX0" fmla="*/ 0 w 3744683"/>
              <a:gd name="connsiteY0" fmla="*/ 0 h 1478056"/>
              <a:gd name="connsiteX1" fmla="*/ 3744683 w 3744683"/>
              <a:gd name="connsiteY1" fmla="*/ 0 h 1478056"/>
              <a:gd name="connsiteX2" fmla="*/ 3744683 w 3744683"/>
              <a:gd name="connsiteY2" fmla="*/ 1478056 h 1478056"/>
              <a:gd name="connsiteX3" fmla="*/ 0 w 3744683"/>
              <a:gd name="connsiteY3" fmla="*/ 1478056 h 1478056"/>
              <a:gd name="connsiteX4" fmla="*/ 0 w 3744683"/>
              <a:gd name="connsiteY4" fmla="*/ 0 h 1478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478056">
                <a:moveTo>
                  <a:pt x="0" y="0"/>
                </a:moveTo>
                <a:lnTo>
                  <a:pt x="3744683" y="0"/>
                </a:lnTo>
                <a:lnTo>
                  <a:pt x="3744683" y="1478056"/>
                </a:lnTo>
                <a:lnTo>
                  <a:pt x="0" y="1478056"/>
                </a:lnTo>
                <a:lnTo>
                  <a:pt x="0" y="0"/>
                </a:lnTo>
                <a:close/>
              </a:path>
            </a:pathLst>
          </a:custGeom>
          <a:solidFill>
            <a:srgbClr val="00206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1592" tIns="166624" rIns="291592" bIns="166624" numCol="1" spcCol="1270" anchor="ctr" anchorCtr="0">
            <a:noAutofit/>
          </a:bodyPr>
          <a:lstStyle/>
          <a:p>
            <a:pPr lvl="0" algn="ctr" defTabSz="1822450">
              <a:lnSpc>
                <a:spcPct val="90000"/>
              </a:lnSpc>
              <a:spcBef>
                <a:spcPct val="0"/>
              </a:spcBef>
              <a:spcAft>
                <a:spcPct val="35000"/>
              </a:spcAft>
            </a:pPr>
            <a:r>
              <a:rPr lang="en-US" sz="2400" b="1" kern="1200" dirty="0"/>
              <a:t>Usual Method of Calculation</a:t>
            </a:r>
          </a:p>
        </p:txBody>
      </p:sp>
      <p:sp>
        <p:nvSpPr>
          <p:cNvPr id="30" name="Freeform 29"/>
          <p:cNvSpPr/>
          <p:nvPr/>
        </p:nvSpPr>
        <p:spPr>
          <a:xfrm>
            <a:off x="2763181" y="4028543"/>
            <a:ext cx="5986382" cy="2217699"/>
          </a:xfrm>
          <a:custGeom>
            <a:avLst/>
            <a:gdLst>
              <a:gd name="connsiteX0" fmla="*/ 0 w 3744683"/>
              <a:gd name="connsiteY0" fmla="*/ 0 h 1800720"/>
              <a:gd name="connsiteX1" fmla="*/ 3744683 w 3744683"/>
              <a:gd name="connsiteY1" fmla="*/ 0 h 1800720"/>
              <a:gd name="connsiteX2" fmla="*/ 3744683 w 3744683"/>
              <a:gd name="connsiteY2" fmla="*/ 1800720 h 1800720"/>
              <a:gd name="connsiteX3" fmla="*/ 0 w 3744683"/>
              <a:gd name="connsiteY3" fmla="*/ 1800720 h 1800720"/>
              <a:gd name="connsiteX4" fmla="*/ 0 w 3744683"/>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800720">
                <a:moveTo>
                  <a:pt x="0" y="0"/>
                </a:moveTo>
                <a:lnTo>
                  <a:pt x="3744683" y="0"/>
                </a:lnTo>
                <a:lnTo>
                  <a:pt x="3744683" y="1800720"/>
                </a:lnTo>
                <a:lnTo>
                  <a:pt x="0" y="1800720"/>
                </a:lnTo>
                <a:lnTo>
                  <a:pt x="0" y="0"/>
                </a:lnTo>
                <a:close/>
              </a:path>
            </a:pathLst>
          </a:custGeom>
          <a:solidFill>
            <a:srgbClr val="C1D6ED">
              <a:alpha val="89804"/>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18694" tIns="218694" rIns="291592" bIns="328041" numCol="1" spcCol="1270" anchor="t" anchorCtr="0">
            <a:noAutofit/>
          </a:bodyPr>
          <a:lstStyle/>
          <a:p>
            <a:pPr marL="0" lvl="1" defTabSz="1822450">
              <a:lnSpc>
                <a:spcPct val="90000"/>
              </a:lnSpc>
              <a:spcAft>
                <a:spcPct val="15000"/>
              </a:spcAft>
            </a:pPr>
            <a:r>
              <a:rPr lang="en-US" sz="2400" dirty="0" smtClean="0">
                <a:solidFill>
                  <a:schemeClr val="tx1"/>
                </a:solidFill>
              </a:rPr>
              <a:t>   Beginning </a:t>
            </a:r>
            <a:r>
              <a:rPr lang="en-US" sz="2400" dirty="0">
                <a:solidFill>
                  <a:schemeClr val="tx1"/>
                </a:solidFill>
              </a:rPr>
              <a:t>inventory </a:t>
            </a:r>
            <a:r>
              <a:rPr lang="en-US" sz="2000" dirty="0">
                <a:solidFill>
                  <a:schemeClr val="tx1"/>
                </a:solidFill>
              </a:rPr>
              <a:t>(from accounting records)</a:t>
            </a:r>
          </a:p>
          <a:p>
            <a:pPr marL="0" lvl="1" defTabSz="1822450">
              <a:lnSpc>
                <a:spcPct val="90000"/>
              </a:lnSpc>
              <a:spcAft>
                <a:spcPct val="15000"/>
              </a:spcAft>
            </a:pPr>
            <a:r>
              <a:rPr lang="en-US" sz="2400" dirty="0">
                <a:solidFill>
                  <a:schemeClr val="tx1"/>
                </a:solidFill>
              </a:rPr>
              <a:t>+ Net purchases </a:t>
            </a:r>
            <a:r>
              <a:rPr lang="en-US" sz="2000" dirty="0">
                <a:solidFill>
                  <a:schemeClr val="tx1"/>
                </a:solidFill>
              </a:rPr>
              <a:t>(from accounting records)</a:t>
            </a:r>
          </a:p>
          <a:p>
            <a:pPr marL="0" lvl="1" defTabSz="1822450">
              <a:lnSpc>
                <a:spcPct val="90000"/>
              </a:lnSpc>
              <a:spcAft>
                <a:spcPct val="15000"/>
              </a:spcAft>
            </a:pPr>
            <a:r>
              <a:rPr lang="en-US" sz="2400" dirty="0" smtClean="0">
                <a:solidFill>
                  <a:schemeClr val="tx1"/>
                </a:solidFill>
              </a:rPr>
              <a:t>   Goods </a:t>
            </a:r>
            <a:r>
              <a:rPr lang="en-US" sz="2400" dirty="0">
                <a:solidFill>
                  <a:schemeClr val="tx1"/>
                </a:solidFill>
              </a:rPr>
              <a:t>available for sale</a:t>
            </a:r>
          </a:p>
          <a:p>
            <a:pPr marL="0" lvl="1" defTabSz="1822450">
              <a:lnSpc>
                <a:spcPct val="90000"/>
              </a:lnSpc>
              <a:spcAft>
                <a:spcPct val="15000"/>
              </a:spcAft>
            </a:pPr>
            <a:r>
              <a:rPr lang="en-US" sz="2400" b="1" dirty="0">
                <a:solidFill>
                  <a:srgbClr val="008000"/>
                </a:solidFill>
              </a:rPr>
              <a:t>− Cost of goods sold </a:t>
            </a:r>
            <a:r>
              <a:rPr lang="en-US" sz="2000" b="1" dirty="0">
                <a:solidFill>
                  <a:srgbClr val="008000"/>
                </a:solidFill>
              </a:rPr>
              <a:t>(estimated)</a:t>
            </a:r>
          </a:p>
          <a:p>
            <a:pPr marL="0" lvl="1" defTabSz="1822450">
              <a:lnSpc>
                <a:spcPct val="90000"/>
              </a:lnSpc>
              <a:spcAft>
                <a:spcPct val="15000"/>
              </a:spcAft>
            </a:pPr>
            <a:r>
              <a:rPr lang="en-US" sz="2400" b="1" dirty="0" smtClean="0">
                <a:solidFill>
                  <a:srgbClr val="C00000"/>
                </a:solidFill>
              </a:rPr>
              <a:t>= Ending </a:t>
            </a:r>
            <a:r>
              <a:rPr lang="en-US" sz="2400" b="1" dirty="0">
                <a:solidFill>
                  <a:srgbClr val="C00000"/>
                </a:solidFill>
              </a:rPr>
              <a:t>inventory </a:t>
            </a:r>
            <a:r>
              <a:rPr lang="en-US" sz="2000" b="1" dirty="0">
                <a:solidFill>
                  <a:srgbClr val="C00000"/>
                </a:solidFill>
              </a:rPr>
              <a:t>(estimated)</a:t>
            </a:r>
          </a:p>
        </p:txBody>
      </p:sp>
      <p:sp>
        <p:nvSpPr>
          <p:cNvPr id="13" name="Freeform 12"/>
          <p:cNvSpPr/>
          <p:nvPr/>
        </p:nvSpPr>
        <p:spPr>
          <a:xfrm>
            <a:off x="2766075" y="1334127"/>
            <a:ext cx="5931607" cy="2456058"/>
          </a:xfrm>
          <a:custGeom>
            <a:avLst/>
            <a:gdLst>
              <a:gd name="connsiteX0" fmla="*/ 0 w 3744683"/>
              <a:gd name="connsiteY0" fmla="*/ 0 h 1800720"/>
              <a:gd name="connsiteX1" fmla="*/ 3744683 w 3744683"/>
              <a:gd name="connsiteY1" fmla="*/ 0 h 1800720"/>
              <a:gd name="connsiteX2" fmla="*/ 3744683 w 3744683"/>
              <a:gd name="connsiteY2" fmla="*/ 1800720 h 1800720"/>
              <a:gd name="connsiteX3" fmla="*/ 0 w 3744683"/>
              <a:gd name="connsiteY3" fmla="*/ 1800720 h 1800720"/>
              <a:gd name="connsiteX4" fmla="*/ 0 w 3744683"/>
              <a:gd name="connsiteY4" fmla="*/ 0 h 180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800720">
                <a:moveTo>
                  <a:pt x="0" y="0"/>
                </a:moveTo>
                <a:lnTo>
                  <a:pt x="3744683" y="0"/>
                </a:lnTo>
                <a:lnTo>
                  <a:pt x="3744683" y="1800720"/>
                </a:lnTo>
                <a:lnTo>
                  <a:pt x="0" y="1800720"/>
                </a:lnTo>
                <a:lnTo>
                  <a:pt x="0" y="0"/>
                </a:lnTo>
                <a:close/>
              </a:path>
            </a:pathLst>
          </a:custGeom>
          <a:solidFill>
            <a:srgbClr val="C1D6ED">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18694" tIns="218694" rIns="291592" bIns="328041" numCol="1" spcCol="1270" anchor="t" anchorCtr="0">
            <a:noAutofit/>
          </a:bodyPr>
          <a:lstStyle/>
          <a:p>
            <a:pPr marL="0" lvl="1" algn="l" defTabSz="1822450">
              <a:lnSpc>
                <a:spcPct val="90000"/>
              </a:lnSpc>
              <a:spcBef>
                <a:spcPct val="0"/>
              </a:spcBef>
              <a:spcAft>
                <a:spcPct val="15000"/>
              </a:spcAft>
            </a:pPr>
            <a:r>
              <a:rPr lang="en-US" sz="2400" kern="1200" dirty="0" smtClean="0"/>
              <a:t>   Beginning </a:t>
            </a:r>
            <a:r>
              <a:rPr lang="en-US" sz="2400" kern="1200" dirty="0"/>
              <a:t>inventory </a:t>
            </a:r>
            <a:r>
              <a:rPr lang="en-US" sz="2000" dirty="0">
                <a:solidFill>
                  <a:schemeClr val="tx1"/>
                </a:solidFill>
              </a:rPr>
              <a:t>(from accounting records)</a:t>
            </a:r>
            <a:endParaRPr lang="en-US" sz="2400" kern="1200" dirty="0">
              <a:solidFill>
                <a:schemeClr val="tx1"/>
              </a:solidFill>
            </a:endParaRPr>
          </a:p>
          <a:p>
            <a:pPr marL="0" lvl="1" algn="l" defTabSz="1822450">
              <a:lnSpc>
                <a:spcPct val="90000"/>
              </a:lnSpc>
              <a:spcBef>
                <a:spcPct val="0"/>
              </a:spcBef>
              <a:spcAft>
                <a:spcPct val="15000"/>
              </a:spcAft>
            </a:pPr>
            <a:r>
              <a:rPr lang="en-US" sz="2400" dirty="0"/>
              <a:t>+ Net purchases</a:t>
            </a:r>
            <a:r>
              <a:rPr lang="en-US" sz="2000" dirty="0">
                <a:solidFill>
                  <a:schemeClr val="tx1"/>
                </a:solidFill>
              </a:rPr>
              <a:t> (from accounting records)</a:t>
            </a:r>
          </a:p>
          <a:p>
            <a:pPr marL="0" lvl="1" algn="l" defTabSz="1822450">
              <a:lnSpc>
                <a:spcPct val="90000"/>
              </a:lnSpc>
              <a:spcBef>
                <a:spcPct val="0"/>
              </a:spcBef>
              <a:spcAft>
                <a:spcPct val="15000"/>
              </a:spcAft>
            </a:pPr>
            <a:r>
              <a:rPr lang="en-US" sz="2400" kern="1200" dirty="0" smtClean="0"/>
              <a:t>   Goods </a:t>
            </a:r>
            <a:r>
              <a:rPr lang="en-US" sz="2400" kern="1200" dirty="0"/>
              <a:t>available for sale</a:t>
            </a:r>
          </a:p>
          <a:p>
            <a:pPr marL="0" lvl="1" algn="l" defTabSz="1822450">
              <a:lnSpc>
                <a:spcPct val="90000"/>
              </a:lnSpc>
              <a:spcBef>
                <a:spcPct val="0"/>
              </a:spcBef>
              <a:spcAft>
                <a:spcPct val="15000"/>
              </a:spcAft>
            </a:pPr>
            <a:r>
              <a:rPr lang="en-US" sz="2400" b="1" dirty="0" smtClean="0">
                <a:solidFill>
                  <a:srgbClr val="C00000"/>
                </a:solidFill>
              </a:rPr>
              <a:t>− </a:t>
            </a:r>
            <a:r>
              <a:rPr lang="en-US" sz="2400" b="1" dirty="0">
                <a:solidFill>
                  <a:srgbClr val="C00000"/>
                </a:solidFill>
              </a:rPr>
              <a:t>Ending inventory </a:t>
            </a:r>
            <a:r>
              <a:rPr lang="en-US" sz="2000" b="1" dirty="0">
                <a:solidFill>
                  <a:srgbClr val="C00000"/>
                </a:solidFill>
              </a:rPr>
              <a:t>(from a physical count)</a:t>
            </a:r>
          </a:p>
          <a:p>
            <a:pPr marL="0" lvl="1" algn="l" defTabSz="1822450">
              <a:lnSpc>
                <a:spcPct val="90000"/>
              </a:lnSpc>
              <a:spcBef>
                <a:spcPct val="0"/>
              </a:spcBef>
              <a:spcAft>
                <a:spcPct val="15000"/>
              </a:spcAft>
            </a:pPr>
            <a:r>
              <a:rPr lang="en-US" sz="2400" b="1" kern="1200" dirty="0" smtClean="0">
                <a:solidFill>
                  <a:srgbClr val="008000"/>
                </a:solidFill>
              </a:rPr>
              <a:t>= Cost </a:t>
            </a:r>
            <a:r>
              <a:rPr lang="en-US" sz="2400" b="1" kern="1200" dirty="0">
                <a:solidFill>
                  <a:srgbClr val="008000"/>
                </a:solidFill>
              </a:rPr>
              <a:t>of goods sold</a:t>
            </a:r>
          </a:p>
        </p:txBody>
      </p:sp>
      <p:sp>
        <p:nvSpPr>
          <p:cNvPr id="18" name="Freeform 17"/>
          <p:cNvSpPr/>
          <p:nvPr/>
        </p:nvSpPr>
        <p:spPr>
          <a:xfrm>
            <a:off x="719236" y="4028543"/>
            <a:ext cx="2046840" cy="2217700"/>
          </a:xfrm>
          <a:custGeom>
            <a:avLst/>
            <a:gdLst>
              <a:gd name="connsiteX0" fmla="*/ 0 w 3744683"/>
              <a:gd name="connsiteY0" fmla="*/ 0 h 1478056"/>
              <a:gd name="connsiteX1" fmla="*/ 3744683 w 3744683"/>
              <a:gd name="connsiteY1" fmla="*/ 0 h 1478056"/>
              <a:gd name="connsiteX2" fmla="*/ 3744683 w 3744683"/>
              <a:gd name="connsiteY2" fmla="*/ 1478056 h 1478056"/>
              <a:gd name="connsiteX3" fmla="*/ 0 w 3744683"/>
              <a:gd name="connsiteY3" fmla="*/ 1478056 h 1478056"/>
              <a:gd name="connsiteX4" fmla="*/ 0 w 3744683"/>
              <a:gd name="connsiteY4" fmla="*/ 0 h 1478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4683" h="1478056">
                <a:moveTo>
                  <a:pt x="0" y="0"/>
                </a:moveTo>
                <a:lnTo>
                  <a:pt x="3744683" y="0"/>
                </a:lnTo>
                <a:lnTo>
                  <a:pt x="3744683" y="1478056"/>
                </a:lnTo>
                <a:lnTo>
                  <a:pt x="0" y="1478056"/>
                </a:lnTo>
                <a:lnTo>
                  <a:pt x="0" y="0"/>
                </a:lnTo>
                <a:close/>
              </a:path>
            </a:pathLst>
          </a:custGeom>
          <a:solidFill>
            <a:srgbClr val="002060"/>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91592" tIns="166624" rIns="291592" bIns="166624" numCol="1" spcCol="1270" anchor="ctr" anchorCtr="0">
            <a:noAutofit/>
          </a:bodyPr>
          <a:lstStyle/>
          <a:p>
            <a:pPr marL="0" indent="0" algn="ctr">
              <a:buNone/>
            </a:pPr>
            <a:r>
              <a:rPr lang="en-US" sz="2400" b="1" dirty="0"/>
              <a:t>Gross Profit Method of Calculation</a:t>
            </a:r>
          </a:p>
        </p:txBody>
      </p:sp>
      <p:cxnSp>
        <p:nvCxnSpPr>
          <p:cNvPr id="19456" name="Straight Connector 19455"/>
          <p:cNvCxnSpPr/>
          <p:nvPr/>
        </p:nvCxnSpPr>
        <p:spPr>
          <a:xfrm>
            <a:off x="2979083" y="2200971"/>
            <a:ext cx="5410856" cy="0"/>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p:cNvCxnSpPr/>
          <p:nvPr/>
        </p:nvCxnSpPr>
        <p:spPr>
          <a:xfrm>
            <a:off x="2917468" y="2995578"/>
            <a:ext cx="5472471" cy="0"/>
          </a:xfrm>
          <a:prstGeom prst="line">
            <a:avLst/>
          </a:prstGeom>
        </p:spPr>
        <p:style>
          <a:lnRef idx="3">
            <a:schemeClr val="dk1"/>
          </a:lnRef>
          <a:fillRef idx="0">
            <a:schemeClr val="dk1"/>
          </a:fillRef>
          <a:effectRef idx="2">
            <a:schemeClr val="dk1"/>
          </a:effectRef>
          <a:fontRef idx="minor">
            <a:schemeClr val="tx1"/>
          </a:fontRef>
        </p:style>
      </p:cxnSp>
      <p:cxnSp>
        <p:nvCxnSpPr>
          <p:cNvPr id="35" name="Straight Connector 34"/>
          <p:cNvCxnSpPr/>
          <p:nvPr/>
        </p:nvCxnSpPr>
        <p:spPr>
          <a:xfrm>
            <a:off x="2917468" y="5018214"/>
            <a:ext cx="5410856" cy="0"/>
          </a:xfrm>
          <a:prstGeom prst="line">
            <a:avLst/>
          </a:prstGeom>
        </p:spPr>
        <p:style>
          <a:lnRef idx="3">
            <a:schemeClr val="dk1"/>
          </a:lnRef>
          <a:fillRef idx="0">
            <a:schemeClr val="dk1"/>
          </a:fillRef>
          <a:effectRef idx="2">
            <a:schemeClr val="dk1"/>
          </a:effectRef>
          <a:fontRef idx="minor">
            <a:schemeClr val="tx1"/>
          </a:fontRef>
        </p:style>
      </p:cxnSp>
      <p:cxnSp>
        <p:nvCxnSpPr>
          <p:cNvPr id="36" name="Straight Connector 35"/>
          <p:cNvCxnSpPr/>
          <p:nvPr/>
        </p:nvCxnSpPr>
        <p:spPr>
          <a:xfrm>
            <a:off x="2917468" y="5757845"/>
            <a:ext cx="5410856"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002986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19456"/>
                                        </p:tgtEl>
                                        <p:attrNameLst>
                                          <p:attrName>style.visibility</p:attrName>
                                        </p:attrNameLst>
                                      </p:cBhvr>
                                      <p:to>
                                        <p:strVal val="visible"/>
                                      </p:to>
                                    </p:set>
                                    <p:animEffect transition="in" filter="fade">
                                      <p:cBhvr>
                                        <p:cTn id="14" dur="500"/>
                                        <p:tgtEl>
                                          <p:spTgt spid="19456"/>
                                        </p:tgtEl>
                                      </p:cBhvr>
                                    </p:animEffect>
                                  </p:childTnLst>
                                </p:cTn>
                              </p:par>
                              <p:par>
                                <p:cTn id="15" presetID="10"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0" grpId="0" animBg="1"/>
      <p:bldP spid="13"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65336"/>
          </a:xfrm>
        </p:spPr>
        <p:txBody>
          <a:bodyPr>
            <a:normAutofit/>
          </a:bodyPr>
          <a:lstStyle/>
          <a:p>
            <a:r>
              <a:rPr lang="en-US" dirty="0" smtClean="0"/>
              <a:t>Gross </a:t>
            </a:r>
            <a:r>
              <a:rPr lang="en-US" dirty="0"/>
              <a:t>Profit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
        <p:nvSpPr>
          <p:cNvPr id="2" name="Content Placeholder 1"/>
          <p:cNvSpPr>
            <a:spLocks noGrp="1"/>
          </p:cNvSpPr>
          <p:nvPr>
            <p:ph idx="1"/>
          </p:nvPr>
        </p:nvSpPr>
        <p:spPr>
          <a:xfrm>
            <a:off x="748146" y="1178718"/>
            <a:ext cx="8013600" cy="3912977"/>
          </a:xfrm>
          <a:solidFill>
            <a:srgbClr val="FFFAB0"/>
          </a:solidFill>
          <a:ln>
            <a:solidFill>
              <a:srgbClr val="F79646"/>
            </a:solidFill>
          </a:ln>
        </p:spPr>
        <p:txBody>
          <a:bodyPr>
            <a:normAutofit/>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lvl="1"/>
            <a:endParaRPr lang="en-US" dirty="0"/>
          </a:p>
          <a:p>
            <a:pPr marL="0" indent="0">
              <a:buNone/>
            </a:pPr>
            <a:endParaRPr lang="en-US" dirty="0"/>
          </a:p>
          <a:p>
            <a:pPr marL="0" indent="0">
              <a:buNone/>
            </a:pPr>
            <a:endParaRPr lang="en-US" dirty="0"/>
          </a:p>
          <a:p>
            <a:pPr marL="0" indent="0">
              <a:buNone/>
            </a:pPr>
            <a:endParaRPr lang="en-US" sz="2800" dirty="0"/>
          </a:p>
          <a:p>
            <a:pPr marL="0" indent="0">
              <a:buNone/>
            </a:pPr>
            <a:endParaRPr lang="en-US" sz="2800" dirty="0"/>
          </a:p>
        </p:txBody>
      </p:sp>
      <p:sp>
        <p:nvSpPr>
          <p:cNvPr id="3" name="TextBox 2"/>
          <p:cNvSpPr txBox="1"/>
          <p:nvPr/>
        </p:nvSpPr>
        <p:spPr>
          <a:xfrm>
            <a:off x="709109" y="1426343"/>
            <a:ext cx="4623168" cy="430887"/>
          </a:xfrm>
          <a:prstGeom prst="rect">
            <a:avLst/>
          </a:prstGeom>
          <a:noFill/>
        </p:spPr>
        <p:txBody>
          <a:bodyPr wrap="square" rtlCol="0">
            <a:spAutoFit/>
          </a:bodyPr>
          <a:lstStyle/>
          <a:p>
            <a:r>
              <a:rPr lang="en-US" sz="2200" dirty="0">
                <a:latin typeface="+mn-lt"/>
              </a:rPr>
              <a:t>Beginning inventory (from records)</a:t>
            </a:r>
          </a:p>
        </p:txBody>
      </p:sp>
      <p:sp>
        <p:nvSpPr>
          <p:cNvPr id="7" name="TextBox 6"/>
          <p:cNvSpPr txBox="1"/>
          <p:nvPr/>
        </p:nvSpPr>
        <p:spPr>
          <a:xfrm>
            <a:off x="718433" y="1849083"/>
            <a:ext cx="4623168" cy="430887"/>
          </a:xfrm>
          <a:prstGeom prst="rect">
            <a:avLst/>
          </a:prstGeom>
          <a:noFill/>
        </p:spPr>
        <p:txBody>
          <a:bodyPr wrap="square" rtlCol="0">
            <a:spAutoFit/>
          </a:bodyPr>
          <a:lstStyle/>
          <a:p>
            <a:r>
              <a:rPr lang="en-US" sz="2200" dirty="0">
                <a:latin typeface="+mn-lt"/>
              </a:rPr>
              <a:t>Plus: Net purchases (from records)</a:t>
            </a:r>
          </a:p>
        </p:txBody>
      </p:sp>
      <p:sp>
        <p:nvSpPr>
          <p:cNvPr id="8" name="TextBox 7"/>
          <p:cNvSpPr txBox="1"/>
          <p:nvPr/>
        </p:nvSpPr>
        <p:spPr>
          <a:xfrm>
            <a:off x="709110" y="2293187"/>
            <a:ext cx="4623167" cy="430887"/>
          </a:xfrm>
          <a:prstGeom prst="rect">
            <a:avLst/>
          </a:prstGeom>
          <a:noFill/>
        </p:spPr>
        <p:txBody>
          <a:bodyPr wrap="square" rtlCol="0">
            <a:spAutoFit/>
          </a:bodyPr>
          <a:lstStyle/>
          <a:p>
            <a:r>
              <a:rPr lang="en-US" sz="2200" dirty="0">
                <a:latin typeface="+mn-lt"/>
              </a:rPr>
              <a:t>Goods available for sale</a:t>
            </a:r>
          </a:p>
        </p:txBody>
      </p:sp>
      <p:sp>
        <p:nvSpPr>
          <p:cNvPr id="9" name="TextBox 8"/>
          <p:cNvSpPr txBox="1"/>
          <p:nvPr/>
        </p:nvSpPr>
        <p:spPr>
          <a:xfrm>
            <a:off x="709110" y="2726609"/>
            <a:ext cx="4623167" cy="430887"/>
          </a:xfrm>
          <a:prstGeom prst="rect">
            <a:avLst/>
          </a:prstGeom>
          <a:noFill/>
        </p:spPr>
        <p:txBody>
          <a:bodyPr wrap="square" rtlCol="0">
            <a:spAutoFit/>
          </a:bodyPr>
          <a:lstStyle/>
          <a:p>
            <a:r>
              <a:rPr lang="en-US" sz="2200" dirty="0">
                <a:latin typeface="+mn-lt"/>
              </a:rPr>
              <a:t>Less: Cost of goods sold:</a:t>
            </a:r>
          </a:p>
        </p:txBody>
      </p:sp>
      <p:sp>
        <p:nvSpPr>
          <p:cNvPr id="10" name="TextBox 9"/>
          <p:cNvSpPr txBox="1"/>
          <p:nvPr/>
        </p:nvSpPr>
        <p:spPr>
          <a:xfrm>
            <a:off x="709110" y="3160031"/>
            <a:ext cx="4623167" cy="430887"/>
          </a:xfrm>
          <a:prstGeom prst="rect">
            <a:avLst/>
          </a:prstGeom>
          <a:noFill/>
        </p:spPr>
        <p:txBody>
          <a:bodyPr wrap="square" rtlCol="0">
            <a:spAutoFit/>
          </a:bodyPr>
          <a:lstStyle/>
          <a:p>
            <a:pPr lvl="1"/>
            <a:r>
              <a:rPr lang="en-US" sz="2200" dirty="0">
                <a:latin typeface="+mn-lt"/>
              </a:rPr>
              <a:t>Net sales</a:t>
            </a:r>
          </a:p>
        </p:txBody>
      </p:sp>
      <p:sp>
        <p:nvSpPr>
          <p:cNvPr id="11" name="TextBox 10"/>
          <p:cNvSpPr txBox="1"/>
          <p:nvPr/>
        </p:nvSpPr>
        <p:spPr>
          <a:xfrm>
            <a:off x="709110" y="3585306"/>
            <a:ext cx="4623167" cy="430887"/>
          </a:xfrm>
          <a:prstGeom prst="rect">
            <a:avLst/>
          </a:prstGeom>
          <a:noFill/>
        </p:spPr>
        <p:txBody>
          <a:bodyPr wrap="square" rtlCol="0">
            <a:spAutoFit/>
          </a:bodyPr>
          <a:lstStyle/>
          <a:p>
            <a:pPr lvl="1"/>
            <a:r>
              <a:rPr lang="en-US" sz="2200" dirty="0">
                <a:latin typeface="+mn-lt"/>
              </a:rPr>
              <a:t>Less: Estimated gross profit of </a:t>
            </a:r>
            <a:r>
              <a:rPr lang="en-US" sz="2200" dirty="0">
                <a:solidFill>
                  <a:srgbClr val="000000"/>
                </a:solidFill>
                <a:latin typeface="+mn-lt"/>
              </a:rPr>
              <a:t>40%</a:t>
            </a:r>
          </a:p>
        </p:txBody>
      </p:sp>
      <p:sp>
        <p:nvSpPr>
          <p:cNvPr id="12" name="TextBox 11"/>
          <p:cNvSpPr txBox="1"/>
          <p:nvPr/>
        </p:nvSpPr>
        <p:spPr>
          <a:xfrm>
            <a:off x="709110" y="4035022"/>
            <a:ext cx="4623167" cy="430887"/>
          </a:xfrm>
          <a:prstGeom prst="rect">
            <a:avLst/>
          </a:prstGeom>
          <a:noFill/>
        </p:spPr>
        <p:txBody>
          <a:bodyPr wrap="square" rtlCol="0">
            <a:spAutoFit/>
          </a:bodyPr>
          <a:lstStyle/>
          <a:p>
            <a:pPr lvl="1"/>
            <a:r>
              <a:rPr lang="en-US" sz="2200" dirty="0">
                <a:latin typeface="+mn-lt"/>
              </a:rPr>
              <a:t>Estimated cost of goods sold*</a:t>
            </a:r>
          </a:p>
        </p:txBody>
      </p:sp>
      <p:sp>
        <p:nvSpPr>
          <p:cNvPr id="13" name="TextBox 12"/>
          <p:cNvSpPr txBox="1"/>
          <p:nvPr/>
        </p:nvSpPr>
        <p:spPr>
          <a:xfrm>
            <a:off x="709110" y="4460297"/>
            <a:ext cx="4623167" cy="430887"/>
          </a:xfrm>
          <a:prstGeom prst="rect">
            <a:avLst/>
          </a:prstGeom>
          <a:noFill/>
        </p:spPr>
        <p:txBody>
          <a:bodyPr wrap="square" rtlCol="0">
            <a:spAutoFit/>
          </a:bodyPr>
          <a:lstStyle/>
          <a:p>
            <a:r>
              <a:rPr lang="en-US" sz="2200" dirty="0">
                <a:latin typeface="+mn-lt"/>
              </a:rPr>
              <a:t>Estimated ending inventory</a:t>
            </a:r>
          </a:p>
        </p:txBody>
      </p:sp>
      <p:sp>
        <p:nvSpPr>
          <p:cNvPr id="14" name="TextBox 13"/>
          <p:cNvSpPr txBox="1"/>
          <p:nvPr/>
        </p:nvSpPr>
        <p:spPr>
          <a:xfrm>
            <a:off x="6993727" y="1423808"/>
            <a:ext cx="1516979" cy="430887"/>
          </a:xfrm>
          <a:prstGeom prst="rect">
            <a:avLst/>
          </a:prstGeom>
          <a:noFill/>
        </p:spPr>
        <p:txBody>
          <a:bodyPr wrap="square" rtlCol="0">
            <a:spAutoFit/>
          </a:bodyPr>
          <a:lstStyle/>
          <a:p>
            <a:pPr algn="r"/>
            <a:r>
              <a:rPr lang="en-US" sz="2200" b="1" dirty="0">
                <a:solidFill>
                  <a:srgbClr val="EC008C"/>
                </a:solidFill>
                <a:latin typeface="+mn-lt"/>
              </a:rPr>
              <a:t>$    600,000</a:t>
            </a:r>
          </a:p>
        </p:txBody>
      </p:sp>
      <p:sp>
        <p:nvSpPr>
          <p:cNvPr id="15" name="TextBox 14"/>
          <p:cNvSpPr txBox="1"/>
          <p:nvPr/>
        </p:nvSpPr>
        <p:spPr>
          <a:xfrm>
            <a:off x="6993728" y="1857230"/>
            <a:ext cx="1516978" cy="430887"/>
          </a:xfrm>
          <a:prstGeom prst="rect">
            <a:avLst/>
          </a:prstGeom>
          <a:noFill/>
        </p:spPr>
        <p:txBody>
          <a:bodyPr wrap="square" rtlCol="0">
            <a:spAutoFit/>
          </a:bodyPr>
          <a:lstStyle/>
          <a:p>
            <a:pPr algn="r"/>
            <a:r>
              <a:rPr lang="en-US" sz="2200" b="1" dirty="0">
                <a:solidFill>
                  <a:srgbClr val="EC008C"/>
                </a:solidFill>
                <a:latin typeface="+mn-lt"/>
              </a:rPr>
              <a:t>1,500,000</a:t>
            </a:r>
          </a:p>
        </p:txBody>
      </p:sp>
      <p:sp>
        <p:nvSpPr>
          <p:cNvPr id="16" name="TextBox 15"/>
          <p:cNvSpPr txBox="1"/>
          <p:nvPr/>
        </p:nvSpPr>
        <p:spPr>
          <a:xfrm>
            <a:off x="6993729" y="2293187"/>
            <a:ext cx="1516976" cy="430887"/>
          </a:xfrm>
          <a:prstGeom prst="rect">
            <a:avLst/>
          </a:prstGeom>
          <a:noFill/>
        </p:spPr>
        <p:txBody>
          <a:bodyPr wrap="square" rtlCol="0">
            <a:spAutoFit/>
          </a:bodyPr>
          <a:lstStyle/>
          <a:p>
            <a:pPr algn="r"/>
            <a:r>
              <a:rPr lang="en-US" sz="2200" dirty="0">
                <a:latin typeface="+mn-lt"/>
              </a:rPr>
              <a:t>2,100,000</a:t>
            </a:r>
          </a:p>
        </p:txBody>
      </p:sp>
      <p:sp>
        <p:nvSpPr>
          <p:cNvPr id="17" name="TextBox 16"/>
          <p:cNvSpPr txBox="1"/>
          <p:nvPr/>
        </p:nvSpPr>
        <p:spPr>
          <a:xfrm>
            <a:off x="5476751" y="3160031"/>
            <a:ext cx="1517904" cy="430887"/>
          </a:xfrm>
          <a:prstGeom prst="rect">
            <a:avLst/>
          </a:prstGeom>
          <a:noFill/>
        </p:spPr>
        <p:txBody>
          <a:bodyPr wrap="square" rtlCol="0">
            <a:spAutoFit/>
          </a:bodyPr>
          <a:lstStyle/>
          <a:p>
            <a:pPr algn="r"/>
            <a:r>
              <a:rPr lang="en-US" sz="2200" b="1" dirty="0">
                <a:solidFill>
                  <a:srgbClr val="EC008C"/>
                </a:solidFill>
                <a:latin typeface="+mn-lt"/>
              </a:rPr>
              <a:t>$2,000,000</a:t>
            </a:r>
          </a:p>
        </p:txBody>
      </p:sp>
      <p:sp>
        <p:nvSpPr>
          <p:cNvPr id="18" name="TextBox 17"/>
          <p:cNvSpPr txBox="1"/>
          <p:nvPr/>
        </p:nvSpPr>
        <p:spPr>
          <a:xfrm>
            <a:off x="5476751" y="3593453"/>
            <a:ext cx="1517904" cy="430887"/>
          </a:xfrm>
          <a:prstGeom prst="rect">
            <a:avLst/>
          </a:prstGeom>
          <a:noFill/>
        </p:spPr>
        <p:txBody>
          <a:bodyPr wrap="square" rtlCol="0">
            <a:spAutoFit/>
          </a:bodyPr>
          <a:lstStyle/>
          <a:p>
            <a:pPr algn="r"/>
            <a:r>
              <a:rPr lang="en-US" sz="2200" dirty="0">
                <a:latin typeface="+mn-lt"/>
              </a:rPr>
              <a:t>(800,000)</a:t>
            </a:r>
          </a:p>
        </p:txBody>
      </p:sp>
      <p:sp>
        <p:nvSpPr>
          <p:cNvPr id="19" name="TextBox 18"/>
          <p:cNvSpPr txBox="1"/>
          <p:nvPr/>
        </p:nvSpPr>
        <p:spPr>
          <a:xfrm>
            <a:off x="7069928" y="4024340"/>
            <a:ext cx="1516977" cy="430887"/>
          </a:xfrm>
          <a:prstGeom prst="rect">
            <a:avLst/>
          </a:prstGeom>
          <a:noFill/>
        </p:spPr>
        <p:txBody>
          <a:bodyPr wrap="square" rtlCol="0">
            <a:spAutoFit/>
          </a:bodyPr>
          <a:lstStyle/>
          <a:p>
            <a:pPr algn="r"/>
            <a:r>
              <a:rPr lang="en-US" sz="2200" dirty="0">
                <a:latin typeface="+mn-lt"/>
              </a:rPr>
              <a:t>(1,200,000)</a:t>
            </a:r>
          </a:p>
        </p:txBody>
      </p:sp>
      <p:sp>
        <p:nvSpPr>
          <p:cNvPr id="20" name="TextBox 19"/>
          <p:cNvSpPr txBox="1"/>
          <p:nvPr/>
        </p:nvSpPr>
        <p:spPr>
          <a:xfrm>
            <a:off x="6923899" y="4505324"/>
            <a:ext cx="1516978" cy="430887"/>
          </a:xfrm>
          <a:prstGeom prst="rect">
            <a:avLst/>
          </a:prstGeom>
          <a:noFill/>
        </p:spPr>
        <p:txBody>
          <a:bodyPr wrap="square" rtlCol="0">
            <a:spAutoFit/>
          </a:bodyPr>
          <a:lstStyle/>
          <a:p>
            <a:pPr algn="r"/>
            <a:r>
              <a:rPr lang="en-US" sz="2200" dirty="0">
                <a:latin typeface="+mn-lt"/>
              </a:rPr>
              <a:t>$    900,000</a:t>
            </a:r>
          </a:p>
        </p:txBody>
      </p:sp>
      <p:cxnSp>
        <p:nvCxnSpPr>
          <p:cNvPr id="5" name="Straight Connector 4"/>
          <p:cNvCxnSpPr/>
          <p:nvPr/>
        </p:nvCxnSpPr>
        <p:spPr>
          <a:xfrm flipV="1">
            <a:off x="7090045" y="2319908"/>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V="1">
            <a:off x="7090045" y="4505324"/>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V="1">
            <a:off x="7069928" y="4853386"/>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090045" y="4963421"/>
            <a:ext cx="1350832"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5694389" y="4016193"/>
            <a:ext cx="1228029"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559631" y="5523873"/>
            <a:ext cx="8439303" cy="830997"/>
          </a:xfrm>
          <a:prstGeom prst="rect">
            <a:avLst/>
          </a:prstGeom>
          <a:noFill/>
        </p:spPr>
        <p:txBody>
          <a:bodyPr wrap="square" rtlCol="0">
            <a:spAutoFit/>
          </a:bodyPr>
          <a:lstStyle/>
          <a:p>
            <a:r>
              <a:rPr lang="en-US" dirty="0"/>
              <a:t>*</a:t>
            </a:r>
            <a:r>
              <a:rPr lang="en-US" sz="2400" dirty="0">
                <a:latin typeface="+mn-lt"/>
              </a:rPr>
              <a:t>Cost of goods sold can also be calculated </a:t>
            </a:r>
            <a:r>
              <a:rPr lang="en-US" sz="2400" dirty="0" smtClean="0">
                <a:latin typeface="+mn-lt"/>
              </a:rPr>
              <a:t>as:</a:t>
            </a:r>
          </a:p>
          <a:p>
            <a:pPr algn="ctr"/>
            <a:r>
              <a:rPr lang="en-US" sz="2400" dirty="0" smtClean="0">
                <a:latin typeface="+mn-lt"/>
              </a:rPr>
              <a:t> </a:t>
            </a:r>
            <a:r>
              <a:rPr lang="en-US" sz="2400" dirty="0">
                <a:latin typeface="+mn-lt"/>
              </a:rPr>
              <a:t>$</a:t>
            </a:r>
            <a:r>
              <a:rPr lang="en-US" sz="2400" dirty="0" smtClean="0">
                <a:latin typeface="+mn-lt"/>
              </a:rPr>
              <a:t>2,000,000 × (1 − 0.40) = $1,200,000</a:t>
            </a:r>
            <a:endParaRPr lang="en-US" sz="2400" dirty="0">
              <a:latin typeface="+mn-lt"/>
            </a:endParaRPr>
          </a:p>
        </p:txBody>
      </p:sp>
    </p:spTree>
    <p:extLst>
      <p:ext uri="{BB962C8B-B14F-4D97-AF65-F5344CB8AC3E}">
        <p14:creationId xmlns:p14="http://schemas.microsoft.com/office/powerpoint/2010/main" val="267207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bg/>
                                          </p:spTgt>
                                        </p:tgtEl>
                                        <p:attrNameLst>
                                          <p:attrName>style.visibility</p:attrName>
                                        </p:attrNameLst>
                                      </p:cBhvr>
                                      <p:to>
                                        <p:strVal val="visible"/>
                                      </p:to>
                                    </p:set>
                                    <p:animEffect transition="in" filter="fade">
                                      <p:cBhvr>
                                        <p:cTn id="10" dur="500"/>
                                        <p:tgtEl>
                                          <p:spTgt spid="2">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noFill/>
        </p:spPr>
        <p:txBody>
          <a:bodyPr>
            <a:normAutofit/>
          </a:bodyPr>
          <a:lstStyle/>
          <a:p>
            <a:r>
              <a:rPr lang="en-US" dirty="0"/>
              <a:t>Gross Profit </a:t>
            </a:r>
            <a:r>
              <a:rPr lang="en-US" dirty="0" smtClean="0"/>
              <a:t>Method—A </a:t>
            </a:r>
            <a:r>
              <a:rPr lang="en-US" dirty="0"/>
              <a:t>Word of Caution</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
        <p:nvSpPr>
          <p:cNvPr id="2" name="Content Placeholder 1"/>
          <p:cNvSpPr>
            <a:spLocks noGrp="1"/>
          </p:cNvSpPr>
          <p:nvPr>
            <p:ph idx="1"/>
          </p:nvPr>
        </p:nvSpPr>
        <p:spPr/>
        <p:txBody>
          <a:bodyPr>
            <a:normAutofit/>
          </a:bodyPr>
          <a:lstStyle/>
          <a:p>
            <a:r>
              <a:rPr lang="en-US" sz="2600" dirty="0"/>
              <a:t>The key to obtaining good estimates is the reliability of the </a:t>
            </a:r>
            <a:r>
              <a:rPr lang="en-US" sz="2600" b="1" dirty="0">
                <a:solidFill>
                  <a:srgbClr val="C00000"/>
                </a:solidFill>
              </a:rPr>
              <a:t>gross profit ratio</a:t>
            </a:r>
            <a:endParaRPr lang="en-US" sz="2600" dirty="0">
              <a:solidFill>
                <a:srgbClr val="C00000"/>
              </a:solidFill>
            </a:endParaRPr>
          </a:p>
          <a:p>
            <a:r>
              <a:rPr lang="en-US" sz="2600" dirty="0"/>
              <a:t>The accuracy of the estimate can be improved by </a:t>
            </a:r>
            <a:r>
              <a:rPr lang="en-IN" sz="2600" dirty="0">
                <a:solidFill>
                  <a:srgbClr val="000000"/>
                </a:solidFill>
              </a:rPr>
              <a:t>grouping inventory into </a:t>
            </a:r>
            <a:r>
              <a:rPr lang="en-IN" sz="2600" b="1" dirty="0">
                <a:solidFill>
                  <a:srgbClr val="C00000"/>
                </a:solidFill>
              </a:rPr>
              <a:t>pools of products</a:t>
            </a:r>
            <a:r>
              <a:rPr lang="en-IN" sz="2600" b="1" dirty="0"/>
              <a:t> </a:t>
            </a:r>
            <a:r>
              <a:rPr lang="en-IN" sz="2600" dirty="0"/>
              <a:t>that have </a:t>
            </a:r>
            <a:r>
              <a:rPr lang="en-IN" sz="2600" b="1" dirty="0">
                <a:solidFill>
                  <a:srgbClr val="C00000"/>
                </a:solidFill>
              </a:rPr>
              <a:t>similar gross profit relationships</a:t>
            </a:r>
            <a:endParaRPr lang="en-US" sz="2600" b="1" dirty="0">
              <a:solidFill>
                <a:srgbClr val="C00000"/>
              </a:solidFill>
            </a:endParaRPr>
          </a:p>
          <a:p>
            <a:r>
              <a:rPr lang="en-IN" sz="2600" dirty="0"/>
              <a:t>The company’s cost flow assumption should be implicitly considered when estimating </a:t>
            </a:r>
            <a:r>
              <a:rPr lang="en-US" sz="2600" dirty="0"/>
              <a:t>the gross profit ratio</a:t>
            </a:r>
          </a:p>
          <a:p>
            <a:pPr>
              <a:buClr>
                <a:schemeClr val="tx1"/>
              </a:buClr>
            </a:pPr>
            <a:r>
              <a:rPr lang="en-IN" sz="2600" b="1" dirty="0">
                <a:solidFill>
                  <a:srgbClr val="C00000"/>
                </a:solidFill>
              </a:rPr>
              <a:t>Suspected theft or spoilage</a:t>
            </a:r>
            <a:r>
              <a:rPr lang="en-IN" sz="2600" b="1" dirty="0"/>
              <a:t> </a:t>
            </a:r>
            <a:r>
              <a:rPr lang="en-IN" sz="2600" dirty="0"/>
              <a:t>would require an </a:t>
            </a:r>
            <a:r>
              <a:rPr lang="en-IN" sz="2600" dirty="0">
                <a:solidFill>
                  <a:srgbClr val="000000"/>
                </a:solidFill>
              </a:rPr>
              <a:t>adjustment to estimates obtained using the gross profit method</a:t>
            </a:r>
            <a:endParaRPr lang="en-US" sz="2600" dirty="0">
              <a:solidFill>
                <a:srgbClr val="000000"/>
              </a:solidFill>
            </a:endParaRPr>
          </a:p>
          <a:p>
            <a:pPr marL="0" indent="0">
              <a:buNone/>
            </a:pPr>
            <a:endParaRPr lang="en-US" sz="2800" dirty="0"/>
          </a:p>
        </p:txBody>
      </p:sp>
    </p:spTree>
    <p:extLst>
      <p:ext uri="{BB962C8B-B14F-4D97-AF65-F5344CB8AC3E}">
        <p14:creationId xmlns:p14="http://schemas.microsoft.com/office/powerpoint/2010/main" val="3590690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55905"/>
            <a:ext cx="8382000" cy="906630"/>
          </a:xfrm>
        </p:spPr>
        <p:txBody>
          <a:bodyPr/>
          <a:lstStyle/>
          <a:p>
            <a:pPr algn="ctr"/>
            <a:r>
              <a:rPr lang="en-US" dirty="0"/>
              <a:t>Subsequent Measurement of Inventory</a:t>
            </a:r>
          </a:p>
        </p:txBody>
      </p:sp>
      <p:sp>
        <p:nvSpPr>
          <p:cNvPr id="3" name="Content Placeholder 2"/>
          <p:cNvSpPr>
            <a:spLocks noGrp="1"/>
          </p:cNvSpPr>
          <p:nvPr>
            <p:ph idx="1"/>
          </p:nvPr>
        </p:nvSpPr>
        <p:spPr>
          <a:xfrm>
            <a:off x="612548" y="1273180"/>
            <a:ext cx="8515578" cy="4419975"/>
          </a:xfrm>
        </p:spPr>
        <p:txBody>
          <a:bodyPr>
            <a:noAutofit/>
          </a:bodyPr>
          <a:lstStyle/>
          <a:p>
            <a:r>
              <a:rPr lang="en-US" dirty="0"/>
              <a:t>Circumstances arise after purchase or production of inventory that indicate the company will </a:t>
            </a:r>
            <a:r>
              <a:rPr lang="en-US" dirty="0" smtClean="0"/>
              <a:t>sell inventory for </a:t>
            </a:r>
            <a:r>
              <a:rPr lang="en-US" dirty="0"/>
              <a:t>less than cost</a:t>
            </a:r>
          </a:p>
          <a:p>
            <a:endParaRPr lang="en-US" dirty="0"/>
          </a:p>
          <a:p>
            <a:endParaRPr lang="en-US" dirty="0"/>
          </a:p>
          <a:p>
            <a:endParaRPr lang="en-US" dirty="0"/>
          </a:p>
          <a:p>
            <a:endParaRPr lang="en-US" dirty="0"/>
          </a:p>
          <a:p>
            <a:endParaRPr lang="en-US" dirty="0"/>
          </a:p>
          <a:p>
            <a:endParaRPr lang="en-US" dirty="0"/>
          </a:p>
          <a:p>
            <a:endParaRPr lang="en-US" dirty="0" smtClean="0"/>
          </a:p>
          <a:p>
            <a:r>
              <a:rPr lang="en-US" dirty="0" smtClean="0"/>
              <a:t>GAAP </a:t>
            </a:r>
            <a:r>
              <a:rPr lang="en-US" dirty="0"/>
              <a:t>requires that companies evaluate their unsold inventory at the end of each reporting period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6" name="TextBox 5"/>
          <p:cNvSpPr txBox="1"/>
          <p:nvPr/>
        </p:nvSpPr>
        <p:spPr>
          <a:xfrm>
            <a:off x="4050775" y="2190752"/>
            <a:ext cx="3490649" cy="1569660"/>
          </a:xfrm>
          <a:prstGeom prst="rect">
            <a:avLst/>
          </a:prstGeom>
          <a:solidFill>
            <a:srgbClr val="FFE98B"/>
          </a:solidFill>
          <a:scene3d>
            <a:camera prst="orthographicFront"/>
            <a:lightRig rig="threePt" dir="t"/>
          </a:scene3d>
          <a:sp3d>
            <a:bevelT/>
          </a:sp3d>
        </p:spPr>
        <p:txBody>
          <a:bodyPr wrap="square" rtlCol="0">
            <a:spAutoFit/>
          </a:bodyPr>
          <a:lstStyle>
            <a:defPPr>
              <a:defRPr lang="en-US"/>
            </a:defPPr>
            <a:lvl1pPr algn="ctr">
              <a:defRPr sz="2800">
                <a:latin typeface="+mn-lt"/>
                <a:cs typeface="Arial" panose="020B0604020202020204" pitchFamily="34" charset="0"/>
              </a:defRPr>
            </a:lvl1pPr>
          </a:lstStyle>
          <a:p>
            <a:pPr marL="457200" lvl="0" indent="-457200" algn="l">
              <a:buClr>
                <a:schemeClr val="tx1"/>
              </a:buClr>
              <a:buFont typeface="Arial" panose="020B0604020202020204" pitchFamily="34" charset="0"/>
              <a:buChar char="•"/>
            </a:pPr>
            <a:r>
              <a:rPr lang="en-US" sz="2400" b="1" dirty="0">
                <a:solidFill>
                  <a:srgbClr val="C00000"/>
                </a:solidFill>
              </a:rPr>
              <a:t>Inventory </a:t>
            </a:r>
            <a:r>
              <a:rPr lang="en-US" sz="2400" b="1" dirty="0" smtClean="0">
                <a:solidFill>
                  <a:srgbClr val="C00000"/>
                </a:solidFill>
              </a:rPr>
              <a:t>damage</a:t>
            </a:r>
            <a:endParaRPr lang="en-US" sz="2400" b="1" dirty="0">
              <a:solidFill>
                <a:srgbClr val="C00000"/>
              </a:solidFill>
            </a:endParaRPr>
          </a:p>
          <a:p>
            <a:pPr marL="457200" lvl="0" indent="-457200" algn="l">
              <a:buClr>
                <a:schemeClr val="tx1"/>
              </a:buClr>
              <a:buFont typeface="Arial" panose="020B0604020202020204" pitchFamily="34" charset="0"/>
              <a:buChar char="•"/>
            </a:pPr>
            <a:r>
              <a:rPr lang="en-US" sz="2400" b="1" dirty="0">
                <a:solidFill>
                  <a:srgbClr val="C00000"/>
                </a:solidFill>
              </a:rPr>
              <a:t>Physical </a:t>
            </a:r>
            <a:r>
              <a:rPr lang="en-US" sz="2400" b="1" dirty="0" smtClean="0">
                <a:solidFill>
                  <a:srgbClr val="C00000"/>
                </a:solidFill>
              </a:rPr>
              <a:t>deterioration</a:t>
            </a:r>
            <a:endParaRPr lang="en-US" sz="2400" b="1" dirty="0">
              <a:solidFill>
                <a:srgbClr val="C00000"/>
              </a:solidFill>
            </a:endParaRPr>
          </a:p>
          <a:p>
            <a:pPr marL="457200" lvl="0" indent="-457200" algn="l">
              <a:buClr>
                <a:schemeClr val="tx1"/>
              </a:buClr>
              <a:buFont typeface="Arial" panose="020B0604020202020204" pitchFamily="34" charset="0"/>
              <a:buChar char="•"/>
            </a:pPr>
            <a:r>
              <a:rPr lang="en-US" sz="2400" b="1" dirty="0">
                <a:solidFill>
                  <a:srgbClr val="C00000"/>
                </a:solidFill>
              </a:rPr>
              <a:t>Obsolescence</a:t>
            </a:r>
          </a:p>
          <a:p>
            <a:pPr marL="457200" lvl="0" indent="-457200" algn="l">
              <a:buClr>
                <a:schemeClr val="tx1"/>
              </a:buClr>
              <a:buFont typeface="Arial" panose="020B0604020202020204" pitchFamily="34" charset="0"/>
              <a:buChar char="•"/>
            </a:pPr>
            <a:r>
              <a:rPr lang="en-US" sz="2400" b="1" dirty="0">
                <a:solidFill>
                  <a:srgbClr val="C00000"/>
                </a:solidFill>
              </a:rPr>
              <a:t>Changes in price levels</a:t>
            </a:r>
            <a:endParaRPr lang="en-US" dirty="0"/>
          </a:p>
        </p:txBody>
      </p:sp>
      <p:cxnSp>
        <p:nvCxnSpPr>
          <p:cNvPr id="8" name="Straight Arrow Connector 7"/>
          <p:cNvCxnSpPr/>
          <p:nvPr/>
        </p:nvCxnSpPr>
        <p:spPr>
          <a:xfrm>
            <a:off x="5835785" y="3800614"/>
            <a:ext cx="0" cy="764976"/>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821411" y="2624039"/>
            <a:ext cx="1128418" cy="0"/>
          </a:xfrm>
          <a:prstGeom prst="straightConnector1">
            <a:avLst/>
          </a:prstGeom>
          <a:ln w="76200">
            <a:solidFill>
              <a:srgbClr val="008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21549" y="2164269"/>
            <a:ext cx="1928700" cy="954107"/>
          </a:xfrm>
          <a:prstGeom prst="rect">
            <a:avLst/>
          </a:prstGeom>
          <a:solidFill>
            <a:srgbClr val="FFE98B"/>
          </a:solidFill>
          <a:scene3d>
            <a:camera prst="orthographicFront"/>
            <a:lightRig rig="threePt" dir="t"/>
          </a:scene3d>
          <a:sp3d>
            <a:bevelT/>
          </a:sp3d>
        </p:spPr>
        <p:txBody>
          <a:bodyPr wrap="square" rtlCol="0">
            <a:spAutoFit/>
          </a:bodyPr>
          <a:lstStyle/>
          <a:p>
            <a:pPr algn="ctr"/>
            <a:r>
              <a:rPr lang="en-US" sz="2800" dirty="0" smtClean="0">
                <a:latin typeface="+mn-lt"/>
                <a:cs typeface="Arial" panose="020B0604020202020204" pitchFamily="34" charset="0"/>
              </a:rPr>
              <a:t>Purchase</a:t>
            </a:r>
          </a:p>
          <a:p>
            <a:pPr algn="ctr"/>
            <a:r>
              <a:rPr lang="en-US" sz="2800" dirty="0" smtClean="0">
                <a:latin typeface="+mn-lt"/>
                <a:cs typeface="Arial" panose="020B0604020202020204" pitchFamily="34" charset="0"/>
              </a:rPr>
              <a:t>Inventory</a:t>
            </a:r>
            <a:endParaRPr lang="en-US" sz="2800" dirty="0">
              <a:latin typeface="+mn-lt"/>
              <a:cs typeface="Arial" panose="020B0604020202020204" pitchFamily="34" charset="0"/>
            </a:endParaRPr>
          </a:p>
        </p:txBody>
      </p:sp>
      <p:sp>
        <p:nvSpPr>
          <p:cNvPr id="13" name="TextBox 12"/>
          <p:cNvSpPr txBox="1"/>
          <p:nvPr/>
        </p:nvSpPr>
        <p:spPr>
          <a:xfrm>
            <a:off x="4050776" y="4567231"/>
            <a:ext cx="3490648" cy="523220"/>
          </a:xfrm>
          <a:prstGeom prst="rect">
            <a:avLst/>
          </a:prstGeom>
          <a:solidFill>
            <a:srgbClr val="C1D6ED"/>
          </a:solidFill>
          <a:scene3d>
            <a:camera prst="orthographicFront"/>
            <a:lightRig rig="threePt" dir="t"/>
          </a:scene3d>
          <a:sp3d>
            <a:bevelT prst="angle"/>
          </a:sp3d>
        </p:spPr>
        <p:txBody>
          <a:bodyPr wrap="square" rtlCol="0">
            <a:spAutoFit/>
          </a:bodyPr>
          <a:lstStyle/>
          <a:p>
            <a:pPr algn="ctr"/>
            <a:r>
              <a:rPr lang="en-US" sz="2800" dirty="0" smtClean="0">
                <a:latin typeface="+mn-lt"/>
                <a:cs typeface="Arial" panose="020B0604020202020204" pitchFamily="34" charset="0"/>
              </a:rPr>
              <a:t>Reduced ability to sell</a:t>
            </a:r>
            <a:endParaRPr lang="en-US" sz="2800" dirty="0">
              <a:latin typeface="+mn-lt"/>
              <a:cs typeface="Arial" panose="020B0604020202020204" pitchFamily="34" charset="0"/>
            </a:endParaRPr>
          </a:p>
        </p:txBody>
      </p:sp>
    </p:spTree>
    <p:extLst>
      <p:ext uri="{BB962C8B-B14F-4D97-AF65-F5344CB8AC3E}">
        <p14:creationId xmlns:p14="http://schemas.microsoft.com/office/powerpoint/2010/main" val="348642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2" presetClass="entr" presetSubtype="1"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uiExpand="1" animBg="1"/>
      <p:bldP spid="12" grpId="0" uiExpand="1" animBg="1"/>
      <p:bldP spid="13" grpId="0" uiExpan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Gross Profit Method </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buNone/>
            </a:pPr>
            <a:r>
              <a:rPr lang="en-US" sz="2000" dirty="0"/>
              <a:t>The records of Oregon Timber, Inc., revealed the following information related to inventory destroyed in a fire:	</a:t>
            </a:r>
          </a:p>
          <a:p>
            <a:pPr marL="0" indent="0">
              <a:spcBef>
                <a:spcPts val="0"/>
              </a:spcBef>
              <a:buNone/>
            </a:pPr>
            <a:r>
              <a:rPr lang="en-US" sz="2000" dirty="0"/>
              <a:t>	</a:t>
            </a:r>
          </a:p>
          <a:p>
            <a:pPr marL="0" indent="0">
              <a:spcBef>
                <a:spcPts val="0"/>
              </a:spcBef>
              <a:buNone/>
            </a:pPr>
            <a:r>
              <a:rPr lang="en-US" sz="2000" dirty="0"/>
              <a:t>	Inventory, beginning of period	   $  900,000</a:t>
            </a:r>
          </a:p>
          <a:p>
            <a:pPr marL="0" indent="0">
              <a:spcBef>
                <a:spcPts val="0"/>
              </a:spcBef>
              <a:buNone/>
            </a:pPr>
            <a:r>
              <a:rPr lang="en-US" sz="2000" dirty="0"/>
              <a:t>	Purchases to date of fire		       480,000</a:t>
            </a:r>
          </a:p>
          <a:p>
            <a:pPr marL="0" indent="0">
              <a:spcBef>
                <a:spcPts val="0"/>
              </a:spcBef>
              <a:buNone/>
            </a:pPr>
            <a:r>
              <a:rPr lang="en-US" sz="2000" dirty="0"/>
              <a:t>	Net sales to date of fire	                    1,350,000</a:t>
            </a:r>
          </a:p>
          <a:p>
            <a:pPr marL="0" indent="0">
              <a:spcBef>
                <a:spcPts val="0"/>
              </a:spcBef>
              <a:buNone/>
            </a:pPr>
            <a:r>
              <a:rPr lang="en-US" sz="2000" dirty="0"/>
              <a:t>	Gross profit ratio 			              30%</a:t>
            </a:r>
          </a:p>
          <a:p>
            <a:pPr marL="0" indent="0">
              <a:buNone/>
            </a:pPr>
            <a:r>
              <a:rPr lang="en-US" sz="2000" dirty="0"/>
              <a:t>The estimated amount of inventory destroyed by the fire is:	</a:t>
            </a:r>
          </a:p>
          <a:p>
            <a:pPr marL="457200" indent="-457200">
              <a:buFont typeface="+mj-lt"/>
              <a:buAutoNum type="alphaLcPeriod"/>
            </a:pPr>
            <a:r>
              <a:rPr lang="en-US" sz="2000" dirty="0" smtClean="0"/>
              <a:t>$975,000 </a:t>
            </a:r>
            <a:endParaRPr lang="en-US" sz="2000" dirty="0"/>
          </a:p>
          <a:p>
            <a:pPr marL="457200" indent="-457200">
              <a:buFont typeface="+mj-lt"/>
              <a:buAutoNum type="alphaLcPeriod"/>
            </a:pPr>
            <a:r>
              <a:rPr lang="en-US" sz="2000" dirty="0" smtClean="0"/>
              <a:t>$ 30,000 </a:t>
            </a:r>
            <a:endParaRPr lang="en-US" sz="2000" dirty="0"/>
          </a:p>
          <a:p>
            <a:pPr marL="457200" indent="-457200">
              <a:buFont typeface="+mj-lt"/>
              <a:buAutoNum type="alphaLcPeriod"/>
            </a:pPr>
            <a:r>
              <a:rPr lang="en-US" sz="2000" dirty="0" smtClean="0"/>
              <a:t>$435,000</a:t>
            </a:r>
            <a:endParaRPr lang="en-US" sz="2000" dirty="0"/>
          </a:p>
          <a:p>
            <a:pPr marL="457200" indent="-457200">
              <a:buFont typeface="+mj-lt"/>
              <a:buAutoNum type="alphaLcPeriod"/>
            </a:pPr>
            <a:r>
              <a:rPr lang="en-US" sz="2000" dirty="0" smtClean="0"/>
              <a:t>All </a:t>
            </a:r>
            <a:r>
              <a:rPr lang="en-US" sz="2000" dirty="0"/>
              <a:t>of these answer choices are </a:t>
            </a:r>
            <a:r>
              <a:rPr lang="en-US" sz="2000" dirty="0" smtClean="0"/>
              <a:t>incorrect</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6977" y="4733173"/>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177977" y="5581247"/>
            <a:ext cx="7561289" cy="1015663"/>
          </a:xfrm>
          <a:prstGeom prst="rect">
            <a:avLst/>
          </a:prstGeom>
          <a:solidFill>
            <a:srgbClr val="FDEADA"/>
          </a:solidFill>
          <a:ln w="6350">
            <a:solidFill>
              <a:schemeClr val="tx1"/>
            </a:solidFill>
          </a:ln>
        </p:spPr>
        <p:txBody>
          <a:bodyPr wrap="square" rtlCol="0">
            <a:spAutoFit/>
          </a:bodyPr>
          <a:lstStyle/>
          <a:p>
            <a:pPr lvl="0"/>
            <a:r>
              <a:rPr lang="en-US" sz="2000" dirty="0">
                <a:latin typeface="+mn-lt"/>
              </a:rPr>
              <a:t>The correct answer is </a:t>
            </a:r>
            <a:r>
              <a:rPr lang="en-US" sz="2000" i="1" dirty="0" smtClean="0">
                <a:latin typeface="+mn-lt"/>
              </a:rPr>
              <a:t>c</a:t>
            </a:r>
            <a:r>
              <a:rPr lang="en-US" sz="2000" dirty="0">
                <a:latin typeface="+mn-lt"/>
              </a:rPr>
              <a:t>:</a:t>
            </a:r>
          </a:p>
          <a:p>
            <a:pPr lvl="0"/>
            <a:r>
              <a:rPr lang="en-US" sz="2000" dirty="0">
                <a:latin typeface="+mn-lt"/>
              </a:rPr>
              <a:t>$900,000 (beginning inventory) + $480,000 (purchases) </a:t>
            </a:r>
            <a:r>
              <a:rPr lang="en-US" sz="2000" dirty="0" smtClean="0">
                <a:latin typeface="+mn-lt"/>
              </a:rPr>
              <a:t>− </a:t>
            </a:r>
            <a:r>
              <a:rPr lang="en-US" sz="2000" dirty="0">
                <a:latin typeface="+mn-lt"/>
              </a:rPr>
              <a:t>$945,000 (estimated cost of sales: $1,350,000 </a:t>
            </a:r>
            <a:r>
              <a:rPr lang="en-US" sz="2000" dirty="0" smtClean="0">
                <a:latin typeface="+mn-lt"/>
              </a:rPr>
              <a:t>× </a:t>
            </a:r>
            <a:r>
              <a:rPr lang="en-US" sz="2000" dirty="0">
                <a:latin typeface="+mn-lt"/>
              </a:rPr>
              <a:t>70%) = </a:t>
            </a:r>
            <a:r>
              <a:rPr lang="en-US" sz="2000" b="1" dirty="0">
                <a:solidFill>
                  <a:srgbClr val="C00000"/>
                </a:solidFill>
                <a:latin typeface="+mn-lt"/>
              </a:rPr>
              <a:t>$435,000</a:t>
            </a:r>
          </a:p>
        </p:txBody>
      </p:sp>
      <p:sp>
        <p:nvSpPr>
          <p:cNvPr id="6" name="Title 2"/>
          <p:cNvSpPr txBox="1">
            <a:spLocks/>
          </p:cNvSpPr>
          <p:nvPr/>
        </p:nvSpPr>
        <p:spPr bwMode="auto">
          <a:xfrm>
            <a:off x="8370172" y="172888"/>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LO9-2</a:t>
            </a:r>
          </a:p>
        </p:txBody>
      </p:sp>
    </p:spTree>
    <p:extLst>
      <p:ext uri="{BB962C8B-B14F-4D97-AF65-F5344CB8AC3E}">
        <p14:creationId xmlns:p14="http://schemas.microsoft.com/office/powerpoint/2010/main" val="39510023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dirty="0"/>
              <a:t>The Retail Inventory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2" name="Content Placeholder 1"/>
          <p:cNvSpPr>
            <a:spLocks noGrp="1"/>
          </p:cNvSpPr>
          <p:nvPr>
            <p:ph idx="1"/>
          </p:nvPr>
        </p:nvSpPr>
        <p:spPr>
          <a:xfrm>
            <a:off x="598965" y="1444626"/>
            <a:ext cx="8529161" cy="5057775"/>
          </a:xfrm>
        </p:spPr>
        <p:txBody>
          <a:bodyPr>
            <a:normAutofit/>
          </a:bodyPr>
          <a:lstStyle/>
          <a:p>
            <a:pPr marL="0" indent="0">
              <a:buNone/>
            </a:pPr>
            <a:r>
              <a:rPr lang="en-US" dirty="0"/>
              <a:t>Used by </a:t>
            </a:r>
            <a:r>
              <a:rPr lang="en-US" b="1" dirty="0"/>
              <a:t>high-volume</a:t>
            </a:r>
            <a:r>
              <a:rPr lang="en-US" dirty="0"/>
              <a:t> retailers selling many different items at </a:t>
            </a:r>
            <a:r>
              <a:rPr lang="en-US" b="1" dirty="0"/>
              <a:t>low unit prices</a:t>
            </a:r>
          </a:p>
          <a:p>
            <a:pPr marL="0" indent="0">
              <a:buNone/>
            </a:pPr>
            <a:endParaRPr lang="en-US" dirty="0"/>
          </a:p>
          <a:p>
            <a:pPr marL="0" indent="0">
              <a:buNone/>
            </a:pPr>
            <a:r>
              <a:rPr lang="en-US" b="1" dirty="0"/>
              <a:t>First: </a:t>
            </a:r>
            <a:r>
              <a:rPr lang="en-US" dirty="0"/>
              <a:t>Estimate the amount of ending </a:t>
            </a:r>
            <a:r>
              <a:rPr lang="en-US" dirty="0" smtClean="0"/>
              <a:t>inventory </a:t>
            </a:r>
            <a:r>
              <a:rPr lang="en-US" b="1" dirty="0" smtClean="0">
                <a:solidFill>
                  <a:srgbClr val="C00000"/>
                </a:solidFill>
              </a:rPr>
              <a:t>at retail prices</a:t>
            </a:r>
            <a:endParaRPr lang="en-US" b="1" dirty="0">
              <a:solidFill>
                <a:srgbClr val="C00000"/>
              </a:solidFill>
            </a:endParaRPr>
          </a:p>
          <a:p>
            <a:pPr marL="0" indent="0">
              <a:buNone/>
            </a:pPr>
            <a:endParaRPr lang="en-US" dirty="0"/>
          </a:p>
          <a:p>
            <a:pPr lvl="1"/>
            <a:endParaRPr lang="en-US" dirty="0"/>
          </a:p>
          <a:p>
            <a:pPr marL="0" indent="0">
              <a:buNone/>
            </a:pPr>
            <a:endParaRPr lang="en-US" dirty="0"/>
          </a:p>
          <a:p>
            <a:pPr marL="0" indent="0">
              <a:buNone/>
            </a:pPr>
            <a:r>
              <a:rPr lang="en-US" b="1" dirty="0"/>
              <a:t>Then: </a:t>
            </a:r>
            <a:r>
              <a:rPr lang="en-US" dirty="0"/>
              <a:t>Ending inventory is multiplied by the current</a:t>
            </a:r>
            <a:r>
              <a:rPr lang="en-US" b="1" dirty="0">
                <a:solidFill>
                  <a:srgbClr val="C00000"/>
                </a:solidFill>
              </a:rPr>
              <a:t> cost-to-retail percentage</a:t>
            </a:r>
            <a:r>
              <a:rPr lang="en-US" dirty="0"/>
              <a:t> to estimate ending inventory </a:t>
            </a:r>
            <a:r>
              <a:rPr lang="en-US" b="1" dirty="0" smtClean="0">
                <a:solidFill>
                  <a:srgbClr val="C00000"/>
                </a:solidFill>
              </a:rPr>
              <a:t>at cost</a:t>
            </a:r>
            <a:endParaRPr lang="en-US" b="1" dirty="0">
              <a:solidFill>
                <a:srgbClr val="C00000"/>
              </a:solidFill>
            </a:endParaRPr>
          </a:p>
        </p:txBody>
      </p:sp>
      <p:sp>
        <p:nvSpPr>
          <p:cNvPr id="8" name="TextBox 7"/>
          <p:cNvSpPr txBox="1"/>
          <p:nvPr/>
        </p:nvSpPr>
        <p:spPr>
          <a:xfrm>
            <a:off x="3686955" y="5457422"/>
            <a:ext cx="4702984" cy="430887"/>
          </a:xfrm>
          <a:prstGeom prst="rect">
            <a:avLst/>
          </a:prstGeom>
          <a:noFill/>
        </p:spPr>
        <p:txBody>
          <a:bodyPr wrap="square" rtlCol="0">
            <a:spAutoFit/>
          </a:bodyPr>
          <a:lstStyle/>
          <a:p>
            <a:pPr algn="ctr"/>
            <a:r>
              <a:rPr lang="en-IN" sz="2200" dirty="0">
                <a:latin typeface="+mn-lt"/>
              </a:rPr>
              <a:t>Goods</a:t>
            </a:r>
            <a:r>
              <a:rPr lang="en-IN" sz="2000" dirty="0">
                <a:latin typeface="+mn-lt"/>
              </a:rPr>
              <a:t> available for sale at </a:t>
            </a:r>
            <a:r>
              <a:rPr lang="en-IN" sz="2000" b="1" dirty="0">
                <a:latin typeface="+mn-lt"/>
              </a:rPr>
              <a:t>cost</a:t>
            </a:r>
            <a:endParaRPr lang="en-US" sz="2000" b="1" dirty="0">
              <a:latin typeface="+mn-lt"/>
            </a:endParaRPr>
          </a:p>
        </p:txBody>
      </p:sp>
      <p:cxnSp>
        <p:nvCxnSpPr>
          <p:cNvPr id="5" name="Straight Connector 4"/>
          <p:cNvCxnSpPr/>
          <p:nvPr/>
        </p:nvCxnSpPr>
        <p:spPr>
          <a:xfrm>
            <a:off x="4254083" y="5857532"/>
            <a:ext cx="3640819"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3740652" y="5833863"/>
            <a:ext cx="4722496" cy="430887"/>
          </a:xfrm>
          <a:prstGeom prst="rect">
            <a:avLst/>
          </a:prstGeom>
          <a:noFill/>
        </p:spPr>
        <p:txBody>
          <a:bodyPr wrap="square" rtlCol="0">
            <a:spAutoFit/>
          </a:bodyPr>
          <a:lstStyle/>
          <a:p>
            <a:pPr algn="ctr"/>
            <a:r>
              <a:rPr lang="en-IN" sz="2000" dirty="0">
                <a:latin typeface="+mn-lt"/>
              </a:rPr>
              <a:t>Goods </a:t>
            </a:r>
            <a:r>
              <a:rPr lang="en-IN" sz="2200" dirty="0">
                <a:latin typeface="+mn-lt"/>
              </a:rPr>
              <a:t>available</a:t>
            </a:r>
            <a:r>
              <a:rPr lang="en-IN" sz="2000" dirty="0">
                <a:latin typeface="+mn-lt"/>
              </a:rPr>
              <a:t> for sale at </a:t>
            </a:r>
            <a:r>
              <a:rPr lang="en-IN" sz="2000" b="1" dirty="0">
                <a:latin typeface="+mn-lt"/>
              </a:rPr>
              <a:t>retail</a:t>
            </a:r>
            <a:endParaRPr lang="en-US" sz="2000" b="1" dirty="0">
              <a:latin typeface="+mn-lt"/>
            </a:endParaRPr>
          </a:p>
        </p:txBody>
      </p:sp>
      <p:sp>
        <p:nvSpPr>
          <p:cNvPr id="3" name="TextBox 2"/>
          <p:cNvSpPr txBox="1"/>
          <p:nvPr/>
        </p:nvSpPr>
        <p:spPr>
          <a:xfrm>
            <a:off x="1064863" y="5479920"/>
            <a:ext cx="2346065" cy="769441"/>
          </a:xfrm>
          <a:prstGeom prst="rect">
            <a:avLst/>
          </a:prstGeom>
          <a:noFill/>
        </p:spPr>
        <p:txBody>
          <a:bodyPr wrap="square" rtlCol="0">
            <a:spAutoFit/>
          </a:bodyPr>
          <a:lstStyle/>
          <a:p>
            <a:pPr algn="ctr"/>
            <a:r>
              <a:rPr lang="en-IN" sz="2200" b="1" dirty="0">
                <a:solidFill>
                  <a:srgbClr val="C00000"/>
                </a:solidFill>
                <a:latin typeface="+mn-lt"/>
              </a:rPr>
              <a:t>Cost-to-retail percentage</a:t>
            </a:r>
            <a:endParaRPr lang="en-US" sz="2200" b="1" dirty="0">
              <a:solidFill>
                <a:srgbClr val="C00000"/>
              </a:solidFill>
              <a:latin typeface="+mn-lt"/>
            </a:endParaRPr>
          </a:p>
        </p:txBody>
      </p:sp>
      <p:sp>
        <p:nvSpPr>
          <p:cNvPr id="9" name="TextBox 8"/>
          <p:cNvSpPr txBox="1"/>
          <p:nvPr/>
        </p:nvSpPr>
        <p:spPr>
          <a:xfrm>
            <a:off x="3485913" y="5637196"/>
            <a:ext cx="429503" cy="400110"/>
          </a:xfrm>
          <a:prstGeom prst="rect">
            <a:avLst/>
          </a:prstGeom>
          <a:noFill/>
        </p:spPr>
        <p:txBody>
          <a:bodyPr wrap="square" rtlCol="0">
            <a:spAutoFit/>
          </a:bodyPr>
          <a:lstStyle/>
          <a:p>
            <a:pPr algn="ctr"/>
            <a:r>
              <a:rPr lang="en-IN" sz="2000" dirty="0">
                <a:latin typeface="+mn-lt"/>
              </a:rPr>
              <a:t>=</a:t>
            </a:r>
            <a:endParaRPr lang="en-US" sz="2000" dirty="0">
              <a:latin typeface="+mn-lt"/>
            </a:endParaRPr>
          </a:p>
        </p:txBody>
      </p:sp>
      <p:sp>
        <p:nvSpPr>
          <p:cNvPr id="12" name="TextBox 11"/>
          <p:cNvSpPr txBox="1"/>
          <p:nvPr/>
        </p:nvSpPr>
        <p:spPr>
          <a:xfrm>
            <a:off x="583091" y="3206543"/>
            <a:ext cx="3612287" cy="769441"/>
          </a:xfrm>
          <a:prstGeom prst="rect">
            <a:avLst/>
          </a:prstGeom>
          <a:noFill/>
        </p:spPr>
        <p:txBody>
          <a:bodyPr wrap="square" rtlCol="0">
            <a:spAutoFit/>
          </a:bodyPr>
          <a:lstStyle/>
          <a:p>
            <a:pPr algn="ctr"/>
            <a:r>
              <a:rPr lang="en-US" sz="2200" b="1" dirty="0">
                <a:solidFill>
                  <a:srgbClr val="C00000"/>
                </a:solidFill>
                <a:latin typeface="+mn-lt"/>
              </a:rPr>
              <a:t>Amount of ending inventory </a:t>
            </a:r>
          </a:p>
          <a:p>
            <a:pPr algn="ctr"/>
            <a:r>
              <a:rPr lang="en-US" sz="2200" b="1" dirty="0">
                <a:solidFill>
                  <a:srgbClr val="C00000"/>
                </a:solidFill>
                <a:latin typeface="+mn-lt"/>
              </a:rPr>
              <a:t>(at retail)</a:t>
            </a:r>
            <a:endParaRPr lang="en-US" sz="2200" b="1" i="1" dirty="0">
              <a:solidFill>
                <a:srgbClr val="C00000"/>
              </a:solidFill>
              <a:latin typeface="+mn-lt"/>
            </a:endParaRPr>
          </a:p>
        </p:txBody>
      </p:sp>
      <p:sp>
        <p:nvSpPr>
          <p:cNvPr id="14" name="TextBox 13"/>
          <p:cNvSpPr txBox="1"/>
          <p:nvPr/>
        </p:nvSpPr>
        <p:spPr>
          <a:xfrm>
            <a:off x="7620251" y="3145639"/>
            <a:ext cx="1228029" cy="738664"/>
          </a:xfrm>
          <a:prstGeom prst="rect">
            <a:avLst/>
          </a:prstGeom>
          <a:noFill/>
        </p:spPr>
        <p:txBody>
          <a:bodyPr wrap="square" rtlCol="0">
            <a:spAutoFit/>
          </a:bodyPr>
          <a:lstStyle/>
          <a:p>
            <a:pPr algn="ctr"/>
            <a:r>
              <a:rPr lang="en-IN" sz="2000" dirty="0">
                <a:latin typeface="+mn-lt"/>
              </a:rPr>
              <a:t>Sales </a:t>
            </a:r>
          </a:p>
          <a:p>
            <a:pPr algn="ctr"/>
            <a:r>
              <a:rPr lang="en-IN" sz="2000" dirty="0">
                <a:latin typeface="+mn-lt"/>
              </a:rPr>
              <a:t>(at </a:t>
            </a:r>
            <a:r>
              <a:rPr lang="en-IN" sz="2200" dirty="0">
                <a:latin typeface="+mn-lt"/>
              </a:rPr>
              <a:t>retail</a:t>
            </a:r>
            <a:r>
              <a:rPr lang="en-IN" sz="2000" dirty="0">
                <a:latin typeface="+mn-lt"/>
              </a:rPr>
              <a:t>)</a:t>
            </a:r>
            <a:endParaRPr lang="en-US" sz="2000" i="1" dirty="0">
              <a:latin typeface="+mn-lt"/>
            </a:endParaRPr>
          </a:p>
        </p:txBody>
      </p:sp>
      <p:sp>
        <p:nvSpPr>
          <p:cNvPr id="16" name="TextBox 15"/>
          <p:cNvSpPr txBox="1"/>
          <p:nvPr/>
        </p:nvSpPr>
        <p:spPr>
          <a:xfrm>
            <a:off x="4141257" y="3314916"/>
            <a:ext cx="429503" cy="400110"/>
          </a:xfrm>
          <a:prstGeom prst="rect">
            <a:avLst/>
          </a:prstGeom>
          <a:noFill/>
        </p:spPr>
        <p:txBody>
          <a:bodyPr wrap="square" rtlCol="0">
            <a:spAutoFit/>
          </a:bodyPr>
          <a:lstStyle/>
          <a:p>
            <a:pPr algn="ctr"/>
            <a:r>
              <a:rPr lang="en-IN" sz="2000" dirty="0">
                <a:latin typeface="+mn-lt"/>
              </a:rPr>
              <a:t>=</a:t>
            </a:r>
            <a:endParaRPr lang="en-US" sz="2000" dirty="0">
              <a:latin typeface="+mn-lt"/>
            </a:endParaRPr>
          </a:p>
        </p:txBody>
      </p:sp>
      <p:sp>
        <p:nvSpPr>
          <p:cNvPr id="17" name="TextBox 16"/>
          <p:cNvSpPr txBox="1"/>
          <p:nvPr/>
        </p:nvSpPr>
        <p:spPr>
          <a:xfrm>
            <a:off x="4475225" y="3201226"/>
            <a:ext cx="2886948" cy="738664"/>
          </a:xfrm>
          <a:prstGeom prst="rect">
            <a:avLst/>
          </a:prstGeom>
          <a:noFill/>
        </p:spPr>
        <p:txBody>
          <a:bodyPr wrap="square" rtlCol="0">
            <a:spAutoFit/>
          </a:bodyPr>
          <a:lstStyle/>
          <a:p>
            <a:pPr algn="ctr"/>
            <a:r>
              <a:rPr lang="en-US" sz="2000" dirty="0">
                <a:latin typeface="+mn-lt"/>
              </a:rPr>
              <a:t>Goods available for sale </a:t>
            </a:r>
          </a:p>
          <a:p>
            <a:pPr algn="ctr"/>
            <a:r>
              <a:rPr lang="en-US" sz="2000" dirty="0">
                <a:latin typeface="+mn-lt"/>
              </a:rPr>
              <a:t>(at </a:t>
            </a:r>
            <a:r>
              <a:rPr lang="en-US" sz="2200" dirty="0">
                <a:latin typeface="+mn-lt"/>
              </a:rPr>
              <a:t>retail</a:t>
            </a:r>
            <a:r>
              <a:rPr lang="en-US" sz="2000" dirty="0">
                <a:latin typeface="+mn-lt"/>
              </a:rPr>
              <a:t>)</a:t>
            </a:r>
            <a:endParaRPr lang="en-US" sz="2000" i="1" dirty="0">
              <a:latin typeface="+mn-lt"/>
            </a:endParaRPr>
          </a:p>
        </p:txBody>
      </p:sp>
      <p:sp>
        <p:nvSpPr>
          <p:cNvPr id="18" name="TextBox 17"/>
          <p:cNvSpPr txBox="1"/>
          <p:nvPr/>
        </p:nvSpPr>
        <p:spPr>
          <a:xfrm>
            <a:off x="7084737" y="3314916"/>
            <a:ext cx="810165" cy="430887"/>
          </a:xfrm>
          <a:prstGeom prst="rect">
            <a:avLst/>
          </a:prstGeom>
          <a:noFill/>
        </p:spPr>
        <p:txBody>
          <a:bodyPr wrap="square" rtlCol="0">
            <a:spAutoFit/>
          </a:bodyPr>
          <a:lstStyle/>
          <a:p>
            <a:pPr algn="ctr"/>
            <a:r>
              <a:rPr lang="en-IN" sz="2200" dirty="0" smtClean="0">
                <a:latin typeface="+mn-lt"/>
              </a:rPr>
              <a:t>−</a:t>
            </a:r>
            <a:endParaRPr lang="en-US" sz="2200" dirty="0">
              <a:latin typeface="+mn-lt"/>
            </a:endParaRPr>
          </a:p>
        </p:txBody>
      </p:sp>
    </p:spTree>
    <p:extLst>
      <p:ext uri="{BB962C8B-B14F-4D97-AF65-F5344CB8AC3E}">
        <p14:creationId xmlns:p14="http://schemas.microsoft.com/office/powerpoint/2010/main" val="13809921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1500"/>
                            </p:stCondLst>
                            <p:childTnLst>
                              <p:par>
                                <p:cTn id="47" presetID="10"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childTnLst>
                          </p:cTn>
                        </p:par>
                        <p:par>
                          <p:cTn id="50" fill="hold">
                            <p:stCondLst>
                              <p:cond delay="2000"/>
                            </p:stCondLst>
                            <p:childTnLst>
                              <p:par>
                                <p:cTn id="51" presetID="10" presetClass="entr" presetSubtype="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3" grpId="0"/>
      <p:bldP spid="9" grpId="0"/>
      <p:bldP spid="12" grpId="0"/>
      <p:bldP spid="14"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TextBox 19462"/>
          <p:cNvSpPr txBox="1"/>
          <p:nvPr/>
        </p:nvSpPr>
        <p:spPr>
          <a:xfrm>
            <a:off x="671202" y="1695312"/>
            <a:ext cx="8384687" cy="4389120"/>
          </a:xfrm>
          <a:prstGeom prst="rect">
            <a:avLst/>
          </a:prstGeom>
          <a:solidFill>
            <a:srgbClr val="FFFAB0"/>
          </a:solidFill>
          <a:ln w="28575">
            <a:solidFill>
              <a:srgbClr val="F79646"/>
            </a:solidFill>
          </a:ln>
        </p:spPr>
        <p:txBody>
          <a:bodyPr wrap="square" rtlCol="0">
            <a:spAutoFit/>
          </a:bodyPr>
          <a:lstStyle/>
          <a:p>
            <a:endParaRPr lang="en-US" dirty="0"/>
          </a:p>
        </p:txBody>
      </p:sp>
      <p:sp>
        <p:nvSpPr>
          <p:cNvPr id="19457" name="Title 1"/>
          <p:cNvSpPr>
            <a:spLocks noGrp="1"/>
          </p:cNvSpPr>
          <p:nvPr>
            <p:ph type="title"/>
          </p:nvPr>
        </p:nvSpPr>
        <p:spPr>
          <a:xfrm>
            <a:off x="310017" y="0"/>
            <a:ext cx="8833982" cy="1444625"/>
          </a:xfrm>
        </p:spPr>
        <p:txBody>
          <a:bodyPr>
            <a:normAutofit/>
          </a:bodyPr>
          <a:lstStyle/>
          <a:p>
            <a:r>
              <a:rPr lang="en-US" dirty="0"/>
              <a:t>Retail Inventory </a:t>
            </a:r>
            <a:r>
              <a:rPr lang="en-US" dirty="0" smtClean="0"/>
              <a:t>Method—Estimating </a:t>
            </a:r>
            <a:r>
              <a:rPr lang="en-US" dirty="0"/>
              <a:t>Ending Inventory and Cost of Goods Sold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4" name="TextBox 3"/>
          <p:cNvSpPr txBox="1"/>
          <p:nvPr/>
        </p:nvSpPr>
        <p:spPr>
          <a:xfrm>
            <a:off x="699195" y="2312133"/>
            <a:ext cx="4878159" cy="461665"/>
          </a:xfrm>
          <a:prstGeom prst="rect">
            <a:avLst/>
          </a:prstGeom>
          <a:noFill/>
        </p:spPr>
        <p:txBody>
          <a:bodyPr wrap="square" rtlCol="0">
            <a:spAutoFit/>
          </a:bodyPr>
          <a:lstStyle/>
          <a:p>
            <a:r>
              <a:rPr lang="en-US" sz="2400" dirty="0">
                <a:latin typeface="+mn-lt"/>
              </a:rPr>
              <a:t>Beginning inventory</a:t>
            </a:r>
          </a:p>
        </p:txBody>
      </p:sp>
      <p:sp>
        <p:nvSpPr>
          <p:cNvPr id="8" name="TextBox 7"/>
          <p:cNvSpPr txBox="1"/>
          <p:nvPr/>
        </p:nvSpPr>
        <p:spPr>
          <a:xfrm>
            <a:off x="699195" y="2718539"/>
            <a:ext cx="4878160" cy="461665"/>
          </a:xfrm>
          <a:prstGeom prst="rect">
            <a:avLst/>
          </a:prstGeom>
          <a:noFill/>
        </p:spPr>
        <p:txBody>
          <a:bodyPr wrap="square" rtlCol="0">
            <a:spAutoFit/>
          </a:bodyPr>
          <a:lstStyle/>
          <a:p>
            <a:r>
              <a:rPr lang="en-US" sz="2400" dirty="0">
                <a:latin typeface="+mn-lt"/>
              </a:rPr>
              <a:t>Plus: Net purchases</a:t>
            </a:r>
          </a:p>
        </p:txBody>
      </p:sp>
      <p:sp>
        <p:nvSpPr>
          <p:cNvPr id="9" name="TextBox 8"/>
          <p:cNvSpPr txBox="1"/>
          <p:nvPr/>
        </p:nvSpPr>
        <p:spPr>
          <a:xfrm>
            <a:off x="699194" y="3106740"/>
            <a:ext cx="4878161" cy="461665"/>
          </a:xfrm>
          <a:prstGeom prst="rect">
            <a:avLst/>
          </a:prstGeom>
          <a:noFill/>
        </p:spPr>
        <p:txBody>
          <a:bodyPr wrap="square" rtlCol="0">
            <a:spAutoFit/>
          </a:bodyPr>
          <a:lstStyle/>
          <a:p>
            <a:r>
              <a:rPr lang="en-US" sz="2400" dirty="0">
                <a:latin typeface="+mn-lt"/>
              </a:rPr>
              <a:t>Goods available for sale</a:t>
            </a:r>
          </a:p>
        </p:txBody>
      </p:sp>
      <p:sp>
        <p:nvSpPr>
          <p:cNvPr id="10" name="TextBox 9"/>
          <p:cNvSpPr txBox="1"/>
          <p:nvPr/>
        </p:nvSpPr>
        <p:spPr>
          <a:xfrm>
            <a:off x="699196" y="3501237"/>
            <a:ext cx="4878160" cy="461665"/>
          </a:xfrm>
          <a:prstGeom prst="rect">
            <a:avLst/>
          </a:prstGeom>
          <a:noFill/>
        </p:spPr>
        <p:txBody>
          <a:bodyPr wrap="square" rtlCol="0">
            <a:spAutoFit/>
          </a:bodyPr>
          <a:lstStyle/>
          <a:p>
            <a:r>
              <a:rPr lang="en-US" sz="2400" dirty="0">
                <a:latin typeface="+mn-lt"/>
              </a:rPr>
              <a:t>Cost-to-retail percentage:</a:t>
            </a:r>
          </a:p>
        </p:txBody>
      </p:sp>
      <p:sp>
        <p:nvSpPr>
          <p:cNvPr id="11" name="TextBox 10"/>
          <p:cNvSpPr txBox="1"/>
          <p:nvPr/>
        </p:nvSpPr>
        <p:spPr>
          <a:xfrm>
            <a:off x="699196" y="4179815"/>
            <a:ext cx="4878159" cy="461665"/>
          </a:xfrm>
          <a:prstGeom prst="rect">
            <a:avLst/>
          </a:prstGeom>
          <a:noFill/>
        </p:spPr>
        <p:txBody>
          <a:bodyPr wrap="square" rtlCol="0">
            <a:spAutoFit/>
          </a:bodyPr>
          <a:lstStyle/>
          <a:p>
            <a:r>
              <a:rPr lang="en-US" sz="2400" dirty="0">
                <a:latin typeface="+mn-lt"/>
              </a:rPr>
              <a:t>Less: Net sales</a:t>
            </a:r>
          </a:p>
        </p:txBody>
      </p:sp>
      <p:sp>
        <p:nvSpPr>
          <p:cNvPr id="12" name="TextBox 11"/>
          <p:cNvSpPr txBox="1"/>
          <p:nvPr/>
        </p:nvSpPr>
        <p:spPr>
          <a:xfrm>
            <a:off x="683179" y="4574312"/>
            <a:ext cx="4894751" cy="466344"/>
          </a:xfrm>
          <a:prstGeom prst="rect">
            <a:avLst/>
          </a:prstGeom>
          <a:noFill/>
        </p:spPr>
        <p:txBody>
          <a:bodyPr wrap="square" rtlCol="0">
            <a:spAutoFit/>
          </a:bodyPr>
          <a:lstStyle/>
          <a:p>
            <a:r>
              <a:rPr lang="en-US" sz="2400" dirty="0">
                <a:latin typeface="+mn-lt"/>
              </a:rPr>
              <a:t>Estimated ending inventory at retail</a:t>
            </a:r>
          </a:p>
        </p:txBody>
      </p:sp>
      <p:sp>
        <p:nvSpPr>
          <p:cNvPr id="13" name="TextBox 12"/>
          <p:cNvSpPr txBox="1"/>
          <p:nvPr/>
        </p:nvSpPr>
        <p:spPr>
          <a:xfrm>
            <a:off x="682603" y="4974422"/>
            <a:ext cx="4894751" cy="466344"/>
          </a:xfrm>
          <a:prstGeom prst="rect">
            <a:avLst/>
          </a:prstGeom>
          <a:noFill/>
        </p:spPr>
        <p:txBody>
          <a:bodyPr wrap="square" rtlCol="0">
            <a:spAutoFit/>
          </a:bodyPr>
          <a:lstStyle/>
          <a:p>
            <a:r>
              <a:rPr lang="en-US" sz="2400" dirty="0">
                <a:latin typeface="+mn-lt"/>
              </a:rPr>
              <a:t>Estimated ending inventory at cost</a:t>
            </a:r>
          </a:p>
        </p:txBody>
      </p:sp>
      <p:sp>
        <p:nvSpPr>
          <p:cNvPr id="14" name="TextBox 13"/>
          <p:cNvSpPr txBox="1"/>
          <p:nvPr/>
        </p:nvSpPr>
        <p:spPr>
          <a:xfrm>
            <a:off x="699196" y="5407844"/>
            <a:ext cx="4878158" cy="461665"/>
          </a:xfrm>
          <a:prstGeom prst="rect">
            <a:avLst/>
          </a:prstGeom>
          <a:noFill/>
        </p:spPr>
        <p:txBody>
          <a:bodyPr wrap="square" rtlCol="0">
            <a:spAutoFit/>
          </a:bodyPr>
          <a:lstStyle/>
          <a:p>
            <a:r>
              <a:rPr lang="en-US" sz="2400" dirty="0">
                <a:latin typeface="+mn-lt"/>
              </a:rPr>
              <a:t>Estimated cost of goods sold</a:t>
            </a:r>
          </a:p>
        </p:txBody>
      </p:sp>
      <p:sp>
        <p:nvSpPr>
          <p:cNvPr id="15" name="TextBox 14"/>
          <p:cNvSpPr txBox="1"/>
          <p:nvPr/>
        </p:nvSpPr>
        <p:spPr>
          <a:xfrm>
            <a:off x="6060985" y="2312133"/>
            <a:ext cx="1372503" cy="461665"/>
          </a:xfrm>
          <a:prstGeom prst="rect">
            <a:avLst/>
          </a:prstGeom>
          <a:noFill/>
        </p:spPr>
        <p:txBody>
          <a:bodyPr wrap="square" rtlCol="0">
            <a:spAutoFit/>
          </a:bodyPr>
          <a:lstStyle/>
          <a:p>
            <a:pPr algn="r"/>
            <a:r>
              <a:rPr lang="en-US" sz="2400" dirty="0">
                <a:latin typeface="+mn-lt"/>
              </a:rPr>
              <a:t>$  60,000</a:t>
            </a:r>
          </a:p>
        </p:txBody>
      </p:sp>
      <p:sp>
        <p:nvSpPr>
          <p:cNvPr id="16" name="TextBox 15"/>
          <p:cNvSpPr txBox="1"/>
          <p:nvPr/>
        </p:nvSpPr>
        <p:spPr>
          <a:xfrm>
            <a:off x="6060985" y="2673318"/>
            <a:ext cx="1372503" cy="461665"/>
          </a:xfrm>
          <a:prstGeom prst="rect">
            <a:avLst/>
          </a:prstGeom>
          <a:noFill/>
        </p:spPr>
        <p:txBody>
          <a:bodyPr wrap="square" rtlCol="0">
            <a:spAutoFit/>
          </a:bodyPr>
          <a:lstStyle/>
          <a:p>
            <a:pPr algn="r"/>
            <a:r>
              <a:rPr lang="en-US" sz="2400" dirty="0">
                <a:latin typeface="+mn-lt"/>
              </a:rPr>
              <a:t>287,200</a:t>
            </a:r>
          </a:p>
        </p:txBody>
      </p:sp>
      <p:sp>
        <p:nvSpPr>
          <p:cNvPr id="17" name="TextBox 16"/>
          <p:cNvSpPr txBox="1"/>
          <p:nvPr/>
        </p:nvSpPr>
        <p:spPr>
          <a:xfrm>
            <a:off x="6060985" y="3067815"/>
            <a:ext cx="1372503" cy="461665"/>
          </a:xfrm>
          <a:prstGeom prst="rect">
            <a:avLst/>
          </a:prstGeom>
          <a:noFill/>
        </p:spPr>
        <p:txBody>
          <a:bodyPr wrap="square" rtlCol="0">
            <a:spAutoFit/>
          </a:bodyPr>
          <a:lstStyle/>
          <a:p>
            <a:pPr algn="r"/>
            <a:r>
              <a:rPr lang="en-US" sz="2400" dirty="0">
                <a:latin typeface="+mn-lt"/>
              </a:rPr>
              <a:t>$347,200</a:t>
            </a:r>
          </a:p>
        </p:txBody>
      </p:sp>
      <p:sp>
        <p:nvSpPr>
          <p:cNvPr id="18" name="TextBox 17"/>
          <p:cNvSpPr txBox="1"/>
          <p:nvPr/>
        </p:nvSpPr>
        <p:spPr>
          <a:xfrm>
            <a:off x="6060985" y="4974422"/>
            <a:ext cx="1372503" cy="461665"/>
          </a:xfrm>
          <a:prstGeom prst="rect">
            <a:avLst/>
          </a:prstGeom>
          <a:noFill/>
        </p:spPr>
        <p:txBody>
          <a:bodyPr wrap="square" rtlCol="0">
            <a:spAutoFit/>
          </a:bodyPr>
          <a:lstStyle/>
          <a:p>
            <a:pPr algn="r"/>
            <a:r>
              <a:rPr lang="en-US" sz="2400" dirty="0">
                <a:latin typeface="+mn-lt"/>
              </a:rPr>
              <a:t>(99,200)</a:t>
            </a:r>
          </a:p>
        </p:txBody>
      </p:sp>
      <p:sp>
        <p:nvSpPr>
          <p:cNvPr id="19" name="TextBox 18"/>
          <p:cNvSpPr txBox="1"/>
          <p:nvPr/>
        </p:nvSpPr>
        <p:spPr>
          <a:xfrm>
            <a:off x="6060985" y="1839786"/>
            <a:ext cx="1372503" cy="461665"/>
          </a:xfrm>
          <a:prstGeom prst="rect">
            <a:avLst/>
          </a:prstGeom>
          <a:noFill/>
        </p:spPr>
        <p:txBody>
          <a:bodyPr wrap="square" rtlCol="0">
            <a:spAutoFit/>
          </a:bodyPr>
          <a:lstStyle/>
          <a:p>
            <a:pPr algn="ctr"/>
            <a:r>
              <a:rPr lang="en-US" sz="2400" b="1" dirty="0">
                <a:latin typeface="+mn-lt"/>
              </a:rPr>
              <a:t>Cost</a:t>
            </a:r>
          </a:p>
        </p:txBody>
      </p:sp>
      <p:sp>
        <p:nvSpPr>
          <p:cNvPr id="20" name="TextBox 19"/>
          <p:cNvSpPr txBox="1"/>
          <p:nvPr/>
        </p:nvSpPr>
        <p:spPr>
          <a:xfrm>
            <a:off x="7577962" y="1839786"/>
            <a:ext cx="1372503" cy="461665"/>
          </a:xfrm>
          <a:prstGeom prst="rect">
            <a:avLst/>
          </a:prstGeom>
          <a:noFill/>
        </p:spPr>
        <p:txBody>
          <a:bodyPr wrap="square" rtlCol="0">
            <a:spAutoFit/>
          </a:bodyPr>
          <a:lstStyle/>
          <a:p>
            <a:pPr algn="ctr"/>
            <a:r>
              <a:rPr lang="en-US" sz="2400" b="1" dirty="0">
                <a:latin typeface="+mn-lt"/>
              </a:rPr>
              <a:t>Retail</a:t>
            </a:r>
          </a:p>
        </p:txBody>
      </p:sp>
      <p:sp>
        <p:nvSpPr>
          <p:cNvPr id="21" name="TextBox 20"/>
          <p:cNvSpPr txBox="1"/>
          <p:nvPr/>
        </p:nvSpPr>
        <p:spPr>
          <a:xfrm>
            <a:off x="7577962" y="2312133"/>
            <a:ext cx="1372503" cy="461665"/>
          </a:xfrm>
          <a:prstGeom prst="rect">
            <a:avLst/>
          </a:prstGeom>
          <a:noFill/>
        </p:spPr>
        <p:txBody>
          <a:bodyPr wrap="square" rtlCol="0">
            <a:spAutoFit/>
          </a:bodyPr>
          <a:lstStyle/>
          <a:p>
            <a:pPr algn="r"/>
            <a:r>
              <a:rPr lang="en-US" sz="2400" dirty="0">
                <a:latin typeface="+mn-lt"/>
              </a:rPr>
              <a:t>$100,000</a:t>
            </a:r>
          </a:p>
        </p:txBody>
      </p:sp>
      <p:sp>
        <p:nvSpPr>
          <p:cNvPr id="22" name="TextBox 21"/>
          <p:cNvSpPr txBox="1"/>
          <p:nvPr/>
        </p:nvSpPr>
        <p:spPr>
          <a:xfrm>
            <a:off x="7577962" y="2673318"/>
            <a:ext cx="1372503" cy="461665"/>
          </a:xfrm>
          <a:prstGeom prst="rect">
            <a:avLst/>
          </a:prstGeom>
          <a:noFill/>
        </p:spPr>
        <p:txBody>
          <a:bodyPr wrap="square" rtlCol="0">
            <a:spAutoFit/>
          </a:bodyPr>
          <a:lstStyle/>
          <a:p>
            <a:pPr algn="r"/>
            <a:r>
              <a:rPr lang="en-US" sz="2400" dirty="0">
                <a:latin typeface="+mn-lt"/>
              </a:rPr>
              <a:t>460,000</a:t>
            </a:r>
          </a:p>
        </p:txBody>
      </p:sp>
      <p:sp>
        <p:nvSpPr>
          <p:cNvPr id="23" name="TextBox 22"/>
          <p:cNvSpPr txBox="1"/>
          <p:nvPr/>
        </p:nvSpPr>
        <p:spPr>
          <a:xfrm>
            <a:off x="7577962" y="3067815"/>
            <a:ext cx="1372503" cy="461665"/>
          </a:xfrm>
          <a:prstGeom prst="rect">
            <a:avLst/>
          </a:prstGeom>
          <a:noFill/>
        </p:spPr>
        <p:txBody>
          <a:bodyPr wrap="square" rtlCol="0">
            <a:spAutoFit/>
          </a:bodyPr>
          <a:lstStyle/>
          <a:p>
            <a:pPr algn="r"/>
            <a:r>
              <a:rPr lang="en-US" sz="2400" dirty="0">
                <a:latin typeface="+mn-lt"/>
              </a:rPr>
              <a:t>$560,000</a:t>
            </a:r>
          </a:p>
        </p:txBody>
      </p:sp>
      <p:sp>
        <p:nvSpPr>
          <p:cNvPr id="24" name="TextBox 23"/>
          <p:cNvSpPr txBox="1"/>
          <p:nvPr/>
        </p:nvSpPr>
        <p:spPr>
          <a:xfrm>
            <a:off x="7683386" y="4112647"/>
            <a:ext cx="1372503" cy="461665"/>
          </a:xfrm>
          <a:prstGeom prst="rect">
            <a:avLst/>
          </a:prstGeom>
          <a:noFill/>
        </p:spPr>
        <p:txBody>
          <a:bodyPr wrap="square" rtlCol="0">
            <a:spAutoFit/>
          </a:bodyPr>
          <a:lstStyle/>
          <a:p>
            <a:pPr algn="r"/>
            <a:r>
              <a:rPr lang="en-US" sz="2400" dirty="0">
                <a:latin typeface="+mn-lt"/>
              </a:rPr>
              <a:t>(400,000)</a:t>
            </a:r>
          </a:p>
        </p:txBody>
      </p:sp>
      <p:sp>
        <p:nvSpPr>
          <p:cNvPr id="26" name="TextBox 25"/>
          <p:cNvSpPr txBox="1"/>
          <p:nvPr/>
        </p:nvSpPr>
        <p:spPr>
          <a:xfrm>
            <a:off x="7683386" y="4512757"/>
            <a:ext cx="1372503" cy="461665"/>
          </a:xfrm>
          <a:prstGeom prst="rect">
            <a:avLst/>
          </a:prstGeom>
          <a:noFill/>
        </p:spPr>
        <p:txBody>
          <a:bodyPr wrap="square" rtlCol="0">
            <a:spAutoFit/>
          </a:bodyPr>
          <a:lstStyle/>
          <a:p>
            <a:pPr algn="r"/>
            <a:r>
              <a:rPr lang="en-US" sz="2400" dirty="0">
                <a:latin typeface="+mn-lt"/>
              </a:rPr>
              <a:t>$160,000</a:t>
            </a:r>
          </a:p>
        </p:txBody>
      </p:sp>
      <p:sp>
        <p:nvSpPr>
          <p:cNvPr id="31" name="TextBox 30"/>
          <p:cNvSpPr txBox="1"/>
          <p:nvPr/>
        </p:nvSpPr>
        <p:spPr>
          <a:xfrm>
            <a:off x="6060985" y="5407844"/>
            <a:ext cx="1372503" cy="461665"/>
          </a:xfrm>
          <a:prstGeom prst="rect">
            <a:avLst/>
          </a:prstGeom>
          <a:noFill/>
        </p:spPr>
        <p:txBody>
          <a:bodyPr wrap="square" rtlCol="0">
            <a:spAutoFit/>
          </a:bodyPr>
          <a:lstStyle/>
          <a:p>
            <a:pPr algn="r"/>
            <a:r>
              <a:rPr lang="en-US" sz="2400" dirty="0">
                <a:latin typeface="+mn-lt"/>
              </a:rPr>
              <a:t>$248,000</a:t>
            </a:r>
          </a:p>
        </p:txBody>
      </p:sp>
      <p:cxnSp>
        <p:nvCxnSpPr>
          <p:cNvPr id="19456" name="Straight Connector 19455"/>
          <p:cNvCxnSpPr/>
          <p:nvPr/>
        </p:nvCxnSpPr>
        <p:spPr>
          <a:xfrm>
            <a:off x="768061" y="2239896"/>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19459" name="Straight Connector 19458"/>
          <p:cNvCxnSpPr/>
          <p:nvPr/>
        </p:nvCxnSpPr>
        <p:spPr>
          <a:xfrm>
            <a:off x="6207085" y="3082563"/>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698779" y="3067815"/>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7814177" y="451275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7821582" y="4926814"/>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7821795" y="4974422"/>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6192337" y="5346539"/>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6206872" y="5794709"/>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6207085" y="584231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4038600" y="3749495"/>
            <a:ext cx="1136288" cy="0"/>
          </a:xfrm>
          <a:prstGeom prst="line">
            <a:avLst/>
          </a:prstGeom>
          <a:ln w="19050"/>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6060985" y="3067815"/>
            <a:ext cx="1372503" cy="461665"/>
          </a:xfrm>
          <a:prstGeom prst="rect">
            <a:avLst/>
          </a:prstGeom>
          <a:noFill/>
        </p:spPr>
        <p:txBody>
          <a:bodyPr wrap="square" rtlCol="0">
            <a:spAutoFit/>
          </a:bodyPr>
          <a:lstStyle/>
          <a:p>
            <a:pPr algn="r"/>
            <a:r>
              <a:rPr lang="en-US" sz="2400" dirty="0">
                <a:latin typeface="+mn-lt"/>
              </a:rPr>
              <a:t>$347,200</a:t>
            </a:r>
          </a:p>
        </p:txBody>
      </p:sp>
      <p:sp>
        <p:nvSpPr>
          <p:cNvPr id="46" name="TextBox 45"/>
          <p:cNvSpPr txBox="1"/>
          <p:nvPr/>
        </p:nvSpPr>
        <p:spPr>
          <a:xfrm>
            <a:off x="7577962" y="3067815"/>
            <a:ext cx="1372503" cy="461665"/>
          </a:xfrm>
          <a:prstGeom prst="rect">
            <a:avLst/>
          </a:prstGeom>
          <a:noFill/>
        </p:spPr>
        <p:txBody>
          <a:bodyPr wrap="square" rtlCol="0">
            <a:spAutoFit/>
          </a:bodyPr>
          <a:lstStyle/>
          <a:p>
            <a:pPr algn="r"/>
            <a:r>
              <a:rPr lang="en-US" sz="2400" dirty="0">
                <a:latin typeface="+mn-lt"/>
              </a:rPr>
              <a:t>$560,000</a:t>
            </a:r>
          </a:p>
        </p:txBody>
      </p:sp>
      <p:sp>
        <p:nvSpPr>
          <p:cNvPr id="47" name="TextBox 46"/>
          <p:cNvSpPr txBox="1"/>
          <p:nvPr/>
        </p:nvSpPr>
        <p:spPr>
          <a:xfrm>
            <a:off x="5167670" y="3518663"/>
            <a:ext cx="476764" cy="461665"/>
          </a:xfrm>
          <a:prstGeom prst="rect">
            <a:avLst/>
          </a:prstGeom>
          <a:noFill/>
        </p:spPr>
        <p:txBody>
          <a:bodyPr wrap="square" rtlCol="0">
            <a:spAutoFit/>
          </a:bodyPr>
          <a:lstStyle/>
          <a:p>
            <a:pPr algn="ctr"/>
            <a:r>
              <a:rPr lang="en-US" sz="2400" b="1" dirty="0">
                <a:latin typeface="+mn-lt"/>
              </a:rPr>
              <a:t>=</a:t>
            </a:r>
          </a:p>
        </p:txBody>
      </p:sp>
      <p:cxnSp>
        <p:nvCxnSpPr>
          <p:cNvPr id="19462" name="Straight Arrow Connector 19461"/>
          <p:cNvCxnSpPr/>
          <p:nvPr/>
        </p:nvCxnSpPr>
        <p:spPr>
          <a:xfrm flipH="1">
            <a:off x="7117817" y="4771762"/>
            <a:ext cx="523608" cy="289667"/>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5570677" y="3531052"/>
            <a:ext cx="735011" cy="466344"/>
          </a:xfrm>
          <a:prstGeom prst="rect">
            <a:avLst/>
          </a:prstGeom>
          <a:noFill/>
        </p:spPr>
        <p:txBody>
          <a:bodyPr wrap="square" rtlCol="0">
            <a:spAutoFit/>
          </a:bodyPr>
          <a:lstStyle/>
          <a:p>
            <a:pPr algn="r"/>
            <a:r>
              <a:rPr lang="en-US" sz="2400" b="1" dirty="0">
                <a:solidFill>
                  <a:srgbClr val="376092"/>
                </a:solidFill>
                <a:latin typeface="+mn-lt"/>
              </a:rPr>
              <a:t>62%</a:t>
            </a:r>
          </a:p>
        </p:txBody>
      </p:sp>
      <p:sp>
        <p:nvSpPr>
          <p:cNvPr id="2" name="TextBox 1"/>
          <p:cNvSpPr txBox="1"/>
          <p:nvPr/>
        </p:nvSpPr>
        <p:spPr>
          <a:xfrm>
            <a:off x="5583318" y="3545231"/>
            <a:ext cx="720069" cy="461665"/>
          </a:xfrm>
          <a:prstGeom prst="rect">
            <a:avLst/>
          </a:prstGeom>
          <a:noFill/>
        </p:spPr>
        <p:txBody>
          <a:bodyPr wrap="none" rtlCol="0">
            <a:spAutoFit/>
          </a:bodyPr>
          <a:lstStyle/>
          <a:p>
            <a:r>
              <a:rPr lang="en-US" sz="2400" b="1" dirty="0">
                <a:solidFill>
                  <a:srgbClr val="376092"/>
                </a:solidFill>
                <a:latin typeface="Calibri"/>
              </a:rPr>
              <a:t>62%</a:t>
            </a:r>
            <a:endParaRPr lang="en-US" dirty="0"/>
          </a:p>
        </p:txBody>
      </p:sp>
    </p:spTree>
    <p:extLst>
      <p:ext uri="{BB962C8B-B14F-4D97-AF65-F5344CB8AC3E}">
        <p14:creationId xmlns:p14="http://schemas.microsoft.com/office/powerpoint/2010/main" val="1216273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fade">
                                      <p:cBhvr>
                                        <p:cTn id="7" dur="500"/>
                                        <p:tgtEl>
                                          <p:spTgt spid="1946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19456"/>
                                        </p:tgtEl>
                                        <p:attrNameLst>
                                          <p:attrName>style.visibility</p:attrName>
                                        </p:attrNameLst>
                                      </p:cBhvr>
                                      <p:to>
                                        <p:strVal val="visible"/>
                                      </p:to>
                                    </p:set>
                                    <p:animEffect transition="in" filter="fade">
                                      <p:cBhvr>
                                        <p:cTn id="16" dur="500"/>
                                        <p:tgtEl>
                                          <p:spTgt spid="1945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1000"/>
                            </p:stCondLst>
                            <p:childTnLst>
                              <p:par>
                                <p:cTn id="28" presetID="10" presetClass="entr" presetSubtype="0" fill="hold" grpId="0" nodeType="afterEffect">
                                  <p:stCondLst>
                                    <p:cond delay="5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nodeType="withEffect">
                                  <p:stCondLst>
                                    <p:cond delay="0"/>
                                  </p:stCondLst>
                                  <p:childTnLst>
                                    <p:set>
                                      <p:cBhvr>
                                        <p:cTn id="49" dur="1" fill="hold">
                                          <p:stCondLst>
                                            <p:cond delay="0"/>
                                          </p:stCondLst>
                                        </p:cTn>
                                        <p:tgtEl>
                                          <p:spTgt spid="19459"/>
                                        </p:tgtEl>
                                        <p:attrNameLst>
                                          <p:attrName>style.visibility</p:attrName>
                                        </p:attrNameLst>
                                      </p:cBhvr>
                                      <p:to>
                                        <p:strVal val="visible"/>
                                      </p:to>
                                    </p:set>
                                    <p:animEffect transition="in" filter="fade">
                                      <p:cBhvr>
                                        <p:cTn id="50" dur="500"/>
                                        <p:tgtEl>
                                          <p:spTgt spid="194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par>
                                <p:cTn id="65" presetID="49" presetClass="path" presetSubtype="0" accel="50000" decel="50000" fill="hold" grpId="1" nodeType="withEffect">
                                  <p:stCondLst>
                                    <p:cond delay="0"/>
                                  </p:stCondLst>
                                  <p:childTnLst>
                                    <p:animMotion origin="layout" path="M 2.77778E-6 -2.22222E-6 L -0.22986 0.02917 " pathEditMode="relative" rAng="0" ptsTypes="AA">
                                      <p:cBhvr>
                                        <p:cTn id="66" dur="2000" fill="hold"/>
                                        <p:tgtEl>
                                          <p:spTgt spid="45"/>
                                        </p:tgtEl>
                                        <p:attrNameLst>
                                          <p:attrName>ppt_x</p:attrName>
                                          <p:attrName>ppt_y</p:attrName>
                                        </p:attrNameLst>
                                      </p:cBhvr>
                                      <p:rCtr x="-11493" y="1458"/>
                                    </p:animMotion>
                                  </p:childTnLst>
                                </p:cTn>
                              </p:par>
                            </p:childTnLst>
                          </p:cTn>
                        </p:par>
                        <p:par>
                          <p:cTn id="67" fill="hold">
                            <p:stCondLst>
                              <p:cond delay="2000"/>
                            </p:stCondLst>
                            <p:childTnLst>
                              <p:par>
                                <p:cTn id="68" presetID="22" presetClass="entr" presetSubtype="8"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500"/>
                                        <p:tgtEl>
                                          <p:spTgt spid="44"/>
                                        </p:tgtEl>
                                      </p:cBhvr>
                                    </p:animEffect>
                                  </p:childTnLst>
                                </p:cTn>
                              </p:par>
                            </p:childTnLst>
                          </p:cTn>
                        </p:par>
                        <p:par>
                          <p:cTn id="71" fill="hold">
                            <p:stCondLst>
                              <p:cond delay="2500"/>
                            </p:stCondLst>
                            <p:childTnLst>
                              <p:par>
                                <p:cTn id="72" presetID="49" presetClass="path" presetSubtype="0" accel="50000" decel="50000" fill="hold" grpId="1" nodeType="afterEffect">
                                  <p:stCondLst>
                                    <p:cond delay="0"/>
                                  </p:stCondLst>
                                  <p:childTnLst>
                                    <p:animMotion origin="layout" path="M 5.55556E-7 -2.22222E-6 L -0.39583 0.09306 " pathEditMode="relative" rAng="0" ptsTypes="AA">
                                      <p:cBhvr>
                                        <p:cTn id="73" dur="2000" fill="hold"/>
                                        <p:tgtEl>
                                          <p:spTgt spid="46"/>
                                        </p:tgtEl>
                                        <p:attrNameLst>
                                          <p:attrName>ppt_x</p:attrName>
                                          <p:attrName>ppt_y</p:attrName>
                                        </p:attrNameLst>
                                      </p:cBhvr>
                                      <p:rCtr x="-19792" y="4653"/>
                                    </p:animMotion>
                                  </p:childTnLst>
                                </p:cTn>
                              </p:par>
                            </p:childTnLst>
                          </p:cTn>
                        </p:par>
                        <p:par>
                          <p:cTn id="74" fill="hold">
                            <p:stCondLst>
                              <p:cond delay="4500"/>
                            </p:stCondLst>
                            <p:childTnLst>
                              <p:par>
                                <p:cTn id="75" presetID="10"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500"/>
                                        <p:tgtEl>
                                          <p:spTgt spid="26"/>
                                        </p:tgtEl>
                                      </p:cBhvr>
                                    </p:animEffect>
                                  </p:childTnLst>
                                </p:cTn>
                              </p:par>
                              <p:par>
                                <p:cTn id="93" presetID="10" presetClass="entr" presetSubtype="0"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500"/>
                                        <p:tgtEl>
                                          <p:spTgt spid="38"/>
                                        </p:tgtEl>
                                      </p:cBhvr>
                                    </p:animEffect>
                                  </p:childTnLst>
                                </p:cTn>
                              </p:par>
                              <p:par>
                                <p:cTn id="96" presetID="10" presetClass="entr" presetSubtype="0" fill="hold"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childTnLst>
                                </p:cTn>
                              </p:par>
                              <p:par>
                                <p:cTn id="99" presetID="10" presetClass="entr" presetSubtype="0" fill="hold"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500"/>
                                        <p:tgtEl>
                                          <p:spTgt spid="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fade">
                                      <p:cBhvr>
                                        <p:cTn id="104" dur="500"/>
                                        <p:tgtEl>
                                          <p:spTgt spid="12"/>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500"/>
                                        <p:tgtEl>
                                          <p:spTgt spid="13"/>
                                        </p:tgtEl>
                                      </p:cBhvr>
                                    </p:animEffect>
                                  </p:childTnLst>
                                </p:cTn>
                              </p:par>
                            </p:childTnLst>
                          </p:cTn>
                        </p:par>
                        <p:par>
                          <p:cTn id="110" fill="hold">
                            <p:stCondLst>
                              <p:cond delay="500"/>
                            </p:stCondLst>
                            <p:childTnLst>
                              <p:par>
                                <p:cTn id="111" presetID="49" presetClass="path" presetSubtype="0" accel="50000" decel="50000" fill="hold" grpId="1" nodeType="afterEffect">
                                  <p:stCondLst>
                                    <p:cond delay="0"/>
                                  </p:stCondLst>
                                  <p:childTnLst>
                                    <p:animMotion origin="layout" path="M 1.66667E-6 -7.40741E-7 L 0.16493 0.13542 " pathEditMode="relative" rAng="0" ptsTypes="AA">
                                      <p:cBhvr>
                                        <p:cTn id="112" dur="2000" fill="hold"/>
                                        <p:tgtEl>
                                          <p:spTgt spid="52"/>
                                        </p:tgtEl>
                                        <p:attrNameLst>
                                          <p:attrName>ppt_x</p:attrName>
                                          <p:attrName>ppt_y</p:attrName>
                                        </p:attrNameLst>
                                      </p:cBhvr>
                                      <p:rCtr x="8247" y="6759"/>
                                    </p:animMotion>
                                  </p:childTnLst>
                                </p:cTn>
                              </p:par>
                              <p:par>
                                <p:cTn id="113" presetID="1" presetClass="entr" presetSubtype="0" fill="hold" grpId="0" nodeType="withEffect">
                                  <p:stCondLst>
                                    <p:cond delay="0"/>
                                  </p:stCondLst>
                                  <p:childTnLst>
                                    <p:set>
                                      <p:cBhvr>
                                        <p:cTn id="114" dur="1" fill="hold">
                                          <p:stCondLst>
                                            <p:cond delay="0"/>
                                          </p:stCondLst>
                                        </p:cTn>
                                        <p:tgtEl>
                                          <p:spTgt spid="2"/>
                                        </p:tgtEl>
                                        <p:attrNameLst>
                                          <p:attrName>style.visibility</p:attrName>
                                        </p:attrNameLst>
                                      </p:cBhvr>
                                      <p:to>
                                        <p:strVal val="visible"/>
                                      </p:to>
                                    </p:set>
                                  </p:childTnLst>
                                </p:cTn>
                              </p:par>
                              <p:par>
                                <p:cTn id="115" presetID="22" presetClass="entr" presetSubtype="1" fill="hold" nodeType="withEffect">
                                  <p:stCondLst>
                                    <p:cond delay="0"/>
                                  </p:stCondLst>
                                  <p:childTnLst>
                                    <p:set>
                                      <p:cBhvr>
                                        <p:cTn id="116" dur="1" fill="hold">
                                          <p:stCondLst>
                                            <p:cond delay="0"/>
                                          </p:stCondLst>
                                        </p:cTn>
                                        <p:tgtEl>
                                          <p:spTgt spid="19462"/>
                                        </p:tgtEl>
                                        <p:attrNameLst>
                                          <p:attrName>style.visibility</p:attrName>
                                        </p:attrNameLst>
                                      </p:cBhvr>
                                      <p:to>
                                        <p:strVal val="visible"/>
                                      </p:to>
                                    </p:set>
                                    <p:animEffect transition="in" filter="wipe(up)">
                                      <p:cBhvr>
                                        <p:cTn id="117" dur="500"/>
                                        <p:tgtEl>
                                          <p:spTgt spid="19462"/>
                                        </p:tgtEl>
                                      </p:cBhvr>
                                    </p:animEffect>
                                  </p:childTnLst>
                                </p:cTn>
                              </p:par>
                            </p:childTnLst>
                          </p:cTn>
                        </p:par>
                        <p:par>
                          <p:cTn id="118" fill="hold">
                            <p:stCondLst>
                              <p:cond delay="2500"/>
                            </p:stCondLst>
                            <p:childTnLst>
                              <p:par>
                                <p:cTn id="119" presetID="10" presetClass="entr" presetSubtype="0"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fade">
                                      <p:cBhvr>
                                        <p:cTn id="121" dur="500"/>
                                        <p:tgtEl>
                                          <p:spTgt spid="18"/>
                                        </p:tgtEl>
                                      </p:cBhvr>
                                    </p:animEffect>
                                  </p:childTnLst>
                                </p:cTn>
                              </p:par>
                            </p:childTnLst>
                          </p:cTn>
                        </p:par>
                        <p:par>
                          <p:cTn id="122" fill="hold">
                            <p:stCondLst>
                              <p:cond delay="3000"/>
                            </p:stCondLst>
                            <p:childTnLst>
                              <p:par>
                                <p:cTn id="123" presetID="10" presetClass="entr" presetSubtype="0" fill="hold" grpId="0" nodeType="after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fade">
                                      <p:cBhvr>
                                        <p:cTn id="125" dur="500"/>
                                        <p:tgtEl>
                                          <p:spTgt spid="14"/>
                                        </p:tgtEl>
                                      </p:cBhvr>
                                    </p:animEffect>
                                  </p:childTnLst>
                                </p:cTn>
                              </p:par>
                            </p:childTnLst>
                          </p:cTn>
                        </p:par>
                        <p:par>
                          <p:cTn id="126" fill="hold">
                            <p:stCondLst>
                              <p:cond delay="3500"/>
                            </p:stCondLst>
                            <p:childTnLst>
                              <p:par>
                                <p:cTn id="127" presetID="10" presetClass="entr" presetSubtype="0" fill="hold" grpId="0" nodeType="afterEffect">
                                  <p:stCondLst>
                                    <p:cond delay="0"/>
                                  </p:stCondLst>
                                  <p:childTnLst>
                                    <p:set>
                                      <p:cBhvr>
                                        <p:cTn id="128" dur="1" fill="hold">
                                          <p:stCondLst>
                                            <p:cond delay="0"/>
                                          </p:stCondLst>
                                        </p:cTn>
                                        <p:tgtEl>
                                          <p:spTgt spid="31"/>
                                        </p:tgtEl>
                                        <p:attrNameLst>
                                          <p:attrName>style.visibility</p:attrName>
                                        </p:attrNameLst>
                                      </p:cBhvr>
                                      <p:to>
                                        <p:strVal val="visible"/>
                                      </p:to>
                                    </p:set>
                                    <p:animEffect transition="in" filter="fade">
                                      <p:cBhvr>
                                        <p:cTn id="129" dur="500"/>
                                        <p:tgtEl>
                                          <p:spTgt spid="31"/>
                                        </p:tgtEl>
                                      </p:cBhvr>
                                    </p:animEffect>
                                  </p:childTnLst>
                                </p:cTn>
                              </p:par>
                              <p:par>
                                <p:cTn id="130" presetID="10" presetClass="entr" presetSubtype="0" fill="hold"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fade">
                                      <p:cBhvr>
                                        <p:cTn id="132" dur="500"/>
                                        <p:tgtEl>
                                          <p:spTgt spid="42"/>
                                        </p:tgtEl>
                                      </p:cBhvr>
                                    </p:animEffect>
                                  </p:childTnLst>
                                </p:cTn>
                              </p:par>
                              <p:par>
                                <p:cTn id="133" presetID="10" presetClass="entr" presetSubtype="0" fill="hold"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500"/>
                                        <p:tgtEl>
                                          <p:spTgt spid="43"/>
                                        </p:tgtEl>
                                      </p:cBhvr>
                                    </p:animEffect>
                                  </p:childTnLst>
                                </p:cTn>
                              </p:par>
                              <p:par>
                                <p:cTn id="136" presetID="10" presetClass="entr" presetSubtype="0" fill="hold" nodeType="withEffect">
                                  <p:stCondLst>
                                    <p:cond delay="0"/>
                                  </p:stCondLst>
                                  <p:childTnLst>
                                    <p:set>
                                      <p:cBhvr>
                                        <p:cTn id="137" dur="1" fill="hold">
                                          <p:stCondLst>
                                            <p:cond delay="0"/>
                                          </p:stCondLst>
                                        </p:cTn>
                                        <p:tgtEl>
                                          <p:spTgt spid="41"/>
                                        </p:tgtEl>
                                        <p:attrNameLst>
                                          <p:attrName>style.visibility</p:attrName>
                                        </p:attrNameLst>
                                      </p:cBhvr>
                                      <p:to>
                                        <p:strVal val="visible"/>
                                      </p:to>
                                    </p:set>
                                    <p:animEffect transition="in" filter="fade">
                                      <p:cBhvr>
                                        <p:cTn id="13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p:bldP spid="4"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6" grpId="0"/>
      <p:bldP spid="31" grpId="0"/>
      <p:bldP spid="45" grpId="0"/>
      <p:bldP spid="45" grpId="1"/>
      <p:bldP spid="46" grpId="0"/>
      <p:bldP spid="46" grpId="1"/>
      <p:bldP spid="47" grpId="0"/>
      <p:bldP spid="52" grpId="0"/>
      <p:bldP spid="52" grpId="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382254" y="-152400"/>
            <a:ext cx="8761745" cy="1444625"/>
          </a:xfrm>
        </p:spPr>
        <p:txBody>
          <a:bodyPr>
            <a:normAutofit/>
          </a:bodyPr>
          <a:lstStyle/>
          <a:p>
            <a:r>
              <a:rPr lang="en-US" dirty="0"/>
              <a:t>Terminology Used in Applying the Retail Method</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9" name="Freeform 8"/>
          <p:cNvSpPr/>
          <p:nvPr/>
        </p:nvSpPr>
        <p:spPr>
          <a:xfrm>
            <a:off x="728287" y="1393019"/>
            <a:ext cx="8250169" cy="778050"/>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Original amount of markup from cost to selling price</a:t>
            </a:r>
          </a:p>
        </p:txBody>
      </p:sp>
      <p:sp>
        <p:nvSpPr>
          <p:cNvPr id="10" name="Freeform 9"/>
          <p:cNvSpPr/>
          <p:nvPr/>
        </p:nvSpPr>
        <p:spPr>
          <a:xfrm>
            <a:off x="1140795" y="1201139"/>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Initial markup: </a:t>
            </a:r>
            <a:endParaRPr lang="en-US" sz="2400" kern="1200" dirty="0"/>
          </a:p>
        </p:txBody>
      </p:sp>
      <p:sp>
        <p:nvSpPr>
          <p:cNvPr id="11" name="Freeform 10"/>
          <p:cNvSpPr/>
          <p:nvPr/>
        </p:nvSpPr>
        <p:spPr>
          <a:xfrm>
            <a:off x="728287" y="2506476"/>
            <a:ext cx="8250169" cy="778050"/>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Increase in selling price subsequent to initial markup</a:t>
            </a:r>
          </a:p>
        </p:txBody>
      </p:sp>
      <p:sp>
        <p:nvSpPr>
          <p:cNvPr id="12" name="Freeform 11"/>
          <p:cNvSpPr/>
          <p:nvPr/>
        </p:nvSpPr>
        <p:spPr>
          <a:xfrm>
            <a:off x="1140795" y="2314596"/>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Additional markup: </a:t>
            </a:r>
            <a:endParaRPr lang="en-US" sz="2400" kern="1200" dirty="0"/>
          </a:p>
        </p:txBody>
      </p:sp>
      <p:sp>
        <p:nvSpPr>
          <p:cNvPr id="13" name="Freeform 12"/>
          <p:cNvSpPr/>
          <p:nvPr/>
        </p:nvSpPr>
        <p:spPr>
          <a:xfrm>
            <a:off x="728287" y="3590031"/>
            <a:ext cx="8250169" cy="778050"/>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Elimination of an additional markup</a:t>
            </a:r>
          </a:p>
        </p:txBody>
      </p:sp>
      <p:sp>
        <p:nvSpPr>
          <p:cNvPr id="14" name="Freeform 13"/>
          <p:cNvSpPr/>
          <p:nvPr/>
        </p:nvSpPr>
        <p:spPr>
          <a:xfrm>
            <a:off x="1140795" y="3398151"/>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Markup cancellation: </a:t>
            </a:r>
            <a:endParaRPr lang="en-US" sz="2400" kern="1200" dirty="0"/>
          </a:p>
        </p:txBody>
      </p:sp>
      <p:sp>
        <p:nvSpPr>
          <p:cNvPr id="15" name="Freeform 14"/>
          <p:cNvSpPr/>
          <p:nvPr/>
        </p:nvSpPr>
        <p:spPr>
          <a:xfrm>
            <a:off x="728287" y="4657886"/>
            <a:ext cx="8250169" cy="865988"/>
          </a:xfrm>
          <a:custGeom>
            <a:avLst/>
            <a:gdLst>
              <a:gd name="connsiteX0" fmla="*/ 0 w 8250169"/>
              <a:gd name="connsiteY0" fmla="*/ 0 h 1126125"/>
              <a:gd name="connsiteX1" fmla="*/ 8250169 w 8250169"/>
              <a:gd name="connsiteY1" fmla="*/ 0 h 1126125"/>
              <a:gd name="connsiteX2" fmla="*/ 8250169 w 8250169"/>
              <a:gd name="connsiteY2" fmla="*/ 1126125 h 1126125"/>
              <a:gd name="connsiteX3" fmla="*/ 0 w 8250169"/>
              <a:gd name="connsiteY3" fmla="*/ 1126125 h 1126125"/>
              <a:gd name="connsiteX4" fmla="*/ 0 w 8250169"/>
              <a:gd name="connsiteY4" fmla="*/ 0 h 1126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1126125">
                <a:moveTo>
                  <a:pt x="0" y="0"/>
                </a:moveTo>
                <a:lnTo>
                  <a:pt x="8250169" y="0"/>
                </a:lnTo>
                <a:lnTo>
                  <a:pt x="8250169" y="1126125"/>
                </a:lnTo>
                <a:lnTo>
                  <a:pt x="0" y="1126125"/>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365760"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Reduction in selling price below the original </a:t>
            </a:r>
            <a:r>
              <a:rPr lang="en-US" sz="2400" kern="1200" dirty="0" smtClean="0"/>
              <a:t>selling price</a:t>
            </a:r>
            <a:endParaRPr lang="en-US" sz="2400" kern="1200" dirty="0"/>
          </a:p>
        </p:txBody>
      </p:sp>
      <p:sp>
        <p:nvSpPr>
          <p:cNvPr id="16" name="Freeform 15"/>
          <p:cNvSpPr/>
          <p:nvPr/>
        </p:nvSpPr>
        <p:spPr>
          <a:xfrm>
            <a:off x="1140795" y="4466005"/>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Markdown:</a:t>
            </a:r>
            <a:endParaRPr lang="en-US" sz="2400" kern="1200" dirty="0"/>
          </a:p>
        </p:txBody>
      </p:sp>
      <p:sp>
        <p:nvSpPr>
          <p:cNvPr id="17" name="Freeform 16"/>
          <p:cNvSpPr/>
          <p:nvPr/>
        </p:nvSpPr>
        <p:spPr>
          <a:xfrm>
            <a:off x="728287" y="5860226"/>
            <a:ext cx="8250169" cy="747201"/>
          </a:xfrm>
          <a:custGeom>
            <a:avLst/>
            <a:gdLst>
              <a:gd name="connsiteX0" fmla="*/ 0 w 8250169"/>
              <a:gd name="connsiteY0" fmla="*/ 0 h 778050"/>
              <a:gd name="connsiteX1" fmla="*/ 8250169 w 8250169"/>
              <a:gd name="connsiteY1" fmla="*/ 0 h 778050"/>
              <a:gd name="connsiteX2" fmla="*/ 8250169 w 8250169"/>
              <a:gd name="connsiteY2" fmla="*/ 778050 h 778050"/>
              <a:gd name="connsiteX3" fmla="*/ 0 w 8250169"/>
              <a:gd name="connsiteY3" fmla="*/ 778050 h 778050"/>
              <a:gd name="connsiteX4" fmla="*/ 0 w 8250169"/>
              <a:gd name="connsiteY4" fmla="*/ 0 h 77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0169" h="778050">
                <a:moveTo>
                  <a:pt x="0" y="0"/>
                </a:moveTo>
                <a:lnTo>
                  <a:pt x="8250169" y="0"/>
                </a:lnTo>
                <a:lnTo>
                  <a:pt x="8250169" y="778050"/>
                </a:lnTo>
                <a:lnTo>
                  <a:pt x="0" y="778050"/>
                </a:lnTo>
                <a:lnTo>
                  <a:pt x="0" y="0"/>
                </a:lnTo>
                <a:close/>
              </a:path>
            </a:pathLst>
          </a:custGeom>
          <a:solidFill>
            <a:srgbClr val="E8DDFF">
              <a:alpha val="89804"/>
            </a:srgbClr>
          </a:solid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0305" tIns="270764" rIns="640305"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Elimination of a markdown</a:t>
            </a:r>
          </a:p>
        </p:txBody>
      </p:sp>
      <p:sp>
        <p:nvSpPr>
          <p:cNvPr id="18" name="Freeform 17"/>
          <p:cNvSpPr/>
          <p:nvPr/>
        </p:nvSpPr>
        <p:spPr>
          <a:xfrm>
            <a:off x="1140795" y="5668347"/>
            <a:ext cx="5775118" cy="383760"/>
          </a:xfrm>
          <a:custGeom>
            <a:avLst/>
            <a:gdLst>
              <a:gd name="connsiteX0" fmla="*/ 0 w 5775118"/>
              <a:gd name="connsiteY0" fmla="*/ 63961 h 383760"/>
              <a:gd name="connsiteX1" fmla="*/ 63961 w 5775118"/>
              <a:gd name="connsiteY1" fmla="*/ 0 h 383760"/>
              <a:gd name="connsiteX2" fmla="*/ 5711157 w 5775118"/>
              <a:gd name="connsiteY2" fmla="*/ 0 h 383760"/>
              <a:gd name="connsiteX3" fmla="*/ 5775118 w 5775118"/>
              <a:gd name="connsiteY3" fmla="*/ 63961 h 383760"/>
              <a:gd name="connsiteX4" fmla="*/ 5775118 w 5775118"/>
              <a:gd name="connsiteY4" fmla="*/ 319799 h 383760"/>
              <a:gd name="connsiteX5" fmla="*/ 5711157 w 5775118"/>
              <a:gd name="connsiteY5" fmla="*/ 383760 h 383760"/>
              <a:gd name="connsiteX6" fmla="*/ 63961 w 5775118"/>
              <a:gd name="connsiteY6" fmla="*/ 383760 h 383760"/>
              <a:gd name="connsiteX7" fmla="*/ 0 w 5775118"/>
              <a:gd name="connsiteY7" fmla="*/ 319799 h 383760"/>
              <a:gd name="connsiteX8" fmla="*/ 0 w 5775118"/>
              <a:gd name="connsiteY8" fmla="*/ 63961 h 383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5118" h="383760">
                <a:moveTo>
                  <a:pt x="0" y="63961"/>
                </a:moveTo>
                <a:cubicBezTo>
                  <a:pt x="0" y="28636"/>
                  <a:pt x="28636" y="0"/>
                  <a:pt x="63961" y="0"/>
                </a:cubicBezTo>
                <a:lnTo>
                  <a:pt x="5711157" y="0"/>
                </a:lnTo>
                <a:cubicBezTo>
                  <a:pt x="5746482" y="0"/>
                  <a:pt x="5775118" y="28636"/>
                  <a:pt x="5775118" y="63961"/>
                </a:cubicBezTo>
                <a:lnTo>
                  <a:pt x="5775118" y="319799"/>
                </a:lnTo>
                <a:cubicBezTo>
                  <a:pt x="5775118" y="355124"/>
                  <a:pt x="5746482" y="383760"/>
                  <a:pt x="5711157" y="383760"/>
                </a:cubicBezTo>
                <a:lnTo>
                  <a:pt x="63961" y="383760"/>
                </a:lnTo>
                <a:cubicBezTo>
                  <a:pt x="28636" y="383760"/>
                  <a:pt x="0" y="355124"/>
                  <a:pt x="0" y="319799"/>
                </a:cubicBezTo>
                <a:lnTo>
                  <a:pt x="0" y="63961"/>
                </a:lnTo>
                <a:close/>
              </a:path>
            </a:pathLst>
          </a:custGeom>
          <a:solidFill>
            <a:srgbClr val="480048"/>
          </a:solidFill>
          <a:effectLst>
            <a:outerShdw blurRad="50800" dist="38100" dir="16200000" rotWithShape="0">
              <a:prstClr val="black">
                <a:alpha val="4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37020" tIns="18734" rIns="237020" bIns="18734" numCol="1" spcCol="1270" anchor="ctr" anchorCtr="0">
            <a:noAutofit/>
          </a:bodyPr>
          <a:lstStyle/>
          <a:p>
            <a:pPr lvl="0" algn="l" defTabSz="1066800">
              <a:lnSpc>
                <a:spcPct val="90000"/>
              </a:lnSpc>
              <a:spcBef>
                <a:spcPct val="0"/>
              </a:spcBef>
              <a:spcAft>
                <a:spcPct val="35000"/>
              </a:spcAft>
            </a:pPr>
            <a:r>
              <a:rPr lang="en-US" sz="2400" b="1" kern="1200" dirty="0"/>
              <a:t>Markdown cancellation: </a:t>
            </a:r>
            <a:endParaRPr lang="en-US" sz="2400" kern="1200" dirty="0"/>
          </a:p>
        </p:txBody>
      </p:sp>
    </p:spTree>
    <p:extLst>
      <p:ext uri="{BB962C8B-B14F-4D97-AF65-F5344CB8AC3E}">
        <p14:creationId xmlns:p14="http://schemas.microsoft.com/office/powerpoint/2010/main" val="1268569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58738"/>
            <a:ext cx="8382000" cy="973138"/>
          </a:xfrm>
        </p:spPr>
        <p:txBody>
          <a:bodyPr>
            <a:normAutofit/>
          </a:bodyPr>
          <a:lstStyle/>
          <a:p>
            <a:r>
              <a:rPr lang="en-US" dirty="0"/>
              <a:t>Retail Inventory Method Terminology </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763" y="706803"/>
            <a:ext cx="761365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763" y="3740757"/>
            <a:ext cx="7613650"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1"/>
          <p:cNvSpPr>
            <a:spLocks noGrp="1"/>
          </p:cNvSpPr>
          <p:nvPr>
            <p:ph idx="1"/>
          </p:nvPr>
        </p:nvSpPr>
        <p:spPr>
          <a:xfrm>
            <a:off x="598964" y="1694127"/>
            <a:ext cx="8529161" cy="5057775"/>
          </a:xfrm>
        </p:spPr>
        <p:txBody>
          <a:bodyPr anchor="b">
            <a:normAutofit/>
          </a:bodyPr>
          <a:lstStyle/>
          <a:p>
            <a:r>
              <a:rPr lang="en-US" dirty="0"/>
              <a:t>When applying the retail inventory method, </a:t>
            </a:r>
            <a:r>
              <a:rPr lang="en-US" b="1" dirty="0">
                <a:solidFill>
                  <a:srgbClr val="C00000"/>
                </a:solidFill>
              </a:rPr>
              <a:t>net markups </a:t>
            </a:r>
            <a:r>
              <a:rPr lang="en-US" dirty="0"/>
              <a:t>and </a:t>
            </a:r>
            <a:r>
              <a:rPr lang="en-US" b="1" dirty="0">
                <a:solidFill>
                  <a:srgbClr val="C00000"/>
                </a:solidFill>
              </a:rPr>
              <a:t>net markdowns</a:t>
            </a:r>
            <a:r>
              <a:rPr lang="en-US" dirty="0">
                <a:solidFill>
                  <a:srgbClr val="0000CC"/>
                </a:solidFill>
              </a:rPr>
              <a:t> </a:t>
            </a:r>
            <a:r>
              <a:rPr lang="en-US" dirty="0"/>
              <a:t>must be included in the determination of ending inventory at retail</a:t>
            </a:r>
            <a:endParaRPr lang="en-US" sz="2800" dirty="0"/>
          </a:p>
        </p:txBody>
      </p:sp>
    </p:spTree>
    <p:extLst>
      <p:ext uri="{BB962C8B-B14F-4D97-AF65-F5344CB8AC3E}">
        <p14:creationId xmlns:p14="http://schemas.microsoft.com/office/powerpoint/2010/main" val="5297784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500"/>
                                        <p:tgtEl>
                                          <p:spTgt spid="307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81"/>
                                        </p:tgtEl>
                                        <p:attrNameLst>
                                          <p:attrName>style.visibility</p:attrName>
                                        </p:attrNameLst>
                                      </p:cBhvr>
                                      <p:to>
                                        <p:strVal val="visible"/>
                                      </p:to>
                                    </p:set>
                                    <p:animEffect transition="in" filter="fade">
                                      <p:cBhvr>
                                        <p:cTn id="11" dur="500"/>
                                        <p:tgtEl>
                                          <p:spTgt spid="308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7962" y="3406191"/>
            <a:ext cx="8201281" cy="252829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26728" y="0"/>
            <a:ext cx="8617271" cy="1444625"/>
          </a:xfrm>
        </p:spPr>
        <p:txBody>
          <a:bodyPr>
            <a:normAutofit/>
          </a:bodyPr>
          <a:lstStyle/>
          <a:p>
            <a:r>
              <a:rPr lang="en-US" dirty="0"/>
              <a:t>Retail Inventory Method</a:t>
            </a:r>
            <a:r>
              <a:rPr lang="en-US" dirty="0" smtClean="0"/>
              <a:t>—Various </a:t>
            </a:r>
            <a:r>
              <a:rPr lang="en-US" dirty="0"/>
              <a:t>Cost Flow Methods</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5" name="TextBox 4"/>
          <p:cNvSpPr txBox="1"/>
          <p:nvPr/>
        </p:nvSpPr>
        <p:spPr>
          <a:xfrm>
            <a:off x="737962" y="1503315"/>
            <a:ext cx="8201281" cy="1569660"/>
          </a:xfrm>
          <a:prstGeom prst="rect">
            <a:avLst/>
          </a:prstGeom>
          <a:noFill/>
          <a:ln w="28575">
            <a:noFill/>
          </a:ln>
          <a:effectLst/>
        </p:spPr>
        <p:txBody>
          <a:bodyPr wrap="square" rtlCol="0">
            <a:spAutoFit/>
          </a:bodyPr>
          <a:lstStyle/>
          <a:p>
            <a:r>
              <a:rPr lang="en-US" sz="2400" dirty="0">
                <a:latin typeface="+mn-lt"/>
              </a:rPr>
              <a:t>Home </a:t>
            </a:r>
            <a:r>
              <a:rPr lang="en-IN" sz="2400" dirty="0">
                <a:latin typeface="+mn-lt"/>
              </a:rPr>
              <a:t>Improvement Stores, Inc., uses a periodic inventory system and the retail inventory method to estimate ending inventory and cost of goods sold. The following data are available from the company’s records for the month of July:</a:t>
            </a:r>
            <a:endParaRPr lang="en-US" sz="2400" dirty="0">
              <a:latin typeface="+mn-lt"/>
            </a:endParaRPr>
          </a:p>
        </p:txBody>
      </p:sp>
      <p:sp>
        <p:nvSpPr>
          <p:cNvPr id="7" name="TextBox 6"/>
          <p:cNvSpPr txBox="1"/>
          <p:nvPr/>
        </p:nvSpPr>
        <p:spPr>
          <a:xfrm>
            <a:off x="743440" y="3878538"/>
            <a:ext cx="4045248" cy="461665"/>
          </a:xfrm>
          <a:prstGeom prst="rect">
            <a:avLst/>
          </a:prstGeom>
          <a:noFill/>
        </p:spPr>
        <p:txBody>
          <a:bodyPr wrap="square" rtlCol="0">
            <a:spAutoFit/>
          </a:bodyPr>
          <a:lstStyle/>
          <a:p>
            <a:r>
              <a:rPr lang="en-US" sz="2400" dirty="0">
                <a:latin typeface="+mn-lt"/>
              </a:rPr>
              <a:t>Beginning inventory</a:t>
            </a:r>
          </a:p>
        </p:txBody>
      </p:sp>
      <p:sp>
        <p:nvSpPr>
          <p:cNvPr id="9" name="TextBox 8"/>
          <p:cNvSpPr txBox="1"/>
          <p:nvPr/>
        </p:nvSpPr>
        <p:spPr>
          <a:xfrm>
            <a:off x="6016741" y="3878538"/>
            <a:ext cx="1372503" cy="461665"/>
          </a:xfrm>
          <a:prstGeom prst="rect">
            <a:avLst/>
          </a:prstGeom>
          <a:noFill/>
        </p:spPr>
        <p:txBody>
          <a:bodyPr wrap="square" rtlCol="0">
            <a:spAutoFit/>
          </a:bodyPr>
          <a:lstStyle/>
          <a:p>
            <a:pPr algn="r"/>
            <a:r>
              <a:rPr lang="en-US" sz="2400" dirty="0">
                <a:latin typeface="+mn-lt"/>
              </a:rPr>
              <a:t>$99,200</a:t>
            </a:r>
          </a:p>
        </p:txBody>
      </p:sp>
      <p:sp>
        <p:nvSpPr>
          <p:cNvPr id="10" name="TextBox 9"/>
          <p:cNvSpPr txBox="1"/>
          <p:nvPr/>
        </p:nvSpPr>
        <p:spPr>
          <a:xfrm>
            <a:off x="6016741" y="4317029"/>
            <a:ext cx="1372503" cy="461665"/>
          </a:xfrm>
          <a:prstGeom prst="rect">
            <a:avLst/>
          </a:prstGeom>
          <a:noFill/>
        </p:spPr>
        <p:txBody>
          <a:bodyPr wrap="square" rtlCol="0">
            <a:spAutoFit/>
          </a:bodyPr>
          <a:lstStyle/>
          <a:p>
            <a:pPr algn="r"/>
            <a:r>
              <a:rPr lang="en-US" sz="2400" dirty="0">
                <a:latin typeface="+mn-lt"/>
              </a:rPr>
              <a:t>305,280</a:t>
            </a:r>
          </a:p>
        </p:txBody>
      </p:sp>
      <p:sp>
        <p:nvSpPr>
          <p:cNvPr id="11" name="TextBox 10"/>
          <p:cNvSpPr txBox="1"/>
          <p:nvPr/>
        </p:nvSpPr>
        <p:spPr>
          <a:xfrm>
            <a:off x="6016741" y="3406191"/>
            <a:ext cx="1372503" cy="461665"/>
          </a:xfrm>
          <a:prstGeom prst="rect">
            <a:avLst/>
          </a:prstGeom>
          <a:noFill/>
        </p:spPr>
        <p:txBody>
          <a:bodyPr wrap="square" rtlCol="0">
            <a:spAutoFit/>
          </a:bodyPr>
          <a:lstStyle/>
          <a:p>
            <a:pPr algn="ctr"/>
            <a:r>
              <a:rPr lang="en-US" sz="2400" b="1" dirty="0">
                <a:latin typeface="+mn-lt"/>
              </a:rPr>
              <a:t>Cost</a:t>
            </a:r>
          </a:p>
        </p:txBody>
      </p:sp>
      <p:sp>
        <p:nvSpPr>
          <p:cNvPr id="12" name="TextBox 11"/>
          <p:cNvSpPr txBox="1"/>
          <p:nvPr/>
        </p:nvSpPr>
        <p:spPr>
          <a:xfrm>
            <a:off x="7533718" y="3406191"/>
            <a:ext cx="1372503" cy="461665"/>
          </a:xfrm>
          <a:prstGeom prst="rect">
            <a:avLst/>
          </a:prstGeom>
          <a:noFill/>
        </p:spPr>
        <p:txBody>
          <a:bodyPr wrap="square" rtlCol="0">
            <a:spAutoFit/>
          </a:bodyPr>
          <a:lstStyle/>
          <a:p>
            <a:pPr algn="ctr"/>
            <a:r>
              <a:rPr lang="en-US" sz="2400" b="1" dirty="0">
                <a:latin typeface="+mn-lt"/>
              </a:rPr>
              <a:t>Retail</a:t>
            </a:r>
          </a:p>
        </p:txBody>
      </p:sp>
      <p:sp>
        <p:nvSpPr>
          <p:cNvPr id="13" name="TextBox 12"/>
          <p:cNvSpPr txBox="1"/>
          <p:nvPr/>
        </p:nvSpPr>
        <p:spPr>
          <a:xfrm>
            <a:off x="7533718" y="3878538"/>
            <a:ext cx="1372503" cy="461665"/>
          </a:xfrm>
          <a:prstGeom prst="rect">
            <a:avLst/>
          </a:prstGeom>
          <a:noFill/>
        </p:spPr>
        <p:txBody>
          <a:bodyPr wrap="square" rtlCol="0">
            <a:spAutoFit/>
          </a:bodyPr>
          <a:lstStyle/>
          <a:p>
            <a:pPr algn="r"/>
            <a:r>
              <a:rPr lang="en-US" sz="2400" dirty="0">
                <a:latin typeface="+mn-lt"/>
              </a:rPr>
              <a:t>$160,000</a:t>
            </a:r>
          </a:p>
        </p:txBody>
      </p:sp>
      <p:sp>
        <p:nvSpPr>
          <p:cNvPr id="14" name="TextBox 13"/>
          <p:cNvSpPr txBox="1"/>
          <p:nvPr/>
        </p:nvSpPr>
        <p:spPr>
          <a:xfrm>
            <a:off x="7533718" y="4317029"/>
            <a:ext cx="1372503" cy="461665"/>
          </a:xfrm>
          <a:prstGeom prst="rect">
            <a:avLst/>
          </a:prstGeom>
          <a:noFill/>
        </p:spPr>
        <p:txBody>
          <a:bodyPr wrap="square" rtlCol="0">
            <a:spAutoFit/>
          </a:bodyPr>
          <a:lstStyle/>
          <a:p>
            <a:pPr algn="r"/>
            <a:r>
              <a:rPr lang="en-US" sz="2400" dirty="0">
                <a:latin typeface="+mn-lt"/>
              </a:rPr>
              <a:t>470,000</a:t>
            </a:r>
          </a:p>
        </p:txBody>
      </p:sp>
      <p:cxnSp>
        <p:nvCxnSpPr>
          <p:cNvPr id="15" name="Straight Connector 14"/>
          <p:cNvCxnSpPr/>
          <p:nvPr/>
        </p:nvCxnSpPr>
        <p:spPr>
          <a:xfrm>
            <a:off x="768061" y="3850545"/>
            <a:ext cx="8138160" cy="0"/>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743440" y="4679070"/>
            <a:ext cx="4045249" cy="461665"/>
          </a:xfrm>
          <a:prstGeom prst="rect">
            <a:avLst/>
          </a:prstGeom>
          <a:noFill/>
        </p:spPr>
        <p:txBody>
          <a:bodyPr wrap="square" rtlCol="0">
            <a:spAutoFit/>
          </a:bodyPr>
          <a:lstStyle/>
          <a:p>
            <a:r>
              <a:rPr lang="en-US" sz="2400" dirty="0">
                <a:latin typeface="+mn-lt"/>
              </a:rPr>
              <a:t>Net markups</a:t>
            </a:r>
          </a:p>
        </p:txBody>
      </p:sp>
      <p:sp>
        <p:nvSpPr>
          <p:cNvPr id="17" name="TextBox 16"/>
          <p:cNvSpPr txBox="1"/>
          <p:nvPr/>
        </p:nvSpPr>
        <p:spPr>
          <a:xfrm>
            <a:off x="743439" y="4281667"/>
            <a:ext cx="4045249" cy="461665"/>
          </a:xfrm>
          <a:prstGeom prst="rect">
            <a:avLst/>
          </a:prstGeom>
          <a:noFill/>
        </p:spPr>
        <p:txBody>
          <a:bodyPr wrap="square" rtlCol="0">
            <a:spAutoFit/>
          </a:bodyPr>
          <a:lstStyle/>
          <a:p>
            <a:r>
              <a:rPr lang="en-US" sz="2400" dirty="0">
                <a:latin typeface="+mn-lt"/>
              </a:rPr>
              <a:t>Net purchases</a:t>
            </a:r>
          </a:p>
        </p:txBody>
      </p:sp>
      <p:sp>
        <p:nvSpPr>
          <p:cNvPr id="19" name="TextBox 18"/>
          <p:cNvSpPr txBox="1"/>
          <p:nvPr/>
        </p:nvSpPr>
        <p:spPr>
          <a:xfrm>
            <a:off x="743439" y="5082140"/>
            <a:ext cx="4045249" cy="461665"/>
          </a:xfrm>
          <a:prstGeom prst="rect">
            <a:avLst/>
          </a:prstGeom>
          <a:noFill/>
        </p:spPr>
        <p:txBody>
          <a:bodyPr wrap="square" rtlCol="0">
            <a:spAutoFit/>
          </a:bodyPr>
          <a:lstStyle/>
          <a:p>
            <a:r>
              <a:rPr lang="en-US" sz="2400" dirty="0">
                <a:latin typeface="+mn-lt"/>
              </a:rPr>
              <a:t>Net markdowns</a:t>
            </a:r>
          </a:p>
        </p:txBody>
      </p:sp>
      <p:sp>
        <p:nvSpPr>
          <p:cNvPr id="20" name="TextBox 19"/>
          <p:cNvSpPr txBox="1"/>
          <p:nvPr/>
        </p:nvSpPr>
        <p:spPr>
          <a:xfrm>
            <a:off x="743462" y="5472821"/>
            <a:ext cx="4045249" cy="461665"/>
          </a:xfrm>
          <a:prstGeom prst="rect">
            <a:avLst/>
          </a:prstGeom>
          <a:noFill/>
        </p:spPr>
        <p:txBody>
          <a:bodyPr wrap="square" rtlCol="0">
            <a:spAutoFit/>
          </a:bodyPr>
          <a:lstStyle/>
          <a:p>
            <a:r>
              <a:rPr lang="en-US" sz="2400" dirty="0">
                <a:latin typeface="+mn-lt"/>
              </a:rPr>
              <a:t>Net sales</a:t>
            </a:r>
          </a:p>
        </p:txBody>
      </p:sp>
      <p:sp>
        <p:nvSpPr>
          <p:cNvPr id="22" name="TextBox 21"/>
          <p:cNvSpPr txBox="1"/>
          <p:nvPr/>
        </p:nvSpPr>
        <p:spPr>
          <a:xfrm>
            <a:off x="7533717" y="4659650"/>
            <a:ext cx="1372503" cy="461665"/>
          </a:xfrm>
          <a:prstGeom prst="rect">
            <a:avLst/>
          </a:prstGeom>
          <a:noFill/>
        </p:spPr>
        <p:txBody>
          <a:bodyPr wrap="square" rtlCol="0">
            <a:spAutoFit/>
          </a:bodyPr>
          <a:lstStyle/>
          <a:p>
            <a:pPr algn="r"/>
            <a:r>
              <a:rPr lang="en-US" sz="2400" dirty="0">
                <a:latin typeface="+mn-lt"/>
              </a:rPr>
              <a:t>10,000</a:t>
            </a:r>
          </a:p>
        </p:txBody>
      </p:sp>
      <p:sp>
        <p:nvSpPr>
          <p:cNvPr id="24" name="TextBox 23"/>
          <p:cNvSpPr txBox="1"/>
          <p:nvPr/>
        </p:nvSpPr>
        <p:spPr>
          <a:xfrm>
            <a:off x="7533717" y="5082140"/>
            <a:ext cx="1372503" cy="461665"/>
          </a:xfrm>
          <a:prstGeom prst="rect">
            <a:avLst/>
          </a:prstGeom>
          <a:noFill/>
        </p:spPr>
        <p:txBody>
          <a:bodyPr wrap="square" rtlCol="0">
            <a:spAutoFit/>
          </a:bodyPr>
          <a:lstStyle/>
          <a:p>
            <a:pPr algn="r"/>
            <a:r>
              <a:rPr lang="en-US" sz="2400" dirty="0">
                <a:latin typeface="+mn-lt"/>
              </a:rPr>
              <a:t>8,000</a:t>
            </a:r>
          </a:p>
        </p:txBody>
      </p:sp>
      <p:sp>
        <p:nvSpPr>
          <p:cNvPr id="26" name="TextBox 25"/>
          <p:cNvSpPr txBox="1"/>
          <p:nvPr/>
        </p:nvSpPr>
        <p:spPr>
          <a:xfrm>
            <a:off x="7533717" y="5454257"/>
            <a:ext cx="1372503" cy="461665"/>
          </a:xfrm>
          <a:prstGeom prst="rect">
            <a:avLst/>
          </a:prstGeom>
          <a:noFill/>
        </p:spPr>
        <p:txBody>
          <a:bodyPr wrap="square" rtlCol="0">
            <a:spAutoFit/>
          </a:bodyPr>
          <a:lstStyle/>
          <a:p>
            <a:pPr algn="r"/>
            <a:r>
              <a:rPr lang="en-US" sz="2400" dirty="0">
                <a:latin typeface="+mn-lt"/>
              </a:rPr>
              <a:t>434,000</a:t>
            </a:r>
          </a:p>
        </p:txBody>
      </p:sp>
    </p:spTree>
    <p:extLst>
      <p:ext uri="{BB962C8B-B14F-4D97-AF65-F5344CB8AC3E}">
        <p14:creationId xmlns:p14="http://schemas.microsoft.com/office/powerpoint/2010/main" val="1567849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P spid="9" grpId="0"/>
      <p:bldP spid="10" grpId="0"/>
      <p:bldP spid="11" grpId="0"/>
      <p:bldP spid="12" grpId="0"/>
      <p:bldP spid="13" grpId="0"/>
      <p:bldP spid="14" grpId="0"/>
      <p:bldP spid="16" grpId="0"/>
      <p:bldP spid="17" grpId="0"/>
      <p:bldP spid="19" grpId="0"/>
      <p:bldP spid="20" grpId="0"/>
      <p:bldP spid="22" grpId="0"/>
      <p:bldP spid="24"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3" y="0"/>
            <a:ext cx="8978456" cy="1444625"/>
          </a:xfrm>
        </p:spPr>
        <p:txBody>
          <a:bodyPr/>
          <a:lstStyle/>
          <a:p>
            <a:r>
              <a:rPr lang="en-US" dirty="0"/>
              <a:t>Retail Inventory </a:t>
            </a:r>
            <a:r>
              <a:rPr lang="en-US" dirty="0" smtClean="0"/>
              <a:t>Method—Average </a:t>
            </a:r>
            <a:r>
              <a:rPr lang="en-US" dirty="0"/>
              <a:t>Cost</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
        <p:nvSpPr>
          <p:cNvPr id="21" name="TextBox 20"/>
          <p:cNvSpPr txBox="1"/>
          <p:nvPr/>
        </p:nvSpPr>
        <p:spPr>
          <a:xfrm>
            <a:off x="671202" y="1414551"/>
            <a:ext cx="8384687" cy="5120640"/>
          </a:xfrm>
          <a:prstGeom prst="rect">
            <a:avLst/>
          </a:prstGeom>
          <a:solidFill>
            <a:srgbClr val="FFFAB0"/>
          </a:solidFill>
          <a:ln w="28575">
            <a:solidFill>
              <a:srgbClr val="F79646"/>
            </a:solidFill>
          </a:ln>
        </p:spPr>
        <p:txBody>
          <a:bodyPr wrap="square" rtlCol="0">
            <a:spAutoFit/>
          </a:bodyPr>
          <a:lstStyle/>
          <a:p>
            <a:endParaRPr lang="en-US" dirty="0"/>
          </a:p>
        </p:txBody>
      </p:sp>
      <p:sp>
        <p:nvSpPr>
          <p:cNvPr id="23" name="TextBox 22"/>
          <p:cNvSpPr txBox="1"/>
          <p:nvPr/>
        </p:nvSpPr>
        <p:spPr>
          <a:xfrm>
            <a:off x="699196" y="2031372"/>
            <a:ext cx="4894750" cy="461665"/>
          </a:xfrm>
          <a:prstGeom prst="rect">
            <a:avLst/>
          </a:prstGeom>
          <a:noFill/>
        </p:spPr>
        <p:txBody>
          <a:bodyPr wrap="square" rtlCol="0">
            <a:spAutoFit/>
          </a:bodyPr>
          <a:lstStyle/>
          <a:p>
            <a:r>
              <a:rPr lang="en-US" sz="2400" dirty="0">
                <a:latin typeface="+mn-lt"/>
              </a:rPr>
              <a:t>Beginning inventory</a:t>
            </a:r>
          </a:p>
        </p:txBody>
      </p:sp>
      <p:sp>
        <p:nvSpPr>
          <p:cNvPr id="25" name="TextBox 24"/>
          <p:cNvSpPr txBox="1"/>
          <p:nvPr/>
        </p:nvSpPr>
        <p:spPr>
          <a:xfrm>
            <a:off x="699195" y="2392557"/>
            <a:ext cx="4894751" cy="461665"/>
          </a:xfrm>
          <a:prstGeom prst="rect">
            <a:avLst/>
          </a:prstGeom>
          <a:noFill/>
        </p:spPr>
        <p:txBody>
          <a:bodyPr wrap="square" rtlCol="0">
            <a:spAutoFit/>
          </a:bodyPr>
          <a:lstStyle/>
          <a:p>
            <a:r>
              <a:rPr lang="en-US" sz="2400" dirty="0">
                <a:latin typeface="+mn-lt"/>
              </a:rPr>
              <a:t>Plus: Net purchases</a:t>
            </a:r>
          </a:p>
        </p:txBody>
      </p:sp>
      <p:sp>
        <p:nvSpPr>
          <p:cNvPr id="27" name="TextBox 26"/>
          <p:cNvSpPr txBox="1"/>
          <p:nvPr/>
        </p:nvSpPr>
        <p:spPr>
          <a:xfrm>
            <a:off x="699195" y="3551079"/>
            <a:ext cx="4894752" cy="461665"/>
          </a:xfrm>
          <a:prstGeom prst="rect">
            <a:avLst/>
          </a:prstGeom>
          <a:noFill/>
        </p:spPr>
        <p:txBody>
          <a:bodyPr wrap="square" rtlCol="0">
            <a:spAutoFit/>
          </a:bodyPr>
          <a:lstStyle/>
          <a:p>
            <a:r>
              <a:rPr lang="en-US" sz="2400" dirty="0">
                <a:latin typeface="+mn-lt"/>
              </a:rPr>
              <a:t>Goods available for sale</a:t>
            </a:r>
          </a:p>
        </p:txBody>
      </p:sp>
      <p:sp>
        <p:nvSpPr>
          <p:cNvPr id="28" name="TextBox 27"/>
          <p:cNvSpPr txBox="1"/>
          <p:nvPr/>
        </p:nvSpPr>
        <p:spPr>
          <a:xfrm>
            <a:off x="699196" y="3984501"/>
            <a:ext cx="4894751" cy="461665"/>
          </a:xfrm>
          <a:prstGeom prst="rect">
            <a:avLst/>
          </a:prstGeom>
          <a:noFill/>
        </p:spPr>
        <p:txBody>
          <a:bodyPr wrap="square" rtlCol="0">
            <a:spAutoFit/>
          </a:bodyPr>
          <a:lstStyle/>
          <a:p>
            <a:r>
              <a:rPr lang="en-US" sz="2400" dirty="0">
                <a:latin typeface="+mn-lt"/>
              </a:rPr>
              <a:t>Cost-to-retail percentage:</a:t>
            </a:r>
          </a:p>
        </p:txBody>
      </p:sp>
      <p:sp>
        <p:nvSpPr>
          <p:cNvPr id="29" name="TextBox 28"/>
          <p:cNvSpPr txBox="1"/>
          <p:nvPr/>
        </p:nvSpPr>
        <p:spPr>
          <a:xfrm>
            <a:off x="671225" y="4663079"/>
            <a:ext cx="4922722" cy="461665"/>
          </a:xfrm>
          <a:prstGeom prst="rect">
            <a:avLst/>
          </a:prstGeom>
          <a:noFill/>
        </p:spPr>
        <p:txBody>
          <a:bodyPr wrap="square" rtlCol="0">
            <a:spAutoFit/>
          </a:bodyPr>
          <a:lstStyle/>
          <a:p>
            <a:r>
              <a:rPr lang="en-US" sz="2400" dirty="0">
                <a:latin typeface="+mn-lt"/>
              </a:rPr>
              <a:t>Less: Net sales</a:t>
            </a:r>
          </a:p>
        </p:txBody>
      </p:sp>
      <p:sp>
        <p:nvSpPr>
          <p:cNvPr id="30" name="TextBox 29"/>
          <p:cNvSpPr txBox="1"/>
          <p:nvPr/>
        </p:nvSpPr>
        <p:spPr>
          <a:xfrm>
            <a:off x="699195" y="5057576"/>
            <a:ext cx="4894751" cy="466344"/>
          </a:xfrm>
          <a:prstGeom prst="rect">
            <a:avLst/>
          </a:prstGeom>
          <a:noFill/>
        </p:spPr>
        <p:txBody>
          <a:bodyPr wrap="square" rtlCol="0">
            <a:spAutoFit/>
          </a:bodyPr>
          <a:lstStyle/>
          <a:p>
            <a:r>
              <a:rPr lang="en-US" sz="2400" dirty="0">
                <a:latin typeface="+mn-lt"/>
              </a:rPr>
              <a:t>Estimated ending inventory at retail</a:t>
            </a:r>
          </a:p>
        </p:txBody>
      </p:sp>
      <p:sp>
        <p:nvSpPr>
          <p:cNvPr id="31" name="TextBox 30"/>
          <p:cNvSpPr txBox="1"/>
          <p:nvPr/>
        </p:nvSpPr>
        <p:spPr>
          <a:xfrm>
            <a:off x="699195" y="5472434"/>
            <a:ext cx="4894751" cy="466344"/>
          </a:xfrm>
          <a:prstGeom prst="rect">
            <a:avLst/>
          </a:prstGeom>
          <a:noFill/>
        </p:spPr>
        <p:txBody>
          <a:bodyPr wrap="square" rtlCol="0">
            <a:spAutoFit/>
          </a:bodyPr>
          <a:lstStyle/>
          <a:p>
            <a:r>
              <a:rPr lang="en-US" sz="2400" dirty="0">
                <a:latin typeface="+mn-lt"/>
              </a:rPr>
              <a:t>Estimated ending inventory at cost</a:t>
            </a:r>
          </a:p>
        </p:txBody>
      </p:sp>
      <p:sp>
        <p:nvSpPr>
          <p:cNvPr id="32" name="TextBox 31"/>
          <p:cNvSpPr txBox="1"/>
          <p:nvPr/>
        </p:nvSpPr>
        <p:spPr>
          <a:xfrm>
            <a:off x="699196" y="5905856"/>
            <a:ext cx="4894751" cy="461665"/>
          </a:xfrm>
          <a:prstGeom prst="rect">
            <a:avLst/>
          </a:prstGeom>
          <a:noFill/>
        </p:spPr>
        <p:txBody>
          <a:bodyPr wrap="square" rtlCol="0">
            <a:spAutoFit/>
          </a:bodyPr>
          <a:lstStyle/>
          <a:p>
            <a:r>
              <a:rPr lang="en-US" sz="2400" dirty="0">
                <a:latin typeface="+mn-lt"/>
              </a:rPr>
              <a:t>Estimated cost of goods sold</a:t>
            </a:r>
          </a:p>
        </p:txBody>
      </p:sp>
      <p:sp>
        <p:nvSpPr>
          <p:cNvPr id="33" name="TextBox 32"/>
          <p:cNvSpPr txBox="1"/>
          <p:nvPr/>
        </p:nvSpPr>
        <p:spPr>
          <a:xfrm>
            <a:off x="6016741" y="2031372"/>
            <a:ext cx="1372503" cy="461665"/>
          </a:xfrm>
          <a:prstGeom prst="rect">
            <a:avLst/>
          </a:prstGeom>
          <a:noFill/>
        </p:spPr>
        <p:txBody>
          <a:bodyPr wrap="square" rtlCol="0">
            <a:spAutoFit/>
          </a:bodyPr>
          <a:lstStyle/>
          <a:p>
            <a:pPr algn="r"/>
            <a:r>
              <a:rPr lang="en-US" sz="2400" dirty="0">
                <a:latin typeface="+mn-lt"/>
              </a:rPr>
              <a:t>$  99,200</a:t>
            </a:r>
          </a:p>
        </p:txBody>
      </p:sp>
      <p:sp>
        <p:nvSpPr>
          <p:cNvPr id="34" name="TextBox 33"/>
          <p:cNvSpPr txBox="1"/>
          <p:nvPr/>
        </p:nvSpPr>
        <p:spPr>
          <a:xfrm>
            <a:off x="6016741" y="2392557"/>
            <a:ext cx="1372503" cy="461665"/>
          </a:xfrm>
          <a:prstGeom prst="rect">
            <a:avLst/>
          </a:prstGeom>
          <a:noFill/>
        </p:spPr>
        <p:txBody>
          <a:bodyPr wrap="square" rtlCol="0">
            <a:spAutoFit/>
          </a:bodyPr>
          <a:lstStyle/>
          <a:p>
            <a:pPr algn="r"/>
            <a:r>
              <a:rPr lang="en-US" sz="2400" dirty="0">
                <a:latin typeface="+mn-lt"/>
              </a:rPr>
              <a:t>305,280</a:t>
            </a:r>
          </a:p>
        </p:txBody>
      </p:sp>
      <p:sp>
        <p:nvSpPr>
          <p:cNvPr id="36" name="TextBox 35"/>
          <p:cNvSpPr txBox="1"/>
          <p:nvPr/>
        </p:nvSpPr>
        <p:spPr>
          <a:xfrm>
            <a:off x="6016741" y="5472434"/>
            <a:ext cx="1372503" cy="461665"/>
          </a:xfrm>
          <a:prstGeom prst="rect">
            <a:avLst/>
          </a:prstGeom>
          <a:noFill/>
        </p:spPr>
        <p:txBody>
          <a:bodyPr wrap="square" rtlCol="0">
            <a:spAutoFit/>
          </a:bodyPr>
          <a:lstStyle/>
          <a:p>
            <a:pPr algn="r"/>
            <a:r>
              <a:rPr lang="en-US" sz="2400" dirty="0">
                <a:latin typeface="+mn-lt"/>
              </a:rPr>
              <a:t>(126,720)</a:t>
            </a:r>
          </a:p>
        </p:txBody>
      </p:sp>
      <p:sp>
        <p:nvSpPr>
          <p:cNvPr id="37" name="TextBox 36"/>
          <p:cNvSpPr txBox="1"/>
          <p:nvPr/>
        </p:nvSpPr>
        <p:spPr>
          <a:xfrm>
            <a:off x="6016741" y="1559025"/>
            <a:ext cx="1372503" cy="461665"/>
          </a:xfrm>
          <a:prstGeom prst="rect">
            <a:avLst/>
          </a:prstGeom>
          <a:noFill/>
        </p:spPr>
        <p:txBody>
          <a:bodyPr wrap="square" rtlCol="0">
            <a:spAutoFit/>
          </a:bodyPr>
          <a:lstStyle/>
          <a:p>
            <a:pPr algn="ctr"/>
            <a:r>
              <a:rPr lang="en-US" sz="2400" b="1" dirty="0">
                <a:latin typeface="+mn-lt"/>
              </a:rPr>
              <a:t>Cost</a:t>
            </a:r>
          </a:p>
        </p:txBody>
      </p:sp>
      <p:sp>
        <p:nvSpPr>
          <p:cNvPr id="38" name="TextBox 37"/>
          <p:cNvSpPr txBox="1"/>
          <p:nvPr/>
        </p:nvSpPr>
        <p:spPr>
          <a:xfrm>
            <a:off x="7533718" y="1559025"/>
            <a:ext cx="1372503" cy="461665"/>
          </a:xfrm>
          <a:prstGeom prst="rect">
            <a:avLst/>
          </a:prstGeom>
          <a:noFill/>
        </p:spPr>
        <p:txBody>
          <a:bodyPr wrap="square" rtlCol="0">
            <a:spAutoFit/>
          </a:bodyPr>
          <a:lstStyle/>
          <a:p>
            <a:pPr algn="ctr"/>
            <a:r>
              <a:rPr lang="en-US" sz="2400" b="1" dirty="0">
                <a:latin typeface="+mn-lt"/>
              </a:rPr>
              <a:t>Retail</a:t>
            </a:r>
          </a:p>
        </p:txBody>
      </p:sp>
      <p:sp>
        <p:nvSpPr>
          <p:cNvPr id="39" name="TextBox 38"/>
          <p:cNvSpPr txBox="1"/>
          <p:nvPr/>
        </p:nvSpPr>
        <p:spPr>
          <a:xfrm>
            <a:off x="7533718" y="2031372"/>
            <a:ext cx="1372503" cy="461665"/>
          </a:xfrm>
          <a:prstGeom prst="rect">
            <a:avLst/>
          </a:prstGeom>
          <a:noFill/>
        </p:spPr>
        <p:txBody>
          <a:bodyPr wrap="square" rtlCol="0">
            <a:spAutoFit/>
          </a:bodyPr>
          <a:lstStyle/>
          <a:p>
            <a:pPr algn="r"/>
            <a:r>
              <a:rPr lang="en-US" sz="2400" dirty="0">
                <a:latin typeface="+mn-lt"/>
              </a:rPr>
              <a:t>$160,000</a:t>
            </a:r>
          </a:p>
        </p:txBody>
      </p:sp>
      <p:sp>
        <p:nvSpPr>
          <p:cNvPr id="40" name="TextBox 39"/>
          <p:cNvSpPr txBox="1"/>
          <p:nvPr/>
        </p:nvSpPr>
        <p:spPr>
          <a:xfrm>
            <a:off x="7533718" y="2392557"/>
            <a:ext cx="1372503" cy="461665"/>
          </a:xfrm>
          <a:prstGeom prst="rect">
            <a:avLst/>
          </a:prstGeom>
          <a:noFill/>
        </p:spPr>
        <p:txBody>
          <a:bodyPr wrap="square" rtlCol="0">
            <a:spAutoFit/>
          </a:bodyPr>
          <a:lstStyle/>
          <a:p>
            <a:pPr algn="r"/>
            <a:r>
              <a:rPr lang="en-US" sz="2400" dirty="0">
                <a:latin typeface="+mn-lt"/>
              </a:rPr>
              <a:t>470,000</a:t>
            </a:r>
          </a:p>
        </p:txBody>
      </p:sp>
      <p:sp>
        <p:nvSpPr>
          <p:cNvPr id="41" name="TextBox 40"/>
          <p:cNvSpPr txBox="1"/>
          <p:nvPr/>
        </p:nvSpPr>
        <p:spPr>
          <a:xfrm>
            <a:off x="7533718" y="3551079"/>
            <a:ext cx="1372503" cy="461665"/>
          </a:xfrm>
          <a:prstGeom prst="rect">
            <a:avLst/>
          </a:prstGeom>
          <a:noFill/>
        </p:spPr>
        <p:txBody>
          <a:bodyPr wrap="square" rtlCol="0">
            <a:spAutoFit/>
          </a:bodyPr>
          <a:lstStyle/>
          <a:p>
            <a:pPr algn="r"/>
            <a:r>
              <a:rPr lang="en-US" sz="2400" dirty="0">
                <a:latin typeface="+mn-lt"/>
              </a:rPr>
              <a:t>$632,000</a:t>
            </a:r>
          </a:p>
        </p:txBody>
      </p:sp>
      <p:sp>
        <p:nvSpPr>
          <p:cNvPr id="42" name="TextBox 41"/>
          <p:cNvSpPr txBox="1"/>
          <p:nvPr/>
        </p:nvSpPr>
        <p:spPr>
          <a:xfrm>
            <a:off x="7533718" y="4663079"/>
            <a:ext cx="1372503" cy="461665"/>
          </a:xfrm>
          <a:prstGeom prst="rect">
            <a:avLst/>
          </a:prstGeom>
          <a:noFill/>
        </p:spPr>
        <p:txBody>
          <a:bodyPr wrap="square" rtlCol="0">
            <a:spAutoFit/>
          </a:bodyPr>
          <a:lstStyle/>
          <a:p>
            <a:pPr algn="r"/>
            <a:r>
              <a:rPr lang="en-US" sz="2400" dirty="0">
                <a:latin typeface="+mn-lt"/>
              </a:rPr>
              <a:t>(434,000)</a:t>
            </a:r>
          </a:p>
        </p:txBody>
      </p:sp>
      <p:sp>
        <p:nvSpPr>
          <p:cNvPr id="43" name="TextBox 42"/>
          <p:cNvSpPr txBox="1"/>
          <p:nvPr/>
        </p:nvSpPr>
        <p:spPr>
          <a:xfrm>
            <a:off x="7533718" y="5057576"/>
            <a:ext cx="1372503" cy="461665"/>
          </a:xfrm>
          <a:prstGeom prst="rect">
            <a:avLst/>
          </a:prstGeom>
          <a:noFill/>
        </p:spPr>
        <p:txBody>
          <a:bodyPr wrap="square" rtlCol="0">
            <a:spAutoFit/>
          </a:bodyPr>
          <a:lstStyle/>
          <a:p>
            <a:pPr algn="r"/>
            <a:r>
              <a:rPr lang="en-US" sz="2400" dirty="0">
                <a:latin typeface="+mn-lt"/>
              </a:rPr>
              <a:t>$198,000</a:t>
            </a:r>
          </a:p>
        </p:txBody>
      </p:sp>
      <p:sp>
        <p:nvSpPr>
          <p:cNvPr id="44" name="TextBox 43"/>
          <p:cNvSpPr txBox="1"/>
          <p:nvPr/>
        </p:nvSpPr>
        <p:spPr>
          <a:xfrm>
            <a:off x="6016741" y="5905856"/>
            <a:ext cx="1372503" cy="461665"/>
          </a:xfrm>
          <a:prstGeom prst="rect">
            <a:avLst/>
          </a:prstGeom>
          <a:noFill/>
        </p:spPr>
        <p:txBody>
          <a:bodyPr wrap="square" rtlCol="0">
            <a:spAutoFit/>
          </a:bodyPr>
          <a:lstStyle/>
          <a:p>
            <a:pPr algn="r"/>
            <a:r>
              <a:rPr lang="en-US" sz="2400" dirty="0">
                <a:latin typeface="+mn-lt"/>
              </a:rPr>
              <a:t>$277,760</a:t>
            </a:r>
          </a:p>
        </p:txBody>
      </p:sp>
      <p:cxnSp>
        <p:nvCxnSpPr>
          <p:cNvPr id="45" name="Straight Connector 44"/>
          <p:cNvCxnSpPr/>
          <p:nvPr/>
        </p:nvCxnSpPr>
        <p:spPr>
          <a:xfrm>
            <a:off x="768061" y="1959135"/>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6148093" y="356582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7639787" y="356582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654535" y="5077937"/>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646109" y="5439122"/>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7646322" y="5486730"/>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133345" y="5844551"/>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6147880" y="6263225"/>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6148093" y="6310833"/>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4017099" y="4246161"/>
            <a:ext cx="1136288" cy="0"/>
          </a:xfrm>
          <a:prstGeom prst="line">
            <a:avLst/>
          </a:prstGeom>
          <a:ln w="19050"/>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5097841" y="4001927"/>
            <a:ext cx="476764" cy="461665"/>
          </a:xfrm>
          <a:prstGeom prst="rect">
            <a:avLst/>
          </a:prstGeom>
          <a:noFill/>
        </p:spPr>
        <p:txBody>
          <a:bodyPr wrap="square" rtlCol="0">
            <a:spAutoFit/>
          </a:bodyPr>
          <a:lstStyle/>
          <a:p>
            <a:pPr algn="ctr"/>
            <a:r>
              <a:rPr lang="en-US" sz="2400" dirty="0">
                <a:latin typeface="+mn-lt"/>
              </a:rPr>
              <a:t>=</a:t>
            </a:r>
          </a:p>
        </p:txBody>
      </p:sp>
      <p:cxnSp>
        <p:nvCxnSpPr>
          <p:cNvPr id="59" name="Straight Arrow Connector 58"/>
          <p:cNvCxnSpPr/>
          <p:nvPr/>
        </p:nvCxnSpPr>
        <p:spPr>
          <a:xfrm flipH="1">
            <a:off x="7049641" y="5256774"/>
            <a:ext cx="575969" cy="289667"/>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699195" y="2775036"/>
            <a:ext cx="4894751" cy="461665"/>
          </a:xfrm>
          <a:prstGeom prst="rect">
            <a:avLst/>
          </a:prstGeom>
          <a:noFill/>
        </p:spPr>
        <p:txBody>
          <a:bodyPr wrap="square" rtlCol="0">
            <a:spAutoFit/>
          </a:bodyPr>
          <a:lstStyle/>
          <a:p>
            <a:pPr lvl="1"/>
            <a:r>
              <a:rPr lang="en-US" sz="2400" dirty="0">
                <a:latin typeface="+mn-lt"/>
              </a:rPr>
              <a:t>   Net markups</a:t>
            </a:r>
          </a:p>
        </p:txBody>
      </p:sp>
      <p:sp>
        <p:nvSpPr>
          <p:cNvPr id="62" name="TextBox 61"/>
          <p:cNvSpPr txBox="1"/>
          <p:nvPr/>
        </p:nvSpPr>
        <p:spPr>
          <a:xfrm>
            <a:off x="699195" y="3147153"/>
            <a:ext cx="4894751" cy="461665"/>
          </a:xfrm>
          <a:prstGeom prst="rect">
            <a:avLst/>
          </a:prstGeom>
          <a:noFill/>
        </p:spPr>
        <p:txBody>
          <a:bodyPr wrap="square" rtlCol="0">
            <a:spAutoFit/>
          </a:bodyPr>
          <a:lstStyle/>
          <a:p>
            <a:r>
              <a:rPr lang="en-US" sz="2400" dirty="0">
                <a:latin typeface="+mn-lt"/>
              </a:rPr>
              <a:t>Less: Net markdowns</a:t>
            </a:r>
          </a:p>
        </p:txBody>
      </p:sp>
      <p:sp>
        <p:nvSpPr>
          <p:cNvPr id="63" name="TextBox 62"/>
          <p:cNvSpPr txBox="1"/>
          <p:nvPr/>
        </p:nvSpPr>
        <p:spPr>
          <a:xfrm>
            <a:off x="7533372" y="2741724"/>
            <a:ext cx="1372503" cy="461665"/>
          </a:xfrm>
          <a:prstGeom prst="rect">
            <a:avLst/>
          </a:prstGeom>
          <a:noFill/>
        </p:spPr>
        <p:txBody>
          <a:bodyPr wrap="square" rtlCol="0">
            <a:spAutoFit/>
          </a:bodyPr>
          <a:lstStyle/>
          <a:p>
            <a:pPr algn="r"/>
            <a:r>
              <a:rPr lang="en-US" sz="2400" dirty="0">
                <a:latin typeface="+mn-lt"/>
              </a:rPr>
              <a:t>10,000</a:t>
            </a:r>
          </a:p>
        </p:txBody>
      </p:sp>
      <p:sp>
        <p:nvSpPr>
          <p:cNvPr id="64" name="TextBox 63"/>
          <p:cNvSpPr txBox="1"/>
          <p:nvPr/>
        </p:nvSpPr>
        <p:spPr>
          <a:xfrm>
            <a:off x="7527392" y="3136221"/>
            <a:ext cx="1372503" cy="461665"/>
          </a:xfrm>
          <a:prstGeom prst="rect">
            <a:avLst/>
          </a:prstGeom>
          <a:noFill/>
        </p:spPr>
        <p:txBody>
          <a:bodyPr wrap="square" rtlCol="0">
            <a:spAutoFit/>
          </a:bodyPr>
          <a:lstStyle/>
          <a:p>
            <a:pPr algn="r"/>
            <a:r>
              <a:rPr lang="en-US" sz="2400" dirty="0">
                <a:latin typeface="+mn-lt"/>
              </a:rPr>
              <a:t>(8,000)</a:t>
            </a:r>
          </a:p>
        </p:txBody>
      </p:sp>
      <p:sp>
        <p:nvSpPr>
          <p:cNvPr id="35" name="TextBox 34"/>
          <p:cNvSpPr txBox="1"/>
          <p:nvPr/>
        </p:nvSpPr>
        <p:spPr>
          <a:xfrm>
            <a:off x="6016741" y="3551079"/>
            <a:ext cx="1372503" cy="461665"/>
          </a:xfrm>
          <a:prstGeom prst="rect">
            <a:avLst/>
          </a:prstGeom>
          <a:noFill/>
        </p:spPr>
        <p:txBody>
          <a:bodyPr wrap="square" rtlCol="0">
            <a:spAutoFit/>
          </a:bodyPr>
          <a:lstStyle/>
          <a:p>
            <a:pPr algn="r"/>
            <a:r>
              <a:rPr lang="en-US" sz="2400" dirty="0">
                <a:latin typeface="+mn-lt"/>
              </a:rPr>
              <a:t>$404,480</a:t>
            </a:r>
          </a:p>
        </p:txBody>
      </p:sp>
      <p:sp>
        <p:nvSpPr>
          <p:cNvPr id="55" name="TextBox 54"/>
          <p:cNvSpPr txBox="1"/>
          <p:nvPr/>
        </p:nvSpPr>
        <p:spPr>
          <a:xfrm>
            <a:off x="6016741" y="3551079"/>
            <a:ext cx="1372503" cy="461665"/>
          </a:xfrm>
          <a:prstGeom prst="rect">
            <a:avLst/>
          </a:prstGeom>
          <a:noFill/>
        </p:spPr>
        <p:txBody>
          <a:bodyPr wrap="square" rtlCol="0">
            <a:spAutoFit/>
          </a:bodyPr>
          <a:lstStyle/>
          <a:p>
            <a:pPr algn="r"/>
            <a:r>
              <a:rPr lang="en-US" sz="2400" dirty="0">
                <a:latin typeface="+mn-lt"/>
              </a:rPr>
              <a:t>$404,480</a:t>
            </a:r>
          </a:p>
        </p:txBody>
      </p:sp>
      <p:sp>
        <p:nvSpPr>
          <p:cNvPr id="56" name="TextBox 55"/>
          <p:cNvSpPr txBox="1"/>
          <p:nvPr/>
        </p:nvSpPr>
        <p:spPr>
          <a:xfrm>
            <a:off x="7533718" y="3551079"/>
            <a:ext cx="1372503" cy="461665"/>
          </a:xfrm>
          <a:prstGeom prst="rect">
            <a:avLst/>
          </a:prstGeom>
          <a:noFill/>
        </p:spPr>
        <p:txBody>
          <a:bodyPr wrap="square" rtlCol="0">
            <a:spAutoFit/>
          </a:bodyPr>
          <a:lstStyle/>
          <a:p>
            <a:pPr algn="r"/>
            <a:r>
              <a:rPr lang="en-US" sz="2400" dirty="0">
                <a:latin typeface="+mn-lt"/>
              </a:rPr>
              <a:t>$632,000</a:t>
            </a:r>
          </a:p>
        </p:txBody>
      </p:sp>
      <p:sp>
        <p:nvSpPr>
          <p:cNvPr id="60" name="TextBox 59"/>
          <p:cNvSpPr txBox="1"/>
          <p:nvPr/>
        </p:nvSpPr>
        <p:spPr>
          <a:xfrm>
            <a:off x="5426203" y="3973974"/>
            <a:ext cx="735011" cy="466344"/>
          </a:xfrm>
          <a:prstGeom prst="rect">
            <a:avLst/>
          </a:prstGeom>
          <a:noFill/>
        </p:spPr>
        <p:txBody>
          <a:bodyPr wrap="square" rtlCol="0">
            <a:spAutoFit/>
          </a:bodyPr>
          <a:lstStyle/>
          <a:p>
            <a:pPr algn="r"/>
            <a:r>
              <a:rPr lang="en-US" sz="2400" b="1" dirty="0">
                <a:solidFill>
                  <a:srgbClr val="376092"/>
                </a:solidFill>
                <a:latin typeface="+mn-lt"/>
              </a:rPr>
              <a:t>64%</a:t>
            </a:r>
          </a:p>
        </p:txBody>
      </p:sp>
      <p:sp>
        <p:nvSpPr>
          <p:cNvPr id="3" name="TextBox 2"/>
          <p:cNvSpPr txBox="1"/>
          <p:nvPr/>
        </p:nvSpPr>
        <p:spPr>
          <a:xfrm>
            <a:off x="5438844" y="3978653"/>
            <a:ext cx="720069" cy="461665"/>
          </a:xfrm>
          <a:prstGeom prst="rect">
            <a:avLst/>
          </a:prstGeom>
          <a:noFill/>
        </p:spPr>
        <p:txBody>
          <a:bodyPr wrap="none" rtlCol="0">
            <a:spAutoFit/>
          </a:bodyPr>
          <a:lstStyle/>
          <a:p>
            <a:r>
              <a:rPr lang="en-US" sz="2400" b="1" dirty="0">
                <a:solidFill>
                  <a:srgbClr val="376092"/>
                </a:solidFill>
                <a:latin typeface="Calibri"/>
              </a:rPr>
              <a:t>64%</a:t>
            </a:r>
            <a:endParaRPr lang="en-US" dirty="0"/>
          </a:p>
        </p:txBody>
      </p:sp>
    </p:spTree>
    <p:extLst>
      <p:ext uri="{BB962C8B-B14F-4D97-AF65-F5344CB8AC3E}">
        <p14:creationId xmlns:p14="http://schemas.microsoft.com/office/powerpoint/2010/main" val="2576055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0" presetClass="entr" presetSubtype="0"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49" presetClass="path" presetSubtype="0" accel="50000" decel="50000" fill="hold" grpId="1" nodeType="withEffect">
                                  <p:stCondLst>
                                    <p:cond delay="0"/>
                                  </p:stCondLst>
                                  <p:childTnLst>
                                    <p:animMotion origin="layout" path="M 3.88889E-6 1.11111E-6 L -0.23299 0.0338 " pathEditMode="relative" rAng="0" ptsTypes="AA">
                                      <p:cBhvr>
                                        <p:cTn id="79" dur="2000" fill="hold"/>
                                        <p:tgtEl>
                                          <p:spTgt spid="55"/>
                                        </p:tgtEl>
                                        <p:attrNameLst>
                                          <p:attrName>ppt_x</p:attrName>
                                          <p:attrName>ppt_y</p:attrName>
                                        </p:attrNameLst>
                                      </p:cBhvr>
                                      <p:rCtr x="-11649" y="1690"/>
                                    </p:animMotion>
                                  </p:childTnLst>
                                </p:cTn>
                              </p:par>
                            </p:childTnLst>
                          </p:cTn>
                        </p:par>
                        <p:par>
                          <p:cTn id="80" fill="hold">
                            <p:stCondLst>
                              <p:cond delay="2000"/>
                            </p:stCondLst>
                            <p:childTnLst>
                              <p:par>
                                <p:cTn id="81" presetID="22" presetClass="entr" presetSubtype="8" fill="hold"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500"/>
                                        <p:tgtEl>
                                          <p:spTgt spid="54"/>
                                        </p:tgtEl>
                                      </p:cBhvr>
                                    </p:animEffect>
                                  </p:childTnLst>
                                </p:cTn>
                              </p:par>
                            </p:childTnLst>
                          </p:cTn>
                        </p:par>
                        <p:par>
                          <p:cTn id="84" fill="hold">
                            <p:stCondLst>
                              <p:cond delay="2500"/>
                            </p:stCondLst>
                            <p:childTnLst>
                              <p:par>
                                <p:cTn id="85" presetID="49" presetClass="path" presetSubtype="0" accel="50000" decel="50000" fill="hold" grpId="1" nodeType="afterEffect">
                                  <p:stCondLst>
                                    <p:cond delay="0"/>
                                  </p:stCondLst>
                                  <p:childTnLst>
                                    <p:animMotion origin="layout" path="M 1.66667E-6 1.11111E-6 L -0.39896 0.09051 " pathEditMode="relative" rAng="0" ptsTypes="AA">
                                      <p:cBhvr>
                                        <p:cTn id="86" dur="2000" fill="hold"/>
                                        <p:tgtEl>
                                          <p:spTgt spid="56"/>
                                        </p:tgtEl>
                                        <p:attrNameLst>
                                          <p:attrName>ppt_x</p:attrName>
                                          <p:attrName>ppt_y</p:attrName>
                                        </p:attrNameLst>
                                      </p:cBhvr>
                                      <p:rCtr x="-19948" y="4514"/>
                                    </p:animMotion>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childTnLst>
                          </p:cTn>
                        </p:par>
                        <p:par>
                          <p:cTn id="102" fill="hold">
                            <p:stCondLst>
                              <p:cond delay="500"/>
                            </p:stCondLst>
                            <p:childTnLst>
                              <p:par>
                                <p:cTn id="103" presetID="10" presetClass="entr" presetSubtype="0" fill="hold" grpId="0" nodeType="afterEffect">
                                  <p:stCondLst>
                                    <p:cond delay="0"/>
                                  </p:stCondLst>
                                  <p:childTnLst>
                                    <p:set>
                                      <p:cBhvr>
                                        <p:cTn id="104" dur="1" fill="hold">
                                          <p:stCondLst>
                                            <p:cond delay="0"/>
                                          </p:stCondLst>
                                        </p:cTn>
                                        <p:tgtEl>
                                          <p:spTgt spid="43"/>
                                        </p:tgtEl>
                                        <p:attrNameLst>
                                          <p:attrName>style.visibility</p:attrName>
                                        </p:attrNameLst>
                                      </p:cBhvr>
                                      <p:to>
                                        <p:strVal val="visible"/>
                                      </p:to>
                                    </p:set>
                                    <p:animEffect transition="in" filter="fade">
                                      <p:cBhvr>
                                        <p:cTn id="105" dur="500"/>
                                        <p:tgtEl>
                                          <p:spTgt spid="43"/>
                                        </p:tgtEl>
                                      </p:cBhvr>
                                    </p:animEffect>
                                  </p:childTnLst>
                                </p:cTn>
                              </p:par>
                              <p:par>
                                <p:cTn id="106" presetID="10" presetClass="entr" presetSubtype="0" fill="hold"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fade">
                                      <p:cBhvr>
                                        <p:cTn id="108" dur="500"/>
                                        <p:tgtEl>
                                          <p:spTgt spid="48"/>
                                        </p:tgtEl>
                                      </p:cBhvr>
                                    </p:animEffect>
                                  </p:childTnLst>
                                </p:cTn>
                              </p:par>
                              <p:par>
                                <p:cTn id="109" presetID="10" presetClass="entr" presetSubtype="0" fill="hold"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500"/>
                                        <p:tgtEl>
                                          <p:spTgt spid="49"/>
                                        </p:tgtEl>
                                      </p:cBhvr>
                                    </p:animEffect>
                                  </p:childTnLst>
                                </p:cTn>
                              </p:par>
                              <p:par>
                                <p:cTn id="112" presetID="10" presetClass="entr" presetSubtype="0"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fade">
                                      <p:cBhvr>
                                        <p:cTn id="114" dur="500"/>
                                        <p:tgtEl>
                                          <p:spTgt spid="5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childTnLst>
                                </p:cTn>
                              </p:par>
                            </p:childTnLst>
                          </p:cTn>
                        </p:par>
                        <p:par>
                          <p:cTn id="123" fill="hold">
                            <p:stCondLst>
                              <p:cond delay="500"/>
                            </p:stCondLst>
                            <p:childTnLst>
                              <p:par>
                                <p:cTn id="124" presetID="49" presetClass="path" presetSubtype="0" accel="50000" decel="50000" fill="hold" grpId="1" nodeType="afterEffect">
                                  <p:stCondLst>
                                    <p:cond delay="0"/>
                                  </p:stCondLst>
                                  <p:childTnLst>
                                    <p:animMotion origin="layout" path="M 3.05556E-6 -2.59259E-6 L 0.1533 0.14329 " pathEditMode="relative" rAng="0" ptsTypes="AA">
                                      <p:cBhvr>
                                        <p:cTn id="125" dur="2000" fill="hold"/>
                                        <p:tgtEl>
                                          <p:spTgt spid="60"/>
                                        </p:tgtEl>
                                        <p:attrNameLst>
                                          <p:attrName>ppt_x</p:attrName>
                                          <p:attrName>ppt_y</p:attrName>
                                        </p:attrNameLst>
                                      </p:cBhvr>
                                      <p:rCtr x="7656" y="7153"/>
                                    </p:animMotion>
                                  </p:childTnLst>
                                </p:cTn>
                              </p:par>
                              <p:par>
                                <p:cTn id="126" presetID="1" presetClass="entr" presetSubtype="0" fill="hold" grpId="0" nodeType="withEffect">
                                  <p:stCondLst>
                                    <p:cond delay="0"/>
                                  </p:stCondLst>
                                  <p:childTnLst>
                                    <p:set>
                                      <p:cBhvr>
                                        <p:cTn id="127" dur="1" fill="hold">
                                          <p:stCondLst>
                                            <p:cond delay="0"/>
                                          </p:stCondLst>
                                        </p:cTn>
                                        <p:tgtEl>
                                          <p:spTgt spid="3"/>
                                        </p:tgtEl>
                                        <p:attrNameLst>
                                          <p:attrName>style.visibility</p:attrName>
                                        </p:attrNameLst>
                                      </p:cBhvr>
                                      <p:to>
                                        <p:strVal val="visible"/>
                                      </p:to>
                                    </p:set>
                                  </p:childTnLst>
                                </p:cTn>
                              </p:par>
                              <p:par>
                                <p:cTn id="128" presetID="22" presetClass="entr" presetSubtype="1" fill="hold"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wipe(up)">
                                      <p:cBhvr>
                                        <p:cTn id="130" dur="500"/>
                                        <p:tgtEl>
                                          <p:spTgt spid="59"/>
                                        </p:tgtEl>
                                      </p:cBhvr>
                                    </p:animEffect>
                                  </p:childTnLst>
                                </p:cTn>
                              </p:par>
                            </p:childTnLst>
                          </p:cTn>
                        </p:par>
                        <p:par>
                          <p:cTn id="131" fill="hold">
                            <p:stCondLst>
                              <p:cond delay="2500"/>
                            </p:stCondLst>
                            <p:childTnLst>
                              <p:par>
                                <p:cTn id="132" presetID="10" presetClass="entr" presetSubtype="0" fill="hold" grpId="0" nodeType="after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fade">
                                      <p:cBhvr>
                                        <p:cTn id="134" dur="500"/>
                                        <p:tgtEl>
                                          <p:spTgt spid="36"/>
                                        </p:tgtEl>
                                      </p:cBhvr>
                                    </p:animEffect>
                                  </p:childTnLst>
                                </p:cTn>
                              </p:par>
                            </p:childTnLst>
                          </p:cTn>
                        </p:par>
                        <p:par>
                          <p:cTn id="135" fill="hold">
                            <p:stCondLst>
                              <p:cond delay="3000"/>
                            </p:stCondLst>
                            <p:childTnLst>
                              <p:par>
                                <p:cTn id="136" presetID="10" presetClass="entr" presetSubtype="0" fill="hold" grpId="0" nodeType="after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44"/>
                                        </p:tgtEl>
                                        <p:attrNameLst>
                                          <p:attrName>style.visibility</p:attrName>
                                        </p:attrNameLst>
                                      </p:cBhvr>
                                      <p:to>
                                        <p:strVal val="visible"/>
                                      </p:to>
                                    </p:set>
                                    <p:animEffect transition="in" filter="fade">
                                      <p:cBhvr>
                                        <p:cTn id="142" dur="500"/>
                                        <p:tgtEl>
                                          <p:spTgt spid="44"/>
                                        </p:tgtEl>
                                      </p:cBhvr>
                                    </p:animEffect>
                                  </p:childTnLst>
                                </p:cTn>
                              </p:par>
                              <p:par>
                                <p:cTn id="143" presetID="10" presetClass="entr" presetSubtype="0" fill="hold" nodeType="withEffect">
                                  <p:stCondLst>
                                    <p:cond delay="0"/>
                                  </p:stCondLst>
                                  <p:childTnLst>
                                    <p:set>
                                      <p:cBhvr>
                                        <p:cTn id="144" dur="1" fill="hold">
                                          <p:stCondLst>
                                            <p:cond delay="0"/>
                                          </p:stCondLst>
                                        </p:cTn>
                                        <p:tgtEl>
                                          <p:spTgt spid="52"/>
                                        </p:tgtEl>
                                        <p:attrNameLst>
                                          <p:attrName>style.visibility</p:attrName>
                                        </p:attrNameLst>
                                      </p:cBhvr>
                                      <p:to>
                                        <p:strVal val="visible"/>
                                      </p:to>
                                    </p:set>
                                    <p:animEffect transition="in" filter="fade">
                                      <p:cBhvr>
                                        <p:cTn id="145" dur="500"/>
                                        <p:tgtEl>
                                          <p:spTgt spid="52"/>
                                        </p:tgtEl>
                                      </p:cBhvr>
                                    </p:animEffect>
                                  </p:childTnLst>
                                </p:cTn>
                              </p:par>
                              <p:par>
                                <p:cTn id="146" presetID="10" presetClass="entr" presetSubtype="0" fill="hold" nodeType="with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fade">
                                      <p:cBhvr>
                                        <p:cTn id="148" dur="500"/>
                                        <p:tgtEl>
                                          <p:spTgt spid="53"/>
                                        </p:tgtEl>
                                      </p:cBhvr>
                                    </p:animEffect>
                                  </p:childTnLst>
                                </p:cTn>
                              </p:par>
                              <p:par>
                                <p:cTn id="149" presetID="10" presetClass="entr" presetSubtype="0" fill="hold" nodeType="withEffect">
                                  <p:stCondLst>
                                    <p:cond delay="0"/>
                                  </p:stCondLst>
                                  <p:childTnLst>
                                    <p:set>
                                      <p:cBhvr>
                                        <p:cTn id="150" dur="1" fill="hold">
                                          <p:stCondLst>
                                            <p:cond delay="0"/>
                                          </p:stCondLst>
                                        </p:cTn>
                                        <p:tgtEl>
                                          <p:spTgt spid="51"/>
                                        </p:tgtEl>
                                        <p:attrNameLst>
                                          <p:attrName>style.visibility</p:attrName>
                                        </p:attrNameLst>
                                      </p:cBhvr>
                                      <p:to>
                                        <p:strVal val="visible"/>
                                      </p:to>
                                    </p:set>
                                    <p:animEffect transition="in" filter="fade">
                                      <p:cBhvr>
                                        <p:cTn id="1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5" grpId="0"/>
      <p:bldP spid="27" grpId="0"/>
      <p:bldP spid="28" grpId="0"/>
      <p:bldP spid="29" grpId="0"/>
      <p:bldP spid="30" grpId="0"/>
      <p:bldP spid="31" grpId="0"/>
      <p:bldP spid="32" grpId="0"/>
      <p:bldP spid="33" grpId="0"/>
      <p:bldP spid="34" grpId="0"/>
      <p:bldP spid="36" grpId="0"/>
      <p:bldP spid="37" grpId="0"/>
      <p:bldP spid="38" grpId="0"/>
      <p:bldP spid="39" grpId="0"/>
      <p:bldP spid="40" grpId="0"/>
      <p:bldP spid="41" grpId="0"/>
      <p:bldP spid="42" grpId="0"/>
      <p:bldP spid="43" grpId="0"/>
      <p:bldP spid="44" grpId="0"/>
      <p:bldP spid="57" grpId="0"/>
      <p:bldP spid="61" grpId="0"/>
      <p:bldP spid="62" grpId="0"/>
      <p:bldP spid="63" grpId="0"/>
      <p:bldP spid="64" grpId="0"/>
      <p:bldP spid="35" grpId="0"/>
      <p:bldP spid="55" grpId="0"/>
      <p:bldP spid="55" grpId="1"/>
      <p:bldP spid="56" grpId="0"/>
      <p:bldP spid="56" grpId="1"/>
      <p:bldP spid="60" grpId="0"/>
      <p:bldP spid="60" grpId="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137440"/>
            <a:ext cx="8013600" cy="941740"/>
          </a:xfrm>
        </p:spPr>
        <p:txBody>
          <a:bodyPr/>
          <a:lstStyle/>
          <a:p>
            <a:r>
              <a:rPr lang="en-US" altLang="en-US" dirty="0"/>
              <a:t>Concept Check: Retail Inventory Method</a:t>
            </a:r>
            <a:endParaRPr lang="en-US" dirty="0"/>
          </a:p>
        </p:txBody>
      </p:sp>
      <p:sp>
        <p:nvSpPr>
          <p:cNvPr id="414723" name="Rectangle 3"/>
          <p:cNvSpPr>
            <a:spLocks noGrp="1" noChangeArrowheads="1"/>
          </p:cNvSpPr>
          <p:nvPr>
            <p:ph idx="1"/>
          </p:nvPr>
        </p:nvSpPr>
        <p:spPr>
          <a:xfrm>
            <a:off x="796977" y="1549653"/>
            <a:ext cx="8013600" cy="5057775"/>
          </a:xfrm>
          <a:solidFill>
            <a:schemeClr val="bg1">
              <a:lumMod val="95000"/>
            </a:schemeClr>
          </a:solidFill>
        </p:spPr>
        <p:txBody>
          <a:bodyPr>
            <a:normAutofit/>
          </a:bodyPr>
          <a:lstStyle/>
          <a:p>
            <a:pPr marL="0" indent="0">
              <a:buNone/>
            </a:pPr>
            <a:r>
              <a:rPr lang="en-US" sz="2000" dirty="0"/>
              <a:t>The Bowden Company uses the retail inventory method</a:t>
            </a:r>
            <a:r>
              <a:rPr lang="en-US" sz="2000" dirty="0" smtClean="0"/>
              <a:t>. The </a:t>
            </a:r>
            <a:r>
              <a:rPr lang="en-US" sz="2000" dirty="0"/>
              <a:t>following information is available for the </a:t>
            </a:r>
            <a:r>
              <a:rPr lang="en-US" sz="2000" dirty="0" smtClean="0"/>
              <a:t>year:</a:t>
            </a:r>
            <a:endParaRPr lang="en-US" sz="2000" dirty="0"/>
          </a:p>
          <a:p>
            <a:pPr marL="0" indent="0">
              <a:spcBef>
                <a:spcPts val="0"/>
              </a:spcBef>
              <a:buNone/>
            </a:pPr>
            <a:r>
              <a:rPr lang="en-US" sz="2000" b="1" dirty="0"/>
              <a:t>					    Cost	            Retail</a:t>
            </a:r>
            <a:endParaRPr lang="en-US" sz="2000" dirty="0"/>
          </a:p>
          <a:p>
            <a:pPr marL="0" indent="0">
              <a:spcBef>
                <a:spcPts val="0"/>
              </a:spcBef>
              <a:buNone/>
            </a:pPr>
            <a:r>
              <a:rPr lang="en-US" sz="2000" dirty="0"/>
              <a:t>	Inventory </a:t>
            </a:r>
            <a:r>
              <a:rPr lang="en-US" sz="2000" dirty="0" smtClean="0"/>
              <a:t>(beginning of year)      $   780,000</a:t>
            </a:r>
            <a:r>
              <a:rPr lang="en-US" sz="2000" dirty="0"/>
              <a:t>	     $ 1,300,000</a:t>
            </a:r>
          </a:p>
          <a:p>
            <a:pPr marL="0" indent="0">
              <a:spcBef>
                <a:spcPts val="0"/>
              </a:spcBef>
              <a:buNone/>
            </a:pPr>
            <a:r>
              <a:rPr lang="en-US" sz="2000" dirty="0"/>
              <a:t>	Net purchases for the </a:t>
            </a:r>
            <a:r>
              <a:rPr lang="en-US" sz="2000" dirty="0" smtClean="0"/>
              <a:t>year	2,804,000</a:t>
            </a:r>
            <a:r>
              <a:rPr lang="en-US" sz="2000" dirty="0"/>
              <a:t> </a:t>
            </a:r>
            <a:r>
              <a:rPr lang="en-US" sz="2000" dirty="0" smtClean="0"/>
              <a:t>      3,670,000</a:t>
            </a:r>
            <a:endParaRPr lang="en-US" sz="2000" dirty="0"/>
          </a:p>
          <a:p>
            <a:pPr marL="0" indent="0">
              <a:spcBef>
                <a:spcPts val="0"/>
              </a:spcBef>
              <a:buNone/>
            </a:pPr>
            <a:r>
              <a:rPr lang="en-US" sz="2000" dirty="0"/>
              <a:t>	Net markups			   	           150,000</a:t>
            </a:r>
          </a:p>
          <a:p>
            <a:pPr marL="0" indent="0">
              <a:spcBef>
                <a:spcPts val="0"/>
              </a:spcBef>
              <a:buNone/>
            </a:pPr>
            <a:r>
              <a:rPr lang="en-US" sz="2000" dirty="0"/>
              <a:t>	Net markdowns				             90,000</a:t>
            </a:r>
          </a:p>
          <a:p>
            <a:pPr marL="0" indent="0">
              <a:spcBef>
                <a:spcPts val="0"/>
              </a:spcBef>
              <a:spcAft>
                <a:spcPts val="1200"/>
              </a:spcAft>
              <a:buNone/>
            </a:pPr>
            <a:r>
              <a:rPr lang="en-US" sz="2000" dirty="0"/>
              <a:t>	Net sales				        3,690,000</a:t>
            </a:r>
          </a:p>
          <a:p>
            <a:pPr marL="0" indent="0">
              <a:spcBef>
                <a:spcPts val="0"/>
              </a:spcBef>
              <a:spcAft>
                <a:spcPts val="1200"/>
              </a:spcAft>
              <a:buNone/>
            </a:pPr>
            <a:r>
              <a:rPr lang="en-US" sz="2000" dirty="0"/>
              <a:t>Applying the </a:t>
            </a:r>
            <a:r>
              <a:rPr lang="en-US" sz="2000" i="1" dirty="0"/>
              <a:t>average cost retail inventory method</a:t>
            </a:r>
            <a:r>
              <a:rPr lang="en-US" sz="2000" dirty="0"/>
              <a:t>, </a:t>
            </a:r>
            <a:r>
              <a:rPr lang="en-US" sz="2000" dirty="0" smtClean="0"/>
              <a:t>Bowden’s </a:t>
            </a:r>
            <a:r>
              <a:rPr lang="en-US" sz="2000" dirty="0"/>
              <a:t>inventory at </a:t>
            </a:r>
            <a:r>
              <a:rPr lang="en-US" sz="2000" dirty="0" smtClean="0"/>
              <a:t>the end of the year is </a:t>
            </a:r>
            <a:r>
              <a:rPr lang="en-US" sz="2000" dirty="0"/>
              <a:t>estimated at</a:t>
            </a:r>
            <a:r>
              <a:rPr lang="en-US" sz="2000" dirty="0" smtClean="0"/>
              <a:t>:</a:t>
            </a:r>
          </a:p>
          <a:p>
            <a:pPr marL="457200" indent="-457200">
              <a:buFont typeface="+mj-lt"/>
              <a:buAutoNum type="alphaLcPeriod"/>
            </a:pPr>
            <a:r>
              <a:rPr lang="en-US" sz="2000" dirty="0" smtClean="0"/>
              <a:t>$954,784 </a:t>
            </a:r>
          </a:p>
          <a:p>
            <a:pPr marL="457200" indent="-457200">
              <a:buFont typeface="+mj-lt"/>
              <a:buAutoNum type="alphaLcPeriod"/>
            </a:pPr>
            <a:r>
              <a:rPr lang="en-US" sz="2000" dirty="0" smtClean="0"/>
              <a:t>$790,318 </a:t>
            </a:r>
            <a:endParaRPr lang="en-US" sz="2000" dirty="0"/>
          </a:p>
          <a:p>
            <a:pPr marL="457200" indent="-457200">
              <a:buFont typeface="+mj-lt"/>
              <a:buAutoNum type="alphaLcPeriod"/>
            </a:pPr>
            <a:r>
              <a:rPr lang="en-US" sz="2000" dirty="0" smtClean="0"/>
              <a:t>$938,000 </a:t>
            </a:r>
            <a:endParaRPr lang="en-US" sz="2000" dirty="0"/>
          </a:p>
          <a:p>
            <a:pPr marL="457200" indent="-457200">
              <a:buFont typeface="+mj-lt"/>
              <a:buAutoNum type="alphaLcPeriod"/>
            </a:pPr>
            <a:r>
              <a:rPr lang="en-US" sz="2000" dirty="0" smtClean="0"/>
              <a:t>$810,700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1995" y="4770803"/>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621602" y="4584792"/>
            <a:ext cx="6244318" cy="2031325"/>
          </a:xfrm>
          <a:prstGeom prst="rect">
            <a:avLst/>
          </a:prstGeom>
          <a:solidFill>
            <a:srgbClr val="FDEADA"/>
          </a:solidFill>
          <a:ln w="6350">
            <a:solidFill>
              <a:schemeClr val="tx1"/>
            </a:solidFill>
          </a:ln>
        </p:spPr>
        <p:txBody>
          <a:bodyPr wrap="square" rtlCol="0">
            <a:spAutoFit/>
          </a:bodyPr>
          <a:lstStyle/>
          <a:p>
            <a:pPr lvl="0"/>
            <a:r>
              <a:rPr lang="en-US" dirty="0" smtClean="0">
                <a:latin typeface="+mn-lt"/>
              </a:rPr>
              <a:t>The </a:t>
            </a:r>
            <a:r>
              <a:rPr lang="en-US" dirty="0">
                <a:latin typeface="+mn-lt"/>
              </a:rPr>
              <a:t>correct answer is </a:t>
            </a:r>
            <a:r>
              <a:rPr lang="en-US" i="1" dirty="0" smtClean="0">
                <a:latin typeface="+mn-lt"/>
              </a:rPr>
              <a:t>a</a:t>
            </a:r>
            <a:r>
              <a:rPr lang="en-US" dirty="0">
                <a:latin typeface="+mn-lt"/>
              </a:rPr>
              <a:t>:</a:t>
            </a:r>
            <a:r>
              <a:rPr lang="en-US" dirty="0" smtClean="0">
                <a:latin typeface="+mn-lt"/>
              </a:rPr>
              <a:t> </a:t>
            </a:r>
          </a:p>
          <a:p>
            <a:pPr lvl="0"/>
            <a:r>
              <a:rPr lang="en-US" dirty="0" smtClean="0">
                <a:latin typeface="+mn-lt"/>
              </a:rPr>
              <a:t>Ending </a:t>
            </a:r>
            <a:r>
              <a:rPr lang="en-US" dirty="0">
                <a:latin typeface="+mn-lt"/>
              </a:rPr>
              <a:t>inventory at </a:t>
            </a:r>
            <a:r>
              <a:rPr lang="en-US" dirty="0" smtClean="0">
                <a:latin typeface="+mn-lt"/>
              </a:rPr>
              <a:t>retail = $</a:t>
            </a:r>
            <a:r>
              <a:rPr lang="en-US" dirty="0">
                <a:latin typeface="+mn-lt"/>
              </a:rPr>
              <a:t>1,340,000 </a:t>
            </a:r>
            <a:endParaRPr lang="en-US" dirty="0" smtClean="0">
              <a:latin typeface="+mn-lt"/>
            </a:endParaRPr>
          </a:p>
          <a:p>
            <a:pPr marL="234950" lvl="0"/>
            <a:r>
              <a:rPr lang="en-US" dirty="0" smtClean="0">
                <a:latin typeface="+mn-lt"/>
              </a:rPr>
              <a:t>[$</a:t>
            </a:r>
            <a:r>
              <a:rPr lang="en-US" dirty="0">
                <a:latin typeface="+mn-lt"/>
              </a:rPr>
              <a:t>1,300,000 </a:t>
            </a:r>
            <a:r>
              <a:rPr lang="en-US" dirty="0" smtClean="0">
                <a:latin typeface="+mn-lt"/>
              </a:rPr>
              <a:t>+ </a:t>
            </a:r>
            <a:r>
              <a:rPr lang="en-US" dirty="0">
                <a:latin typeface="+mn-lt"/>
              </a:rPr>
              <a:t>$3,670,000 </a:t>
            </a:r>
            <a:r>
              <a:rPr lang="en-US" dirty="0" smtClean="0">
                <a:latin typeface="+mn-lt"/>
              </a:rPr>
              <a:t>+ </a:t>
            </a:r>
            <a:r>
              <a:rPr lang="en-US" dirty="0">
                <a:latin typeface="+mn-lt"/>
              </a:rPr>
              <a:t>$150,000 </a:t>
            </a:r>
            <a:r>
              <a:rPr lang="en-US" dirty="0" smtClean="0">
                <a:latin typeface="+mn-lt"/>
              </a:rPr>
              <a:t>− </a:t>
            </a:r>
            <a:r>
              <a:rPr lang="en-US" dirty="0">
                <a:latin typeface="+mn-lt"/>
              </a:rPr>
              <a:t>$90,000 </a:t>
            </a:r>
            <a:r>
              <a:rPr lang="en-US" dirty="0" smtClean="0">
                <a:latin typeface="+mn-lt"/>
              </a:rPr>
              <a:t>− </a:t>
            </a:r>
            <a:r>
              <a:rPr lang="en-US" dirty="0">
                <a:latin typeface="+mn-lt"/>
              </a:rPr>
              <a:t>$</a:t>
            </a:r>
            <a:r>
              <a:rPr lang="en-US" dirty="0" smtClean="0">
                <a:latin typeface="+mn-lt"/>
              </a:rPr>
              <a:t>3,690,000]</a:t>
            </a:r>
          </a:p>
          <a:p>
            <a:pPr lvl="0"/>
            <a:r>
              <a:rPr lang="en-US" dirty="0" smtClean="0">
                <a:latin typeface="+mn-lt"/>
              </a:rPr>
              <a:t>Cost-to-retail ratio = </a:t>
            </a:r>
            <a:r>
              <a:rPr lang="en-US" dirty="0">
                <a:latin typeface="+mn-lt"/>
              </a:rPr>
              <a:t>71.2525% </a:t>
            </a:r>
            <a:endParaRPr lang="en-US" dirty="0" smtClean="0">
              <a:latin typeface="+mn-lt"/>
            </a:endParaRPr>
          </a:p>
          <a:p>
            <a:pPr marL="234950" lvl="0"/>
            <a:r>
              <a:rPr lang="en-US" dirty="0" smtClean="0">
                <a:latin typeface="+mn-lt"/>
              </a:rPr>
              <a:t>[$</a:t>
            </a:r>
            <a:r>
              <a:rPr lang="en-US" dirty="0">
                <a:latin typeface="+mn-lt"/>
              </a:rPr>
              <a:t>780,000 </a:t>
            </a:r>
            <a:r>
              <a:rPr lang="en-US" dirty="0" smtClean="0">
                <a:latin typeface="+mn-lt"/>
              </a:rPr>
              <a:t>+ </a:t>
            </a:r>
            <a:r>
              <a:rPr lang="en-US" dirty="0">
                <a:latin typeface="+mn-lt"/>
              </a:rPr>
              <a:t>$</a:t>
            </a:r>
            <a:r>
              <a:rPr lang="en-US" dirty="0" smtClean="0">
                <a:latin typeface="+mn-lt"/>
              </a:rPr>
              <a:t>2,804,000] ÷ </a:t>
            </a:r>
            <a:r>
              <a:rPr lang="en-US" dirty="0">
                <a:latin typeface="+mn-lt"/>
              </a:rPr>
              <a:t>[$1,300,000 </a:t>
            </a:r>
            <a:r>
              <a:rPr lang="en-US" dirty="0" smtClean="0">
                <a:latin typeface="+mn-lt"/>
              </a:rPr>
              <a:t>+ </a:t>
            </a:r>
            <a:r>
              <a:rPr lang="en-US" dirty="0">
                <a:latin typeface="+mn-lt"/>
              </a:rPr>
              <a:t>$3,670,000 </a:t>
            </a:r>
            <a:r>
              <a:rPr lang="en-US" dirty="0" smtClean="0">
                <a:latin typeface="+mn-lt"/>
              </a:rPr>
              <a:t>+ </a:t>
            </a:r>
            <a:r>
              <a:rPr lang="en-US" dirty="0">
                <a:latin typeface="+mn-lt"/>
              </a:rPr>
              <a:t>$150,000 </a:t>
            </a:r>
            <a:r>
              <a:rPr lang="en-US" dirty="0" smtClean="0">
                <a:latin typeface="+mn-lt"/>
              </a:rPr>
              <a:t>− </a:t>
            </a:r>
            <a:r>
              <a:rPr lang="en-US" dirty="0">
                <a:latin typeface="+mn-lt"/>
              </a:rPr>
              <a:t>$</a:t>
            </a:r>
            <a:r>
              <a:rPr lang="en-US" dirty="0" smtClean="0">
                <a:latin typeface="+mn-lt"/>
              </a:rPr>
              <a:t>90,000]</a:t>
            </a:r>
          </a:p>
          <a:p>
            <a:pPr lvl="0"/>
            <a:r>
              <a:rPr lang="en-US" dirty="0" smtClean="0">
                <a:latin typeface="+mn-lt"/>
              </a:rPr>
              <a:t>Ending </a:t>
            </a:r>
            <a:r>
              <a:rPr lang="en-US" dirty="0">
                <a:latin typeface="+mn-lt"/>
              </a:rPr>
              <a:t>inventory at </a:t>
            </a:r>
            <a:r>
              <a:rPr lang="en-US" dirty="0" smtClean="0">
                <a:latin typeface="+mn-lt"/>
              </a:rPr>
              <a:t>cost = </a:t>
            </a:r>
            <a:r>
              <a:rPr lang="en-US" dirty="0">
                <a:latin typeface="+mn-lt"/>
              </a:rPr>
              <a:t>$1,340,000 </a:t>
            </a:r>
            <a:r>
              <a:rPr lang="en-US" dirty="0" smtClean="0">
                <a:latin typeface="+mn-lt"/>
              </a:rPr>
              <a:t>× </a:t>
            </a:r>
            <a:r>
              <a:rPr lang="en-US" dirty="0">
                <a:latin typeface="+mn-lt"/>
              </a:rPr>
              <a:t>71.2525% = </a:t>
            </a:r>
            <a:r>
              <a:rPr lang="en-US" b="1" dirty="0">
                <a:solidFill>
                  <a:srgbClr val="C00000"/>
                </a:solidFill>
                <a:latin typeface="+mn-lt"/>
              </a:rPr>
              <a:t>$954,784</a:t>
            </a:r>
          </a:p>
        </p:txBody>
      </p:sp>
      <p:sp>
        <p:nvSpPr>
          <p:cNvPr id="6" name="Title 2"/>
          <p:cNvSpPr txBox="1">
            <a:spLocks/>
          </p:cNvSpPr>
          <p:nvPr/>
        </p:nvSpPr>
        <p:spPr bwMode="auto">
          <a:xfrm>
            <a:off x="8389940" y="33861"/>
            <a:ext cx="754060" cy="402080"/>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LO9-3</a:t>
            </a:r>
          </a:p>
        </p:txBody>
      </p:sp>
    </p:spTree>
    <p:extLst>
      <p:ext uri="{BB962C8B-B14F-4D97-AF65-F5344CB8AC3E}">
        <p14:creationId xmlns:p14="http://schemas.microsoft.com/office/powerpoint/2010/main" val="288724488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Retail Inventory </a:t>
            </a:r>
            <a:r>
              <a:rPr lang="en-US" dirty="0" smtClean="0"/>
              <a:t>Method—Conventional</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
        <p:nvSpPr>
          <p:cNvPr id="21" name="TextBox 20"/>
          <p:cNvSpPr txBox="1"/>
          <p:nvPr/>
        </p:nvSpPr>
        <p:spPr>
          <a:xfrm>
            <a:off x="671202" y="1117416"/>
            <a:ext cx="8384687" cy="5486400"/>
          </a:xfrm>
          <a:prstGeom prst="rect">
            <a:avLst/>
          </a:prstGeom>
          <a:solidFill>
            <a:srgbClr val="FFFAB0"/>
          </a:solidFill>
          <a:ln w="28575">
            <a:solidFill>
              <a:srgbClr val="F79646"/>
            </a:solidFill>
          </a:ln>
        </p:spPr>
        <p:txBody>
          <a:bodyPr wrap="square" rtlCol="0">
            <a:spAutoFit/>
          </a:bodyPr>
          <a:lstStyle/>
          <a:p>
            <a:endParaRPr lang="en-US" dirty="0"/>
          </a:p>
        </p:txBody>
      </p:sp>
      <p:sp>
        <p:nvSpPr>
          <p:cNvPr id="23" name="TextBox 22"/>
          <p:cNvSpPr txBox="1"/>
          <p:nvPr/>
        </p:nvSpPr>
        <p:spPr>
          <a:xfrm>
            <a:off x="699196" y="1734237"/>
            <a:ext cx="4894750" cy="461665"/>
          </a:xfrm>
          <a:prstGeom prst="rect">
            <a:avLst/>
          </a:prstGeom>
          <a:noFill/>
        </p:spPr>
        <p:txBody>
          <a:bodyPr wrap="square" rtlCol="0">
            <a:spAutoFit/>
          </a:bodyPr>
          <a:lstStyle/>
          <a:p>
            <a:r>
              <a:rPr lang="en-US" sz="2400" dirty="0">
                <a:latin typeface="+mn-lt"/>
              </a:rPr>
              <a:t>Beginning inventory</a:t>
            </a:r>
          </a:p>
        </p:txBody>
      </p:sp>
      <p:sp>
        <p:nvSpPr>
          <p:cNvPr id="25" name="TextBox 24"/>
          <p:cNvSpPr txBox="1"/>
          <p:nvPr/>
        </p:nvSpPr>
        <p:spPr>
          <a:xfrm>
            <a:off x="699195" y="2095422"/>
            <a:ext cx="4894751" cy="461665"/>
          </a:xfrm>
          <a:prstGeom prst="rect">
            <a:avLst/>
          </a:prstGeom>
          <a:noFill/>
        </p:spPr>
        <p:txBody>
          <a:bodyPr wrap="square" rtlCol="0">
            <a:spAutoFit/>
          </a:bodyPr>
          <a:lstStyle/>
          <a:p>
            <a:r>
              <a:rPr lang="en-US" sz="2400" dirty="0">
                <a:latin typeface="+mn-lt"/>
              </a:rPr>
              <a:t>Plus: Net purchases</a:t>
            </a:r>
          </a:p>
        </p:txBody>
      </p:sp>
      <p:sp>
        <p:nvSpPr>
          <p:cNvPr id="33" name="TextBox 32"/>
          <p:cNvSpPr txBox="1"/>
          <p:nvPr/>
        </p:nvSpPr>
        <p:spPr>
          <a:xfrm>
            <a:off x="6016741" y="1734237"/>
            <a:ext cx="1372503" cy="461665"/>
          </a:xfrm>
          <a:prstGeom prst="rect">
            <a:avLst/>
          </a:prstGeom>
          <a:noFill/>
        </p:spPr>
        <p:txBody>
          <a:bodyPr wrap="square" rtlCol="0">
            <a:spAutoFit/>
          </a:bodyPr>
          <a:lstStyle/>
          <a:p>
            <a:pPr algn="r"/>
            <a:r>
              <a:rPr lang="en-US" sz="2400" dirty="0">
                <a:latin typeface="+mn-lt"/>
              </a:rPr>
              <a:t>$  99,200</a:t>
            </a:r>
          </a:p>
        </p:txBody>
      </p:sp>
      <p:sp>
        <p:nvSpPr>
          <p:cNvPr id="34" name="TextBox 33"/>
          <p:cNvSpPr txBox="1"/>
          <p:nvPr/>
        </p:nvSpPr>
        <p:spPr>
          <a:xfrm>
            <a:off x="6016741" y="2095422"/>
            <a:ext cx="1372503" cy="461665"/>
          </a:xfrm>
          <a:prstGeom prst="rect">
            <a:avLst/>
          </a:prstGeom>
          <a:noFill/>
        </p:spPr>
        <p:txBody>
          <a:bodyPr wrap="square" rtlCol="0">
            <a:spAutoFit/>
          </a:bodyPr>
          <a:lstStyle/>
          <a:p>
            <a:pPr algn="r"/>
            <a:r>
              <a:rPr lang="en-US" sz="2400" dirty="0">
                <a:latin typeface="+mn-lt"/>
              </a:rPr>
              <a:t>305,280</a:t>
            </a:r>
          </a:p>
        </p:txBody>
      </p:sp>
      <p:sp>
        <p:nvSpPr>
          <p:cNvPr id="37" name="TextBox 36"/>
          <p:cNvSpPr txBox="1"/>
          <p:nvPr/>
        </p:nvSpPr>
        <p:spPr>
          <a:xfrm>
            <a:off x="6016741" y="1261890"/>
            <a:ext cx="1372503" cy="461665"/>
          </a:xfrm>
          <a:prstGeom prst="rect">
            <a:avLst/>
          </a:prstGeom>
          <a:noFill/>
        </p:spPr>
        <p:txBody>
          <a:bodyPr wrap="square" rtlCol="0">
            <a:spAutoFit/>
          </a:bodyPr>
          <a:lstStyle/>
          <a:p>
            <a:pPr algn="ctr"/>
            <a:r>
              <a:rPr lang="en-US" sz="2400" b="1" dirty="0">
                <a:latin typeface="+mn-lt"/>
              </a:rPr>
              <a:t>Cost</a:t>
            </a:r>
          </a:p>
        </p:txBody>
      </p:sp>
      <p:sp>
        <p:nvSpPr>
          <p:cNvPr id="38" name="TextBox 37"/>
          <p:cNvSpPr txBox="1"/>
          <p:nvPr/>
        </p:nvSpPr>
        <p:spPr>
          <a:xfrm>
            <a:off x="7533718" y="1261890"/>
            <a:ext cx="1372503" cy="461665"/>
          </a:xfrm>
          <a:prstGeom prst="rect">
            <a:avLst/>
          </a:prstGeom>
          <a:noFill/>
        </p:spPr>
        <p:txBody>
          <a:bodyPr wrap="square" rtlCol="0">
            <a:spAutoFit/>
          </a:bodyPr>
          <a:lstStyle/>
          <a:p>
            <a:pPr algn="ctr"/>
            <a:r>
              <a:rPr lang="en-US" sz="2400" b="1" dirty="0">
                <a:latin typeface="+mn-lt"/>
              </a:rPr>
              <a:t>Retail</a:t>
            </a:r>
          </a:p>
        </p:txBody>
      </p:sp>
      <p:sp>
        <p:nvSpPr>
          <p:cNvPr id="39" name="TextBox 38"/>
          <p:cNvSpPr txBox="1"/>
          <p:nvPr/>
        </p:nvSpPr>
        <p:spPr>
          <a:xfrm>
            <a:off x="7533718" y="1734237"/>
            <a:ext cx="1372503" cy="461665"/>
          </a:xfrm>
          <a:prstGeom prst="rect">
            <a:avLst/>
          </a:prstGeom>
          <a:noFill/>
        </p:spPr>
        <p:txBody>
          <a:bodyPr wrap="square" rtlCol="0">
            <a:spAutoFit/>
          </a:bodyPr>
          <a:lstStyle/>
          <a:p>
            <a:pPr algn="r"/>
            <a:r>
              <a:rPr lang="en-US" sz="2400" dirty="0">
                <a:latin typeface="+mn-lt"/>
              </a:rPr>
              <a:t>$160,000</a:t>
            </a:r>
          </a:p>
        </p:txBody>
      </p:sp>
      <p:sp>
        <p:nvSpPr>
          <p:cNvPr id="40" name="TextBox 39"/>
          <p:cNvSpPr txBox="1"/>
          <p:nvPr/>
        </p:nvSpPr>
        <p:spPr>
          <a:xfrm>
            <a:off x="7533718" y="2095422"/>
            <a:ext cx="1372503" cy="461665"/>
          </a:xfrm>
          <a:prstGeom prst="rect">
            <a:avLst/>
          </a:prstGeom>
          <a:noFill/>
        </p:spPr>
        <p:txBody>
          <a:bodyPr wrap="square" rtlCol="0">
            <a:spAutoFit/>
          </a:bodyPr>
          <a:lstStyle/>
          <a:p>
            <a:pPr algn="r"/>
            <a:r>
              <a:rPr lang="en-US" sz="2400" dirty="0">
                <a:latin typeface="+mn-lt"/>
              </a:rPr>
              <a:t>470,000</a:t>
            </a:r>
          </a:p>
        </p:txBody>
      </p:sp>
      <p:cxnSp>
        <p:nvCxnSpPr>
          <p:cNvPr id="45" name="Straight Connector 44"/>
          <p:cNvCxnSpPr/>
          <p:nvPr/>
        </p:nvCxnSpPr>
        <p:spPr>
          <a:xfrm>
            <a:off x="768061" y="1662000"/>
            <a:ext cx="8138160" cy="0"/>
          </a:xfrm>
          <a:prstGeom prst="line">
            <a:avLst/>
          </a:prstGeom>
          <a:ln w="9525"/>
        </p:spPr>
        <p:style>
          <a:lnRef idx="1">
            <a:schemeClr val="dk1"/>
          </a:lnRef>
          <a:fillRef idx="0">
            <a:schemeClr val="dk1"/>
          </a:fillRef>
          <a:effectRef idx="0">
            <a:schemeClr val="dk1"/>
          </a:effectRef>
          <a:fontRef idx="minor">
            <a:schemeClr val="tx1"/>
          </a:fontRef>
        </p:style>
      </p:cxnSp>
      <p:sp>
        <p:nvSpPr>
          <p:cNvPr id="61" name="TextBox 60"/>
          <p:cNvSpPr txBox="1"/>
          <p:nvPr/>
        </p:nvSpPr>
        <p:spPr>
          <a:xfrm>
            <a:off x="699195" y="2477901"/>
            <a:ext cx="4894751" cy="461665"/>
          </a:xfrm>
          <a:prstGeom prst="rect">
            <a:avLst/>
          </a:prstGeom>
          <a:noFill/>
        </p:spPr>
        <p:txBody>
          <a:bodyPr wrap="square" rtlCol="0">
            <a:spAutoFit/>
          </a:bodyPr>
          <a:lstStyle/>
          <a:p>
            <a:pPr lvl="1"/>
            <a:r>
              <a:rPr lang="en-US" sz="2400" dirty="0">
                <a:latin typeface="+mn-lt"/>
              </a:rPr>
              <a:t>   Net markups</a:t>
            </a:r>
          </a:p>
        </p:txBody>
      </p:sp>
      <p:sp>
        <p:nvSpPr>
          <p:cNvPr id="63" name="TextBox 62"/>
          <p:cNvSpPr txBox="1"/>
          <p:nvPr/>
        </p:nvSpPr>
        <p:spPr>
          <a:xfrm>
            <a:off x="7533372" y="2444589"/>
            <a:ext cx="1372503" cy="461665"/>
          </a:xfrm>
          <a:prstGeom prst="rect">
            <a:avLst/>
          </a:prstGeom>
          <a:noFill/>
        </p:spPr>
        <p:txBody>
          <a:bodyPr wrap="square" rtlCol="0">
            <a:spAutoFit/>
          </a:bodyPr>
          <a:lstStyle/>
          <a:p>
            <a:pPr algn="r"/>
            <a:r>
              <a:rPr lang="en-US" sz="2400" dirty="0">
                <a:latin typeface="+mn-lt"/>
              </a:rPr>
              <a:t>10,000</a:t>
            </a:r>
          </a:p>
        </p:txBody>
      </p:sp>
      <p:sp>
        <p:nvSpPr>
          <p:cNvPr id="65" name="TextBox 64"/>
          <p:cNvSpPr txBox="1"/>
          <p:nvPr/>
        </p:nvSpPr>
        <p:spPr>
          <a:xfrm>
            <a:off x="5284648" y="3501762"/>
            <a:ext cx="978299" cy="466344"/>
          </a:xfrm>
          <a:prstGeom prst="rect">
            <a:avLst/>
          </a:prstGeom>
          <a:noFill/>
        </p:spPr>
        <p:txBody>
          <a:bodyPr wrap="square" rtlCol="0">
            <a:spAutoFit/>
          </a:bodyPr>
          <a:lstStyle/>
          <a:p>
            <a:pPr algn="r"/>
            <a:r>
              <a:rPr lang="en-US" sz="2400" b="1" dirty="0">
                <a:solidFill>
                  <a:srgbClr val="0000FF"/>
                </a:solidFill>
                <a:latin typeface="+mn-lt"/>
              </a:rPr>
              <a:t>63.2%</a:t>
            </a:r>
          </a:p>
        </p:txBody>
      </p:sp>
      <p:sp>
        <p:nvSpPr>
          <p:cNvPr id="66" name="TextBox 65"/>
          <p:cNvSpPr txBox="1"/>
          <p:nvPr/>
        </p:nvSpPr>
        <p:spPr>
          <a:xfrm>
            <a:off x="671201" y="4412850"/>
            <a:ext cx="5591745" cy="461665"/>
          </a:xfrm>
          <a:prstGeom prst="rect">
            <a:avLst/>
          </a:prstGeom>
          <a:noFill/>
        </p:spPr>
        <p:txBody>
          <a:bodyPr wrap="square" rtlCol="0">
            <a:spAutoFit/>
          </a:bodyPr>
          <a:lstStyle/>
          <a:p>
            <a:r>
              <a:rPr lang="en-US" sz="2400" dirty="0">
                <a:latin typeface="+mn-lt"/>
              </a:rPr>
              <a:t>Goods avail. for sale (incl. net markdowns)</a:t>
            </a:r>
          </a:p>
        </p:txBody>
      </p:sp>
      <p:sp>
        <p:nvSpPr>
          <p:cNvPr id="67" name="TextBox 66"/>
          <p:cNvSpPr txBox="1"/>
          <p:nvPr/>
        </p:nvSpPr>
        <p:spPr>
          <a:xfrm>
            <a:off x="671203" y="3483198"/>
            <a:ext cx="4912035" cy="461665"/>
          </a:xfrm>
          <a:prstGeom prst="rect">
            <a:avLst/>
          </a:prstGeom>
          <a:noFill/>
        </p:spPr>
        <p:txBody>
          <a:bodyPr wrap="square" rtlCol="0">
            <a:spAutoFit/>
          </a:bodyPr>
          <a:lstStyle/>
          <a:p>
            <a:r>
              <a:rPr lang="en-US" sz="2400" dirty="0">
                <a:latin typeface="+mn-lt"/>
              </a:rPr>
              <a:t>Cost-to-retail percentage:</a:t>
            </a:r>
          </a:p>
        </p:txBody>
      </p:sp>
      <p:sp>
        <p:nvSpPr>
          <p:cNvPr id="68" name="TextBox 67"/>
          <p:cNvSpPr txBox="1"/>
          <p:nvPr/>
        </p:nvSpPr>
        <p:spPr>
          <a:xfrm>
            <a:off x="671203" y="4856153"/>
            <a:ext cx="4912035" cy="461665"/>
          </a:xfrm>
          <a:prstGeom prst="rect">
            <a:avLst/>
          </a:prstGeom>
          <a:noFill/>
        </p:spPr>
        <p:txBody>
          <a:bodyPr wrap="square" rtlCol="0">
            <a:spAutoFit/>
          </a:bodyPr>
          <a:lstStyle/>
          <a:p>
            <a:r>
              <a:rPr lang="en-US" sz="2400" dirty="0">
                <a:latin typeface="+mn-lt"/>
              </a:rPr>
              <a:t>Less: Net sales</a:t>
            </a:r>
          </a:p>
        </p:txBody>
      </p:sp>
      <p:sp>
        <p:nvSpPr>
          <p:cNvPr id="69" name="TextBox 68"/>
          <p:cNvSpPr txBox="1"/>
          <p:nvPr/>
        </p:nvSpPr>
        <p:spPr>
          <a:xfrm>
            <a:off x="688567" y="5265398"/>
            <a:ext cx="4894751" cy="830997"/>
          </a:xfrm>
          <a:prstGeom prst="rect">
            <a:avLst/>
          </a:prstGeom>
          <a:noFill/>
        </p:spPr>
        <p:txBody>
          <a:bodyPr wrap="square" rtlCol="0">
            <a:spAutoFit/>
          </a:bodyPr>
          <a:lstStyle/>
          <a:p>
            <a:r>
              <a:rPr lang="en-US" sz="2400" dirty="0">
                <a:latin typeface="+mn-lt"/>
              </a:rPr>
              <a:t>Estimated ending inventory at retail</a:t>
            </a:r>
          </a:p>
        </p:txBody>
      </p:sp>
      <p:sp>
        <p:nvSpPr>
          <p:cNvPr id="70" name="TextBox 69"/>
          <p:cNvSpPr txBox="1"/>
          <p:nvPr/>
        </p:nvSpPr>
        <p:spPr>
          <a:xfrm>
            <a:off x="688567" y="5695004"/>
            <a:ext cx="4894751" cy="830997"/>
          </a:xfrm>
          <a:prstGeom prst="rect">
            <a:avLst/>
          </a:prstGeom>
          <a:noFill/>
        </p:spPr>
        <p:txBody>
          <a:bodyPr wrap="square" rtlCol="0">
            <a:spAutoFit/>
          </a:bodyPr>
          <a:lstStyle/>
          <a:p>
            <a:r>
              <a:rPr lang="en-US" sz="2400" dirty="0">
                <a:latin typeface="+mn-lt"/>
              </a:rPr>
              <a:t>Estimated ending inventory at cost</a:t>
            </a:r>
          </a:p>
        </p:txBody>
      </p:sp>
      <p:sp>
        <p:nvSpPr>
          <p:cNvPr id="71" name="TextBox 70"/>
          <p:cNvSpPr txBox="1"/>
          <p:nvPr/>
        </p:nvSpPr>
        <p:spPr>
          <a:xfrm>
            <a:off x="671203" y="6128426"/>
            <a:ext cx="4912035" cy="461665"/>
          </a:xfrm>
          <a:prstGeom prst="rect">
            <a:avLst/>
          </a:prstGeom>
          <a:noFill/>
        </p:spPr>
        <p:txBody>
          <a:bodyPr wrap="square" rtlCol="0">
            <a:spAutoFit/>
          </a:bodyPr>
          <a:lstStyle/>
          <a:p>
            <a:r>
              <a:rPr lang="en-US" sz="2400" dirty="0">
                <a:latin typeface="+mn-lt"/>
              </a:rPr>
              <a:t>Estimated cost of goods sold</a:t>
            </a:r>
          </a:p>
        </p:txBody>
      </p:sp>
      <p:sp>
        <p:nvSpPr>
          <p:cNvPr id="72" name="TextBox 71"/>
          <p:cNvSpPr txBox="1"/>
          <p:nvPr/>
        </p:nvSpPr>
        <p:spPr>
          <a:xfrm>
            <a:off x="6016741" y="5695004"/>
            <a:ext cx="1372503" cy="461665"/>
          </a:xfrm>
          <a:prstGeom prst="rect">
            <a:avLst/>
          </a:prstGeom>
          <a:noFill/>
        </p:spPr>
        <p:txBody>
          <a:bodyPr wrap="square" rtlCol="0">
            <a:spAutoFit/>
          </a:bodyPr>
          <a:lstStyle/>
          <a:p>
            <a:pPr algn="r"/>
            <a:r>
              <a:rPr lang="en-US" sz="2400" dirty="0">
                <a:latin typeface="+mn-lt"/>
              </a:rPr>
              <a:t>(125,136)</a:t>
            </a:r>
          </a:p>
        </p:txBody>
      </p:sp>
      <p:sp>
        <p:nvSpPr>
          <p:cNvPr id="73" name="TextBox 72"/>
          <p:cNvSpPr txBox="1"/>
          <p:nvPr/>
        </p:nvSpPr>
        <p:spPr>
          <a:xfrm>
            <a:off x="7533718" y="4412850"/>
            <a:ext cx="1372503" cy="461665"/>
          </a:xfrm>
          <a:prstGeom prst="rect">
            <a:avLst/>
          </a:prstGeom>
          <a:noFill/>
        </p:spPr>
        <p:txBody>
          <a:bodyPr wrap="square" rtlCol="0">
            <a:spAutoFit/>
          </a:bodyPr>
          <a:lstStyle/>
          <a:p>
            <a:pPr algn="r"/>
            <a:r>
              <a:rPr lang="en-US" sz="2400" dirty="0">
                <a:latin typeface="+mn-lt"/>
              </a:rPr>
              <a:t>$632,000</a:t>
            </a:r>
          </a:p>
        </p:txBody>
      </p:sp>
      <p:sp>
        <p:nvSpPr>
          <p:cNvPr id="74" name="TextBox 73"/>
          <p:cNvSpPr txBox="1"/>
          <p:nvPr/>
        </p:nvSpPr>
        <p:spPr>
          <a:xfrm>
            <a:off x="7533718" y="4856153"/>
            <a:ext cx="1372503" cy="461665"/>
          </a:xfrm>
          <a:prstGeom prst="rect">
            <a:avLst/>
          </a:prstGeom>
          <a:noFill/>
        </p:spPr>
        <p:txBody>
          <a:bodyPr wrap="square" rtlCol="0">
            <a:spAutoFit/>
          </a:bodyPr>
          <a:lstStyle/>
          <a:p>
            <a:pPr algn="r"/>
            <a:r>
              <a:rPr lang="en-US" sz="2400" dirty="0">
                <a:latin typeface="+mn-lt"/>
              </a:rPr>
              <a:t>(434,000)</a:t>
            </a:r>
          </a:p>
        </p:txBody>
      </p:sp>
      <p:sp>
        <p:nvSpPr>
          <p:cNvPr id="75" name="TextBox 74"/>
          <p:cNvSpPr txBox="1"/>
          <p:nvPr/>
        </p:nvSpPr>
        <p:spPr>
          <a:xfrm>
            <a:off x="7533718" y="5265398"/>
            <a:ext cx="1372503" cy="461665"/>
          </a:xfrm>
          <a:prstGeom prst="rect">
            <a:avLst/>
          </a:prstGeom>
          <a:noFill/>
        </p:spPr>
        <p:txBody>
          <a:bodyPr wrap="square" rtlCol="0">
            <a:spAutoFit/>
          </a:bodyPr>
          <a:lstStyle/>
          <a:p>
            <a:pPr algn="r"/>
            <a:r>
              <a:rPr lang="en-US" sz="2400" dirty="0">
                <a:latin typeface="+mn-lt"/>
              </a:rPr>
              <a:t>$198,000</a:t>
            </a:r>
          </a:p>
        </p:txBody>
      </p:sp>
      <p:sp>
        <p:nvSpPr>
          <p:cNvPr id="76" name="TextBox 75"/>
          <p:cNvSpPr txBox="1"/>
          <p:nvPr/>
        </p:nvSpPr>
        <p:spPr>
          <a:xfrm>
            <a:off x="6016741" y="6098157"/>
            <a:ext cx="1372503" cy="461665"/>
          </a:xfrm>
          <a:prstGeom prst="rect">
            <a:avLst/>
          </a:prstGeom>
          <a:noFill/>
        </p:spPr>
        <p:txBody>
          <a:bodyPr wrap="square" rtlCol="0">
            <a:spAutoFit/>
          </a:bodyPr>
          <a:lstStyle/>
          <a:p>
            <a:pPr algn="r"/>
            <a:r>
              <a:rPr lang="en-US" sz="2400" dirty="0">
                <a:latin typeface="+mn-lt"/>
              </a:rPr>
              <a:t>$279,344</a:t>
            </a:r>
          </a:p>
        </p:txBody>
      </p:sp>
      <p:cxnSp>
        <p:nvCxnSpPr>
          <p:cNvPr id="77" name="Straight Connector 76"/>
          <p:cNvCxnSpPr/>
          <p:nvPr/>
        </p:nvCxnSpPr>
        <p:spPr>
          <a:xfrm>
            <a:off x="6076531" y="2847492"/>
            <a:ext cx="1249917"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7568225" y="4412850"/>
            <a:ext cx="1249917"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639787" y="5285759"/>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631361" y="5661692"/>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7631574" y="5709300"/>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6118597" y="6067121"/>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133132" y="6485795"/>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6133345" y="6533403"/>
            <a:ext cx="1136288"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3991293" y="3757541"/>
            <a:ext cx="1136288" cy="0"/>
          </a:xfrm>
          <a:prstGeom prst="line">
            <a:avLst/>
          </a:prstGeom>
          <a:ln w="19050"/>
        </p:spPr>
        <p:style>
          <a:lnRef idx="1">
            <a:schemeClr val="dk1"/>
          </a:lnRef>
          <a:fillRef idx="0">
            <a:schemeClr val="dk1"/>
          </a:fillRef>
          <a:effectRef idx="0">
            <a:schemeClr val="dk1"/>
          </a:effectRef>
          <a:fontRef idx="minor">
            <a:schemeClr val="tx1"/>
          </a:fontRef>
        </p:style>
      </p:cxnSp>
      <p:sp>
        <p:nvSpPr>
          <p:cNvPr id="86" name="TextBox 85"/>
          <p:cNvSpPr txBox="1"/>
          <p:nvPr/>
        </p:nvSpPr>
        <p:spPr>
          <a:xfrm>
            <a:off x="5014546" y="3500624"/>
            <a:ext cx="476764" cy="461665"/>
          </a:xfrm>
          <a:prstGeom prst="rect">
            <a:avLst/>
          </a:prstGeom>
          <a:noFill/>
        </p:spPr>
        <p:txBody>
          <a:bodyPr wrap="square" rtlCol="0">
            <a:spAutoFit/>
          </a:bodyPr>
          <a:lstStyle/>
          <a:p>
            <a:pPr algn="ctr"/>
            <a:r>
              <a:rPr lang="en-US" sz="2400" dirty="0">
                <a:latin typeface="+mn-lt"/>
              </a:rPr>
              <a:t>=</a:t>
            </a:r>
          </a:p>
        </p:txBody>
      </p:sp>
      <p:sp>
        <p:nvSpPr>
          <p:cNvPr id="87" name="TextBox 86"/>
          <p:cNvSpPr txBox="1"/>
          <p:nvPr/>
        </p:nvSpPr>
        <p:spPr>
          <a:xfrm>
            <a:off x="5284648" y="3496443"/>
            <a:ext cx="978299" cy="466344"/>
          </a:xfrm>
          <a:prstGeom prst="rect">
            <a:avLst/>
          </a:prstGeom>
          <a:noFill/>
        </p:spPr>
        <p:txBody>
          <a:bodyPr wrap="square" rtlCol="0">
            <a:spAutoFit/>
          </a:bodyPr>
          <a:lstStyle/>
          <a:p>
            <a:pPr algn="r"/>
            <a:r>
              <a:rPr lang="en-US" sz="2400" b="1" dirty="0">
                <a:solidFill>
                  <a:srgbClr val="376092"/>
                </a:solidFill>
                <a:latin typeface="+mn-lt"/>
              </a:rPr>
              <a:t>63.2%</a:t>
            </a:r>
          </a:p>
        </p:txBody>
      </p:sp>
      <p:cxnSp>
        <p:nvCxnSpPr>
          <p:cNvPr id="88" name="Straight Arrow Connector 87"/>
          <p:cNvCxnSpPr/>
          <p:nvPr/>
        </p:nvCxnSpPr>
        <p:spPr>
          <a:xfrm flipH="1">
            <a:off x="6998562" y="5490367"/>
            <a:ext cx="633566" cy="289667"/>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6000488" y="2760157"/>
            <a:ext cx="1372503" cy="461665"/>
          </a:xfrm>
          <a:prstGeom prst="rect">
            <a:avLst/>
          </a:prstGeom>
          <a:noFill/>
        </p:spPr>
        <p:txBody>
          <a:bodyPr wrap="square" rtlCol="0">
            <a:spAutoFit/>
          </a:bodyPr>
          <a:lstStyle/>
          <a:p>
            <a:pPr algn="r"/>
            <a:r>
              <a:rPr lang="en-US" sz="2400" dirty="0">
                <a:latin typeface="+mn-lt"/>
              </a:rPr>
              <a:t>404,480</a:t>
            </a:r>
          </a:p>
        </p:txBody>
      </p:sp>
      <p:sp>
        <p:nvSpPr>
          <p:cNvPr id="90" name="TextBox 89"/>
          <p:cNvSpPr txBox="1"/>
          <p:nvPr/>
        </p:nvSpPr>
        <p:spPr>
          <a:xfrm>
            <a:off x="6000489" y="2759019"/>
            <a:ext cx="1372503" cy="461665"/>
          </a:xfrm>
          <a:prstGeom prst="rect">
            <a:avLst/>
          </a:prstGeom>
          <a:noFill/>
        </p:spPr>
        <p:txBody>
          <a:bodyPr wrap="square" rtlCol="0">
            <a:spAutoFit/>
          </a:bodyPr>
          <a:lstStyle/>
          <a:p>
            <a:pPr algn="r"/>
            <a:r>
              <a:rPr lang="en-US" sz="2400" dirty="0">
                <a:latin typeface="+mn-lt"/>
              </a:rPr>
              <a:t>404,480</a:t>
            </a:r>
          </a:p>
        </p:txBody>
      </p:sp>
      <p:sp>
        <p:nvSpPr>
          <p:cNvPr id="91" name="TextBox 90"/>
          <p:cNvSpPr txBox="1"/>
          <p:nvPr/>
        </p:nvSpPr>
        <p:spPr>
          <a:xfrm>
            <a:off x="7533718" y="4412850"/>
            <a:ext cx="1372503" cy="461665"/>
          </a:xfrm>
          <a:prstGeom prst="rect">
            <a:avLst/>
          </a:prstGeom>
          <a:noFill/>
        </p:spPr>
        <p:txBody>
          <a:bodyPr wrap="square" rtlCol="0">
            <a:spAutoFit/>
          </a:bodyPr>
          <a:lstStyle/>
          <a:p>
            <a:pPr algn="r"/>
            <a:r>
              <a:rPr lang="en-US" sz="2400" dirty="0">
                <a:latin typeface="+mn-lt"/>
              </a:rPr>
              <a:t>$632,000</a:t>
            </a:r>
          </a:p>
        </p:txBody>
      </p:sp>
      <p:sp>
        <p:nvSpPr>
          <p:cNvPr id="92" name="TextBox 91"/>
          <p:cNvSpPr txBox="1"/>
          <p:nvPr/>
        </p:nvSpPr>
        <p:spPr>
          <a:xfrm>
            <a:off x="671202" y="4008924"/>
            <a:ext cx="4912035" cy="461665"/>
          </a:xfrm>
          <a:prstGeom prst="rect">
            <a:avLst/>
          </a:prstGeom>
          <a:noFill/>
        </p:spPr>
        <p:txBody>
          <a:bodyPr wrap="square" rtlCol="0">
            <a:spAutoFit/>
          </a:bodyPr>
          <a:lstStyle/>
          <a:p>
            <a:r>
              <a:rPr lang="en-US" sz="2400" dirty="0">
                <a:latin typeface="+mn-lt"/>
              </a:rPr>
              <a:t>Less: Net markdowns</a:t>
            </a:r>
          </a:p>
        </p:txBody>
      </p:sp>
      <p:sp>
        <p:nvSpPr>
          <p:cNvPr id="93" name="TextBox 92"/>
          <p:cNvSpPr txBox="1"/>
          <p:nvPr/>
        </p:nvSpPr>
        <p:spPr>
          <a:xfrm>
            <a:off x="7527392" y="3997992"/>
            <a:ext cx="1372503" cy="461665"/>
          </a:xfrm>
          <a:prstGeom prst="rect">
            <a:avLst/>
          </a:prstGeom>
          <a:noFill/>
        </p:spPr>
        <p:txBody>
          <a:bodyPr wrap="square" rtlCol="0">
            <a:spAutoFit/>
          </a:bodyPr>
          <a:lstStyle/>
          <a:p>
            <a:pPr algn="r"/>
            <a:r>
              <a:rPr lang="en-US" sz="2400" dirty="0">
                <a:latin typeface="+mn-lt"/>
              </a:rPr>
              <a:t>(8,000)</a:t>
            </a:r>
          </a:p>
        </p:txBody>
      </p:sp>
      <p:sp>
        <p:nvSpPr>
          <p:cNvPr id="94" name="TextBox 93"/>
          <p:cNvSpPr txBox="1"/>
          <p:nvPr/>
        </p:nvSpPr>
        <p:spPr>
          <a:xfrm>
            <a:off x="7583347" y="2769557"/>
            <a:ext cx="1372503" cy="461665"/>
          </a:xfrm>
          <a:prstGeom prst="rect">
            <a:avLst/>
          </a:prstGeom>
          <a:noFill/>
        </p:spPr>
        <p:txBody>
          <a:bodyPr wrap="square" rtlCol="0">
            <a:spAutoFit/>
          </a:bodyPr>
          <a:lstStyle/>
          <a:p>
            <a:pPr algn="r"/>
            <a:r>
              <a:rPr lang="en-US" sz="2400" dirty="0">
                <a:latin typeface="+mn-lt"/>
              </a:rPr>
              <a:t>640,000</a:t>
            </a:r>
          </a:p>
        </p:txBody>
      </p:sp>
      <p:cxnSp>
        <p:nvCxnSpPr>
          <p:cNvPr id="95" name="Straight Connector 94"/>
          <p:cNvCxnSpPr/>
          <p:nvPr/>
        </p:nvCxnSpPr>
        <p:spPr>
          <a:xfrm>
            <a:off x="7697695" y="2847492"/>
            <a:ext cx="1136288"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7577427" y="2769557"/>
            <a:ext cx="1372503" cy="461665"/>
          </a:xfrm>
          <a:prstGeom prst="rect">
            <a:avLst/>
          </a:prstGeom>
          <a:noFill/>
        </p:spPr>
        <p:txBody>
          <a:bodyPr wrap="square" rtlCol="0">
            <a:spAutoFit/>
          </a:bodyPr>
          <a:lstStyle/>
          <a:p>
            <a:pPr algn="r"/>
            <a:r>
              <a:rPr lang="en-US" sz="2400" dirty="0">
                <a:latin typeface="+mn-lt"/>
              </a:rPr>
              <a:t>640,000</a:t>
            </a:r>
          </a:p>
        </p:txBody>
      </p:sp>
      <p:sp>
        <p:nvSpPr>
          <p:cNvPr id="52" name="TextBox 51"/>
          <p:cNvSpPr txBox="1"/>
          <p:nvPr/>
        </p:nvSpPr>
        <p:spPr>
          <a:xfrm>
            <a:off x="744358" y="2827921"/>
            <a:ext cx="5332173" cy="461665"/>
          </a:xfrm>
          <a:prstGeom prst="rect">
            <a:avLst/>
          </a:prstGeom>
          <a:noFill/>
        </p:spPr>
        <p:txBody>
          <a:bodyPr wrap="square" rtlCol="0">
            <a:spAutoFit/>
          </a:bodyPr>
          <a:lstStyle/>
          <a:p>
            <a:r>
              <a:rPr lang="en-US" sz="2400" dirty="0">
                <a:latin typeface="+mn-lt"/>
              </a:rPr>
              <a:t>Goods avail. for sale (ex. net markdowns)</a:t>
            </a:r>
          </a:p>
        </p:txBody>
      </p:sp>
    </p:spTree>
    <p:extLst>
      <p:ext uri="{BB962C8B-B14F-4D97-AF65-F5344CB8AC3E}">
        <p14:creationId xmlns:p14="http://schemas.microsoft.com/office/powerpoint/2010/main" val="352312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4"/>
                                        </p:tgtEl>
                                        <p:attrNameLst>
                                          <p:attrName>style.visibility</p:attrName>
                                        </p:attrNameLst>
                                      </p:cBhvr>
                                      <p:to>
                                        <p:strVal val="visible"/>
                                      </p:to>
                                    </p:set>
                                    <p:animEffect transition="in" filter="fade">
                                      <p:cBhvr>
                                        <p:cTn id="10" dur="500"/>
                                        <p:tgtEl>
                                          <p:spTgt spid="9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nodeType="withEffect">
                                  <p:stCondLst>
                                    <p:cond delay="50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childTnLst>
                          </p:cTn>
                        </p:par>
                        <p:par>
                          <p:cTn id="23" fill="hold">
                            <p:stCondLst>
                              <p:cond delay="1000"/>
                            </p:stCondLst>
                            <p:childTnLst>
                              <p:par>
                                <p:cTn id="24" presetID="10" presetClass="entr" presetSubtype="0" fill="hold" grpId="0" nodeType="afterEffect">
                                  <p:stCondLst>
                                    <p:cond delay="5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childTnLst>
                          </p:cTn>
                        </p:par>
                        <p:par>
                          <p:cTn id="30" fill="hold">
                            <p:stCondLst>
                              <p:cond delay="2000"/>
                            </p:stCondLst>
                            <p:childTnLst>
                              <p:par>
                                <p:cTn id="31" presetID="10" presetClass="entr" presetSubtype="0" fill="hold" grpId="0" nodeType="afterEffect">
                                  <p:stCondLst>
                                    <p:cond delay="50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50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par>
                          <p:cTn id="48" fill="hold">
                            <p:stCondLst>
                              <p:cond delay="500"/>
                            </p:stCondLst>
                            <p:childTnLst>
                              <p:par>
                                <p:cTn id="49" presetID="56" presetClass="path" presetSubtype="0" accel="50000" decel="50000" fill="hold" grpId="1" nodeType="afterEffect">
                                  <p:stCondLst>
                                    <p:cond delay="0"/>
                                  </p:stCondLst>
                                  <p:childTnLst>
                                    <p:animMotion origin="layout" path="M 0 2.59259E-6 L -0.23924 0.15347 " pathEditMode="relative" rAng="0" ptsTypes="AA">
                                      <p:cBhvr>
                                        <p:cTn id="50" dur="2000" fill="hold"/>
                                        <p:tgtEl>
                                          <p:spTgt spid="90"/>
                                        </p:tgtEl>
                                        <p:attrNameLst>
                                          <p:attrName>ppt_x</p:attrName>
                                          <p:attrName>ppt_y</p:attrName>
                                        </p:attrNameLst>
                                      </p:cBhvr>
                                      <p:rCtr x="-11962" y="7662"/>
                                    </p:animMotion>
                                  </p:childTnLst>
                                </p:cTn>
                              </p:par>
                              <p:par>
                                <p:cTn id="51" presetID="49" presetClass="path" presetSubtype="0" accel="50000" decel="50000" fill="hold" grpId="1" nodeType="withEffect">
                                  <p:stCondLst>
                                    <p:cond delay="0"/>
                                  </p:stCondLst>
                                  <p:childTnLst>
                                    <p:animMotion origin="layout" path="M 4.16667E-6 2.22222E-6 L -0.40695 0.06713 " pathEditMode="relative" rAng="0" ptsTypes="AA">
                                      <p:cBhvr>
                                        <p:cTn id="52" dur="2000" fill="hold"/>
                                        <p:tgtEl>
                                          <p:spTgt spid="96"/>
                                        </p:tgtEl>
                                        <p:attrNameLst>
                                          <p:attrName>ppt_x</p:attrName>
                                          <p:attrName>ppt_y</p:attrName>
                                        </p:attrNameLst>
                                      </p:cBhvr>
                                      <p:rCtr x="-20347" y="3356"/>
                                    </p:animMotion>
                                  </p:childTnLst>
                                </p:cTn>
                              </p:par>
                            </p:childTnLst>
                          </p:cTn>
                        </p:par>
                        <p:par>
                          <p:cTn id="53" fill="hold">
                            <p:stCondLst>
                              <p:cond delay="2500"/>
                            </p:stCondLst>
                            <p:childTnLst>
                              <p:par>
                                <p:cTn id="54" presetID="22" presetClass="entr" presetSubtype="8" fill="hold" nodeType="after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wipe(left)">
                                      <p:cBhvr>
                                        <p:cTn id="56" dur="500"/>
                                        <p:tgtEl>
                                          <p:spTgt spid="85"/>
                                        </p:tgtEl>
                                      </p:cBhvr>
                                    </p:animEffect>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500"/>
                                        <p:tgtEl>
                                          <p:spTgt spid="86"/>
                                        </p:tgtEl>
                                      </p:cBhvr>
                                    </p:animEffect>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fade">
                                      <p:cBhvr>
                                        <p:cTn id="67" dur="500"/>
                                        <p:tgtEl>
                                          <p:spTgt spid="8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500"/>
                                        <p:tgtEl>
                                          <p:spTgt spid="74"/>
                                        </p:tgtEl>
                                      </p:cBhvr>
                                    </p:animEffect>
                                  </p:childTnLst>
                                </p:cTn>
                              </p:par>
                            </p:childTnLst>
                          </p:cTn>
                        </p:par>
                        <p:par>
                          <p:cTn id="76" fill="hold">
                            <p:stCondLst>
                              <p:cond delay="500"/>
                            </p:stCondLst>
                            <p:childTnLst>
                              <p:par>
                                <p:cTn id="77" presetID="10" presetClass="entr" presetSubtype="0" fill="hold" grpId="0" nodeType="afterEffect">
                                  <p:stCondLst>
                                    <p:cond delay="50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500"/>
                                        <p:tgtEl>
                                          <p:spTgt spid="69"/>
                                        </p:tgtEl>
                                      </p:cBhvr>
                                    </p:animEffect>
                                  </p:childTnLst>
                                </p:cTn>
                              </p:par>
                              <p:par>
                                <p:cTn id="80" presetID="10" presetClass="entr" presetSubtype="0" fill="hold" nodeType="withEffect">
                                  <p:stCondLst>
                                    <p:cond delay="500"/>
                                  </p:stCondLst>
                                  <p:childTnLst>
                                    <p:set>
                                      <p:cBhvr>
                                        <p:cTn id="81" dur="1" fill="hold">
                                          <p:stCondLst>
                                            <p:cond delay="0"/>
                                          </p:stCondLst>
                                        </p:cTn>
                                        <p:tgtEl>
                                          <p:spTgt spid="80"/>
                                        </p:tgtEl>
                                        <p:attrNameLst>
                                          <p:attrName>style.visibility</p:attrName>
                                        </p:attrNameLst>
                                      </p:cBhvr>
                                      <p:to>
                                        <p:strVal val="visible"/>
                                      </p:to>
                                    </p:set>
                                    <p:animEffect transition="in" filter="fade">
                                      <p:cBhvr>
                                        <p:cTn id="82" dur="500"/>
                                        <p:tgtEl>
                                          <p:spTgt spid="80"/>
                                        </p:tgtEl>
                                      </p:cBhvr>
                                    </p:animEffect>
                                  </p:childTnLst>
                                </p:cTn>
                              </p:par>
                              <p:par>
                                <p:cTn id="83" presetID="10" presetClass="entr" presetSubtype="0" fill="hold" nodeType="withEffect">
                                  <p:stCondLst>
                                    <p:cond delay="500"/>
                                  </p:stCondLst>
                                  <p:childTnLst>
                                    <p:set>
                                      <p:cBhvr>
                                        <p:cTn id="84" dur="1" fill="hold">
                                          <p:stCondLst>
                                            <p:cond delay="0"/>
                                          </p:stCondLst>
                                        </p:cTn>
                                        <p:tgtEl>
                                          <p:spTgt spid="81"/>
                                        </p:tgtEl>
                                        <p:attrNameLst>
                                          <p:attrName>style.visibility</p:attrName>
                                        </p:attrNameLst>
                                      </p:cBhvr>
                                      <p:to>
                                        <p:strVal val="visible"/>
                                      </p:to>
                                    </p:set>
                                    <p:animEffect transition="in" filter="fade">
                                      <p:cBhvr>
                                        <p:cTn id="85" dur="500"/>
                                        <p:tgtEl>
                                          <p:spTgt spid="81"/>
                                        </p:tgtEl>
                                      </p:cBhvr>
                                    </p:animEffect>
                                  </p:childTnLst>
                                </p:cTn>
                              </p:par>
                              <p:par>
                                <p:cTn id="86" presetID="10" presetClass="entr" presetSubtype="0" fill="hold" nodeType="withEffect">
                                  <p:stCondLst>
                                    <p:cond delay="50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500"/>
                                        <p:tgtEl>
                                          <p:spTgt spid="79"/>
                                        </p:tgtEl>
                                      </p:cBhvr>
                                    </p:animEffect>
                                  </p:childTnLst>
                                </p:cTn>
                              </p:par>
                              <p:par>
                                <p:cTn id="89" presetID="10" presetClass="entr" presetSubtype="0"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500"/>
                                        <p:tgtEl>
                                          <p:spTgt spid="7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70"/>
                                        </p:tgtEl>
                                        <p:attrNameLst>
                                          <p:attrName>style.visibility</p:attrName>
                                        </p:attrNameLst>
                                      </p:cBhvr>
                                      <p:to>
                                        <p:strVal val="visible"/>
                                      </p:to>
                                    </p:set>
                                    <p:animEffect transition="in" filter="fade">
                                      <p:cBhvr>
                                        <p:cTn id="96" dur="500"/>
                                        <p:tgtEl>
                                          <p:spTgt spid="70"/>
                                        </p:tgtEl>
                                      </p:cBhvr>
                                    </p:animEffect>
                                  </p:childTnLst>
                                </p:cTn>
                              </p:par>
                            </p:childTnLst>
                          </p:cTn>
                        </p:par>
                        <p:par>
                          <p:cTn id="97" fill="hold">
                            <p:stCondLst>
                              <p:cond delay="500"/>
                            </p:stCondLst>
                            <p:childTnLst>
                              <p:par>
                                <p:cTn id="98" presetID="22" presetClass="entr" presetSubtype="1" fill="hold"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wipe(up)">
                                      <p:cBhvr>
                                        <p:cTn id="100" dur="500"/>
                                        <p:tgtEl>
                                          <p:spTgt spid="88"/>
                                        </p:tgtEl>
                                      </p:cBhvr>
                                    </p:animEffect>
                                  </p:childTnLst>
                                </p:cTn>
                              </p:par>
                              <p:par>
                                <p:cTn id="101" presetID="49" presetClass="path" presetSubtype="0" accel="50000" decel="50000" fill="hold" grpId="1" nodeType="withEffect">
                                  <p:stCondLst>
                                    <p:cond delay="0"/>
                                  </p:stCondLst>
                                  <p:childTnLst>
                                    <p:animMotion origin="layout" path="M -3.61111E-6 7.40741E-7 L 0.14202 0.24768 " pathEditMode="relative" rAng="0" ptsTypes="AA">
                                      <p:cBhvr>
                                        <p:cTn id="102" dur="2000" fill="hold"/>
                                        <p:tgtEl>
                                          <p:spTgt spid="87"/>
                                        </p:tgtEl>
                                        <p:attrNameLst>
                                          <p:attrName>ppt_x</p:attrName>
                                          <p:attrName>ppt_y</p:attrName>
                                        </p:attrNameLst>
                                      </p:cBhvr>
                                      <p:rCtr x="7101" y="12384"/>
                                    </p:animMotion>
                                  </p:childTnLst>
                                </p:cTn>
                              </p:par>
                            </p:childTnLst>
                          </p:cTn>
                        </p:par>
                        <p:par>
                          <p:cTn id="103" fill="hold">
                            <p:stCondLst>
                              <p:cond delay="2500"/>
                            </p:stCondLst>
                            <p:childTnLst>
                              <p:par>
                                <p:cTn id="104" presetID="10" presetClass="entr" presetSubtype="0" fill="hold" grpId="0" nodeType="after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fade">
                                      <p:cBhvr>
                                        <p:cTn id="106" dur="500"/>
                                        <p:tgtEl>
                                          <p:spTgt spid="72"/>
                                        </p:tgtEl>
                                      </p:cBhvr>
                                    </p:animEffect>
                                  </p:childTnLst>
                                </p:cTn>
                              </p:par>
                            </p:childTnLst>
                          </p:cTn>
                        </p:par>
                        <p:par>
                          <p:cTn id="107" fill="hold">
                            <p:stCondLst>
                              <p:cond delay="3000"/>
                            </p:stCondLst>
                            <p:childTnLst>
                              <p:par>
                                <p:cTn id="108" presetID="10" presetClass="entr" presetSubtype="0" fill="hold" grpId="0" nodeType="afterEffect">
                                  <p:stCondLst>
                                    <p:cond delay="500"/>
                                  </p:stCondLst>
                                  <p:childTnLst>
                                    <p:set>
                                      <p:cBhvr>
                                        <p:cTn id="109" dur="1" fill="hold">
                                          <p:stCondLst>
                                            <p:cond delay="0"/>
                                          </p:stCondLst>
                                        </p:cTn>
                                        <p:tgtEl>
                                          <p:spTgt spid="71"/>
                                        </p:tgtEl>
                                        <p:attrNameLst>
                                          <p:attrName>style.visibility</p:attrName>
                                        </p:attrNameLst>
                                      </p:cBhvr>
                                      <p:to>
                                        <p:strVal val="visible"/>
                                      </p:to>
                                    </p:set>
                                    <p:animEffect transition="in" filter="fade">
                                      <p:cBhvr>
                                        <p:cTn id="110" dur="500"/>
                                        <p:tgtEl>
                                          <p:spTgt spid="71"/>
                                        </p:tgtEl>
                                      </p:cBhvr>
                                    </p:animEffect>
                                  </p:childTnLst>
                                </p:cTn>
                              </p:par>
                              <p:par>
                                <p:cTn id="111" presetID="10" presetClass="entr" presetSubtype="0" fill="hold" grpId="0" nodeType="withEffect">
                                  <p:stCondLst>
                                    <p:cond delay="500"/>
                                  </p:stCondLst>
                                  <p:childTnLst>
                                    <p:set>
                                      <p:cBhvr>
                                        <p:cTn id="112" dur="1" fill="hold">
                                          <p:stCondLst>
                                            <p:cond delay="0"/>
                                          </p:stCondLst>
                                        </p:cTn>
                                        <p:tgtEl>
                                          <p:spTgt spid="76"/>
                                        </p:tgtEl>
                                        <p:attrNameLst>
                                          <p:attrName>style.visibility</p:attrName>
                                        </p:attrNameLst>
                                      </p:cBhvr>
                                      <p:to>
                                        <p:strVal val="visible"/>
                                      </p:to>
                                    </p:set>
                                    <p:animEffect transition="in" filter="fade">
                                      <p:cBhvr>
                                        <p:cTn id="113" dur="500"/>
                                        <p:tgtEl>
                                          <p:spTgt spid="76"/>
                                        </p:tgtEl>
                                      </p:cBhvr>
                                    </p:animEffect>
                                  </p:childTnLst>
                                </p:cTn>
                              </p:par>
                              <p:par>
                                <p:cTn id="114" presetID="10" presetClass="entr" presetSubtype="0" fill="hold" nodeType="withEffect">
                                  <p:stCondLst>
                                    <p:cond delay="500"/>
                                  </p:stCondLst>
                                  <p:childTnLst>
                                    <p:set>
                                      <p:cBhvr>
                                        <p:cTn id="115" dur="1" fill="hold">
                                          <p:stCondLst>
                                            <p:cond delay="0"/>
                                          </p:stCondLst>
                                        </p:cTn>
                                        <p:tgtEl>
                                          <p:spTgt spid="82"/>
                                        </p:tgtEl>
                                        <p:attrNameLst>
                                          <p:attrName>style.visibility</p:attrName>
                                        </p:attrNameLst>
                                      </p:cBhvr>
                                      <p:to>
                                        <p:strVal val="visible"/>
                                      </p:to>
                                    </p:set>
                                    <p:animEffect transition="in" filter="fade">
                                      <p:cBhvr>
                                        <p:cTn id="116" dur="500"/>
                                        <p:tgtEl>
                                          <p:spTgt spid="82"/>
                                        </p:tgtEl>
                                      </p:cBhvr>
                                    </p:animEffect>
                                  </p:childTnLst>
                                </p:cTn>
                              </p:par>
                              <p:par>
                                <p:cTn id="117" presetID="10" presetClass="entr" presetSubtype="0" fill="hold" nodeType="withEffect">
                                  <p:stCondLst>
                                    <p:cond delay="500"/>
                                  </p:stCondLst>
                                  <p:childTnLst>
                                    <p:set>
                                      <p:cBhvr>
                                        <p:cTn id="118" dur="1" fill="hold">
                                          <p:stCondLst>
                                            <p:cond delay="0"/>
                                          </p:stCondLst>
                                        </p:cTn>
                                        <p:tgtEl>
                                          <p:spTgt spid="83"/>
                                        </p:tgtEl>
                                        <p:attrNameLst>
                                          <p:attrName>style.visibility</p:attrName>
                                        </p:attrNameLst>
                                      </p:cBhvr>
                                      <p:to>
                                        <p:strVal val="visible"/>
                                      </p:to>
                                    </p:set>
                                    <p:animEffect transition="in" filter="fade">
                                      <p:cBhvr>
                                        <p:cTn id="119" dur="500"/>
                                        <p:tgtEl>
                                          <p:spTgt spid="83"/>
                                        </p:tgtEl>
                                      </p:cBhvr>
                                    </p:animEffect>
                                  </p:childTnLst>
                                </p:cTn>
                              </p:par>
                              <p:par>
                                <p:cTn id="120" presetID="10" presetClass="entr" presetSubtype="0" fill="hold" nodeType="withEffect">
                                  <p:stCondLst>
                                    <p:cond delay="500"/>
                                  </p:stCondLst>
                                  <p:childTnLst>
                                    <p:set>
                                      <p:cBhvr>
                                        <p:cTn id="121" dur="1" fill="hold">
                                          <p:stCondLst>
                                            <p:cond delay="0"/>
                                          </p:stCondLst>
                                        </p:cTn>
                                        <p:tgtEl>
                                          <p:spTgt spid="84"/>
                                        </p:tgtEl>
                                        <p:attrNameLst>
                                          <p:attrName>style.visibility</p:attrName>
                                        </p:attrNameLst>
                                      </p:cBhvr>
                                      <p:to>
                                        <p:strVal val="visible"/>
                                      </p:to>
                                    </p:set>
                                    <p:animEffect transition="in" filter="fade">
                                      <p:cBhvr>
                                        <p:cTn id="1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p:bldP spid="75" grpId="0"/>
      <p:bldP spid="76" grpId="0"/>
      <p:bldP spid="86" grpId="0"/>
      <p:bldP spid="87" grpId="0"/>
      <p:bldP spid="87" grpId="1"/>
      <p:bldP spid="89" grpId="0"/>
      <p:bldP spid="90" grpId="0"/>
      <p:bldP spid="90" grpId="1"/>
      <p:bldP spid="91" grpId="0"/>
      <p:bldP spid="92" grpId="0"/>
      <p:bldP spid="93" grpId="0"/>
      <p:bldP spid="94" grpId="0"/>
      <p:bldP spid="96" grpId="0"/>
      <p:bldP spid="9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LIFO Retail Method</a:t>
            </a:r>
          </a:p>
        </p:txBody>
      </p:sp>
      <p:sp>
        <p:nvSpPr>
          <p:cNvPr id="3" name="Content Placeholder 2"/>
          <p:cNvSpPr>
            <a:spLocks noGrp="1"/>
          </p:cNvSpPr>
          <p:nvPr>
            <p:ph idx="1"/>
          </p:nvPr>
        </p:nvSpPr>
        <p:spPr/>
        <p:txBody>
          <a:bodyPr>
            <a:normAutofit/>
          </a:bodyPr>
          <a:lstStyle/>
          <a:p>
            <a:r>
              <a:rPr lang="en-US" dirty="0"/>
              <a:t>The </a:t>
            </a:r>
            <a:r>
              <a:rPr lang="en-US" b="1" dirty="0">
                <a:solidFill>
                  <a:srgbClr val="C00000"/>
                </a:solidFill>
              </a:rPr>
              <a:t>last-in, first-out (LIFO) method </a:t>
            </a:r>
            <a:r>
              <a:rPr lang="en-US" dirty="0"/>
              <a:t>assumes that units sold are those most recently acquired</a:t>
            </a:r>
          </a:p>
          <a:p>
            <a:pPr marL="742950" lvl="1" indent="-285750">
              <a:spcBef>
                <a:spcPct val="20000"/>
              </a:spcBef>
              <a:buFont typeface="Arial" panose="020B0604020202020204" pitchFamily="34" charset="0"/>
              <a:buChar char="–"/>
            </a:pPr>
            <a:r>
              <a:rPr lang="en-US" sz="2400" dirty="0"/>
              <a:t>When there’s a net </a:t>
            </a:r>
            <a:r>
              <a:rPr lang="en-US" sz="2400" b="1" dirty="0">
                <a:solidFill>
                  <a:srgbClr val="C00000"/>
                </a:solidFill>
              </a:rPr>
              <a:t>increase</a:t>
            </a:r>
            <a:r>
              <a:rPr lang="en-US" sz="2400" dirty="0">
                <a:solidFill>
                  <a:srgbClr val="C00000"/>
                </a:solidFill>
              </a:rPr>
              <a:t> </a:t>
            </a:r>
            <a:r>
              <a:rPr lang="en-US" sz="2400" dirty="0"/>
              <a:t>in inventory quantity, LIFO results in ending inventory that </a:t>
            </a:r>
            <a:r>
              <a:rPr lang="en-US" sz="2400" b="1" dirty="0">
                <a:solidFill>
                  <a:srgbClr val="C00000"/>
                </a:solidFill>
              </a:rPr>
              <a:t>includes the beginning inventory as well as one or more additional layers</a:t>
            </a:r>
            <a:r>
              <a:rPr lang="en-US" sz="2400" b="1" dirty="0"/>
              <a:t> </a:t>
            </a:r>
            <a:r>
              <a:rPr lang="en-US" sz="2400" dirty="0"/>
              <a:t>added during the period</a:t>
            </a:r>
          </a:p>
          <a:p>
            <a:pPr marL="742950" lvl="1" indent="-285750">
              <a:spcBef>
                <a:spcPct val="20000"/>
              </a:spcBef>
              <a:buFont typeface="Arial" panose="020B0604020202020204" pitchFamily="34" charset="0"/>
              <a:buChar char="–"/>
            </a:pPr>
            <a:r>
              <a:rPr lang="en-US" sz="2400" dirty="0"/>
              <a:t>When there’s a net </a:t>
            </a:r>
            <a:r>
              <a:rPr lang="en-US" sz="2400" b="1" dirty="0">
                <a:solidFill>
                  <a:srgbClr val="C00000"/>
                </a:solidFill>
              </a:rPr>
              <a:t>decrease</a:t>
            </a:r>
            <a:r>
              <a:rPr lang="en-US" sz="2400" dirty="0"/>
              <a:t> in inventory quantity,</a:t>
            </a:r>
            <a:r>
              <a:rPr lang="en-US" sz="2400" dirty="0">
                <a:solidFill>
                  <a:srgbClr val="C00000"/>
                </a:solidFill>
              </a:rPr>
              <a:t> </a:t>
            </a:r>
            <a:r>
              <a:rPr lang="en-US" sz="2400" b="1" dirty="0">
                <a:solidFill>
                  <a:srgbClr val="C00000"/>
                </a:solidFill>
              </a:rPr>
              <a:t>LIFO layer(s) are liquidated</a:t>
            </a:r>
          </a:p>
          <a:p>
            <a:r>
              <a:rPr lang="en-US" dirty="0"/>
              <a:t>In applying LIFO to the retail method, we assume that the retail prices of goods remained </a:t>
            </a:r>
            <a:r>
              <a:rPr lang="en-US" b="1" dirty="0">
                <a:solidFill>
                  <a:srgbClr val="C00000"/>
                </a:solidFill>
              </a:rPr>
              <a:t>stable</a:t>
            </a:r>
            <a:r>
              <a:rPr lang="en-US" dirty="0"/>
              <a:t> during the period</a:t>
            </a:r>
          </a:p>
          <a:p>
            <a:pPr marL="742950" lvl="1" indent="-285750">
              <a:spcBef>
                <a:spcPct val="20000"/>
              </a:spcBef>
              <a:buFont typeface="Arial" panose="020B0604020202020204" pitchFamily="34" charset="0"/>
              <a:buChar char="–"/>
            </a:pPr>
            <a:r>
              <a:rPr lang="en-US" sz="2400" dirty="0"/>
              <a:t>Compare beginning and ending inventory in dollars to determine if quantity has increased or decreased</a:t>
            </a: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Tree>
    <p:extLst>
      <p:ext uri="{BB962C8B-B14F-4D97-AF65-F5344CB8AC3E}">
        <p14:creationId xmlns:p14="http://schemas.microsoft.com/office/powerpoint/2010/main" val="9625368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598965" y="1189653"/>
            <a:ext cx="8176634" cy="531274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4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18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sz="1600"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When the expected benefit of unsold inventory is estimated to have fallen below cost, companies must make an adjusting entry known as an </a:t>
            </a:r>
            <a:r>
              <a:rPr lang="en-US" b="1" dirty="0">
                <a:solidFill>
                  <a:srgbClr val="C00000"/>
                </a:solidFill>
              </a:rPr>
              <a:t>inventory write-down</a:t>
            </a:r>
            <a:r>
              <a:rPr lang="en-US" dirty="0"/>
              <a:t> to reduce inventory and net income for the period</a:t>
            </a:r>
          </a:p>
          <a:p>
            <a:r>
              <a:rPr lang="en-US" dirty="0"/>
              <a:t>The approach chosen by a company depends on which inventory costing method it uses</a:t>
            </a:r>
          </a:p>
          <a:p>
            <a:pPr marL="742950" lvl="1" indent="-285750">
              <a:spcBef>
                <a:spcPct val="20000"/>
              </a:spcBef>
              <a:buFont typeface="Arial" panose="020B0604020202020204" pitchFamily="34" charset="0"/>
              <a:buChar char="–"/>
            </a:pPr>
            <a:r>
              <a:rPr lang="en-US" sz="2400" dirty="0"/>
              <a:t>The financial statement effects are the same</a:t>
            </a:r>
          </a:p>
          <a:p>
            <a:pPr marL="742950" lvl="1" indent="-285750">
              <a:spcBef>
                <a:spcPct val="20000"/>
              </a:spcBef>
              <a:buFont typeface="Arial" panose="020B0604020202020204" pitchFamily="34" charset="0"/>
              <a:buChar char="–"/>
            </a:pPr>
            <a:r>
              <a:rPr lang="en-US" sz="2400" dirty="0"/>
              <a:t>The difference is the </a:t>
            </a:r>
            <a:r>
              <a:rPr lang="en-US" sz="2400" b="1" dirty="0">
                <a:solidFill>
                  <a:srgbClr val="C00000"/>
                </a:solidFill>
              </a:rPr>
              <a:t>amount</a:t>
            </a:r>
            <a:r>
              <a:rPr lang="en-US" sz="2400" dirty="0">
                <a:solidFill>
                  <a:srgbClr val="C00000"/>
                </a:solidFill>
              </a:rPr>
              <a:t> </a:t>
            </a:r>
            <a:r>
              <a:rPr lang="en-US" sz="2400" dirty="0"/>
              <a:t>of the inventory write-down</a:t>
            </a: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a:p>
            <a:pPr marL="0" indent="0">
              <a:buNone/>
            </a:pPr>
            <a:endParaRPr lang="en-US" b="1" dirty="0">
              <a:solidFill>
                <a:srgbClr val="C00000"/>
              </a:solidFill>
            </a:endParaRPr>
          </a:p>
        </p:txBody>
      </p:sp>
      <p:sp>
        <p:nvSpPr>
          <p:cNvPr id="2" name="Title 1"/>
          <p:cNvSpPr>
            <a:spLocks noGrp="1"/>
          </p:cNvSpPr>
          <p:nvPr>
            <p:ph type="title"/>
          </p:nvPr>
        </p:nvSpPr>
        <p:spPr/>
        <p:txBody>
          <a:bodyPr/>
          <a:lstStyle/>
          <a:p>
            <a:r>
              <a:rPr lang="en-US" dirty="0"/>
              <a:t>Two Approaches to Inventory Write-Down</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76" y="4237468"/>
            <a:ext cx="7998437" cy="2383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95251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TextBox 185"/>
          <p:cNvSpPr txBox="1"/>
          <p:nvPr/>
        </p:nvSpPr>
        <p:spPr>
          <a:xfrm>
            <a:off x="627101" y="601554"/>
            <a:ext cx="8439912" cy="6080760"/>
          </a:xfrm>
          <a:prstGeom prst="rect">
            <a:avLst/>
          </a:prstGeom>
          <a:solidFill>
            <a:srgbClr val="FFFAB0"/>
          </a:solidFill>
          <a:ln w="28575">
            <a:solidFill>
              <a:srgbClr val="F79646"/>
            </a:solidFill>
          </a:ln>
        </p:spPr>
        <p:txBody>
          <a:bodyPr wrap="square" rtlCol="0">
            <a:spAutoFit/>
          </a:bodyPr>
          <a:lstStyle/>
          <a:p>
            <a:endParaRPr lang="en-US" dirty="0"/>
          </a:p>
        </p:txBody>
      </p:sp>
      <p:sp>
        <p:nvSpPr>
          <p:cNvPr id="2" name="Title 1"/>
          <p:cNvSpPr>
            <a:spLocks noGrp="1"/>
          </p:cNvSpPr>
          <p:nvPr>
            <p:ph type="title"/>
          </p:nvPr>
        </p:nvSpPr>
        <p:spPr>
          <a:xfrm>
            <a:off x="536597" y="-64451"/>
            <a:ext cx="8382000" cy="650133"/>
          </a:xfrm>
        </p:spPr>
        <p:txBody>
          <a:bodyPr rtlCol="0">
            <a:normAutofit/>
          </a:bodyPr>
          <a:lstStyle/>
          <a:p>
            <a:r>
              <a:rPr lang="en-US" dirty="0" smtClean="0"/>
              <a:t>The LIFO </a:t>
            </a:r>
            <a:r>
              <a:rPr lang="en-US" dirty="0"/>
              <a:t>Retail </a:t>
            </a:r>
            <a:r>
              <a:rPr lang="en-US" dirty="0" smtClean="0"/>
              <a:t>Method </a:t>
            </a:r>
            <a:r>
              <a:rPr lang="en-US" sz="2800" dirty="0" smtClean="0"/>
              <a:t>(continued)</a:t>
            </a:r>
            <a:endParaRPr lang="en-IN" sz="2800" dirty="0"/>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
        <p:nvSpPr>
          <p:cNvPr id="53" name="TextBox 52"/>
          <p:cNvSpPr txBox="1"/>
          <p:nvPr/>
        </p:nvSpPr>
        <p:spPr>
          <a:xfrm>
            <a:off x="578927" y="1036496"/>
            <a:ext cx="4045248" cy="400110"/>
          </a:xfrm>
          <a:prstGeom prst="rect">
            <a:avLst/>
          </a:prstGeom>
          <a:noFill/>
        </p:spPr>
        <p:txBody>
          <a:bodyPr wrap="square" rtlCol="0">
            <a:spAutoFit/>
          </a:bodyPr>
          <a:lstStyle/>
          <a:p>
            <a:r>
              <a:rPr lang="en-US" sz="2000" dirty="0">
                <a:latin typeface="+mn-lt"/>
              </a:rPr>
              <a:t>Beginning inventory</a:t>
            </a:r>
          </a:p>
        </p:txBody>
      </p:sp>
      <p:sp>
        <p:nvSpPr>
          <p:cNvPr id="54" name="TextBox 53"/>
          <p:cNvSpPr txBox="1"/>
          <p:nvPr/>
        </p:nvSpPr>
        <p:spPr>
          <a:xfrm>
            <a:off x="578926" y="1341409"/>
            <a:ext cx="4045249" cy="400110"/>
          </a:xfrm>
          <a:prstGeom prst="rect">
            <a:avLst/>
          </a:prstGeom>
          <a:noFill/>
        </p:spPr>
        <p:txBody>
          <a:bodyPr wrap="square" rtlCol="0">
            <a:spAutoFit/>
          </a:bodyPr>
          <a:lstStyle/>
          <a:p>
            <a:r>
              <a:rPr lang="en-US" sz="2000" dirty="0">
                <a:latin typeface="+mn-lt"/>
              </a:rPr>
              <a:t>Plus: Net purchases</a:t>
            </a:r>
          </a:p>
        </p:txBody>
      </p:sp>
      <p:sp>
        <p:nvSpPr>
          <p:cNvPr id="55" name="TextBox 54"/>
          <p:cNvSpPr txBox="1"/>
          <p:nvPr/>
        </p:nvSpPr>
        <p:spPr>
          <a:xfrm>
            <a:off x="578925" y="2615436"/>
            <a:ext cx="5979879" cy="400110"/>
          </a:xfrm>
          <a:prstGeom prst="rect">
            <a:avLst/>
          </a:prstGeom>
          <a:noFill/>
        </p:spPr>
        <p:txBody>
          <a:bodyPr wrap="square" rtlCol="0">
            <a:spAutoFit/>
          </a:bodyPr>
          <a:lstStyle/>
          <a:p>
            <a:r>
              <a:rPr lang="en-US" sz="2000" dirty="0">
                <a:latin typeface="+mn-lt"/>
              </a:rPr>
              <a:t>Goods available for sale (including beginning inventory)</a:t>
            </a:r>
          </a:p>
        </p:txBody>
      </p:sp>
      <p:sp>
        <p:nvSpPr>
          <p:cNvPr id="56" name="TextBox 55"/>
          <p:cNvSpPr txBox="1"/>
          <p:nvPr/>
        </p:nvSpPr>
        <p:spPr>
          <a:xfrm>
            <a:off x="578928" y="2918868"/>
            <a:ext cx="4620998" cy="707886"/>
          </a:xfrm>
          <a:prstGeom prst="rect">
            <a:avLst/>
          </a:prstGeom>
          <a:noFill/>
        </p:spPr>
        <p:txBody>
          <a:bodyPr wrap="square" rtlCol="0">
            <a:spAutoFit/>
          </a:bodyPr>
          <a:lstStyle/>
          <a:p>
            <a:r>
              <a:rPr lang="en-US" sz="2000" dirty="0">
                <a:latin typeface="+mn-lt"/>
              </a:rPr>
              <a:t>Beginning inventory cost-to-retail percentage:</a:t>
            </a:r>
          </a:p>
        </p:txBody>
      </p:sp>
      <p:sp>
        <p:nvSpPr>
          <p:cNvPr id="57" name="TextBox 56"/>
          <p:cNvSpPr txBox="1"/>
          <p:nvPr/>
        </p:nvSpPr>
        <p:spPr>
          <a:xfrm>
            <a:off x="578927" y="3917908"/>
            <a:ext cx="4045249" cy="400110"/>
          </a:xfrm>
          <a:prstGeom prst="rect">
            <a:avLst/>
          </a:prstGeom>
          <a:noFill/>
        </p:spPr>
        <p:txBody>
          <a:bodyPr wrap="square" rtlCol="0">
            <a:spAutoFit/>
          </a:bodyPr>
          <a:lstStyle/>
          <a:p>
            <a:r>
              <a:rPr lang="en-US" sz="2000" dirty="0">
                <a:latin typeface="+mn-lt"/>
              </a:rPr>
              <a:t>Less: Net sales</a:t>
            </a:r>
          </a:p>
        </p:txBody>
      </p:sp>
      <p:sp>
        <p:nvSpPr>
          <p:cNvPr id="58" name="TextBox 57"/>
          <p:cNvSpPr txBox="1"/>
          <p:nvPr/>
        </p:nvSpPr>
        <p:spPr>
          <a:xfrm>
            <a:off x="578927" y="4227997"/>
            <a:ext cx="4045249" cy="400110"/>
          </a:xfrm>
          <a:prstGeom prst="rect">
            <a:avLst/>
          </a:prstGeom>
          <a:noFill/>
        </p:spPr>
        <p:txBody>
          <a:bodyPr wrap="square" rtlCol="0">
            <a:spAutoFit/>
          </a:bodyPr>
          <a:lstStyle/>
          <a:p>
            <a:r>
              <a:rPr lang="en-US" sz="2000" dirty="0">
                <a:latin typeface="+mn-lt"/>
              </a:rPr>
              <a:t>Estimated ending inventory at retail</a:t>
            </a:r>
          </a:p>
        </p:txBody>
      </p:sp>
      <p:sp>
        <p:nvSpPr>
          <p:cNvPr id="59" name="TextBox 58"/>
          <p:cNvSpPr txBox="1"/>
          <p:nvPr/>
        </p:nvSpPr>
        <p:spPr>
          <a:xfrm>
            <a:off x="578927" y="4571835"/>
            <a:ext cx="4045249" cy="400110"/>
          </a:xfrm>
          <a:prstGeom prst="rect">
            <a:avLst/>
          </a:prstGeom>
          <a:noFill/>
        </p:spPr>
        <p:txBody>
          <a:bodyPr wrap="square" rtlCol="0">
            <a:spAutoFit/>
          </a:bodyPr>
          <a:lstStyle/>
          <a:p>
            <a:r>
              <a:rPr lang="en-US" sz="2000" dirty="0">
                <a:latin typeface="+mn-lt"/>
              </a:rPr>
              <a:t>Estimated ending inventory at cost</a:t>
            </a:r>
          </a:p>
        </p:txBody>
      </p:sp>
      <p:sp>
        <p:nvSpPr>
          <p:cNvPr id="61" name="TextBox 60"/>
          <p:cNvSpPr txBox="1"/>
          <p:nvPr/>
        </p:nvSpPr>
        <p:spPr>
          <a:xfrm>
            <a:off x="6389048" y="1036496"/>
            <a:ext cx="1372503" cy="400110"/>
          </a:xfrm>
          <a:prstGeom prst="rect">
            <a:avLst/>
          </a:prstGeom>
          <a:noFill/>
        </p:spPr>
        <p:txBody>
          <a:bodyPr wrap="square" rtlCol="0">
            <a:spAutoFit/>
          </a:bodyPr>
          <a:lstStyle/>
          <a:p>
            <a:pPr algn="r"/>
            <a:r>
              <a:rPr lang="en-US" sz="2000" dirty="0">
                <a:latin typeface="+mn-lt"/>
              </a:rPr>
              <a:t>$99,200</a:t>
            </a:r>
          </a:p>
        </p:txBody>
      </p:sp>
      <p:sp>
        <p:nvSpPr>
          <p:cNvPr id="62" name="TextBox 61"/>
          <p:cNvSpPr txBox="1"/>
          <p:nvPr/>
        </p:nvSpPr>
        <p:spPr>
          <a:xfrm>
            <a:off x="6389048" y="1341409"/>
            <a:ext cx="1372503" cy="400110"/>
          </a:xfrm>
          <a:prstGeom prst="rect">
            <a:avLst/>
          </a:prstGeom>
          <a:noFill/>
        </p:spPr>
        <p:txBody>
          <a:bodyPr wrap="square" rtlCol="0">
            <a:spAutoFit/>
          </a:bodyPr>
          <a:lstStyle/>
          <a:p>
            <a:pPr algn="r"/>
            <a:r>
              <a:rPr lang="en-US" sz="2000" dirty="0">
                <a:latin typeface="+mn-lt"/>
              </a:rPr>
              <a:t>305,280</a:t>
            </a:r>
          </a:p>
        </p:txBody>
      </p:sp>
      <p:sp>
        <p:nvSpPr>
          <p:cNvPr id="64" name="TextBox 63"/>
          <p:cNvSpPr txBox="1"/>
          <p:nvPr/>
        </p:nvSpPr>
        <p:spPr>
          <a:xfrm>
            <a:off x="6389048" y="636386"/>
            <a:ext cx="1372503" cy="400110"/>
          </a:xfrm>
          <a:prstGeom prst="rect">
            <a:avLst/>
          </a:prstGeom>
          <a:noFill/>
        </p:spPr>
        <p:txBody>
          <a:bodyPr wrap="square" rtlCol="0">
            <a:spAutoFit/>
          </a:bodyPr>
          <a:lstStyle/>
          <a:p>
            <a:pPr algn="ctr"/>
            <a:r>
              <a:rPr lang="en-US" sz="2000" b="1" dirty="0">
                <a:latin typeface="+mn-lt"/>
              </a:rPr>
              <a:t>Cost</a:t>
            </a:r>
          </a:p>
        </p:txBody>
      </p:sp>
      <p:sp>
        <p:nvSpPr>
          <p:cNvPr id="65" name="TextBox 64"/>
          <p:cNvSpPr txBox="1"/>
          <p:nvPr/>
        </p:nvSpPr>
        <p:spPr>
          <a:xfrm>
            <a:off x="7617077" y="636386"/>
            <a:ext cx="1372503" cy="400110"/>
          </a:xfrm>
          <a:prstGeom prst="rect">
            <a:avLst/>
          </a:prstGeom>
          <a:noFill/>
        </p:spPr>
        <p:txBody>
          <a:bodyPr wrap="square" rtlCol="0">
            <a:spAutoFit/>
          </a:bodyPr>
          <a:lstStyle/>
          <a:p>
            <a:pPr algn="ctr"/>
            <a:r>
              <a:rPr lang="en-US" sz="2000" b="1" dirty="0">
                <a:latin typeface="+mn-lt"/>
              </a:rPr>
              <a:t>Retail</a:t>
            </a:r>
          </a:p>
        </p:txBody>
      </p:sp>
      <p:sp>
        <p:nvSpPr>
          <p:cNvPr id="66" name="TextBox 65"/>
          <p:cNvSpPr txBox="1"/>
          <p:nvPr/>
        </p:nvSpPr>
        <p:spPr>
          <a:xfrm>
            <a:off x="7572775" y="1036802"/>
            <a:ext cx="1372503" cy="400110"/>
          </a:xfrm>
          <a:prstGeom prst="rect">
            <a:avLst/>
          </a:prstGeom>
          <a:noFill/>
        </p:spPr>
        <p:txBody>
          <a:bodyPr wrap="square" rtlCol="0">
            <a:spAutoFit/>
          </a:bodyPr>
          <a:lstStyle/>
          <a:p>
            <a:pPr algn="r"/>
            <a:r>
              <a:rPr lang="en-US" sz="2000" dirty="0">
                <a:latin typeface="+mn-lt"/>
              </a:rPr>
              <a:t>$160,000</a:t>
            </a:r>
          </a:p>
        </p:txBody>
      </p:sp>
      <p:sp>
        <p:nvSpPr>
          <p:cNvPr id="67" name="TextBox 66"/>
          <p:cNvSpPr txBox="1"/>
          <p:nvPr/>
        </p:nvSpPr>
        <p:spPr>
          <a:xfrm>
            <a:off x="7617077" y="1341409"/>
            <a:ext cx="1372503" cy="400110"/>
          </a:xfrm>
          <a:prstGeom prst="rect">
            <a:avLst/>
          </a:prstGeom>
          <a:noFill/>
        </p:spPr>
        <p:txBody>
          <a:bodyPr wrap="square" rtlCol="0">
            <a:spAutoFit/>
          </a:bodyPr>
          <a:lstStyle/>
          <a:p>
            <a:pPr algn="r"/>
            <a:r>
              <a:rPr lang="en-US" sz="2000" dirty="0">
                <a:latin typeface="+mn-lt"/>
              </a:rPr>
              <a:t>470,000</a:t>
            </a:r>
          </a:p>
        </p:txBody>
      </p:sp>
      <p:sp>
        <p:nvSpPr>
          <p:cNvPr id="68" name="TextBox 67"/>
          <p:cNvSpPr txBox="1"/>
          <p:nvPr/>
        </p:nvSpPr>
        <p:spPr>
          <a:xfrm>
            <a:off x="7617077" y="2629504"/>
            <a:ext cx="1372503" cy="400110"/>
          </a:xfrm>
          <a:prstGeom prst="rect">
            <a:avLst/>
          </a:prstGeom>
          <a:noFill/>
        </p:spPr>
        <p:txBody>
          <a:bodyPr wrap="square" rtlCol="0">
            <a:spAutoFit/>
          </a:bodyPr>
          <a:lstStyle/>
          <a:p>
            <a:pPr algn="r"/>
            <a:r>
              <a:rPr lang="en-US" sz="2000" dirty="0">
                <a:latin typeface="+mn-lt"/>
              </a:rPr>
              <a:t>$632,000</a:t>
            </a:r>
          </a:p>
        </p:txBody>
      </p:sp>
      <p:sp>
        <p:nvSpPr>
          <p:cNvPr id="69" name="TextBox 68"/>
          <p:cNvSpPr txBox="1"/>
          <p:nvPr/>
        </p:nvSpPr>
        <p:spPr>
          <a:xfrm>
            <a:off x="7617077" y="3917908"/>
            <a:ext cx="1372503" cy="400110"/>
          </a:xfrm>
          <a:prstGeom prst="rect">
            <a:avLst/>
          </a:prstGeom>
          <a:noFill/>
        </p:spPr>
        <p:txBody>
          <a:bodyPr wrap="square" rtlCol="0">
            <a:spAutoFit/>
          </a:bodyPr>
          <a:lstStyle/>
          <a:p>
            <a:pPr algn="r"/>
            <a:r>
              <a:rPr lang="en-US" sz="2000" dirty="0">
                <a:latin typeface="+mn-lt"/>
              </a:rPr>
              <a:t>(434,000)</a:t>
            </a:r>
          </a:p>
        </p:txBody>
      </p:sp>
      <p:sp>
        <p:nvSpPr>
          <p:cNvPr id="70" name="TextBox 69"/>
          <p:cNvSpPr txBox="1"/>
          <p:nvPr/>
        </p:nvSpPr>
        <p:spPr>
          <a:xfrm>
            <a:off x="7617077" y="4227997"/>
            <a:ext cx="1372503" cy="400110"/>
          </a:xfrm>
          <a:prstGeom prst="rect">
            <a:avLst/>
          </a:prstGeom>
          <a:noFill/>
        </p:spPr>
        <p:txBody>
          <a:bodyPr wrap="square" rtlCol="0">
            <a:spAutoFit/>
          </a:bodyPr>
          <a:lstStyle/>
          <a:p>
            <a:pPr algn="r"/>
            <a:r>
              <a:rPr lang="en-US" sz="2000" b="1" dirty="0">
                <a:solidFill>
                  <a:srgbClr val="D60093"/>
                </a:solidFill>
                <a:latin typeface="+mn-lt"/>
              </a:rPr>
              <a:t>$198,000</a:t>
            </a:r>
          </a:p>
        </p:txBody>
      </p:sp>
      <p:cxnSp>
        <p:nvCxnSpPr>
          <p:cNvPr id="72" name="Straight Connector 71"/>
          <p:cNvCxnSpPr/>
          <p:nvPr/>
        </p:nvCxnSpPr>
        <p:spPr>
          <a:xfrm>
            <a:off x="706947" y="1003184"/>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6660538" y="2644252"/>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7863284" y="2629504"/>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7878032" y="4248358"/>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7869606" y="4538523"/>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7869819" y="4586131"/>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4443305" y="3279637"/>
            <a:ext cx="1032989" cy="0"/>
          </a:xfrm>
          <a:prstGeom prst="line">
            <a:avLst/>
          </a:prstGeom>
          <a:ln w="19050"/>
        </p:spPr>
        <p:style>
          <a:lnRef idx="1">
            <a:schemeClr val="dk1"/>
          </a:lnRef>
          <a:fillRef idx="0">
            <a:schemeClr val="dk1"/>
          </a:fillRef>
          <a:effectRef idx="0">
            <a:schemeClr val="dk1"/>
          </a:effectRef>
          <a:fontRef idx="minor">
            <a:schemeClr val="tx1"/>
          </a:fontRef>
        </p:style>
      </p:cxnSp>
      <p:sp>
        <p:nvSpPr>
          <p:cNvPr id="82" name="TextBox 81"/>
          <p:cNvSpPr txBox="1"/>
          <p:nvPr/>
        </p:nvSpPr>
        <p:spPr>
          <a:xfrm>
            <a:off x="5494068" y="3080352"/>
            <a:ext cx="433422" cy="400110"/>
          </a:xfrm>
          <a:prstGeom prst="rect">
            <a:avLst/>
          </a:prstGeom>
          <a:noFill/>
        </p:spPr>
        <p:txBody>
          <a:bodyPr wrap="square" rtlCol="0">
            <a:spAutoFit/>
          </a:bodyPr>
          <a:lstStyle/>
          <a:p>
            <a:pPr algn="ctr"/>
            <a:r>
              <a:rPr lang="en-US" sz="2000" dirty="0">
                <a:latin typeface="+mn-lt"/>
              </a:rPr>
              <a:t>=</a:t>
            </a:r>
          </a:p>
        </p:txBody>
      </p:sp>
      <p:sp>
        <p:nvSpPr>
          <p:cNvPr id="83" name="TextBox 82"/>
          <p:cNvSpPr txBox="1"/>
          <p:nvPr/>
        </p:nvSpPr>
        <p:spPr>
          <a:xfrm>
            <a:off x="5811152" y="3105667"/>
            <a:ext cx="976918" cy="400110"/>
          </a:xfrm>
          <a:prstGeom prst="rect">
            <a:avLst/>
          </a:prstGeom>
          <a:noFill/>
        </p:spPr>
        <p:txBody>
          <a:bodyPr wrap="square" rtlCol="0">
            <a:spAutoFit/>
          </a:bodyPr>
          <a:lstStyle/>
          <a:p>
            <a:pPr algn="ctr"/>
            <a:r>
              <a:rPr lang="en-US" sz="2000" b="1" dirty="0">
                <a:solidFill>
                  <a:srgbClr val="376092"/>
                </a:solidFill>
                <a:latin typeface="+mn-lt"/>
              </a:rPr>
              <a:t>62%</a:t>
            </a:r>
          </a:p>
        </p:txBody>
      </p:sp>
      <p:sp>
        <p:nvSpPr>
          <p:cNvPr id="85" name="TextBox 84"/>
          <p:cNvSpPr txBox="1"/>
          <p:nvPr/>
        </p:nvSpPr>
        <p:spPr>
          <a:xfrm>
            <a:off x="578926" y="1652188"/>
            <a:ext cx="4045249" cy="400110"/>
          </a:xfrm>
          <a:prstGeom prst="rect">
            <a:avLst/>
          </a:prstGeom>
          <a:noFill/>
        </p:spPr>
        <p:txBody>
          <a:bodyPr wrap="square" rtlCol="0">
            <a:spAutoFit/>
          </a:bodyPr>
          <a:lstStyle/>
          <a:p>
            <a:pPr lvl="1"/>
            <a:r>
              <a:rPr lang="en-US" sz="2000" dirty="0">
                <a:latin typeface="+mn-lt"/>
              </a:rPr>
              <a:t>  Net markups</a:t>
            </a:r>
          </a:p>
        </p:txBody>
      </p:sp>
      <p:sp>
        <p:nvSpPr>
          <p:cNvPr id="86" name="TextBox 85"/>
          <p:cNvSpPr txBox="1"/>
          <p:nvPr/>
        </p:nvSpPr>
        <p:spPr>
          <a:xfrm>
            <a:off x="578926" y="1953285"/>
            <a:ext cx="4045249" cy="400110"/>
          </a:xfrm>
          <a:prstGeom prst="rect">
            <a:avLst/>
          </a:prstGeom>
          <a:noFill/>
        </p:spPr>
        <p:txBody>
          <a:bodyPr wrap="square" rtlCol="0">
            <a:spAutoFit/>
          </a:bodyPr>
          <a:lstStyle/>
          <a:p>
            <a:r>
              <a:rPr lang="en-US" sz="2000" dirty="0">
                <a:latin typeface="+mn-lt"/>
              </a:rPr>
              <a:t>Less: Net markdowns</a:t>
            </a:r>
          </a:p>
        </p:txBody>
      </p:sp>
      <p:sp>
        <p:nvSpPr>
          <p:cNvPr id="87" name="TextBox 86"/>
          <p:cNvSpPr txBox="1"/>
          <p:nvPr/>
        </p:nvSpPr>
        <p:spPr>
          <a:xfrm>
            <a:off x="7616731" y="1633624"/>
            <a:ext cx="1372503" cy="400110"/>
          </a:xfrm>
          <a:prstGeom prst="rect">
            <a:avLst/>
          </a:prstGeom>
          <a:noFill/>
        </p:spPr>
        <p:txBody>
          <a:bodyPr wrap="square" rtlCol="0">
            <a:spAutoFit/>
          </a:bodyPr>
          <a:lstStyle/>
          <a:p>
            <a:pPr algn="r"/>
            <a:r>
              <a:rPr lang="en-US" sz="2000" dirty="0">
                <a:latin typeface="+mn-lt"/>
              </a:rPr>
              <a:t>10,000</a:t>
            </a:r>
          </a:p>
        </p:txBody>
      </p:sp>
      <p:sp>
        <p:nvSpPr>
          <p:cNvPr id="88" name="TextBox 87"/>
          <p:cNvSpPr txBox="1"/>
          <p:nvPr/>
        </p:nvSpPr>
        <p:spPr>
          <a:xfrm>
            <a:off x="7610751" y="1942353"/>
            <a:ext cx="1372503" cy="400110"/>
          </a:xfrm>
          <a:prstGeom prst="rect">
            <a:avLst/>
          </a:prstGeom>
          <a:noFill/>
        </p:spPr>
        <p:txBody>
          <a:bodyPr wrap="square" rtlCol="0">
            <a:spAutoFit/>
          </a:bodyPr>
          <a:lstStyle/>
          <a:p>
            <a:pPr algn="r"/>
            <a:r>
              <a:rPr lang="en-US" sz="2000" dirty="0">
                <a:latin typeface="+mn-lt"/>
              </a:rPr>
              <a:t>(8,000)</a:t>
            </a:r>
          </a:p>
        </p:txBody>
      </p:sp>
      <p:sp>
        <p:nvSpPr>
          <p:cNvPr id="89" name="TextBox 88"/>
          <p:cNvSpPr txBox="1"/>
          <p:nvPr/>
        </p:nvSpPr>
        <p:spPr>
          <a:xfrm>
            <a:off x="6389048" y="2629504"/>
            <a:ext cx="1372503" cy="400110"/>
          </a:xfrm>
          <a:prstGeom prst="rect">
            <a:avLst/>
          </a:prstGeom>
          <a:noFill/>
        </p:spPr>
        <p:txBody>
          <a:bodyPr wrap="square" rtlCol="0">
            <a:spAutoFit/>
          </a:bodyPr>
          <a:lstStyle/>
          <a:p>
            <a:pPr algn="r"/>
            <a:r>
              <a:rPr lang="en-US" sz="2000" dirty="0">
                <a:latin typeface="+mn-lt"/>
              </a:rPr>
              <a:t>$404,480</a:t>
            </a:r>
          </a:p>
        </p:txBody>
      </p:sp>
      <p:sp>
        <p:nvSpPr>
          <p:cNvPr id="97" name="TextBox 96"/>
          <p:cNvSpPr txBox="1"/>
          <p:nvPr/>
        </p:nvSpPr>
        <p:spPr>
          <a:xfrm>
            <a:off x="578927" y="3594144"/>
            <a:ext cx="4045249" cy="400110"/>
          </a:xfrm>
          <a:prstGeom prst="rect">
            <a:avLst/>
          </a:prstGeom>
          <a:noFill/>
        </p:spPr>
        <p:txBody>
          <a:bodyPr wrap="square" rtlCol="0">
            <a:spAutoFit/>
          </a:bodyPr>
          <a:lstStyle/>
          <a:p>
            <a:r>
              <a:rPr lang="en-US" sz="2000" dirty="0">
                <a:latin typeface="+mn-lt"/>
              </a:rPr>
              <a:t>July cost-to-retail percentage:</a:t>
            </a:r>
          </a:p>
        </p:txBody>
      </p:sp>
      <p:cxnSp>
        <p:nvCxnSpPr>
          <p:cNvPr id="98" name="Straight Connector 97"/>
          <p:cNvCxnSpPr/>
          <p:nvPr/>
        </p:nvCxnSpPr>
        <p:spPr>
          <a:xfrm>
            <a:off x="4409153" y="3826963"/>
            <a:ext cx="1032989" cy="0"/>
          </a:xfrm>
          <a:prstGeom prst="line">
            <a:avLst/>
          </a:prstGeom>
          <a:ln w="19050"/>
        </p:spPr>
        <p:style>
          <a:lnRef idx="1">
            <a:schemeClr val="dk1"/>
          </a:lnRef>
          <a:fillRef idx="0">
            <a:schemeClr val="dk1"/>
          </a:fillRef>
          <a:effectRef idx="0">
            <a:schemeClr val="dk1"/>
          </a:effectRef>
          <a:fontRef idx="minor">
            <a:schemeClr val="tx1"/>
          </a:fontRef>
        </p:style>
      </p:cxnSp>
      <p:sp>
        <p:nvSpPr>
          <p:cNvPr id="99" name="TextBox 98"/>
          <p:cNvSpPr txBox="1"/>
          <p:nvPr/>
        </p:nvSpPr>
        <p:spPr>
          <a:xfrm>
            <a:off x="5489412" y="3611570"/>
            <a:ext cx="433422" cy="400110"/>
          </a:xfrm>
          <a:prstGeom prst="rect">
            <a:avLst/>
          </a:prstGeom>
          <a:noFill/>
        </p:spPr>
        <p:txBody>
          <a:bodyPr wrap="square" rtlCol="0">
            <a:spAutoFit/>
          </a:bodyPr>
          <a:lstStyle/>
          <a:p>
            <a:pPr algn="ctr"/>
            <a:r>
              <a:rPr lang="en-US" sz="2000" dirty="0">
                <a:latin typeface="+mn-lt"/>
              </a:rPr>
              <a:t>=</a:t>
            </a:r>
          </a:p>
        </p:txBody>
      </p:sp>
      <p:sp>
        <p:nvSpPr>
          <p:cNvPr id="101" name="TextBox 100"/>
          <p:cNvSpPr txBox="1"/>
          <p:nvPr/>
        </p:nvSpPr>
        <p:spPr>
          <a:xfrm>
            <a:off x="5790513" y="3626239"/>
            <a:ext cx="997557" cy="400110"/>
          </a:xfrm>
          <a:prstGeom prst="rect">
            <a:avLst/>
          </a:prstGeom>
          <a:noFill/>
        </p:spPr>
        <p:txBody>
          <a:bodyPr wrap="square" rtlCol="0">
            <a:spAutoFit/>
          </a:bodyPr>
          <a:lstStyle/>
          <a:p>
            <a:pPr algn="ctr"/>
            <a:r>
              <a:rPr lang="en-US" sz="2000" b="1" dirty="0">
                <a:solidFill>
                  <a:srgbClr val="0000FF"/>
                </a:solidFill>
                <a:latin typeface="+mn-lt"/>
              </a:rPr>
              <a:t>64.68%</a:t>
            </a:r>
          </a:p>
        </p:txBody>
      </p:sp>
      <p:cxnSp>
        <p:nvCxnSpPr>
          <p:cNvPr id="102" name="Straight Connector 101"/>
          <p:cNvCxnSpPr/>
          <p:nvPr/>
        </p:nvCxnSpPr>
        <p:spPr>
          <a:xfrm>
            <a:off x="6686357" y="135988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7883887" y="1369545"/>
            <a:ext cx="1032989" cy="0"/>
          </a:xfrm>
          <a:prstGeom prst="line">
            <a:avLst/>
          </a:prstGeom>
        </p:spPr>
        <p:style>
          <a:lnRef idx="1">
            <a:schemeClr val="dk1"/>
          </a:lnRef>
          <a:fillRef idx="0">
            <a:schemeClr val="dk1"/>
          </a:fillRef>
          <a:effectRef idx="0">
            <a:schemeClr val="dk1"/>
          </a:effectRef>
          <a:fontRef idx="minor">
            <a:schemeClr val="tx1"/>
          </a:fontRef>
        </p:style>
      </p:cxnSp>
      <p:sp>
        <p:nvSpPr>
          <p:cNvPr id="104" name="TextBox 103"/>
          <p:cNvSpPr txBox="1"/>
          <p:nvPr/>
        </p:nvSpPr>
        <p:spPr>
          <a:xfrm>
            <a:off x="565987" y="2259427"/>
            <a:ext cx="5992818" cy="400110"/>
          </a:xfrm>
          <a:prstGeom prst="rect">
            <a:avLst/>
          </a:prstGeom>
          <a:noFill/>
        </p:spPr>
        <p:txBody>
          <a:bodyPr wrap="square" rtlCol="0">
            <a:spAutoFit/>
          </a:bodyPr>
          <a:lstStyle/>
          <a:p>
            <a:r>
              <a:rPr lang="en-US" sz="2000" dirty="0">
                <a:latin typeface="+mn-lt"/>
              </a:rPr>
              <a:t>Goods available for sale (excluding beginning inventory)</a:t>
            </a:r>
          </a:p>
        </p:txBody>
      </p:sp>
      <p:sp>
        <p:nvSpPr>
          <p:cNvPr id="105" name="TextBox 104"/>
          <p:cNvSpPr txBox="1"/>
          <p:nvPr/>
        </p:nvSpPr>
        <p:spPr>
          <a:xfrm>
            <a:off x="7617077" y="2259427"/>
            <a:ext cx="1372503" cy="400110"/>
          </a:xfrm>
          <a:prstGeom prst="rect">
            <a:avLst/>
          </a:prstGeom>
          <a:noFill/>
        </p:spPr>
        <p:txBody>
          <a:bodyPr wrap="square" rtlCol="0">
            <a:spAutoFit/>
          </a:bodyPr>
          <a:lstStyle/>
          <a:p>
            <a:pPr algn="r"/>
            <a:r>
              <a:rPr lang="en-US" sz="2000" dirty="0">
                <a:latin typeface="+mn-lt"/>
              </a:rPr>
              <a:t>$472,000</a:t>
            </a:r>
          </a:p>
        </p:txBody>
      </p:sp>
      <p:cxnSp>
        <p:nvCxnSpPr>
          <p:cNvPr id="106" name="Straight Connector 105"/>
          <p:cNvCxnSpPr/>
          <p:nvPr/>
        </p:nvCxnSpPr>
        <p:spPr>
          <a:xfrm>
            <a:off x="6660538" y="2302311"/>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a:off x="7863284" y="2287563"/>
            <a:ext cx="1032989" cy="0"/>
          </a:xfrm>
          <a:prstGeom prst="line">
            <a:avLst/>
          </a:prstGeom>
        </p:spPr>
        <p:style>
          <a:lnRef idx="1">
            <a:schemeClr val="dk1"/>
          </a:lnRef>
          <a:fillRef idx="0">
            <a:schemeClr val="dk1"/>
          </a:fillRef>
          <a:effectRef idx="0">
            <a:schemeClr val="dk1"/>
          </a:effectRef>
          <a:fontRef idx="minor">
            <a:schemeClr val="tx1"/>
          </a:fontRef>
        </p:style>
      </p:cxnSp>
      <p:sp>
        <p:nvSpPr>
          <p:cNvPr id="108" name="TextBox 107"/>
          <p:cNvSpPr txBox="1"/>
          <p:nvPr/>
        </p:nvSpPr>
        <p:spPr>
          <a:xfrm>
            <a:off x="6389048" y="2259427"/>
            <a:ext cx="1372503" cy="400110"/>
          </a:xfrm>
          <a:prstGeom prst="rect">
            <a:avLst/>
          </a:prstGeom>
          <a:noFill/>
        </p:spPr>
        <p:txBody>
          <a:bodyPr wrap="square" rtlCol="0">
            <a:spAutoFit/>
          </a:bodyPr>
          <a:lstStyle/>
          <a:p>
            <a:pPr algn="r"/>
            <a:r>
              <a:rPr lang="en-US" sz="2000" dirty="0">
                <a:latin typeface="+mn-lt"/>
              </a:rPr>
              <a:t>$305,280</a:t>
            </a:r>
          </a:p>
        </p:txBody>
      </p:sp>
      <p:sp>
        <p:nvSpPr>
          <p:cNvPr id="111" name="TextBox 110"/>
          <p:cNvSpPr txBox="1"/>
          <p:nvPr/>
        </p:nvSpPr>
        <p:spPr>
          <a:xfrm>
            <a:off x="6389048" y="1036496"/>
            <a:ext cx="1372503" cy="400110"/>
          </a:xfrm>
          <a:prstGeom prst="rect">
            <a:avLst/>
          </a:prstGeom>
          <a:noFill/>
        </p:spPr>
        <p:txBody>
          <a:bodyPr wrap="square" rtlCol="0">
            <a:spAutoFit/>
          </a:bodyPr>
          <a:lstStyle/>
          <a:p>
            <a:pPr algn="r"/>
            <a:r>
              <a:rPr lang="en-US" sz="2000" dirty="0">
                <a:latin typeface="+mn-lt"/>
              </a:rPr>
              <a:t>$99,200</a:t>
            </a:r>
          </a:p>
        </p:txBody>
      </p:sp>
      <p:sp>
        <p:nvSpPr>
          <p:cNvPr id="112" name="TextBox 111"/>
          <p:cNvSpPr txBox="1"/>
          <p:nvPr/>
        </p:nvSpPr>
        <p:spPr>
          <a:xfrm>
            <a:off x="7572163" y="1023635"/>
            <a:ext cx="1372503" cy="400110"/>
          </a:xfrm>
          <a:prstGeom prst="rect">
            <a:avLst/>
          </a:prstGeom>
          <a:noFill/>
        </p:spPr>
        <p:txBody>
          <a:bodyPr wrap="square" rtlCol="0">
            <a:spAutoFit/>
          </a:bodyPr>
          <a:lstStyle/>
          <a:p>
            <a:pPr algn="r"/>
            <a:r>
              <a:rPr lang="en-US" sz="2000" dirty="0">
                <a:latin typeface="+mn-lt"/>
              </a:rPr>
              <a:t>$160,000</a:t>
            </a:r>
          </a:p>
        </p:txBody>
      </p:sp>
      <p:sp>
        <p:nvSpPr>
          <p:cNvPr id="150" name="TextBox 149"/>
          <p:cNvSpPr txBox="1"/>
          <p:nvPr/>
        </p:nvSpPr>
        <p:spPr>
          <a:xfrm>
            <a:off x="5522204" y="4956301"/>
            <a:ext cx="1372503" cy="400110"/>
          </a:xfrm>
          <a:prstGeom prst="rect">
            <a:avLst/>
          </a:prstGeom>
          <a:noFill/>
        </p:spPr>
        <p:txBody>
          <a:bodyPr wrap="square" rtlCol="0">
            <a:spAutoFit/>
          </a:bodyPr>
          <a:lstStyle/>
          <a:p>
            <a:pPr algn="ctr"/>
            <a:r>
              <a:rPr lang="en-US" sz="2000" b="1" dirty="0">
                <a:latin typeface="+mn-lt"/>
              </a:rPr>
              <a:t>Cost</a:t>
            </a:r>
          </a:p>
        </p:txBody>
      </p:sp>
      <p:sp>
        <p:nvSpPr>
          <p:cNvPr id="151" name="TextBox 150"/>
          <p:cNvSpPr txBox="1"/>
          <p:nvPr/>
        </p:nvSpPr>
        <p:spPr>
          <a:xfrm>
            <a:off x="3355094" y="4937294"/>
            <a:ext cx="1372503" cy="400110"/>
          </a:xfrm>
          <a:prstGeom prst="rect">
            <a:avLst/>
          </a:prstGeom>
          <a:noFill/>
        </p:spPr>
        <p:txBody>
          <a:bodyPr wrap="square" rtlCol="0">
            <a:spAutoFit/>
          </a:bodyPr>
          <a:lstStyle/>
          <a:p>
            <a:pPr algn="ctr"/>
            <a:r>
              <a:rPr lang="en-US" sz="2000" b="1" dirty="0">
                <a:latin typeface="+mn-lt"/>
              </a:rPr>
              <a:t>Retail</a:t>
            </a:r>
          </a:p>
        </p:txBody>
      </p:sp>
      <p:cxnSp>
        <p:nvCxnSpPr>
          <p:cNvPr id="152" name="Straight Connector 151"/>
          <p:cNvCxnSpPr/>
          <p:nvPr/>
        </p:nvCxnSpPr>
        <p:spPr>
          <a:xfrm>
            <a:off x="633966" y="5298479"/>
            <a:ext cx="6096912" cy="0"/>
          </a:xfrm>
          <a:prstGeom prst="line">
            <a:avLst/>
          </a:prstGeom>
          <a:ln w="28575"/>
        </p:spPr>
        <p:style>
          <a:lnRef idx="1">
            <a:schemeClr val="dk1"/>
          </a:lnRef>
          <a:fillRef idx="0">
            <a:schemeClr val="dk1"/>
          </a:fillRef>
          <a:effectRef idx="0">
            <a:schemeClr val="dk1"/>
          </a:effectRef>
          <a:fontRef idx="minor">
            <a:schemeClr val="tx1"/>
          </a:fontRef>
        </p:style>
      </p:cxnSp>
      <p:sp>
        <p:nvSpPr>
          <p:cNvPr id="153" name="TextBox 152"/>
          <p:cNvSpPr txBox="1"/>
          <p:nvPr/>
        </p:nvSpPr>
        <p:spPr>
          <a:xfrm>
            <a:off x="601348" y="5346087"/>
            <a:ext cx="4045249" cy="400110"/>
          </a:xfrm>
          <a:prstGeom prst="rect">
            <a:avLst/>
          </a:prstGeom>
          <a:noFill/>
        </p:spPr>
        <p:txBody>
          <a:bodyPr wrap="square" rtlCol="0">
            <a:spAutoFit/>
          </a:bodyPr>
          <a:lstStyle/>
          <a:p>
            <a:r>
              <a:rPr lang="en-US" sz="2000" dirty="0">
                <a:latin typeface="+mn-lt"/>
              </a:rPr>
              <a:t>Beginning inventory</a:t>
            </a:r>
          </a:p>
        </p:txBody>
      </p:sp>
      <p:sp>
        <p:nvSpPr>
          <p:cNvPr id="154" name="TextBox 153"/>
          <p:cNvSpPr txBox="1"/>
          <p:nvPr/>
        </p:nvSpPr>
        <p:spPr>
          <a:xfrm>
            <a:off x="598988" y="5701659"/>
            <a:ext cx="4045249" cy="400110"/>
          </a:xfrm>
          <a:prstGeom prst="rect">
            <a:avLst/>
          </a:prstGeom>
          <a:noFill/>
        </p:spPr>
        <p:txBody>
          <a:bodyPr wrap="square" rtlCol="0">
            <a:spAutoFit/>
          </a:bodyPr>
          <a:lstStyle/>
          <a:p>
            <a:r>
              <a:rPr lang="en-US" sz="2000" dirty="0">
                <a:latin typeface="+mn-lt"/>
              </a:rPr>
              <a:t>Current period’s layer</a:t>
            </a:r>
          </a:p>
        </p:txBody>
      </p:sp>
      <p:sp>
        <p:nvSpPr>
          <p:cNvPr id="155" name="TextBox 154"/>
          <p:cNvSpPr txBox="1"/>
          <p:nvPr/>
        </p:nvSpPr>
        <p:spPr>
          <a:xfrm>
            <a:off x="598965" y="6376649"/>
            <a:ext cx="4045249" cy="400110"/>
          </a:xfrm>
          <a:prstGeom prst="rect">
            <a:avLst/>
          </a:prstGeom>
          <a:noFill/>
        </p:spPr>
        <p:txBody>
          <a:bodyPr wrap="square" rtlCol="0">
            <a:spAutoFit/>
          </a:bodyPr>
          <a:lstStyle/>
          <a:p>
            <a:r>
              <a:rPr lang="en-US" sz="2000" dirty="0">
                <a:latin typeface="+mn-lt"/>
              </a:rPr>
              <a:t>Estimated cost of goods sold</a:t>
            </a:r>
          </a:p>
        </p:txBody>
      </p:sp>
      <p:sp>
        <p:nvSpPr>
          <p:cNvPr id="156" name="TextBox 155"/>
          <p:cNvSpPr txBox="1"/>
          <p:nvPr/>
        </p:nvSpPr>
        <p:spPr>
          <a:xfrm>
            <a:off x="584897" y="6045497"/>
            <a:ext cx="4045249" cy="400110"/>
          </a:xfrm>
          <a:prstGeom prst="rect">
            <a:avLst/>
          </a:prstGeom>
          <a:noFill/>
        </p:spPr>
        <p:txBody>
          <a:bodyPr wrap="square" rtlCol="0">
            <a:spAutoFit/>
          </a:bodyPr>
          <a:lstStyle/>
          <a:p>
            <a:pPr lvl="1"/>
            <a:r>
              <a:rPr lang="en-US" sz="2000" dirty="0">
                <a:latin typeface="+mn-lt"/>
              </a:rPr>
              <a:t>Total</a:t>
            </a:r>
          </a:p>
        </p:txBody>
      </p:sp>
      <p:sp>
        <p:nvSpPr>
          <p:cNvPr id="158" name="TextBox 157"/>
          <p:cNvSpPr txBox="1"/>
          <p:nvPr/>
        </p:nvSpPr>
        <p:spPr>
          <a:xfrm>
            <a:off x="3399195" y="5293382"/>
            <a:ext cx="1372503" cy="400110"/>
          </a:xfrm>
          <a:prstGeom prst="rect">
            <a:avLst/>
          </a:prstGeom>
          <a:noFill/>
        </p:spPr>
        <p:txBody>
          <a:bodyPr wrap="square" rtlCol="0">
            <a:spAutoFit/>
          </a:bodyPr>
          <a:lstStyle/>
          <a:p>
            <a:pPr algn="r"/>
            <a:r>
              <a:rPr lang="en-US" sz="2000" b="1" dirty="0">
                <a:solidFill>
                  <a:srgbClr val="D60093"/>
                </a:solidFill>
                <a:latin typeface="+mn-lt"/>
              </a:rPr>
              <a:t>$160,000</a:t>
            </a:r>
          </a:p>
        </p:txBody>
      </p:sp>
      <p:sp>
        <p:nvSpPr>
          <p:cNvPr id="159" name="TextBox 158"/>
          <p:cNvSpPr txBox="1"/>
          <p:nvPr/>
        </p:nvSpPr>
        <p:spPr>
          <a:xfrm>
            <a:off x="3399195" y="5634807"/>
            <a:ext cx="1372503" cy="400110"/>
          </a:xfrm>
          <a:prstGeom prst="rect">
            <a:avLst/>
          </a:prstGeom>
          <a:noFill/>
        </p:spPr>
        <p:txBody>
          <a:bodyPr wrap="square" rtlCol="0">
            <a:spAutoFit/>
          </a:bodyPr>
          <a:lstStyle/>
          <a:p>
            <a:pPr algn="r"/>
            <a:r>
              <a:rPr lang="en-US" sz="2000" dirty="0">
                <a:latin typeface="+mn-lt"/>
              </a:rPr>
              <a:t>38,000</a:t>
            </a:r>
          </a:p>
        </p:txBody>
      </p:sp>
      <p:sp>
        <p:nvSpPr>
          <p:cNvPr id="162" name="TextBox 161"/>
          <p:cNvSpPr txBox="1"/>
          <p:nvPr/>
        </p:nvSpPr>
        <p:spPr>
          <a:xfrm>
            <a:off x="5615878" y="5287690"/>
            <a:ext cx="433422" cy="400110"/>
          </a:xfrm>
          <a:prstGeom prst="rect">
            <a:avLst/>
          </a:prstGeom>
          <a:noFill/>
        </p:spPr>
        <p:txBody>
          <a:bodyPr wrap="square" rtlCol="0">
            <a:spAutoFit/>
          </a:bodyPr>
          <a:lstStyle/>
          <a:p>
            <a:pPr algn="ctr"/>
            <a:r>
              <a:rPr lang="en-US" sz="2000" dirty="0">
                <a:latin typeface="+mn-lt"/>
              </a:rPr>
              <a:t>=</a:t>
            </a:r>
          </a:p>
        </p:txBody>
      </p:sp>
      <p:sp>
        <p:nvSpPr>
          <p:cNvPr id="163" name="TextBox 162"/>
          <p:cNvSpPr txBox="1"/>
          <p:nvPr/>
        </p:nvSpPr>
        <p:spPr>
          <a:xfrm>
            <a:off x="5619030" y="5638306"/>
            <a:ext cx="433422" cy="400110"/>
          </a:xfrm>
          <a:prstGeom prst="rect">
            <a:avLst/>
          </a:prstGeom>
          <a:noFill/>
        </p:spPr>
        <p:txBody>
          <a:bodyPr wrap="square" rtlCol="0">
            <a:spAutoFit/>
          </a:bodyPr>
          <a:lstStyle/>
          <a:p>
            <a:pPr algn="ctr"/>
            <a:r>
              <a:rPr lang="en-US" sz="2000" dirty="0">
                <a:latin typeface="+mn-lt"/>
              </a:rPr>
              <a:t>=</a:t>
            </a:r>
          </a:p>
        </p:txBody>
      </p:sp>
      <p:sp>
        <p:nvSpPr>
          <p:cNvPr id="164" name="TextBox 163"/>
          <p:cNvSpPr txBox="1"/>
          <p:nvPr/>
        </p:nvSpPr>
        <p:spPr>
          <a:xfrm>
            <a:off x="4643014" y="5302748"/>
            <a:ext cx="433422" cy="400110"/>
          </a:xfrm>
          <a:prstGeom prst="rect">
            <a:avLst/>
          </a:prstGeom>
          <a:noFill/>
        </p:spPr>
        <p:txBody>
          <a:bodyPr wrap="square" rtlCol="0">
            <a:spAutoFit/>
          </a:bodyPr>
          <a:lstStyle/>
          <a:p>
            <a:pPr algn="ctr"/>
            <a:r>
              <a:rPr lang="en-US" sz="2000" dirty="0">
                <a:latin typeface="+mn-lt"/>
              </a:rPr>
              <a:t>×</a:t>
            </a:r>
          </a:p>
        </p:txBody>
      </p:sp>
      <p:sp>
        <p:nvSpPr>
          <p:cNvPr id="165" name="TextBox 164"/>
          <p:cNvSpPr txBox="1"/>
          <p:nvPr/>
        </p:nvSpPr>
        <p:spPr>
          <a:xfrm>
            <a:off x="4638358" y="5637014"/>
            <a:ext cx="433422" cy="400110"/>
          </a:xfrm>
          <a:prstGeom prst="rect">
            <a:avLst/>
          </a:prstGeom>
          <a:noFill/>
        </p:spPr>
        <p:txBody>
          <a:bodyPr wrap="square" rtlCol="0">
            <a:spAutoFit/>
          </a:bodyPr>
          <a:lstStyle/>
          <a:p>
            <a:pPr algn="ctr"/>
            <a:r>
              <a:rPr lang="en-US" sz="2000" dirty="0"/>
              <a:t>×</a:t>
            </a:r>
            <a:endParaRPr lang="en-US" sz="2000" dirty="0">
              <a:latin typeface="+mn-lt"/>
            </a:endParaRPr>
          </a:p>
        </p:txBody>
      </p:sp>
      <p:sp>
        <p:nvSpPr>
          <p:cNvPr id="166" name="TextBox 165"/>
          <p:cNvSpPr txBox="1"/>
          <p:nvPr/>
        </p:nvSpPr>
        <p:spPr>
          <a:xfrm>
            <a:off x="3381732" y="5984765"/>
            <a:ext cx="1372503" cy="400110"/>
          </a:xfrm>
          <a:prstGeom prst="rect">
            <a:avLst/>
          </a:prstGeom>
          <a:noFill/>
        </p:spPr>
        <p:txBody>
          <a:bodyPr wrap="square" rtlCol="0">
            <a:spAutoFit/>
          </a:bodyPr>
          <a:lstStyle/>
          <a:p>
            <a:pPr algn="r"/>
            <a:r>
              <a:rPr lang="en-US" sz="2000" b="1" dirty="0">
                <a:solidFill>
                  <a:srgbClr val="D60093"/>
                </a:solidFill>
                <a:latin typeface="+mn-lt"/>
              </a:rPr>
              <a:t>$198,000</a:t>
            </a:r>
          </a:p>
        </p:txBody>
      </p:sp>
      <p:cxnSp>
        <p:nvCxnSpPr>
          <p:cNvPr id="167" name="Straight Connector 166"/>
          <p:cNvCxnSpPr/>
          <p:nvPr/>
        </p:nvCxnSpPr>
        <p:spPr>
          <a:xfrm>
            <a:off x="3642687" y="600512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68" name="Straight Connector 167"/>
          <p:cNvCxnSpPr/>
          <p:nvPr/>
        </p:nvCxnSpPr>
        <p:spPr>
          <a:xfrm>
            <a:off x="3634261" y="6295291"/>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p:cNvCxnSpPr/>
          <p:nvPr/>
        </p:nvCxnSpPr>
        <p:spPr>
          <a:xfrm>
            <a:off x="3634474" y="6342899"/>
            <a:ext cx="1032989" cy="0"/>
          </a:xfrm>
          <a:prstGeom prst="line">
            <a:avLst/>
          </a:prstGeom>
        </p:spPr>
        <p:style>
          <a:lnRef idx="1">
            <a:schemeClr val="dk1"/>
          </a:lnRef>
          <a:fillRef idx="0">
            <a:schemeClr val="dk1"/>
          </a:fillRef>
          <a:effectRef idx="0">
            <a:schemeClr val="dk1"/>
          </a:effectRef>
          <a:fontRef idx="minor">
            <a:schemeClr val="tx1"/>
          </a:fontRef>
        </p:style>
      </p:cxnSp>
      <p:sp>
        <p:nvSpPr>
          <p:cNvPr id="170" name="TextBox 169"/>
          <p:cNvSpPr txBox="1"/>
          <p:nvPr/>
        </p:nvSpPr>
        <p:spPr>
          <a:xfrm>
            <a:off x="5591640" y="5325304"/>
            <a:ext cx="1372503" cy="400110"/>
          </a:xfrm>
          <a:prstGeom prst="rect">
            <a:avLst/>
          </a:prstGeom>
          <a:noFill/>
        </p:spPr>
        <p:txBody>
          <a:bodyPr wrap="square" rtlCol="0">
            <a:spAutoFit/>
          </a:bodyPr>
          <a:lstStyle/>
          <a:p>
            <a:pPr algn="r"/>
            <a:r>
              <a:rPr lang="en-US" sz="2000" dirty="0">
                <a:latin typeface="+mn-lt"/>
              </a:rPr>
              <a:t>$99,200</a:t>
            </a:r>
          </a:p>
        </p:txBody>
      </p:sp>
      <p:sp>
        <p:nvSpPr>
          <p:cNvPr id="171" name="TextBox 170"/>
          <p:cNvSpPr txBox="1"/>
          <p:nvPr/>
        </p:nvSpPr>
        <p:spPr>
          <a:xfrm>
            <a:off x="5595804" y="5620739"/>
            <a:ext cx="1372503" cy="400110"/>
          </a:xfrm>
          <a:prstGeom prst="rect">
            <a:avLst/>
          </a:prstGeom>
          <a:noFill/>
        </p:spPr>
        <p:txBody>
          <a:bodyPr wrap="square" rtlCol="0">
            <a:spAutoFit/>
          </a:bodyPr>
          <a:lstStyle/>
          <a:p>
            <a:pPr algn="r"/>
            <a:r>
              <a:rPr lang="en-US" sz="2000" dirty="0">
                <a:latin typeface="+mn-lt"/>
              </a:rPr>
              <a:t>24,578</a:t>
            </a:r>
          </a:p>
        </p:txBody>
      </p:sp>
      <p:sp>
        <p:nvSpPr>
          <p:cNvPr id="172" name="TextBox 171"/>
          <p:cNvSpPr txBox="1"/>
          <p:nvPr/>
        </p:nvSpPr>
        <p:spPr>
          <a:xfrm>
            <a:off x="5607975" y="5981924"/>
            <a:ext cx="1372503" cy="400110"/>
          </a:xfrm>
          <a:prstGeom prst="rect">
            <a:avLst/>
          </a:prstGeom>
          <a:noFill/>
        </p:spPr>
        <p:txBody>
          <a:bodyPr wrap="square" rtlCol="0">
            <a:spAutoFit/>
          </a:bodyPr>
          <a:lstStyle/>
          <a:p>
            <a:pPr algn="r"/>
            <a:r>
              <a:rPr lang="en-US" sz="2000" dirty="0">
                <a:latin typeface="+mn-lt"/>
              </a:rPr>
              <a:t>$123,778</a:t>
            </a:r>
          </a:p>
        </p:txBody>
      </p:sp>
      <p:cxnSp>
        <p:nvCxnSpPr>
          <p:cNvPr id="173" name="Straight Connector 172"/>
          <p:cNvCxnSpPr/>
          <p:nvPr/>
        </p:nvCxnSpPr>
        <p:spPr>
          <a:xfrm>
            <a:off x="5868930" y="6002285"/>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74" name="Straight Connector 173"/>
          <p:cNvCxnSpPr/>
          <p:nvPr/>
        </p:nvCxnSpPr>
        <p:spPr>
          <a:xfrm>
            <a:off x="5860504" y="6292450"/>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75" name="Straight Connector 174"/>
          <p:cNvCxnSpPr/>
          <p:nvPr/>
        </p:nvCxnSpPr>
        <p:spPr>
          <a:xfrm>
            <a:off x="5860717" y="6340058"/>
            <a:ext cx="1032989" cy="0"/>
          </a:xfrm>
          <a:prstGeom prst="line">
            <a:avLst/>
          </a:prstGeom>
        </p:spPr>
        <p:style>
          <a:lnRef idx="1">
            <a:schemeClr val="dk1"/>
          </a:lnRef>
          <a:fillRef idx="0">
            <a:schemeClr val="dk1"/>
          </a:fillRef>
          <a:effectRef idx="0">
            <a:schemeClr val="dk1"/>
          </a:effectRef>
          <a:fontRef idx="minor">
            <a:schemeClr val="tx1"/>
          </a:fontRef>
        </p:style>
      </p:cxnSp>
      <p:sp>
        <p:nvSpPr>
          <p:cNvPr id="180" name="TextBox 179"/>
          <p:cNvSpPr txBox="1"/>
          <p:nvPr/>
        </p:nvSpPr>
        <p:spPr>
          <a:xfrm>
            <a:off x="6750233" y="5965959"/>
            <a:ext cx="1372503" cy="400110"/>
          </a:xfrm>
          <a:prstGeom prst="rect">
            <a:avLst/>
          </a:prstGeom>
          <a:noFill/>
        </p:spPr>
        <p:txBody>
          <a:bodyPr wrap="square" rtlCol="0">
            <a:spAutoFit/>
          </a:bodyPr>
          <a:lstStyle/>
          <a:p>
            <a:pPr algn="r"/>
            <a:r>
              <a:rPr lang="en-US" sz="2000" dirty="0">
                <a:latin typeface="+mn-lt"/>
              </a:rPr>
              <a:t>(123,778)</a:t>
            </a:r>
          </a:p>
        </p:txBody>
      </p:sp>
      <p:cxnSp>
        <p:nvCxnSpPr>
          <p:cNvPr id="181" name="Straight Connector 180"/>
          <p:cNvCxnSpPr/>
          <p:nvPr/>
        </p:nvCxnSpPr>
        <p:spPr>
          <a:xfrm>
            <a:off x="7011511" y="6341002"/>
            <a:ext cx="1032989" cy="0"/>
          </a:xfrm>
          <a:prstGeom prst="line">
            <a:avLst/>
          </a:prstGeom>
        </p:spPr>
        <p:style>
          <a:lnRef idx="1">
            <a:schemeClr val="dk1"/>
          </a:lnRef>
          <a:fillRef idx="0">
            <a:schemeClr val="dk1"/>
          </a:fillRef>
          <a:effectRef idx="0">
            <a:schemeClr val="dk1"/>
          </a:effectRef>
          <a:fontRef idx="minor">
            <a:schemeClr val="tx1"/>
          </a:fontRef>
        </p:style>
      </p:cxnSp>
      <p:sp>
        <p:nvSpPr>
          <p:cNvPr id="182" name="TextBox 181"/>
          <p:cNvSpPr txBox="1"/>
          <p:nvPr/>
        </p:nvSpPr>
        <p:spPr>
          <a:xfrm>
            <a:off x="6772837" y="6324180"/>
            <a:ext cx="1372503" cy="400110"/>
          </a:xfrm>
          <a:prstGeom prst="rect">
            <a:avLst/>
          </a:prstGeom>
          <a:noFill/>
        </p:spPr>
        <p:txBody>
          <a:bodyPr wrap="square" rtlCol="0">
            <a:spAutoFit/>
          </a:bodyPr>
          <a:lstStyle/>
          <a:p>
            <a:pPr algn="r"/>
            <a:r>
              <a:rPr lang="en-US" sz="2000" dirty="0">
                <a:latin typeface="+mn-lt"/>
              </a:rPr>
              <a:t>$280,702</a:t>
            </a:r>
          </a:p>
        </p:txBody>
      </p:sp>
      <p:cxnSp>
        <p:nvCxnSpPr>
          <p:cNvPr id="184" name="Straight Connector 183"/>
          <p:cNvCxnSpPr/>
          <p:nvPr/>
        </p:nvCxnSpPr>
        <p:spPr>
          <a:xfrm>
            <a:off x="7025366" y="663470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185" name="Straight Connector 184"/>
          <p:cNvCxnSpPr/>
          <p:nvPr/>
        </p:nvCxnSpPr>
        <p:spPr>
          <a:xfrm>
            <a:off x="7025579" y="6682314"/>
            <a:ext cx="1032989" cy="0"/>
          </a:xfrm>
          <a:prstGeom prst="line">
            <a:avLst/>
          </a:prstGeom>
        </p:spPr>
        <p:style>
          <a:lnRef idx="1">
            <a:schemeClr val="dk1"/>
          </a:lnRef>
          <a:fillRef idx="0">
            <a:schemeClr val="dk1"/>
          </a:fillRef>
          <a:effectRef idx="0">
            <a:schemeClr val="dk1"/>
          </a:effectRef>
          <a:fontRef idx="minor">
            <a:schemeClr val="tx1"/>
          </a:fontRef>
        </p:style>
      </p:cxnSp>
      <p:sp>
        <p:nvSpPr>
          <p:cNvPr id="78" name="TextBox 77"/>
          <p:cNvSpPr txBox="1"/>
          <p:nvPr/>
        </p:nvSpPr>
        <p:spPr>
          <a:xfrm>
            <a:off x="6389048" y="2258912"/>
            <a:ext cx="1372503" cy="400110"/>
          </a:xfrm>
          <a:prstGeom prst="rect">
            <a:avLst/>
          </a:prstGeom>
          <a:noFill/>
        </p:spPr>
        <p:txBody>
          <a:bodyPr wrap="square" rtlCol="0">
            <a:spAutoFit/>
          </a:bodyPr>
          <a:lstStyle/>
          <a:p>
            <a:pPr algn="r"/>
            <a:r>
              <a:rPr lang="en-US" sz="2000" dirty="0">
                <a:latin typeface="+mn-lt"/>
              </a:rPr>
              <a:t>$305,280</a:t>
            </a:r>
          </a:p>
        </p:txBody>
      </p:sp>
      <p:sp>
        <p:nvSpPr>
          <p:cNvPr id="79" name="TextBox 78"/>
          <p:cNvSpPr txBox="1"/>
          <p:nvPr/>
        </p:nvSpPr>
        <p:spPr>
          <a:xfrm>
            <a:off x="7617077" y="2255717"/>
            <a:ext cx="1372503" cy="396149"/>
          </a:xfrm>
          <a:prstGeom prst="rect">
            <a:avLst/>
          </a:prstGeom>
          <a:noFill/>
        </p:spPr>
        <p:txBody>
          <a:bodyPr wrap="square" rtlCol="0">
            <a:spAutoFit/>
          </a:bodyPr>
          <a:lstStyle/>
          <a:p>
            <a:pPr algn="r"/>
            <a:r>
              <a:rPr lang="en-US" sz="2000" dirty="0">
                <a:latin typeface="+mn-lt"/>
              </a:rPr>
              <a:t>$472,000</a:t>
            </a:r>
          </a:p>
        </p:txBody>
      </p:sp>
      <p:sp>
        <p:nvSpPr>
          <p:cNvPr id="80" name="TextBox 79"/>
          <p:cNvSpPr txBox="1"/>
          <p:nvPr/>
        </p:nvSpPr>
        <p:spPr>
          <a:xfrm>
            <a:off x="5809334" y="3111494"/>
            <a:ext cx="976918" cy="400110"/>
          </a:xfrm>
          <a:prstGeom prst="rect">
            <a:avLst/>
          </a:prstGeom>
          <a:noFill/>
        </p:spPr>
        <p:txBody>
          <a:bodyPr wrap="square" rtlCol="0">
            <a:spAutoFit/>
          </a:bodyPr>
          <a:lstStyle/>
          <a:p>
            <a:pPr algn="ctr"/>
            <a:r>
              <a:rPr lang="en-US" sz="2000" b="1" dirty="0">
                <a:solidFill>
                  <a:srgbClr val="376092"/>
                </a:solidFill>
                <a:latin typeface="+mn-lt"/>
              </a:rPr>
              <a:t>62%</a:t>
            </a:r>
          </a:p>
        </p:txBody>
      </p:sp>
      <p:sp>
        <p:nvSpPr>
          <p:cNvPr id="84" name="TextBox 83"/>
          <p:cNvSpPr txBox="1"/>
          <p:nvPr/>
        </p:nvSpPr>
        <p:spPr>
          <a:xfrm>
            <a:off x="5790513" y="3626239"/>
            <a:ext cx="997557" cy="400110"/>
          </a:xfrm>
          <a:prstGeom prst="rect">
            <a:avLst/>
          </a:prstGeom>
          <a:noFill/>
        </p:spPr>
        <p:txBody>
          <a:bodyPr wrap="square" rtlCol="0">
            <a:spAutoFit/>
          </a:bodyPr>
          <a:lstStyle/>
          <a:p>
            <a:pPr algn="ctr"/>
            <a:r>
              <a:rPr lang="en-US" sz="2000" b="1" dirty="0">
                <a:solidFill>
                  <a:srgbClr val="376092"/>
                </a:solidFill>
                <a:latin typeface="+mn-lt"/>
              </a:rPr>
              <a:t>64.68%</a:t>
            </a:r>
          </a:p>
        </p:txBody>
      </p:sp>
      <p:sp>
        <p:nvSpPr>
          <p:cNvPr id="94" name="TextBox 93"/>
          <p:cNvSpPr txBox="1"/>
          <p:nvPr/>
        </p:nvSpPr>
        <p:spPr>
          <a:xfrm>
            <a:off x="4352343" y="4538086"/>
            <a:ext cx="2361638" cy="400110"/>
          </a:xfrm>
          <a:prstGeom prst="rect">
            <a:avLst/>
          </a:prstGeom>
          <a:solidFill>
            <a:srgbClr val="CCFFFF"/>
          </a:solidFill>
          <a:ln w="38100">
            <a:solidFill>
              <a:srgbClr val="376092"/>
            </a:solidFill>
          </a:ln>
        </p:spPr>
        <p:txBody>
          <a:bodyPr wrap="square" rtlCol="0">
            <a:spAutoFit/>
          </a:bodyPr>
          <a:lstStyle/>
          <a:p>
            <a:r>
              <a:rPr lang="en-US" sz="2000" dirty="0">
                <a:latin typeface="+mn-lt"/>
              </a:rPr>
              <a:t>$198,000 </a:t>
            </a:r>
            <a:r>
              <a:rPr lang="en-US" sz="2000" dirty="0" smtClean="0">
                <a:latin typeface="+mn-lt"/>
              </a:rPr>
              <a:t>− </a:t>
            </a:r>
            <a:r>
              <a:rPr lang="en-US" sz="2000" dirty="0">
                <a:latin typeface="+mn-lt"/>
              </a:rPr>
              <a:t>160,000</a:t>
            </a:r>
          </a:p>
        </p:txBody>
      </p:sp>
      <p:cxnSp>
        <p:nvCxnSpPr>
          <p:cNvPr id="95" name="Straight Arrow Connector 94"/>
          <p:cNvCxnSpPr/>
          <p:nvPr/>
        </p:nvCxnSpPr>
        <p:spPr>
          <a:xfrm flipH="1">
            <a:off x="4595147" y="4966370"/>
            <a:ext cx="479302" cy="784151"/>
          </a:xfrm>
          <a:prstGeom prst="straightConnector1">
            <a:avLst/>
          </a:prstGeom>
          <a:ln w="28575">
            <a:solidFill>
              <a:srgbClr val="376092"/>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853883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6"/>
                                        </p:tgtEl>
                                        <p:attrNameLst>
                                          <p:attrName>style.visibility</p:attrName>
                                        </p:attrNameLst>
                                      </p:cBhvr>
                                      <p:to>
                                        <p:strVal val="visible"/>
                                      </p:to>
                                    </p:set>
                                    <p:animEffect transition="in" filter="fade">
                                      <p:cBhvr>
                                        <p:cTn id="7" dur="500"/>
                                        <p:tgtEl>
                                          <p:spTgt spid="18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par>
                                <p:cTn id="23" presetID="10" presetClass="entr" presetSubtype="0" fill="hold" nodeType="withEffect">
                                  <p:stCondLst>
                                    <p:cond delay="0"/>
                                  </p:stCondLst>
                                  <p:childTnLst>
                                    <p:set>
                                      <p:cBhvr>
                                        <p:cTn id="24" dur="1" fill="hold">
                                          <p:stCondLst>
                                            <p:cond delay="0"/>
                                          </p:stCondLst>
                                        </p:cTn>
                                        <p:tgtEl>
                                          <p:spTgt spid="103"/>
                                        </p:tgtEl>
                                        <p:attrNameLst>
                                          <p:attrName>style.visibility</p:attrName>
                                        </p:attrNameLst>
                                      </p:cBhvr>
                                      <p:to>
                                        <p:strVal val="visible"/>
                                      </p:to>
                                    </p:set>
                                    <p:animEffect transition="in" filter="fade">
                                      <p:cBhvr>
                                        <p:cTn id="25" dur="500"/>
                                        <p:tgtEl>
                                          <p:spTgt spid="103"/>
                                        </p:tgtEl>
                                      </p:cBhvr>
                                    </p:animEffect>
                                  </p:childTnLst>
                                </p:cTn>
                              </p:par>
                              <p:par>
                                <p:cTn id="26" presetID="10" presetClass="entr" presetSubtype="0" fill="hold" nodeType="withEffect">
                                  <p:stCondLst>
                                    <p:cond delay="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1"/>
                                        </p:tgtEl>
                                        <p:attrNameLst>
                                          <p:attrName>style.visibility</p:attrName>
                                        </p:attrNameLst>
                                      </p:cBhvr>
                                      <p:to>
                                        <p:strVal val="visible"/>
                                      </p:to>
                                    </p:set>
                                    <p:animEffect transition="in" filter="fade">
                                      <p:cBhvr>
                                        <p:cTn id="34" dur="500"/>
                                        <p:tgtEl>
                                          <p:spTgt spid="1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fade">
                                      <p:cBhvr>
                                        <p:cTn id="44" dur="500"/>
                                        <p:tgtEl>
                                          <p:spTgt spid="6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fade">
                                      <p:cBhvr>
                                        <p:cTn id="51" dur="500"/>
                                        <p:tgtEl>
                                          <p:spTgt spid="8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500"/>
                                        <p:tgtEl>
                                          <p:spTgt spid="88"/>
                                        </p:tgtEl>
                                      </p:cBhvr>
                                    </p:animEffect>
                                  </p:childTnLst>
                                </p:cTn>
                              </p:par>
                            </p:childTnLst>
                          </p:cTn>
                        </p:par>
                        <p:par>
                          <p:cTn id="61" fill="hold">
                            <p:stCondLst>
                              <p:cond delay="1500"/>
                            </p:stCondLst>
                            <p:childTnLst>
                              <p:par>
                                <p:cTn id="62" presetID="10" presetClass="entr" presetSubtype="0" fill="hold" grpId="0" nodeType="afterEffect">
                                  <p:stCondLst>
                                    <p:cond delay="500"/>
                                  </p:stCondLst>
                                  <p:childTnLst>
                                    <p:set>
                                      <p:cBhvr>
                                        <p:cTn id="63" dur="1" fill="hold">
                                          <p:stCondLst>
                                            <p:cond delay="0"/>
                                          </p:stCondLst>
                                        </p:cTn>
                                        <p:tgtEl>
                                          <p:spTgt spid="104"/>
                                        </p:tgtEl>
                                        <p:attrNameLst>
                                          <p:attrName>style.visibility</p:attrName>
                                        </p:attrNameLst>
                                      </p:cBhvr>
                                      <p:to>
                                        <p:strVal val="visible"/>
                                      </p:to>
                                    </p:set>
                                    <p:animEffect transition="in" filter="fade">
                                      <p:cBhvr>
                                        <p:cTn id="64" dur="500"/>
                                        <p:tgtEl>
                                          <p:spTgt spid="104"/>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05"/>
                                        </p:tgtEl>
                                        <p:attrNameLst>
                                          <p:attrName>style.visibility</p:attrName>
                                        </p:attrNameLst>
                                      </p:cBhvr>
                                      <p:to>
                                        <p:strVal val="visible"/>
                                      </p:to>
                                    </p:set>
                                    <p:animEffect transition="in" filter="fade">
                                      <p:cBhvr>
                                        <p:cTn id="67" dur="500"/>
                                        <p:tgtEl>
                                          <p:spTgt spid="105"/>
                                        </p:tgtEl>
                                      </p:cBhvr>
                                    </p:animEffect>
                                  </p:childTnLst>
                                </p:cTn>
                              </p:par>
                              <p:par>
                                <p:cTn id="68" presetID="10" presetClass="entr" presetSubtype="0" fill="hold" nodeType="withEffect">
                                  <p:stCondLst>
                                    <p:cond delay="50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08"/>
                                        </p:tgtEl>
                                        <p:attrNameLst>
                                          <p:attrName>style.visibility</p:attrName>
                                        </p:attrNameLst>
                                      </p:cBhvr>
                                      <p:to>
                                        <p:strVal val="visible"/>
                                      </p:to>
                                    </p:set>
                                    <p:animEffect transition="in" filter="fade">
                                      <p:cBhvr>
                                        <p:cTn id="73" dur="500"/>
                                        <p:tgtEl>
                                          <p:spTgt spid="108"/>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78"/>
                                        </p:tgtEl>
                                        <p:attrNameLst>
                                          <p:attrName>style.visibility</p:attrName>
                                        </p:attrNameLst>
                                      </p:cBhvr>
                                      <p:to>
                                        <p:strVal val="visible"/>
                                      </p:to>
                                    </p:set>
                                    <p:animEffect transition="in" filter="fade">
                                      <p:cBhvr>
                                        <p:cTn id="76" dur="500"/>
                                        <p:tgtEl>
                                          <p:spTgt spid="78"/>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par>
                                <p:cTn id="80" presetID="10" presetClass="entr" presetSubtype="0" fill="hold" nodeType="withEffect">
                                  <p:stCondLst>
                                    <p:cond delay="50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childTnLst>
                                </p:cTn>
                              </p:par>
                            </p:childTnLst>
                          </p:cTn>
                        </p:par>
                        <p:par>
                          <p:cTn id="83" fill="hold">
                            <p:stCondLst>
                              <p:cond delay="2500"/>
                            </p:stCondLst>
                            <p:childTnLst>
                              <p:par>
                                <p:cTn id="84" presetID="10" presetClass="entr" presetSubtype="0" fill="hold" grpId="0" nodeType="afterEffect">
                                  <p:stCondLst>
                                    <p:cond delay="50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par>
                                <p:cTn id="90" presetID="10" presetClass="entr" presetSubtype="0" fill="hold" nodeType="withEffect">
                                  <p:stCondLst>
                                    <p:cond delay="500"/>
                                  </p:stCondLst>
                                  <p:childTnLst>
                                    <p:set>
                                      <p:cBhvr>
                                        <p:cTn id="91" dur="1" fill="hold">
                                          <p:stCondLst>
                                            <p:cond delay="0"/>
                                          </p:stCondLst>
                                        </p:cTn>
                                        <p:tgtEl>
                                          <p:spTgt spid="73"/>
                                        </p:tgtEl>
                                        <p:attrNameLst>
                                          <p:attrName>style.visibility</p:attrName>
                                        </p:attrNameLst>
                                      </p:cBhvr>
                                      <p:to>
                                        <p:strVal val="visible"/>
                                      </p:to>
                                    </p:set>
                                    <p:animEffect transition="in" filter="fade">
                                      <p:cBhvr>
                                        <p:cTn id="92" dur="500"/>
                                        <p:tgtEl>
                                          <p:spTgt spid="73"/>
                                        </p:tgtEl>
                                      </p:cBhvr>
                                    </p:animEffect>
                                  </p:childTnLst>
                                </p:cTn>
                              </p:par>
                              <p:par>
                                <p:cTn id="93" presetID="10" presetClass="entr" presetSubtype="0" fill="hold" nodeType="withEffect">
                                  <p:stCondLst>
                                    <p:cond delay="50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500"/>
                                        <p:tgtEl>
                                          <p:spTgt spid="74"/>
                                        </p:tgtEl>
                                      </p:cBhvr>
                                    </p:animEffect>
                                  </p:childTnLst>
                                </p:cTn>
                              </p:par>
                              <p:par>
                                <p:cTn id="96" presetID="10" presetClass="entr" presetSubtype="0" fill="hold" grpId="0" nodeType="withEffect">
                                  <p:stCondLst>
                                    <p:cond delay="500"/>
                                  </p:stCondLst>
                                  <p:childTnLst>
                                    <p:set>
                                      <p:cBhvr>
                                        <p:cTn id="97" dur="1" fill="hold">
                                          <p:stCondLst>
                                            <p:cond delay="0"/>
                                          </p:stCondLst>
                                        </p:cTn>
                                        <p:tgtEl>
                                          <p:spTgt spid="89"/>
                                        </p:tgtEl>
                                        <p:attrNameLst>
                                          <p:attrName>style.visibility</p:attrName>
                                        </p:attrNameLst>
                                      </p:cBhvr>
                                      <p:to>
                                        <p:strVal val="visible"/>
                                      </p:to>
                                    </p:set>
                                    <p:animEffect transition="in" filter="fade">
                                      <p:cBhvr>
                                        <p:cTn id="98" dur="500"/>
                                        <p:tgtEl>
                                          <p:spTgt spid="89"/>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fade">
                                      <p:cBhvr>
                                        <p:cTn id="103" dur="500"/>
                                        <p:tgtEl>
                                          <p:spTgt spid="56"/>
                                        </p:tgtEl>
                                      </p:cBhvr>
                                    </p:animEffect>
                                  </p:childTnLst>
                                </p:cTn>
                              </p:par>
                            </p:childTnLst>
                          </p:cTn>
                        </p:par>
                        <p:par>
                          <p:cTn id="104" fill="hold">
                            <p:stCondLst>
                              <p:cond delay="500"/>
                            </p:stCondLst>
                            <p:childTnLst>
                              <p:par>
                                <p:cTn id="105" presetID="49" presetClass="path" presetSubtype="0" accel="50000" decel="50000" fill="hold" grpId="1" nodeType="afterEffect">
                                  <p:stCondLst>
                                    <p:cond delay="0"/>
                                  </p:stCondLst>
                                  <p:childTnLst>
                                    <p:animMotion origin="layout" path="M -1.94444E-6 1.48148E-6 L -0.25191 0.28148 " pathEditMode="relative" rAng="0" ptsTypes="AA">
                                      <p:cBhvr>
                                        <p:cTn id="106" dur="2000" fill="hold"/>
                                        <p:tgtEl>
                                          <p:spTgt spid="111"/>
                                        </p:tgtEl>
                                        <p:attrNameLst>
                                          <p:attrName>ppt_x</p:attrName>
                                          <p:attrName>ppt_y</p:attrName>
                                        </p:attrNameLst>
                                      </p:cBhvr>
                                      <p:rCtr x="-12604" y="14074"/>
                                    </p:animMotion>
                                  </p:childTnLst>
                                </p:cTn>
                              </p:par>
                            </p:childTnLst>
                          </p:cTn>
                        </p:par>
                        <p:par>
                          <p:cTn id="107" fill="hold">
                            <p:stCondLst>
                              <p:cond delay="2500"/>
                            </p:stCondLst>
                            <p:childTnLst>
                              <p:par>
                                <p:cTn id="108" presetID="22" presetClass="entr" presetSubtype="8" fill="hold" nodeType="afterEffect">
                                  <p:stCondLst>
                                    <p:cond delay="0"/>
                                  </p:stCondLst>
                                  <p:childTnLst>
                                    <p:set>
                                      <p:cBhvr>
                                        <p:cTn id="109" dur="1" fill="hold">
                                          <p:stCondLst>
                                            <p:cond delay="0"/>
                                          </p:stCondLst>
                                        </p:cTn>
                                        <p:tgtEl>
                                          <p:spTgt spid="81"/>
                                        </p:tgtEl>
                                        <p:attrNameLst>
                                          <p:attrName>style.visibility</p:attrName>
                                        </p:attrNameLst>
                                      </p:cBhvr>
                                      <p:to>
                                        <p:strVal val="visible"/>
                                      </p:to>
                                    </p:set>
                                    <p:animEffect transition="in" filter="wipe(left)">
                                      <p:cBhvr>
                                        <p:cTn id="110" dur="500"/>
                                        <p:tgtEl>
                                          <p:spTgt spid="81"/>
                                        </p:tgtEl>
                                      </p:cBhvr>
                                    </p:animEffect>
                                  </p:childTnLst>
                                </p:cTn>
                              </p:par>
                            </p:childTnLst>
                          </p:cTn>
                        </p:par>
                        <p:par>
                          <p:cTn id="111" fill="hold">
                            <p:stCondLst>
                              <p:cond delay="3000"/>
                            </p:stCondLst>
                            <p:childTnLst>
                              <p:par>
                                <p:cTn id="112" presetID="49" presetClass="path" presetSubtype="0" accel="50000" decel="50000" fill="hold" grpId="1" nodeType="afterEffect">
                                  <p:stCondLst>
                                    <p:cond delay="0"/>
                                  </p:stCondLst>
                                  <p:childTnLst>
                                    <p:animMotion origin="layout" path="M 0.00313 -0.00625 L -0.38003 0.3199 " pathEditMode="relative" rAng="0" ptsTypes="AA">
                                      <p:cBhvr>
                                        <p:cTn id="113" dur="2000" fill="hold"/>
                                        <p:tgtEl>
                                          <p:spTgt spid="112"/>
                                        </p:tgtEl>
                                        <p:attrNameLst>
                                          <p:attrName>ppt_x</p:attrName>
                                          <p:attrName>ppt_y</p:attrName>
                                        </p:attrNameLst>
                                      </p:cBhvr>
                                      <p:rCtr x="-19167" y="16296"/>
                                    </p:animMotion>
                                  </p:childTnLst>
                                </p:cTn>
                              </p:par>
                            </p:childTnLst>
                          </p:cTn>
                        </p:par>
                        <p:par>
                          <p:cTn id="114" fill="hold">
                            <p:stCondLst>
                              <p:cond delay="5000"/>
                            </p:stCondLst>
                            <p:childTnLst>
                              <p:par>
                                <p:cTn id="115" presetID="10" presetClass="entr" presetSubtype="0" fill="hold" grpId="0" nodeType="afterEffect">
                                  <p:stCondLst>
                                    <p:cond delay="0"/>
                                  </p:stCondLst>
                                  <p:childTnLst>
                                    <p:set>
                                      <p:cBhvr>
                                        <p:cTn id="116" dur="1" fill="hold">
                                          <p:stCondLst>
                                            <p:cond delay="0"/>
                                          </p:stCondLst>
                                        </p:cTn>
                                        <p:tgtEl>
                                          <p:spTgt spid="82"/>
                                        </p:tgtEl>
                                        <p:attrNameLst>
                                          <p:attrName>style.visibility</p:attrName>
                                        </p:attrNameLst>
                                      </p:cBhvr>
                                      <p:to>
                                        <p:strVal val="visible"/>
                                      </p:to>
                                    </p:set>
                                    <p:animEffect transition="in" filter="fade">
                                      <p:cBhvr>
                                        <p:cTn id="117" dur="500"/>
                                        <p:tgtEl>
                                          <p:spTgt spid="82"/>
                                        </p:tgtEl>
                                      </p:cBhvr>
                                    </p:animEffect>
                                  </p:childTnLst>
                                </p:cTn>
                              </p:par>
                            </p:childTnLst>
                          </p:cTn>
                        </p:par>
                        <p:par>
                          <p:cTn id="118" fill="hold">
                            <p:stCondLst>
                              <p:cond delay="5500"/>
                            </p:stCondLst>
                            <p:childTnLst>
                              <p:par>
                                <p:cTn id="119" presetID="10" presetClass="entr" presetSubtype="0" fill="hold" grpId="0" nodeType="afterEffect">
                                  <p:stCondLst>
                                    <p:cond delay="0"/>
                                  </p:stCondLst>
                                  <p:childTnLst>
                                    <p:set>
                                      <p:cBhvr>
                                        <p:cTn id="120" dur="1" fill="hold">
                                          <p:stCondLst>
                                            <p:cond delay="0"/>
                                          </p:stCondLst>
                                        </p:cTn>
                                        <p:tgtEl>
                                          <p:spTgt spid="83"/>
                                        </p:tgtEl>
                                        <p:attrNameLst>
                                          <p:attrName>style.visibility</p:attrName>
                                        </p:attrNameLst>
                                      </p:cBhvr>
                                      <p:to>
                                        <p:strVal val="visible"/>
                                      </p:to>
                                    </p:set>
                                    <p:animEffect transition="in" filter="fade">
                                      <p:cBhvr>
                                        <p:cTn id="121" dur="500"/>
                                        <p:tgtEl>
                                          <p:spTgt spid="8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80"/>
                                        </p:tgtEl>
                                        <p:attrNameLst>
                                          <p:attrName>style.visibility</p:attrName>
                                        </p:attrNameLst>
                                      </p:cBhvr>
                                      <p:to>
                                        <p:strVal val="visible"/>
                                      </p:to>
                                    </p:set>
                                    <p:animEffect transition="in" filter="fade">
                                      <p:cBhvr>
                                        <p:cTn id="124" dur="500"/>
                                        <p:tgtEl>
                                          <p:spTgt spid="80"/>
                                        </p:tgtEl>
                                      </p:cBhvr>
                                    </p:animEffect>
                                  </p:childTnLst>
                                </p:cTn>
                              </p:par>
                            </p:childTnLst>
                          </p:cTn>
                        </p:par>
                        <p:par>
                          <p:cTn id="125" fill="hold">
                            <p:stCondLst>
                              <p:cond delay="6000"/>
                            </p:stCondLst>
                            <p:childTnLst>
                              <p:par>
                                <p:cTn id="126" presetID="10" presetClass="entr" presetSubtype="0" fill="hold" grpId="0" nodeType="afterEffect">
                                  <p:stCondLst>
                                    <p:cond delay="0"/>
                                  </p:stCondLst>
                                  <p:childTnLst>
                                    <p:set>
                                      <p:cBhvr>
                                        <p:cTn id="127" dur="1" fill="hold">
                                          <p:stCondLst>
                                            <p:cond delay="0"/>
                                          </p:stCondLst>
                                        </p:cTn>
                                        <p:tgtEl>
                                          <p:spTgt spid="97"/>
                                        </p:tgtEl>
                                        <p:attrNameLst>
                                          <p:attrName>style.visibility</p:attrName>
                                        </p:attrNameLst>
                                      </p:cBhvr>
                                      <p:to>
                                        <p:strVal val="visible"/>
                                      </p:to>
                                    </p:set>
                                    <p:animEffect transition="in" filter="fade">
                                      <p:cBhvr>
                                        <p:cTn id="128" dur="500"/>
                                        <p:tgtEl>
                                          <p:spTgt spid="97"/>
                                        </p:tgtEl>
                                      </p:cBhvr>
                                    </p:animEffect>
                                  </p:childTnLst>
                                </p:cTn>
                              </p:par>
                            </p:childTnLst>
                          </p:cTn>
                        </p:par>
                        <p:par>
                          <p:cTn id="129" fill="hold">
                            <p:stCondLst>
                              <p:cond delay="6500"/>
                            </p:stCondLst>
                            <p:childTnLst>
                              <p:par>
                                <p:cTn id="130" presetID="49" presetClass="path" presetSubtype="0" accel="50000" decel="50000" fill="hold" grpId="1" nodeType="afterEffect">
                                  <p:stCondLst>
                                    <p:cond delay="0"/>
                                  </p:stCondLst>
                                  <p:childTnLst>
                                    <p:animMotion origin="layout" path="M 0.00625 -0.00509 L -0.24878 0.17986 " pathEditMode="relative" rAng="0" ptsTypes="AA">
                                      <p:cBhvr>
                                        <p:cTn id="131" dur="2000" fill="hold"/>
                                        <p:tgtEl>
                                          <p:spTgt spid="78"/>
                                        </p:tgtEl>
                                        <p:attrNameLst>
                                          <p:attrName>ppt_x</p:attrName>
                                          <p:attrName>ppt_y</p:attrName>
                                        </p:attrNameLst>
                                      </p:cBhvr>
                                      <p:rCtr x="-12760" y="9236"/>
                                    </p:animMotion>
                                  </p:childTnLst>
                                </p:cTn>
                              </p:par>
                            </p:childTnLst>
                          </p:cTn>
                        </p:par>
                        <p:par>
                          <p:cTn id="132" fill="hold">
                            <p:stCondLst>
                              <p:cond delay="8500"/>
                            </p:stCondLst>
                            <p:childTnLst>
                              <p:par>
                                <p:cTn id="133" presetID="22" presetClass="entr" presetSubtype="8" fill="hold" nodeType="afterEffect">
                                  <p:stCondLst>
                                    <p:cond delay="0"/>
                                  </p:stCondLst>
                                  <p:childTnLst>
                                    <p:set>
                                      <p:cBhvr>
                                        <p:cTn id="134" dur="1" fill="hold">
                                          <p:stCondLst>
                                            <p:cond delay="0"/>
                                          </p:stCondLst>
                                        </p:cTn>
                                        <p:tgtEl>
                                          <p:spTgt spid="98"/>
                                        </p:tgtEl>
                                        <p:attrNameLst>
                                          <p:attrName>style.visibility</p:attrName>
                                        </p:attrNameLst>
                                      </p:cBhvr>
                                      <p:to>
                                        <p:strVal val="visible"/>
                                      </p:to>
                                    </p:set>
                                    <p:animEffect transition="in" filter="wipe(left)">
                                      <p:cBhvr>
                                        <p:cTn id="135" dur="500"/>
                                        <p:tgtEl>
                                          <p:spTgt spid="98"/>
                                        </p:tgtEl>
                                      </p:cBhvr>
                                    </p:animEffect>
                                  </p:childTnLst>
                                </p:cTn>
                              </p:par>
                            </p:childTnLst>
                          </p:cTn>
                        </p:par>
                        <p:par>
                          <p:cTn id="136" fill="hold">
                            <p:stCondLst>
                              <p:cond delay="9000"/>
                            </p:stCondLst>
                            <p:childTnLst>
                              <p:par>
                                <p:cTn id="137" presetID="49" presetClass="path" presetSubtype="0" accel="50000" decel="50000" fill="hold" grpId="1" nodeType="afterEffect">
                                  <p:stCondLst>
                                    <p:cond delay="0"/>
                                  </p:stCondLst>
                                  <p:childTnLst>
                                    <p:animMotion origin="layout" path="M 0.00139 0.01088 L -0.38316 0.22037 " pathEditMode="relative" rAng="0" ptsTypes="AA">
                                      <p:cBhvr>
                                        <p:cTn id="138" dur="2000" fill="hold"/>
                                        <p:tgtEl>
                                          <p:spTgt spid="79"/>
                                        </p:tgtEl>
                                        <p:attrNameLst>
                                          <p:attrName>ppt_x</p:attrName>
                                          <p:attrName>ppt_y</p:attrName>
                                        </p:attrNameLst>
                                      </p:cBhvr>
                                      <p:rCtr x="-19236" y="10463"/>
                                    </p:animMotion>
                                  </p:childTnLst>
                                </p:cTn>
                              </p:par>
                            </p:childTnLst>
                          </p:cTn>
                        </p:par>
                        <p:par>
                          <p:cTn id="139" fill="hold">
                            <p:stCondLst>
                              <p:cond delay="11000"/>
                            </p:stCondLst>
                            <p:childTnLst>
                              <p:par>
                                <p:cTn id="140" presetID="10" presetClass="entr" presetSubtype="0" fill="hold" grpId="0" nodeType="afterEffect">
                                  <p:stCondLst>
                                    <p:cond delay="0"/>
                                  </p:stCondLst>
                                  <p:childTnLst>
                                    <p:set>
                                      <p:cBhvr>
                                        <p:cTn id="141" dur="1" fill="hold">
                                          <p:stCondLst>
                                            <p:cond delay="0"/>
                                          </p:stCondLst>
                                        </p:cTn>
                                        <p:tgtEl>
                                          <p:spTgt spid="99"/>
                                        </p:tgtEl>
                                        <p:attrNameLst>
                                          <p:attrName>style.visibility</p:attrName>
                                        </p:attrNameLst>
                                      </p:cBhvr>
                                      <p:to>
                                        <p:strVal val="visible"/>
                                      </p:to>
                                    </p:set>
                                    <p:animEffect transition="in" filter="fade">
                                      <p:cBhvr>
                                        <p:cTn id="142" dur="500"/>
                                        <p:tgtEl>
                                          <p:spTgt spid="99"/>
                                        </p:tgtEl>
                                      </p:cBhvr>
                                    </p:animEffect>
                                  </p:childTnLst>
                                </p:cTn>
                              </p:par>
                            </p:childTnLst>
                          </p:cTn>
                        </p:par>
                        <p:par>
                          <p:cTn id="143" fill="hold">
                            <p:stCondLst>
                              <p:cond delay="11500"/>
                            </p:stCondLst>
                            <p:childTnLst>
                              <p:par>
                                <p:cTn id="144" presetID="10" presetClass="entr" presetSubtype="0" fill="hold" grpId="0" nodeType="afterEffect">
                                  <p:stCondLst>
                                    <p:cond delay="0"/>
                                  </p:stCondLst>
                                  <p:childTnLst>
                                    <p:set>
                                      <p:cBhvr>
                                        <p:cTn id="145" dur="1" fill="hold">
                                          <p:stCondLst>
                                            <p:cond delay="0"/>
                                          </p:stCondLst>
                                        </p:cTn>
                                        <p:tgtEl>
                                          <p:spTgt spid="101"/>
                                        </p:tgtEl>
                                        <p:attrNameLst>
                                          <p:attrName>style.visibility</p:attrName>
                                        </p:attrNameLst>
                                      </p:cBhvr>
                                      <p:to>
                                        <p:strVal val="visible"/>
                                      </p:to>
                                    </p:set>
                                    <p:animEffect transition="in" filter="fade">
                                      <p:cBhvr>
                                        <p:cTn id="146" dur="500"/>
                                        <p:tgtEl>
                                          <p:spTgt spid="101"/>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84"/>
                                        </p:tgtEl>
                                        <p:attrNameLst>
                                          <p:attrName>style.visibility</p:attrName>
                                        </p:attrNameLst>
                                      </p:cBhvr>
                                      <p:to>
                                        <p:strVal val="visible"/>
                                      </p:to>
                                    </p:set>
                                    <p:animEffect transition="in" filter="fade">
                                      <p:cBhvr>
                                        <p:cTn id="149" dur="500"/>
                                        <p:tgtEl>
                                          <p:spTgt spid="84"/>
                                        </p:tgtEl>
                                      </p:cBhvr>
                                    </p:animEffect>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69"/>
                                        </p:tgtEl>
                                        <p:attrNameLst>
                                          <p:attrName>style.visibility</p:attrName>
                                        </p:attrNameLst>
                                      </p:cBhvr>
                                      <p:to>
                                        <p:strVal val="visible"/>
                                      </p:to>
                                    </p:set>
                                    <p:animEffect transition="in" filter="fade">
                                      <p:cBhvr>
                                        <p:cTn id="154" dur="500"/>
                                        <p:tgtEl>
                                          <p:spTgt spid="69"/>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57"/>
                                        </p:tgtEl>
                                        <p:attrNameLst>
                                          <p:attrName>style.visibility</p:attrName>
                                        </p:attrNameLst>
                                      </p:cBhvr>
                                      <p:to>
                                        <p:strVal val="visible"/>
                                      </p:to>
                                    </p:set>
                                    <p:animEffect transition="in" filter="fade">
                                      <p:cBhvr>
                                        <p:cTn id="157" dur="500"/>
                                        <p:tgtEl>
                                          <p:spTgt spid="57"/>
                                        </p:tgtEl>
                                      </p:cBhvr>
                                    </p:animEffect>
                                  </p:childTnLst>
                                </p:cTn>
                              </p:par>
                            </p:childTnLst>
                          </p:cTn>
                        </p:par>
                        <p:par>
                          <p:cTn id="158" fill="hold">
                            <p:stCondLst>
                              <p:cond delay="500"/>
                            </p:stCondLst>
                            <p:childTnLst>
                              <p:par>
                                <p:cTn id="159" presetID="10" presetClass="entr" presetSubtype="0" fill="hold" grpId="0" nodeType="afterEffect">
                                  <p:stCondLst>
                                    <p:cond delay="500"/>
                                  </p:stCondLst>
                                  <p:childTnLst>
                                    <p:set>
                                      <p:cBhvr>
                                        <p:cTn id="160" dur="1" fill="hold">
                                          <p:stCondLst>
                                            <p:cond delay="0"/>
                                          </p:stCondLst>
                                        </p:cTn>
                                        <p:tgtEl>
                                          <p:spTgt spid="58"/>
                                        </p:tgtEl>
                                        <p:attrNameLst>
                                          <p:attrName>style.visibility</p:attrName>
                                        </p:attrNameLst>
                                      </p:cBhvr>
                                      <p:to>
                                        <p:strVal val="visible"/>
                                      </p:to>
                                    </p:set>
                                    <p:animEffect transition="in" filter="fade">
                                      <p:cBhvr>
                                        <p:cTn id="161" dur="500"/>
                                        <p:tgtEl>
                                          <p:spTgt spid="58"/>
                                        </p:tgtEl>
                                      </p:cBhvr>
                                    </p:animEffect>
                                  </p:childTnLst>
                                </p:cTn>
                              </p:par>
                              <p:par>
                                <p:cTn id="162" presetID="10" presetClass="entr" presetSubtype="0" fill="hold" grpId="0" nodeType="withEffect">
                                  <p:stCondLst>
                                    <p:cond delay="50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par>
                                <p:cTn id="165" presetID="10" presetClass="entr" presetSubtype="0" fill="hold" nodeType="withEffect">
                                  <p:stCondLst>
                                    <p:cond delay="500"/>
                                  </p:stCondLst>
                                  <p:childTnLst>
                                    <p:set>
                                      <p:cBhvr>
                                        <p:cTn id="166" dur="1" fill="hold">
                                          <p:stCondLst>
                                            <p:cond delay="0"/>
                                          </p:stCondLst>
                                        </p:cTn>
                                        <p:tgtEl>
                                          <p:spTgt spid="75"/>
                                        </p:tgtEl>
                                        <p:attrNameLst>
                                          <p:attrName>style.visibility</p:attrName>
                                        </p:attrNameLst>
                                      </p:cBhvr>
                                      <p:to>
                                        <p:strVal val="visible"/>
                                      </p:to>
                                    </p:set>
                                    <p:animEffect transition="in" filter="fade">
                                      <p:cBhvr>
                                        <p:cTn id="167" dur="500"/>
                                        <p:tgtEl>
                                          <p:spTgt spid="75"/>
                                        </p:tgtEl>
                                      </p:cBhvr>
                                    </p:animEffect>
                                  </p:childTnLst>
                                </p:cTn>
                              </p:par>
                              <p:par>
                                <p:cTn id="168" presetID="10" presetClass="entr" presetSubtype="0" fill="hold" nodeType="withEffect">
                                  <p:stCondLst>
                                    <p:cond delay="500"/>
                                  </p:stCondLst>
                                  <p:childTnLst>
                                    <p:set>
                                      <p:cBhvr>
                                        <p:cTn id="169" dur="1" fill="hold">
                                          <p:stCondLst>
                                            <p:cond delay="0"/>
                                          </p:stCondLst>
                                        </p:cTn>
                                        <p:tgtEl>
                                          <p:spTgt spid="76"/>
                                        </p:tgtEl>
                                        <p:attrNameLst>
                                          <p:attrName>style.visibility</p:attrName>
                                        </p:attrNameLst>
                                      </p:cBhvr>
                                      <p:to>
                                        <p:strVal val="visible"/>
                                      </p:to>
                                    </p:set>
                                    <p:animEffect transition="in" filter="fade">
                                      <p:cBhvr>
                                        <p:cTn id="170" dur="500"/>
                                        <p:tgtEl>
                                          <p:spTgt spid="76"/>
                                        </p:tgtEl>
                                      </p:cBhvr>
                                    </p:animEffect>
                                  </p:childTnLst>
                                </p:cTn>
                              </p:par>
                              <p:par>
                                <p:cTn id="171" presetID="10" presetClass="entr" presetSubtype="0" fill="hold" nodeType="withEffect">
                                  <p:stCondLst>
                                    <p:cond delay="500"/>
                                  </p:stCondLst>
                                  <p:childTnLst>
                                    <p:set>
                                      <p:cBhvr>
                                        <p:cTn id="172" dur="1" fill="hold">
                                          <p:stCondLst>
                                            <p:cond delay="0"/>
                                          </p:stCondLst>
                                        </p:cTn>
                                        <p:tgtEl>
                                          <p:spTgt spid="77"/>
                                        </p:tgtEl>
                                        <p:attrNameLst>
                                          <p:attrName>style.visibility</p:attrName>
                                        </p:attrNameLst>
                                      </p:cBhvr>
                                      <p:to>
                                        <p:strVal val="visible"/>
                                      </p:to>
                                    </p:set>
                                    <p:animEffect transition="in" filter="fade">
                                      <p:cBhvr>
                                        <p:cTn id="173" dur="500"/>
                                        <p:tgtEl>
                                          <p:spTgt spid="77"/>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grpId="0" nodeType="clickEffect">
                                  <p:stCondLst>
                                    <p:cond delay="0"/>
                                  </p:stCondLst>
                                  <p:childTnLst>
                                    <p:set>
                                      <p:cBhvr>
                                        <p:cTn id="177" dur="1" fill="hold">
                                          <p:stCondLst>
                                            <p:cond delay="0"/>
                                          </p:stCondLst>
                                        </p:cTn>
                                        <p:tgtEl>
                                          <p:spTgt spid="59"/>
                                        </p:tgtEl>
                                        <p:attrNameLst>
                                          <p:attrName>style.visibility</p:attrName>
                                        </p:attrNameLst>
                                      </p:cBhvr>
                                      <p:to>
                                        <p:strVal val="visible"/>
                                      </p:to>
                                    </p:set>
                                    <p:animEffect transition="in" filter="fade">
                                      <p:cBhvr>
                                        <p:cTn id="178" dur="500"/>
                                        <p:tgtEl>
                                          <p:spTgt spid="59"/>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150"/>
                                        </p:tgtEl>
                                        <p:attrNameLst>
                                          <p:attrName>style.visibility</p:attrName>
                                        </p:attrNameLst>
                                      </p:cBhvr>
                                      <p:to>
                                        <p:strVal val="visible"/>
                                      </p:to>
                                    </p:set>
                                    <p:animEffect transition="in" filter="fade">
                                      <p:cBhvr>
                                        <p:cTn id="181" dur="500"/>
                                        <p:tgtEl>
                                          <p:spTgt spid="150"/>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151"/>
                                        </p:tgtEl>
                                        <p:attrNameLst>
                                          <p:attrName>style.visibility</p:attrName>
                                        </p:attrNameLst>
                                      </p:cBhvr>
                                      <p:to>
                                        <p:strVal val="visible"/>
                                      </p:to>
                                    </p:set>
                                    <p:animEffect transition="in" filter="fade">
                                      <p:cBhvr>
                                        <p:cTn id="184" dur="500"/>
                                        <p:tgtEl>
                                          <p:spTgt spid="151"/>
                                        </p:tgtEl>
                                      </p:cBhvr>
                                    </p:animEffect>
                                  </p:childTnLst>
                                </p:cTn>
                              </p:par>
                              <p:par>
                                <p:cTn id="185" presetID="10" presetClass="entr" presetSubtype="0" fill="hold" nodeType="withEffect">
                                  <p:stCondLst>
                                    <p:cond delay="0"/>
                                  </p:stCondLst>
                                  <p:childTnLst>
                                    <p:set>
                                      <p:cBhvr>
                                        <p:cTn id="186" dur="1" fill="hold">
                                          <p:stCondLst>
                                            <p:cond delay="0"/>
                                          </p:stCondLst>
                                        </p:cTn>
                                        <p:tgtEl>
                                          <p:spTgt spid="152"/>
                                        </p:tgtEl>
                                        <p:attrNameLst>
                                          <p:attrName>style.visibility</p:attrName>
                                        </p:attrNameLst>
                                      </p:cBhvr>
                                      <p:to>
                                        <p:strVal val="visible"/>
                                      </p:to>
                                    </p:set>
                                    <p:animEffect transition="in" filter="fade">
                                      <p:cBhvr>
                                        <p:cTn id="187" dur="500"/>
                                        <p:tgtEl>
                                          <p:spTgt spid="152"/>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53"/>
                                        </p:tgtEl>
                                        <p:attrNameLst>
                                          <p:attrName>style.visibility</p:attrName>
                                        </p:attrNameLst>
                                      </p:cBhvr>
                                      <p:to>
                                        <p:strVal val="visible"/>
                                      </p:to>
                                    </p:set>
                                    <p:animEffect transition="in" filter="fade">
                                      <p:cBhvr>
                                        <p:cTn id="190" dur="500"/>
                                        <p:tgtEl>
                                          <p:spTgt spid="153"/>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158"/>
                                        </p:tgtEl>
                                        <p:attrNameLst>
                                          <p:attrName>style.visibility</p:attrName>
                                        </p:attrNameLst>
                                      </p:cBhvr>
                                      <p:to>
                                        <p:strVal val="visible"/>
                                      </p:to>
                                    </p:set>
                                    <p:animEffect transition="in" filter="fade">
                                      <p:cBhvr>
                                        <p:cTn id="193" dur="500"/>
                                        <p:tgtEl>
                                          <p:spTgt spid="158"/>
                                        </p:tgtEl>
                                      </p:cBhvr>
                                    </p:animEffect>
                                  </p:childTnLst>
                                </p:cTn>
                              </p:par>
                            </p:childTnLst>
                          </p:cTn>
                        </p:par>
                        <p:par>
                          <p:cTn id="194" fill="hold">
                            <p:stCondLst>
                              <p:cond delay="500"/>
                            </p:stCondLst>
                            <p:childTnLst>
                              <p:par>
                                <p:cTn id="195" presetID="10" presetClass="entr" presetSubtype="0" fill="hold" grpId="0" nodeType="afterEffect">
                                  <p:stCondLst>
                                    <p:cond delay="0"/>
                                  </p:stCondLst>
                                  <p:childTnLst>
                                    <p:set>
                                      <p:cBhvr>
                                        <p:cTn id="196" dur="1" fill="hold">
                                          <p:stCondLst>
                                            <p:cond delay="0"/>
                                          </p:stCondLst>
                                        </p:cTn>
                                        <p:tgtEl>
                                          <p:spTgt spid="164"/>
                                        </p:tgtEl>
                                        <p:attrNameLst>
                                          <p:attrName>style.visibility</p:attrName>
                                        </p:attrNameLst>
                                      </p:cBhvr>
                                      <p:to>
                                        <p:strVal val="visible"/>
                                      </p:to>
                                    </p:set>
                                    <p:animEffect transition="in" filter="fade">
                                      <p:cBhvr>
                                        <p:cTn id="197" dur="500"/>
                                        <p:tgtEl>
                                          <p:spTgt spid="164"/>
                                        </p:tgtEl>
                                      </p:cBhvr>
                                    </p:animEffect>
                                  </p:childTnLst>
                                </p:cTn>
                              </p:par>
                            </p:childTnLst>
                          </p:cTn>
                        </p:par>
                        <p:par>
                          <p:cTn id="198" fill="hold">
                            <p:stCondLst>
                              <p:cond delay="1000"/>
                            </p:stCondLst>
                            <p:childTnLst>
                              <p:par>
                                <p:cTn id="199" presetID="49" presetClass="path" presetSubtype="0" accel="50000" decel="50000" fill="hold" grpId="1" nodeType="afterEffect">
                                  <p:stCondLst>
                                    <p:cond delay="0"/>
                                  </p:stCondLst>
                                  <p:childTnLst>
                                    <p:animMotion origin="layout" path="M 0.00278 -0.00555 L -0.11701 0.31806 " pathEditMode="relative" rAng="0" ptsTypes="AA">
                                      <p:cBhvr>
                                        <p:cTn id="200" dur="2000" fill="hold"/>
                                        <p:tgtEl>
                                          <p:spTgt spid="80"/>
                                        </p:tgtEl>
                                        <p:attrNameLst>
                                          <p:attrName>ppt_x</p:attrName>
                                          <p:attrName>ppt_y</p:attrName>
                                        </p:attrNameLst>
                                      </p:cBhvr>
                                      <p:rCtr x="-5990" y="16181"/>
                                    </p:animMotion>
                                  </p:childTnLst>
                                </p:cTn>
                              </p:par>
                            </p:childTnLst>
                          </p:cTn>
                        </p:par>
                        <p:par>
                          <p:cTn id="201" fill="hold">
                            <p:stCondLst>
                              <p:cond delay="3000"/>
                            </p:stCondLst>
                            <p:childTnLst>
                              <p:par>
                                <p:cTn id="202" presetID="10" presetClass="entr" presetSubtype="0" fill="hold" grpId="0" nodeType="afterEffect">
                                  <p:stCondLst>
                                    <p:cond delay="0"/>
                                  </p:stCondLst>
                                  <p:childTnLst>
                                    <p:set>
                                      <p:cBhvr>
                                        <p:cTn id="203" dur="1" fill="hold">
                                          <p:stCondLst>
                                            <p:cond delay="0"/>
                                          </p:stCondLst>
                                        </p:cTn>
                                        <p:tgtEl>
                                          <p:spTgt spid="162"/>
                                        </p:tgtEl>
                                        <p:attrNameLst>
                                          <p:attrName>style.visibility</p:attrName>
                                        </p:attrNameLst>
                                      </p:cBhvr>
                                      <p:to>
                                        <p:strVal val="visible"/>
                                      </p:to>
                                    </p:set>
                                    <p:animEffect transition="in" filter="fade">
                                      <p:cBhvr>
                                        <p:cTn id="204" dur="500"/>
                                        <p:tgtEl>
                                          <p:spTgt spid="162"/>
                                        </p:tgtEl>
                                      </p:cBhvr>
                                    </p:animEffect>
                                  </p:childTnLst>
                                </p:cTn>
                              </p:par>
                            </p:childTnLst>
                          </p:cTn>
                        </p:par>
                        <p:par>
                          <p:cTn id="205" fill="hold">
                            <p:stCondLst>
                              <p:cond delay="3500"/>
                            </p:stCondLst>
                            <p:childTnLst>
                              <p:par>
                                <p:cTn id="206" presetID="10" presetClass="entr" presetSubtype="0" fill="hold" grpId="0" nodeType="afterEffect">
                                  <p:stCondLst>
                                    <p:cond delay="0"/>
                                  </p:stCondLst>
                                  <p:childTnLst>
                                    <p:set>
                                      <p:cBhvr>
                                        <p:cTn id="207" dur="1" fill="hold">
                                          <p:stCondLst>
                                            <p:cond delay="0"/>
                                          </p:stCondLst>
                                        </p:cTn>
                                        <p:tgtEl>
                                          <p:spTgt spid="170"/>
                                        </p:tgtEl>
                                        <p:attrNameLst>
                                          <p:attrName>style.visibility</p:attrName>
                                        </p:attrNameLst>
                                      </p:cBhvr>
                                      <p:to>
                                        <p:strVal val="visible"/>
                                      </p:to>
                                    </p:set>
                                    <p:animEffect transition="in" filter="fade">
                                      <p:cBhvr>
                                        <p:cTn id="208" dur="500"/>
                                        <p:tgtEl>
                                          <p:spTgt spid="170"/>
                                        </p:tgtEl>
                                      </p:cBhvr>
                                    </p:animEffect>
                                  </p:childTnLst>
                                </p:cTn>
                              </p:par>
                            </p:childTnLst>
                          </p:cTn>
                        </p:par>
                        <p:par>
                          <p:cTn id="209" fill="hold">
                            <p:stCondLst>
                              <p:cond delay="4000"/>
                            </p:stCondLst>
                            <p:childTnLst>
                              <p:par>
                                <p:cTn id="210" presetID="10" presetClass="entr" presetSubtype="0" fill="hold" grpId="0" nodeType="afterEffect">
                                  <p:stCondLst>
                                    <p:cond delay="0"/>
                                  </p:stCondLst>
                                  <p:childTnLst>
                                    <p:set>
                                      <p:cBhvr>
                                        <p:cTn id="211" dur="1" fill="hold">
                                          <p:stCondLst>
                                            <p:cond delay="0"/>
                                          </p:stCondLst>
                                        </p:cTn>
                                        <p:tgtEl>
                                          <p:spTgt spid="156"/>
                                        </p:tgtEl>
                                        <p:attrNameLst>
                                          <p:attrName>style.visibility</p:attrName>
                                        </p:attrNameLst>
                                      </p:cBhvr>
                                      <p:to>
                                        <p:strVal val="visible"/>
                                      </p:to>
                                    </p:set>
                                    <p:animEffect transition="in" filter="fade">
                                      <p:cBhvr>
                                        <p:cTn id="212" dur="500"/>
                                        <p:tgtEl>
                                          <p:spTgt spid="156"/>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166"/>
                                        </p:tgtEl>
                                        <p:attrNameLst>
                                          <p:attrName>style.visibility</p:attrName>
                                        </p:attrNameLst>
                                      </p:cBhvr>
                                      <p:to>
                                        <p:strVal val="visible"/>
                                      </p:to>
                                    </p:set>
                                    <p:animEffect transition="in" filter="fade">
                                      <p:cBhvr>
                                        <p:cTn id="215" dur="500"/>
                                        <p:tgtEl>
                                          <p:spTgt spid="166"/>
                                        </p:tgtEl>
                                      </p:cBhvr>
                                    </p:animEffect>
                                  </p:childTnLst>
                                </p:cTn>
                              </p:par>
                              <p:par>
                                <p:cTn id="216" presetID="10" presetClass="entr" presetSubtype="0" fill="hold" nodeType="withEffect">
                                  <p:stCondLst>
                                    <p:cond delay="0"/>
                                  </p:stCondLst>
                                  <p:childTnLst>
                                    <p:set>
                                      <p:cBhvr>
                                        <p:cTn id="217" dur="1" fill="hold">
                                          <p:stCondLst>
                                            <p:cond delay="0"/>
                                          </p:stCondLst>
                                        </p:cTn>
                                        <p:tgtEl>
                                          <p:spTgt spid="167"/>
                                        </p:tgtEl>
                                        <p:attrNameLst>
                                          <p:attrName>style.visibility</p:attrName>
                                        </p:attrNameLst>
                                      </p:cBhvr>
                                      <p:to>
                                        <p:strVal val="visible"/>
                                      </p:to>
                                    </p:set>
                                    <p:animEffect transition="in" filter="fade">
                                      <p:cBhvr>
                                        <p:cTn id="218" dur="500"/>
                                        <p:tgtEl>
                                          <p:spTgt spid="167"/>
                                        </p:tgtEl>
                                      </p:cBhvr>
                                    </p:animEffect>
                                  </p:childTnLst>
                                </p:cTn>
                              </p:par>
                              <p:par>
                                <p:cTn id="219" presetID="10" presetClass="entr" presetSubtype="0" fill="hold" nodeType="withEffect">
                                  <p:stCondLst>
                                    <p:cond delay="0"/>
                                  </p:stCondLst>
                                  <p:childTnLst>
                                    <p:set>
                                      <p:cBhvr>
                                        <p:cTn id="220" dur="1" fill="hold">
                                          <p:stCondLst>
                                            <p:cond delay="0"/>
                                          </p:stCondLst>
                                        </p:cTn>
                                        <p:tgtEl>
                                          <p:spTgt spid="168"/>
                                        </p:tgtEl>
                                        <p:attrNameLst>
                                          <p:attrName>style.visibility</p:attrName>
                                        </p:attrNameLst>
                                      </p:cBhvr>
                                      <p:to>
                                        <p:strVal val="visible"/>
                                      </p:to>
                                    </p:set>
                                    <p:animEffect transition="in" filter="fade">
                                      <p:cBhvr>
                                        <p:cTn id="221" dur="500"/>
                                        <p:tgtEl>
                                          <p:spTgt spid="168"/>
                                        </p:tgtEl>
                                      </p:cBhvr>
                                    </p:animEffect>
                                  </p:childTnLst>
                                </p:cTn>
                              </p:par>
                              <p:par>
                                <p:cTn id="222" presetID="10" presetClass="entr" presetSubtype="0" fill="hold" nodeType="withEffect">
                                  <p:stCondLst>
                                    <p:cond delay="0"/>
                                  </p:stCondLst>
                                  <p:childTnLst>
                                    <p:set>
                                      <p:cBhvr>
                                        <p:cTn id="223" dur="1" fill="hold">
                                          <p:stCondLst>
                                            <p:cond delay="0"/>
                                          </p:stCondLst>
                                        </p:cTn>
                                        <p:tgtEl>
                                          <p:spTgt spid="169"/>
                                        </p:tgtEl>
                                        <p:attrNameLst>
                                          <p:attrName>style.visibility</p:attrName>
                                        </p:attrNameLst>
                                      </p:cBhvr>
                                      <p:to>
                                        <p:strVal val="visible"/>
                                      </p:to>
                                    </p:set>
                                    <p:animEffect transition="in" filter="fade">
                                      <p:cBhvr>
                                        <p:cTn id="224" dur="500"/>
                                        <p:tgtEl>
                                          <p:spTgt spid="169"/>
                                        </p:tgtEl>
                                      </p:cBhvr>
                                    </p:animEffect>
                                  </p:childTnLst>
                                </p:cTn>
                              </p:par>
                            </p:childTnLst>
                          </p:cTn>
                        </p:par>
                        <p:par>
                          <p:cTn id="225" fill="hold">
                            <p:stCondLst>
                              <p:cond delay="4500"/>
                            </p:stCondLst>
                            <p:childTnLst>
                              <p:par>
                                <p:cTn id="226" presetID="10" presetClass="entr" presetSubtype="0" fill="hold" grpId="0" nodeType="afterEffect">
                                  <p:stCondLst>
                                    <p:cond delay="1000"/>
                                  </p:stCondLst>
                                  <p:childTnLst>
                                    <p:set>
                                      <p:cBhvr>
                                        <p:cTn id="227" dur="1" fill="hold">
                                          <p:stCondLst>
                                            <p:cond delay="0"/>
                                          </p:stCondLst>
                                        </p:cTn>
                                        <p:tgtEl>
                                          <p:spTgt spid="154"/>
                                        </p:tgtEl>
                                        <p:attrNameLst>
                                          <p:attrName>style.visibility</p:attrName>
                                        </p:attrNameLst>
                                      </p:cBhvr>
                                      <p:to>
                                        <p:strVal val="visible"/>
                                      </p:to>
                                    </p:set>
                                    <p:animEffect transition="in" filter="fade">
                                      <p:cBhvr>
                                        <p:cTn id="228" dur="500"/>
                                        <p:tgtEl>
                                          <p:spTgt spid="154"/>
                                        </p:tgtEl>
                                      </p:cBhvr>
                                    </p:animEffect>
                                  </p:childTnLst>
                                </p:cTn>
                              </p:par>
                            </p:childTnLst>
                          </p:cTn>
                        </p:par>
                        <p:par>
                          <p:cTn id="229" fill="hold">
                            <p:stCondLst>
                              <p:cond delay="6000"/>
                            </p:stCondLst>
                            <p:childTnLst>
                              <p:par>
                                <p:cTn id="230" presetID="10" presetClass="entr" presetSubtype="0" fill="hold" grpId="0" nodeType="afterEffect">
                                  <p:stCondLst>
                                    <p:cond delay="0"/>
                                  </p:stCondLst>
                                  <p:childTnLst>
                                    <p:set>
                                      <p:cBhvr>
                                        <p:cTn id="231" dur="1" fill="hold">
                                          <p:stCondLst>
                                            <p:cond delay="0"/>
                                          </p:stCondLst>
                                        </p:cTn>
                                        <p:tgtEl>
                                          <p:spTgt spid="94"/>
                                        </p:tgtEl>
                                        <p:attrNameLst>
                                          <p:attrName>style.visibility</p:attrName>
                                        </p:attrNameLst>
                                      </p:cBhvr>
                                      <p:to>
                                        <p:strVal val="visible"/>
                                      </p:to>
                                    </p:set>
                                    <p:animEffect transition="in" filter="fade">
                                      <p:cBhvr>
                                        <p:cTn id="232" dur="500"/>
                                        <p:tgtEl>
                                          <p:spTgt spid="94"/>
                                        </p:tgtEl>
                                      </p:cBhvr>
                                    </p:animEffect>
                                  </p:childTnLst>
                                </p:cTn>
                              </p:par>
                            </p:childTnLst>
                          </p:cTn>
                        </p:par>
                        <p:par>
                          <p:cTn id="233" fill="hold">
                            <p:stCondLst>
                              <p:cond delay="6500"/>
                            </p:stCondLst>
                            <p:childTnLst>
                              <p:par>
                                <p:cTn id="234" presetID="22" presetClass="entr" presetSubtype="1" fill="hold" nodeType="afterEffect">
                                  <p:stCondLst>
                                    <p:cond delay="0"/>
                                  </p:stCondLst>
                                  <p:childTnLst>
                                    <p:set>
                                      <p:cBhvr>
                                        <p:cTn id="235" dur="1" fill="hold">
                                          <p:stCondLst>
                                            <p:cond delay="0"/>
                                          </p:stCondLst>
                                        </p:cTn>
                                        <p:tgtEl>
                                          <p:spTgt spid="95"/>
                                        </p:tgtEl>
                                        <p:attrNameLst>
                                          <p:attrName>style.visibility</p:attrName>
                                        </p:attrNameLst>
                                      </p:cBhvr>
                                      <p:to>
                                        <p:strVal val="visible"/>
                                      </p:to>
                                    </p:set>
                                    <p:animEffect transition="in" filter="wipe(up)">
                                      <p:cBhvr>
                                        <p:cTn id="236" dur="500"/>
                                        <p:tgtEl>
                                          <p:spTgt spid="95"/>
                                        </p:tgtEl>
                                      </p:cBhvr>
                                    </p:animEffect>
                                  </p:childTnLst>
                                </p:cTn>
                              </p:par>
                            </p:childTnLst>
                          </p:cTn>
                        </p:par>
                        <p:par>
                          <p:cTn id="237" fill="hold">
                            <p:stCondLst>
                              <p:cond delay="7000"/>
                            </p:stCondLst>
                            <p:childTnLst>
                              <p:par>
                                <p:cTn id="238" presetID="10" presetClass="entr" presetSubtype="0" fill="hold" grpId="0" nodeType="afterEffect">
                                  <p:stCondLst>
                                    <p:cond delay="0"/>
                                  </p:stCondLst>
                                  <p:childTnLst>
                                    <p:set>
                                      <p:cBhvr>
                                        <p:cTn id="239" dur="1" fill="hold">
                                          <p:stCondLst>
                                            <p:cond delay="0"/>
                                          </p:stCondLst>
                                        </p:cTn>
                                        <p:tgtEl>
                                          <p:spTgt spid="159"/>
                                        </p:tgtEl>
                                        <p:attrNameLst>
                                          <p:attrName>style.visibility</p:attrName>
                                        </p:attrNameLst>
                                      </p:cBhvr>
                                      <p:to>
                                        <p:strVal val="visible"/>
                                      </p:to>
                                    </p:set>
                                    <p:animEffect transition="in" filter="fade">
                                      <p:cBhvr>
                                        <p:cTn id="240" dur="500"/>
                                        <p:tgtEl>
                                          <p:spTgt spid="159"/>
                                        </p:tgtEl>
                                      </p:cBhvr>
                                    </p:animEffect>
                                  </p:childTnLst>
                                </p:cTn>
                              </p:par>
                            </p:childTnLst>
                          </p:cTn>
                        </p:par>
                        <p:par>
                          <p:cTn id="241" fill="hold">
                            <p:stCondLst>
                              <p:cond delay="7500"/>
                            </p:stCondLst>
                            <p:childTnLst>
                              <p:par>
                                <p:cTn id="242" presetID="10" presetClass="entr" presetSubtype="0" fill="hold" grpId="0" nodeType="afterEffect">
                                  <p:stCondLst>
                                    <p:cond delay="0"/>
                                  </p:stCondLst>
                                  <p:childTnLst>
                                    <p:set>
                                      <p:cBhvr>
                                        <p:cTn id="243" dur="1" fill="hold">
                                          <p:stCondLst>
                                            <p:cond delay="0"/>
                                          </p:stCondLst>
                                        </p:cTn>
                                        <p:tgtEl>
                                          <p:spTgt spid="165"/>
                                        </p:tgtEl>
                                        <p:attrNameLst>
                                          <p:attrName>style.visibility</p:attrName>
                                        </p:attrNameLst>
                                      </p:cBhvr>
                                      <p:to>
                                        <p:strVal val="visible"/>
                                      </p:to>
                                    </p:set>
                                    <p:animEffect transition="in" filter="fade">
                                      <p:cBhvr>
                                        <p:cTn id="244" dur="500"/>
                                        <p:tgtEl>
                                          <p:spTgt spid="165"/>
                                        </p:tgtEl>
                                      </p:cBhvr>
                                    </p:animEffect>
                                  </p:childTnLst>
                                </p:cTn>
                              </p:par>
                            </p:childTnLst>
                          </p:cTn>
                        </p:par>
                        <p:par>
                          <p:cTn id="245" fill="hold">
                            <p:stCondLst>
                              <p:cond delay="8000"/>
                            </p:stCondLst>
                            <p:childTnLst>
                              <p:par>
                                <p:cTn id="246" presetID="49" presetClass="path" presetSubtype="0" accel="50000" decel="50000" fill="hold" grpId="1" nodeType="afterEffect">
                                  <p:stCondLst>
                                    <p:cond delay="0"/>
                                  </p:stCondLst>
                                  <p:childTnLst>
                                    <p:animMotion origin="layout" path="M 0.00556 -0.0037 L -0.10399 0.29445 " pathEditMode="relative" rAng="0" ptsTypes="AA">
                                      <p:cBhvr>
                                        <p:cTn id="247" dur="2000" fill="hold"/>
                                        <p:tgtEl>
                                          <p:spTgt spid="84"/>
                                        </p:tgtEl>
                                        <p:attrNameLst>
                                          <p:attrName>ppt_x</p:attrName>
                                          <p:attrName>ppt_y</p:attrName>
                                        </p:attrNameLst>
                                      </p:cBhvr>
                                      <p:rCtr x="-5486" y="14907"/>
                                    </p:animMotion>
                                  </p:childTnLst>
                                </p:cTn>
                              </p:par>
                            </p:childTnLst>
                          </p:cTn>
                        </p:par>
                        <p:par>
                          <p:cTn id="248" fill="hold">
                            <p:stCondLst>
                              <p:cond delay="10000"/>
                            </p:stCondLst>
                            <p:childTnLst>
                              <p:par>
                                <p:cTn id="249" presetID="10" presetClass="entr" presetSubtype="0" fill="hold" grpId="0" nodeType="afterEffect">
                                  <p:stCondLst>
                                    <p:cond delay="0"/>
                                  </p:stCondLst>
                                  <p:childTnLst>
                                    <p:set>
                                      <p:cBhvr>
                                        <p:cTn id="250" dur="1" fill="hold">
                                          <p:stCondLst>
                                            <p:cond delay="0"/>
                                          </p:stCondLst>
                                        </p:cTn>
                                        <p:tgtEl>
                                          <p:spTgt spid="163"/>
                                        </p:tgtEl>
                                        <p:attrNameLst>
                                          <p:attrName>style.visibility</p:attrName>
                                        </p:attrNameLst>
                                      </p:cBhvr>
                                      <p:to>
                                        <p:strVal val="visible"/>
                                      </p:to>
                                    </p:set>
                                    <p:animEffect transition="in" filter="fade">
                                      <p:cBhvr>
                                        <p:cTn id="251" dur="500"/>
                                        <p:tgtEl>
                                          <p:spTgt spid="163"/>
                                        </p:tgtEl>
                                      </p:cBhvr>
                                    </p:animEffect>
                                  </p:childTnLst>
                                </p:cTn>
                              </p:par>
                            </p:childTnLst>
                          </p:cTn>
                        </p:par>
                        <p:par>
                          <p:cTn id="252" fill="hold">
                            <p:stCondLst>
                              <p:cond delay="10500"/>
                            </p:stCondLst>
                            <p:childTnLst>
                              <p:par>
                                <p:cTn id="253" presetID="10" presetClass="entr" presetSubtype="0" fill="hold" grpId="0" nodeType="afterEffect">
                                  <p:stCondLst>
                                    <p:cond delay="0"/>
                                  </p:stCondLst>
                                  <p:childTnLst>
                                    <p:set>
                                      <p:cBhvr>
                                        <p:cTn id="254" dur="1" fill="hold">
                                          <p:stCondLst>
                                            <p:cond delay="0"/>
                                          </p:stCondLst>
                                        </p:cTn>
                                        <p:tgtEl>
                                          <p:spTgt spid="171"/>
                                        </p:tgtEl>
                                        <p:attrNameLst>
                                          <p:attrName>style.visibility</p:attrName>
                                        </p:attrNameLst>
                                      </p:cBhvr>
                                      <p:to>
                                        <p:strVal val="visible"/>
                                      </p:to>
                                    </p:set>
                                    <p:animEffect transition="in" filter="fade">
                                      <p:cBhvr>
                                        <p:cTn id="255" dur="500"/>
                                        <p:tgtEl>
                                          <p:spTgt spid="171"/>
                                        </p:tgtEl>
                                      </p:cBhvr>
                                    </p:animEffect>
                                  </p:childTnLst>
                                </p:cTn>
                              </p:par>
                            </p:childTnLst>
                          </p:cTn>
                        </p:par>
                      </p:childTnLst>
                    </p:cTn>
                  </p:par>
                  <p:par>
                    <p:cTn id="256" fill="hold">
                      <p:stCondLst>
                        <p:cond delay="indefinite"/>
                      </p:stCondLst>
                      <p:childTnLst>
                        <p:par>
                          <p:cTn id="257" fill="hold">
                            <p:stCondLst>
                              <p:cond delay="0"/>
                            </p:stCondLst>
                            <p:childTnLst>
                              <p:par>
                                <p:cTn id="258" presetID="1" presetClass="exit" presetSubtype="0" fill="hold" grpId="1" nodeType="clickEffect">
                                  <p:stCondLst>
                                    <p:cond delay="0"/>
                                  </p:stCondLst>
                                  <p:childTnLst>
                                    <p:set>
                                      <p:cBhvr>
                                        <p:cTn id="259" dur="1" fill="hold">
                                          <p:stCondLst>
                                            <p:cond delay="0"/>
                                          </p:stCondLst>
                                        </p:cTn>
                                        <p:tgtEl>
                                          <p:spTgt spid="94"/>
                                        </p:tgtEl>
                                        <p:attrNameLst>
                                          <p:attrName>style.visibility</p:attrName>
                                        </p:attrNameLst>
                                      </p:cBhvr>
                                      <p:to>
                                        <p:strVal val="hidden"/>
                                      </p:to>
                                    </p:set>
                                  </p:childTnLst>
                                </p:cTn>
                              </p:par>
                              <p:par>
                                <p:cTn id="260" presetID="1" presetClass="exit" presetSubtype="0" fill="hold" nodeType="withEffect">
                                  <p:stCondLst>
                                    <p:cond delay="0"/>
                                  </p:stCondLst>
                                  <p:childTnLst>
                                    <p:set>
                                      <p:cBhvr>
                                        <p:cTn id="261" dur="1" fill="hold">
                                          <p:stCondLst>
                                            <p:cond delay="0"/>
                                          </p:stCondLst>
                                        </p:cTn>
                                        <p:tgtEl>
                                          <p:spTgt spid="95"/>
                                        </p:tgtEl>
                                        <p:attrNameLst>
                                          <p:attrName>style.visibility</p:attrName>
                                        </p:attrNameLst>
                                      </p:cBhvr>
                                      <p:to>
                                        <p:strVal val="hidden"/>
                                      </p:to>
                                    </p:set>
                                  </p:childTnLst>
                                </p:cTn>
                              </p:par>
                              <p:par>
                                <p:cTn id="262" presetID="10" presetClass="entr" presetSubtype="0" fill="hold" grpId="0" nodeType="withEffect">
                                  <p:stCondLst>
                                    <p:cond delay="0"/>
                                  </p:stCondLst>
                                  <p:childTnLst>
                                    <p:set>
                                      <p:cBhvr>
                                        <p:cTn id="263" dur="1" fill="hold">
                                          <p:stCondLst>
                                            <p:cond delay="0"/>
                                          </p:stCondLst>
                                        </p:cTn>
                                        <p:tgtEl>
                                          <p:spTgt spid="172"/>
                                        </p:tgtEl>
                                        <p:attrNameLst>
                                          <p:attrName>style.visibility</p:attrName>
                                        </p:attrNameLst>
                                      </p:cBhvr>
                                      <p:to>
                                        <p:strVal val="visible"/>
                                      </p:to>
                                    </p:set>
                                    <p:animEffect transition="in" filter="fade">
                                      <p:cBhvr>
                                        <p:cTn id="264" dur="500"/>
                                        <p:tgtEl>
                                          <p:spTgt spid="172"/>
                                        </p:tgtEl>
                                      </p:cBhvr>
                                    </p:animEffect>
                                  </p:childTnLst>
                                </p:cTn>
                              </p:par>
                              <p:par>
                                <p:cTn id="265" presetID="10" presetClass="entr" presetSubtype="0" fill="hold" nodeType="withEffect">
                                  <p:stCondLst>
                                    <p:cond delay="0"/>
                                  </p:stCondLst>
                                  <p:childTnLst>
                                    <p:set>
                                      <p:cBhvr>
                                        <p:cTn id="266" dur="1" fill="hold">
                                          <p:stCondLst>
                                            <p:cond delay="0"/>
                                          </p:stCondLst>
                                        </p:cTn>
                                        <p:tgtEl>
                                          <p:spTgt spid="173"/>
                                        </p:tgtEl>
                                        <p:attrNameLst>
                                          <p:attrName>style.visibility</p:attrName>
                                        </p:attrNameLst>
                                      </p:cBhvr>
                                      <p:to>
                                        <p:strVal val="visible"/>
                                      </p:to>
                                    </p:set>
                                    <p:animEffect transition="in" filter="fade">
                                      <p:cBhvr>
                                        <p:cTn id="267" dur="500"/>
                                        <p:tgtEl>
                                          <p:spTgt spid="173"/>
                                        </p:tgtEl>
                                      </p:cBhvr>
                                    </p:animEffect>
                                  </p:childTnLst>
                                </p:cTn>
                              </p:par>
                              <p:par>
                                <p:cTn id="268" presetID="10" presetClass="entr" presetSubtype="0" fill="hold" nodeType="withEffect">
                                  <p:stCondLst>
                                    <p:cond delay="0"/>
                                  </p:stCondLst>
                                  <p:childTnLst>
                                    <p:set>
                                      <p:cBhvr>
                                        <p:cTn id="269" dur="1" fill="hold">
                                          <p:stCondLst>
                                            <p:cond delay="0"/>
                                          </p:stCondLst>
                                        </p:cTn>
                                        <p:tgtEl>
                                          <p:spTgt spid="174"/>
                                        </p:tgtEl>
                                        <p:attrNameLst>
                                          <p:attrName>style.visibility</p:attrName>
                                        </p:attrNameLst>
                                      </p:cBhvr>
                                      <p:to>
                                        <p:strVal val="visible"/>
                                      </p:to>
                                    </p:set>
                                    <p:animEffect transition="in" filter="fade">
                                      <p:cBhvr>
                                        <p:cTn id="270" dur="500"/>
                                        <p:tgtEl>
                                          <p:spTgt spid="174"/>
                                        </p:tgtEl>
                                      </p:cBhvr>
                                    </p:animEffect>
                                  </p:childTnLst>
                                </p:cTn>
                              </p:par>
                              <p:par>
                                <p:cTn id="271" presetID="10" presetClass="entr" presetSubtype="0" fill="hold" nodeType="withEffect">
                                  <p:stCondLst>
                                    <p:cond delay="0"/>
                                  </p:stCondLst>
                                  <p:childTnLst>
                                    <p:set>
                                      <p:cBhvr>
                                        <p:cTn id="272" dur="1" fill="hold">
                                          <p:stCondLst>
                                            <p:cond delay="0"/>
                                          </p:stCondLst>
                                        </p:cTn>
                                        <p:tgtEl>
                                          <p:spTgt spid="175"/>
                                        </p:tgtEl>
                                        <p:attrNameLst>
                                          <p:attrName>style.visibility</p:attrName>
                                        </p:attrNameLst>
                                      </p:cBhvr>
                                      <p:to>
                                        <p:strVal val="visible"/>
                                      </p:to>
                                    </p:set>
                                    <p:animEffect transition="in" filter="fade">
                                      <p:cBhvr>
                                        <p:cTn id="273" dur="500"/>
                                        <p:tgtEl>
                                          <p:spTgt spid="175"/>
                                        </p:tgtEl>
                                      </p:cBhvr>
                                    </p:animEffect>
                                  </p:childTnLst>
                                </p:cTn>
                              </p:par>
                            </p:childTnLst>
                          </p:cTn>
                        </p:par>
                        <p:par>
                          <p:cTn id="274" fill="hold">
                            <p:stCondLst>
                              <p:cond delay="500"/>
                            </p:stCondLst>
                            <p:childTnLst>
                              <p:par>
                                <p:cTn id="275" presetID="10" presetClass="entr" presetSubtype="0" fill="hold" grpId="0" nodeType="afterEffect">
                                  <p:stCondLst>
                                    <p:cond delay="0"/>
                                  </p:stCondLst>
                                  <p:childTnLst>
                                    <p:set>
                                      <p:cBhvr>
                                        <p:cTn id="276" dur="1" fill="hold">
                                          <p:stCondLst>
                                            <p:cond delay="0"/>
                                          </p:stCondLst>
                                        </p:cTn>
                                        <p:tgtEl>
                                          <p:spTgt spid="180"/>
                                        </p:tgtEl>
                                        <p:attrNameLst>
                                          <p:attrName>style.visibility</p:attrName>
                                        </p:attrNameLst>
                                      </p:cBhvr>
                                      <p:to>
                                        <p:strVal val="visible"/>
                                      </p:to>
                                    </p:set>
                                    <p:animEffect transition="in" filter="fade">
                                      <p:cBhvr>
                                        <p:cTn id="277" dur="500"/>
                                        <p:tgtEl>
                                          <p:spTgt spid="180"/>
                                        </p:tgtEl>
                                      </p:cBhvr>
                                    </p:animEffect>
                                  </p:childTnLst>
                                </p:cTn>
                              </p:par>
                            </p:childTnLst>
                          </p:cTn>
                        </p:par>
                        <p:par>
                          <p:cTn id="278" fill="hold">
                            <p:stCondLst>
                              <p:cond delay="1000"/>
                            </p:stCondLst>
                            <p:childTnLst>
                              <p:par>
                                <p:cTn id="279" presetID="10" presetClass="entr" presetSubtype="0" fill="hold" grpId="0" nodeType="afterEffect">
                                  <p:stCondLst>
                                    <p:cond delay="500"/>
                                  </p:stCondLst>
                                  <p:childTnLst>
                                    <p:set>
                                      <p:cBhvr>
                                        <p:cTn id="280" dur="1" fill="hold">
                                          <p:stCondLst>
                                            <p:cond delay="0"/>
                                          </p:stCondLst>
                                        </p:cTn>
                                        <p:tgtEl>
                                          <p:spTgt spid="155"/>
                                        </p:tgtEl>
                                        <p:attrNameLst>
                                          <p:attrName>style.visibility</p:attrName>
                                        </p:attrNameLst>
                                      </p:cBhvr>
                                      <p:to>
                                        <p:strVal val="visible"/>
                                      </p:to>
                                    </p:set>
                                    <p:animEffect transition="in" filter="fade">
                                      <p:cBhvr>
                                        <p:cTn id="281" dur="500"/>
                                        <p:tgtEl>
                                          <p:spTgt spid="155"/>
                                        </p:tgtEl>
                                      </p:cBhvr>
                                    </p:animEffect>
                                  </p:childTnLst>
                                </p:cTn>
                              </p:par>
                            </p:childTnLst>
                          </p:cTn>
                        </p:par>
                        <p:par>
                          <p:cTn id="282" fill="hold">
                            <p:stCondLst>
                              <p:cond delay="2000"/>
                            </p:stCondLst>
                            <p:childTnLst>
                              <p:par>
                                <p:cTn id="283" presetID="10" presetClass="entr" presetSubtype="0" fill="hold" nodeType="afterEffect">
                                  <p:stCondLst>
                                    <p:cond delay="0"/>
                                  </p:stCondLst>
                                  <p:childTnLst>
                                    <p:set>
                                      <p:cBhvr>
                                        <p:cTn id="284" dur="1" fill="hold">
                                          <p:stCondLst>
                                            <p:cond delay="0"/>
                                          </p:stCondLst>
                                        </p:cTn>
                                        <p:tgtEl>
                                          <p:spTgt spid="181"/>
                                        </p:tgtEl>
                                        <p:attrNameLst>
                                          <p:attrName>style.visibility</p:attrName>
                                        </p:attrNameLst>
                                      </p:cBhvr>
                                      <p:to>
                                        <p:strVal val="visible"/>
                                      </p:to>
                                    </p:set>
                                    <p:animEffect transition="in" filter="fade">
                                      <p:cBhvr>
                                        <p:cTn id="285" dur="500"/>
                                        <p:tgtEl>
                                          <p:spTgt spid="181"/>
                                        </p:tgtEl>
                                      </p:cBhvr>
                                    </p:animEffect>
                                  </p:childTnLst>
                                </p:cTn>
                              </p:par>
                              <p:par>
                                <p:cTn id="286" presetID="10" presetClass="entr" presetSubtype="0" fill="hold" grpId="0" nodeType="withEffect">
                                  <p:stCondLst>
                                    <p:cond delay="0"/>
                                  </p:stCondLst>
                                  <p:childTnLst>
                                    <p:set>
                                      <p:cBhvr>
                                        <p:cTn id="287" dur="1" fill="hold">
                                          <p:stCondLst>
                                            <p:cond delay="0"/>
                                          </p:stCondLst>
                                        </p:cTn>
                                        <p:tgtEl>
                                          <p:spTgt spid="182"/>
                                        </p:tgtEl>
                                        <p:attrNameLst>
                                          <p:attrName>style.visibility</p:attrName>
                                        </p:attrNameLst>
                                      </p:cBhvr>
                                      <p:to>
                                        <p:strVal val="visible"/>
                                      </p:to>
                                    </p:set>
                                    <p:animEffect transition="in" filter="fade">
                                      <p:cBhvr>
                                        <p:cTn id="288" dur="500"/>
                                        <p:tgtEl>
                                          <p:spTgt spid="182"/>
                                        </p:tgtEl>
                                      </p:cBhvr>
                                    </p:animEffect>
                                  </p:childTnLst>
                                </p:cTn>
                              </p:par>
                              <p:par>
                                <p:cTn id="289" presetID="10" presetClass="entr" presetSubtype="0" fill="hold" nodeType="withEffect">
                                  <p:stCondLst>
                                    <p:cond delay="0"/>
                                  </p:stCondLst>
                                  <p:childTnLst>
                                    <p:set>
                                      <p:cBhvr>
                                        <p:cTn id="290" dur="1" fill="hold">
                                          <p:stCondLst>
                                            <p:cond delay="0"/>
                                          </p:stCondLst>
                                        </p:cTn>
                                        <p:tgtEl>
                                          <p:spTgt spid="184"/>
                                        </p:tgtEl>
                                        <p:attrNameLst>
                                          <p:attrName>style.visibility</p:attrName>
                                        </p:attrNameLst>
                                      </p:cBhvr>
                                      <p:to>
                                        <p:strVal val="visible"/>
                                      </p:to>
                                    </p:set>
                                    <p:animEffect transition="in" filter="fade">
                                      <p:cBhvr>
                                        <p:cTn id="291" dur="500"/>
                                        <p:tgtEl>
                                          <p:spTgt spid="184"/>
                                        </p:tgtEl>
                                      </p:cBhvr>
                                    </p:animEffect>
                                  </p:childTnLst>
                                </p:cTn>
                              </p:par>
                              <p:par>
                                <p:cTn id="292" presetID="10" presetClass="entr" presetSubtype="0" fill="hold" nodeType="withEffect">
                                  <p:stCondLst>
                                    <p:cond delay="0"/>
                                  </p:stCondLst>
                                  <p:childTnLst>
                                    <p:set>
                                      <p:cBhvr>
                                        <p:cTn id="293" dur="1" fill="hold">
                                          <p:stCondLst>
                                            <p:cond delay="0"/>
                                          </p:stCondLst>
                                        </p:cTn>
                                        <p:tgtEl>
                                          <p:spTgt spid="185"/>
                                        </p:tgtEl>
                                        <p:attrNameLst>
                                          <p:attrName>style.visibility</p:attrName>
                                        </p:attrNameLst>
                                      </p:cBhvr>
                                      <p:to>
                                        <p:strVal val="visible"/>
                                      </p:to>
                                    </p:set>
                                    <p:animEffect transition="in" filter="fade">
                                      <p:cBhvr>
                                        <p:cTn id="294"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53" grpId="0"/>
      <p:bldP spid="54" grpId="0"/>
      <p:bldP spid="55" grpId="0"/>
      <p:bldP spid="56" grpId="0"/>
      <p:bldP spid="57" grpId="0"/>
      <p:bldP spid="58" grpId="0"/>
      <p:bldP spid="59" grpId="0"/>
      <p:bldP spid="61" grpId="0"/>
      <p:bldP spid="62" grpId="0"/>
      <p:bldP spid="64" grpId="0"/>
      <p:bldP spid="65" grpId="0"/>
      <p:bldP spid="66" grpId="0"/>
      <p:bldP spid="67" grpId="0"/>
      <p:bldP spid="68" grpId="0"/>
      <p:bldP spid="69" grpId="0"/>
      <p:bldP spid="70" grpId="0"/>
      <p:bldP spid="82" grpId="0"/>
      <p:bldP spid="83" grpId="0"/>
      <p:bldP spid="85" grpId="0"/>
      <p:bldP spid="86" grpId="0"/>
      <p:bldP spid="87" grpId="0"/>
      <p:bldP spid="88" grpId="0"/>
      <p:bldP spid="89" grpId="0"/>
      <p:bldP spid="97" grpId="0"/>
      <p:bldP spid="99" grpId="0"/>
      <p:bldP spid="101" grpId="0"/>
      <p:bldP spid="104" grpId="0"/>
      <p:bldP spid="105" grpId="0"/>
      <p:bldP spid="108" grpId="0"/>
      <p:bldP spid="111" grpId="0"/>
      <p:bldP spid="111" grpId="1"/>
      <p:bldP spid="112" grpId="0"/>
      <p:bldP spid="112" grpId="1"/>
      <p:bldP spid="150" grpId="0"/>
      <p:bldP spid="151" grpId="0"/>
      <p:bldP spid="153" grpId="0"/>
      <p:bldP spid="154" grpId="0"/>
      <p:bldP spid="155" grpId="0"/>
      <p:bldP spid="156" grpId="0"/>
      <p:bldP spid="158" grpId="0"/>
      <p:bldP spid="159" grpId="0"/>
      <p:bldP spid="162" grpId="0"/>
      <p:bldP spid="163" grpId="0"/>
      <p:bldP spid="164" grpId="0"/>
      <p:bldP spid="165" grpId="0"/>
      <p:bldP spid="166" grpId="0"/>
      <p:bldP spid="170" grpId="0"/>
      <p:bldP spid="171" grpId="0"/>
      <p:bldP spid="172" grpId="0"/>
      <p:bldP spid="180" grpId="0"/>
      <p:bldP spid="182" grpId="0"/>
      <p:bldP spid="78" grpId="0"/>
      <p:bldP spid="78" grpId="1"/>
      <p:bldP spid="79" grpId="0"/>
      <p:bldP spid="79" grpId="1"/>
      <p:bldP spid="80" grpId="0"/>
      <p:bldP spid="80" grpId="1"/>
      <p:bldP spid="84" grpId="0"/>
      <p:bldP spid="84" grpId="1"/>
      <p:bldP spid="94" grpId="0" animBg="1"/>
      <p:bldP spid="9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Recap of Other Retail Method Elements</a:t>
            </a:r>
            <a:endParaRPr lang="en-IN" dirty="0"/>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327" y="1378605"/>
            <a:ext cx="8066656" cy="3639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19646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dirty="0"/>
              <a:t>Concept Check: Conventional Retail Inventory Method </a:t>
            </a:r>
            <a:endParaRPr lang="en-US" dirty="0"/>
          </a:p>
        </p:txBody>
      </p:sp>
      <p:sp>
        <p:nvSpPr>
          <p:cNvPr id="414723" name="Rectangle 3"/>
          <p:cNvSpPr>
            <a:spLocks noGrp="1" noChangeArrowheads="1"/>
          </p:cNvSpPr>
          <p:nvPr>
            <p:ph idx="1"/>
          </p:nvPr>
        </p:nvSpPr>
        <p:spPr>
          <a:xfrm>
            <a:off x="796976" y="1437142"/>
            <a:ext cx="8253717" cy="5057775"/>
          </a:xfrm>
          <a:solidFill>
            <a:schemeClr val="bg1">
              <a:lumMod val="95000"/>
            </a:schemeClr>
          </a:solidFill>
        </p:spPr>
        <p:txBody>
          <a:bodyPr>
            <a:normAutofit/>
          </a:bodyPr>
          <a:lstStyle/>
          <a:p>
            <a:pPr marL="0" indent="0">
              <a:buNone/>
            </a:pPr>
            <a:r>
              <a:rPr lang="en-US" sz="2000" dirty="0"/>
              <a:t>The Bowden Company uses the retail inventory method</a:t>
            </a:r>
            <a:r>
              <a:rPr lang="en-US" sz="2000" dirty="0" smtClean="0"/>
              <a:t>. The </a:t>
            </a:r>
            <a:r>
              <a:rPr lang="en-US" sz="2000" dirty="0"/>
              <a:t>following information is available for the </a:t>
            </a:r>
            <a:r>
              <a:rPr lang="en-US" sz="2000" dirty="0" smtClean="0"/>
              <a:t>year:</a:t>
            </a:r>
            <a:endParaRPr lang="en-US" sz="2000" dirty="0"/>
          </a:p>
          <a:p>
            <a:pPr marL="0" indent="0">
              <a:spcBef>
                <a:spcPts val="0"/>
              </a:spcBef>
              <a:buNone/>
            </a:pPr>
            <a:r>
              <a:rPr lang="en-US" sz="2000" b="1" dirty="0"/>
              <a:t>					    Cost	            Retail</a:t>
            </a:r>
            <a:endParaRPr lang="en-US" sz="2000" dirty="0"/>
          </a:p>
          <a:p>
            <a:pPr marL="0" indent="0">
              <a:spcBef>
                <a:spcPts val="0"/>
              </a:spcBef>
              <a:buNone/>
            </a:pPr>
            <a:r>
              <a:rPr lang="en-US" sz="2000" dirty="0"/>
              <a:t>	Inventory </a:t>
            </a:r>
            <a:r>
              <a:rPr lang="en-US" sz="2000" dirty="0" smtClean="0"/>
              <a:t>(beginning of year)      $   </a:t>
            </a:r>
            <a:r>
              <a:rPr lang="en-US" sz="2000" dirty="0"/>
              <a:t>780,000	   </a:t>
            </a:r>
            <a:r>
              <a:rPr lang="en-US" sz="2200" dirty="0"/>
              <a:t> </a:t>
            </a:r>
            <a:r>
              <a:rPr lang="en-US" sz="2000" dirty="0"/>
              <a:t> $ 1,300,000</a:t>
            </a:r>
          </a:p>
          <a:p>
            <a:pPr marL="0" indent="0">
              <a:spcBef>
                <a:spcPts val="0"/>
              </a:spcBef>
              <a:buNone/>
            </a:pPr>
            <a:r>
              <a:rPr lang="en-US" sz="2000" dirty="0"/>
              <a:t>	Net purchases for the year	</a:t>
            </a:r>
            <a:r>
              <a:rPr lang="en-US" sz="2000" dirty="0" smtClean="0"/>
              <a:t>2,804,000</a:t>
            </a:r>
            <a:r>
              <a:rPr lang="en-US" sz="2000" dirty="0"/>
              <a:t> </a:t>
            </a:r>
            <a:r>
              <a:rPr lang="en-US" sz="2000" dirty="0" smtClean="0"/>
              <a:t>      3,670,000</a:t>
            </a:r>
            <a:endParaRPr lang="en-US" sz="2000" dirty="0"/>
          </a:p>
          <a:p>
            <a:pPr marL="0" indent="0">
              <a:spcBef>
                <a:spcPts val="0"/>
              </a:spcBef>
              <a:buNone/>
            </a:pPr>
            <a:r>
              <a:rPr lang="en-US" sz="2000" dirty="0"/>
              <a:t>	Net markups			   	       </a:t>
            </a:r>
            <a:r>
              <a:rPr lang="en-US" sz="2400" dirty="0"/>
              <a:t>   </a:t>
            </a:r>
            <a:r>
              <a:rPr lang="en-US" sz="2000" dirty="0"/>
              <a:t> 150,000</a:t>
            </a:r>
          </a:p>
          <a:p>
            <a:pPr marL="0" indent="0">
              <a:spcBef>
                <a:spcPts val="0"/>
              </a:spcBef>
              <a:buNone/>
            </a:pPr>
            <a:r>
              <a:rPr lang="en-US" sz="2000" dirty="0"/>
              <a:t>	Net markdowns				         </a:t>
            </a:r>
            <a:r>
              <a:rPr lang="en-US" sz="2400" dirty="0"/>
              <a:t>    </a:t>
            </a:r>
            <a:r>
              <a:rPr lang="en-US" sz="2000" dirty="0"/>
              <a:t>90,000</a:t>
            </a:r>
          </a:p>
          <a:p>
            <a:pPr marL="0" indent="0">
              <a:spcBef>
                <a:spcPts val="0"/>
              </a:spcBef>
              <a:buNone/>
            </a:pPr>
            <a:r>
              <a:rPr lang="en-US" sz="2000" dirty="0"/>
              <a:t>	Net sales				     </a:t>
            </a:r>
            <a:r>
              <a:rPr lang="en-US" sz="2200" dirty="0"/>
              <a:t>  </a:t>
            </a:r>
            <a:r>
              <a:rPr lang="en-US" sz="2000" dirty="0"/>
              <a:t> 3,690,000</a:t>
            </a:r>
          </a:p>
          <a:p>
            <a:pPr marL="0" indent="0">
              <a:spcBef>
                <a:spcPts val="1200"/>
              </a:spcBef>
              <a:spcAft>
                <a:spcPts val="1200"/>
              </a:spcAft>
              <a:buNone/>
            </a:pPr>
            <a:r>
              <a:rPr lang="en-US" sz="2000" dirty="0"/>
              <a:t>Applying the </a:t>
            </a:r>
            <a:r>
              <a:rPr lang="en-US" sz="2000" i="1" dirty="0"/>
              <a:t>conventional retail inventory method</a:t>
            </a:r>
            <a:r>
              <a:rPr lang="en-US" sz="2000" dirty="0"/>
              <a:t>, </a:t>
            </a:r>
            <a:r>
              <a:rPr lang="en-US" sz="2000" dirty="0" smtClean="0"/>
              <a:t>Bowden’s </a:t>
            </a:r>
            <a:r>
              <a:rPr lang="en-US" sz="2000" dirty="0"/>
              <a:t>inventory at </a:t>
            </a:r>
            <a:r>
              <a:rPr lang="en-US" sz="2000" dirty="0" smtClean="0"/>
              <a:t>the end of the year </a:t>
            </a:r>
            <a:r>
              <a:rPr lang="en-US" sz="2000" dirty="0"/>
              <a:t>is estimated at:</a:t>
            </a:r>
          </a:p>
          <a:p>
            <a:pPr marL="457200" indent="-457200">
              <a:buFont typeface="+mj-lt"/>
              <a:buAutoNum type="alphaLcPeriod"/>
            </a:pPr>
            <a:r>
              <a:rPr lang="en-US" sz="2000" dirty="0" smtClean="0"/>
              <a:t>$954,784 </a:t>
            </a:r>
            <a:endParaRPr lang="en-US" sz="2000" dirty="0"/>
          </a:p>
          <a:p>
            <a:pPr marL="457200" indent="-457200">
              <a:buFont typeface="+mj-lt"/>
              <a:buAutoNum type="alphaLcPeriod"/>
            </a:pPr>
            <a:r>
              <a:rPr lang="en-US" sz="2000" dirty="0" smtClean="0"/>
              <a:t>$790,318 </a:t>
            </a:r>
            <a:endParaRPr lang="en-US" sz="2000" dirty="0"/>
          </a:p>
          <a:p>
            <a:pPr marL="457200" indent="-457200">
              <a:buFont typeface="+mj-lt"/>
              <a:buAutoNum type="alphaLcPeriod"/>
            </a:pPr>
            <a:r>
              <a:rPr lang="en-US" sz="2000" dirty="0" smtClean="0"/>
              <a:t>$938,000 </a:t>
            </a:r>
            <a:endParaRPr lang="en-US" sz="2000" dirty="0"/>
          </a:p>
          <a:p>
            <a:pPr marL="457200" indent="-457200">
              <a:buFont typeface="+mj-lt"/>
              <a:buAutoNum type="alphaLcPeriod"/>
            </a:pPr>
            <a:r>
              <a:rPr lang="en-US" sz="2000" dirty="0" smtClean="0"/>
              <a:t>$810,700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5861" y="5637647"/>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477127" y="4699213"/>
            <a:ext cx="6573567" cy="1908215"/>
          </a:xfrm>
          <a:prstGeom prst="rect">
            <a:avLst/>
          </a:prstGeom>
          <a:solidFill>
            <a:srgbClr val="FDEADA"/>
          </a:solidFill>
          <a:ln w="6350">
            <a:solidFill>
              <a:schemeClr val="tx1"/>
            </a:solidFill>
          </a:ln>
        </p:spPr>
        <p:txBody>
          <a:bodyPr wrap="square" rtlCol="0">
            <a:spAutoFit/>
          </a:bodyPr>
          <a:lstStyle/>
          <a:p>
            <a:pPr lvl="0">
              <a:spcAft>
                <a:spcPts val="1200"/>
              </a:spcAft>
            </a:pPr>
            <a:r>
              <a:rPr lang="en-US" dirty="0">
                <a:latin typeface="+mn-lt"/>
              </a:rPr>
              <a:t>The correct answer is </a:t>
            </a:r>
            <a:r>
              <a:rPr lang="en-US" i="1" dirty="0" smtClean="0">
                <a:latin typeface="+mn-lt"/>
              </a:rPr>
              <a:t>c</a:t>
            </a:r>
            <a:r>
              <a:rPr lang="en-US" dirty="0">
                <a:latin typeface="+mn-lt"/>
              </a:rPr>
              <a:t>:</a:t>
            </a:r>
            <a:r>
              <a:rPr lang="en-US" dirty="0" smtClean="0">
                <a:latin typeface="+mn-lt"/>
              </a:rPr>
              <a:t> </a:t>
            </a:r>
          </a:p>
          <a:p>
            <a:pPr lvl="0"/>
            <a:r>
              <a:rPr lang="en-US" dirty="0" smtClean="0">
                <a:latin typeface="+mn-lt"/>
              </a:rPr>
              <a:t>Ending </a:t>
            </a:r>
            <a:r>
              <a:rPr lang="en-US" dirty="0">
                <a:latin typeface="+mn-lt"/>
              </a:rPr>
              <a:t>inventory at </a:t>
            </a:r>
            <a:r>
              <a:rPr lang="en-US" dirty="0" smtClean="0">
                <a:latin typeface="+mn-lt"/>
              </a:rPr>
              <a:t>retail = </a:t>
            </a:r>
            <a:r>
              <a:rPr lang="en-US" dirty="0">
                <a:latin typeface="+mn-lt"/>
              </a:rPr>
              <a:t>$</a:t>
            </a:r>
            <a:r>
              <a:rPr lang="en-US" dirty="0" smtClean="0">
                <a:latin typeface="+mn-lt"/>
              </a:rPr>
              <a:t>1,340,000</a:t>
            </a:r>
          </a:p>
          <a:p>
            <a:pPr marL="234950" lvl="0"/>
            <a:r>
              <a:rPr lang="en-US" dirty="0" smtClean="0">
                <a:latin typeface="+mn-lt"/>
              </a:rPr>
              <a:t>[$</a:t>
            </a:r>
            <a:r>
              <a:rPr lang="en-US" dirty="0">
                <a:latin typeface="+mn-lt"/>
              </a:rPr>
              <a:t>1,300,000 </a:t>
            </a:r>
            <a:r>
              <a:rPr lang="en-US" dirty="0" smtClean="0">
                <a:latin typeface="+mn-lt"/>
              </a:rPr>
              <a:t>+ </a:t>
            </a:r>
            <a:r>
              <a:rPr lang="en-US" dirty="0">
                <a:latin typeface="+mn-lt"/>
              </a:rPr>
              <a:t>$3,670,000 </a:t>
            </a:r>
            <a:r>
              <a:rPr lang="en-US" dirty="0" smtClean="0">
                <a:latin typeface="+mn-lt"/>
              </a:rPr>
              <a:t>+ </a:t>
            </a:r>
            <a:r>
              <a:rPr lang="en-US" dirty="0">
                <a:latin typeface="+mn-lt"/>
              </a:rPr>
              <a:t>$150,000 </a:t>
            </a:r>
            <a:r>
              <a:rPr lang="en-US" dirty="0" smtClean="0">
                <a:latin typeface="+mn-lt"/>
              </a:rPr>
              <a:t>− </a:t>
            </a:r>
            <a:r>
              <a:rPr lang="en-US" dirty="0">
                <a:latin typeface="+mn-lt"/>
              </a:rPr>
              <a:t>$90,000 </a:t>
            </a:r>
            <a:r>
              <a:rPr lang="en-US" dirty="0" smtClean="0">
                <a:latin typeface="+mn-lt"/>
              </a:rPr>
              <a:t>− </a:t>
            </a:r>
            <a:r>
              <a:rPr lang="en-US" dirty="0">
                <a:latin typeface="+mn-lt"/>
              </a:rPr>
              <a:t>$</a:t>
            </a:r>
            <a:r>
              <a:rPr lang="en-US" dirty="0" smtClean="0">
                <a:latin typeface="+mn-lt"/>
              </a:rPr>
              <a:t>3,690,000]</a:t>
            </a:r>
          </a:p>
          <a:p>
            <a:pPr lvl="0"/>
            <a:r>
              <a:rPr lang="en-US" dirty="0" smtClean="0">
                <a:latin typeface="+mn-lt"/>
              </a:rPr>
              <a:t>Cost-to-retail ratio </a:t>
            </a:r>
            <a:r>
              <a:rPr lang="en-US" dirty="0">
                <a:latin typeface="+mn-lt"/>
              </a:rPr>
              <a:t>= 70</a:t>
            </a:r>
            <a:r>
              <a:rPr lang="en-US" dirty="0" smtClean="0">
                <a:latin typeface="+mn-lt"/>
              </a:rPr>
              <a:t>%</a:t>
            </a:r>
          </a:p>
          <a:p>
            <a:pPr marL="234950" lvl="0"/>
            <a:r>
              <a:rPr lang="en-US" dirty="0" smtClean="0">
                <a:latin typeface="+mn-lt"/>
              </a:rPr>
              <a:t>[$</a:t>
            </a:r>
            <a:r>
              <a:rPr lang="en-US" dirty="0">
                <a:latin typeface="+mn-lt"/>
              </a:rPr>
              <a:t>780,000 </a:t>
            </a:r>
            <a:r>
              <a:rPr lang="en-US" dirty="0" smtClean="0">
                <a:latin typeface="+mn-lt"/>
              </a:rPr>
              <a:t>+ </a:t>
            </a:r>
            <a:r>
              <a:rPr lang="en-US" dirty="0">
                <a:latin typeface="+mn-lt"/>
              </a:rPr>
              <a:t>$</a:t>
            </a:r>
            <a:r>
              <a:rPr lang="en-US" dirty="0" smtClean="0">
                <a:latin typeface="+mn-lt"/>
              </a:rPr>
              <a:t>2,804,000] ÷ </a:t>
            </a:r>
            <a:r>
              <a:rPr lang="en-US" dirty="0">
                <a:latin typeface="+mn-lt"/>
              </a:rPr>
              <a:t>[$1,300,000 </a:t>
            </a:r>
            <a:r>
              <a:rPr lang="en-US" dirty="0" smtClean="0">
                <a:latin typeface="+mn-lt"/>
              </a:rPr>
              <a:t>+ </a:t>
            </a:r>
            <a:r>
              <a:rPr lang="en-US" dirty="0">
                <a:latin typeface="+mn-lt"/>
              </a:rPr>
              <a:t>$3,670,000 </a:t>
            </a:r>
            <a:r>
              <a:rPr lang="en-US" dirty="0" smtClean="0">
                <a:latin typeface="+mn-lt"/>
              </a:rPr>
              <a:t>+ </a:t>
            </a:r>
            <a:r>
              <a:rPr lang="en-US" dirty="0">
                <a:latin typeface="+mn-lt"/>
              </a:rPr>
              <a:t>$</a:t>
            </a:r>
            <a:r>
              <a:rPr lang="en-US" dirty="0" smtClean="0">
                <a:latin typeface="+mn-lt"/>
              </a:rPr>
              <a:t>150,000]. </a:t>
            </a:r>
          </a:p>
          <a:p>
            <a:pPr lvl="0"/>
            <a:r>
              <a:rPr lang="en-US" dirty="0" smtClean="0">
                <a:latin typeface="+mn-lt"/>
              </a:rPr>
              <a:t>Ending </a:t>
            </a:r>
            <a:r>
              <a:rPr lang="en-US" dirty="0">
                <a:latin typeface="+mn-lt"/>
              </a:rPr>
              <a:t>inventory at </a:t>
            </a:r>
            <a:r>
              <a:rPr lang="en-US" dirty="0" smtClean="0">
                <a:latin typeface="+mn-lt"/>
              </a:rPr>
              <a:t>cost = </a:t>
            </a:r>
            <a:r>
              <a:rPr lang="en-US" dirty="0">
                <a:latin typeface="+mn-lt"/>
              </a:rPr>
              <a:t>$1,340,000 </a:t>
            </a:r>
            <a:r>
              <a:rPr lang="en-US" dirty="0" smtClean="0">
                <a:latin typeface="+mn-lt"/>
              </a:rPr>
              <a:t>× </a:t>
            </a:r>
            <a:r>
              <a:rPr lang="en-US" dirty="0">
                <a:latin typeface="+mn-lt"/>
              </a:rPr>
              <a:t>70% = </a:t>
            </a:r>
            <a:r>
              <a:rPr lang="en-US" b="1" dirty="0">
                <a:solidFill>
                  <a:srgbClr val="C00000"/>
                </a:solidFill>
                <a:latin typeface="+mn-lt"/>
              </a:rPr>
              <a:t>$</a:t>
            </a:r>
            <a:r>
              <a:rPr lang="en-US" b="1" dirty="0" smtClean="0">
                <a:solidFill>
                  <a:srgbClr val="C00000"/>
                </a:solidFill>
                <a:latin typeface="+mn-lt"/>
              </a:rPr>
              <a:t>938,0000</a:t>
            </a:r>
            <a:endParaRPr lang="en-US" b="1" dirty="0">
              <a:solidFill>
                <a:srgbClr val="C00000"/>
              </a:solidFill>
              <a:latin typeface="+mn-lt"/>
            </a:endParaRPr>
          </a:p>
        </p:txBody>
      </p:sp>
      <p:sp>
        <p:nvSpPr>
          <p:cNvPr id="6" name="Title 2"/>
          <p:cNvSpPr txBox="1">
            <a:spLocks/>
          </p:cNvSpPr>
          <p:nvPr/>
        </p:nvSpPr>
        <p:spPr bwMode="auto">
          <a:xfrm>
            <a:off x="8389940" y="0"/>
            <a:ext cx="738187" cy="539520"/>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LO9-4</a:t>
            </a:r>
          </a:p>
        </p:txBody>
      </p:sp>
    </p:spTree>
    <p:extLst>
      <p:ext uri="{BB962C8B-B14F-4D97-AF65-F5344CB8AC3E}">
        <p14:creationId xmlns:p14="http://schemas.microsoft.com/office/powerpoint/2010/main" val="5073707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641267" y="1230956"/>
            <a:ext cx="8460430" cy="1097280"/>
          </a:xfrm>
          <a:prstGeom prst="rect">
            <a:avLst/>
          </a:prstGeom>
          <a:noFill/>
          <a:ln w="28575">
            <a:solidFill>
              <a:srgbClr val="002060"/>
            </a:solidFill>
          </a:ln>
        </p:spPr>
        <p:txBody>
          <a:bodyPr wrap="square" rtlCol="0">
            <a:spAutoFit/>
          </a:bodyPr>
          <a:lstStyle/>
          <a:p>
            <a:endParaRPr lang="en-US" dirty="0"/>
          </a:p>
        </p:txBody>
      </p:sp>
      <p:sp>
        <p:nvSpPr>
          <p:cNvPr id="2" name="Title 1"/>
          <p:cNvSpPr>
            <a:spLocks noGrp="1"/>
          </p:cNvSpPr>
          <p:nvPr>
            <p:ph type="title"/>
          </p:nvPr>
        </p:nvSpPr>
        <p:spPr/>
        <p:txBody>
          <a:bodyPr/>
          <a:lstStyle/>
          <a:p>
            <a:r>
              <a:rPr lang="en-US" dirty="0"/>
              <a:t>Dollar-Value LIFO Retail</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pPr marL="0" indent="0">
              <a:buNone/>
            </a:pPr>
            <a:endParaRPr lang="en-IN" dirty="0"/>
          </a:p>
          <a:p>
            <a:endParaRPr lang="en-IN" sz="2800" dirty="0"/>
          </a:p>
          <a:p>
            <a:r>
              <a:rPr lang="en-IN" sz="2800" dirty="0"/>
              <a:t>Each layer year carries its </a:t>
            </a:r>
            <a:r>
              <a:rPr lang="en-US" sz="2800" b="1" dirty="0">
                <a:solidFill>
                  <a:srgbClr val="C00000"/>
                </a:solidFill>
              </a:rPr>
              <a:t>unique retail price index </a:t>
            </a:r>
            <a:r>
              <a:rPr lang="en-US" sz="2800" dirty="0"/>
              <a:t>and its unique cost-to-retail percentage</a:t>
            </a:r>
          </a:p>
        </p:txBody>
      </p:sp>
      <p:sp>
        <p:nvSpPr>
          <p:cNvPr id="4" name="TextBox 3"/>
          <p:cNvSpPr txBox="1"/>
          <p:nvPr/>
        </p:nvSpPr>
        <p:spPr>
          <a:xfrm>
            <a:off x="5766402" y="1724462"/>
            <a:ext cx="3255264" cy="523220"/>
          </a:xfrm>
          <a:prstGeom prst="rect">
            <a:avLst/>
          </a:prstGeom>
          <a:solidFill>
            <a:srgbClr val="008000"/>
          </a:solidFill>
        </p:spPr>
        <p:txBody>
          <a:bodyPr wrap="square" rtlCol="0">
            <a:spAutoFit/>
          </a:bodyPr>
          <a:lstStyle/>
          <a:p>
            <a:pPr algn="ctr"/>
            <a:r>
              <a:rPr lang="en-US" sz="2800" dirty="0">
                <a:solidFill>
                  <a:schemeClr val="bg1"/>
                </a:solidFill>
                <a:latin typeface="+mn-lt"/>
              </a:rPr>
              <a:t>Beginning</a:t>
            </a:r>
            <a:r>
              <a:rPr lang="en-US" sz="2800" dirty="0">
                <a:latin typeface="+mn-lt"/>
              </a:rPr>
              <a:t> </a:t>
            </a:r>
            <a:r>
              <a:rPr lang="en-US" sz="2800" dirty="0">
                <a:solidFill>
                  <a:schemeClr val="bg1"/>
                </a:solidFill>
                <a:latin typeface="+mn-lt"/>
              </a:rPr>
              <a:t>Inventory</a:t>
            </a:r>
          </a:p>
        </p:txBody>
      </p:sp>
      <p:sp>
        <p:nvSpPr>
          <p:cNvPr id="5" name="TextBox 4"/>
          <p:cNvSpPr txBox="1"/>
          <p:nvPr/>
        </p:nvSpPr>
        <p:spPr>
          <a:xfrm>
            <a:off x="714411" y="1725232"/>
            <a:ext cx="3250664" cy="523220"/>
          </a:xfrm>
          <a:prstGeom prst="rect">
            <a:avLst/>
          </a:prstGeom>
          <a:solidFill>
            <a:srgbClr val="008000"/>
          </a:solidFill>
        </p:spPr>
        <p:txBody>
          <a:bodyPr wrap="square" rtlCol="0">
            <a:spAutoFit/>
          </a:bodyPr>
          <a:lstStyle/>
          <a:p>
            <a:pPr algn="ctr"/>
            <a:r>
              <a:rPr lang="en-US" sz="2800" dirty="0">
                <a:solidFill>
                  <a:schemeClr val="bg1"/>
                </a:solidFill>
                <a:latin typeface="+mn-lt"/>
              </a:rPr>
              <a:t>Ending Inventory</a:t>
            </a:r>
          </a:p>
        </p:txBody>
      </p:sp>
      <p:cxnSp>
        <p:nvCxnSpPr>
          <p:cNvPr id="7" name="Straight Arrow Connector 6"/>
          <p:cNvCxnSpPr/>
          <p:nvPr/>
        </p:nvCxnSpPr>
        <p:spPr>
          <a:xfrm flipV="1">
            <a:off x="4000467" y="2010651"/>
            <a:ext cx="1770534" cy="0"/>
          </a:xfrm>
          <a:prstGeom prst="straightConnector1">
            <a:avLst/>
          </a:prstGeom>
          <a:ln w="38100">
            <a:solidFill>
              <a:srgbClr val="C00000"/>
            </a:solidFill>
            <a:tailEnd type="arrow"/>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4254024" y="1450358"/>
            <a:ext cx="1253272" cy="461665"/>
          </a:xfrm>
          <a:prstGeom prst="rect">
            <a:avLst/>
          </a:prstGeom>
          <a:noFill/>
        </p:spPr>
        <p:txBody>
          <a:bodyPr wrap="square" rtlCol="0">
            <a:spAutoFit/>
          </a:bodyPr>
          <a:lstStyle/>
          <a:p>
            <a:pPr algn="ctr"/>
            <a:r>
              <a:rPr lang="en-US" sz="2400" b="1" dirty="0">
                <a:solidFill>
                  <a:srgbClr val="C00000"/>
                </a:solidFill>
                <a:latin typeface="+mn-lt"/>
              </a:rPr>
              <a:t>exceeds</a:t>
            </a:r>
            <a:endParaRPr lang="en-US" sz="2800" b="1" dirty="0">
              <a:solidFill>
                <a:srgbClr val="C00000"/>
              </a:solidFill>
              <a:latin typeface="+mn-lt"/>
            </a:endParaRPr>
          </a:p>
        </p:txBody>
      </p:sp>
      <p:sp>
        <p:nvSpPr>
          <p:cNvPr id="10" name="TextBox 9"/>
          <p:cNvSpPr txBox="1"/>
          <p:nvPr/>
        </p:nvSpPr>
        <p:spPr>
          <a:xfrm>
            <a:off x="1321336" y="3137046"/>
            <a:ext cx="7223699" cy="524214"/>
          </a:xfrm>
          <a:prstGeom prst="rect">
            <a:avLst/>
          </a:prstGeom>
          <a:solidFill>
            <a:srgbClr val="002060"/>
          </a:solidFill>
        </p:spPr>
        <p:txBody>
          <a:bodyPr wrap="square" rtlCol="0">
            <a:spAutoFit/>
          </a:bodyPr>
          <a:lstStyle/>
          <a:p>
            <a:r>
              <a:rPr lang="en-US" sz="2800" dirty="0">
                <a:solidFill>
                  <a:schemeClr val="bg1"/>
                </a:solidFill>
                <a:latin typeface="+mn-lt"/>
              </a:rPr>
              <a:t>New LIFO layer added</a:t>
            </a:r>
          </a:p>
        </p:txBody>
      </p:sp>
      <p:sp>
        <p:nvSpPr>
          <p:cNvPr id="11" name="TextBox 10"/>
          <p:cNvSpPr txBox="1"/>
          <p:nvPr/>
        </p:nvSpPr>
        <p:spPr>
          <a:xfrm>
            <a:off x="4606166" y="3140053"/>
            <a:ext cx="4227817" cy="523220"/>
          </a:xfrm>
          <a:prstGeom prst="rect">
            <a:avLst/>
          </a:prstGeom>
          <a:solidFill>
            <a:srgbClr val="002060"/>
          </a:solidFill>
        </p:spPr>
        <p:txBody>
          <a:bodyPr wrap="square" rtlCol="0">
            <a:spAutoFit/>
          </a:bodyPr>
          <a:lstStyle/>
          <a:p>
            <a:r>
              <a:rPr lang="en-US" sz="2800" dirty="0">
                <a:solidFill>
                  <a:schemeClr val="bg1"/>
                </a:solidFill>
                <a:latin typeface="+mn-lt"/>
              </a:rPr>
              <a:t>o</a:t>
            </a:r>
            <a:r>
              <a:rPr lang="en-US" sz="2800" dirty="0" smtClean="0">
                <a:solidFill>
                  <a:schemeClr val="bg1"/>
                </a:solidFill>
                <a:latin typeface="+mn-lt"/>
              </a:rPr>
              <a:t>r increase </a:t>
            </a:r>
            <a:r>
              <a:rPr lang="en-US" sz="2800" dirty="0">
                <a:solidFill>
                  <a:schemeClr val="bg1"/>
                </a:solidFill>
                <a:latin typeface="+mn-lt"/>
              </a:rPr>
              <a:t>in retail prices</a:t>
            </a:r>
          </a:p>
        </p:txBody>
      </p:sp>
      <p:cxnSp>
        <p:nvCxnSpPr>
          <p:cNvPr id="13" name="Straight Arrow Connector 12"/>
          <p:cNvCxnSpPr/>
          <p:nvPr/>
        </p:nvCxnSpPr>
        <p:spPr>
          <a:xfrm>
            <a:off x="4871482" y="2390331"/>
            <a:ext cx="0" cy="693525"/>
          </a:xfrm>
          <a:prstGeom prst="straightConnector1">
            <a:avLst/>
          </a:prstGeom>
          <a:ln w="38100">
            <a:solidFill>
              <a:srgbClr val="C00000"/>
            </a:solidFill>
            <a:tailEnd type="arrow"/>
          </a:ln>
        </p:spPr>
        <p:style>
          <a:lnRef idx="1">
            <a:schemeClr val="dk1"/>
          </a:lnRef>
          <a:fillRef idx="0">
            <a:schemeClr val="dk1"/>
          </a:fillRef>
          <a:effectRef idx="0">
            <a:schemeClr val="dk1"/>
          </a:effectRef>
          <a:fontRef idx="minor">
            <a:schemeClr val="tx1"/>
          </a:fontRef>
        </p:style>
      </p:cxn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6" name="TextBox 5"/>
          <p:cNvSpPr txBox="1"/>
          <p:nvPr/>
        </p:nvSpPr>
        <p:spPr>
          <a:xfrm>
            <a:off x="1955290" y="1189653"/>
            <a:ext cx="477044" cy="584775"/>
          </a:xfrm>
          <a:prstGeom prst="rect">
            <a:avLst/>
          </a:prstGeom>
          <a:noFill/>
        </p:spPr>
        <p:txBody>
          <a:bodyPr wrap="square" rtlCol="0">
            <a:spAutoFit/>
          </a:bodyPr>
          <a:lstStyle/>
          <a:p>
            <a:r>
              <a:rPr lang="en-US" sz="3200" b="1" dirty="0">
                <a:solidFill>
                  <a:srgbClr val="008000"/>
                </a:solidFill>
                <a:latin typeface="+mj-lt"/>
              </a:rPr>
              <a:t>$</a:t>
            </a:r>
          </a:p>
        </p:txBody>
      </p:sp>
      <p:sp>
        <p:nvSpPr>
          <p:cNvPr id="14" name="TextBox 13"/>
          <p:cNvSpPr txBox="1"/>
          <p:nvPr/>
        </p:nvSpPr>
        <p:spPr>
          <a:xfrm>
            <a:off x="7201147" y="1189653"/>
            <a:ext cx="477044" cy="584775"/>
          </a:xfrm>
          <a:prstGeom prst="rect">
            <a:avLst/>
          </a:prstGeom>
          <a:noFill/>
        </p:spPr>
        <p:txBody>
          <a:bodyPr wrap="square" rtlCol="0">
            <a:spAutoFit/>
          </a:bodyPr>
          <a:lstStyle/>
          <a:p>
            <a:r>
              <a:rPr lang="en-US" sz="3200" b="1" dirty="0">
                <a:solidFill>
                  <a:srgbClr val="008000"/>
                </a:solidFill>
                <a:latin typeface="+mj-lt"/>
              </a:rPr>
              <a:t>$</a:t>
            </a:r>
          </a:p>
        </p:txBody>
      </p:sp>
    </p:spTree>
    <p:extLst>
      <p:ext uri="{BB962C8B-B14F-4D97-AF65-F5344CB8AC3E}">
        <p14:creationId xmlns:p14="http://schemas.microsoft.com/office/powerpoint/2010/main" val="2847352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000"/>
                            </p:stCondLst>
                            <p:childTnLst>
                              <p:par>
                                <p:cTn id="38" presetID="10" presetClass="entr" presetSubtype="0" fill="hold" grpId="0" nodeType="afterEffect">
                                  <p:stCondLst>
                                    <p:cond delay="50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animBg="1"/>
      <p:bldP spid="9" grpId="0"/>
      <p:bldP spid="10" grpId="0" animBg="1"/>
      <p:bldP spid="11" grpId="0" animBg="1"/>
      <p:bldP spid="6"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6" name="TextBox 5"/>
          <p:cNvSpPr txBox="1"/>
          <p:nvPr/>
        </p:nvSpPr>
        <p:spPr>
          <a:xfrm>
            <a:off x="628997" y="1312281"/>
            <a:ext cx="8439912" cy="4663440"/>
          </a:xfrm>
          <a:prstGeom prst="rect">
            <a:avLst/>
          </a:prstGeom>
          <a:solidFill>
            <a:srgbClr val="FFFAB0"/>
          </a:solidFill>
          <a:ln w="28575">
            <a:solidFill>
              <a:srgbClr val="F79646"/>
            </a:solidFill>
          </a:ln>
        </p:spPr>
        <p:txBody>
          <a:bodyPr wrap="square" rtlCol="0">
            <a:spAutoFit/>
          </a:bodyPr>
          <a:lstStyle/>
          <a:p>
            <a:endParaRPr lang="en-US" dirty="0"/>
          </a:p>
        </p:txBody>
      </p:sp>
      <p:sp>
        <p:nvSpPr>
          <p:cNvPr id="7" name="TextBox 6"/>
          <p:cNvSpPr txBox="1"/>
          <p:nvPr/>
        </p:nvSpPr>
        <p:spPr>
          <a:xfrm>
            <a:off x="640041" y="1662000"/>
            <a:ext cx="4045248" cy="400110"/>
          </a:xfrm>
          <a:prstGeom prst="rect">
            <a:avLst/>
          </a:prstGeom>
          <a:noFill/>
        </p:spPr>
        <p:txBody>
          <a:bodyPr wrap="square" rtlCol="0">
            <a:spAutoFit/>
          </a:bodyPr>
          <a:lstStyle/>
          <a:p>
            <a:r>
              <a:rPr lang="en-US" sz="2000" dirty="0">
                <a:latin typeface="+mn-lt"/>
              </a:rPr>
              <a:t>Beginning inventory</a:t>
            </a:r>
          </a:p>
        </p:txBody>
      </p:sp>
      <p:sp>
        <p:nvSpPr>
          <p:cNvPr id="8" name="TextBox 7"/>
          <p:cNvSpPr txBox="1"/>
          <p:nvPr/>
        </p:nvSpPr>
        <p:spPr>
          <a:xfrm>
            <a:off x="640040" y="1966913"/>
            <a:ext cx="4045249" cy="400110"/>
          </a:xfrm>
          <a:prstGeom prst="rect">
            <a:avLst/>
          </a:prstGeom>
          <a:noFill/>
        </p:spPr>
        <p:txBody>
          <a:bodyPr wrap="square" rtlCol="0">
            <a:spAutoFit/>
          </a:bodyPr>
          <a:lstStyle/>
          <a:p>
            <a:r>
              <a:rPr lang="en-US" sz="2000" dirty="0">
                <a:latin typeface="+mn-lt"/>
              </a:rPr>
              <a:t>Plus: Net purchases</a:t>
            </a:r>
          </a:p>
        </p:txBody>
      </p:sp>
      <p:sp>
        <p:nvSpPr>
          <p:cNvPr id="9" name="TextBox 8"/>
          <p:cNvSpPr txBox="1"/>
          <p:nvPr/>
        </p:nvSpPr>
        <p:spPr>
          <a:xfrm>
            <a:off x="640039" y="3240940"/>
            <a:ext cx="5979879" cy="400110"/>
          </a:xfrm>
          <a:prstGeom prst="rect">
            <a:avLst/>
          </a:prstGeom>
          <a:noFill/>
        </p:spPr>
        <p:txBody>
          <a:bodyPr wrap="square" rtlCol="0">
            <a:spAutoFit/>
          </a:bodyPr>
          <a:lstStyle/>
          <a:p>
            <a:r>
              <a:rPr lang="en-US" sz="2000" dirty="0">
                <a:latin typeface="+mn-lt"/>
              </a:rPr>
              <a:t>Goods available for sale (including beginning inventory)</a:t>
            </a:r>
          </a:p>
        </p:txBody>
      </p:sp>
      <p:sp>
        <p:nvSpPr>
          <p:cNvPr id="10" name="TextBox 9"/>
          <p:cNvSpPr txBox="1"/>
          <p:nvPr/>
        </p:nvSpPr>
        <p:spPr>
          <a:xfrm>
            <a:off x="640042" y="3544372"/>
            <a:ext cx="5810120" cy="400110"/>
          </a:xfrm>
          <a:prstGeom prst="rect">
            <a:avLst/>
          </a:prstGeom>
          <a:noFill/>
        </p:spPr>
        <p:txBody>
          <a:bodyPr wrap="square" rtlCol="0">
            <a:spAutoFit/>
          </a:bodyPr>
          <a:lstStyle/>
          <a:p>
            <a:r>
              <a:rPr lang="en-US" sz="2000" dirty="0">
                <a:latin typeface="+mn-lt"/>
              </a:rPr>
              <a:t>Beginning inventory cost-to-retail percentage:</a:t>
            </a:r>
          </a:p>
        </p:txBody>
      </p:sp>
      <p:sp>
        <p:nvSpPr>
          <p:cNvPr id="11" name="TextBox 10"/>
          <p:cNvSpPr txBox="1"/>
          <p:nvPr/>
        </p:nvSpPr>
        <p:spPr>
          <a:xfrm>
            <a:off x="644320" y="4647064"/>
            <a:ext cx="4045249" cy="400110"/>
          </a:xfrm>
          <a:prstGeom prst="rect">
            <a:avLst/>
          </a:prstGeom>
          <a:noFill/>
        </p:spPr>
        <p:txBody>
          <a:bodyPr wrap="square" rtlCol="0">
            <a:spAutoFit/>
          </a:bodyPr>
          <a:lstStyle/>
          <a:p>
            <a:r>
              <a:rPr lang="en-US" sz="2000" dirty="0">
                <a:latin typeface="+mn-lt"/>
              </a:rPr>
              <a:t>Less: Net sales</a:t>
            </a:r>
          </a:p>
        </p:txBody>
      </p:sp>
      <p:sp>
        <p:nvSpPr>
          <p:cNvPr id="12" name="TextBox 11"/>
          <p:cNvSpPr txBox="1"/>
          <p:nvPr/>
        </p:nvSpPr>
        <p:spPr>
          <a:xfrm>
            <a:off x="644320" y="4957153"/>
            <a:ext cx="5828446" cy="400110"/>
          </a:xfrm>
          <a:prstGeom prst="rect">
            <a:avLst/>
          </a:prstGeom>
          <a:noFill/>
        </p:spPr>
        <p:txBody>
          <a:bodyPr wrap="square" rtlCol="0">
            <a:spAutoFit/>
          </a:bodyPr>
          <a:lstStyle/>
          <a:p>
            <a:r>
              <a:rPr lang="en-US" sz="2000" dirty="0">
                <a:latin typeface="+mn-lt"/>
              </a:rPr>
              <a:t>Ending inventory at current year retail prices</a:t>
            </a:r>
          </a:p>
        </p:txBody>
      </p:sp>
      <p:sp>
        <p:nvSpPr>
          <p:cNvPr id="13" name="TextBox 12"/>
          <p:cNvSpPr txBox="1"/>
          <p:nvPr/>
        </p:nvSpPr>
        <p:spPr>
          <a:xfrm>
            <a:off x="644320" y="5300991"/>
            <a:ext cx="5975598" cy="400110"/>
          </a:xfrm>
          <a:prstGeom prst="rect">
            <a:avLst/>
          </a:prstGeom>
          <a:noFill/>
        </p:spPr>
        <p:txBody>
          <a:bodyPr wrap="square" rtlCol="0">
            <a:spAutoFit/>
          </a:bodyPr>
          <a:lstStyle/>
          <a:p>
            <a:r>
              <a:rPr lang="en-US" sz="2000" dirty="0">
                <a:latin typeface="+mn-lt"/>
              </a:rPr>
              <a:t>Estimated ending inventory at cost (see next slide)</a:t>
            </a:r>
          </a:p>
        </p:txBody>
      </p:sp>
      <p:sp>
        <p:nvSpPr>
          <p:cNvPr id="14" name="TextBox 13"/>
          <p:cNvSpPr txBox="1"/>
          <p:nvPr/>
        </p:nvSpPr>
        <p:spPr>
          <a:xfrm>
            <a:off x="6450162" y="1662000"/>
            <a:ext cx="1372503" cy="400110"/>
          </a:xfrm>
          <a:prstGeom prst="rect">
            <a:avLst/>
          </a:prstGeom>
          <a:noFill/>
        </p:spPr>
        <p:txBody>
          <a:bodyPr wrap="square" rtlCol="0">
            <a:spAutoFit/>
          </a:bodyPr>
          <a:lstStyle/>
          <a:p>
            <a:pPr algn="r"/>
            <a:r>
              <a:rPr lang="en-US" sz="2000" dirty="0">
                <a:latin typeface="+mn-lt"/>
              </a:rPr>
              <a:t>$99,200</a:t>
            </a:r>
          </a:p>
        </p:txBody>
      </p:sp>
      <p:sp>
        <p:nvSpPr>
          <p:cNvPr id="15" name="TextBox 14"/>
          <p:cNvSpPr txBox="1"/>
          <p:nvPr/>
        </p:nvSpPr>
        <p:spPr>
          <a:xfrm>
            <a:off x="6450162" y="1966913"/>
            <a:ext cx="1372503" cy="400110"/>
          </a:xfrm>
          <a:prstGeom prst="rect">
            <a:avLst/>
          </a:prstGeom>
          <a:noFill/>
        </p:spPr>
        <p:txBody>
          <a:bodyPr wrap="square" rtlCol="0">
            <a:spAutoFit/>
          </a:bodyPr>
          <a:lstStyle/>
          <a:p>
            <a:pPr algn="r"/>
            <a:r>
              <a:rPr lang="en-US" sz="2000" dirty="0">
                <a:latin typeface="+mn-lt"/>
              </a:rPr>
              <a:t>305,280</a:t>
            </a:r>
          </a:p>
        </p:txBody>
      </p:sp>
      <p:sp>
        <p:nvSpPr>
          <p:cNvPr id="16" name="TextBox 15"/>
          <p:cNvSpPr txBox="1"/>
          <p:nvPr/>
        </p:nvSpPr>
        <p:spPr>
          <a:xfrm>
            <a:off x="6450162" y="1261890"/>
            <a:ext cx="1372503" cy="400110"/>
          </a:xfrm>
          <a:prstGeom prst="rect">
            <a:avLst/>
          </a:prstGeom>
          <a:noFill/>
        </p:spPr>
        <p:txBody>
          <a:bodyPr wrap="square" rtlCol="0">
            <a:spAutoFit/>
          </a:bodyPr>
          <a:lstStyle/>
          <a:p>
            <a:pPr algn="ctr"/>
            <a:r>
              <a:rPr lang="en-US" sz="2000" b="1" dirty="0">
                <a:latin typeface="+mn-lt"/>
              </a:rPr>
              <a:t>Cost</a:t>
            </a:r>
          </a:p>
        </p:txBody>
      </p:sp>
      <p:sp>
        <p:nvSpPr>
          <p:cNvPr id="17" name="TextBox 16"/>
          <p:cNvSpPr txBox="1"/>
          <p:nvPr/>
        </p:nvSpPr>
        <p:spPr>
          <a:xfrm>
            <a:off x="7636627" y="1324235"/>
            <a:ext cx="1372503" cy="400110"/>
          </a:xfrm>
          <a:prstGeom prst="rect">
            <a:avLst/>
          </a:prstGeom>
          <a:noFill/>
        </p:spPr>
        <p:txBody>
          <a:bodyPr wrap="square" rtlCol="0">
            <a:spAutoFit/>
          </a:bodyPr>
          <a:lstStyle/>
          <a:p>
            <a:pPr algn="ctr"/>
            <a:r>
              <a:rPr lang="en-US" sz="2000" b="1" dirty="0">
                <a:latin typeface="+mn-lt"/>
              </a:rPr>
              <a:t>Retail</a:t>
            </a:r>
          </a:p>
        </p:txBody>
      </p:sp>
      <p:sp>
        <p:nvSpPr>
          <p:cNvPr id="18" name="TextBox 17"/>
          <p:cNvSpPr txBox="1"/>
          <p:nvPr/>
        </p:nvSpPr>
        <p:spPr>
          <a:xfrm>
            <a:off x="7678191" y="1662000"/>
            <a:ext cx="1372503" cy="400110"/>
          </a:xfrm>
          <a:prstGeom prst="rect">
            <a:avLst/>
          </a:prstGeom>
          <a:noFill/>
        </p:spPr>
        <p:txBody>
          <a:bodyPr wrap="square" rtlCol="0">
            <a:spAutoFit/>
          </a:bodyPr>
          <a:lstStyle/>
          <a:p>
            <a:pPr algn="r"/>
            <a:r>
              <a:rPr lang="en-US" sz="2000" dirty="0">
                <a:latin typeface="+mn-lt"/>
              </a:rPr>
              <a:t>$160,000</a:t>
            </a:r>
          </a:p>
        </p:txBody>
      </p:sp>
      <p:sp>
        <p:nvSpPr>
          <p:cNvPr id="19" name="TextBox 18"/>
          <p:cNvSpPr txBox="1"/>
          <p:nvPr/>
        </p:nvSpPr>
        <p:spPr>
          <a:xfrm>
            <a:off x="7678191" y="1966913"/>
            <a:ext cx="1372503" cy="400110"/>
          </a:xfrm>
          <a:prstGeom prst="rect">
            <a:avLst/>
          </a:prstGeom>
          <a:noFill/>
        </p:spPr>
        <p:txBody>
          <a:bodyPr wrap="square" rtlCol="0">
            <a:spAutoFit/>
          </a:bodyPr>
          <a:lstStyle/>
          <a:p>
            <a:pPr algn="r"/>
            <a:r>
              <a:rPr lang="en-US" sz="2000" dirty="0">
                <a:latin typeface="+mn-lt"/>
              </a:rPr>
              <a:t>470,000</a:t>
            </a:r>
          </a:p>
        </p:txBody>
      </p:sp>
      <p:sp>
        <p:nvSpPr>
          <p:cNvPr id="20" name="TextBox 19"/>
          <p:cNvSpPr txBox="1"/>
          <p:nvPr/>
        </p:nvSpPr>
        <p:spPr>
          <a:xfrm>
            <a:off x="7678191" y="3255008"/>
            <a:ext cx="1372503" cy="400110"/>
          </a:xfrm>
          <a:prstGeom prst="rect">
            <a:avLst/>
          </a:prstGeom>
          <a:noFill/>
        </p:spPr>
        <p:txBody>
          <a:bodyPr wrap="square" rtlCol="0">
            <a:spAutoFit/>
          </a:bodyPr>
          <a:lstStyle/>
          <a:p>
            <a:pPr algn="r"/>
            <a:r>
              <a:rPr lang="en-US" sz="2000" dirty="0">
                <a:latin typeface="+mn-lt"/>
              </a:rPr>
              <a:t>$632,000</a:t>
            </a:r>
          </a:p>
        </p:txBody>
      </p:sp>
      <p:sp>
        <p:nvSpPr>
          <p:cNvPr id="21" name="TextBox 20"/>
          <p:cNvSpPr txBox="1"/>
          <p:nvPr/>
        </p:nvSpPr>
        <p:spPr>
          <a:xfrm>
            <a:off x="7678191" y="4647064"/>
            <a:ext cx="1372503" cy="400110"/>
          </a:xfrm>
          <a:prstGeom prst="rect">
            <a:avLst/>
          </a:prstGeom>
          <a:noFill/>
        </p:spPr>
        <p:txBody>
          <a:bodyPr wrap="square" rtlCol="0">
            <a:spAutoFit/>
          </a:bodyPr>
          <a:lstStyle/>
          <a:p>
            <a:pPr algn="r"/>
            <a:r>
              <a:rPr lang="en-US" sz="2000" dirty="0">
                <a:latin typeface="+mn-lt"/>
              </a:rPr>
              <a:t>(434,000)</a:t>
            </a:r>
          </a:p>
        </p:txBody>
      </p:sp>
      <p:sp>
        <p:nvSpPr>
          <p:cNvPr id="22" name="TextBox 21"/>
          <p:cNvSpPr txBox="1"/>
          <p:nvPr/>
        </p:nvSpPr>
        <p:spPr>
          <a:xfrm>
            <a:off x="7678191" y="4957153"/>
            <a:ext cx="1372503" cy="400110"/>
          </a:xfrm>
          <a:prstGeom prst="rect">
            <a:avLst/>
          </a:prstGeom>
          <a:noFill/>
        </p:spPr>
        <p:txBody>
          <a:bodyPr wrap="square" rtlCol="0">
            <a:spAutoFit/>
          </a:bodyPr>
          <a:lstStyle/>
          <a:p>
            <a:pPr algn="r"/>
            <a:r>
              <a:rPr lang="en-US" sz="2000" dirty="0">
                <a:latin typeface="+mn-lt"/>
              </a:rPr>
              <a:t>$198,000</a:t>
            </a:r>
          </a:p>
        </p:txBody>
      </p:sp>
      <p:cxnSp>
        <p:nvCxnSpPr>
          <p:cNvPr id="23" name="Straight Connector 22"/>
          <p:cNvCxnSpPr/>
          <p:nvPr/>
        </p:nvCxnSpPr>
        <p:spPr>
          <a:xfrm>
            <a:off x="768061" y="1628688"/>
            <a:ext cx="8138160" cy="0"/>
          </a:xfrm>
          <a:prstGeom prst="line">
            <a:avLst/>
          </a:prstGeom>
          <a:ln w="9525"/>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6721652" y="326975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924398" y="3255008"/>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939146" y="4977514"/>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7930720" y="5267679"/>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7930933" y="5315287"/>
            <a:ext cx="1032989"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640040" y="2277692"/>
            <a:ext cx="4045249" cy="400110"/>
          </a:xfrm>
          <a:prstGeom prst="rect">
            <a:avLst/>
          </a:prstGeom>
          <a:noFill/>
        </p:spPr>
        <p:txBody>
          <a:bodyPr wrap="square" rtlCol="0">
            <a:spAutoFit/>
          </a:bodyPr>
          <a:lstStyle/>
          <a:p>
            <a:pPr lvl="1"/>
            <a:r>
              <a:rPr lang="en-US" sz="2000" dirty="0">
                <a:latin typeface="+mn-lt"/>
              </a:rPr>
              <a:t>  Net markups</a:t>
            </a:r>
          </a:p>
        </p:txBody>
      </p:sp>
      <p:sp>
        <p:nvSpPr>
          <p:cNvPr id="34" name="TextBox 33"/>
          <p:cNvSpPr txBox="1"/>
          <p:nvPr/>
        </p:nvSpPr>
        <p:spPr>
          <a:xfrm>
            <a:off x="640040" y="2578789"/>
            <a:ext cx="4045249" cy="400110"/>
          </a:xfrm>
          <a:prstGeom prst="rect">
            <a:avLst/>
          </a:prstGeom>
          <a:noFill/>
        </p:spPr>
        <p:txBody>
          <a:bodyPr wrap="square" rtlCol="0">
            <a:spAutoFit/>
          </a:bodyPr>
          <a:lstStyle/>
          <a:p>
            <a:r>
              <a:rPr lang="en-US" sz="2000" dirty="0">
                <a:latin typeface="+mn-lt"/>
              </a:rPr>
              <a:t>Less: Net markdowns</a:t>
            </a:r>
          </a:p>
        </p:txBody>
      </p:sp>
      <p:sp>
        <p:nvSpPr>
          <p:cNvPr id="35" name="TextBox 34"/>
          <p:cNvSpPr txBox="1"/>
          <p:nvPr/>
        </p:nvSpPr>
        <p:spPr>
          <a:xfrm>
            <a:off x="7677845" y="2259128"/>
            <a:ext cx="1372503" cy="400110"/>
          </a:xfrm>
          <a:prstGeom prst="rect">
            <a:avLst/>
          </a:prstGeom>
          <a:noFill/>
        </p:spPr>
        <p:txBody>
          <a:bodyPr wrap="square" rtlCol="0">
            <a:spAutoFit/>
          </a:bodyPr>
          <a:lstStyle/>
          <a:p>
            <a:pPr algn="r"/>
            <a:r>
              <a:rPr lang="en-US" sz="2000" dirty="0">
                <a:latin typeface="+mn-lt"/>
              </a:rPr>
              <a:t>10,000</a:t>
            </a:r>
          </a:p>
        </p:txBody>
      </p:sp>
      <p:sp>
        <p:nvSpPr>
          <p:cNvPr id="36" name="TextBox 35"/>
          <p:cNvSpPr txBox="1"/>
          <p:nvPr/>
        </p:nvSpPr>
        <p:spPr>
          <a:xfrm>
            <a:off x="7671865" y="2567857"/>
            <a:ext cx="1372503" cy="400110"/>
          </a:xfrm>
          <a:prstGeom prst="rect">
            <a:avLst/>
          </a:prstGeom>
          <a:noFill/>
        </p:spPr>
        <p:txBody>
          <a:bodyPr wrap="square" rtlCol="0">
            <a:spAutoFit/>
          </a:bodyPr>
          <a:lstStyle/>
          <a:p>
            <a:pPr algn="r"/>
            <a:r>
              <a:rPr lang="en-US" sz="2000" dirty="0">
                <a:latin typeface="+mn-lt"/>
              </a:rPr>
              <a:t>(8,000)</a:t>
            </a:r>
          </a:p>
        </p:txBody>
      </p:sp>
      <p:sp>
        <p:nvSpPr>
          <p:cNvPr id="37" name="TextBox 36"/>
          <p:cNvSpPr txBox="1"/>
          <p:nvPr/>
        </p:nvSpPr>
        <p:spPr>
          <a:xfrm>
            <a:off x="6450162" y="3255008"/>
            <a:ext cx="1372503" cy="400110"/>
          </a:xfrm>
          <a:prstGeom prst="rect">
            <a:avLst/>
          </a:prstGeom>
          <a:noFill/>
        </p:spPr>
        <p:txBody>
          <a:bodyPr wrap="square" rtlCol="0">
            <a:spAutoFit/>
          </a:bodyPr>
          <a:lstStyle/>
          <a:p>
            <a:pPr algn="r"/>
            <a:r>
              <a:rPr lang="en-US" sz="2000" dirty="0">
                <a:latin typeface="+mn-lt"/>
              </a:rPr>
              <a:t>$404,480</a:t>
            </a:r>
          </a:p>
        </p:txBody>
      </p:sp>
      <p:sp>
        <p:nvSpPr>
          <p:cNvPr id="38" name="TextBox 37"/>
          <p:cNvSpPr txBox="1"/>
          <p:nvPr/>
        </p:nvSpPr>
        <p:spPr>
          <a:xfrm>
            <a:off x="644320" y="4112445"/>
            <a:ext cx="5805842" cy="400110"/>
          </a:xfrm>
          <a:prstGeom prst="rect">
            <a:avLst/>
          </a:prstGeom>
          <a:noFill/>
        </p:spPr>
        <p:txBody>
          <a:bodyPr wrap="square" rtlCol="0">
            <a:spAutoFit/>
          </a:bodyPr>
          <a:lstStyle/>
          <a:p>
            <a:r>
              <a:rPr lang="en-US" sz="2000" dirty="0">
                <a:latin typeface="+mn-lt"/>
              </a:rPr>
              <a:t>2018 layer cost-to-retail percentage:</a:t>
            </a:r>
          </a:p>
        </p:txBody>
      </p:sp>
      <p:cxnSp>
        <p:nvCxnSpPr>
          <p:cNvPr id="42" name="Straight Connector 41"/>
          <p:cNvCxnSpPr/>
          <p:nvPr/>
        </p:nvCxnSpPr>
        <p:spPr>
          <a:xfrm>
            <a:off x="6747471" y="1985390"/>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945001" y="1995049"/>
            <a:ext cx="1032989"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627101" y="2884931"/>
            <a:ext cx="5992818" cy="400110"/>
          </a:xfrm>
          <a:prstGeom prst="rect">
            <a:avLst/>
          </a:prstGeom>
          <a:noFill/>
        </p:spPr>
        <p:txBody>
          <a:bodyPr wrap="square" rtlCol="0">
            <a:spAutoFit/>
          </a:bodyPr>
          <a:lstStyle/>
          <a:p>
            <a:r>
              <a:rPr lang="en-US" sz="2000" dirty="0">
                <a:latin typeface="+mn-lt"/>
              </a:rPr>
              <a:t>Goods available for sale (excluding beginning inventory)</a:t>
            </a:r>
          </a:p>
        </p:txBody>
      </p:sp>
      <p:sp>
        <p:nvSpPr>
          <p:cNvPr id="45" name="TextBox 44"/>
          <p:cNvSpPr txBox="1"/>
          <p:nvPr/>
        </p:nvSpPr>
        <p:spPr>
          <a:xfrm>
            <a:off x="7678191" y="2884931"/>
            <a:ext cx="1372503" cy="400110"/>
          </a:xfrm>
          <a:prstGeom prst="rect">
            <a:avLst/>
          </a:prstGeom>
          <a:noFill/>
        </p:spPr>
        <p:txBody>
          <a:bodyPr wrap="square" rtlCol="0">
            <a:spAutoFit/>
          </a:bodyPr>
          <a:lstStyle/>
          <a:p>
            <a:pPr algn="r"/>
            <a:r>
              <a:rPr lang="en-US" sz="2000" dirty="0">
                <a:latin typeface="+mn-lt"/>
              </a:rPr>
              <a:t>$472,000</a:t>
            </a:r>
          </a:p>
        </p:txBody>
      </p:sp>
      <p:cxnSp>
        <p:nvCxnSpPr>
          <p:cNvPr id="46" name="Straight Connector 45"/>
          <p:cNvCxnSpPr/>
          <p:nvPr/>
        </p:nvCxnSpPr>
        <p:spPr>
          <a:xfrm>
            <a:off x="6721652" y="2927815"/>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7924398" y="2913067"/>
            <a:ext cx="1032989" cy="0"/>
          </a:xfrm>
          <a:prstGeom prst="line">
            <a:avLst/>
          </a:prstGeom>
        </p:spPr>
        <p:style>
          <a:lnRef idx="1">
            <a:schemeClr val="dk1"/>
          </a:lnRef>
          <a:fillRef idx="0">
            <a:schemeClr val="dk1"/>
          </a:fillRef>
          <a:effectRef idx="0">
            <a:schemeClr val="dk1"/>
          </a:effectRef>
          <a:fontRef idx="minor">
            <a:schemeClr val="tx1"/>
          </a:fontRef>
        </p:style>
      </p:cxnSp>
      <p:sp>
        <p:nvSpPr>
          <p:cNvPr id="48" name="TextBox 47"/>
          <p:cNvSpPr txBox="1"/>
          <p:nvPr/>
        </p:nvSpPr>
        <p:spPr>
          <a:xfrm>
            <a:off x="6450162" y="2884931"/>
            <a:ext cx="1372503" cy="400110"/>
          </a:xfrm>
          <a:prstGeom prst="rect">
            <a:avLst/>
          </a:prstGeom>
          <a:noFill/>
        </p:spPr>
        <p:txBody>
          <a:bodyPr wrap="square" rtlCol="0">
            <a:spAutoFit/>
          </a:bodyPr>
          <a:lstStyle/>
          <a:p>
            <a:pPr algn="r"/>
            <a:r>
              <a:rPr lang="en-US" sz="2000" dirty="0">
                <a:latin typeface="+mn-lt"/>
              </a:rPr>
              <a:t>$305,280</a:t>
            </a:r>
          </a:p>
        </p:txBody>
      </p:sp>
      <p:sp>
        <p:nvSpPr>
          <p:cNvPr id="49" name="TextBox 48"/>
          <p:cNvSpPr txBox="1"/>
          <p:nvPr/>
        </p:nvSpPr>
        <p:spPr>
          <a:xfrm>
            <a:off x="6450162" y="1662000"/>
            <a:ext cx="1372503" cy="400110"/>
          </a:xfrm>
          <a:prstGeom prst="rect">
            <a:avLst/>
          </a:prstGeom>
          <a:noFill/>
        </p:spPr>
        <p:txBody>
          <a:bodyPr wrap="square" rtlCol="0">
            <a:spAutoFit/>
          </a:bodyPr>
          <a:lstStyle/>
          <a:p>
            <a:pPr algn="r"/>
            <a:r>
              <a:rPr lang="en-US" sz="2000" dirty="0">
                <a:latin typeface="+mn-lt"/>
              </a:rPr>
              <a:t>$99,200</a:t>
            </a:r>
          </a:p>
        </p:txBody>
      </p:sp>
      <p:sp>
        <p:nvSpPr>
          <p:cNvPr id="50" name="TextBox 49"/>
          <p:cNvSpPr txBox="1"/>
          <p:nvPr/>
        </p:nvSpPr>
        <p:spPr>
          <a:xfrm>
            <a:off x="7678191" y="1662000"/>
            <a:ext cx="1372503" cy="400110"/>
          </a:xfrm>
          <a:prstGeom prst="rect">
            <a:avLst/>
          </a:prstGeom>
          <a:noFill/>
        </p:spPr>
        <p:txBody>
          <a:bodyPr wrap="square" rtlCol="0">
            <a:spAutoFit/>
          </a:bodyPr>
          <a:lstStyle/>
          <a:p>
            <a:pPr algn="r"/>
            <a:r>
              <a:rPr lang="en-US" sz="2000" dirty="0">
                <a:latin typeface="+mn-lt"/>
              </a:rPr>
              <a:t>$160,000</a:t>
            </a:r>
          </a:p>
        </p:txBody>
      </p:sp>
      <p:sp>
        <p:nvSpPr>
          <p:cNvPr id="56" name="TextBox 55"/>
          <p:cNvSpPr txBox="1"/>
          <p:nvPr/>
        </p:nvSpPr>
        <p:spPr>
          <a:xfrm>
            <a:off x="644320" y="5629422"/>
            <a:ext cx="4045249" cy="400110"/>
          </a:xfrm>
          <a:prstGeom prst="rect">
            <a:avLst/>
          </a:prstGeom>
          <a:noFill/>
        </p:spPr>
        <p:txBody>
          <a:bodyPr wrap="square" rtlCol="0">
            <a:spAutoFit/>
          </a:bodyPr>
          <a:lstStyle/>
          <a:p>
            <a:r>
              <a:rPr lang="en-US" sz="2000" dirty="0">
                <a:latin typeface="+mn-lt"/>
              </a:rPr>
              <a:t>Estimated cost of goods sold</a:t>
            </a:r>
          </a:p>
        </p:txBody>
      </p:sp>
      <p:sp>
        <p:nvSpPr>
          <p:cNvPr id="74" name="TextBox 73"/>
          <p:cNvSpPr txBox="1"/>
          <p:nvPr/>
        </p:nvSpPr>
        <p:spPr>
          <a:xfrm>
            <a:off x="6450162" y="5266340"/>
            <a:ext cx="1372503" cy="400110"/>
          </a:xfrm>
          <a:prstGeom prst="rect">
            <a:avLst/>
          </a:prstGeom>
          <a:noFill/>
        </p:spPr>
        <p:txBody>
          <a:bodyPr wrap="square" rtlCol="0">
            <a:spAutoFit/>
          </a:bodyPr>
          <a:lstStyle/>
          <a:p>
            <a:pPr algn="r"/>
            <a:r>
              <a:rPr lang="en-US" sz="2000" dirty="0">
                <a:latin typeface="+mn-lt"/>
              </a:rPr>
              <a:t>(113,430)</a:t>
            </a:r>
          </a:p>
        </p:txBody>
      </p:sp>
      <p:cxnSp>
        <p:nvCxnSpPr>
          <p:cNvPr id="75" name="Straight Connector 74"/>
          <p:cNvCxnSpPr/>
          <p:nvPr/>
        </p:nvCxnSpPr>
        <p:spPr>
          <a:xfrm>
            <a:off x="6711440" y="5641383"/>
            <a:ext cx="1032989" cy="0"/>
          </a:xfrm>
          <a:prstGeom prst="line">
            <a:avLst/>
          </a:prstGeom>
        </p:spPr>
        <p:style>
          <a:lnRef idx="1">
            <a:schemeClr val="dk1"/>
          </a:lnRef>
          <a:fillRef idx="0">
            <a:schemeClr val="dk1"/>
          </a:fillRef>
          <a:effectRef idx="0">
            <a:schemeClr val="dk1"/>
          </a:effectRef>
          <a:fontRef idx="minor">
            <a:schemeClr val="tx1"/>
          </a:fontRef>
        </p:style>
      </p:cxnSp>
      <p:sp>
        <p:nvSpPr>
          <p:cNvPr id="76" name="TextBox 75"/>
          <p:cNvSpPr txBox="1"/>
          <p:nvPr/>
        </p:nvSpPr>
        <p:spPr>
          <a:xfrm>
            <a:off x="6472766" y="5624561"/>
            <a:ext cx="1372503" cy="400110"/>
          </a:xfrm>
          <a:prstGeom prst="rect">
            <a:avLst/>
          </a:prstGeom>
          <a:noFill/>
        </p:spPr>
        <p:txBody>
          <a:bodyPr wrap="square" rtlCol="0">
            <a:spAutoFit/>
          </a:bodyPr>
          <a:lstStyle/>
          <a:p>
            <a:pPr algn="r"/>
            <a:r>
              <a:rPr lang="en-US" sz="2000" dirty="0">
                <a:latin typeface="+mn-lt"/>
              </a:rPr>
              <a:t>$291,050</a:t>
            </a:r>
          </a:p>
        </p:txBody>
      </p:sp>
      <p:cxnSp>
        <p:nvCxnSpPr>
          <p:cNvPr id="77" name="Straight Connector 76"/>
          <p:cNvCxnSpPr/>
          <p:nvPr/>
        </p:nvCxnSpPr>
        <p:spPr>
          <a:xfrm>
            <a:off x="6725295" y="5935087"/>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6725508" y="5982695"/>
            <a:ext cx="1032989" cy="0"/>
          </a:xfrm>
          <a:prstGeom prst="line">
            <a:avLst/>
          </a:prstGeom>
        </p:spPr>
        <p:style>
          <a:lnRef idx="1">
            <a:schemeClr val="dk1"/>
          </a:lnRef>
          <a:fillRef idx="0">
            <a:schemeClr val="dk1"/>
          </a:fillRef>
          <a:effectRef idx="0">
            <a:schemeClr val="dk1"/>
          </a:effectRef>
          <a:fontRef idx="minor">
            <a:schemeClr val="tx1"/>
          </a:fontRef>
        </p:style>
      </p:cxnSp>
      <p:sp>
        <p:nvSpPr>
          <p:cNvPr id="79" name="TextBox 78"/>
          <p:cNvSpPr txBox="1"/>
          <p:nvPr/>
        </p:nvSpPr>
        <p:spPr>
          <a:xfrm>
            <a:off x="6450162" y="2884416"/>
            <a:ext cx="1372503" cy="400110"/>
          </a:xfrm>
          <a:prstGeom prst="rect">
            <a:avLst/>
          </a:prstGeom>
          <a:noFill/>
        </p:spPr>
        <p:txBody>
          <a:bodyPr wrap="square" rtlCol="0">
            <a:spAutoFit/>
          </a:bodyPr>
          <a:lstStyle/>
          <a:p>
            <a:pPr algn="r"/>
            <a:r>
              <a:rPr lang="en-US" sz="2000" dirty="0">
                <a:latin typeface="+mn-lt"/>
              </a:rPr>
              <a:t>$305,280</a:t>
            </a:r>
          </a:p>
        </p:txBody>
      </p:sp>
      <p:sp>
        <p:nvSpPr>
          <p:cNvPr id="81" name="TextBox 80"/>
          <p:cNvSpPr txBox="1"/>
          <p:nvPr/>
        </p:nvSpPr>
        <p:spPr>
          <a:xfrm>
            <a:off x="3659613" y="3820052"/>
            <a:ext cx="2935023" cy="400110"/>
          </a:xfrm>
          <a:prstGeom prst="rect">
            <a:avLst/>
          </a:prstGeom>
          <a:noFill/>
        </p:spPr>
        <p:txBody>
          <a:bodyPr wrap="square" rtlCol="0">
            <a:spAutoFit/>
          </a:bodyPr>
          <a:lstStyle/>
          <a:p>
            <a:pPr algn="ctr"/>
            <a:r>
              <a:rPr lang="en-US" sz="2000" dirty="0" smtClean="0">
                <a:latin typeface="+mn-lt"/>
              </a:rPr>
              <a:t>$99,200 / $160,000 </a:t>
            </a:r>
            <a:r>
              <a:rPr lang="en-US" sz="2000" b="1" dirty="0" smtClean="0">
                <a:solidFill>
                  <a:srgbClr val="376092"/>
                </a:solidFill>
                <a:latin typeface="+mn-lt"/>
              </a:rPr>
              <a:t>= 62</a:t>
            </a:r>
            <a:r>
              <a:rPr lang="en-US" sz="2000" b="1" dirty="0">
                <a:solidFill>
                  <a:srgbClr val="376092"/>
                </a:solidFill>
                <a:latin typeface="+mn-lt"/>
              </a:rPr>
              <a:t>%</a:t>
            </a:r>
          </a:p>
        </p:txBody>
      </p:sp>
      <p:sp>
        <p:nvSpPr>
          <p:cNvPr id="82" name="TextBox 81"/>
          <p:cNvSpPr txBox="1"/>
          <p:nvPr/>
        </p:nvSpPr>
        <p:spPr>
          <a:xfrm>
            <a:off x="3488445" y="4401393"/>
            <a:ext cx="3475738" cy="400110"/>
          </a:xfrm>
          <a:prstGeom prst="rect">
            <a:avLst/>
          </a:prstGeom>
          <a:noFill/>
        </p:spPr>
        <p:txBody>
          <a:bodyPr wrap="square" rtlCol="0">
            <a:spAutoFit/>
          </a:bodyPr>
          <a:lstStyle/>
          <a:p>
            <a:pPr algn="ctr"/>
            <a:r>
              <a:rPr lang="en-US" sz="2000" dirty="0" smtClean="0">
                <a:solidFill>
                  <a:prstClr val="black"/>
                </a:solidFill>
                <a:latin typeface="Calibri"/>
              </a:rPr>
              <a:t>$305,280 </a:t>
            </a:r>
            <a:r>
              <a:rPr lang="en-US" sz="2000" dirty="0">
                <a:solidFill>
                  <a:prstClr val="black"/>
                </a:solidFill>
                <a:latin typeface="Calibri"/>
              </a:rPr>
              <a:t>/ </a:t>
            </a:r>
            <a:r>
              <a:rPr lang="en-US" sz="2000" dirty="0" smtClean="0">
                <a:solidFill>
                  <a:prstClr val="black"/>
                </a:solidFill>
                <a:latin typeface="Calibri"/>
              </a:rPr>
              <a:t>$472,000 </a:t>
            </a:r>
            <a:r>
              <a:rPr lang="en-US" sz="2000" b="1" dirty="0">
                <a:solidFill>
                  <a:srgbClr val="376092"/>
                </a:solidFill>
                <a:latin typeface="Calibri"/>
              </a:rPr>
              <a:t>= </a:t>
            </a:r>
            <a:r>
              <a:rPr lang="en-US" sz="2000" b="1" dirty="0" smtClean="0">
                <a:solidFill>
                  <a:srgbClr val="376092"/>
                </a:solidFill>
                <a:latin typeface="+mn-lt"/>
              </a:rPr>
              <a:t>64.68</a:t>
            </a:r>
            <a:r>
              <a:rPr lang="en-US" sz="2000" b="1" dirty="0">
                <a:solidFill>
                  <a:srgbClr val="376092"/>
                </a:solidFill>
                <a:latin typeface="+mn-lt"/>
              </a:rPr>
              <a:t>%</a:t>
            </a:r>
          </a:p>
        </p:txBody>
      </p:sp>
      <p:sp>
        <p:nvSpPr>
          <p:cNvPr id="5" name="Title 4"/>
          <p:cNvSpPr>
            <a:spLocks noGrp="1"/>
          </p:cNvSpPr>
          <p:nvPr>
            <p:ph type="title"/>
          </p:nvPr>
        </p:nvSpPr>
        <p:spPr>
          <a:xfrm>
            <a:off x="494289" y="290667"/>
            <a:ext cx="8382000" cy="1444625"/>
          </a:xfrm>
        </p:spPr>
        <p:txBody>
          <a:bodyPr/>
          <a:lstStyle/>
          <a:p>
            <a:r>
              <a:rPr lang="en-US" dirty="0"/>
              <a:t>Dollar-Value LIFO Retail Method</a:t>
            </a:r>
            <a:br>
              <a:rPr lang="en-US" dirty="0"/>
            </a:br>
            <a:endParaRPr lang="en-US" dirty="0"/>
          </a:p>
        </p:txBody>
      </p:sp>
      <p:cxnSp>
        <p:nvCxnSpPr>
          <p:cNvPr id="3" name="Straight Arrow Connector 2"/>
          <p:cNvCxnSpPr/>
          <p:nvPr/>
        </p:nvCxnSpPr>
        <p:spPr>
          <a:xfrm flipH="1">
            <a:off x="6429254" y="1966913"/>
            <a:ext cx="318217" cy="18970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6619919" y="3167934"/>
            <a:ext cx="91521" cy="123345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93864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2050"/>
          <p:cNvSpPr txBox="1"/>
          <p:nvPr/>
        </p:nvSpPr>
        <p:spPr>
          <a:xfrm>
            <a:off x="611285" y="2242086"/>
            <a:ext cx="8465275" cy="3931920"/>
          </a:xfrm>
          <a:prstGeom prst="rect">
            <a:avLst/>
          </a:prstGeom>
          <a:solidFill>
            <a:srgbClr val="FFFAB0"/>
          </a:solid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761999" y="1"/>
            <a:ext cx="8382000" cy="1241318"/>
          </a:xfrm>
        </p:spPr>
        <p:txBody>
          <a:bodyPr rtlCol="0">
            <a:normAutofit/>
          </a:bodyPr>
          <a:lstStyle/>
          <a:p>
            <a:pPr fontAlgn="auto">
              <a:spcAft>
                <a:spcPts val="0"/>
              </a:spcAft>
              <a:defRPr/>
            </a:pPr>
            <a:r>
              <a:rPr lang="en-US" dirty="0"/>
              <a:t>Dollar-Value LIFO Retail Method </a:t>
            </a:r>
            <a:br>
              <a:rPr lang="en-US" dirty="0"/>
            </a:br>
            <a:r>
              <a:rPr lang="en-US" sz="2400" dirty="0" smtClean="0"/>
              <a:t>(continued)</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3" name="TextBox 2"/>
          <p:cNvSpPr txBox="1"/>
          <p:nvPr/>
        </p:nvSpPr>
        <p:spPr>
          <a:xfrm>
            <a:off x="647091" y="2264894"/>
            <a:ext cx="1662592" cy="1323439"/>
          </a:xfrm>
          <a:prstGeom prst="rect">
            <a:avLst/>
          </a:prstGeom>
          <a:solidFill>
            <a:srgbClr val="CCECFF"/>
          </a:solidFill>
        </p:spPr>
        <p:txBody>
          <a:bodyPr wrap="square" rtlCol="0">
            <a:spAutoFit/>
          </a:bodyPr>
          <a:lstStyle/>
          <a:p>
            <a:pPr algn="ctr"/>
            <a:r>
              <a:rPr lang="en-US" sz="2000" b="1" dirty="0">
                <a:latin typeface="+mn-lt"/>
              </a:rPr>
              <a:t>Ending Inventory at Year-End Retail Prices</a:t>
            </a:r>
          </a:p>
        </p:txBody>
      </p:sp>
      <p:sp>
        <p:nvSpPr>
          <p:cNvPr id="8" name="TextBox 7"/>
          <p:cNvSpPr txBox="1"/>
          <p:nvPr/>
        </p:nvSpPr>
        <p:spPr>
          <a:xfrm>
            <a:off x="2309683" y="2264894"/>
            <a:ext cx="2227078" cy="1323439"/>
          </a:xfrm>
          <a:prstGeom prst="rect">
            <a:avLst/>
          </a:prstGeom>
          <a:solidFill>
            <a:srgbClr val="A7DDFF"/>
          </a:solidFill>
        </p:spPr>
        <p:txBody>
          <a:bodyPr wrap="square" rtlCol="0">
            <a:spAutoFit/>
          </a:bodyPr>
          <a:lstStyle/>
          <a:p>
            <a:pPr algn="ctr"/>
            <a:r>
              <a:rPr lang="en-US" sz="2000" b="1" dirty="0">
                <a:latin typeface="+mn-lt"/>
              </a:rPr>
              <a:t>Step 1</a:t>
            </a:r>
          </a:p>
          <a:p>
            <a:pPr algn="ctr"/>
            <a:r>
              <a:rPr lang="en-US" sz="2000" b="1" dirty="0">
                <a:latin typeface="+mn-lt"/>
              </a:rPr>
              <a:t>Ending Inventory at Base Year Retail Prices</a:t>
            </a:r>
          </a:p>
        </p:txBody>
      </p:sp>
      <p:sp>
        <p:nvSpPr>
          <p:cNvPr id="11" name="TextBox 10"/>
          <p:cNvSpPr txBox="1"/>
          <p:nvPr/>
        </p:nvSpPr>
        <p:spPr>
          <a:xfrm>
            <a:off x="4536761" y="2264894"/>
            <a:ext cx="2394949" cy="1323439"/>
          </a:xfrm>
          <a:prstGeom prst="rect">
            <a:avLst/>
          </a:prstGeom>
          <a:solidFill>
            <a:srgbClr val="437789"/>
          </a:solidFill>
        </p:spPr>
        <p:txBody>
          <a:bodyPr wrap="square" rtlCol="0">
            <a:spAutoFit/>
          </a:bodyPr>
          <a:lstStyle/>
          <a:p>
            <a:pPr algn="ctr"/>
            <a:r>
              <a:rPr lang="en-US" sz="2000" b="1" dirty="0">
                <a:solidFill>
                  <a:schemeClr val="bg1"/>
                </a:solidFill>
                <a:latin typeface="+mn-lt"/>
              </a:rPr>
              <a:t>Step 2</a:t>
            </a:r>
          </a:p>
          <a:p>
            <a:pPr algn="ctr"/>
            <a:r>
              <a:rPr lang="en-US" sz="2000" b="1" dirty="0">
                <a:solidFill>
                  <a:schemeClr val="bg1"/>
                </a:solidFill>
                <a:latin typeface="+mn-lt"/>
              </a:rPr>
              <a:t>Inventory Layers at Base Year Retail Prices</a:t>
            </a:r>
          </a:p>
        </p:txBody>
      </p:sp>
      <p:sp>
        <p:nvSpPr>
          <p:cNvPr id="12" name="TextBox 11"/>
          <p:cNvSpPr txBox="1"/>
          <p:nvPr/>
        </p:nvSpPr>
        <p:spPr>
          <a:xfrm>
            <a:off x="6883584" y="2264892"/>
            <a:ext cx="2192977" cy="1323439"/>
          </a:xfrm>
          <a:prstGeom prst="rect">
            <a:avLst/>
          </a:prstGeom>
          <a:solidFill>
            <a:srgbClr val="376092"/>
          </a:solidFill>
        </p:spPr>
        <p:txBody>
          <a:bodyPr wrap="square" rtlCol="0">
            <a:spAutoFit/>
          </a:bodyPr>
          <a:lstStyle/>
          <a:p>
            <a:pPr algn="ctr"/>
            <a:r>
              <a:rPr lang="en-US" sz="2000" b="1" dirty="0">
                <a:solidFill>
                  <a:schemeClr val="bg1"/>
                </a:solidFill>
                <a:latin typeface="+mn-lt"/>
              </a:rPr>
              <a:t>Step 3</a:t>
            </a:r>
          </a:p>
          <a:p>
            <a:pPr algn="ctr"/>
            <a:r>
              <a:rPr lang="en-US" sz="2000" b="1" dirty="0">
                <a:solidFill>
                  <a:schemeClr val="bg1"/>
                </a:solidFill>
                <a:latin typeface="+mn-lt"/>
              </a:rPr>
              <a:t>Inventory Layers Converted to LIFO Cost</a:t>
            </a:r>
          </a:p>
        </p:txBody>
      </p:sp>
      <p:sp>
        <p:nvSpPr>
          <p:cNvPr id="13" name="TextBox 12"/>
          <p:cNvSpPr txBox="1"/>
          <p:nvPr/>
        </p:nvSpPr>
        <p:spPr>
          <a:xfrm>
            <a:off x="638945" y="3792375"/>
            <a:ext cx="1287842" cy="400110"/>
          </a:xfrm>
          <a:prstGeom prst="rect">
            <a:avLst/>
          </a:prstGeom>
          <a:noFill/>
        </p:spPr>
        <p:txBody>
          <a:bodyPr wrap="square" rtlCol="0">
            <a:spAutoFit/>
          </a:bodyPr>
          <a:lstStyle/>
          <a:p>
            <a:r>
              <a:rPr lang="en-US" sz="2000" b="1" dirty="0">
                <a:solidFill>
                  <a:srgbClr val="D60093"/>
                </a:solidFill>
                <a:latin typeface="+mn-lt"/>
              </a:rPr>
              <a:t>$198,000</a:t>
            </a:r>
          </a:p>
        </p:txBody>
      </p:sp>
      <p:sp>
        <p:nvSpPr>
          <p:cNvPr id="14" name="TextBox 13"/>
          <p:cNvSpPr txBox="1"/>
          <p:nvPr/>
        </p:nvSpPr>
        <p:spPr>
          <a:xfrm>
            <a:off x="2027413" y="3789096"/>
            <a:ext cx="1287842" cy="400110"/>
          </a:xfrm>
          <a:prstGeom prst="rect">
            <a:avLst/>
          </a:prstGeom>
          <a:noFill/>
        </p:spPr>
        <p:txBody>
          <a:bodyPr wrap="square" rtlCol="0">
            <a:spAutoFit/>
          </a:bodyPr>
          <a:lstStyle/>
          <a:p>
            <a:pPr algn="ctr"/>
            <a:r>
              <a:rPr lang="en-US" sz="2000" dirty="0">
                <a:latin typeface="+mn-lt"/>
              </a:rPr>
              <a:t>$198,000</a:t>
            </a:r>
          </a:p>
        </p:txBody>
      </p:sp>
      <p:cxnSp>
        <p:nvCxnSpPr>
          <p:cNvPr id="15" name="Straight Connector 14"/>
          <p:cNvCxnSpPr/>
          <p:nvPr/>
        </p:nvCxnSpPr>
        <p:spPr>
          <a:xfrm>
            <a:off x="2154840" y="4154197"/>
            <a:ext cx="1032989" cy="0"/>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2231527" y="4154197"/>
            <a:ext cx="879614" cy="400110"/>
          </a:xfrm>
          <a:prstGeom prst="rect">
            <a:avLst/>
          </a:prstGeom>
          <a:noFill/>
        </p:spPr>
        <p:txBody>
          <a:bodyPr wrap="square" rtlCol="0">
            <a:spAutoFit/>
          </a:bodyPr>
          <a:lstStyle/>
          <a:p>
            <a:pPr algn="ctr"/>
            <a:r>
              <a:rPr lang="en-US" sz="2000" b="1" dirty="0">
                <a:solidFill>
                  <a:srgbClr val="D60093"/>
                </a:solidFill>
                <a:latin typeface="+mn-lt"/>
              </a:rPr>
              <a:t>1.10</a:t>
            </a:r>
          </a:p>
        </p:txBody>
      </p:sp>
      <p:sp>
        <p:nvSpPr>
          <p:cNvPr id="17" name="TextBox 16"/>
          <p:cNvSpPr txBox="1"/>
          <p:nvPr/>
        </p:nvSpPr>
        <p:spPr>
          <a:xfrm>
            <a:off x="3080027" y="3954142"/>
            <a:ext cx="433422" cy="400110"/>
          </a:xfrm>
          <a:prstGeom prst="rect">
            <a:avLst/>
          </a:prstGeom>
          <a:noFill/>
        </p:spPr>
        <p:txBody>
          <a:bodyPr wrap="square" rtlCol="0">
            <a:spAutoFit/>
          </a:bodyPr>
          <a:lstStyle/>
          <a:p>
            <a:pPr algn="ctr"/>
            <a:r>
              <a:rPr lang="en-US" sz="2000" dirty="0">
                <a:latin typeface="+mn-lt"/>
              </a:rPr>
              <a:t>=</a:t>
            </a:r>
          </a:p>
        </p:txBody>
      </p:sp>
      <p:sp>
        <p:nvSpPr>
          <p:cNvPr id="18" name="TextBox 17"/>
          <p:cNvSpPr txBox="1"/>
          <p:nvPr/>
        </p:nvSpPr>
        <p:spPr>
          <a:xfrm>
            <a:off x="3307150" y="3975774"/>
            <a:ext cx="1287842" cy="400110"/>
          </a:xfrm>
          <a:prstGeom prst="rect">
            <a:avLst/>
          </a:prstGeom>
          <a:noFill/>
        </p:spPr>
        <p:txBody>
          <a:bodyPr wrap="square" rtlCol="0">
            <a:spAutoFit/>
          </a:bodyPr>
          <a:lstStyle/>
          <a:p>
            <a:r>
              <a:rPr lang="en-US" sz="2000" dirty="0">
                <a:latin typeface="+mn-lt"/>
              </a:rPr>
              <a:t>$180,000</a:t>
            </a:r>
          </a:p>
        </p:txBody>
      </p:sp>
      <p:sp>
        <p:nvSpPr>
          <p:cNvPr id="19" name="TextBox 18"/>
          <p:cNvSpPr txBox="1"/>
          <p:nvPr/>
        </p:nvSpPr>
        <p:spPr>
          <a:xfrm>
            <a:off x="4580303" y="3975774"/>
            <a:ext cx="1287842" cy="400110"/>
          </a:xfrm>
          <a:prstGeom prst="rect">
            <a:avLst/>
          </a:prstGeom>
          <a:noFill/>
        </p:spPr>
        <p:txBody>
          <a:bodyPr wrap="square" rtlCol="0">
            <a:spAutoFit/>
          </a:bodyPr>
          <a:lstStyle/>
          <a:p>
            <a:r>
              <a:rPr lang="en-US" sz="2000" dirty="0">
                <a:latin typeface="+mn-lt"/>
              </a:rPr>
              <a:t>$180,000</a:t>
            </a:r>
          </a:p>
        </p:txBody>
      </p:sp>
      <p:sp>
        <p:nvSpPr>
          <p:cNvPr id="20" name="TextBox 19"/>
          <p:cNvSpPr txBox="1"/>
          <p:nvPr/>
        </p:nvSpPr>
        <p:spPr>
          <a:xfrm>
            <a:off x="4505832" y="4667828"/>
            <a:ext cx="1727619" cy="400110"/>
          </a:xfrm>
          <a:prstGeom prst="rect">
            <a:avLst/>
          </a:prstGeom>
          <a:noFill/>
        </p:spPr>
        <p:txBody>
          <a:bodyPr wrap="square" rtlCol="0">
            <a:spAutoFit/>
          </a:bodyPr>
          <a:lstStyle/>
          <a:p>
            <a:pPr algn="r"/>
            <a:r>
              <a:rPr lang="en-US" sz="2000" dirty="0">
                <a:latin typeface="+mn-lt"/>
              </a:rPr>
              <a:t>160,000 (base)</a:t>
            </a:r>
          </a:p>
        </p:txBody>
      </p:sp>
      <p:sp>
        <p:nvSpPr>
          <p:cNvPr id="21" name="TextBox 20"/>
          <p:cNvSpPr txBox="1"/>
          <p:nvPr/>
        </p:nvSpPr>
        <p:spPr>
          <a:xfrm>
            <a:off x="4499763" y="5062325"/>
            <a:ext cx="1727619" cy="400110"/>
          </a:xfrm>
          <a:prstGeom prst="rect">
            <a:avLst/>
          </a:prstGeom>
          <a:noFill/>
        </p:spPr>
        <p:txBody>
          <a:bodyPr wrap="square" rtlCol="0">
            <a:spAutoFit/>
          </a:bodyPr>
          <a:lstStyle/>
          <a:p>
            <a:pPr algn="r"/>
            <a:r>
              <a:rPr lang="en-US" sz="2000" dirty="0">
                <a:latin typeface="+mn-lt"/>
              </a:rPr>
              <a:t>20,000 (2018)</a:t>
            </a:r>
          </a:p>
        </p:txBody>
      </p:sp>
      <p:sp>
        <p:nvSpPr>
          <p:cNvPr id="22" name="TextBox 21"/>
          <p:cNvSpPr txBox="1"/>
          <p:nvPr/>
        </p:nvSpPr>
        <p:spPr>
          <a:xfrm>
            <a:off x="6062738" y="4687072"/>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3" name="TextBox 22"/>
          <p:cNvSpPr txBox="1"/>
          <p:nvPr/>
        </p:nvSpPr>
        <p:spPr>
          <a:xfrm>
            <a:off x="6062738" y="5061724"/>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5" name="TextBox 24"/>
          <p:cNvSpPr txBox="1"/>
          <p:nvPr/>
        </p:nvSpPr>
        <p:spPr>
          <a:xfrm>
            <a:off x="6323708" y="4666060"/>
            <a:ext cx="660867" cy="400110"/>
          </a:xfrm>
          <a:prstGeom prst="rect">
            <a:avLst/>
          </a:prstGeom>
          <a:noFill/>
        </p:spPr>
        <p:txBody>
          <a:bodyPr wrap="square" rtlCol="0">
            <a:spAutoFit/>
          </a:bodyPr>
          <a:lstStyle/>
          <a:p>
            <a:pPr algn="ctr"/>
            <a:r>
              <a:rPr lang="en-US" sz="2000" dirty="0">
                <a:latin typeface="+mn-lt"/>
              </a:rPr>
              <a:t>1.00</a:t>
            </a:r>
          </a:p>
        </p:txBody>
      </p:sp>
      <p:sp>
        <p:nvSpPr>
          <p:cNvPr id="26" name="TextBox 25"/>
          <p:cNvSpPr txBox="1"/>
          <p:nvPr/>
        </p:nvSpPr>
        <p:spPr>
          <a:xfrm>
            <a:off x="6328781" y="5062325"/>
            <a:ext cx="660867" cy="400110"/>
          </a:xfrm>
          <a:prstGeom prst="rect">
            <a:avLst/>
          </a:prstGeom>
          <a:noFill/>
        </p:spPr>
        <p:txBody>
          <a:bodyPr wrap="square" rtlCol="0">
            <a:spAutoFit/>
          </a:bodyPr>
          <a:lstStyle/>
          <a:p>
            <a:pPr algn="ctr"/>
            <a:r>
              <a:rPr lang="en-US" sz="2000" dirty="0">
                <a:latin typeface="+mn-lt"/>
              </a:rPr>
              <a:t>1.10</a:t>
            </a:r>
          </a:p>
        </p:txBody>
      </p:sp>
      <p:sp>
        <p:nvSpPr>
          <p:cNvPr id="27" name="TextBox 26"/>
          <p:cNvSpPr txBox="1"/>
          <p:nvPr/>
        </p:nvSpPr>
        <p:spPr>
          <a:xfrm>
            <a:off x="6817038" y="4681896"/>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8" name="TextBox 27"/>
          <p:cNvSpPr txBox="1"/>
          <p:nvPr/>
        </p:nvSpPr>
        <p:spPr>
          <a:xfrm>
            <a:off x="6817038" y="505654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9" name="TextBox 28"/>
          <p:cNvSpPr txBox="1"/>
          <p:nvPr/>
        </p:nvSpPr>
        <p:spPr>
          <a:xfrm>
            <a:off x="7170957" y="4681896"/>
            <a:ext cx="799649" cy="400110"/>
          </a:xfrm>
          <a:prstGeom prst="rect">
            <a:avLst/>
          </a:prstGeom>
          <a:noFill/>
        </p:spPr>
        <p:txBody>
          <a:bodyPr wrap="square" rtlCol="0">
            <a:spAutoFit/>
          </a:bodyPr>
          <a:lstStyle/>
          <a:p>
            <a:pPr algn="r"/>
            <a:r>
              <a:rPr lang="en-US" sz="2000" b="1" dirty="0" smtClean="0">
                <a:solidFill>
                  <a:srgbClr val="376092"/>
                </a:solidFill>
              </a:rPr>
              <a:t>0.62</a:t>
            </a:r>
            <a:endParaRPr lang="en-US" sz="2000" dirty="0">
              <a:latin typeface="+mn-lt"/>
            </a:endParaRPr>
          </a:p>
        </p:txBody>
      </p:sp>
      <p:sp>
        <p:nvSpPr>
          <p:cNvPr id="30" name="TextBox 29"/>
          <p:cNvSpPr txBox="1"/>
          <p:nvPr/>
        </p:nvSpPr>
        <p:spPr>
          <a:xfrm>
            <a:off x="6985527" y="5057149"/>
            <a:ext cx="1074641" cy="400110"/>
          </a:xfrm>
          <a:prstGeom prst="rect">
            <a:avLst/>
          </a:prstGeom>
          <a:noFill/>
        </p:spPr>
        <p:txBody>
          <a:bodyPr wrap="square" rtlCol="0">
            <a:spAutoFit/>
          </a:bodyPr>
          <a:lstStyle/>
          <a:p>
            <a:pPr algn="r"/>
            <a:r>
              <a:rPr lang="en-US" sz="2000" b="1" dirty="0" smtClean="0">
                <a:solidFill>
                  <a:srgbClr val="376092"/>
                </a:solidFill>
              </a:rPr>
              <a:t>0.6468</a:t>
            </a:r>
            <a:endParaRPr lang="en-US" sz="2000" b="1" dirty="0">
              <a:solidFill>
                <a:srgbClr val="EC008C"/>
              </a:solidFill>
              <a:latin typeface="+mn-lt"/>
            </a:endParaRPr>
          </a:p>
        </p:txBody>
      </p:sp>
      <p:sp>
        <p:nvSpPr>
          <p:cNvPr id="31" name="TextBox 30"/>
          <p:cNvSpPr txBox="1"/>
          <p:nvPr/>
        </p:nvSpPr>
        <p:spPr>
          <a:xfrm>
            <a:off x="7826132" y="4681896"/>
            <a:ext cx="433422" cy="400110"/>
          </a:xfrm>
          <a:prstGeom prst="rect">
            <a:avLst/>
          </a:prstGeom>
          <a:noFill/>
        </p:spPr>
        <p:txBody>
          <a:bodyPr wrap="square" rtlCol="0">
            <a:spAutoFit/>
          </a:bodyPr>
          <a:lstStyle/>
          <a:p>
            <a:pPr algn="ctr"/>
            <a:r>
              <a:rPr lang="en-US" sz="2000" dirty="0">
                <a:latin typeface="+mn-lt"/>
              </a:rPr>
              <a:t>=</a:t>
            </a:r>
          </a:p>
        </p:txBody>
      </p:sp>
      <p:sp>
        <p:nvSpPr>
          <p:cNvPr id="32" name="TextBox 31"/>
          <p:cNvSpPr txBox="1"/>
          <p:nvPr/>
        </p:nvSpPr>
        <p:spPr>
          <a:xfrm>
            <a:off x="7826132" y="5062325"/>
            <a:ext cx="433422" cy="400110"/>
          </a:xfrm>
          <a:prstGeom prst="rect">
            <a:avLst/>
          </a:prstGeom>
          <a:noFill/>
        </p:spPr>
        <p:txBody>
          <a:bodyPr wrap="square" rtlCol="0">
            <a:spAutoFit/>
          </a:bodyPr>
          <a:lstStyle/>
          <a:p>
            <a:pPr algn="ctr"/>
            <a:r>
              <a:rPr lang="en-US" sz="2000" dirty="0">
                <a:latin typeface="+mn-lt"/>
              </a:rPr>
              <a:t>=</a:t>
            </a:r>
          </a:p>
        </p:txBody>
      </p:sp>
      <p:cxnSp>
        <p:nvCxnSpPr>
          <p:cNvPr id="7" name="Straight Arrow Connector 6"/>
          <p:cNvCxnSpPr/>
          <p:nvPr/>
        </p:nvCxnSpPr>
        <p:spPr>
          <a:xfrm>
            <a:off x="1716791" y="3989151"/>
            <a:ext cx="448535"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8060168" y="4681896"/>
            <a:ext cx="1064333" cy="400110"/>
          </a:xfrm>
          <a:prstGeom prst="rect">
            <a:avLst/>
          </a:prstGeom>
          <a:noFill/>
        </p:spPr>
        <p:txBody>
          <a:bodyPr wrap="square" rtlCol="0">
            <a:spAutoFit/>
          </a:bodyPr>
          <a:lstStyle/>
          <a:p>
            <a:pPr algn="r"/>
            <a:r>
              <a:rPr lang="en-US" sz="2000" dirty="0">
                <a:latin typeface="+mn-lt"/>
              </a:rPr>
              <a:t>$99,200</a:t>
            </a:r>
          </a:p>
        </p:txBody>
      </p:sp>
      <p:sp>
        <p:nvSpPr>
          <p:cNvPr id="35" name="TextBox 34"/>
          <p:cNvSpPr txBox="1"/>
          <p:nvPr/>
        </p:nvSpPr>
        <p:spPr>
          <a:xfrm>
            <a:off x="8039376" y="5087182"/>
            <a:ext cx="1064333" cy="400110"/>
          </a:xfrm>
          <a:prstGeom prst="rect">
            <a:avLst/>
          </a:prstGeom>
          <a:noFill/>
        </p:spPr>
        <p:txBody>
          <a:bodyPr wrap="square" rtlCol="0">
            <a:spAutoFit/>
          </a:bodyPr>
          <a:lstStyle/>
          <a:p>
            <a:pPr algn="r"/>
            <a:r>
              <a:rPr lang="en-US" sz="2000" dirty="0">
                <a:latin typeface="+mn-lt"/>
              </a:rPr>
              <a:t>14,230</a:t>
            </a:r>
          </a:p>
        </p:txBody>
      </p:sp>
      <p:cxnSp>
        <p:nvCxnSpPr>
          <p:cNvPr id="40" name="Straight Connector 39"/>
          <p:cNvCxnSpPr/>
          <p:nvPr/>
        </p:nvCxnSpPr>
        <p:spPr>
          <a:xfrm>
            <a:off x="7982743" y="5524471"/>
            <a:ext cx="1032989" cy="0"/>
          </a:xfrm>
          <a:prstGeom prst="line">
            <a:avLst/>
          </a:prstGeom>
        </p:spPr>
        <p:style>
          <a:lnRef idx="1">
            <a:schemeClr val="dk1"/>
          </a:lnRef>
          <a:fillRef idx="0">
            <a:schemeClr val="dk1"/>
          </a:fillRef>
          <a:effectRef idx="0">
            <a:schemeClr val="dk1"/>
          </a:effectRef>
          <a:fontRef idx="minor">
            <a:schemeClr val="tx1"/>
          </a:fontRef>
        </p:style>
      </p:cxnSp>
      <p:sp>
        <p:nvSpPr>
          <p:cNvPr id="41" name="TextBox 40"/>
          <p:cNvSpPr txBox="1"/>
          <p:nvPr/>
        </p:nvSpPr>
        <p:spPr>
          <a:xfrm>
            <a:off x="7744069" y="5507649"/>
            <a:ext cx="1372503" cy="400110"/>
          </a:xfrm>
          <a:prstGeom prst="rect">
            <a:avLst/>
          </a:prstGeom>
          <a:noFill/>
        </p:spPr>
        <p:txBody>
          <a:bodyPr wrap="square" rtlCol="0">
            <a:spAutoFit/>
          </a:bodyPr>
          <a:lstStyle/>
          <a:p>
            <a:pPr algn="r"/>
            <a:r>
              <a:rPr lang="en-US" sz="2000" dirty="0">
                <a:latin typeface="+mn-lt"/>
              </a:rPr>
              <a:t>$113,430</a:t>
            </a:r>
          </a:p>
        </p:txBody>
      </p:sp>
      <p:cxnSp>
        <p:nvCxnSpPr>
          <p:cNvPr id="42" name="Straight Connector 41"/>
          <p:cNvCxnSpPr/>
          <p:nvPr/>
        </p:nvCxnSpPr>
        <p:spPr>
          <a:xfrm>
            <a:off x="7996598" y="5957295"/>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996811" y="5885058"/>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a:off x="4410168" y="4178417"/>
            <a:ext cx="253186"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629890" y="4192485"/>
            <a:ext cx="1558289" cy="369332"/>
          </a:xfrm>
          <a:prstGeom prst="rect">
            <a:avLst/>
          </a:prstGeom>
          <a:noFill/>
        </p:spPr>
        <p:txBody>
          <a:bodyPr wrap="square" rtlCol="0">
            <a:spAutoFit/>
          </a:bodyPr>
          <a:lstStyle/>
          <a:p>
            <a:r>
              <a:rPr lang="en-US" dirty="0">
                <a:latin typeface="+mn-lt"/>
              </a:rPr>
              <a:t>(assumed)</a:t>
            </a:r>
          </a:p>
        </p:txBody>
      </p:sp>
      <p:cxnSp>
        <p:nvCxnSpPr>
          <p:cNvPr id="2049" name="Straight Connector 2048"/>
          <p:cNvCxnSpPr/>
          <p:nvPr/>
        </p:nvCxnSpPr>
        <p:spPr>
          <a:xfrm>
            <a:off x="629381" y="3589875"/>
            <a:ext cx="8467344" cy="0"/>
          </a:xfrm>
          <a:prstGeom prst="line">
            <a:avLst/>
          </a:prstGeom>
          <a:ln w="28575"/>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598965" y="5492751"/>
            <a:ext cx="5733284" cy="402336"/>
          </a:xfrm>
          <a:prstGeom prst="rect">
            <a:avLst/>
          </a:prstGeom>
          <a:noFill/>
        </p:spPr>
        <p:txBody>
          <a:bodyPr wrap="square" rtlCol="0">
            <a:spAutoFit/>
          </a:bodyPr>
          <a:lstStyle/>
          <a:p>
            <a:r>
              <a:rPr lang="en-US" sz="2000" dirty="0">
                <a:latin typeface="+mn-lt"/>
              </a:rPr>
              <a:t>Total ending inventory at dollar-value LIFO retail cost</a:t>
            </a:r>
          </a:p>
        </p:txBody>
      </p:sp>
      <p:cxnSp>
        <p:nvCxnSpPr>
          <p:cNvPr id="51" name="Straight Arrow Connector 50"/>
          <p:cNvCxnSpPr>
            <a:stCxn id="2052" idx="3"/>
          </p:cNvCxnSpPr>
          <p:nvPr/>
        </p:nvCxnSpPr>
        <p:spPr>
          <a:xfrm>
            <a:off x="3647496" y="5013777"/>
            <a:ext cx="909889" cy="248195"/>
          </a:xfrm>
          <a:prstGeom prst="straightConnector1">
            <a:avLst/>
          </a:prstGeom>
          <a:ln w="28575">
            <a:solidFill>
              <a:srgbClr val="376092"/>
            </a:solidFill>
            <a:tailEnd type="triangle"/>
          </a:ln>
        </p:spPr>
        <p:style>
          <a:lnRef idx="1">
            <a:schemeClr val="dk1"/>
          </a:lnRef>
          <a:fillRef idx="0">
            <a:schemeClr val="dk1"/>
          </a:fillRef>
          <a:effectRef idx="0">
            <a:schemeClr val="dk1"/>
          </a:effectRef>
          <a:fontRef idx="minor">
            <a:schemeClr val="tx1"/>
          </a:fontRef>
        </p:style>
      </p:cxnSp>
      <p:sp>
        <p:nvSpPr>
          <p:cNvPr id="2052" name="TextBox 2051"/>
          <p:cNvSpPr txBox="1"/>
          <p:nvPr/>
        </p:nvSpPr>
        <p:spPr>
          <a:xfrm>
            <a:off x="1321335" y="4813722"/>
            <a:ext cx="2326161" cy="400110"/>
          </a:xfrm>
          <a:prstGeom prst="rect">
            <a:avLst/>
          </a:prstGeom>
          <a:solidFill>
            <a:srgbClr val="CCFFFF"/>
          </a:solidFill>
          <a:ln w="28575">
            <a:solidFill>
              <a:srgbClr val="376092"/>
            </a:solidFill>
          </a:ln>
        </p:spPr>
        <p:txBody>
          <a:bodyPr wrap="square" rtlCol="0">
            <a:spAutoFit/>
          </a:bodyPr>
          <a:lstStyle/>
          <a:p>
            <a:r>
              <a:rPr lang="en-US" sz="2000" dirty="0">
                <a:latin typeface="+mn-lt"/>
              </a:rPr>
              <a:t>$180,000 </a:t>
            </a:r>
            <a:r>
              <a:rPr lang="en-US" sz="2000" dirty="0" smtClean="0">
                <a:latin typeface="+mn-lt"/>
              </a:rPr>
              <a:t>− </a:t>
            </a:r>
            <a:r>
              <a:rPr lang="en-US" sz="2000" dirty="0">
                <a:latin typeface="+mn-lt"/>
              </a:rPr>
              <a:t>160,000</a:t>
            </a:r>
          </a:p>
        </p:txBody>
      </p:sp>
      <p:sp>
        <p:nvSpPr>
          <p:cNvPr id="5" name="TextBox 4"/>
          <p:cNvSpPr txBox="1"/>
          <p:nvPr/>
        </p:nvSpPr>
        <p:spPr>
          <a:xfrm>
            <a:off x="598965" y="1406364"/>
            <a:ext cx="8397750" cy="461665"/>
          </a:xfrm>
          <a:prstGeom prst="rect">
            <a:avLst/>
          </a:prstGeom>
          <a:noFill/>
        </p:spPr>
        <p:txBody>
          <a:bodyPr wrap="square" rtlCol="0">
            <a:spAutoFit/>
          </a:bodyPr>
          <a:lstStyle/>
          <a:p>
            <a:r>
              <a:rPr lang="en-US" sz="2400" dirty="0" smtClean="0">
                <a:latin typeface="+mn-lt"/>
                <a:cs typeface="Arial" panose="020B0604020202020204" pitchFamily="34" charset="0"/>
              </a:rPr>
              <a:t>Assume a retail price index of </a:t>
            </a:r>
            <a:r>
              <a:rPr lang="en-US" sz="2400" b="1" dirty="0" smtClean="0">
                <a:solidFill>
                  <a:srgbClr val="D60093"/>
                </a:solidFill>
                <a:latin typeface="+mn-lt"/>
                <a:cs typeface="Arial" panose="020B0604020202020204" pitchFamily="34" charset="0"/>
              </a:rPr>
              <a:t>1.10</a:t>
            </a:r>
            <a:r>
              <a:rPr lang="en-US" sz="2400" dirty="0" smtClean="0">
                <a:latin typeface="+mn-lt"/>
                <a:cs typeface="Arial" panose="020B0604020202020204" pitchFamily="34" charset="0"/>
              </a:rPr>
              <a:t> in 2018.</a:t>
            </a:r>
            <a:endParaRPr lang="en-US" sz="2400" dirty="0">
              <a:latin typeface="+mn-lt"/>
              <a:cs typeface="Arial" panose="020B0604020202020204" pitchFamily="34" charset="0"/>
            </a:endParaRPr>
          </a:p>
        </p:txBody>
      </p:sp>
      <p:sp>
        <p:nvSpPr>
          <p:cNvPr id="6" name="TextBox 5"/>
          <p:cNvSpPr txBox="1"/>
          <p:nvPr/>
        </p:nvSpPr>
        <p:spPr>
          <a:xfrm>
            <a:off x="5077659" y="6145763"/>
            <a:ext cx="3973035" cy="461665"/>
          </a:xfrm>
          <a:prstGeom prst="rect">
            <a:avLst/>
          </a:prstGeom>
          <a:noFill/>
        </p:spPr>
        <p:txBody>
          <a:bodyPr wrap="square" rtlCol="0">
            <a:spAutoFit/>
          </a:bodyPr>
          <a:lstStyle/>
          <a:p>
            <a:pPr algn="ctr"/>
            <a:r>
              <a:rPr lang="en-US" sz="2400" dirty="0">
                <a:latin typeface="+mn-lt"/>
                <a:cs typeface="Arial" panose="020B0604020202020204" pitchFamily="34" charset="0"/>
              </a:rPr>
              <a:t>Cost-to-retail percentage</a:t>
            </a:r>
          </a:p>
        </p:txBody>
      </p:sp>
      <p:cxnSp>
        <p:nvCxnSpPr>
          <p:cNvPr id="10" name="Straight Arrow Connector 9"/>
          <p:cNvCxnSpPr/>
          <p:nvPr/>
        </p:nvCxnSpPr>
        <p:spPr>
          <a:xfrm flipV="1">
            <a:off x="7570781" y="5487292"/>
            <a:ext cx="28136" cy="75895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1843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2049"/>
                                        </p:tgtEl>
                                        <p:attrNameLst>
                                          <p:attrName>style.visibility</p:attrName>
                                        </p:attrNameLst>
                                      </p:cBhvr>
                                      <p:to>
                                        <p:strVal val="visible"/>
                                      </p:to>
                                    </p:set>
                                    <p:animEffect transition="in" filter="fade">
                                      <p:cBhvr>
                                        <p:cTn id="22" dur="500"/>
                                        <p:tgtEl>
                                          <p:spTgt spid="20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par>
                          <p:cTn id="78" fill="hold">
                            <p:stCondLst>
                              <p:cond delay="3000"/>
                            </p:stCondLst>
                            <p:childTnLst>
                              <p:par>
                                <p:cTn id="79" presetID="10" presetClass="entr" presetSubtype="0"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500"/>
                                        <p:tgtEl>
                                          <p:spTgt spid="2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500"/>
                                        <p:tgtEl>
                                          <p:spTgt spid="6"/>
                                        </p:tgtEl>
                                      </p:cBhvr>
                                    </p:animEffect>
                                  </p:childTnLst>
                                </p:cTn>
                              </p:par>
                            </p:childTnLst>
                          </p:cTn>
                        </p:par>
                        <p:par>
                          <p:cTn id="85" fill="hold">
                            <p:stCondLst>
                              <p:cond delay="3500"/>
                            </p:stCondLst>
                            <p:childTnLst>
                              <p:par>
                                <p:cTn id="86" presetID="22" presetClass="entr" presetSubtype="4"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down)">
                                      <p:cBhvr>
                                        <p:cTn id="88" dur="500"/>
                                        <p:tgtEl>
                                          <p:spTgt spid="10"/>
                                        </p:tgtEl>
                                      </p:cBhvr>
                                    </p:animEffect>
                                  </p:childTnLst>
                                </p:cTn>
                              </p:par>
                            </p:childTnLst>
                          </p:cTn>
                        </p:par>
                        <p:par>
                          <p:cTn id="89" fill="hold">
                            <p:stCondLst>
                              <p:cond delay="4000"/>
                            </p:stCondLst>
                            <p:childTnLst>
                              <p:par>
                                <p:cTn id="90" presetID="10"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par>
                          <p:cTn id="93" fill="hold">
                            <p:stCondLst>
                              <p:cond delay="4500"/>
                            </p:stCondLst>
                            <p:childTnLst>
                              <p:par>
                                <p:cTn id="94" presetID="10"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500"/>
                                        <p:tgtEl>
                                          <p:spTgt spid="34"/>
                                        </p:tgtEl>
                                      </p:cBhvr>
                                    </p:animEffect>
                                  </p:childTnLst>
                                </p:cTn>
                              </p:par>
                            </p:childTnLst>
                          </p:cTn>
                        </p:par>
                        <p:par>
                          <p:cTn id="97" fill="hold">
                            <p:stCondLst>
                              <p:cond delay="5000"/>
                            </p:stCondLst>
                            <p:childTnLst>
                              <p:par>
                                <p:cTn id="98" presetID="10" presetClass="entr" presetSubtype="0" fill="hold" grpId="0" nodeType="afterEffect">
                                  <p:stCondLst>
                                    <p:cond delay="0"/>
                                  </p:stCondLst>
                                  <p:childTnLst>
                                    <p:set>
                                      <p:cBhvr>
                                        <p:cTn id="99" dur="1" fill="hold">
                                          <p:stCondLst>
                                            <p:cond delay="0"/>
                                          </p:stCondLst>
                                        </p:cTn>
                                        <p:tgtEl>
                                          <p:spTgt spid="2052"/>
                                        </p:tgtEl>
                                        <p:attrNameLst>
                                          <p:attrName>style.visibility</p:attrName>
                                        </p:attrNameLst>
                                      </p:cBhvr>
                                      <p:to>
                                        <p:strVal val="visible"/>
                                      </p:to>
                                    </p:set>
                                    <p:animEffect transition="in" filter="fade">
                                      <p:cBhvr>
                                        <p:cTn id="100" dur="500"/>
                                        <p:tgtEl>
                                          <p:spTgt spid="2052"/>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51"/>
                                        </p:tgtEl>
                                        <p:attrNameLst>
                                          <p:attrName>style.visibility</p:attrName>
                                        </p:attrNameLst>
                                      </p:cBhvr>
                                      <p:to>
                                        <p:strVal val="visible"/>
                                      </p:to>
                                    </p:set>
                                    <p:animEffect transition="in" filter="wipe(left)">
                                      <p:cBhvr>
                                        <p:cTn id="104" dur="500"/>
                                        <p:tgtEl>
                                          <p:spTgt spid="51"/>
                                        </p:tgtEl>
                                      </p:cBhvr>
                                    </p:animEffect>
                                  </p:childTnLst>
                                </p:cTn>
                              </p:par>
                            </p:childTnLst>
                          </p:cTn>
                        </p:par>
                        <p:par>
                          <p:cTn id="105" fill="hold">
                            <p:stCondLst>
                              <p:cond delay="6000"/>
                            </p:stCondLst>
                            <p:childTnLst>
                              <p:par>
                                <p:cTn id="106" presetID="10"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500"/>
                                        <p:tgtEl>
                                          <p:spTgt spid="21"/>
                                        </p:tgtEl>
                                      </p:cBhvr>
                                    </p:animEffect>
                                  </p:childTnLst>
                                </p:cTn>
                              </p:par>
                            </p:childTnLst>
                          </p:cTn>
                        </p:par>
                        <p:par>
                          <p:cTn id="109" fill="hold">
                            <p:stCondLst>
                              <p:cond delay="6500"/>
                            </p:stCondLst>
                            <p:childTnLst>
                              <p:par>
                                <p:cTn id="110" presetID="10" presetClass="entr" presetSubtype="0" fill="hold" grpId="0" nodeType="after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childTnLst>
                                </p:cTn>
                              </p:par>
                            </p:childTnLst>
                          </p:cTn>
                        </p:par>
                        <p:par>
                          <p:cTn id="113" fill="hold">
                            <p:stCondLst>
                              <p:cond delay="7000"/>
                            </p:stCondLst>
                            <p:childTnLst>
                              <p:par>
                                <p:cTn id="114" presetID="10" presetClass="entr" presetSubtype="0" fill="hold" grpId="0" nodeType="after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500"/>
                                        <p:tgtEl>
                                          <p:spTgt spid="26"/>
                                        </p:tgtEl>
                                      </p:cBhvr>
                                    </p:animEffect>
                                  </p:childTnLst>
                                </p:cTn>
                              </p:par>
                            </p:childTnLst>
                          </p:cTn>
                        </p:par>
                        <p:par>
                          <p:cTn id="117" fill="hold">
                            <p:stCondLst>
                              <p:cond delay="7500"/>
                            </p:stCondLst>
                            <p:childTnLst>
                              <p:par>
                                <p:cTn id="118" presetID="10" presetClass="entr" presetSubtype="0"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fade">
                                      <p:cBhvr>
                                        <p:cTn id="120" dur="500"/>
                                        <p:tgtEl>
                                          <p:spTgt spid="28"/>
                                        </p:tgtEl>
                                      </p:cBhvr>
                                    </p:animEffect>
                                  </p:childTnLst>
                                </p:cTn>
                              </p:par>
                            </p:childTnLst>
                          </p:cTn>
                        </p:par>
                        <p:par>
                          <p:cTn id="121" fill="hold">
                            <p:stCondLst>
                              <p:cond delay="8000"/>
                            </p:stCondLst>
                            <p:childTnLst>
                              <p:par>
                                <p:cTn id="122" presetID="10" presetClass="entr" presetSubtype="0" fill="hold" grpId="0" nodeType="after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fade">
                                      <p:cBhvr>
                                        <p:cTn id="124" dur="500"/>
                                        <p:tgtEl>
                                          <p:spTgt spid="30"/>
                                        </p:tgtEl>
                                      </p:cBhvr>
                                    </p:animEffect>
                                  </p:childTnLst>
                                </p:cTn>
                              </p:par>
                            </p:childTnLst>
                          </p:cTn>
                        </p:par>
                        <p:par>
                          <p:cTn id="125" fill="hold">
                            <p:stCondLst>
                              <p:cond delay="8500"/>
                            </p:stCondLst>
                            <p:childTnLst>
                              <p:par>
                                <p:cTn id="126" presetID="10" presetClass="entr" presetSubtype="0" fill="hold" grpId="0"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500"/>
                                        <p:tgtEl>
                                          <p:spTgt spid="32"/>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35"/>
                                        </p:tgtEl>
                                        <p:attrNameLst>
                                          <p:attrName>style.visibility</p:attrName>
                                        </p:attrNameLst>
                                      </p:cBhvr>
                                      <p:to>
                                        <p:strVal val="visible"/>
                                      </p:to>
                                    </p:set>
                                    <p:animEffect transition="in" filter="fade">
                                      <p:cBhvr>
                                        <p:cTn id="132" dur="500"/>
                                        <p:tgtEl>
                                          <p:spTgt spid="35"/>
                                        </p:tgtEl>
                                      </p:cBhvr>
                                    </p:animEffect>
                                  </p:childTnLst>
                                </p:cTn>
                              </p:par>
                              <p:par>
                                <p:cTn id="133" presetID="10" presetClass="entr" presetSubtype="0" fill="hold" grpId="0" nodeType="withEffect">
                                  <p:stCondLst>
                                    <p:cond delay="500"/>
                                  </p:stCondLst>
                                  <p:childTnLst>
                                    <p:set>
                                      <p:cBhvr>
                                        <p:cTn id="134" dur="1" fill="hold">
                                          <p:stCondLst>
                                            <p:cond delay="0"/>
                                          </p:stCondLst>
                                        </p:cTn>
                                        <p:tgtEl>
                                          <p:spTgt spid="49"/>
                                        </p:tgtEl>
                                        <p:attrNameLst>
                                          <p:attrName>style.visibility</p:attrName>
                                        </p:attrNameLst>
                                      </p:cBhvr>
                                      <p:to>
                                        <p:strVal val="visible"/>
                                      </p:to>
                                    </p:set>
                                    <p:animEffect transition="in" filter="fade">
                                      <p:cBhvr>
                                        <p:cTn id="135" dur="500"/>
                                        <p:tgtEl>
                                          <p:spTgt spid="49"/>
                                        </p:tgtEl>
                                      </p:cBhvr>
                                    </p:animEffect>
                                  </p:childTnLst>
                                </p:cTn>
                              </p:par>
                              <p:par>
                                <p:cTn id="136" presetID="10" presetClass="entr" presetSubtype="0" fill="hold" nodeType="withEffect">
                                  <p:stCondLst>
                                    <p:cond delay="500"/>
                                  </p:stCondLst>
                                  <p:childTnLst>
                                    <p:set>
                                      <p:cBhvr>
                                        <p:cTn id="137" dur="1" fill="hold">
                                          <p:stCondLst>
                                            <p:cond delay="0"/>
                                          </p:stCondLst>
                                        </p:cTn>
                                        <p:tgtEl>
                                          <p:spTgt spid="40"/>
                                        </p:tgtEl>
                                        <p:attrNameLst>
                                          <p:attrName>style.visibility</p:attrName>
                                        </p:attrNameLst>
                                      </p:cBhvr>
                                      <p:to>
                                        <p:strVal val="visible"/>
                                      </p:to>
                                    </p:set>
                                    <p:animEffect transition="in" filter="fade">
                                      <p:cBhvr>
                                        <p:cTn id="138" dur="500"/>
                                        <p:tgtEl>
                                          <p:spTgt spid="40"/>
                                        </p:tgtEl>
                                      </p:cBhvr>
                                    </p:animEffect>
                                  </p:childTnLst>
                                </p:cTn>
                              </p:par>
                              <p:par>
                                <p:cTn id="139" presetID="10" presetClass="entr" presetSubtype="0" fill="hold" grpId="0" nodeType="withEffect">
                                  <p:stCondLst>
                                    <p:cond delay="500"/>
                                  </p:stCondLst>
                                  <p:childTnLst>
                                    <p:set>
                                      <p:cBhvr>
                                        <p:cTn id="140" dur="1" fill="hold">
                                          <p:stCondLst>
                                            <p:cond delay="0"/>
                                          </p:stCondLst>
                                        </p:cTn>
                                        <p:tgtEl>
                                          <p:spTgt spid="41"/>
                                        </p:tgtEl>
                                        <p:attrNameLst>
                                          <p:attrName>style.visibility</p:attrName>
                                        </p:attrNameLst>
                                      </p:cBhvr>
                                      <p:to>
                                        <p:strVal val="visible"/>
                                      </p:to>
                                    </p:set>
                                    <p:animEffect transition="in" filter="fade">
                                      <p:cBhvr>
                                        <p:cTn id="141" dur="500"/>
                                        <p:tgtEl>
                                          <p:spTgt spid="41"/>
                                        </p:tgtEl>
                                      </p:cBhvr>
                                    </p:animEffect>
                                  </p:childTnLst>
                                </p:cTn>
                              </p:par>
                              <p:par>
                                <p:cTn id="142" presetID="10" presetClass="entr" presetSubtype="0" fill="hold" nodeType="withEffect">
                                  <p:stCondLst>
                                    <p:cond delay="500"/>
                                  </p:stCondLst>
                                  <p:childTnLst>
                                    <p:set>
                                      <p:cBhvr>
                                        <p:cTn id="143" dur="1" fill="hold">
                                          <p:stCondLst>
                                            <p:cond delay="0"/>
                                          </p:stCondLst>
                                        </p:cTn>
                                        <p:tgtEl>
                                          <p:spTgt spid="42"/>
                                        </p:tgtEl>
                                        <p:attrNameLst>
                                          <p:attrName>style.visibility</p:attrName>
                                        </p:attrNameLst>
                                      </p:cBhvr>
                                      <p:to>
                                        <p:strVal val="visible"/>
                                      </p:to>
                                    </p:set>
                                    <p:animEffect transition="in" filter="fade">
                                      <p:cBhvr>
                                        <p:cTn id="144" dur="500"/>
                                        <p:tgtEl>
                                          <p:spTgt spid="42"/>
                                        </p:tgtEl>
                                      </p:cBhvr>
                                    </p:animEffect>
                                  </p:childTnLst>
                                </p:cTn>
                              </p:par>
                              <p:par>
                                <p:cTn id="145" presetID="10" presetClass="entr" presetSubtype="0" fill="hold" nodeType="withEffect">
                                  <p:stCondLst>
                                    <p:cond delay="500"/>
                                  </p:stCondLst>
                                  <p:childTnLst>
                                    <p:set>
                                      <p:cBhvr>
                                        <p:cTn id="146" dur="1" fill="hold">
                                          <p:stCondLst>
                                            <p:cond delay="0"/>
                                          </p:stCondLst>
                                        </p:cTn>
                                        <p:tgtEl>
                                          <p:spTgt spid="43"/>
                                        </p:tgtEl>
                                        <p:attrNameLst>
                                          <p:attrName>style.visibility</p:attrName>
                                        </p:attrNameLst>
                                      </p:cBhvr>
                                      <p:to>
                                        <p:strVal val="visible"/>
                                      </p:to>
                                    </p:set>
                                    <p:animEffect transition="in" filter="fade">
                                      <p:cBhvr>
                                        <p:cTn id="14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3" grpId="0" animBg="1"/>
      <p:bldP spid="8" grpId="0" animBg="1"/>
      <p:bldP spid="11" grpId="0" animBg="1"/>
      <p:bldP spid="12" grpId="0" animBg="1"/>
      <p:bldP spid="13" grpId="0"/>
      <p:bldP spid="14" grpId="0"/>
      <p:bldP spid="16" grpId="0"/>
      <p:bldP spid="17" grpId="0"/>
      <p:bldP spid="18" grpId="0"/>
      <p:bldP spid="19" grpId="0"/>
      <p:bldP spid="20" grpId="0"/>
      <p:bldP spid="21" grpId="0"/>
      <p:bldP spid="22" grpId="0"/>
      <p:bldP spid="23" grpId="0"/>
      <p:bldP spid="25" grpId="0"/>
      <p:bldP spid="26" grpId="0"/>
      <p:bldP spid="27" grpId="0"/>
      <p:bldP spid="28" grpId="0"/>
      <p:bldP spid="29" grpId="0"/>
      <p:bldP spid="30" grpId="0"/>
      <p:bldP spid="31" grpId="0"/>
      <p:bldP spid="32" grpId="0"/>
      <p:bldP spid="34" grpId="0"/>
      <p:bldP spid="35" grpId="0"/>
      <p:bldP spid="41" grpId="0"/>
      <p:bldP spid="45" grpId="0"/>
      <p:bldP spid="49" grpId="0"/>
      <p:bldP spid="2052"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Dollar-Value LIFO Retail </a:t>
            </a:r>
            <a:r>
              <a:rPr lang="en-US" dirty="0" smtClean="0"/>
              <a:t>Method </a:t>
            </a:r>
            <a:r>
              <a:rPr lang="en-US" dirty="0"/>
              <a:t/>
            </a:r>
            <a:br>
              <a:rPr lang="en-US" dirty="0"/>
            </a:br>
            <a:r>
              <a:rPr lang="en-US" sz="2400" dirty="0"/>
              <a:t>(cont. 2)</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5" name="TextBox 4"/>
          <p:cNvSpPr txBox="1"/>
          <p:nvPr/>
        </p:nvSpPr>
        <p:spPr>
          <a:xfrm>
            <a:off x="611285" y="2237511"/>
            <a:ext cx="8465275" cy="4297680"/>
          </a:xfrm>
          <a:prstGeom prst="rect">
            <a:avLst/>
          </a:prstGeom>
          <a:solidFill>
            <a:srgbClr val="FFFAB0"/>
          </a:solidFill>
          <a:ln w="28575">
            <a:solidFill>
              <a:schemeClr val="bg1">
                <a:lumMod val="50000"/>
              </a:schemeClr>
            </a:solidFill>
          </a:ln>
        </p:spPr>
        <p:txBody>
          <a:bodyPr wrap="square" rtlCol="0">
            <a:spAutoFit/>
          </a:bodyPr>
          <a:lstStyle/>
          <a:p>
            <a:endParaRPr lang="en-US" dirty="0"/>
          </a:p>
        </p:txBody>
      </p:sp>
      <p:sp>
        <p:nvSpPr>
          <p:cNvPr id="10" name="TextBox 9"/>
          <p:cNvSpPr txBox="1"/>
          <p:nvPr/>
        </p:nvSpPr>
        <p:spPr>
          <a:xfrm>
            <a:off x="638945" y="3787800"/>
            <a:ext cx="1287842" cy="400110"/>
          </a:xfrm>
          <a:prstGeom prst="rect">
            <a:avLst/>
          </a:prstGeom>
          <a:noFill/>
        </p:spPr>
        <p:txBody>
          <a:bodyPr wrap="square" rtlCol="0">
            <a:spAutoFit/>
          </a:bodyPr>
          <a:lstStyle/>
          <a:p>
            <a:r>
              <a:rPr lang="en-US" sz="2000" b="1" dirty="0">
                <a:solidFill>
                  <a:srgbClr val="EC0095"/>
                </a:solidFill>
                <a:latin typeface="+mn-lt"/>
              </a:rPr>
              <a:t>$226,200</a:t>
            </a:r>
          </a:p>
        </p:txBody>
      </p:sp>
      <p:sp>
        <p:nvSpPr>
          <p:cNvPr id="11" name="TextBox 10"/>
          <p:cNvSpPr txBox="1"/>
          <p:nvPr/>
        </p:nvSpPr>
        <p:spPr>
          <a:xfrm>
            <a:off x="2027413" y="3784521"/>
            <a:ext cx="1287842" cy="400110"/>
          </a:xfrm>
          <a:prstGeom prst="rect">
            <a:avLst/>
          </a:prstGeom>
          <a:noFill/>
        </p:spPr>
        <p:txBody>
          <a:bodyPr wrap="square" rtlCol="0">
            <a:spAutoFit/>
          </a:bodyPr>
          <a:lstStyle/>
          <a:p>
            <a:pPr algn="ctr"/>
            <a:r>
              <a:rPr lang="en-US" sz="2000" dirty="0">
                <a:latin typeface="+mn-lt"/>
              </a:rPr>
              <a:t>$226,200</a:t>
            </a:r>
          </a:p>
        </p:txBody>
      </p:sp>
      <p:cxnSp>
        <p:nvCxnSpPr>
          <p:cNvPr id="12" name="Straight Connector 11"/>
          <p:cNvCxnSpPr/>
          <p:nvPr/>
        </p:nvCxnSpPr>
        <p:spPr>
          <a:xfrm>
            <a:off x="2154840" y="4149622"/>
            <a:ext cx="1032989"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231527" y="4149622"/>
            <a:ext cx="879614" cy="400110"/>
          </a:xfrm>
          <a:prstGeom prst="rect">
            <a:avLst/>
          </a:prstGeom>
          <a:noFill/>
        </p:spPr>
        <p:txBody>
          <a:bodyPr wrap="square" rtlCol="0">
            <a:spAutoFit/>
          </a:bodyPr>
          <a:lstStyle/>
          <a:p>
            <a:pPr algn="ctr"/>
            <a:r>
              <a:rPr lang="en-US" sz="2000" b="1" dirty="0">
                <a:solidFill>
                  <a:srgbClr val="D60093"/>
                </a:solidFill>
                <a:latin typeface="+mn-lt"/>
              </a:rPr>
              <a:t>1.16</a:t>
            </a:r>
          </a:p>
        </p:txBody>
      </p:sp>
      <p:sp>
        <p:nvSpPr>
          <p:cNvPr id="14" name="TextBox 13"/>
          <p:cNvSpPr txBox="1"/>
          <p:nvPr/>
        </p:nvSpPr>
        <p:spPr>
          <a:xfrm>
            <a:off x="3080027" y="3949567"/>
            <a:ext cx="433422" cy="400110"/>
          </a:xfrm>
          <a:prstGeom prst="rect">
            <a:avLst/>
          </a:prstGeom>
          <a:noFill/>
        </p:spPr>
        <p:txBody>
          <a:bodyPr wrap="square" rtlCol="0">
            <a:spAutoFit/>
          </a:bodyPr>
          <a:lstStyle/>
          <a:p>
            <a:pPr algn="ctr"/>
            <a:r>
              <a:rPr lang="en-US" sz="2000" dirty="0">
                <a:latin typeface="+mn-lt"/>
              </a:rPr>
              <a:t>=</a:t>
            </a:r>
          </a:p>
        </p:txBody>
      </p:sp>
      <p:sp>
        <p:nvSpPr>
          <p:cNvPr id="15" name="TextBox 14"/>
          <p:cNvSpPr txBox="1"/>
          <p:nvPr/>
        </p:nvSpPr>
        <p:spPr>
          <a:xfrm>
            <a:off x="3307150" y="3971199"/>
            <a:ext cx="1287842" cy="400110"/>
          </a:xfrm>
          <a:prstGeom prst="rect">
            <a:avLst/>
          </a:prstGeom>
          <a:noFill/>
        </p:spPr>
        <p:txBody>
          <a:bodyPr wrap="square" rtlCol="0">
            <a:spAutoFit/>
          </a:bodyPr>
          <a:lstStyle/>
          <a:p>
            <a:r>
              <a:rPr lang="en-US" sz="2000" dirty="0">
                <a:latin typeface="+mn-lt"/>
              </a:rPr>
              <a:t>$195,000</a:t>
            </a:r>
          </a:p>
        </p:txBody>
      </p:sp>
      <p:sp>
        <p:nvSpPr>
          <p:cNvPr id="16" name="TextBox 15"/>
          <p:cNvSpPr txBox="1"/>
          <p:nvPr/>
        </p:nvSpPr>
        <p:spPr>
          <a:xfrm>
            <a:off x="4580303" y="3971199"/>
            <a:ext cx="1287842" cy="400110"/>
          </a:xfrm>
          <a:prstGeom prst="rect">
            <a:avLst/>
          </a:prstGeom>
          <a:noFill/>
        </p:spPr>
        <p:txBody>
          <a:bodyPr wrap="square" rtlCol="0">
            <a:spAutoFit/>
          </a:bodyPr>
          <a:lstStyle/>
          <a:p>
            <a:r>
              <a:rPr lang="en-US" sz="2000" dirty="0">
                <a:latin typeface="+mn-lt"/>
              </a:rPr>
              <a:t>$195,000</a:t>
            </a:r>
          </a:p>
        </p:txBody>
      </p:sp>
      <p:sp>
        <p:nvSpPr>
          <p:cNvPr id="17" name="TextBox 16"/>
          <p:cNvSpPr txBox="1"/>
          <p:nvPr/>
        </p:nvSpPr>
        <p:spPr>
          <a:xfrm>
            <a:off x="4361358" y="4334152"/>
            <a:ext cx="1727619" cy="400110"/>
          </a:xfrm>
          <a:prstGeom prst="rect">
            <a:avLst/>
          </a:prstGeom>
          <a:noFill/>
        </p:spPr>
        <p:txBody>
          <a:bodyPr wrap="square" rtlCol="0">
            <a:spAutoFit/>
          </a:bodyPr>
          <a:lstStyle/>
          <a:p>
            <a:pPr algn="r"/>
            <a:r>
              <a:rPr lang="en-US" sz="2000" dirty="0">
                <a:latin typeface="+mn-lt"/>
              </a:rPr>
              <a:t>160,000 (base)</a:t>
            </a:r>
          </a:p>
        </p:txBody>
      </p:sp>
      <p:sp>
        <p:nvSpPr>
          <p:cNvPr id="18" name="TextBox 17"/>
          <p:cNvSpPr txBox="1"/>
          <p:nvPr/>
        </p:nvSpPr>
        <p:spPr>
          <a:xfrm>
            <a:off x="4355289" y="4728649"/>
            <a:ext cx="1727619" cy="400110"/>
          </a:xfrm>
          <a:prstGeom prst="rect">
            <a:avLst/>
          </a:prstGeom>
          <a:noFill/>
        </p:spPr>
        <p:txBody>
          <a:bodyPr wrap="square" rtlCol="0">
            <a:spAutoFit/>
          </a:bodyPr>
          <a:lstStyle/>
          <a:p>
            <a:pPr algn="r"/>
            <a:r>
              <a:rPr lang="en-US" sz="2000" dirty="0">
                <a:latin typeface="+mn-lt"/>
              </a:rPr>
              <a:t>20,000 (2018)</a:t>
            </a:r>
          </a:p>
        </p:txBody>
      </p:sp>
      <p:sp>
        <p:nvSpPr>
          <p:cNvPr id="19" name="TextBox 18"/>
          <p:cNvSpPr txBox="1"/>
          <p:nvPr/>
        </p:nvSpPr>
        <p:spPr>
          <a:xfrm>
            <a:off x="5918264" y="4353396"/>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0" name="TextBox 19"/>
          <p:cNvSpPr txBox="1"/>
          <p:nvPr/>
        </p:nvSpPr>
        <p:spPr>
          <a:xfrm>
            <a:off x="5918264" y="472804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1" name="TextBox 20"/>
          <p:cNvSpPr txBox="1"/>
          <p:nvPr/>
        </p:nvSpPr>
        <p:spPr>
          <a:xfrm>
            <a:off x="6179234" y="4332384"/>
            <a:ext cx="660867" cy="400110"/>
          </a:xfrm>
          <a:prstGeom prst="rect">
            <a:avLst/>
          </a:prstGeom>
          <a:noFill/>
        </p:spPr>
        <p:txBody>
          <a:bodyPr wrap="square" rtlCol="0">
            <a:spAutoFit/>
          </a:bodyPr>
          <a:lstStyle/>
          <a:p>
            <a:pPr algn="ctr"/>
            <a:r>
              <a:rPr lang="en-US" sz="2000" dirty="0">
                <a:latin typeface="+mn-lt"/>
              </a:rPr>
              <a:t>1.00</a:t>
            </a:r>
          </a:p>
        </p:txBody>
      </p:sp>
      <p:sp>
        <p:nvSpPr>
          <p:cNvPr id="22" name="TextBox 21"/>
          <p:cNvSpPr txBox="1"/>
          <p:nvPr/>
        </p:nvSpPr>
        <p:spPr>
          <a:xfrm>
            <a:off x="6184307" y="4728649"/>
            <a:ext cx="660867" cy="400110"/>
          </a:xfrm>
          <a:prstGeom prst="rect">
            <a:avLst/>
          </a:prstGeom>
          <a:noFill/>
        </p:spPr>
        <p:txBody>
          <a:bodyPr wrap="square" rtlCol="0">
            <a:spAutoFit/>
          </a:bodyPr>
          <a:lstStyle/>
          <a:p>
            <a:pPr algn="ctr"/>
            <a:r>
              <a:rPr lang="en-US" sz="2000" dirty="0">
                <a:latin typeface="+mn-lt"/>
              </a:rPr>
              <a:t>1.10</a:t>
            </a:r>
          </a:p>
        </p:txBody>
      </p:sp>
      <p:sp>
        <p:nvSpPr>
          <p:cNvPr id="23" name="TextBox 22"/>
          <p:cNvSpPr txBox="1"/>
          <p:nvPr/>
        </p:nvSpPr>
        <p:spPr>
          <a:xfrm>
            <a:off x="6672564" y="4348220"/>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4" name="TextBox 23"/>
          <p:cNvSpPr txBox="1"/>
          <p:nvPr/>
        </p:nvSpPr>
        <p:spPr>
          <a:xfrm>
            <a:off x="6672564" y="4722872"/>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25" name="TextBox 24"/>
          <p:cNvSpPr txBox="1"/>
          <p:nvPr/>
        </p:nvSpPr>
        <p:spPr>
          <a:xfrm>
            <a:off x="6921642" y="4348220"/>
            <a:ext cx="760840" cy="400110"/>
          </a:xfrm>
          <a:prstGeom prst="rect">
            <a:avLst/>
          </a:prstGeom>
          <a:noFill/>
        </p:spPr>
        <p:txBody>
          <a:bodyPr wrap="square" rtlCol="0">
            <a:spAutoFit/>
          </a:bodyPr>
          <a:lstStyle/>
          <a:p>
            <a:r>
              <a:rPr lang="en-US" sz="2000" dirty="0" smtClean="0">
                <a:latin typeface="+mn-lt"/>
              </a:rPr>
              <a:t>0.62</a:t>
            </a:r>
            <a:endParaRPr lang="en-US" sz="2000" dirty="0">
              <a:latin typeface="+mn-lt"/>
            </a:endParaRPr>
          </a:p>
        </p:txBody>
      </p:sp>
      <p:sp>
        <p:nvSpPr>
          <p:cNvPr id="26" name="TextBox 25"/>
          <p:cNvSpPr txBox="1"/>
          <p:nvPr/>
        </p:nvSpPr>
        <p:spPr>
          <a:xfrm>
            <a:off x="6955821" y="4723473"/>
            <a:ext cx="996813" cy="400110"/>
          </a:xfrm>
          <a:prstGeom prst="rect">
            <a:avLst/>
          </a:prstGeom>
          <a:noFill/>
        </p:spPr>
        <p:txBody>
          <a:bodyPr wrap="square" rtlCol="0">
            <a:spAutoFit/>
          </a:bodyPr>
          <a:lstStyle/>
          <a:p>
            <a:r>
              <a:rPr lang="en-US" sz="2000" dirty="0" smtClean="0">
                <a:latin typeface="+mn-lt"/>
              </a:rPr>
              <a:t>0.6468</a:t>
            </a:r>
            <a:endParaRPr lang="en-US" sz="2000" dirty="0">
              <a:latin typeface="+mn-lt"/>
            </a:endParaRPr>
          </a:p>
        </p:txBody>
      </p:sp>
      <p:sp>
        <p:nvSpPr>
          <p:cNvPr id="27" name="TextBox 26"/>
          <p:cNvSpPr txBox="1"/>
          <p:nvPr/>
        </p:nvSpPr>
        <p:spPr>
          <a:xfrm>
            <a:off x="7693400" y="4348220"/>
            <a:ext cx="433422" cy="400110"/>
          </a:xfrm>
          <a:prstGeom prst="rect">
            <a:avLst/>
          </a:prstGeom>
          <a:noFill/>
        </p:spPr>
        <p:txBody>
          <a:bodyPr wrap="square" rtlCol="0">
            <a:spAutoFit/>
          </a:bodyPr>
          <a:lstStyle/>
          <a:p>
            <a:pPr algn="ctr"/>
            <a:r>
              <a:rPr lang="en-US" sz="2000" dirty="0">
                <a:latin typeface="+mn-lt"/>
              </a:rPr>
              <a:t>=</a:t>
            </a:r>
          </a:p>
        </p:txBody>
      </p:sp>
      <p:sp>
        <p:nvSpPr>
          <p:cNvPr id="28" name="TextBox 27"/>
          <p:cNvSpPr txBox="1"/>
          <p:nvPr/>
        </p:nvSpPr>
        <p:spPr>
          <a:xfrm>
            <a:off x="7708148" y="4728649"/>
            <a:ext cx="433422" cy="400110"/>
          </a:xfrm>
          <a:prstGeom prst="rect">
            <a:avLst/>
          </a:prstGeom>
          <a:noFill/>
        </p:spPr>
        <p:txBody>
          <a:bodyPr wrap="square" rtlCol="0">
            <a:spAutoFit/>
          </a:bodyPr>
          <a:lstStyle/>
          <a:p>
            <a:pPr algn="ctr"/>
            <a:r>
              <a:rPr lang="en-US" sz="2000" dirty="0">
                <a:latin typeface="+mn-lt"/>
              </a:rPr>
              <a:t>=</a:t>
            </a:r>
          </a:p>
        </p:txBody>
      </p:sp>
      <p:cxnSp>
        <p:nvCxnSpPr>
          <p:cNvPr id="29" name="Straight Arrow Connector 28"/>
          <p:cNvCxnSpPr/>
          <p:nvPr/>
        </p:nvCxnSpPr>
        <p:spPr>
          <a:xfrm>
            <a:off x="1716791" y="3984576"/>
            <a:ext cx="448535"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7918463" y="4348220"/>
            <a:ext cx="1170766" cy="400110"/>
          </a:xfrm>
          <a:prstGeom prst="rect">
            <a:avLst/>
          </a:prstGeom>
          <a:noFill/>
        </p:spPr>
        <p:txBody>
          <a:bodyPr wrap="square" rtlCol="0">
            <a:spAutoFit/>
          </a:bodyPr>
          <a:lstStyle/>
          <a:p>
            <a:pPr algn="r"/>
            <a:r>
              <a:rPr lang="en-US" sz="2000" dirty="0">
                <a:latin typeface="+mn-lt"/>
              </a:rPr>
              <a:t>$  99,200</a:t>
            </a:r>
          </a:p>
        </p:txBody>
      </p:sp>
      <p:sp>
        <p:nvSpPr>
          <p:cNvPr id="31" name="TextBox 30"/>
          <p:cNvSpPr txBox="1"/>
          <p:nvPr/>
        </p:nvSpPr>
        <p:spPr>
          <a:xfrm>
            <a:off x="7918463" y="4753506"/>
            <a:ext cx="1170766" cy="400110"/>
          </a:xfrm>
          <a:prstGeom prst="rect">
            <a:avLst/>
          </a:prstGeom>
          <a:noFill/>
        </p:spPr>
        <p:txBody>
          <a:bodyPr wrap="square" rtlCol="0">
            <a:spAutoFit/>
          </a:bodyPr>
          <a:lstStyle/>
          <a:p>
            <a:pPr algn="r"/>
            <a:r>
              <a:rPr lang="en-US" sz="2000" dirty="0">
                <a:latin typeface="+mn-lt"/>
              </a:rPr>
              <a:t>14,230</a:t>
            </a:r>
          </a:p>
        </p:txBody>
      </p:sp>
      <p:cxnSp>
        <p:nvCxnSpPr>
          <p:cNvPr id="32" name="Straight Connector 31"/>
          <p:cNvCxnSpPr/>
          <p:nvPr/>
        </p:nvCxnSpPr>
        <p:spPr>
          <a:xfrm>
            <a:off x="7967995" y="5511402"/>
            <a:ext cx="1032989"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7729321" y="5494580"/>
            <a:ext cx="1372503" cy="400110"/>
          </a:xfrm>
          <a:prstGeom prst="rect">
            <a:avLst/>
          </a:prstGeom>
          <a:noFill/>
        </p:spPr>
        <p:txBody>
          <a:bodyPr wrap="square" rtlCol="0">
            <a:spAutoFit/>
          </a:bodyPr>
          <a:lstStyle/>
          <a:p>
            <a:pPr algn="r"/>
            <a:r>
              <a:rPr lang="en-US" sz="2000" dirty="0">
                <a:latin typeface="+mn-lt"/>
              </a:rPr>
              <a:t>$124,392</a:t>
            </a:r>
          </a:p>
        </p:txBody>
      </p:sp>
      <p:cxnSp>
        <p:nvCxnSpPr>
          <p:cNvPr id="34" name="Straight Connector 33"/>
          <p:cNvCxnSpPr/>
          <p:nvPr/>
        </p:nvCxnSpPr>
        <p:spPr>
          <a:xfrm>
            <a:off x="7981850" y="5805106"/>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982063" y="5852714"/>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a:off x="4410168" y="4173842"/>
            <a:ext cx="253186"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629890" y="4187910"/>
            <a:ext cx="1558289" cy="369332"/>
          </a:xfrm>
          <a:prstGeom prst="rect">
            <a:avLst/>
          </a:prstGeom>
          <a:noFill/>
        </p:spPr>
        <p:txBody>
          <a:bodyPr wrap="square" rtlCol="0">
            <a:spAutoFit/>
          </a:bodyPr>
          <a:lstStyle/>
          <a:p>
            <a:r>
              <a:rPr lang="en-US" dirty="0">
                <a:latin typeface="+mn-lt"/>
              </a:rPr>
              <a:t>(assumed)</a:t>
            </a:r>
          </a:p>
        </p:txBody>
      </p:sp>
      <p:sp>
        <p:nvSpPr>
          <p:cNvPr id="39" name="TextBox 38"/>
          <p:cNvSpPr txBox="1"/>
          <p:nvPr/>
        </p:nvSpPr>
        <p:spPr>
          <a:xfrm>
            <a:off x="598965" y="5494580"/>
            <a:ext cx="5733284" cy="402336"/>
          </a:xfrm>
          <a:prstGeom prst="rect">
            <a:avLst/>
          </a:prstGeom>
          <a:noFill/>
        </p:spPr>
        <p:txBody>
          <a:bodyPr wrap="square" rtlCol="0">
            <a:spAutoFit/>
          </a:bodyPr>
          <a:lstStyle/>
          <a:p>
            <a:r>
              <a:rPr lang="en-US" sz="2000" dirty="0">
                <a:latin typeface="+mn-lt"/>
              </a:rPr>
              <a:t>Total ending inventory at dollar-value LIFO retail cost</a:t>
            </a:r>
          </a:p>
        </p:txBody>
      </p:sp>
      <p:sp>
        <p:nvSpPr>
          <p:cNvPr id="42" name="TextBox 41"/>
          <p:cNvSpPr txBox="1"/>
          <p:nvPr/>
        </p:nvSpPr>
        <p:spPr>
          <a:xfrm>
            <a:off x="4359267" y="5092615"/>
            <a:ext cx="1727619" cy="400110"/>
          </a:xfrm>
          <a:prstGeom prst="rect">
            <a:avLst/>
          </a:prstGeom>
          <a:noFill/>
        </p:spPr>
        <p:txBody>
          <a:bodyPr wrap="square" rtlCol="0">
            <a:spAutoFit/>
          </a:bodyPr>
          <a:lstStyle/>
          <a:p>
            <a:pPr algn="r"/>
            <a:r>
              <a:rPr lang="en-US" sz="2000" dirty="0">
                <a:latin typeface="+mn-lt"/>
              </a:rPr>
              <a:t>15,000 (2019)</a:t>
            </a:r>
          </a:p>
        </p:txBody>
      </p:sp>
      <p:sp>
        <p:nvSpPr>
          <p:cNvPr id="43" name="TextBox 42"/>
          <p:cNvSpPr txBox="1"/>
          <p:nvPr/>
        </p:nvSpPr>
        <p:spPr>
          <a:xfrm>
            <a:off x="5922242" y="5092014"/>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4" name="TextBox 43"/>
          <p:cNvSpPr txBox="1"/>
          <p:nvPr/>
        </p:nvSpPr>
        <p:spPr>
          <a:xfrm>
            <a:off x="6188285" y="5092615"/>
            <a:ext cx="660867" cy="400110"/>
          </a:xfrm>
          <a:prstGeom prst="rect">
            <a:avLst/>
          </a:prstGeom>
          <a:noFill/>
        </p:spPr>
        <p:txBody>
          <a:bodyPr wrap="square" rtlCol="0">
            <a:spAutoFit/>
          </a:bodyPr>
          <a:lstStyle/>
          <a:p>
            <a:pPr algn="ctr"/>
            <a:r>
              <a:rPr lang="en-US" sz="2000" dirty="0">
                <a:latin typeface="+mn-lt"/>
              </a:rPr>
              <a:t>1.16</a:t>
            </a:r>
          </a:p>
        </p:txBody>
      </p:sp>
      <p:sp>
        <p:nvSpPr>
          <p:cNvPr id="45" name="TextBox 44"/>
          <p:cNvSpPr txBox="1"/>
          <p:nvPr/>
        </p:nvSpPr>
        <p:spPr>
          <a:xfrm>
            <a:off x="6676542" y="508683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6" name="TextBox 45"/>
          <p:cNvSpPr txBox="1"/>
          <p:nvPr/>
        </p:nvSpPr>
        <p:spPr>
          <a:xfrm>
            <a:off x="6953756" y="5087439"/>
            <a:ext cx="760840" cy="402336"/>
          </a:xfrm>
          <a:prstGeom prst="rect">
            <a:avLst/>
          </a:prstGeom>
          <a:noFill/>
        </p:spPr>
        <p:txBody>
          <a:bodyPr wrap="square" rtlCol="0">
            <a:spAutoFit/>
          </a:bodyPr>
          <a:lstStyle/>
          <a:p>
            <a:r>
              <a:rPr lang="en-US" sz="2000" dirty="0" smtClean="0">
                <a:latin typeface="+mn-lt"/>
              </a:rPr>
              <a:t>0.63</a:t>
            </a:r>
            <a:endParaRPr lang="en-US" sz="2000" dirty="0">
              <a:latin typeface="+mn-lt"/>
            </a:endParaRPr>
          </a:p>
        </p:txBody>
      </p:sp>
      <p:sp>
        <p:nvSpPr>
          <p:cNvPr id="47" name="TextBox 46"/>
          <p:cNvSpPr txBox="1"/>
          <p:nvPr/>
        </p:nvSpPr>
        <p:spPr>
          <a:xfrm>
            <a:off x="7712126" y="5092615"/>
            <a:ext cx="433422" cy="400110"/>
          </a:xfrm>
          <a:prstGeom prst="rect">
            <a:avLst/>
          </a:prstGeom>
          <a:noFill/>
        </p:spPr>
        <p:txBody>
          <a:bodyPr wrap="square" rtlCol="0">
            <a:spAutoFit/>
          </a:bodyPr>
          <a:lstStyle/>
          <a:p>
            <a:pPr algn="ctr"/>
            <a:r>
              <a:rPr lang="en-US" sz="2000" dirty="0">
                <a:latin typeface="+mn-lt"/>
              </a:rPr>
              <a:t>=</a:t>
            </a:r>
          </a:p>
        </p:txBody>
      </p:sp>
      <p:sp>
        <p:nvSpPr>
          <p:cNvPr id="48" name="TextBox 47"/>
          <p:cNvSpPr txBox="1"/>
          <p:nvPr/>
        </p:nvSpPr>
        <p:spPr>
          <a:xfrm>
            <a:off x="7922441" y="5117472"/>
            <a:ext cx="1170766" cy="400110"/>
          </a:xfrm>
          <a:prstGeom prst="rect">
            <a:avLst/>
          </a:prstGeom>
          <a:noFill/>
        </p:spPr>
        <p:txBody>
          <a:bodyPr wrap="square" rtlCol="0">
            <a:spAutoFit/>
          </a:bodyPr>
          <a:lstStyle/>
          <a:p>
            <a:pPr algn="r"/>
            <a:r>
              <a:rPr lang="en-US" sz="2000" dirty="0">
                <a:latin typeface="+mn-lt"/>
              </a:rPr>
              <a:t>10,962</a:t>
            </a:r>
          </a:p>
        </p:txBody>
      </p:sp>
      <p:sp>
        <p:nvSpPr>
          <p:cNvPr id="55" name="TextBox 54"/>
          <p:cNvSpPr txBox="1"/>
          <p:nvPr/>
        </p:nvSpPr>
        <p:spPr>
          <a:xfrm>
            <a:off x="598965" y="1334127"/>
            <a:ext cx="8397750" cy="830997"/>
          </a:xfrm>
          <a:prstGeom prst="rect">
            <a:avLst/>
          </a:prstGeom>
          <a:noFill/>
        </p:spPr>
        <p:txBody>
          <a:bodyPr wrap="square" rtlCol="0">
            <a:spAutoFit/>
          </a:bodyPr>
          <a:lstStyle/>
          <a:p>
            <a:r>
              <a:rPr lang="en-US" sz="2400" dirty="0" smtClean="0">
                <a:latin typeface="+mn-lt"/>
                <a:cs typeface="Arial" panose="020B0604020202020204" pitchFamily="34" charset="0"/>
              </a:rPr>
              <a:t>Assume ending inventory of </a:t>
            </a:r>
            <a:r>
              <a:rPr lang="en-US" sz="2400" b="1" dirty="0" smtClean="0">
                <a:solidFill>
                  <a:srgbClr val="D60093"/>
                </a:solidFill>
                <a:latin typeface="Calibri"/>
                <a:cs typeface="Arial" panose="020B0604020202020204" pitchFamily="34" charset="0"/>
              </a:rPr>
              <a:t>$226,000</a:t>
            </a:r>
            <a:r>
              <a:rPr lang="en-US" sz="2400" dirty="0" smtClean="0">
                <a:latin typeface="+mn-lt"/>
                <a:cs typeface="Arial" panose="020B0604020202020204" pitchFamily="34" charset="0"/>
              </a:rPr>
              <a:t> in 2019 with a retail </a:t>
            </a:r>
            <a:r>
              <a:rPr lang="en-US" sz="2400" dirty="0">
                <a:latin typeface="+mn-lt"/>
                <a:cs typeface="Arial" panose="020B0604020202020204" pitchFamily="34" charset="0"/>
              </a:rPr>
              <a:t>price index </a:t>
            </a:r>
            <a:r>
              <a:rPr lang="en-US" sz="2400" dirty="0" smtClean="0">
                <a:latin typeface="+mn-lt"/>
                <a:cs typeface="Arial" panose="020B0604020202020204" pitchFamily="34" charset="0"/>
              </a:rPr>
              <a:t>of </a:t>
            </a:r>
            <a:r>
              <a:rPr lang="en-US" sz="2400" b="1" dirty="0" smtClean="0">
                <a:solidFill>
                  <a:srgbClr val="D60093"/>
                </a:solidFill>
                <a:latin typeface="+mn-lt"/>
                <a:cs typeface="Arial" panose="020B0604020202020204" pitchFamily="34" charset="0"/>
              </a:rPr>
              <a:t>1.16</a:t>
            </a:r>
            <a:r>
              <a:rPr lang="en-US" sz="2400" dirty="0">
                <a:latin typeface="+mn-lt"/>
                <a:cs typeface="Arial" panose="020B0604020202020204" pitchFamily="34" charset="0"/>
              </a:rPr>
              <a:t> </a:t>
            </a:r>
            <a:r>
              <a:rPr lang="en-US" sz="2400" dirty="0" smtClean="0">
                <a:latin typeface="+mn-lt"/>
                <a:cs typeface="Arial" panose="020B0604020202020204" pitchFamily="34" charset="0"/>
              </a:rPr>
              <a:t>and a cost-to-retail percentage of 63%.</a:t>
            </a:r>
            <a:endParaRPr lang="en-US" sz="2400" dirty="0">
              <a:latin typeface="+mn-lt"/>
              <a:cs typeface="Arial" panose="020B0604020202020204" pitchFamily="34" charset="0"/>
            </a:endParaRPr>
          </a:p>
        </p:txBody>
      </p:sp>
      <p:sp>
        <p:nvSpPr>
          <p:cNvPr id="56" name="TextBox 55"/>
          <p:cNvSpPr txBox="1"/>
          <p:nvPr/>
        </p:nvSpPr>
        <p:spPr>
          <a:xfrm>
            <a:off x="616675" y="2250035"/>
            <a:ext cx="1662592" cy="1323439"/>
          </a:xfrm>
          <a:prstGeom prst="rect">
            <a:avLst/>
          </a:prstGeom>
          <a:solidFill>
            <a:srgbClr val="CCECFF"/>
          </a:solidFill>
        </p:spPr>
        <p:txBody>
          <a:bodyPr wrap="square" rtlCol="0">
            <a:spAutoFit/>
          </a:bodyPr>
          <a:lstStyle/>
          <a:p>
            <a:pPr algn="ctr"/>
            <a:r>
              <a:rPr lang="en-US" sz="2000" b="1" dirty="0">
                <a:latin typeface="+mn-lt"/>
              </a:rPr>
              <a:t>Ending Inventory at Year-End Retail Prices</a:t>
            </a:r>
          </a:p>
        </p:txBody>
      </p:sp>
      <p:sp>
        <p:nvSpPr>
          <p:cNvPr id="57" name="TextBox 56"/>
          <p:cNvSpPr txBox="1"/>
          <p:nvPr/>
        </p:nvSpPr>
        <p:spPr>
          <a:xfrm>
            <a:off x="2279267" y="2250035"/>
            <a:ext cx="2227078" cy="1323439"/>
          </a:xfrm>
          <a:prstGeom prst="rect">
            <a:avLst/>
          </a:prstGeom>
          <a:solidFill>
            <a:srgbClr val="A7DDFF"/>
          </a:solidFill>
        </p:spPr>
        <p:txBody>
          <a:bodyPr wrap="square" rtlCol="0">
            <a:spAutoFit/>
          </a:bodyPr>
          <a:lstStyle/>
          <a:p>
            <a:pPr algn="ctr"/>
            <a:r>
              <a:rPr lang="en-US" sz="2000" b="1" dirty="0">
                <a:latin typeface="+mn-lt"/>
              </a:rPr>
              <a:t>Step 1</a:t>
            </a:r>
          </a:p>
          <a:p>
            <a:pPr algn="ctr"/>
            <a:r>
              <a:rPr lang="en-US" sz="2000" b="1" dirty="0">
                <a:latin typeface="+mn-lt"/>
              </a:rPr>
              <a:t>Ending Inventory at Base Year Retail Prices</a:t>
            </a:r>
          </a:p>
        </p:txBody>
      </p:sp>
      <p:sp>
        <p:nvSpPr>
          <p:cNvPr id="58" name="TextBox 57"/>
          <p:cNvSpPr txBox="1"/>
          <p:nvPr/>
        </p:nvSpPr>
        <p:spPr>
          <a:xfrm>
            <a:off x="4506345" y="2250035"/>
            <a:ext cx="2394949" cy="1323439"/>
          </a:xfrm>
          <a:prstGeom prst="rect">
            <a:avLst/>
          </a:prstGeom>
          <a:solidFill>
            <a:srgbClr val="437789"/>
          </a:solidFill>
        </p:spPr>
        <p:txBody>
          <a:bodyPr wrap="square" rtlCol="0">
            <a:spAutoFit/>
          </a:bodyPr>
          <a:lstStyle/>
          <a:p>
            <a:pPr algn="ctr"/>
            <a:r>
              <a:rPr lang="en-US" sz="2000" b="1" dirty="0">
                <a:solidFill>
                  <a:schemeClr val="bg1"/>
                </a:solidFill>
                <a:latin typeface="+mn-lt"/>
              </a:rPr>
              <a:t>Step 2</a:t>
            </a:r>
          </a:p>
          <a:p>
            <a:pPr algn="ctr"/>
            <a:r>
              <a:rPr lang="en-US" sz="2000" b="1" dirty="0">
                <a:solidFill>
                  <a:schemeClr val="bg1"/>
                </a:solidFill>
                <a:latin typeface="+mn-lt"/>
              </a:rPr>
              <a:t>Inventory Layers at Base Year Retail Prices</a:t>
            </a:r>
          </a:p>
        </p:txBody>
      </p:sp>
      <p:sp>
        <p:nvSpPr>
          <p:cNvPr id="59" name="TextBox 58"/>
          <p:cNvSpPr txBox="1"/>
          <p:nvPr/>
        </p:nvSpPr>
        <p:spPr>
          <a:xfrm>
            <a:off x="6853168" y="2239936"/>
            <a:ext cx="2192977" cy="1323439"/>
          </a:xfrm>
          <a:prstGeom prst="rect">
            <a:avLst/>
          </a:prstGeom>
          <a:solidFill>
            <a:srgbClr val="376092"/>
          </a:solidFill>
        </p:spPr>
        <p:txBody>
          <a:bodyPr wrap="square" rtlCol="0">
            <a:spAutoFit/>
          </a:bodyPr>
          <a:lstStyle/>
          <a:p>
            <a:pPr algn="ctr"/>
            <a:r>
              <a:rPr lang="en-US" sz="2000" b="1" dirty="0">
                <a:solidFill>
                  <a:schemeClr val="bg1"/>
                </a:solidFill>
                <a:latin typeface="+mn-lt"/>
              </a:rPr>
              <a:t>Step 3</a:t>
            </a:r>
          </a:p>
          <a:p>
            <a:pPr algn="ctr"/>
            <a:r>
              <a:rPr lang="en-US" sz="2000" b="1" dirty="0">
                <a:solidFill>
                  <a:schemeClr val="bg1"/>
                </a:solidFill>
                <a:latin typeface="+mn-lt"/>
              </a:rPr>
              <a:t>Inventory Layers Converted to LIFO Cost</a:t>
            </a:r>
          </a:p>
        </p:txBody>
      </p:sp>
      <p:cxnSp>
        <p:nvCxnSpPr>
          <p:cNvPr id="54" name="Straight Connector 53"/>
          <p:cNvCxnSpPr/>
          <p:nvPr/>
        </p:nvCxnSpPr>
        <p:spPr>
          <a:xfrm>
            <a:off x="598965" y="3573474"/>
            <a:ext cx="8467344"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123587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childTnLst>
                          </p:cTn>
                        </p:par>
                        <p:par>
                          <p:cTn id="78" fill="hold">
                            <p:stCondLst>
                              <p:cond delay="3000"/>
                            </p:stCondLst>
                            <p:childTnLst>
                              <p:par>
                                <p:cTn id="79" presetID="10"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childTnLst>
                          </p:cTn>
                        </p:par>
                        <p:par>
                          <p:cTn id="82" fill="hold">
                            <p:stCondLst>
                              <p:cond delay="3500"/>
                            </p:stCondLst>
                            <p:childTnLst>
                              <p:par>
                                <p:cTn id="83" presetID="10"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par>
                          <p:cTn id="86" fill="hold">
                            <p:stCondLst>
                              <p:cond delay="4000"/>
                            </p:stCondLst>
                            <p:childTnLst>
                              <p:par>
                                <p:cTn id="87" presetID="10" presetClass="entr" presetSubtype="0"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par>
                          <p:cTn id="90" fill="hold">
                            <p:stCondLst>
                              <p:cond delay="5000"/>
                            </p:stCondLst>
                            <p:childTnLst>
                              <p:par>
                                <p:cTn id="91" presetID="10"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500"/>
                                        <p:tgtEl>
                                          <p:spTgt spid="18"/>
                                        </p:tgtEl>
                                      </p:cBhvr>
                                    </p:animEffect>
                                  </p:childTnLst>
                                </p:cTn>
                              </p:par>
                            </p:childTnLst>
                          </p:cTn>
                        </p:par>
                        <p:par>
                          <p:cTn id="94" fill="hold">
                            <p:stCondLst>
                              <p:cond delay="5500"/>
                            </p:stCondLst>
                            <p:childTnLst>
                              <p:par>
                                <p:cTn id="95" presetID="10" presetClass="entr" presetSubtype="0"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500"/>
                                        <p:tgtEl>
                                          <p:spTgt spid="20"/>
                                        </p:tgtEl>
                                      </p:cBhvr>
                                    </p:animEffect>
                                  </p:childTnLst>
                                </p:cTn>
                              </p:par>
                            </p:childTnLst>
                          </p:cTn>
                        </p:par>
                        <p:par>
                          <p:cTn id="98" fill="hold">
                            <p:stCondLst>
                              <p:cond delay="6000"/>
                            </p:stCondLst>
                            <p:childTnLst>
                              <p:par>
                                <p:cTn id="99" presetID="10"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500"/>
                                        <p:tgtEl>
                                          <p:spTgt spid="22"/>
                                        </p:tgtEl>
                                      </p:cBhvr>
                                    </p:animEffect>
                                  </p:childTnLst>
                                </p:cTn>
                              </p:par>
                            </p:childTnLst>
                          </p:cTn>
                        </p:par>
                        <p:par>
                          <p:cTn id="102" fill="hold">
                            <p:stCondLst>
                              <p:cond delay="6500"/>
                            </p:stCondLst>
                            <p:childTnLst>
                              <p:par>
                                <p:cTn id="103" presetID="10" presetClass="entr" presetSubtype="0"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childTnLst>
                                </p:cTn>
                              </p:par>
                            </p:childTnLst>
                          </p:cTn>
                        </p:par>
                        <p:par>
                          <p:cTn id="106" fill="hold">
                            <p:stCondLst>
                              <p:cond delay="700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childTnLst>
                          </p:cTn>
                        </p:par>
                        <p:par>
                          <p:cTn id="110" fill="hold">
                            <p:stCondLst>
                              <p:cond delay="7500"/>
                            </p:stCondLst>
                            <p:childTnLst>
                              <p:par>
                                <p:cTn id="111" presetID="10"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500"/>
                                        <p:tgtEl>
                                          <p:spTgt spid="28"/>
                                        </p:tgtEl>
                                      </p:cBhvr>
                                    </p:animEffect>
                                  </p:childTnLst>
                                </p:cTn>
                              </p:par>
                            </p:childTnLst>
                          </p:cTn>
                        </p:par>
                        <p:par>
                          <p:cTn id="114" fill="hold">
                            <p:stCondLst>
                              <p:cond delay="8000"/>
                            </p:stCondLst>
                            <p:childTnLst>
                              <p:par>
                                <p:cTn id="115" presetID="10" presetClass="entr" presetSubtype="0" fill="hold" grpId="0" nodeType="afterEffect">
                                  <p:stCondLst>
                                    <p:cond delay="0"/>
                                  </p:stCondLst>
                                  <p:childTnLst>
                                    <p:set>
                                      <p:cBhvr>
                                        <p:cTn id="116" dur="1" fill="hold">
                                          <p:stCondLst>
                                            <p:cond delay="0"/>
                                          </p:stCondLst>
                                        </p:cTn>
                                        <p:tgtEl>
                                          <p:spTgt spid="31"/>
                                        </p:tgtEl>
                                        <p:attrNameLst>
                                          <p:attrName>style.visibility</p:attrName>
                                        </p:attrNameLst>
                                      </p:cBhvr>
                                      <p:to>
                                        <p:strVal val="visible"/>
                                      </p:to>
                                    </p:set>
                                    <p:animEffect transition="in" filter="fade">
                                      <p:cBhvr>
                                        <p:cTn id="117" dur="500"/>
                                        <p:tgtEl>
                                          <p:spTgt spid="3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500"/>
                                        <p:tgtEl>
                                          <p:spTgt spid="42"/>
                                        </p:tgtEl>
                                      </p:cBhvr>
                                    </p:animEffect>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500"/>
                                        <p:tgtEl>
                                          <p:spTgt spid="43"/>
                                        </p:tgtEl>
                                      </p:cBhvr>
                                    </p:animEffect>
                                  </p:childTnLst>
                                </p:cTn>
                              </p:par>
                            </p:childTnLst>
                          </p:cTn>
                        </p:par>
                        <p:par>
                          <p:cTn id="126" fill="hold">
                            <p:stCondLst>
                              <p:cond delay="9500"/>
                            </p:stCondLst>
                            <p:childTnLst>
                              <p:par>
                                <p:cTn id="127" presetID="10" presetClass="entr" presetSubtype="0"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500"/>
                                        <p:tgtEl>
                                          <p:spTgt spid="44"/>
                                        </p:tgtEl>
                                      </p:cBhvr>
                                    </p:animEffect>
                                  </p:childTnLst>
                                </p:cTn>
                              </p:par>
                            </p:childTnLst>
                          </p:cTn>
                        </p:par>
                        <p:par>
                          <p:cTn id="130" fill="hold">
                            <p:stCondLst>
                              <p:cond delay="10000"/>
                            </p:stCondLst>
                            <p:childTnLst>
                              <p:par>
                                <p:cTn id="131" presetID="10" presetClass="entr" presetSubtype="0" fill="hold" grpId="0" nodeType="after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fade">
                                      <p:cBhvr>
                                        <p:cTn id="133" dur="500"/>
                                        <p:tgtEl>
                                          <p:spTgt spid="45"/>
                                        </p:tgtEl>
                                      </p:cBhvr>
                                    </p:animEffect>
                                  </p:childTnLst>
                                </p:cTn>
                              </p:par>
                            </p:childTnLst>
                          </p:cTn>
                        </p:par>
                        <p:par>
                          <p:cTn id="134" fill="hold">
                            <p:stCondLst>
                              <p:cond delay="10500"/>
                            </p:stCondLst>
                            <p:childTnLst>
                              <p:par>
                                <p:cTn id="135" presetID="10" presetClass="entr" presetSubtype="0" fill="hold" grpId="0" nodeType="after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500"/>
                                        <p:tgtEl>
                                          <p:spTgt spid="46"/>
                                        </p:tgtEl>
                                      </p:cBhvr>
                                    </p:animEffect>
                                  </p:childTnLst>
                                </p:cTn>
                              </p:par>
                            </p:childTnLst>
                          </p:cTn>
                        </p:par>
                        <p:par>
                          <p:cTn id="138" fill="hold">
                            <p:stCondLst>
                              <p:cond delay="11000"/>
                            </p:stCondLst>
                            <p:childTnLst>
                              <p:par>
                                <p:cTn id="139" presetID="10" presetClass="entr" presetSubtype="0" fill="hold" grpId="0" nodeType="afterEffect">
                                  <p:stCondLst>
                                    <p:cond delay="0"/>
                                  </p:stCondLst>
                                  <p:childTnLst>
                                    <p:set>
                                      <p:cBhvr>
                                        <p:cTn id="140" dur="1" fill="hold">
                                          <p:stCondLst>
                                            <p:cond delay="0"/>
                                          </p:stCondLst>
                                        </p:cTn>
                                        <p:tgtEl>
                                          <p:spTgt spid="47"/>
                                        </p:tgtEl>
                                        <p:attrNameLst>
                                          <p:attrName>style.visibility</p:attrName>
                                        </p:attrNameLst>
                                      </p:cBhvr>
                                      <p:to>
                                        <p:strVal val="visible"/>
                                      </p:to>
                                    </p:set>
                                    <p:animEffect transition="in" filter="fade">
                                      <p:cBhvr>
                                        <p:cTn id="141" dur="500"/>
                                        <p:tgtEl>
                                          <p:spTgt spid="47"/>
                                        </p:tgtEl>
                                      </p:cBhvr>
                                    </p:animEffect>
                                  </p:childTnLst>
                                </p:cTn>
                              </p:par>
                            </p:childTnLst>
                          </p:cTn>
                        </p:par>
                        <p:par>
                          <p:cTn id="142" fill="hold">
                            <p:stCondLst>
                              <p:cond delay="11500"/>
                            </p:stCondLst>
                            <p:childTnLst>
                              <p:par>
                                <p:cTn id="143" presetID="10" presetClass="entr" presetSubtype="0" fill="hold" grpId="0" nodeType="afterEffect">
                                  <p:stCondLst>
                                    <p:cond delay="0"/>
                                  </p:stCondLst>
                                  <p:childTnLst>
                                    <p:set>
                                      <p:cBhvr>
                                        <p:cTn id="144" dur="1" fill="hold">
                                          <p:stCondLst>
                                            <p:cond delay="0"/>
                                          </p:stCondLst>
                                        </p:cTn>
                                        <p:tgtEl>
                                          <p:spTgt spid="48"/>
                                        </p:tgtEl>
                                        <p:attrNameLst>
                                          <p:attrName>style.visibility</p:attrName>
                                        </p:attrNameLst>
                                      </p:cBhvr>
                                      <p:to>
                                        <p:strVal val="visible"/>
                                      </p:to>
                                    </p:set>
                                    <p:animEffect transition="in" filter="fade">
                                      <p:cBhvr>
                                        <p:cTn id="145" dur="500"/>
                                        <p:tgtEl>
                                          <p:spTgt spid="48"/>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39"/>
                                        </p:tgtEl>
                                        <p:attrNameLst>
                                          <p:attrName>style.visibility</p:attrName>
                                        </p:attrNameLst>
                                      </p:cBhvr>
                                      <p:to>
                                        <p:strVal val="visible"/>
                                      </p:to>
                                    </p:set>
                                    <p:animEffect transition="in" filter="fade">
                                      <p:cBhvr>
                                        <p:cTn id="148" dur="500"/>
                                        <p:tgtEl>
                                          <p:spTgt spid="39"/>
                                        </p:tgtEl>
                                      </p:cBhvr>
                                    </p:animEffect>
                                  </p:childTnLst>
                                </p:cTn>
                              </p:par>
                              <p:par>
                                <p:cTn id="149" presetID="10" presetClass="entr" presetSubtype="0" fill="hold" nodeType="with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fade">
                                      <p:cBhvr>
                                        <p:cTn id="151" dur="500"/>
                                        <p:tgtEl>
                                          <p:spTgt spid="32"/>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33"/>
                                        </p:tgtEl>
                                        <p:attrNameLst>
                                          <p:attrName>style.visibility</p:attrName>
                                        </p:attrNameLst>
                                      </p:cBhvr>
                                      <p:to>
                                        <p:strVal val="visible"/>
                                      </p:to>
                                    </p:set>
                                    <p:animEffect transition="in" filter="fade">
                                      <p:cBhvr>
                                        <p:cTn id="154" dur="500"/>
                                        <p:tgtEl>
                                          <p:spTgt spid="33"/>
                                        </p:tgtEl>
                                      </p:cBhvr>
                                    </p:animEffect>
                                  </p:childTnLst>
                                </p:cTn>
                              </p:par>
                              <p:par>
                                <p:cTn id="155" presetID="10" presetClass="entr" presetSubtype="0" fill="hold" nodeType="withEffect">
                                  <p:stCondLst>
                                    <p:cond delay="0"/>
                                  </p:stCondLst>
                                  <p:childTnLst>
                                    <p:set>
                                      <p:cBhvr>
                                        <p:cTn id="156" dur="1" fill="hold">
                                          <p:stCondLst>
                                            <p:cond delay="0"/>
                                          </p:stCondLst>
                                        </p:cTn>
                                        <p:tgtEl>
                                          <p:spTgt spid="34"/>
                                        </p:tgtEl>
                                        <p:attrNameLst>
                                          <p:attrName>style.visibility</p:attrName>
                                        </p:attrNameLst>
                                      </p:cBhvr>
                                      <p:to>
                                        <p:strVal val="visible"/>
                                      </p:to>
                                    </p:set>
                                    <p:animEffect transition="in" filter="fade">
                                      <p:cBhvr>
                                        <p:cTn id="157" dur="500"/>
                                        <p:tgtEl>
                                          <p:spTgt spid="34"/>
                                        </p:tgtEl>
                                      </p:cBhvr>
                                    </p:animEffect>
                                  </p:childTnLst>
                                </p:cTn>
                              </p:par>
                              <p:par>
                                <p:cTn id="158" presetID="10" presetClass="entr" presetSubtype="0" fill="hold" nodeType="withEffect">
                                  <p:stCondLst>
                                    <p:cond delay="0"/>
                                  </p:stCondLst>
                                  <p:childTnLst>
                                    <p:set>
                                      <p:cBhvr>
                                        <p:cTn id="159" dur="1" fill="hold">
                                          <p:stCondLst>
                                            <p:cond delay="0"/>
                                          </p:stCondLst>
                                        </p:cTn>
                                        <p:tgtEl>
                                          <p:spTgt spid="35"/>
                                        </p:tgtEl>
                                        <p:attrNameLst>
                                          <p:attrName>style.visibility</p:attrName>
                                        </p:attrNameLst>
                                      </p:cBhvr>
                                      <p:to>
                                        <p:strVal val="visible"/>
                                      </p:to>
                                    </p:set>
                                    <p:animEffect transition="in" filter="fade">
                                      <p:cBhvr>
                                        <p:cTn id="1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3" grpId="0"/>
      <p:bldP spid="37" grpId="0"/>
      <p:bldP spid="39" grpId="0"/>
      <p:bldP spid="42" grpId="0"/>
      <p:bldP spid="43" grpId="0"/>
      <p:bldP spid="44" grpId="0"/>
      <p:bldP spid="45" grpId="0"/>
      <p:bldP spid="46" grpId="0"/>
      <p:bldP spid="47" grpId="0"/>
      <p:bldP spid="48" grpId="0"/>
      <p:bldP spid="56" grpId="0" animBg="1"/>
      <p:bldP spid="57" grpId="0" animBg="1"/>
      <p:bldP spid="58" grpId="0" animBg="1"/>
      <p:bldP spid="5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Dollar-Value LIFO Retail </a:t>
            </a:r>
            <a:r>
              <a:rPr lang="en-US" dirty="0" smtClean="0"/>
              <a:t>Method </a:t>
            </a:r>
            <a:r>
              <a:rPr lang="en-US" dirty="0"/>
              <a:t/>
            </a:r>
            <a:br>
              <a:rPr lang="en-US" dirty="0"/>
            </a:br>
            <a:r>
              <a:rPr lang="en-US" sz="2400" dirty="0"/>
              <a:t>(concluded)</a:t>
            </a:r>
            <a:endParaRPr lang="en-IN"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
        <p:nvSpPr>
          <p:cNvPr id="5" name="TextBox 4"/>
          <p:cNvSpPr txBox="1"/>
          <p:nvPr/>
        </p:nvSpPr>
        <p:spPr>
          <a:xfrm>
            <a:off x="611285" y="2405763"/>
            <a:ext cx="8465275" cy="3840480"/>
          </a:xfrm>
          <a:prstGeom prst="rect">
            <a:avLst/>
          </a:prstGeom>
          <a:solidFill>
            <a:srgbClr val="FFFAB0"/>
          </a:solidFill>
          <a:ln w="28575">
            <a:solidFill>
              <a:schemeClr val="bg1">
                <a:lumMod val="50000"/>
              </a:schemeClr>
            </a:solidFill>
          </a:ln>
        </p:spPr>
        <p:txBody>
          <a:bodyPr wrap="square" rtlCol="0">
            <a:spAutoFit/>
          </a:bodyPr>
          <a:lstStyle/>
          <a:p>
            <a:endParaRPr lang="en-US" dirty="0"/>
          </a:p>
        </p:txBody>
      </p:sp>
      <p:sp>
        <p:nvSpPr>
          <p:cNvPr id="10" name="TextBox 9"/>
          <p:cNvSpPr txBox="1"/>
          <p:nvPr/>
        </p:nvSpPr>
        <p:spPr>
          <a:xfrm>
            <a:off x="562745" y="3853386"/>
            <a:ext cx="1287842" cy="400110"/>
          </a:xfrm>
          <a:prstGeom prst="rect">
            <a:avLst/>
          </a:prstGeom>
          <a:noFill/>
        </p:spPr>
        <p:txBody>
          <a:bodyPr wrap="square" rtlCol="0">
            <a:spAutoFit/>
          </a:bodyPr>
          <a:lstStyle/>
          <a:p>
            <a:r>
              <a:rPr lang="en-US" sz="2000" b="1" dirty="0">
                <a:solidFill>
                  <a:srgbClr val="EC0095"/>
                </a:solidFill>
                <a:latin typeface="+mn-lt"/>
              </a:rPr>
              <a:t>$204,160</a:t>
            </a:r>
          </a:p>
        </p:txBody>
      </p:sp>
      <p:sp>
        <p:nvSpPr>
          <p:cNvPr id="11" name="TextBox 10"/>
          <p:cNvSpPr txBox="1"/>
          <p:nvPr/>
        </p:nvSpPr>
        <p:spPr>
          <a:xfrm>
            <a:off x="1951213" y="3850107"/>
            <a:ext cx="1287842" cy="400110"/>
          </a:xfrm>
          <a:prstGeom prst="rect">
            <a:avLst/>
          </a:prstGeom>
          <a:noFill/>
        </p:spPr>
        <p:txBody>
          <a:bodyPr wrap="square" rtlCol="0">
            <a:spAutoFit/>
          </a:bodyPr>
          <a:lstStyle/>
          <a:p>
            <a:pPr algn="ctr"/>
            <a:r>
              <a:rPr lang="en-US" sz="2000" dirty="0">
                <a:latin typeface="+mn-lt"/>
              </a:rPr>
              <a:t>$204,160</a:t>
            </a:r>
          </a:p>
        </p:txBody>
      </p:sp>
      <p:cxnSp>
        <p:nvCxnSpPr>
          <p:cNvPr id="12" name="Straight Connector 11"/>
          <p:cNvCxnSpPr/>
          <p:nvPr/>
        </p:nvCxnSpPr>
        <p:spPr>
          <a:xfrm>
            <a:off x="2078640" y="4215208"/>
            <a:ext cx="1032989"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155327" y="4215208"/>
            <a:ext cx="879614" cy="400110"/>
          </a:xfrm>
          <a:prstGeom prst="rect">
            <a:avLst/>
          </a:prstGeom>
          <a:noFill/>
        </p:spPr>
        <p:txBody>
          <a:bodyPr wrap="square" rtlCol="0">
            <a:spAutoFit/>
          </a:bodyPr>
          <a:lstStyle/>
          <a:p>
            <a:pPr algn="ctr"/>
            <a:r>
              <a:rPr lang="en-US" sz="2000" b="1" dirty="0">
                <a:solidFill>
                  <a:srgbClr val="EC0095"/>
                </a:solidFill>
                <a:latin typeface="+mn-lt"/>
              </a:rPr>
              <a:t>1.16</a:t>
            </a:r>
          </a:p>
        </p:txBody>
      </p:sp>
      <p:sp>
        <p:nvSpPr>
          <p:cNvPr id="14" name="TextBox 13"/>
          <p:cNvSpPr txBox="1"/>
          <p:nvPr/>
        </p:nvSpPr>
        <p:spPr>
          <a:xfrm>
            <a:off x="3003827" y="4015153"/>
            <a:ext cx="433422" cy="400110"/>
          </a:xfrm>
          <a:prstGeom prst="rect">
            <a:avLst/>
          </a:prstGeom>
          <a:noFill/>
        </p:spPr>
        <p:txBody>
          <a:bodyPr wrap="square" rtlCol="0">
            <a:spAutoFit/>
          </a:bodyPr>
          <a:lstStyle/>
          <a:p>
            <a:pPr algn="ctr"/>
            <a:r>
              <a:rPr lang="en-US" sz="2000" dirty="0">
                <a:latin typeface="+mn-lt"/>
              </a:rPr>
              <a:t>=</a:t>
            </a:r>
          </a:p>
        </p:txBody>
      </p:sp>
      <p:sp>
        <p:nvSpPr>
          <p:cNvPr id="15" name="TextBox 14"/>
          <p:cNvSpPr txBox="1"/>
          <p:nvPr/>
        </p:nvSpPr>
        <p:spPr>
          <a:xfrm>
            <a:off x="3230950" y="4036785"/>
            <a:ext cx="1287842" cy="400110"/>
          </a:xfrm>
          <a:prstGeom prst="rect">
            <a:avLst/>
          </a:prstGeom>
          <a:noFill/>
        </p:spPr>
        <p:txBody>
          <a:bodyPr wrap="square" rtlCol="0">
            <a:spAutoFit/>
          </a:bodyPr>
          <a:lstStyle/>
          <a:p>
            <a:r>
              <a:rPr lang="en-US" sz="2000" dirty="0">
                <a:latin typeface="+mn-lt"/>
              </a:rPr>
              <a:t>$176,000</a:t>
            </a:r>
          </a:p>
        </p:txBody>
      </p:sp>
      <p:sp>
        <p:nvSpPr>
          <p:cNvPr id="16" name="TextBox 15"/>
          <p:cNvSpPr txBox="1"/>
          <p:nvPr/>
        </p:nvSpPr>
        <p:spPr>
          <a:xfrm>
            <a:off x="4504103" y="4036785"/>
            <a:ext cx="1287842" cy="400110"/>
          </a:xfrm>
          <a:prstGeom prst="rect">
            <a:avLst/>
          </a:prstGeom>
          <a:noFill/>
        </p:spPr>
        <p:txBody>
          <a:bodyPr wrap="square" rtlCol="0">
            <a:spAutoFit/>
          </a:bodyPr>
          <a:lstStyle/>
          <a:p>
            <a:r>
              <a:rPr lang="en-US" sz="2000" dirty="0">
                <a:latin typeface="+mn-lt"/>
              </a:rPr>
              <a:t>$176,000</a:t>
            </a:r>
          </a:p>
        </p:txBody>
      </p:sp>
      <p:cxnSp>
        <p:nvCxnSpPr>
          <p:cNvPr id="29" name="Straight Arrow Connector 28"/>
          <p:cNvCxnSpPr/>
          <p:nvPr/>
        </p:nvCxnSpPr>
        <p:spPr>
          <a:xfrm>
            <a:off x="1640591" y="4050162"/>
            <a:ext cx="448535"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2078640" y="4215208"/>
            <a:ext cx="1032989" cy="0"/>
          </a:xfrm>
          <a:prstGeom prst="line">
            <a:avLst/>
          </a:prstGeom>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4361358" y="4399738"/>
            <a:ext cx="1727619" cy="400110"/>
          </a:xfrm>
          <a:prstGeom prst="rect">
            <a:avLst/>
          </a:prstGeom>
          <a:noFill/>
        </p:spPr>
        <p:txBody>
          <a:bodyPr wrap="square" rtlCol="0">
            <a:spAutoFit/>
          </a:bodyPr>
          <a:lstStyle/>
          <a:p>
            <a:pPr algn="r"/>
            <a:r>
              <a:rPr lang="en-US" sz="2000" dirty="0">
                <a:latin typeface="+mn-lt"/>
              </a:rPr>
              <a:t>160,000 (base)</a:t>
            </a:r>
          </a:p>
        </p:txBody>
      </p:sp>
      <p:sp>
        <p:nvSpPr>
          <p:cNvPr id="45" name="TextBox 44"/>
          <p:cNvSpPr txBox="1"/>
          <p:nvPr/>
        </p:nvSpPr>
        <p:spPr>
          <a:xfrm>
            <a:off x="4355289" y="4794235"/>
            <a:ext cx="1727619" cy="400110"/>
          </a:xfrm>
          <a:prstGeom prst="rect">
            <a:avLst/>
          </a:prstGeom>
          <a:noFill/>
        </p:spPr>
        <p:txBody>
          <a:bodyPr wrap="square" rtlCol="0">
            <a:spAutoFit/>
          </a:bodyPr>
          <a:lstStyle/>
          <a:p>
            <a:pPr algn="r"/>
            <a:r>
              <a:rPr lang="en-US" sz="2000" dirty="0">
                <a:latin typeface="+mn-lt"/>
              </a:rPr>
              <a:t>16,000 (2018)</a:t>
            </a:r>
          </a:p>
        </p:txBody>
      </p:sp>
      <p:sp>
        <p:nvSpPr>
          <p:cNvPr id="46" name="TextBox 45"/>
          <p:cNvSpPr txBox="1"/>
          <p:nvPr/>
        </p:nvSpPr>
        <p:spPr>
          <a:xfrm>
            <a:off x="5918264" y="4418982"/>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7" name="TextBox 46"/>
          <p:cNvSpPr txBox="1"/>
          <p:nvPr/>
        </p:nvSpPr>
        <p:spPr>
          <a:xfrm>
            <a:off x="5918264" y="4793634"/>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48" name="TextBox 47"/>
          <p:cNvSpPr txBox="1"/>
          <p:nvPr/>
        </p:nvSpPr>
        <p:spPr>
          <a:xfrm>
            <a:off x="6179234" y="4397970"/>
            <a:ext cx="660867" cy="400110"/>
          </a:xfrm>
          <a:prstGeom prst="rect">
            <a:avLst/>
          </a:prstGeom>
          <a:noFill/>
        </p:spPr>
        <p:txBody>
          <a:bodyPr wrap="square" rtlCol="0">
            <a:spAutoFit/>
          </a:bodyPr>
          <a:lstStyle/>
          <a:p>
            <a:pPr algn="ctr"/>
            <a:r>
              <a:rPr lang="en-US" sz="2000" dirty="0">
                <a:latin typeface="+mn-lt"/>
              </a:rPr>
              <a:t>1.00</a:t>
            </a:r>
          </a:p>
        </p:txBody>
      </p:sp>
      <p:sp>
        <p:nvSpPr>
          <p:cNvPr id="49" name="TextBox 48"/>
          <p:cNvSpPr txBox="1"/>
          <p:nvPr/>
        </p:nvSpPr>
        <p:spPr>
          <a:xfrm>
            <a:off x="6184307" y="4794235"/>
            <a:ext cx="660867" cy="400110"/>
          </a:xfrm>
          <a:prstGeom prst="rect">
            <a:avLst/>
          </a:prstGeom>
          <a:noFill/>
        </p:spPr>
        <p:txBody>
          <a:bodyPr wrap="square" rtlCol="0">
            <a:spAutoFit/>
          </a:bodyPr>
          <a:lstStyle/>
          <a:p>
            <a:pPr algn="ctr"/>
            <a:r>
              <a:rPr lang="en-US" sz="2000" dirty="0">
                <a:latin typeface="+mn-lt"/>
              </a:rPr>
              <a:t>1.10</a:t>
            </a:r>
          </a:p>
        </p:txBody>
      </p:sp>
      <p:sp>
        <p:nvSpPr>
          <p:cNvPr id="50" name="TextBox 49"/>
          <p:cNvSpPr txBox="1"/>
          <p:nvPr/>
        </p:nvSpPr>
        <p:spPr>
          <a:xfrm>
            <a:off x="6672564" y="4413806"/>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51" name="TextBox 50"/>
          <p:cNvSpPr txBox="1"/>
          <p:nvPr/>
        </p:nvSpPr>
        <p:spPr>
          <a:xfrm>
            <a:off x="6672564" y="4788458"/>
            <a:ext cx="433422" cy="400110"/>
          </a:xfrm>
          <a:prstGeom prst="rect">
            <a:avLst/>
          </a:prstGeom>
          <a:noFill/>
        </p:spPr>
        <p:txBody>
          <a:bodyPr wrap="square" rtlCol="0">
            <a:spAutoFit/>
          </a:bodyPr>
          <a:lstStyle/>
          <a:p>
            <a:pPr algn="ctr"/>
            <a:r>
              <a:rPr lang="en-US" sz="2000" dirty="0" smtClean="0">
                <a:latin typeface="+mn-lt"/>
              </a:rPr>
              <a:t>×</a:t>
            </a:r>
            <a:endParaRPr lang="en-US" sz="2000" dirty="0">
              <a:latin typeface="+mn-lt"/>
            </a:endParaRPr>
          </a:p>
        </p:txBody>
      </p:sp>
      <p:sp>
        <p:nvSpPr>
          <p:cNvPr id="52" name="TextBox 51"/>
          <p:cNvSpPr txBox="1"/>
          <p:nvPr/>
        </p:nvSpPr>
        <p:spPr>
          <a:xfrm>
            <a:off x="6903090" y="4413806"/>
            <a:ext cx="768448" cy="400110"/>
          </a:xfrm>
          <a:prstGeom prst="rect">
            <a:avLst/>
          </a:prstGeom>
          <a:noFill/>
        </p:spPr>
        <p:txBody>
          <a:bodyPr wrap="square" rtlCol="0">
            <a:spAutoFit/>
          </a:bodyPr>
          <a:lstStyle/>
          <a:p>
            <a:r>
              <a:rPr lang="en-US" sz="2000" dirty="0" smtClean="0">
                <a:latin typeface="+mn-lt"/>
              </a:rPr>
              <a:t>0.62</a:t>
            </a:r>
            <a:endParaRPr lang="en-US" sz="2000" dirty="0">
              <a:latin typeface="+mn-lt"/>
            </a:endParaRPr>
          </a:p>
        </p:txBody>
      </p:sp>
      <p:sp>
        <p:nvSpPr>
          <p:cNvPr id="53" name="TextBox 52"/>
          <p:cNvSpPr txBox="1"/>
          <p:nvPr/>
        </p:nvSpPr>
        <p:spPr>
          <a:xfrm>
            <a:off x="6955821" y="4789059"/>
            <a:ext cx="1000617" cy="400110"/>
          </a:xfrm>
          <a:prstGeom prst="rect">
            <a:avLst/>
          </a:prstGeom>
          <a:noFill/>
        </p:spPr>
        <p:txBody>
          <a:bodyPr wrap="square" rtlCol="0">
            <a:spAutoFit/>
          </a:bodyPr>
          <a:lstStyle/>
          <a:p>
            <a:r>
              <a:rPr lang="en-US" sz="2000" dirty="0" smtClean="0">
                <a:latin typeface="+mn-lt"/>
              </a:rPr>
              <a:t>0.6468</a:t>
            </a:r>
            <a:endParaRPr lang="en-US" sz="2000" dirty="0">
              <a:latin typeface="+mn-lt"/>
            </a:endParaRPr>
          </a:p>
        </p:txBody>
      </p:sp>
      <p:sp>
        <p:nvSpPr>
          <p:cNvPr id="54" name="TextBox 53"/>
          <p:cNvSpPr txBox="1"/>
          <p:nvPr/>
        </p:nvSpPr>
        <p:spPr>
          <a:xfrm>
            <a:off x="7723139" y="4413806"/>
            <a:ext cx="433422" cy="400110"/>
          </a:xfrm>
          <a:prstGeom prst="rect">
            <a:avLst/>
          </a:prstGeom>
          <a:noFill/>
        </p:spPr>
        <p:txBody>
          <a:bodyPr wrap="square" rtlCol="0">
            <a:spAutoFit/>
          </a:bodyPr>
          <a:lstStyle/>
          <a:p>
            <a:pPr algn="ctr"/>
            <a:r>
              <a:rPr lang="en-US" sz="2000" dirty="0">
                <a:latin typeface="+mn-lt"/>
              </a:rPr>
              <a:t>=</a:t>
            </a:r>
          </a:p>
        </p:txBody>
      </p:sp>
      <p:sp>
        <p:nvSpPr>
          <p:cNvPr id="55" name="TextBox 54"/>
          <p:cNvSpPr txBox="1"/>
          <p:nvPr/>
        </p:nvSpPr>
        <p:spPr>
          <a:xfrm>
            <a:off x="7723139" y="4794235"/>
            <a:ext cx="433422" cy="400110"/>
          </a:xfrm>
          <a:prstGeom prst="rect">
            <a:avLst/>
          </a:prstGeom>
          <a:noFill/>
        </p:spPr>
        <p:txBody>
          <a:bodyPr wrap="square" rtlCol="0">
            <a:spAutoFit/>
          </a:bodyPr>
          <a:lstStyle/>
          <a:p>
            <a:pPr algn="ctr"/>
            <a:r>
              <a:rPr lang="en-US" sz="2000" dirty="0">
                <a:latin typeface="+mn-lt"/>
              </a:rPr>
              <a:t>=</a:t>
            </a:r>
          </a:p>
        </p:txBody>
      </p:sp>
      <p:sp>
        <p:nvSpPr>
          <p:cNvPr id="56" name="TextBox 55"/>
          <p:cNvSpPr txBox="1"/>
          <p:nvPr/>
        </p:nvSpPr>
        <p:spPr>
          <a:xfrm>
            <a:off x="7948202" y="4413806"/>
            <a:ext cx="1170766" cy="400110"/>
          </a:xfrm>
          <a:prstGeom prst="rect">
            <a:avLst/>
          </a:prstGeom>
          <a:noFill/>
        </p:spPr>
        <p:txBody>
          <a:bodyPr wrap="square" rtlCol="0">
            <a:spAutoFit/>
          </a:bodyPr>
          <a:lstStyle/>
          <a:p>
            <a:pPr algn="r"/>
            <a:r>
              <a:rPr lang="en-US" sz="2000" dirty="0">
                <a:latin typeface="+mn-lt"/>
              </a:rPr>
              <a:t>$  99,200</a:t>
            </a:r>
          </a:p>
        </p:txBody>
      </p:sp>
      <p:sp>
        <p:nvSpPr>
          <p:cNvPr id="57" name="TextBox 56"/>
          <p:cNvSpPr txBox="1"/>
          <p:nvPr/>
        </p:nvSpPr>
        <p:spPr>
          <a:xfrm>
            <a:off x="7948202" y="4842213"/>
            <a:ext cx="1170766" cy="400110"/>
          </a:xfrm>
          <a:prstGeom prst="rect">
            <a:avLst/>
          </a:prstGeom>
          <a:noFill/>
        </p:spPr>
        <p:txBody>
          <a:bodyPr wrap="square" rtlCol="0">
            <a:spAutoFit/>
          </a:bodyPr>
          <a:lstStyle/>
          <a:p>
            <a:pPr algn="r"/>
            <a:r>
              <a:rPr lang="en-US" sz="2000" dirty="0">
                <a:latin typeface="+mn-lt"/>
              </a:rPr>
              <a:t>11,384</a:t>
            </a:r>
          </a:p>
        </p:txBody>
      </p:sp>
      <p:cxnSp>
        <p:nvCxnSpPr>
          <p:cNvPr id="58" name="Straight Connector 57"/>
          <p:cNvCxnSpPr/>
          <p:nvPr/>
        </p:nvCxnSpPr>
        <p:spPr>
          <a:xfrm>
            <a:off x="7953490" y="5566648"/>
            <a:ext cx="1032989" cy="0"/>
          </a:xfrm>
          <a:prstGeom prst="line">
            <a:avLst/>
          </a:prstGeom>
        </p:spPr>
        <p:style>
          <a:lnRef idx="1">
            <a:schemeClr val="dk1"/>
          </a:lnRef>
          <a:fillRef idx="0">
            <a:schemeClr val="dk1"/>
          </a:fillRef>
          <a:effectRef idx="0">
            <a:schemeClr val="dk1"/>
          </a:effectRef>
          <a:fontRef idx="minor">
            <a:schemeClr val="tx1"/>
          </a:fontRef>
        </p:style>
      </p:cxnSp>
      <p:sp>
        <p:nvSpPr>
          <p:cNvPr id="59" name="TextBox 58"/>
          <p:cNvSpPr txBox="1"/>
          <p:nvPr/>
        </p:nvSpPr>
        <p:spPr>
          <a:xfrm>
            <a:off x="7744312" y="5566648"/>
            <a:ext cx="1372503" cy="400110"/>
          </a:xfrm>
          <a:prstGeom prst="rect">
            <a:avLst/>
          </a:prstGeom>
          <a:noFill/>
        </p:spPr>
        <p:txBody>
          <a:bodyPr wrap="square" rtlCol="0">
            <a:spAutoFit/>
          </a:bodyPr>
          <a:lstStyle/>
          <a:p>
            <a:pPr algn="r"/>
            <a:r>
              <a:rPr lang="en-US" sz="2000" b="1" dirty="0">
                <a:solidFill>
                  <a:srgbClr val="EC0095"/>
                </a:solidFill>
                <a:latin typeface="+mn-lt"/>
              </a:rPr>
              <a:t>$110,584</a:t>
            </a:r>
          </a:p>
        </p:txBody>
      </p:sp>
      <p:cxnSp>
        <p:nvCxnSpPr>
          <p:cNvPr id="60" name="Straight Connector 59"/>
          <p:cNvCxnSpPr/>
          <p:nvPr/>
        </p:nvCxnSpPr>
        <p:spPr>
          <a:xfrm>
            <a:off x="7967345" y="5998032"/>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7967558" y="5924782"/>
            <a:ext cx="1032989"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Arrow Connector 61"/>
          <p:cNvCxnSpPr/>
          <p:nvPr/>
        </p:nvCxnSpPr>
        <p:spPr>
          <a:xfrm>
            <a:off x="4333968" y="4239428"/>
            <a:ext cx="253186"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63" name="TextBox 62"/>
          <p:cNvSpPr txBox="1"/>
          <p:nvPr/>
        </p:nvSpPr>
        <p:spPr>
          <a:xfrm>
            <a:off x="553690" y="4253496"/>
            <a:ext cx="1558289" cy="369332"/>
          </a:xfrm>
          <a:prstGeom prst="rect">
            <a:avLst/>
          </a:prstGeom>
          <a:noFill/>
        </p:spPr>
        <p:txBody>
          <a:bodyPr wrap="square" rtlCol="0">
            <a:spAutoFit/>
          </a:bodyPr>
          <a:lstStyle/>
          <a:p>
            <a:r>
              <a:rPr lang="en-US" dirty="0">
                <a:latin typeface="+mn-lt"/>
              </a:rPr>
              <a:t>(assumed)</a:t>
            </a:r>
          </a:p>
        </p:txBody>
      </p:sp>
      <p:sp>
        <p:nvSpPr>
          <p:cNvPr id="64" name="TextBox 63"/>
          <p:cNvSpPr txBox="1"/>
          <p:nvPr/>
        </p:nvSpPr>
        <p:spPr>
          <a:xfrm>
            <a:off x="716878" y="5560708"/>
            <a:ext cx="5733284" cy="402336"/>
          </a:xfrm>
          <a:prstGeom prst="rect">
            <a:avLst/>
          </a:prstGeom>
          <a:noFill/>
        </p:spPr>
        <p:txBody>
          <a:bodyPr wrap="square" rtlCol="0">
            <a:spAutoFit/>
          </a:bodyPr>
          <a:lstStyle/>
          <a:p>
            <a:r>
              <a:rPr lang="en-US" sz="2000" dirty="0">
                <a:latin typeface="+mn-lt"/>
              </a:rPr>
              <a:t>Total ending inventory at dollar-value LIFO retail cost</a:t>
            </a:r>
          </a:p>
        </p:txBody>
      </p:sp>
      <p:sp>
        <p:nvSpPr>
          <p:cNvPr id="69" name="TextBox 68"/>
          <p:cNvSpPr txBox="1"/>
          <p:nvPr/>
        </p:nvSpPr>
        <p:spPr>
          <a:xfrm>
            <a:off x="647091" y="2405765"/>
            <a:ext cx="1662592" cy="1323439"/>
          </a:xfrm>
          <a:prstGeom prst="rect">
            <a:avLst/>
          </a:prstGeom>
          <a:solidFill>
            <a:srgbClr val="CCECFF"/>
          </a:solidFill>
        </p:spPr>
        <p:txBody>
          <a:bodyPr wrap="square" rtlCol="0">
            <a:spAutoFit/>
          </a:bodyPr>
          <a:lstStyle/>
          <a:p>
            <a:pPr algn="ctr"/>
            <a:r>
              <a:rPr lang="en-US" sz="2000" b="1" dirty="0">
                <a:latin typeface="+mn-lt"/>
              </a:rPr>
              <a:t>Ending Inventory at Year-End Retail Prices</a:t>
            </a:r>
          </a:p>
        </p:txBody>
      </p:sp>
      <p:sp>
        <p:nvSpPr>
          <p:cNvPr id="70" name="TextBox 69"/>
          <p:cNvSpPr txBox="1"/>
          <p:nvPr/>
        </p:nvSpPr>
        <p:spPr>
          <a:xfrm>
            <a:off x="2309683" y="2405765"/>
            <a:ext cx="2227078" cy="1323439"/>
          </a:xfrm>
          <a:prstGeom prst="rect">
            <a:avLst/>
          </a:prstGeom>
          <a:solidFill>
            <a:srgbClr val="A7DDFF"/>
          </a:solidFill>
        </p:spPr>
        <p:txBody>
          <a:bodyPr wrap="square" rtlCol="0">
            <a:spAutoFit/>
          </a:bodyPr>
          <a:lstStyle/>
          <a:p>
            <a:pPr algn="ctr"/>
            <a:r>
              <a:rPr lang="en-US" sz="2000" b="1" dirty="0">
                <a:latin typeface="+mn-lt"/>
              </a:rPr>
              <a:t>Step 1</a:t>
            </a:r>
          </a:p>
          <a:p>
            <a:pPr algn="ctr"/>
            <a:r>
              <a:rPr lang="en-US" sz="2000" b="1" dirty="0">
                <a:latin typeface="+mn-lt"/>
              </a:rPr>
              <a:t>Ending Inventory at Base Year Retail Prices</a:t>
            </a:r>
          </a:p>
        </p:txBody>
      </p:sp>
      <p:sp>
        <p:nvSpPr>
          <p:cNvPr id="71" name="TextBox 70"/>
          <p:cNvSpPr txBox="1"/>
          <p:nvPr/>
        </p:nvSpPr>
        <p:spPr>
          <a:xfrm>
            <a:off x="4536761" y="2405765"/>
            <a:ext cx="2394949" cy="1323439"/>
          </a:xfrm>
          <a:prstGeom prst="rect">
            <a:avLst/>
          </a:prstGeom>
          <a:solidFill>
            <a:srgbClr val="437789"/>
          </a:solidFill>
        </p:spPr>
        <p:txBody>
          <a:bodyPr wrap="square" rtlCol="0">
            <a:spAutoFit/>
          </a:bodyPr>
          <a:lstStyle/>
          <a:p>
            <a:pPr algn="ctr"/>
            <a:r>
              <a:rPr lang="en-US" sz="2000" b="1" dirty="0">
                <a:solidFill>
                  <a:schemeClr val="bg1"/>
                </a:solidFill>
                <a:latin typeface="+mn-lt"/>
              </a:rPr>
              <a:t>Step 2</a:t>
            </a:r>
          </a:p>
          <a:p>
            <a:pPr algn="ctr"/>
            <a:r>
              <a:rPr lang="en-US" sz="2000" b="1" dirty="0">
                <a:solidFill>
                  <a:schemeClr val="bg1"/>
                </a:solidFill>
                <a:latin typeface="+mn-lt"/>
              </a:rPr>
              <a:t>Inventory Layers at Base Year Retail Prices</a:t>
            </a:r>
          </a:p>
        </p:txBody>
      </p:sp>
      <p:sp>
        <p:nvSpPr>
          <p:cNvPr id="72" name="TextBox 71"/>
          <p:cNvSpPr txBox="1"/>
          <p:nvPr/>
        </p:nvSpPr>
        <p:spPr>
          <a:xfrm>
            <a:off x="6883584" y="2405763"/>
            <a:ext cx="2192977" cy="1323439"/>
          </a:xfrm>
          <a:prstGeom prst="rect">
            <a:avLst/>
          </a:prstGeom>
          <a:solidFill>
            <a:srgbClr val="376092"/>
          </a:solidFill>
        </p:spPr>
        <p:txBody>
          <a:bodyPr wrap="square" rtlCol="0">
            <a:spAutoFit/>
          </a:bodyPr>
          <a:lstStyle/>
          <a:p>
            <a:pPr algn="ctr"/>
            <a:r>
              <a:rPr lang="en-US" sz="2000" b="1" dirty="0">
                <a:solidFill>
                  <a:schemeClr val="bg1"/>
                </a:solidFill>
                <a:latin typeface="+mn-lt"/>
              </a:rPr>
              <a:t>Step 3</a:t>
            </a:r>
          </a:p>
          <a:p>
            <a:pPr algn="ctr"/>
            <a:r>
              <a:rPr lang="en-US" sz="2000" b="1" dirty="0">
                <a:solidFill>
                  <a:schemeClr val="bg1"/>
                </a:solidFill>
                <a:latin typeface="+mn-lt"/>
              </a:rPr>
              <a:t>Inventory Layers Converted to LIFO Cost</a:t>
            </a:r>
          </a:p>
        </p:txBody>
      </p:sp>
      <p:cxnSp>
        <p:nvCxnSpPr>
          <p:cNvPr id="73" name="Straight Connector 72"/>
          <p:cNvCxnSpPr/>
          <p:nvPr/>
        </p:nvCxnSpPr>
        <p:spPr>
          <a:xfrm>
            <a:off x="629381" y="3730746"/>
            <a:ext cx="8467344" cy="0"/>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4499763" y="5184081"/>
            <a:ext cx="3272775" cy="400110"/>
          </a:xfrm>
          <a:prstGeom prst="rect">
            <a:avLst/>
          </a:prstGeom>
          <a:noFill/>
        </p:spPr>
        <p:txBody>
          <a:bodyPr wrap="square" rtlCol="0">
            <a:spAutoFit/>
          </a:bodyPr>
          <a:lstStyle/>
          <a:p>
            <a:r>
              <a:rPr lang="en-US" dirty="0"/>
              <a:t>   </a:t>
            </a:r>
            <a:r>
              <a:rPr lang="en-US" sz="2000" dirty="0">
                <a:latin typeface="+mn-lt"/>
              </a:rPr>
              <a:t>0 (no layer in 2019) </a:t>
            </a:r>
            <a:r>
              <a:rPr lang="en-US" sz="2000" dirty="0" smtClean="0">
                <a:latin typeface="+mn-lt"/>
              </a:rPr>
              <a:t>× 1.16</a:t>
            </a:r>
            <a:endParaRPr lang="en-US" sz="2000" dirty="0">
              <a:latin typeface="+mn-lt"/>
            </a:endParaRPr>
          </a:p>
        </p:txBody>
      </p:sp>
      <p:sp>
        <p:nvSpPr>
          <p:cNvPr id="41" name="TextBox 40"/>
          <p:cNvSpPr txBox="1"/>
          <p:nvPr/>
        </p:nvSpPr>
        <p:spPr>
          <a:xfrm>
            <a:off x="7533717" y="5191395"/>
            <a:ext cx="775244" cy="400110"/>
          </a:xfrm>
          <a:prstGeom prst="rect">
            <a:avLst/>
          </a:prstGeom>
          <a:noFill/>
        </p:spPr>
        <p:txBody>
          <a:bodyPr wrap="square" rtlCol="0">
            <a:spAutoFit/>
          </a:bodyPr>
          <a:lstStyle/>
          <a:p>
            <a:pPr algn="ctr"/>
            <a:r>
              <a:rPr lang="en-US" sz="2000" dirty="0">
                <a:latin typeface="+mn-lt"/>
              </a:rPr>
              <a:t>=</a:t>
            </a:r>
          </a:p>
        </p:txBody>
      </p:sp>
      <p:sp>
        <p:nvSpPr>
          <p:cNvPr id="43" name="TextBox 42"/>
          <p:cNvSpPr txBox="1"/>
          <p:nvPr/>
        </p:nvSpPr>
        <p:spPr>
          <a:xfrm>
            <a:off x="8274029" y="5242323"/>
            <a:ext cx="779898" cy="400110"/>
          </a:xfrm>
          <a:prstGeom prst="rect">
            <a:avLst/>
          </a:prstGeom>
          <a:noFill/>
        </p:spPr>
        <p:txBody>
          <a:bodyPr wrap="square" rtlCol="0">
            <a:spAutoFit/>
          </a:bodyPr>
          <a:lstStyle/>
          <a:p>
            <a:pPr algn="ctr"/>
            <a:r>
              <a:rPr lang="en-US" sz="2000" dirty="0">
                <a:latin typeface="+mn-lt"/>
              </a:rPr>
              <a:t>       0</a:t>
            </a:r>
          </a:p>
        </p:txBody>
      </p:sp>
      <p:sp>
        <p:nvSpPr>
          <p:cNvPr id="65" name="TextBox 64"/>
          <p:cNvSpPr txBox="1"/>
          <p:nvPr/>
        </p:nvSpPr>
        <p:spPr>
          <a:xfrm>
            <a:off x="598965" y="1334127"/>
            <a:ext cx="8397750" cy="830997"/>
          </a:xfrm>
          <a:prstGeom prst="rect">
            <a:avLst/>
          </a:prstGeom>
          <a:noFill/>
        </p:spPr>
        <p:txBody>
          <a:bodyPr wrap="square" rtlCol="0">
            <a:spAutoFit/>
          </a:bodyPr>
          <a:lstStyle/>
          <a:p>
            <a:r>
              <a:rPr lang="en-US" sz="2400" dirty="0" smtClean="0">
                <a:latin typeface="+mn-lt"/>
                <a:cs typeface="Arial" panose="020B0604020202020204" pitchFamily="34" charset="0"/>
              </a:rPr>
              <a:t>Now assume ending inventory of </a:t>
            </a:r>
            <a:r>
              <a:rPr lang="en-US" sz="2400" b="1" dirty="0" smtClean="0">
                <a:solidFill>
                  <a:srgbClr val="D60093"/>
                </a:solidFill>
                <a:latin typeface="Calibri"/>
                <a:cs typeface="Arial" panose="020B0604020202020204" pitchFamily="34" charset="0"/>
              </a:rPr>
              <a:t>$204,160</a:t>
            </a:r>
            <a:r>
              <a:rPr lang="en-US" sz="2400" dirty="0" smtClean="0">
                <a:latin typeface="+mn-lt"/>
                <a:cs typeface="Arial" panose="020B0604020202020204" pitchFamily="34" charset="0"/>
              </a:rPr>
              <a:t> in 2019 with a retail </a:t>
            </a:r>
            <a:r>
              <a:rPr lang="en-US" sz="2400" dirty="0">
                <a:latin typeface="+mn-lt"/>
                <a:cs typeface="Arial" panose="020B0604020202020204" pitchFamily="34" charset="0"/>
              </a:rPr>
              <a:t>price index </a:t>
            </a:r>
            <a:r>
              <a:rPr lang="en-US" sz="2400" dirty="0" smtClean="0">
                <a:latin typeface="+mn-lt"/>
                <a:cs typeface="Arial" panose="020B0604020202020204" pitchFamily="34" charset="0"/>
              </a:rPr>
              <a:t>of </a:t>
            </a:r>
            <a:r>
              <a:rPr lang="en-US" sz="2400" b="1" dirty="0" smtClean="0">
                <a:solidFill>
                  <a:srgbClr val="D60093"/>
                </a:solidFill>
                <a:latin typeface="+mn-lt"/>
                <a:cs typeface="Arial" panose="020B0604020202020204" pitchFamily="34" charset="0"/>
              </a:rPr>
              <a:t>1.16</a:t>
            </a:r>
            <a:r>
              <a:rPr lang="en-US" sz="2400" dirty="0">
                <a:latin typeface="+mn-lt"/>
                <a:cs typeface="Arial" panose="020B0604020202020204" pitchFamily="34" charset="0"/>
              </a:rPr>
              <a:t> </a:t>
            </a:r>
            <a:r>
              <a:rPr lang="en-US" sz="2400" dirty="0" smtClean="0">
                <a:latin typeface="+mn-lt"/>
                <a:cs typeface="Arial" panose="020B0604020202020204" pitchFamily="34" charset="0"/>
              </a:rPr>
              <a:t>and a cost-to-retail percentage of 63%.</a:t>
            </a:r>
            <a:endParaRPr lang="en-US" sz="2400" dirty="0">
              <a:latin typeface="+mn-lt"/>
              <a:cs typeface="Arial" panose="020B0604020202020204" pitchFamily="34" charset="0"/>
            </a:endParaRPr>
          </a:p>
        </p:txBody>
      </p:sp>
    </p:spTree>
    <p:extLst>
      <p:ext uri="{BB962C8B-B14F-4D97-AF65-F5344CB8AC3E}">
        <p14:creationId xmlns:p14="http://schemas.microsoft.com/office/powerpoint/2010/main" val="33773115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wipe(left)">
                                      <p:cBhvr>
                                        <p:cTn id="36" dur="500"/>
                                        <p:tgtEl>
                                          <p:spTgt spid="62"/>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par>
                          <p:cTn id="57" fill="hold">
                            <p:stCondLst>
                              <p:cond delay="1500"/>
                            </p:stCondLst>
                            <p:childTnLst>
                              <p:par>
                                <p:cTn id="58" presetID="10" presetClass="entr" presetSubtype="0"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par>
                          <p:cTn id="61" fill="hold">
                            <p:stCondLst>
                              <p:cond delay="2000"/>
                            </p:stCondLst>
                            <p:childTnLst>
                              <p:par>
                                <p:cTn id="62" presetID="10"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childTnLst>
                          </p:cTn>
                        </p:par>
                        <p:par>
                          <p:cTn id="69" fill="hold">
                            <p:stCondLst>
                              <p:cond delay="3000"/>
                            </p:stCondLst>
                            <p:childTnLst>
                              <p:par>
                                <p:cTn id="70" presetID="10" presetClass="entr" presetSubtype="0"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childTnLst>
                                </p:cTn>
                              </p:par>
                            </p:childTnLst>
                          </p:cTn>
                        </p:par>
                        <p:par>
                          <p:cTn id="73" fill="hold">
                            <p:stCondLst>
                              <p:cond delay="3500"/>
                            </p:stCondLst>
                            <p:childTnLst>
                              <p:par>
                                <p:cTn id="74" presetID="10" presetClass="entr" presetSubtype="0"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childTnLst>
                          </p:cTn>
                        </p:par>
                        <p:par>
                          <p:cTn id="81" fill="hold">
                            <p:stCondLst>
                              <p:cond delay="4500"/>
                            </p:stCondLst>
                            <p:childTnLst>
                              <p:par>
                                <p:cTn id="82" presetID="10" presetClass="entr" presetSubtype="0"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childTnLst>
                                </p:cTn>
                              </p:par>
                            </p:childTnLst>
                          </p:cTn>
                        </p:par>
                        <p:par>
                          <p:cTn id="85" fill="hold">
                            <p:stCondLst>
                              <p:cond delay="5000"/>
                            </p:stCondLst>
                            <p:childTnLst>
                              <p:par>
                                <p:cTn id="86" presetID="10" presetClass="entr" presetSubtype="0" fill="hold" grpId="0" nodeType="after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par>
                          <p:cTn id="89" fill="hold">
                            <p:stCondLst>
                              <p:cond delay="5500"/>
                            </p:stCondLst>
                            <p:childTnLst>
                              <p:par>
                                <p:cTn id="90" presetID="10" presetClass="entr" presetSubtype="0" fill="hold" grpId="0" nodeType="afterEffect">
                                  <p:stCondLst>
                                    <p:cond delay="0"/>
                                  </p:stCondLst>
                                  <p:childTnLst>
                                    <p:set>
                                      <p:cBhvr>
                                        <p:cTn id="91" dur="1" fill="hold">
                                          <p:stCondLst>
                                            <p:cond delay="0"/>
                                          </p:stCondLst>
                                        </p:cTn>
                                        <p:tgtEl>
                                          <p:spTgt spid="53"/>
                                        </p:tgtEl>
                                        <p:attrNameLst>
                                          <p:attrName>style.visibility</p:attrName>
                                        </p:attrNameLst>
                                      </p:cBhvr>
                                      <p:to>
                                        <p:strVal val="visible"/>
                                      </p:to>
                                    </p:set>
                                    <p:animEffect transition="in" filter="fade">
                                      <p:cBhvr>
                                        <p:cTn id="92" dur="500"/>
                                        <p:tgtEl>
                                          <p:spTgt spid="53"/>
                                        </p:tgtEl>
                                      </p:cBhvr>
                                    </p:animEffect>
                                  </p:childTnLst>
                                </p:cTn>
                              </p:par>
                            </p:childTnLst>
                          </p:cTn>
                        </p:par>
                        <p:par>
                          <p:cTn id="93" fill="hold">
                            <p:stCondLst>
                              <p:cond delay="6000"/>
                            </p:stCondLst>
                            <p:childTnLst>
                              <p:par>
                                <p:cTn id="94" presetID="10" presetClass="entr" presetSubtype="0"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6500"/>
                            </p:stCondLst>
                            <p:childTnLst>
                              <p:par>
                                <p:cTn id="98" presetID="10" presetClass="entr" presetSubtype="0" fill="hold" grpId="0" nodeType="after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fade">
                                      <p:cBhvr>
                                        <p:cTn id="100" dur="500"/>
                                        <p:tgtEl>
                                          <p:spTgt spid="57"/>
                                        </p:tgtEl>
                                      </p:cBhvr>
                                    </p:animEffect>
                                  </p:childTnLst>
                                </p:cTn>
                              </p:par>
                              <p:par>
                                <p:cTn id="101" presetID="10" presetClass="entr" presetSubtype="0" fill="hold" grpId="0" nodeType="withEffect">
                                  <p:stCondLst>
                                    <p:cond delay="500"/>
                                  </p:stCondLst>
                                  <p:childTnLst>
                                    <p:set>
                                      <p:cBhvr>
                                        <p:cTn id="102" dur="1" fill="hold">
                                          <p:stCondLst>
                                            <p:cond delay="0"/>
                                          </p:stCondLst>
                                        </p:cTn>
                                        <p:tgtEl>
                                          <p:spTgt spid="3"/>
                                        </p:tgtEl>
                                        <p:attrNameLst>
                                          <p:attrName>style.visibility</p:attrName>
                                        </p:attrNameLst>
                                      </p:cBhvr>
                                      <p:to>
                                        <p:strVal val="visible"/>
                                      </p:to>
                                    </p:set>
                                    <p:animEffect transition="in" filter="fade">
                                      <p:cBhvr>
                                        <p:cTn id="103" dur="500"/>
                                        <p:tgtEl>
                                          <p:spTgt spid="3"/>
                                        </p:tgtEl>
                                      </p:cBhvr>
                                    </p:animEffect>
                                  </p:childTnLst>
                                </p:cTn>
                              </p:par>
                            </p:childTnLst>
                          </p:cTn>
                        </p:par>
                        <p:par>
                          <p:cTn id="104" fill="hold">
                            <p:stCondLst>
                              <p:cond delay="7500"/>
                            </p:stCondLst>
                            <p:childTnLst>
                              <p:par>
                                <p:cTn id="105" presetID="10" presetClass="entr" presetSubtype="0"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500"/>
                                        <p:tgtEl>
                                          <p:spTgt spid="41"/>
                                        </p:tgtEl>
                                      </p:cBhvr>
                                    </p:animEffect>
                                  </p:childTnLst>
                                </p:cTn>
                              </p:par>
                            </p:childTnLst>
                          </p:cTn>
                        </p:par>
                        <p:par>
                          <p:cTn id="108" fill="hold">
                            <p:stCondLst>
                              <p:cond delay="8000"/>
                            </p:stCondLst>
                            <p:childTnLst>
                              <p:par>
                                <p:cTn id="109" presetID="10" presetClass="entr" presetSubtype="0"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fade">
                                      <p:cBhvr>
                                        <p:cTn id="111" dur="500"/>
                                        <p:tgtEl>
                                          <p:spTgt spid="43"/>
                                        </p:tgtEl>
                                      </p:cBhvr>
                                    </p:animEffect>
                                  </p:childTnLst>
                                </p:cTn>
                              </p:par>
                              <p:par>
                                <p:cTn id="112" presetID="10" presetClass="entr" presetSubtype="0" fill="hold" grpId="0" nodeType="withEffect">
                                  <p:stCondLst>
                                    <p:cond delay="500"/>
                                  </p:stCondLst>
                                  <p:childTnLst>
                                    <p:set>
                                      <p:cBhvr>
                                        <p:cTn id="113" dur="1" fill="hold">
                                          <p:stCondLst>
                                            <p:cond delay="0"/>
                                          </p:stCondLst>
                                        </p:cTn>
                                        <p:tgtEl>
                                          <p:spTgt spid="64"/>
                                        </p:tgtEl>
                                        <p:attrNameLst>
                                          <p:attrName>style.visibility</p:attrName>
                                        </p:attrNameLst>
                                      </p:cBhvr>
                                      <p:to>
                                        <p:strVal val="visible"/>
                                      </p:to>
                                    </p:set>
                                    <p:animEffect transition="in" filter="fade">
                                      <p:cBhvr>
                                        <p:cTn id="114" dur="500"/>
                                        <p:tgtEl>
                                          <p:spTgt spid="64"/>
                                        </p:tgtEl>
                                      </p:cBhvr>
                                    </p:animEffect>
                                  </p:childTnLst>
                                </p:cTn>
                              </p:par>
                              <p:par>
                                <p:cTn id="115" presetID="10" presetClass="entr" presetSubtype="0" fill="hold" nodeType="withEffect">
                                  <p:stCondLst>
                                    <p:cond delay="50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0" nodeType="withEffect">
                                  <p:stCondLst>
                                    <p:cond delay="50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nodeType="withEffect">
                                  <p:stCondLst>
                                    <p:cond delay="50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nodeType="withEffect">
                                  <p:stCondLst>
                                    <p:cond delay="5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6"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P spid="63" grpId="0"/>
      <p:bldP spid="64" grpId="0"/>
      <p:bldP spid="3" grpId="0"/>
      <p:bldP spid="41"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DEADA"/>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Dollar-Value LIFO Retail</a:t>
            </a:r>
            <a:endParaRPr lang="en-US" dirty="0"/>
          </a:p>
        </p:txBody>
      </p:sp>
      <p:sp>
        <p:nvSpPr>
          <p:cNvPr id="414723" name="Rectangle 3"/>
          <p:cNvSpPr>
            <a:spLocks noGrp="1" noChangeArrowheads="1"/>
          </p:cNvSpPr>
          <p:nvPr>
            <p:ph idx="1"/>
          </p:nvPr>
        </p:nvSpPr>
        <p:spPr>
          <a:xfrm>
            <a:off x="796977" y="1045179"/>
            <a:ext cx="8013600" cy="5057775"/>
          </a:xfrm>
          <a:solidFill>
            <a:schemeClr val="bg1">
              <a:lumMod val="95000"/>
            </a:schemeClr>
          </a:solidFill>
        </p:spPr>
        <p:txBody>
          <a:bodyPr>
            <a:normAutofit/>
          </a:bodyPr>
          <a:lstStyle/>
          <a:p>
            <a:pPr marL="0" indent="0">
              <a:buNone/>
            </a:pPr>
            <a:r>
              <a:rPr lang="en-US" sz="2000" dirty="0"/>
              <a:t>On January 1, 2018, the Bowden Corporation adopted the dollar-value LIFO retail inventory method</a:t>
            </a:r>
            <a:r>
              <a:rPr lang="en-US" sz="2000" dirty="0" smtClean="0"/>
              <a:t>. Below is information related to inventory:</a:t>
            </a:r>
          </a:p>
          <a:p>
            <a:pPr marL="0" indent="0">
              <a:lnSpc>
                <a:spcPts val="1500"/>
              </a:lnSpc>
              <a:buNone/>
              <a:tabLst>
                <a:tab pos="4973638" algn="r"/>
                <a:tab pos="6456363" algn="r"/>
              </a:tabLst>
            </a:pPr>
            <a:r>
              <a:rPr lang="en-US" sz="2000" dirty="0"/>
              <a:t>	</a:t>
            </a:r>
            <a:r>
              <a:rPr lang="en-US" sz="2000" u="sng" dirty="0" smtClean="0"/>
              <a:t>Cost</a:t>
            </a:r>
            <a:r>
              <a:rPr lang="en-US" sz="2000" dirty="0"/>
              <a:t>	</a:t>
            </a:r>
            <a:r>
              <a:rPr lang="en-US" sz="2000" u="sng" dirty="0" smtClean="0"/>
              <a:t>Retail</a:t>
            </a:r>
            <a:endParaRPr lang="en-US" sz="2000" u="sng" dirty="0"/>
          </a:p>
          <a:p>
            <a:pPr marL="0" indent="0">
              <a:lnSpc>
                <a:spcPts val="1500"/>
              </a:lnSpc>
              <a:buNone/>
              <a:tabLst>
                <a:tab pos="4973638" algn="r"/>
                <a:tab pos="6456363" algn="r"/>
              </a:tabLst>
            </a:pPr>
            <a:r>
              <a:rPr lang="en-US" sz="2000" dirty="0" smtClean="0"/>
              <a:t>Beginning </a:t>
            </a:r>
            <a:r>
              <a:rPr lang="en-US" sz="2000" dirty="0"/>
              <a:t>inventory </a:t>
            </a:r>
            <a:r>
              <a:rPr lang="en-US" sz="2000" dirty="0" smtClean="0"/>
              <a:t>	$   60,000	$   94,000</a:t>
            </a:r>
          </a:p>
          <a:p>
            <a:pPr marL="0" indent="0">
              <a:lnSpc>
                <a:spcPts val="1500"/>
              </a:lnSpc>
              <a:buNone/>
              <a:tabLst>
                <a:tab pos="4973638" algn="r"/>
                <a:tab pos="6456363" algn="r"/>
              </a:tabLst>
            </a:pPr>
            <a:r>
              <a:rPr lang="en-US" sz="2000" dirty="0"/>
              <a:t>Purchases during the </a:t>
            </a:r>
            <a:r>
              <a:rPr lang="en-US" sz="2000" dirty="0" smtClean="0"/>
              <a:t>year	201,500	310,000</a:t>
            </a:r>
          </a:p>
          <a:p>
            <a:pPr marL="0" indent="0">
              <a:lnSpc>
                <a:spcPts val="1500"/>
              </a:lnSpc>
              <a:buNone/>
              <a:tabLst>
                <a:tab pos="4973638" algn="r"/>
                <a:tab pos="6456363" algn="r"/>
              </a:tabLst>
            </a:pPr>
            <a:r>
              <a:rPr lang="en-US" sz="2000" dirty="0" smtClean="0"/>
              <a:t>Annual </a:t>
            </a:r>
            <a:r>
              <a:rPr lang="en-US" sz="2000" dirty="0"/>
              <a:t>net </a:t>
            </a:r>
            <a:r>
              <a:rPr lang="en-US" sz="2000" dirty="0" smtClean="0"/>
              <a:t>sales		300,000</a:t>
            </a:r>
          </a:p>
          <a:p>
            <a:pPr marL="0" indent="0">
              <a:lnSpc>
                <a:spcPts val="2000"/>
              </a:lnSpc>
              <a:spcBef>
                <a:spcPts val="800"/>
              </a:spcBef>
              <a:spcAft>
                <a:spcPts val="1200"/>
              </a:spcAft>
              <a:buNone/>
            </a:pPr>
            <a:r>
              <a:rPr lang="en-US" sz="2000" dirty="0" smtClean="0"/>
              <a:t>The </a:t>
            </a:r>
            <a:r>
              <a:rPr lang="en-US" sz="2000" dirty="0"/>
              <a:t>retail price index at </a:t>
            </a:r>
            <a:r>
              <a:rPr lang="en-US" sz="2000" dirty="0" smtClean="0"/>
              <a:t>the </a:t>
            </a:r>
            <a:r>
              <a:rPr lang="en-US" sz="2000" dirty="0"/>
              <a:t>end of 2018 was </a:t>
            </a:r>
            <a:r>
              <a:rPr lang="en-US" sz="2000" dirty="0" smtClean="0"/>
              <a:t>1.04. Ending </a:t>
            </a:r>
            <a:r>
              <a:rPr lang="en-US" sz="2000" dirty="0"/>
              <a:t>inventory at dollar-value LIFO cost is: 	</a:t>
            </a:r>
          </a:p>
          <a:p>
            <a:pPr marL="457200" indent="-457200">
              <a:buFont typeface="+mj-lt"/>
              <a:buAutoNum type="alphaLcPeriod"/>
            </a:pPr>
            <a:r>
              <a:rPr lang="en-US" sz="2000" dirty="0" smtClean="0"/>
              <a:t>$  65,000 </a:t>
            </a:r>
            <a:endParaRPr lang="en-US" sz="2000" dirty="0"/>
          </a:p>
          <a:p>
            <a:pPr marL="457200" indent="-457200">
              <a:buFont typeface="+mj-lt"/>
              <a:buAutoNum type="alphaLcPeriod"/>
            </a:pPr>
            <a:r>
              <a:rPr lang="en-US" sz="2000" dirty="0" smtClean="0"/>
              <a:t>$  67,600 </a:t>
            </a:r>
            <a:endParaRPr lang="en-US" sz="2000" dirty="0"/>
          </a:p>
          <a:p>
            <a:pPr marL="457200" indent="-457200">
              <a:buFont typeface="+mj-lt"/>
              <a:buAutoNum type="alphaLcPeriod"/>
            </a:pPr>
            <a:r>
              <a:rPr lang="en-US" sz="2000" dirty="0" smtClean="0"/>
              <a:t>$  64,056 </a:t>
            </a:r>
            <a:endParaRPr lang="en-US" sz="2000" dirty="0"/>
          </a:p>
          <a:p>
            <a:pPr marL="457200" indent="-457200">
              <a:buFont typeface="+mj-lt"/>
              <a:buAutoNum type="alphaLcPeriod"/>
            </a:pPr>
            <a:r>
              <a:rPr lang="en-US" sz="2000" dirty="0" smtClean="0"/>
              <a:t>$100,000 </a:t>
            </a:r>
            <a:endParaRPr lang="en-US" sz="20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5861" y="4554092"/>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488445" y="3284526"/>
            <a:ext cx="5233000" cy="3416320"/>
          </a:xfrm>
          <a:prstGeom prst="rect">
            <a:avLst/>
          </a:prstGeom>
          <a:solidFill>
            <a:srgbClr val="FDEADA"/>
          </a:solidFill>
          <a:ln w="6350">
            <a:solidFill>
              <a:schemeClr val="tx1"/>
            </a:solidFill>
          </a:ln>
        </p:spPr>
        <p:txBody>
          <a:bodyPr wrap="square" rtlCol="0">
            <a:spAutoFit/>
          </a:bodyPr>
          <a:lstStyle/>
          <a:p>
            <a:pPr lvl="0"/>
            <a:r>
              <a:rPr lang="en-US" dirty="0">
                <a:latin typeface="+mn-lt"/>
              </a:rPr>
              <a:t>The correct answer is </a:t>
            </a:r>
            <a:r>
              <a:rPr lang="en-US" i="1" dirty="0" smtClean="0">
                <a:latin typeface="+mn-lt"/>
              </a:rPr>
              <a:t>c</a:t>
            </a:r>
            <a:r>
              <a:rPr lang="en-US" dirty="0">
                <a:latin typeface="+mn-lt"/>
              </a:rPr>
              <a:t>:</a:t>
            </a:r>
          </a:p>
          <a:p>
            <a:pPr lvl="0"/>
            <a:r>
              <a:rPr lang="en-US" dirty="0" smtClean="0">
                <a:latin typeface="+mn-lt"/>
              </a:rPr>
              <a:t>Cost-to-retail percentages: </a:t>
            </a:r>
            <a:endParaRPr lang="en-US" dirty="0">
              <a:latin typeface="+mn-lt"/>
            </a:endParaRPr>
          </a:p>
          <a:p>
            <a:pPr marL="457200" lvl="0"/>
            <a:r>
              <a:rPr lang="en-US" dirty="0" smtClean="0">
                <a:latin typeface="+mn-lt"/>
              </a:rPr>
              <a:t>Beginning = $60,000 </a:t>
            </a:r>
            <a:r>
              <a:rPr lang="en-US" dirty="0">
                <a:latin typeface="+mn-lt"/>
              </a:rPr>
              <a:t>÷ </a:t>
            </a:r>
            <a:r>
              <a:rPr lang="en-US" dirty="0" smtClean="0">
                <a:latin typeface="+mn-lt"/>
              </a:rPr>
              <a:t>$94,000 </a:t>
            </a:r>
            <a:r>
              <a:rPr lang="en-US" dirty="0">
                <a:latin typeface="+mn-lt"/>
              </a:rPr>
              <a:t>= </a:t>
            </a:r>
            <a:r>
              <a:rPr lang="en-US" dirty="0" smtClean="0">
                <a:latin typeface="+mn-lt"/>
              </a:rPr>
              <a:t>63.83% </a:t>
            </a:r>
            <a:endParaRPr lang="en-US" dirty="0">
              <a:latin typeface="+mn-lt"/>
            </a:endParaRPr>
          </a:p>
          <a:p>
            <a:pPr marL="457200" lvl="0"/>
            <a:r>
              <a:rPr lang="en-US" dirty="0" smtClean="0">
                <a:latin typeface="+mn-lt"/>
              </a:rPr>
              <a:t>2018 = $201,500 ÷ $310,000 = 65%</a:t>
            </a:r>
            <a:endParaRPr lang="en-US" dirty="0">
              <a:latin typeface="+mn-lt"/>
            </a:endParaRPr>
          </a:p>
          <a:p>
            <a:pPr lvl="0"/>
            <a:r>
              <a:rPr lang="en-US" dirty="0" smtClean="0">
                <a:latin typeface="+mn-lt"/>
              </a:rPr>
              <a:t>Ending </a:t>
            </a:r>
            <a:r>
              <a:rPr lang="en-US" dirty="0">
                <a:latin typeface="+mn-lt"/>
              </a:rPr>
              <a:t>inventory at </a:t>
            </a:r>
            <a:r>
              <a:rPr lang="en-US" dirty="0" smtClean="0">
                <a:latin typeface="+mn-lt"/>
              </a:rPr>
              <a:t>year-end retail prices = </a:t>
            </a:r>
            <a:endParaRPr lang="en-US" dirty="0">
              <a:latin typeface="+mn-lt"/>
            </a:endParaRPr>
          </a:p>
          <a:p>
            <a:pPr marL="457200" lvl="0"/>
            <a:r>
              <a:rPr lang="en-US" dirty="0">
                <a:latin typeface="+mn-lt"/>
              </a:rPr>
              <a:t>$94,000 + 310,000 </a:t>
            </a:r>
            <a:r>
              <a:rPr lang="en-US" dirty="0" smtClean="0">
                <a:latin typeface="+mn-lt"/>
              </a:rPr>
              <a:t>− </a:t>
            </a:r>
            <a:r>
              <a:rPr lang="en-US" dirty="0">
                <a:latin typeface="+mn-lt"/>
              </a:rPr>
              <a:t>300,000 = $104,000</a:t>
            </a:r>
          </a:p>
          <a:p>
            <a:pPr lvl="0"/>
            <a:r>
              <a:rPr lang="en-US" dirty="0" smtClean="0">
                <a:latin typeface="+mn-lt"/>
              </a:rPr>
              <a:t>Ending inventory at base year retail prices = </a:t>
            </a:r>
          </a:p>
          <a:p>
            <a:pPr marL="457200" lvl="0"/>
            <a:r>
              <a:rPr lang="en-US" dirty="0" smtClean="0">
                <a:latin typeface="+mn-lt"/>
              </a:rPr>
              <a:t>$104,000 </a:t>
            </a:r>
            <a:r>
              <a:rPr lang="en-US" dirty="0">
                <a:latin typeface="+mn-lt"/>
              </a:rPr>
              <a:t>÷ 1.04 = $</a:t>
            </a:r>
            <a:r>
              <a:rPr lang="en-US" dirty="0" smtClean="0">
                <a:latin typeface="+mn-lt"/>
              </a:rPr>
              <a:t>100,000 </a:t>
            </a:r>
            <a:endParaRPr lang="en-US" dirty="0">
              <a:latin typeface="+mn-lt"/>
            </a:endParaRPr>
          </a:p>
          <a:p>
            <a:pPr lvl="0"/>
            <a:r>
              <a:rPr lang="en-US" dirty="0" smtClean="0">
                <a:latin typeface="+mn-lt"/>
              </a:rPr>
              <a:t>Layers converted to LIFO cost:</a:t>
            </a:r>
          </a:p>
          <a:p>
            <a:pPr marL="457200" lvl="0">
              <a:tabLst>
                <a:tab pos="4918075" algn="r"/>
              </a:tabLst>
            </a:pPr>
            <a:r>
              <a:rPr lang="en-US" dirty="0" smtClean="0">
                <a:latin typeface="+mn-lt"/>
              </a:rPr>
              <a:t>Beginning =	 $94,000 × 1.00</a:t>
            </a:r>
            <a:r>
              <a:rPr lang="en-US" dirty="0">
                <a:solidFill>
                  <a:prstClr val="black"/>
                </a:solidFill>
                <a:latin typeface="Calibri"/>
              </a:rPr>
              <a:t> × </a:t>
            </a:r>
            <a:r>
              <a:rPr lang="en-US" dirty="0" smtClean="0">
                <a:solidFill>
                  <a:prstClr val="black"/>
                </a:solidFill>
                <a:latin typeface="Calibri"/>
              </a:rPr>
              <a:t>0.6383 = $60,000</a:t>
            </a:r>
            <a:r>
              <a:rPr lang="en-US" dirty="0" smtClean="0">
                <a:latin typeface="+mn-lt"/>
              </a:rPr>
              <a:t> </a:t>
            </a:r>
          </a:p>
          <a:p>
            <a:pPr marL="457200" lvl="0">
              <a:tabLst>
                <a:tab pos="4918075" algn="r"/>
              </a:tabLst>
            </a:pPr>
            <a:r>
              <a:rPr lang="en-US" dirty="0" smtClean="0">
                <a:latin typeface="+mn-lt"/>
              </a:rPr>
              <a:t>2018 = 	</a:t>
            </a:r>
            <a:r>
              <a:rPr lang="en-US" u="sng" dirty="0" smtClean="0">
                <a:latin typeface="+mn-lt"/>
              </a:rPr>
              <a:t>     6,000</a:t>
            </a:r>
            <a:r>
              <a:rPr lang="en-US" dirty="0" smtClean="0">
                <a:solidFill>
                  <a:prstClr val="black"/>
                </a:solidFill>
                <a:latin typeface="Calibri"/>
              </a:rPr>
              <a:t> </a:t>
            </a:r>
            <a:r>
              <a:rPr lang="en-US" dirty="0">
                <a:solidFill>
                  <a:prstClr val="black"/>
                </a:solidFill>
                <a:latin typeface="Calibri"/>
              </a:rPr>
              <a:t>× </a:t>
            </a:r>
            <a:r>
              <a:rPr lang="en-US" dirty="0" smtClean="0">
                <a:solidFill>
                  <a:prstClr val="black"/>
                </a:solidFill>
                <a:latin typeface="Calibri"/>
              </a:rPr>
              <a:t>1.04 </a:t>
            </a:r>
            <a:r>
              <a:rPr lang="en-US" dirty="0">
                <a:solidFill>
                  <a:prstClr val="black"/>
                </a:solidFill>
                <a:latin typeface="Calibri"/>
              </a:rPr>
              <a:t>× </a:t>
            </a:r>
            <a:r>
              <a:rPr lang="en-US" dirty="0" smtClean="0">
                <a:solidFill>
                  <a:prstClr val="black"/>
                </a:solidFill>
                <a:latin typeface="Calibri"/>
              </a:rPr>
              <a:t>0.65      = </a:t>
            </a:r>
            <a:r>
              <a:rPr lang="en-US" u="sng" dirty="0" smtClean="0">
                <a:solidFill>
                  <a:prstClr val="black"/>
                </a:solidFill>
                <a:latin typeface="Calibri"/>
              </a:rPr>
              <a:t>    4,056</a:t>
            </a:r>
            <a:endParaRPr lang="en-US" u="sng" dirty="0">
              <a:latin typeface="+mn-lt"/>
            </a:endParaRPr>
          </a:p>
          <a:p>
            <a:pPr marL="457200" lvl="0">
              <a:tabLst>
                <a:tab pos="2397125" algn="r"/>
                <a:tab pos="4918075" algn="r"/>
              </a:tabLst>
            </a:pPr>
            <a:r>
              <a:rPr lang="en-US" dirty="0" smtClean="0">
                <a:latin typeface="+mn-lt"/>
              </a:rPr>
              <a:t>	$100,000	</a:t>
            </a:r>
            <a:r>
              <a:rPr lang="en-US" b="1" dirty="0" smtClean="0">
                <a:solidFill>
                  <a:srgbClr val="C00000"/>
                </a:solidFill>
                <a:latin typeface="+mn-lt"/>
              </a:rPr>
              <a:t>$64,056</a:t>
            </a:r>
            <a:endParaRPr lang="en-US" b="1" dirty="0">
              <a:solidFill>
                <a:srgbClr val="C00000"/>
              </a:solidFill>
              <a:latin typeface="+mn-lt"/>
            </a:endParaRPr>
          </a:p>
        </p:txBody>
      </p:sp>
      <p:sp>
        <p:nvSpPr>
          <p:cNvPr id="6" name="Title 2"/>
          <p:cNvSpPr txBox="1">
            <a:spLocks/>
          </p:cNvSpPr>
          <p:nvPr/>
        </p:nvSpPr>
        <p:spPr bwMode="auto">
          <a:xfrm>
            <a:off x="8405813" y="113994"/>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LO9-5</a:t>
            </a:r>
          </a:p>
        </p:txBody>
      </p:sp>
    </p:spTree>
    <p:extLst>
      <p:ext uri="{BB962C8B-B14F-4D97-AF65-F5344CB8AC3E}">
        <p14:creationId xmlns:p14="http://schemas.microsoft.com/office/powerpoint/2010/main" val="270029282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697" y="-182850"/>
            <a:ext cx="8382000" cy="919729"/>
          </a:xfrm>
        </p:spPr>
        <p:txBody>
          <a:bodyPr rtlCol="0">
            <a:normAutofit/>
          </a:bodyPr>
          <a:lstStyle/>
          <a:p>
            <a:pPr fontAlgn="auto">
              <a:spcAft>
                <a:spcPts val="0"/>
              </a:spcAft>
              <a:defRPr/>
            </a:pPr>
            <a:r>
              <a:rPr lang="en-US" dirty="0"/>
              <a:t>Change in Inventory Method</a:t>
            </a:r>
            <a:endParaRPr lang="en-IN" sz="1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6" name="Freeform 5"/>
          <p:cNvSpPr/>
          <p:nvPr/>
        </p:nvSpPr>
        <p:spPr>
          <a:xfrm>
            <a:off x="674336" y="3177734"/>
            <a:ext cx="1651213" cy="1208770"/>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00336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9965" tIns="49965" rIns="49965" bIns="49965" numCol="1" spcCol="1270" anchor="ctr" anchorCtr="0">
            <a:noAutofit/>
          </a:bodyPr>
          <a:lstStyle/>
          <a:p>
            <a:pPr lvl="0" algn="ctr" defTabSz="1244600">
              <a:lnSpc>
                <a:spcPct val="90000"/>
              </a:lnSpc>
              <a:spcBef>
                <a:spcPct val="0"/>
              </a:spcBef>
              <a:spcAft>
                <a:spcPct val="35000"/>
              </a:spcAft>
            </a:pPr>
            <a:r>
              <a:rPr lang="en-US" sz="2800" kern="1200" dirty="0"/>
              <a:t>Change in Inventory Method</a:t>
            </a:r>
          </a:p>
        </p:txBody>
      </p:sp>
      <p:sp>
        <p:nvSpPr>
          <p:cNvPr id="20" name="Freeform 19"/>
          <p:cNvSpPr/>
          <p:nvPr/>
        </p:nvSpPr>
        <p:spPr>
          <a:xfrm rot="18289469">
            <a:off x="4329686" y="1990214"/>
            <a:ext cx="1011642" cy="53690"/>
          </a:xfrm>
          <a:custGeom>
            <a:avLst/>
            <a:gdLst>
              <a:gd name="connsiteX0" fmla="*/ 0 w 1539416"/>
              <a:gd name="connsiteY0" fmla="*/ 17780 h 35560"/>
              <a:gd name="connsiteX1" fmla="*/ 1539416 w 1539416"/>
              <a:gd name="connsiteY1" fmla="*/ 17780 h 35560"/>
            </a:gdLst>
            <a:ahLst/>
            <a:cxnLst>
              <a:cxn ang="0">
                <a:pos x="connsiteX0" y="connsiteY0"/>
              </a:cxn>
              <a:cxn ang="0">
                <a:pos x="connsiteX1" y="connsiteY1"/>
              </a:cxn>
            </a:cxnLst>
            <a:rect l="l" t="t" r="r" b="b"/>
            <a:pathLst>
              <a:path w="1539416" h="35560">
                <a:moveTo>
                  <a:pt x="0" y="17780"/>
                </a:moveTo>
                <a:lnTo>
                  <a:pt x="1539416"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743922" tIns="-20706" rIns="743923" bIns="-20705"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1" name="Freeform 20"/>
          <p:cNvSpPr/>
          <p:nvPr/>
        </p:nvSpPr>
        <p:spPr>
          <a:xfrm>
            <a:off x="5109697" y="702417"/>
            <a:ext cx="3932407" cy="1098882"/>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pPr lvl="0" algn="ctr" defTabSz="800100">
              <a:lnSpc>
                <a:spcPct val="90000"/>
              </a:lnSpc>
              <a:spcBef>
                <a:spcPct val="0"/>
              </a:spcBef>
              <a:spcAft>
                <a:spcPct val="35000"/>
              </a:spcAft>
            </a:pPr>
            <a:r>
              <a:rPr lang="en-US" sz="2400" b="1" u="sng" kern="1200" dirty="0">
                <a:solidFill>
                  <a:schemeClr val="tx1"/>
                </a:solidFill>
              </a:rPr>
              <a:t>Step 1:</a:t>
            </a:r>
          </a:p>
          <a:p>
            <a:pPr lvl="0" algn="ctr" defTabSz="800100">
              <a:lnSpc>
                <a:spcPct val="90000"/>
              </a:lnSpc>
              <a:spcBef>
                <a:spcPct val="0"/>
              </a:spcBef>
              <a:spcAft>
                <a:spcPct val="35000"/>
              </a:spcAft>
            </a:pPr>
            <a:r>
              <a:rPr lang="en-IN" sz="2400" kern="1200" dirty="0" smtClean="0">
                <a:solidFill>
                  <a:schemeClr val="tx1"/>
                </a:solidFill>
              </a:rPr>
              <a:t>Revise </a:t>
            </a:r>
            <a:r>
              <a:rPr lang="en-IN" sz="2400" kern="1200" dirty="0">
                <a:solidFill>
                  <a:schemeClr val="tx1"/>
                </a:solidFill>
              </a:rPr>
              <a:t>comparative statements</a:t>
            </a:r>
            <a:endParaRPr lang="en-US" sz="2400" kern="1200" dirty="0">
              <a:solidFill>
                <a:schemeClr val="tx1"/>
              </a:solidFill>
            </a:endParaRPr>
          </a:p>
        </p:txBody>
      </p:sp>
      <p:sp>
        <p:nvSpPr>
          <p:cNvPr id="22" name="Freeform 21"/>
          <p:cNvSpPr/>
          <p:nvPr/>
        </p:nvSpPr>
        <p:spPr>
          <a:xfrm>
            <a:off x="4544828" y="2431024"/>
            <a:ext cx="576072" cy="45719"/>
          </a:xfrm>
          <a:custGeom>
            <a:avLst/>
            <a:gdLst>
              <a:gd name="connsiteX0" fmla="*/ 0 w 879105"/>
              <a:gd name="connsiteY0" fmla="*/ 17780 h 35560"/>
              <a:gd name="connsiteX1" fmla="*/ 879105 w 879105"/>
              <a:gd name="connsiteY1" fmla="*/ 17780 h 35560"/>
            </a:gdLst>
            <a:ahLst/>
            <a:cxnLst>
              <a:cxn ang="0">
                <a:pos x="connsiteX0" y="connsiteY0"/>
              </a:cxn>
              <a:cxn ang="0">
                <a:pos x="connsiteX1" y="connsiteY1"/>
              </a:cxn>
            </a:cxnLst>
            <a:rect l="l" t="t" r="r" b="b"/>
            <a:pathLst>
              <a:path w="879105" h="35560">
                <a:moveTo>
                  <a:pt x="0" y="17780"/>
                </a:moveTo>
                <a:lnTo>
                  <a:pt x="879105"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430275" tIns="-4197" rIns="430275" bIns="-419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3" name="Freeform 22"/>
          <p:cNvSpPr/>
          <p:nvPr/>
        </p:nvSpPr>
        <p:spPr>
          <a:xfrm>
            <a:off x="5109697" y="1858209"/>
            <a:ext cx="3932407" cy="1098882"/>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pPr lvl="0" algn="ctr" defTabSz="800100">
              <a:lnSpc>
                <a:spcPct val="90000"/>
              </a:lnSpc>
              <a:spcBef>
                <a:spcPct val="0"/>
              </a:spcBef>
              <a:spcAft>
                <a:spcPct val="35000"/>
              </a:spcAft>
            </a:pPr>
            <a:r>
              <a:rPr lang="en-US" sz="2400" b="1" u="sng" kern="1200" dirty="0">
                <a:solidFill>
                  <a:schemeClr val="tx1"/>
                </a:solidFill>
              </a:rPr>
              <a:t>Step 2:</a:t>
            </a:r>
          </a:p>
          <a:p>
            <a:pPr lvl="0" algn="ctr" defTabSz="800100">
              <a:lnSpc>
                <a:spcPct val="90000"/>
              </a:lnSpc>
              <a:spcBef>
                <a:spcPct val="0"/>
              </a:spcBef>
              <a:spcAft>
                <a:spcPct val="35000"/>
              </a:spcAft>
            </a:pPr>
            <a:r>
              <a:rPr lang="en-US" sz="2400" kern="1200" dirty="0" smtClean="0">
                <a:solidFill>
                  <a:schemeClr val="tx1"/>
                </a:solidFill>
              </a:rPr>
              <a:t>Adjust affected accounts</a:t>
            </a:r>
          </a:p>
        </p:txBody>
      </p:sp>
      <p:sp>
        <p:nvSpPr>
          <p:cNvPr id="24" name="Freeform 23"/>
          <p:cNvSpPr/>
          <p:nvPr/>
        </p:nvSpPr>
        <p:spPr>
          <a:xfrm rot="3310531">
            <a:off x="4315301" y="2705553"/>
            <a:ext cx="1005840" cy="288690"/>
          </a:xfrm>
          <a:custGeom>
            <a:avLst/>
            <a:gdLst>
              <a:gd name="connsiteX0" fmla="*/ 0 w 1539416"/>
              <a:gd name="connsiteY0" fmla="*/ 17780 h 35560"/>
              <a:gd name="connsiteX1" fmla="*/ 1539416 w 1539416"/>
              <a:gd name="connsiteY1" fmla="*/ 17780 h 35560"/>
            </a:gdLst>
            <a:ahLst/>
            <a:cxnLst>
              <a:cxn ang="0">
                <a:pos x="connsiteX0" y="connsiteY0"/>
              </a:cxn>
              <a:cxn ang="0">
                <a:pos x="connsiteX1" y="connsiteY1"/>
              </a:cxn>
            </a:cxnLst>
            <a:rect l="l" t="t" r="r" b="b"/>
            <a:pathLst>
              <a:path w="1539416" h="35560">
                <a:moveTo>
                  <a:pt x="0" y="17780"/>
                </a:moveTo>
                <a:lnTo>
                  <a:pt x="1539416"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743922" tIns="-20705" rIns="743923" bIns="-20706"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5" name="Freeform 24"/>
          <p:cNvSpPr/>
          <p:nvPr/>
        </p:nvSpPr>
        <p:spPr>
          <a:xfrm>
            <a:off x="5109697" y="3013135"/>
            <a:ext cx="3932407" cy="1098882"/>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pPr lvl="0" algn="ctr" defTabSz="800100">
              <a:lnSpc>
                <a:spcPct val="90000"/>
              </a:lnSpc>
              <a:spcBef>
                <a:spcPct val="0"/>
              </a:spcBef>
              <a:spcAft>
                <a:spcPct val="35000"/>
              </a:spcAft>
            </a:pPr>
            <a:r>
              <a:rPr lang="en-US" sz="2400" b="1" u="sng" kern="1200" dirty="0">
                <a:solidFill>
                  <a:schemeClr val="tx1"/>
                </a:solidFill>
              </a:rPr>
              <a:t>Step 3:</a:t>
            </a:r>
          </a:p>
          <a:p>
            <a:pPr lvl="0" algn="ctr" defTabSz="800100">
              <a:lnSpc>
                <a:spcPct val="90000"/>
              </a:lnSpc>
              <a:spcBef>
                <a:spcPct val="0"/>
              </a:spcBef>
              <a:spcAft>
                <a:spcPct val="35000"/>
              </a:spcAft>
            </a:pPr>
            <a:r>
              <a:rPr lang="en-IN" sz="2400" kern="1200" dirty="0" smtClean="0">
                <a:solidFill>
                  <a:schemeClr val="tx1"/>
                </a:solidFill>
              </a:rPr>
              <a:t>Disclose additional </a:t>
            </a:r>
            <a:r>
              <a:rPr lang="en-IN" sz="2400" dirty="0">
                <a:solidFill>
                  <a:schemeClr val="tx1"/>
                </a:solidFill>
              </a:rPr>
              <a:t>i</a:t>
            </a:r>
            <a:r>
              <a:rPr lang="en-IN" sz="2400" kern="1200" dirty="0" smtClean="0">
                <a:solidFill>
                  <a:schemeClr val="tx1"/>
                </a:solidFill>
              </a:rPr>
              <a:t>nformation</a:t>
            </a:r>
            <a:endParaRPr lang="en-US" sz="2400" kern="1200" dirty="0">
              <a:solidFill>
                <a:schemeClr val="tx1"/>
              </a:solidFill>
            </a:endParaRPr>
          </a:p>
        </p:txBody>
      </p:sp>
      <p:sp>
        <p:nvSpPr>
          <p:cNvPr id="28" name="Freeform 27"/>
          <p:cNvSpPr/>
          <p:nvPr/>
        </p:nvSpPr>
        <p:spPr>
          <a:xfrm>
            <a:off x="4544829" y="5358779"/>
            <a:ext cx="601571" cy="82879"/>
          </a:xfrm>
          <a:custGeom>
            <a:avLst/>
            <a:gdLst>
              <a:gd name="connsiteX0" fmla="*/ 0 w 879105"/>
              <a:gd name="connsiteY0" fmla="*/ 17780 h 35560"/>
              <a:gd name="connsiteX1" fmla="*/ 879105 w 879105"/>
              <a:gd name="connsiteY1" fmla="*/ 17780 h 35560"/>
            </a:gdLst>
            <a:ahLst/>
            <a:cxnLst>
              <a:cxn ang="0">
                <a:pos x="connsiteX0" y="connsiteY0"/>
              </a:cxn>
              <a:cxn ang="0">
                <a:pos x="connsiteX1" y="connsiteY1"/>
              </a:cxn>
            </a:cxnLst>
            <a:rect l="l" t="t" r="r" b="b"/>
            <a:pathLst>
              <a:path w="879105" h="35560">
                <a:moveTo>
                  <a:pt x="0" y="17780"/>
                </a:moveTo>
                <a:lnTo>
                  <a:pt x="879105" y="17780"/>
                </a:lnTo>
              </a:path>
            </a:pathLst>
          </a:custGeom>
          <a:ln w="28575"/>
        </p:spPr>
        <p:style>
          <a:lnRef idx="1">
            <a:schemeClr val="dk1"/>
          </a:lnRef>
          <a:fillRef idx="0">
            <a:schemeClr val="dk1"/>
          </a:fillRef>
          <a:effectRef idx="0">
            <a:schemeClr val="dk1"/>
          </a:effectRef>
          <a:fontRef idx="minor">
            <a:schemeClr val="tx1"/>
          </a:fontRef>
        </p:style>
        <p:txBody>
          <a:bodyPr spcFirstLastPara="0" vert="horz" wrap="square" lIns="430275" tIns="-4197" rIns="430275" bIns="-419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9" name="Freeform 28"/>
          <p:cNvSpPr/>
          <p:nvPr/>
        </p:nvSpPr>
        <p:spPr>
          <a:xfrm>
            <a:off x="5109697" y="4246103"/>
            <a:ext cx="3932407" cy="2355551"/>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CCCCFF"/>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15" tIns="43615" rIns="43615" bIns="43615" numCol="1" spcCol="1270" anchor="ctr" anchorCtr="0">
            <a:noAutofit/>
          </a:bodyPr>
          <a:lstStyle/>
          <a:p>
            <a:r>
              <a:rPr lang="en-US" sz="2400" kern="1200" dirty="0">
                <a:solidFill>
                  <a:schemeClr val="tx1"/>
                </a:solidFill>
              </a:rPr>
              <a:t>The LIFO method is used from the point the change is adopted and that period’s beginning balance is considered as the base </a:t>
            </a:r>
            <a:r>
              <a:rPr lang="en-US" sz="2400" kern="1200" dirty="0" smtClean="0">
                <a:solidFill>
                  <a:schemeClr val="tx1"/>
                </a:solidFill>
              </a:rPr>
              <a:t>year inventory</a:t>
            </a:r>
            <a:endParaRPr lang="en-US" sz="2400" kern="1200" dirty="0">
              <a:solidFill>
                <a:schemeClr val="tx1"/>
              </a:solidFill>
            </a:endParaRPr>
          </a:p>
        </p:txBody>
      </p:sp>
      <p:cxnSp>
        <p:nvCxnSpPr>
          <p:cNvPr id="36" name="Straight Connector 35"/>
          <p:cNvCxnSpPr/>
          <p:nvPr/>
        </p:nvCxnSpPr>
        <p:spPr>
          <a:xfrm>
            <a:off x="2325549" y="3880845"/>
            <a:ext cx="596203" cy="1516805"/>
          </a:xfrm>
          <a:prstGeom prst="line">
            <a:avLst/>
          </a:prstGeom>
          <a:ln w="28575"/>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2322462" y="2364040"/>
            <a:ext cx="596203" cy="1516805"/>
          </a:xfrm>
          <a:prstGeom prst="line">
            <a:avLst/>
          </a:prstGeom>
          <a:ln w="28575"/>
        </p:spPr>
        <p:style>
          <a:lnRef idx="1">
            <a:schemeClr val="dk1"/>
          </a:lnRef>
          <a:fillRef idx="0">
            <a:schemeClr val="dk1"/>
          </a:fillRef>
          <a:effectRef idx="0">
            <a:schemeClr val="dk1"/>
          </a:effectRef>
          <a:fontRef idx="minor">
            <a:schemeClr val="tx1"/>
          </a:fontRef>
        </p:style>
      </p:cxnSp>
      <p:sp>
        <p:nvSpPr>
          <p:cNvPr id="27" name="Freeform 26"/>
          <p:cNvSpPr/>
          <p:nvPr/>
        </p:nvSpPr>
        <p:spPr>
          <a:xfrm>
            <a:off x="2893616" y="4801029"/>
            <a:ext cx="1651213" cy="1208770"/>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00339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695" tIns="48695" rIns="48695" bIns="48695" numCol="1" spcCol="1270" anchor="ctr" anchorCtr="0">
            <a:noAutofit/>
          </a:bodyPr>
          <a:lstStyle/>
          <a:p>
            <a:pPr lvl="0" algn="ctr" defTabSz="1155700">
              <a:lnSpc>
                <a:spcPct val="90000"/>
              </a:lnSpc>
              <a:spcBef>
                <a:spcPct val="0"/>
              </a:spcBef>
              <a:spcAft>
                <a:spcPct val="35000"/>
              </a:spcAft>
            </a:pPr>
            <a:r>
              <a:rPr lang="en-IN" sz="2600" kern="1200" dirty="0"/>
              <a:t>Change to the LIFO Method</a:t>
            </a:r>
            <a:endParaRPr lang="en-US" sz="2600" kern="1200" dirty="0"/>
          </a:p>
        </p:txBody>
      </p:sp>
      <p:sp>
        <p:nvSpPr>
          <p:cNvPr id="19" name="Freeform 18"/>
          <p:cNvSpPr/>
          <p:nvPr/>
        </p:nvSpPr>
        <p:spPr>
          <a:xfrm>
            <a:off x="2488330" y="1251858"/>
            <a:ext cx="2056499" cy="1925876"/>
          </a:xfrm>
          <a:custGeom>
            <a:avLst/>
            <a:gdLst>
              <a:gd name="connsiteX0" fmla="*/ 0 w 2197764"/>
              <a:gd name="connsiteY0" fmla="*/ 109888 h 1098882"/>
              <a:gd name="connsiteX1" fmla="*/ 109888 w 2197764"/>
              <a:gd name="connsiteY1" fmla="*/ 0 h 1098882"/>
              <a:gd name="connsiteX2" fmla="*/ 2087876 w 2197764"/>
              <a:gd name="connsiteY2" fmla="*/ 0 h 1098882"/>
              <a:gd name="connsiteX3" fmla="*/ 2197764 w 2197764"/>
              <a:gd name="connsiteY3" fmla="*/ 109888 h 1098882"/>
              <a:gd name="connsiteX4" fmla="*/ 2197764 w 2197764"/>
              <a:gd name="connsiteY4" fmla="*/ 988994 h 1098882"/>
              <a:gd name="connsiteX5" fmla="*/ 2087876 w 2197764"/>
              <a:gd name="connsiteY5" fmla="*/ 1098882 h 1098882"/>
              <a:gd name="connsiteX6" fmla="*/ 109888 w 2197764"/>
              <a:gd name="connsiteY6" fmla="*/ 1098882 h 1098882"/>
              <a:gd name="connsiteX7" fmla="*/ 0 w 2197764"/>
              <a:gd name="connsiteY7" fmla="*/ 988994 h 1098882"/>
              <a:gd name="connsiteX8" fmla="*/ 0 w 2197764"/>
              <a:gd name="connsiteY8" fmla="*/ 109888 h 1098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97764" h="1098882">
                <a:moveTo>
                  <a:pt x="0" y="109888"/>
                </a:moveTo>
                <a:cubicBezTo>
                  <a:pt x="0" y="49199"/>
                  <a:pt x="49199" y="0"/>
                  <a:pt x="109888" y="0"/>
                </a:cubicBezTo>
                <a:lnTo>
                  <a:pt x="2087876" y="0"/>
                </a:lnTo>
                <a:cubicBezTo>
                  <a:pt x="2148565" y="0"/>
                  <a:pt x="2197764" y="49199"/>
                  <a:pt x="2197764" y="109888"/>
                </a:cubicBezTo>
                <a:lnTo>
                  <a:pt x="2197764" y="988994"/>
                </a:lnTo>
                <a:cubicBezTo>
                  <a:pt x="2197764" y="1049683"/>
                  <a:pt x="2148565" y="1098882"/>
                  <a:pt x="2087876" y="1098882"/>
                </a:cubicBezTo>
                <a:lnTo>
                  <a:pt x="109888" y="1098882"/>
                </a:lnTo>
                <a:cubicBezTo>
                  <a:pt x="49199" y="1098882"/>
                  <a:pt x="0" y="1049683"/>
                  <a:pt x="0" y="988994"/>
                </a:cubicBezTo>
                <a:lnTo>
                  <a:pt x="0" y="109888"/>
                </a:lnTo>
                <a:close/>
              </a:path>
            </a:pathLst>
          </a:custGeom>
          <a:solidFill>
            <a:srgbClr val="003399"/>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695" tIns="48695" rIns="48695" bIns="48695" numCol="1" spcCol="1270" anchor="ctr" anchorCtr="0">
            <a:noAutofit/>
          </a:bodyPr>
          <a:lstStyle/>
          <a:p>
            <a:pPr lvl="0" algn="ctr" defTabSz="1155700">
              <a:lnSpc>
                <a:spcPct val="90000"/>
              </a:lnSpc>
              <a:spcBef>
                <a:spcPct val="0"/>
              </a:spcBef>
              <a:spcAft>
                <a:spcPct val="35000"/>
              </a:spcAft>
            </a:pPr>
            <a:endParaRPr lang="en-US" sz="2600" kern="1200" dirty="0"/>
          </a:p>
          <a:p>
            <a:pPr lvl="0" algn="ctr" defTabSz="1155700">
              <a:lnSpc>
                <a:spcPct val="90000"/>
              </a:lnSpc>
              <a:spcBef>
                <a:spcPct val="0"/>
              </a:spcBef>
              <a:spcAft>
                <a:spcPct val="35000"/>
              </a:spcAft>
            </a:pPr>
            <a:r>
              <a:rPr lang="en-US" sz="2600" kern="1200" dirty="0"/>
              <a:t>Most Inventory Changes: Retrospective Treatment</a:t>
            </a:r>
          </a:p>
          <a:p>
            <a:pPr lvl="0" algn="ctr" defTabSz="1155700">
              <a:lnSpc>
                <a:spcPct val="90000"/>
              </a:lnSpc>
              <a:spcBef>
                <a:spcPct val="0"/>
              </a:spcBef>
              <a:spcAft>
                <a:spcPct val="35000"/>
              </a:spcAft>
            </a:pPr>
            <a:endParaRPr lang="en-US" sz="2600" kern="1200" dirty="0"/>
          </a:p>
        </p:txBody>
      </p:sp>
    </p:spTree>
    <p:extLst>
      <p:ext uri="{BB962C8B-B14F-4D97-AF65-F5344CB8AC3E}">
        <p14:creationId xmlns:p14="http://schemas.microsoft.com/office/powerpoint/2010/main" val="20905417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down)">
                                      <p:cBhvr>
                                        <p:cTn id="10" dur="500"/>
                                        <p:tgtEl>
                                          <p:spTgt spid="3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21" grpId="0" animBg="1"/>
      <p:bldP spid="22" grpId="0" animBg="1"/>
      <p:bldP spid="23" grpId="0" animBg="1"/>
      <p:bldP spid="24" grpId="0" animBg="1"/>
      <p:bldP spid="25" grpId="0" animBg="1"/>
      <p:bldP spid="28" grpId="0" animBg="1"/>
      <p:bldP spid="29" grpId="0" animBg="1"/>
      <p:bldP spid="27"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382254" y="253037"/>
            <a:ext cx="8761745" cy="864379"/>
          </a:xfrm>
        </p:spPr>
        <p:txBody>
          <a:bodyPr/>
          <a:lstStyle/>
          <a:p>
            <a:r>
              <a:rPr lang="en-US" dirty="0"/>
              <a:t>Lower of Cost or Net Realizable Value (LCNRV)</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5" name="Content Placeholder 4"/>
          <p:cNvSpPr>
            <a:spLocks noGrp="1"/>
          </p:cNvSpPr>
          <p:nvPr>
            <p:ph idx="1"/>
          </p:nvPr>
        </p:nvSpPr>
        <p:spPr>
          <a:xfrm>
            <a:off x="617525" y="1261890"/>
            <a:ext cx="8360932" cy="5562249"/>
          </a:xfrm>
        </p:spPr>
        <p:txBody>
          <a:bodyPr>
            <a:noAutofit/>
          </a:bodyPr>
          <a:lstStyle/>
          <a:p>
            <a:pPr marL="0" indent="0">
              <a:buNone/>
            </a:pPr>
            <a:r>
              <a:rPr lang="en-US" sz="2200" b="1" dirty="0">
                <a:solidFill>
                  <a:srgbClr val="0070C0"/>
                </a:solidFill>
              </a:rPr>
              <a:t>Net Realizable Value (NRV): </a:t>
            </a:r>
          </a:p>
          <a:p>
            <a:pPr lvl="1">
              <a:lnSpc>
                <a:spcPct val="100000"/>
              </a:lnSpc>
              <a:spcBef>
                <a:spcPct val="20000"/>
              </a:spcBef>
              <a:buFont typeface="Arial" panose="020B0604020202020204" pitchFamily="34" charset="0"/>
              <a:buChar char="•"/>
            </a:pPr>
            <a:endParaRPr lang="en-IN" sz="2200" dirty="0" smtClean="0"/>
          </a:p>
          <a:p>
            <a:pPr lvl="1">
              <a:lnSpc>
                <a:spcPct val="100000"/>
              </a:lnSpc>
              <a:spcBef>
                <a:spcPct val="20000"/>
              </a:spcBef>
              <a:buClr>
                <a:schemeClr val="tx1"/>
              </a:buClr>
              <a:buFont typeface="Arial" panose="020B0604020202020204" pitchFamily="34" charset="0"/>
              <a:buChar char="•"/>
            </a:pPr>
            <a:endParaRPr lang="en-IN" sz="2200" b="1" dirty="0" smtClean="0">
              <a:solidFill>
                <a:srgbClr val="C00000"/>
              </a:solidFill>
            </a:endParaRPr>
          </a:p>
          <a:p>
            <a:pPr>
              <a:lnSpc>
                <a:spcPct val="100000"/>
              </a:lnSpc>
              <a:spcBef>
                <a:spcPct val="20000"/>
              </a:spcBef>
              <a:buClr>
                <a:schemeClr val="tx1"/>
              </a:buClr>
              <a:buFont typeface="Arial" panose="020B0604020202020204" pitchFamily="34" charset="0"/>
              <a:buChar char="•"/>
            </a:pPr>
            <a:r>
              <a:rPr lang="en-IN" b="1" dirty="0" smtClean="0">
                <a:solidFill>
                  <a:srgbClr val="C00000"/>
                </a:solidFill>
              </a:rPr>
              <a:t>Net</a:t>
            </a:r>
            <a:r>
              <a:rPr lang="en-IN" dirty="0" smtClean="0">
                <a:solidFill>
                  <a:srgbClr val="C00000"/>
                </a:solidFill>
              </a:rPr>
              <a:t> </a:t>
            </a:r>
            <a:r>
              <a:rPr lang="en-IN" dirty="0"/>
              <a:t>amount a company expects to </a:t>
            </a:r>
            <a:r>
              <a:rPr lang="en-IN" b="1" dirty="0">
                <a:solidFill>
                  <a:srgbClr val="C00000"/>
                </a:solidFill>
              </a:rPr>
              <a:t>realize</a:t>
            </a:r>
            <a:r>
              <a:rPr lang="en-IN" dirty="0"/>
              <a:t> </a:t>
            </a:r>
            <a:r>
              <a:rPr lang="en-IN" dirty="0" smtClean="0"/>
              <a:t>(or collect in cash)</a:t>
            </a:r>
            <a:r>
              <a:rPr lang="en-IN" dirty="0" smtClean="0">
                <a:solidFill>
                  <a:srgbClr val="C00000"/>
                </a:solidFill>
              </a:rPr>
              <a:t> </a:t>
            </a:r>
            <a:r>
              <a:rPr lang="en-IN" dirty="0" smtClean="0"/>
              <a:t>from </a:t>
            </a:r>
            <a:r>
              <a:rPr lang="en-IN" dirty="0"/>
              <a:t>the </a:t>
            </a:r>
            <a:r>
              <a:rPr lang="en-US" dirty="0"/>
              <a:t>sale of </a:t>
            </a:r>
            <a:r>
              <a:rPr lang="en-US" dirty="0" smtClean="0"/>
              <a:t>inventory</a:t>
            </a:r>
            <a:endParaRPr lang="en-US" dirty="0"/>
          </a:p>
          <a:p>
            <a:pPr marL="0" indent="0">
              <a:lnSpc>
                <a:spcPct val="100000"/>
              </a:lnSpc>
              <a:spcBef>
                <a:spcPts val="1200"/>
              </a:spcBef>
              <a:buClr>
                <a:schemeClr val="tx1"/>
              </a:buClr>
              <a:buNone/>
            </a:pPr>
            <a:r>
              <a:rPr lang="en-US" b="1" u="sng" dirty="0" smtClean="0"/>
              <a:t>LCNRV</a:t>
            </a:r>
          </a:p>
          <a:p>
            <a:r>
              <a:rPr lang="en-US" dirty="0" smtClean="0"/>
              <a:t>At the end of the year, a company compares the </a:t>
            </a:r>
            <a:r>
              <a:rPr lang="en-US" b="1" dirty="0" smtClean="0">
                <a:solidFill>
                  <a:srgbClr val="C00000"/>
                </a:solidFill>
              </a:rPr>
              <a:t>cost</a:t>
            </a:r>
            <a:r>
              <a:rPr lang="en-US" dirty="0" smtClean="0"/>
              <a:t> of its ending inventory to the inventory’s </a:t>
            </a:r>
            <a:r>
              <a:rPr lang="en-US" b="1" dirty="0" smtClean="0">
                <a:solidFill>
                  <a:srgbClr val="C00000"/>
                </a:solidFill>
              </a:rPr>
              <a:t>NRV</a:t>
            </a:r>
            <a:endParaRPr lang="en-US" dirty="0" smtClean="0"/>
          </a:p>
          <a:p>
            <a:r>
              <a:rPr lang="en-US" dirty="0" smtClean="0"/>
              <a:t>If </a:t>
            </a:r>
            <a:r>
              <a:rPr lang="en-US" b="1" dirty="0">
                <a:solidFill>
                  <a:srgbClr val="C00000"/>
                </a:solidFill>
              </a:rPr>
              <a:t>NRV is lower than cost</a:t>
            </a:r>
            <a:r>
              <a:rPr lang="en-US" dirty="0"/>
              <a:t>, </a:t>
            </a:r>
            <a:r>
              <a:rPr lang="en-US" dirty="0" smtClean="0"/>
              <a:t>adjusting </a:t>
            </a:r>
            <a:r>
              <a:rPr lang="en-US" dirty="0"/>
              <a:t>entry </a:t>
            </a:r>
            <a:r>
              <a:rPr lang="en-US" dirty="0" smtClean="0"/>
              <a:t>needed:</a:t>
            </a:r>
          </a:p>
          <a:p>
            <a:pPr lvl="1">
              <a:buFont typeface="Wingdings" panose="05000000000000000000" pitchFamily="2" charset="2"/>
              <a:buChar char="ü"/>
            </a:pPr>
            <a:r>
              <a:rPr lang="en-US" sz="2400" dirty="0"/>
              <a:t>R</a:t>
            </a:r>
            <a:r>
              <a:rPr lang="en-US" sz="2400" dirty="0" smtClean="0"/>
              <a:t>educe </a:t>
            </a:r>
            <a:r>
              <a:rPr lang="en-US" sz="2400" dirty="0"/>
              <a:t>inventory from its already recorded purchase cost to the lower </a:t>
            </a:r>
            <a:r>
              <a:rPr lang="en-US" sz="2400" dirty="0" smtClean="0"/>
              <a:t>NRV</a:t>
            </a:r>
          </a:p>
          <a:p>
            <a:r>
              <a:rPr lang="en-US" dirty="0" smtClean="0"/>
              <a:t>If </a:t>
            </a:r>
            <a:r>
              <a:rPr lang="en-US" b="1" dirty="0">
                <a:solidFill>
                  <a:srgbClr val="C00000"/>
                </a:solidFill>
              </a:rPr>
              <a:t>cost is lower than NRV</a:t>
            </a:r>
            <a:r>
              <a:rPr lang="en-US" dirty="0"/>
              <a:t>, no adjusting entry is </a:t>
            </a:r>
            <a:r>
              <a:rPr lang="en-US" dirty="0" smtClean="0"/>
              <a:t>needed</a:t>
            </a:r>
          </a:p>
          <a:p>
            <a:pPr lvl="1">
              <a:buFont typeface="Wingdings" panose="05000000000000000000" pitchFamily="2" charset="2"/>
              <a:buChar char="ü"/>
            </a:pPr>
            <a:r>
              <a:rPr lang="en-US" sz="2400" dirty="0" smtClean="0"/>
              <a:t>Inventory remains at recorded purchase cost</a:t>
            </a:r>
            <a:endParaRPr lang="en-US" sz="2400" dirty="0"/>
          </a:p>
          <a:p>
            <a:pPr marL="0" indent="0">
              <a:lnSpc>
                <a:spcPct val="110000"/>
              </a:lnSpc>
              <a:spcBef>
                <a:spcPct val="20000"/>
              </a:spcBef>
              <a:buNone/>
            </a:pPr>
            <a:endParaRPr lang="en-US" sz="2200" dirty="0"/>
          </a:p>
          <a:p>
            <a:endParaRPr lang="en-US" dirty="0"/>
          </a:p>
          <a:p>
            <a:pPr marL="0" indent="0">
              <a:buNone/>
            </a:pPr>
            <a:r>
              <a:rPr lang="en-US" dirty="0"/>
              <a:t>	</a:t>
            </a:r>
          </a:p>
        </p:txBody>
      </p:sp>
      <p:graphicFrame>
        <p:nvGraphicFramePr>
          <p:cNvPr id="3" name="Table 2"/>
          <p:cNvGraphicFramePr>
            <a:graphicFrameLocks noGrp="1"/>
          </p:cNvGraphicFramePr>
          <p:nvPr>
            <p:extLst>
              <p:ext uri="{D42A27DB-BD31-4B8C-83A1-F6EECF244321}">
                <p14:modId xmlns:p14="http://schemas.microsoft.com/office/powerpoint/2010/main" val="4032488269"/>
              </p:ext>
            </p:extLst>
          </p:nvPr>
        </p:nvGraphicFramePr>
        <p:xfrm>
          <a:off x="1432928" y="1695312"/>
          <a:ext cx="6862515" cy="701040"/>
        </p:xfrm>
        <a:graphic>
          <a:graphicData uri="http://schemas.openxmlformats.org/drawingml/2006/table">
            <a:tbl>
              <a:tblPr firstRow="1" bandRow="1">
                <a:tableStyleId>{5C22544A-7EE6-4342-B048-85BDC9FD1C3A}</a:tableStyleId>
              </a:tblPr>
              <a:tblGrid>
                <a:gridCol w="694214"/>
                <a:gridCol w="416529"/>
                <a:gridCol w="1634263"/>
                <a:gridCol w="321829"/>
                <a:gridCol w="3795680"/>
              </a:tblGrid>
              <a:tr h="370840">
                <a:tc>
                  <a:txBody>
                    <a:bodyPr/>
                    <a:lstStyle/>
                    <a:p>
                      <a:pPr algn="ctr"/>
                      <a:r>
                        <a:rPr lang="en-US" sz="2200" dirty="0" smtClean="0">
                          <a:solidFill>
                            <a:srgbClr val="C00000"/>
                          </a:solidFill>
                        </a:rPr>
                        <a:t>NRV</a:t>
                      </a:r>
                      <a:endParaRPr lang="en-US" sz="2200" dirty="0">
                        <a:solidFill>
                          <a:srgbClr val="C00000"/>
                        </a:solidFill>
                      </a:endParaRPr>
                    </a:p>
                  </a:txBody>
                  <a:tcPr anchor="ctr">
                    <a:solidFill>
                      <a:srgbClr val="CCECFF"/>
                    </a:solidFill>
                  </a:tcPr>
                </a:tc>
                <a:tc>
                  <a:txBody>
                    <a:bodyPr/>
                    <a:lstStyle/>
                    <a:p>
                      <a:pPr algn="ctr"/>
                      <a:r>
                        <a:rPr lang="en-US" sz="2200" dirty="0" smtClean="0">
                          <a:solidFill>
                            <a:schemeClr val="tx1"/>
                          </a:solidFill>
                        </a:rPr>
                        <a:t>=</a:t>
                      </a:r>
                      <a:endParaRPr lang="en-US" sz="2200" dirty="0">
                        <a:solidFill>
                          <a:schemeClr val="tx1"/>
                        </a:solidFill>
                      </a:endParaRPr>
                    </a:p>
                  </a:txBody>
                  <a:tcPr anchor="ctr">
                    <a:solidFill>
                      <a:srgbClr val="CCECFF"/>
                    </a:solidFill>
                  </a:tcPr>
                </a:tc>
                <a:tc>
                  <a:txBody>
                    <a:bodyPr/>
                    <a:lstStyle/>
                    <a:p>
                      <a:pPr algn="ctr">
                        <a:lnSpc>
                          <a:spcPts val="2400"/>
                        </a:lnSpc>
                      </a:pPr>
                      <a:r>
                        <a:rPr lang="en-US" sz="2200" dirty="0" smtClean="0">
                          <a:solidFill>
                            <a:schemeClr val="tx1"/>
                          </a:solidFill>
                        </a:rPr>
                        <a:t>Estimated selling price</a:t>
                      </a:r>
                      <a:endParaRPr lang="en-US" sz="2200" dirty="0">
                        <a:solidFill>
                          <a:schemeClr val="tx1"/>
                        </a:solidFill>
                      </a:endParaRPr>
                    </a:p>
                  </a:txBody>
                  <a:tcPr anchor="ctr">
                    <a:solidFill>
                      <a:srgbClr val="CCECFF"/>
                    </a:solidFill>
                  </a:tcPr>
                </a:tc>
                <a:tc>
                  <a:txBody>
                    <a:bodyPr/>
                    <a:lstStyle/>
                    <a:p>
                      <a:pPr algn="ctr">
                        <a:lnSpc>
                          <a:spcPts val="2400"/>
                        </a:lnSpc>
                      </a:pPr>
                      <a:r>
                        <a:rPr lang="en-US" sz="2200" dirty="0" smtClean="0">
                          <a:solidFill>
                            <a:schemeClr val="tx1"/>
                          </a:solidFill>
                        </a:rPr>
                        <a:t>−</a:t>
                      </a:r>
                      <a:endParaRPr lang="en-US" sz="2200" dirty="0">
                        <a:solidFill>
                          <a:schemeClr val="tx1"/>
                        </a:solidFill>
                      </a:endParaRPr>
                    </a:p>
                  </a:txBody>
                  <a:tcPr anchor="ctr">
                    <a:solidFill>
                      <a:srgbClr val="CCECFF"/>
                    </a:solidFill>
                  </a:tcPr>
                </a:tc>
                <a:tc>
                  <a:txBody>
                    <a:bodyPr/>
                    <a:lstStyle/>
                    <a:p>
                      <a:pPr marL="0" marR="0" lvl="1" indent="0" algn="ctr" defTabSz="914400" rtl="0" eaLnBrk="1" fontAlgn="auto" latinLnBrk="0" hangingPunct="1">
                        <a:lnSpc>
                          <a:spcPts val="2400"/>
                        </a:lnSpc>
                        <a:spcBef>
                          <a:spcPts val="0"/>
                        </a:spcBef>
                        <a:spcAft>
                          <a:spcPts val="0"/>
                        </a:spcAft>
                        <a:buClrTx/>
                        <a:buSzTx/>
                        <a:buFontTx/>
                        <a:buNone/>
                        <a:tabLst/>
                        <a:defRPr/>
                      </a:pPr>
                      <a:r>
                        <a:rPr lang="en-IN" sz="2200" dirty="0" smtClean="0">
                          <a:solidFill>
                            <a:schemeClr val="tx1"/>
                          </a:solidFill>
                        </a:rPr>
                        <a:t>Costs of completion, disposal, </a:t>
                      </a:r>
                      <a:r>
                        <a:rPr lang="en-US" sz="2200" dirty="0" smtClean="0">
                          <a:solidFill>
                            <a:schemeClr val="tx1"/>
                          </a:solidFill>
                        </a:rPr>
                        <a:t>and transportation</a:t>
                      </a:r>
                      <a:endParaRPr lang="en-US" sz="2200" dirty="0">
                        <a:solidFill>
                          <a:schemeClr val="tx1"/>
                        </a:solidFill>
                      </a:endParaRPr>
                    </a:p>
                  </a:txBody>
                  <a:tcPr anchor="ctr">
                    <a:solidFill>
                      <a:srgbClr val="CCECFF"/>
                    </a:solidFill>
                  </a:tcPr>
                </a:tc>
              </a:tr>
            </a:tbl>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animEffect transition="in" filter="fade">
                                      <p:cBhvr>
                                        <p:cTn id="18" dur="500"/>
                                        <p:tgtEl>
                                          <p:spTgt spid="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Effect transition="in" filter="fade">
                                      <p:cBhvr>
                                        <p:cTn id="23" dur="500"/>
                                        <p:tgtEl>
                                          <p:spTgt spid="5">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7" end="7"/>
                                            </p:txEl>
                                          </p:spTgt>
                                        </p:tgtEl>
                                        <p:attrNameLst>
                                          <p:attrName>style.visibility</p:attrName>
                                        </p:attrNameLst>
                                      </p:cBhvr>
                                      <p:to>
                                        <p:strVal val="visible"/>
                                      </p:to>
                                    </p:set>
                                    <p:animEffect transition="in" filter="fade">
                                      <p:cBhvr>
                                        <p:cTn id="26" dur="500"/>
                                        <p:tgtEl>
                                          <p:spTgt spid="5">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fade">
                                      <p:cBhvr>
                                        <p:cTn id="31" dur="500"/>
                                        <p:tgtEl>
                                          <p:spTgt spid="5">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xEl>
                                              <p:pRg st="9" end="9"/>
                                            </p:txEl>
                                          </p:spTgt>
                                        </p:tgtEl>
                                        <p:attrNameLst>
                                          <p:attrName>style.visibility</p:attrName>
                                        </p:attrNameLst>
                                      </p:cBhvr>
                                      <p:to>
                                        <p:strVal val="visible"/>
                                      </p:to>
                                    </p:set>
                                    <p:animEffect transition="in" filter="fade">
                                      <p:cBhvr>
                                        <p:cTn id="34"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in Inventory Method </a:t>
            </a:r>
            <a:r>
              <a:rPr lang="en-US" sz="2400" dirty="0" smtClean="0"/>
              <a:t>(continued)</a:t>
            </a:r>
            <a:endParaRPr lang="en-US" sz="2400" dirty="0"/>
          </a:p>
        </p:txBody>
      </p:sp>
      <p:sp>
        <p:nvSpPr>
          <p:cNvPr id="4" name="TextBox 3"/>
          <p:cNvSpPr txBox="1"/>
          <p:nvPr/>
        </p:nvSpPr>
        <p:spPr>
          <a:xfrm>
            <a:off x="660192" y="1304282"/>
            <a:ext cx="8348344" cy="2677656"/>
          </a:xfrm>
          <a:prstGeom prst="rect">
            <a:avLst/>
          </a:prstGeom>
          <a:solidFill>
            <a:srgbClr val="FFFAB0"/>
          </a:solidFill>
          <a:ln w="28575">
            <a:solidFill>
              <a:srgbClr val="F79646"/>
            </a:solidFill>
          </a:ln>
        </p:spPr>
        <p:txBody>
          <a:bodyPr wrap="square" rtlCol="0">
            <a:spAutoFit/>
          </a:bodyPr>
          <a:lstStyle/>
          <a:p>
            <a:r>
              <a:rPr lang="en-IN" sz="2400" dirty="0">
                <a:latin typeface="+mn-lt"/>
              </a:rPr>
              <a:t>Autogeek, Inc., a wholesale distributor of auto parts, began business in 2015. Inventory reported in the 2017 year-end balance sheet, determined using the average cost method, was </a:t>
            </a:r>
            <a:r>
              <a:rPr lang="en-IN" sz="2400" b="1" dirty="0">
                <a:solidFill>
                  <a:srgbClr val="EC008C"/>
                </a:solidFill>
                <a:latin typeface="+mn-lt"/>
              </a:rPr>
              <a:t>$123,000</a:t>
            </a:r>
            <a:r>
              <a:rPr lang="en-IN" sz="2400" dirty="0">
                <a:latin typeface="+mn-lt"/>
              </a:rPr>
              <a:t>. In 2018, the company decided to change its inventory method to FIFO. If the company had used the FIFO method in 2017, ending inventory would have been </a:t>
            </a:r>
            <a:r>
              <a:rPr lang="en-IN" sz="2400" b="1" dirty="0">
                <a:solidFill>
                  <a:srgbClr val="EC008C"/>
                </a:solidFill>
                <a:latin typeface="+mn-lt"/>
              </a:rPr>
              <a:t>$146,000</a:t>
            </a:r>
            <a:r>
              <a:rPr lang="en-IN" sz="2400" dirty="0">
                <a:latin typeface="+mn-lt"/>
              </a:rPr>
              <a:t>. What steps should Autogeek take to report this change?</a:t>
            </a:r>
            <a:endParaRPr lang="en-US" sz="2400" dirty="0">
              <a:latin typeface="+mn-lt"/>
            </a:endParaRPr>
          </a:p>
        </p:txBody>
      </p:sp>
      <p:sp>
        <p:nvSpPr>
          <p:cNvPr id="5" name="Rectangle 4"/>
          <p:cNvSpPr/>
          <p:nvPr/>
        </p:nvSpPr>
        <p:spPr>
          <a:xfrm>
            <a:off x="873552" y="5024679"/>
            <a:ext cx="7921625"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 name="TextBox 5"/>
          <p:cNvSpPr txBox="1">
            <a:spLocks noChangeArrowheads="1"/>
          </p:cNvSpPr>
          <p:nvPr/>
        </p:nvSpPr>
        <p:spPr bwMode="auto">
          <a:xfrm>
            <a:off x="876300" y="503579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7" name="TextBox 6"/>
          <p:cNvSpPr txBox="1">
            <a:spLocks noChangeArrowheads="1"/>
          </p:cNvSpPr>
          <p:nvPr/>
        </p:nvSpPr>
        <p:spPr bwMode="auto">
          <a:xfrm>
            <a:off x="7530417" y="502944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8" name="TextBox 7"/>
          <p:cNvSpPr txBox="1">
            <a:spLocks noChangeArrowheads="1"/>
          </p:cNvSpPr>
          <p:nvPr/>
        </p:nvSpPr>
        <p:spPr bwMode="auto">
          <a:xfrm>
            <a:off x="6173104" y="502944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9" name="Straight Connector 8"/>
          <p:cNvCxnSpPr/>
          <p:nvPr/>
        </p:nvCxnSpPr>
        <p:spPr>
          <a:xfrm>
            <a:off x="876302" y="551204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896940" y="5541667"/>
            <a:ext cx="5153025" cy="404812"/>
          </a:xfrm>
          <a:prstGeom prst="rect">
            <a:avLst/>
          </a:prstGeom>
          <a:noFill/>
          <a:ln w="9525">
            <a:noFill/>
            <a:miter lim="800000"/>
            <a:headEnd/>
            <a:tailEnd/>
          </a:ln>
        </p:spPr>
        <p:txBody>
          <a:bodyPr/>
          <a:lstStyle/>
          <a:p>
            <a:r>
              <a:rPr lang="en-IN" sz="2400" dirty="0">
                <a:latin typeface="Calibri" pitchFamily="34" charset="0"/>
              </a:rPr>
              <a:t>Inventory</a:t>
            </a:r>
          </a:p>
        </p:txBody>
      </p:sp>
      <p:sp>
        <p:nvSpPr>
          <p:cNvPr id="11" name="TextBox 10"/>
          <p:cNvSpPr txBox="1">
            <a:spLocks noChangeArrowheads="1"/>
          </p:cNvSpPr>
          <p:nvPr/>
        </p:nvSpPr>
        <p:spPr bwMode="auto">
          <a:xfrm>
            <a:off x="5954715" y="5541667"/>
            <a:ext cx="1563687" cy="404812"/>
          </a:xfrm>
          <a:prstGeom prst="rect">
            <a:avLst/>
          </a:prstGeom>
          <a:noFill/>
          <a:ln w="9525">
            <a:noFill/>
            <a:miter lim="800000"/>
            <a:headEnd/>
            <a:tailEnd/>
          </a:ln>
        </p:spPr>
        <p:txBody>
          <a:bodyPr/>
          <a:lstStyle/>
          <a:p>
            <a:pPr algn="r"/>
            <a:r>
              <a:rPr lang="en-IN" sz="2400" dirty="0">
                <a:latin typeface="Calibri" pitchFamily="34" charset="0"/>
              </a:rPr>
              <a:t>23,000</a:t>
            </a:r>
          </a:p>
        </p:txBody>
      </p:sp>
      <p:sp>
        <p:nvSpPr>
          <p:cNvPr id="12" name="TextBox 11"/>
          <p:cNvSpPr txBox="1">
            <a:spLocks noChangeArrowheads="1"/>
          </p:cNvSpPr>
          <p:nvPr/>
        </p:nvSpPr>
        <p:spPr bwMode="auto">
          <a:xfrm>
            <a:off x="7234240" y="5946481"/>
            <a:ext cx="1563687" cy="404813"/>
          </a:xfrm>
          <a:prstGeom prst="rect">
            <a:avLst/>
          </a:prstGeom>
          <a:noFill/>
          <a:ln w="9525">
            <a:noFill/>
            <a:miter lim="800000"/>
            <a:headEnd/>
            <a:tailEnd/>
          </a:ln>
        </p:spPr>
        <p:txBody>
          <a:bodyPr/>
          <a:lstStyle/>
          <a:p>
            <a:pPr algn="r"/>
            <a:r>
              <a:rPr lang="en-IN" sz="2400" dirty="0">
                <a:latin typeface="Calibri" pitchFamily="34" charset="0"/>
              </a:rPr>
              <a:t>23,000</a:t>
            </a:r>
          </a:p>
        </p:txBody>
      </p:sp>
      <p:sp>
        <p:nvSpPr>
          <p:cNvPr id="13" name="TextBox 12"/>
          <p:cNvSpPr txBox="1">
            <a:spLocks noChangeArrowheads="1"/>
          </p:cNvSpPr>
          <p:nvPr/>
        </p:nvSpPr>
        <p:spPr bwMode="auto">
          <a:xfrm>
            <a:off x="894593" y="5961355"/>
            <a:ext cx="5153025" cy="404812"/>
          </a:xfrm>
          <a:prstGeom prst="rect">
            <a:avLst/>
          </a:prstGeom>
          <a:noFill/>
          <a:ln w="9525">
            <a:noFill/>
            <a:miter lim="800000"/>
            <a:headEnd/>
            <a:tailEnd/>
          </a:ln>
        </p:spPr>
        <p:txBody>
          <a:bodyPr/>
          <a:lstStyle/>
          <a:p>
            <a:pPr lvl="1"/>
            <a:r>
              <a:rPr lang="en-IN" sz="2400" dirty="0">
                <a:latin typeface="Calibri" pitchFamily="34" charset="0"/>
              </a:rPr>
              <a:t>Retained earnings</a:t>
            </a:r>
          </a:p>
        </p:txBody>
      </p:sp>
      <p:cxnSp>
        <p:nvCxnSpPr>
          <p:cNvPr id="17" name="Straight Arrow Connector 16"/>
          <p:cNvCxnSpPr>
            <a:stCxn id="15" idx="2"/>
          </p:cNvCxnSpPr>
          <p:nvPr/>
        </p:nvCxnSpPr>
        <p:spPr>
          <a:xfrm>
            <a:off x="4804407" y="4726112"/>
            <a:ext cx="1670141" cy="1017704"/>
          </a:xfrm>
          <a:prstGeom prst="straightConnector1">
            <a:avLst/>
          </a:prstGeom>
          <a:ln w="28575">
            <a:solidFill>
              <a:srgbClr val="376092"/>
            </a:solidFill>
            <a:tailEnd type="arrow"/>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3219450" y="4264447"/>
            <a:ext cx="3169913" cy="461665"/>
          </a:xfrm>
          <a:prstGeom prst="rect">
            <a:avLst/>
          </a:prstGeom>
          <a:solidFill>
            <a:srgbClr val="CCECFF"/>
          </a:solidFill>
          <a:ln w="28575">
            <a:solidFill>
              <a:srgbClr val="376092"/>
            </a:solidFill>
          </a:ln>
        </p:spPr>
        <p:txBody>
          <a:bodyPr wrap="square" rtlCol="0">
            <a:spAutoFit/>
          </a:bodyPr>
          <a:lstStyle/>
          <a:p>
            <a:pPr algn="ctr"/>
            <a:r>
              <a:rPr lang="en-US" sz="2400" dirty="0">
                <a:latin typeface="+mn-lt"/>
              </a:rPr>
              <a:t>$146,000 </a:t>
            </a:r>
            <a:r>
              <a:rPr lang="en-US" sz="2400" dirty="0" smtClean="0">
                <a:latin typeface="+mn-lt"/>
              </a:rPr>
              <a:t>− </a:t>
            </a:r>
            <a:r>
              <a:rPr lang="en-US" sz="2400" dirty="0">
                <a:latin typeface="+mn-lt"/>
              </a:rPr>
              <a:t>$123,000</a:t>
            </a:r>
          </a:p>
        </p:txBody>
      </p: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Tree>
    <p:extLst>
      <p:ext uri="{BB962C8B-B14F-4D97-AF65-F5344CB8AC3E}">
        <p14:creationId xmlns:p14="http://schemas.microsoft.com/office/powerpoint/2010/main" val="1425173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10" grpId="0"/>
      <p:bldP spid="11" grpId="0"/>
      <p:bldP spid="12" grpId="0"/>
      <p:bldP spid="13" grpId="0"/>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Disclosure of Change in Inventory </a:t>
            </a:r>
            <a:r>
              <a:rPr lang="en-US" dirty="0" smtClean="0"/>
              <a:t>Method—</a:t>
            </a:r>
            <a:r>
              <a:rPr lang="en-US" dirty="0"/>
              <a:t/>
            </a:r>
            <a:br>
              <a:rPr lang="en-US" dirty="0"/>
            </a:br>
            <a:r>
              <a:rPr lang="en-US" dirty="0"/>
              <a:t>CVS Health Corporation Example</a:t>
            </a:r>
            <a:endParaRPr lang="en-IN" sz="1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9" name="AutoShape 3"/>
          <p:cNvSpPr>
            <a:spLocks noChangeAspect="1" noChangeArrowheads="1" noTextEdit="1"/>
          </p:cNvSpPr>
          <p:nvPr/>
        </p:nvSpPr>
        <p:spPr bwMode="auto">
          <a:xfrm>
            <a:off x="638175" y="1595438"/>
            <a:ext cx="8428038"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5" name="Picture 4"/>
          <p:cNvPicPr>
            <a:picLocks noChangeAspect="1"/>
          </p:cNvPicPr>
          <p:nvPr/>
        </p:nvPicPr>
        <p:blipFill>
          <a:blip r:embed="rId3"/>
          <a:stretch>
            <a:fillRect/>
          </a:stretch>
        </p:blipFill>
        <p:spPr>
          <a:xfrm>
            <a:off x="761999" y="1416119"/>
            <a:ext cx="8091881" cy="4757887"/>
          </a:xfrm>
          <a:prstGeom prst="rect">
            <a:avLst/>
          </a:prstGeom>
          <a:ln w="28575">
            <a:solidFill>
              <a:srgbClr val="376092"/>
            </a:solidFill>
          </a:ln>
        </p:spPr>
      </p:pic>
    </p:spTree>
    <p:extLst>
      <p:ext uri="{BB962C8B-B14F-4D97-AF65-F5344CB8AC3E}">
        <p14:creationId xmlns:p14="http://schemas.microsoft.com/office/powerpoint/2010/main" val="6483388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to the LIFO Method</a:t>
            </a:r>
          </a:p>
        </p:txBody>
      </p:sp>
      <p:sp>
        <p:nvSpPr>
          <p:cNvPr id="3" name="Content Placeholder 2"/>
          <p:cNvSpPr>
            <a:spLocks noGrp="1"/>
          </p:cNvSpPr>
          <p:nvPr>
            <p:ph idx="1"/>
          </p:nvPr>
        </p:nvSpPr>
        <p:spPr/>
        <p:txBody>
          <a:bodyPr/>
          <a:lstStyle/>
          <a:p>
            <a:r>
              <a:rPr lang="en-US" dirty="0"/>
              <a:t>When a company changes </a:t>
            </a:r>
            <a:r>
              <a:rPr lang="en-US" b="1" dirty="0"/>
              <a:t>to</a:t>
            </a:r>
            <a:r>
              <a:rPr lang="en-US" dirty="0"/>
              <a:t> the </a:t>
            </a:r>
            <a:r>
              <a:rPr lang="en-US" b="1" dirty="0">
                <a:solidFill>
                  <a:srgbClr val="C00000"/>
                </a:solidFill>
              </a:rPr>
              <a:t>LIFO inventory method </a:t>
            </a:r>
            <a:r>
              <a:rPr lang="en-US" dirty="0"/>
              <a:t>from any other method, it usually is impossible to calculate the income effect on prior </a:t>
            </a:r>
            <a:r>
              <a:rPr lang="en-US" dirty="0" smtClean="0"/>
              <a:t>years </a:t>
            </a:r>
            <a:endParaRPr lang="en-US" dirty="0"/>
          </a:p>
          <a:p>
            <a:pPr marL="742950" lvl="1" indent="-285750">
              <a:lnSpc>
                <a:spcPct val="80000"/>
              </a:lnSpc>
              <a:spcBef>
                <a:spcPct val="20000"/>
              </a:spcBef>
              <a:buFont typeface="Arial" panose="020B0604020202020204" pitchFamily="34" charset="0"/>
              <a:buChar char="–"/>
            </a:pPr>
            <a:r>
              <a:rPr lang="en-US" sz="2400" dirty="0"/>
              <a:t>To do so would require assumptions as to when specific LIFO inventory layers were created in prior years</a:t>
            </a:r>
          </a:p>
          <a:p>
            <a:r>
              <a:rPr lang="en-US" dirty="0"/>
              <a:t>A company changing to LIFO usually </a:t>
            </a:r>
            <a:r>
              <a:rPr lang="en-US" b="1" dirty="0">
                <a:solidFill>
                  <a:srgbClr val="C00000"/>
                </a:solidFill>
              </a:rPr>
              <a:t>does not report the change retrospectively</a:t>
            </a:r>
            <a:r>
              <a:rPr lang="en-US" b="1" dirty="0"/>
              <a:t> </a:t>
            </a:r>
          </a:p>
          <a:p>
            <a:pPr marL="742950" lvl="1" indent="-285750">
              <a:lnSpc>
                <a:spcPct val="80000"/>
              </a:lnSpc>
              <a:spcBef>
                <a:spcPct val="20000"/>
              </a:spcBef>
              <a:buFont typeface="Arial" panose="020B0604020202020204" pitchFamily="34" charset="0"/>
              <a:buChar char="–"/>
            </a:pPr>
            <a:r>
              <a:rPr lang="en-US" sz="2400" dirty="0"/>
              <a:t>LIFO method is used from that point on </a:t>
            </a:r>
          </a:p>
          <a:p>
            <a:pPr marL="742950" lvl="1" indent="-285750">
              <a:lnSpc>
                <a:spcPct val="80000"/>
              </a:lnSpc>
              <a:spcBef>
                <a:spcPct val="20000"/>
              </a:spcBef>
              <a:buFont typeface="Arial" panose="020B0604020202020204" pitchFamily="34" charset="0"/>
              <a:buChar char="–"/>
            </a:pPr>
            <a:r>
              <a:rPr lang="en-US" sz="2400" dirty="0"/>
              <a:t>Base year inventory is the beginning inventory in the year the LIFO method is adopted</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Tree>
    <p:extLst>
      <p:ext uri="{BB962C8B-B14F-4D97-AF65-F5344CB8AC3E}">
        <p14:creationId xmlns:p14="http://schemas.microsoft.com/office/powerpoint/2010/main" val="131249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87" b="26735"/>
          <a:stretch/>
        </p:blipFill>
        <p:spPr bwMode="auto">
          <a:xfrm>
            <a:off x="651748" y="3501237"/>
            <a:ext cx="8413127" cy="17336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047"/>
          <a:stretch/>
        </p:blipFill>
        <p:spPr bwMode="auto">
          <a:xfrm>
            <a:off x="647180" y="5234925"/>
            <a:ext cx="8413127" cy="141263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rtlCol="0">
            <a:normAutofit/>
          </a:bodyPr>
          <a:lstStyle/>
          <a:p>
            <a:pPr fontAlgn="auto">
              <a:spcAft>
                <a:spcPts val="0"/>
              </a:spcAft>
              <a:defRPr/>
            </a:pPr>
            <a:r>
              <a:rPr lang="en-US" dirty="0"/>
              <a:t>Change in Inventory Method </a:t>
            </a:r>
            <a:r>
              <a:rPr lang="en-US" dirty="0" smtClean="0"/>
              <a:t>Disclosure—Seneca </a:t>
            </a:r>
            <a:r>
              <a:rPr lang="en-US" dirty="0"/>
              <a:t>Foods Corporation Example</a:t>
            </a:r>
            <a:endParaRPr lang="en-IN" sz="1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031"/>
          <a:stretch/>
        </p:blipFill>
        <p:spPr bwMode="auto">
          <a:xfrm>
            <a:off x="656688" y="1406364"/>
            <a:ext cx="8413127" cy="209487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671308" y="1830910"/>
            <a:ext cx="8364872" cy="1686947"/>
          </a:xfrm>
          <a:prstGeom prst="rect">
            <a:avLst/>
          </a:prstGeom>
          <a:solidFill>
            <a:srgbClr val="800000">
              <a:alpha val="20000"/>
            </a:srgbClr>
          </a:solidFill>
          <a:ln>
            <a:solidFill>
              <a:srgbClr val="990033"/>
            </a:solidFill>
          </a:ln>
        </p:spPr>
        <p:txBody>
          <a:bodyPr wrap="square" rtlCol="0">
            <a:spAutoFit/>
          </a:bodyPr>
          <a:lstStyle/>
          <a:p>
            <a:endParaRPr lang="en-US" dirty="0"/>
          </a:p>
        </p:txBody>
      </p:sp>
      <p:sp>
        <p:nvSpPr>
          <p:cNvPr id="14" name="TextBox 13"/>
          <p:cNvSpPr txBox="1"/>
          <p:nvPr/>
        </p:nvSpPr>
        <p:spPr>
          <a:xfrm>
            <a:off x="2621601" y="4165551"/>
            <a:ext cx="5417775" cy="461665"/>
          </a:xfrm>
          <a:prstGeom prst="rect">
            <a:avLst/>
          </a:prstGeom>
          <a:solidFill>
            <a:srgbClr val="C00000"/>
          </a:solidFill>
          <a:ln>
            <a:solidFill>
              <a:srgbClr val="990033"/>
            </a:solidFill>
          </a:ln>
        </p:spPr>
        <p:txBody>
          <a:bodyPr wrap="square" rtlCol="0">
            <a:spAutoFit/>
          </a:bodyPr>
          <a:lstStyle/>
          <a:p>
            <a:pPr algn="ctr"/>
            <a:r>
              <a:rPr lang="en-US" sz="2400" b="1" dirty="0">
                <a:solidFill>
                  <a:schemeClr val="bg1"/>
                </a:solidFill>
                <a:latin typeface="+mn-lt"/>
              </a:rPr>
              <a:t>Nature and justification for change</a:t>
            </a:r>
          </a:p>
        </p:txBody>
      </p:sp>
      <p:cxnSp>
        <p:nvCxnSpPr>
          <p:cNvPr id="15" name="Straight Arrow Connector 14"/>
          <p:cNvCxnSpPr/>
          <p:nvPr/>
        </p:nvCxnSpPr>
        <p:spPr>
          <a:xfrm flipV="1">
            <a:off x="4283052" y="3515419"/>
            <a:ext cx="575260" cy="650132"/>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82254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12"/>
                                        </p:tgtEl>
                                        <p:attrNameLst>
                                          <p:attrName>style.opacity</p:attrName>
                                        </p:attrNameLst>
                                      </p:cBhvr>
                                      <p:to>
                                        <p:strVal val="0.25"/>
                                      </p:to>
                                    </p:set>
                                    <p:animEffect filter="image" prLst="opacity: 0.25">
                                      <p:cBhvr rctx="IE">
                                        <p:cTn id="7" dur="indefinite"/>
                                        <p:tgtEl>
                                          <p:spTgt spid="12"/>
                                        </p:tgtEl>
                                      </p:cBhvr>
                                    </p:animEffect>
                                  </p:childTnLst>
                                </p:cTn>
                              </p:par>
                              <p:par>
                                <p:cTn id="8" presetID="9" presetClass="emph" presetSubtype="0" nodeType="withEffect">
                                  <p:stCondLst>
                                    <p:cond delay="0"/>
                                  </p:stCondLst>
                                  <p:childTnLst>
                                    <p:set>
                                      <p:cBhvr rctx="PPT">
                                        <p:cTn id="9" dur="indefinite"/>
                                        <p:tgtEl>
                                          <p:spTgt spid="16"/>
                                        </p:tgtEl>
                                        <p:attrNameLst>
                                          <p:attrName>style.opacity</p:attrName>
                                        </p:attrNameLst>
                                      </p:cBhvr>
                                      <p:to>
                                        <p:strVal val="0.25"/>
                                      </p:to>
                                    </p:set>
                                    <p:animEffect filter="image" prLst="opacity: 0.25">
                                      <p:cBhvr rctx="IE">
                                        <p:cTn id="10" dur="indefinite"/>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87" b="26735"/>
          <a:stretch/>
        </p:blipFill>
        <p:spPr bwMode="auto">
          <a:xfrm>
            <a:off x="651748" y="3539498"/>
            <a:ext cx="8413127" cy="17336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047"/>
          <a:stretch/>
        </p:blipFill>
        <p:spPr bwMode="auto">
          <a:xfrm>
            <a:off x="656688" y="5273186"/>
            <a:ext cx="8413127" cy="141263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71308" y="3540257"/>
            <a:ext cx="8364872" cy="1720854"/>
          </a:xfrm>
          <a:prstGeom prst="rect">
            <a:avLst/>
          </a:prstGeom>
          <a:solidFill>
            <a:srgbClr val="800000">
              <a:alpha val="20000"/>
            </a:srgbClr>
          </a:solidFill>
          <a:ln>
            <a:solidFill>
              <a:srgbClr val="990033"/>
            </a:solidFill>
          </a:ln>
        </p:spPr>
        <p:txBody>
          <a:bodyPr wrap="square" rtlCol="0">
            <a:spAutoFit/>
          </a:bodyPr>
          <a:lstStyle/>
          <a:p>
            <a:endParaRPr lang="en-US" dirty="0"/>
          </a:p>
        </p:txBody>
      </p:sp>
      <p:sp>
        <p:nvSpPr>
          <p:cNvPr id="2" name="Title 1"/>
          <p:cNvSpPr>
            <a:spLocks noGrp="1"/>
          </p:cNvSpPr>
          <p:nvPr>
            <p:ph type="title"/>
          </p:nvPr>
        </p:nvSpPr>
        <p:spPr>
          <a:xfrm>
            <a:off x="761999" y="0"/>
            <a:ext cx="8382000" cy="1444625"/>
          </a:xfrm>
        </p:spPr>
        <p:txBody>
          <a:bodyPr rtlCol="0">
            <a:normAutofit/>
          </a:bodyPr>
          <a:lstStyle/>
          <a:p>
            <a:pPr fontAlgn="auto">
              <a:spcAft>
                <a:spcPts val="0"/>
              </a:spcAft>
              <a:defRPr/>
            </a:pPr>
            <a:r>
              <a:rPr lang="en-US" dirty="0"/>
              <a:t>Change in Inventory Method </a:t>
            </a:r>
            <a:r>
              <a:rPr lang="en-US" dirty="0" smtClean="0"/>
              <a:t>Disclosure—Seneca </a:t>
            </a:r>
            <a:r>
              <a:rPr lang="en-US" dirty="0"/>
              <a:t>Foods Corporation Example </a:t>
            </a:r>
            <a:r>
              <a:rPr lang="en-US" sz="2700" dirty="0" smtClean="0"/>
              <a:t>(continued)</a:t>
            </a:r>
            <a:endParaRPr lang="en-IN" sz="2700" dirty="0"/>
          </a:p>
        </p:txBody>
      </p:sp>
      <p:sp>
        <p:nvSpPr>
          <p:cNvPr id="4" name="Title 2"/>
          <p:cNvSpPr txBox="1">
            <a:spLocks/>
          </p:cNvSpPr>
          <p:nvPr/>
        </p:nvSpPr>
        <p:spPr bwMode="auto">
          <a:xfrm>
            <a:off x="8389940" y="13423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9" name="TextBox 8"/>
          <p:cNvSpPr txBox="1"/>
          <p:nvPr/>
        </p:nvSpPr>
        <p:spPr>
          <a:xfrm>
            <a:off x="1513840" y="5963330"/>
            <a:ext cx="6876100" cy="461665"/>
          </a:xfrm>
          <a:prstGeom prst="rect">
            <a:avLst/>
          </a:prstGeom>
          <a:solidFill>
            <a:srgbClr val="C00000"/>
          </a:solidFill>
          <a:ln>
            <a:solidFill>
              <a:srgbClr val="990033"/>
            </a:solidFill>
          </a:ln>
        </p:spPr>
        <p:txBody>
          <a:bodyPr wrap="square" rtlCol="0">
            <a:spAutoFit/>
          </a:bodyPr>
          <a:lstStyle/>
          <a:p>
            <a:pPr algn="ctr"/>
            <a:r>
              <a:rPr lang="en-US" sz="2400" b="1" dirty="0">
                <a:solidFill>
                  <a:schemeClr val="bg1"/>
                </a:solidFill>
                <a:latin typeface="+mn-lt"/>
              </a:rPr>
              <a:t>Why retrospective application was </a:t>
            </a:r>
            <a:r>
              <a:rPr lang="en-US" sz="2400" b="1" dirty="0" smtClean="0">
                <a:solidFill>
                  <a:schemeClr val="bg1"/>
                </a:solidFill>
                <a:latin typeface="+mn-lt"/>
              </a:rPr>
              <a:t>impracticable </a:t>
            </a:r>
            <a:endParaRPr lang="en-US" sz="2400" b="1" dirty="0">
              <a:solidFill>
                <a:schemeClr val="bg1"/>
              </a:solidFill>
              <a:latin typeface="+mn-lt"/>
            </a:endParaRPr>
          </a:p>
        </p:txBody>
      </p:sp>
      <p:cxnSp>
        <p:nvCxnSpPr>
          <p:cNvPr id="10" name="Straight Arrow Connector 9"/>
          <p:cNvCxnSpPr/>
          <p:nvPr/>
        </p:nvCxnSpPr>
        <p:spPr>
          <a:xfrm flipV="1">
            <a:off x="3669037" y="5313198"/>
            <a:ext cx="575260" cy="650132"/>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031"/>
          <a:stretch/>
        </p:blipFill>
        <p:spPr bwMode="auto">
          <a:xfrm>
            <a:off x="656688" y="1444625"/>
            <a:ext cx="8413127" cy="209487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9985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12"/>
                                        </p:tgtEl>
                                        <p:attrNameLst>
                                          <p:attrName>style.opacity</p:attrName>
                                        </p:attrNameLst>
                                      </p:cBhvr>
                                      <p:to>
                                        <p:strVal val="0.25"/>
                                      </p:to>
                                    </p:set>
                                    <p:animEffect filter="image" prLst="opacity: 0.25">
                                      <p:cBhvr rctx="IE">
                                        <p:cTn id="7" dur="indefinite"/>
                                        <p:tgtEl>
                                          <p:spTgt spid="12"/>
                                        </p:tgtEl>
                                      </p:cBhvr>
                                    </p:animEffect>
                                  </p:childTnLst>
                                </p:cTn>
                              </p:par>
                              <p:par>
                                <p:cTn id="8" presetID="9" presetClass="emph" presetSubtype="0" nodeType="withEffect">
                                  <p:stCondLst>
                                    <p:cond delay="0"/>
                                  </p:stCondLst>
                                  <p:childTnLst>
                                    <p:set>
                                      <p:cBhvr rctx="PPT">
                                        <p:cTn id="9" dur="indefinite"/>
                                        <p:tgtEl>
                                          <p:spTgt spid="11"/>
                                        </p:tgtEl>
                                        <p:attrNameLst>
                                          <p:attrName>style.opacity</p:attrName>
                                        </p:attrNameLst>
                                      </p:cBhvr>
                                      <p:to>
                                        <p:strVal val="0.25"/>
                                      </p:to>
                                    </p:set>
                                    <p:animEffect filter="image" prLst="opacity: 0.25">
                                      <p:cBhvr rctx="IE">
                                        <p:cTn id="10" dur="indefinite"/>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87" b="26735"/>
          <a:stretch/>
        </p:blipFill>
        <p:spPr bwMode="auto">
          <a:xfrm>
            <a:off x="622641" y="3531092"/>
            <a:ext cx="8413127" cy="173368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047"/>
          <a:stretch/>
        </p:blipFill>
        <p:spPr bwMode="auto">
          <a:xfrm>
            <a:off x="627581" y="5264780"/>
            <a:ext cx="8413127" cy="141263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46729" y="5287213"/>
            <a:ext cx="8364872" cy="1332080"/>
          </a:xfrm>
          <a:prstGeom prst="rect">
            <a:avLst/>
          </a:prstGeom>
          <a:solidFill>
            <a:srgbClr val="800000">
              <a:alpha val="20000"/>
            </a:srgbClr>
          </a:solidFill>
          <a:ln>
            <a:solidFill>
              <a:srgbClr val="990033"/>
            </a:solidFill>
          </a:ln>
        </p:spPr>
        <p:txBody>
          <a:bodyPr wrap="square" rtlCol="0">
            <a:spAutoFit/>
          </a:bodyPr>
          <a:lstStyle/>
          <a:p>
            <a:endParaRPr lang="en-US" dirty="0"/>
          </a:p>
        </p:txBody>
      </p:sp>
      <p:sp>
        <p:nvSpPr>
          <p:cNvPr id="2" name="Title 1"/>
          <p:cNvSpPr>
            <a:spLocks noGrp="1"/>
          </p:cNvSpPr>
          <p:nvPr>
            <p:ph type="title"/>
          </p:nvPr>
        </p:nvSpPr>
        <p:spPr>
          <a:xfrm>
            <a:off x="761999" y="0"/>
            <a:ext cx="8382000" cy="1444625"/>
          </a:xfrm>
        </p:spPr>
        <p:txBody>
          <a:bodyPr rtlCol="0">
            <a:normAutofit/>
          </a:bodyPr>
          <a:lstStyle/>
          <a:p>
            <a:pPr fontAlgn="auto">
              <a:spcAft>
                <a:spcPts val="0"/>
              </a:spcAft>
              <a:defRPr/>
            </a:pPr>
            <a:r>
              <a:rPr lang="en-US" dirty="0"/>
              <a:t>Change in Inventory Method </a:t>
            </a:r>
            <a:r>
              <a:rPr lang="en-US" dirty="0" smtClean="0"/>
              <a:t>Disclosure—Seneca </a:t>
            </a:r>
            <a:r>
              <a:rPr lang="en-US" dirty="0"/>
              <a:t>Foods Corporation Example </a:t>
            </a:r>
            <a:r>
              <a:rPr lang="en-US" sz="2400" dirty="0"/>
              <a:t>(concluded)</a:t>
            </a:r>
            <a:endParaRPr lang="en-IN" sz="2400" dirty="0"/>
          </a:p>
        </p:txBody>
      </p:sp>
      <p:sp>
        <p:nvSpPr>
          <p:cNvPr id="4" name="Title 2"/>
          <p:cNvSpPr txBox="1">
            <a:spLocks/>
          </p:cNvSpPr>
          <p:nvPr/>
        </p:nvSpPr>
        <p:spPr bwMode="auto">
          <a:xfrm>
            <a:off x="8389940" y="13423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
        <p:nvSpPr>
          <p:cNvPr id="9" name="TextBox 8"/>
          <p:cNvSpPr txBox="1"/>
          <p:nvPr/>
        </p:nvSpPr>
        <p:spPr>
          <a:xfrm>
            <a:off x="3347476" y="3936271"/>
            <a:ext cx="4012660" cy="461665"/>
          </a:xfrm>
          <a:prstGeom prst="rect">
            <a:avLst/>
          </a:prstGeom>
          <a:solidFill>
            <a:srgbClr val="C00000"/>
          </a:solidFill>
          <a:ln>
            <a:solidFill>
              <a:srgbClr val="C00000"/>
            </a:solidFill>
          </a:ln>
        </p:spPr>
        <p:txBody>
          <a:bodyPr wrap="square" rtlCol="0">
            <a:spAutoFit/>
          </a:bodyPr>
          <a:lstStyle/>
          <a:p>
            <a:pPr algn="ctr"/>
            <a:r>
              <a:rPr lang="en-US" sz="2400" b="1" dirty="0">
                <a:solidFill>
                  <a:schemeClr val="bg1"/>
                </a:solidFill>
                <a:latin typeface="+mn-lt"/>
              </a:rPr>
              <a:t>The effect of change</a:t>
            </a:r>
          </a:p>
        </p:txBody>
      </p:sp>
      <p:cxnSp>
        <p:nvCxnSpPr>
          <p:cNvPr id="10" name="Straight Arrow Connector 9"/>
          <p:cNvCxnSpPr/>
          <p:nvPr/>
        </p:nvCxnSpPr>
        <p:spPr>
          <a:xfrm flipH="1">
            <a:off x="4253946" y="4397936"/>
            <a:ext cx="505658" cy="866844"/>
          </a:xfrm>
          <a:prstGeom prst="straightConnector1">
            <a:avLst/>
          </a:prstGeom>
          <a:ln w="28575">
            <a:solidFill>
              <a:srgbClr val="C00000"/>
            </a:solidFill>
            <a:tailEnd type="triangle"/>
          </a:ln>
        </p:spPr>
        <p:style>
          <a:lnRef idx="1">
            <a:schemeClr val="dk1"/>
          </a:lnRef>
          <a:fillRef idx="0">
            <a:schemeClr val="dk1"/>
          </a:fillRef>
          <a:effectRef idx="0">
            <a:schemeClr val="dk1"/>
          </a:effectRef>
          <a:fontRef idx="minor">
            <a:schemeClr val="tx1"/>
          </a:fontRef>
        </p:style>
      </p:cxn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0031"/>
          <a:stretch/>
        </p:blipFill>
        <p:spPr bwMode="auto">
          <a:xfrm>
            <a:off x="627581" y="1436219"/>
            <a:ext cx="8413127" cy="2094873"/>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5239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11"/>
                                        </p:tgtEl>
                                        <p:attrNameLst>
                                          <p:attrName>style.opacity</p:attrName>
                                        </p:attrNameLst>
                                      </p:cBhvr>
                                      <p:to>
                                        <p:strVal val="0.25"/>
                                      </p:to>
                                    </p:set>
                                    <p:animEffect filter="image" prLst="opacity: 0.25">
                                      <p:cBhvr rctx="IE">
                                        <p:cTn id="7" dur="indefinite"/>
                                        <p:tgtEl>
                                          <p:spTgt spid="11"/>
                                        </p:tgtEl>
                                      </p:cBhvr>
                                    </p:animEffect>
                                  </p:childTnLst>
                                </p:cTn>
                              </p:par>
                              <p:par>
                                <p:cTn id="8" presetID="9" presetClass="emph" presetSubtype="0" nodeType="withEffect">
                                  <p:stCondLst>
                                    <p:cond delay="0"/>
                                  </p:stCondLst>
                                  <p:childTnLst>
                                    <p:set>
                                      <p:cBhvr rctx="PPT">
                                        <p:cTn id="9" dur="indefinite"/>
                                        <p:tgtEl>
                                          <p:spTgt spid="16"/>
                                        </p:tgtEl>
                                        <p:attrNameLst>
                                          <p:attrName>style.opacity</p:attrName>
                                        </p:attrNameLst>
                                      </p:cBhvr>
                                      <p:to>
                                        <p:strVal val="0.25"/>
                                      </p:to>
                                    </p:set>
                                    <p:animEffect filter="image" prLst="opacity: 0.25">
                                      <p:cBhvr rctx="IE">
                                        <p:cTn id="10" dur="indefinite"/>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normAutofit fontScale="90000"/>
          </a:bodyPr>
          <a:lstStyle/>
          <a:p>
            <a:r>
              <a:rPr lang="en-US" altLang="en-US" dirty="0"/>
              <a:t>Concept Check: Changing Inventory Methods</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400" dirty="0"/>
              <a:t>In 2018, the Beldre Company switched its inventory method from average cost to FIFO</a:t>
            </a:r>
            <a:r>
              <a:rPr lang="en-US" sz="2400" dirty="0" smtClean="0"/>
              <a:t>. Inventories </a:t>
            </a:r>
            <a:r>
              <a:rPr lang="en-US" sz="2400" dirty="0"/>
              <a:t>at the end of 2017 were reported in the balance sheet at $55 million</a:t>
            </a:r>
            <a:r>
              <a:rPr lang="en-US" sz="2400" dirty="0" smtClean="0"/>
              <a:t>. If </a:t>
            </a:r>
            <a:r>
              <a:rPr lang="en-US" sz="2400" dirty="0"/>
              <a:t>the FIFO method had been used, 2017 ending inventory would have been $50 million</a:t>
            </a:r>
            <a:r>
              <a:rPr lang="en-US" sz="2400" dirty="0" smtClean="0"/>
              <a:t>. Ignoring the effect of income taxes, the </a:t>
            </a:r>
            <a:r>
              <a:rPr lang="en-US" sz="2400" dirty="0"/>
              <a:t>adjustment to 2018’s beginning retained earnings would be</a:t>
            </a:r>
            <a:r>
              <a:rPr lang="en-US" sz="2400" dirty="0" smtClean="0"/>
              <a:t>:</a:t>
            </a:r>
            <a:endParaRPr lang="en-US" sz="2400" dirty="0"/>
          </a:p>
          <a:p>
            <a:pPr marL="457200" indent="-457200">
              <a:buFont typeface="+mj-lt"/>
              <a:buAutoNum type="alphaLcPeriod"/>
            </a:pPr>
            <a:r>
              <a:rPr lang="en-US" sz="2400" dirty="0" smtClean="0"/>
              <a:t>$0 </a:t>
            </a:r>
            <a:endParaRPr lang="en-US" sz="2400" dirty="0"/>
          </a:p>
          <a:p>
            <a:pPr marL="457200" indent="-457200">
              <a:buFont typeface="+mj-lt"/>
              <a:buAutoNum type="alphaLcPeriod"/>
            </a:pPr>
            <a:r>
              <a:rPr lang="en-US" sz="2400" dirty="0" smtClean="0"/>
              <a:t>$50 </a:t>
            </a:r>
            <a:r>
              <a:rPr lang="en-US" sz="2400" dirty="0"/>
              <a:t>million </a:t>
            </a:r>
            <a:r>
              <a:rPr lang="en-US" sz="2400" dirty="0" smtClean="0"/>
              <a:t>increase </a:t>
            </a:r>
            <a:endParaRPr lang="en-US" sz="2400" dirty="0"/>
          </a:p>
          <a:p>
            <a:pPr marL="457200" indent="-457200">
              <a:buFont typeface="+mj-lt"/>
              <a:buAutoNum type="alphaLcPeriod"/>
            </a:pPr>
            <a:r>
              <a:rPr lang="en-US" sz="2400" dirty="0" smtClean="0"/>
              <a:t>$5 </a:t>
            </a:r>
            <a:r>
              <a:rPr lang="en-US" sz="2400" dirty="0"/>
              <a:t>million </a:t>
            </a:r>
            <a:r>
              <a:rPr lang="en-US" sz="2400" dirty="0" smtClean="0"/>
              <a:t>increase </a:t>
            </a:r>
            <a:endParaRPr lang="en-US" sz="2400" dirty="0"/>
          </a:p>
          <a:p>
            <a:pPr marL="457200" indent="-457200">
              <a:buFont typeface="+mj-lt"/>
              <a:buAutoNum type="alphaLcPeriod"/>
            </a:pPr>
            <a:r>
              <a:rPr lang="en-US" sz="2400" dirty="0" smtClean="0"/>
              <a:t>$5 </a:t>
            </a:r>
            <a:r>
              <a:rPr lang="en-US" sz="2400" dirty="0"/>
              <a:t>million </a:t>
            </a:r>
            <a:r>
              <a:rPr lang="en-US" sz="2400" dirty="0" smtClean="0"/>
              <a:t>decrease </a:t>
            </a:r>
            <a:endParaRPr lang="en-US" sz="2400" dirty="0"/>
          </a:p>
          <a:p>
            <a:pPr marL="0" indent="0">
              <a:buNone/>
            </a:pPr>
            <a:endParaRPr lang="en-US" sz="2400" dirty="0"/>
          </a:p>
          <a:p>
            <a:pPr marL="0" indent="0">
              <a:buNone/>
              <a:tabLst>
                <a:tab pos="7772400" algn="dec"/>
              </a:tabLst>
              <a:defRPr/>
            </a:pPr>
            <a:endParaRPr lang="en-US" sz="2400" dirty="0"/>
          </a:p>
          <a:p>
            <a:pPr marL="0" indent="0">
              <a:buNone/>
              <a:tabLst>
                <a:tab pos="7772400" algn="dec"/>
              </a:tabLst>
              <a:defRPr/>
            </a:pPr>
            <a:endParaRPr lang="en-US" sz="2400" dirty="0"/>
          </a:p>
        </p:txBody>
      </p:sp>
      <p:sp>
        <p:nvSpPr>
          <p:cNvPr id="2" name="Oval 1"/>
          <p:cNvSpPr/>
          <p:nvPr/>
        </p:nvSpPr>
        <p:spPr bwMode="auto">
          <a:xfrm flipV="1">
            <a:off x="796977" y="5090451"/>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4257237" y="3656785"/>
            <a:ext cx="4143324" cy="2215991"/>
          </a:xfrm>
          <a:prstGeom prst="rect">
            <a:avLst/>
          </a:prstGeom>
          <a:solidFill>
            <a:srgbClr val="FDEADA"/>
          </a:solidFill>
          <a:ln w="6350">
            <a:solidFill>
              <a:schemeClr val="tx1"/>
            </a:solidFill>
          </a:ln>
        </p:spPr>
        <p:txBody>
          <a:bodyPr wrap="square" rtlCol="0">
            <a:spAutoFit/>
          </a:bodyPr>
          <a:lstStyle/>
          <a:p>
            <a:pPr lvl="0"/>
            <a:r>
              <a:rPr lang="en-US" sz="2300" dirty="0">
                <a:latin typeface="+mn-lt"/>
              </a:rPr>
              <a:t>The correct answer is </a:t>
            </a:r>
            <a:r>
              <a:rPr lang="en-US" sz="2300" i="1" dirty="0">
                <a:latin typeface="+mn-lt"/>
              </a:rPr>
              <a:t>d</a:t>
            </a:r>
            <a:r>
              <a:rPr lang="en-US" sz="2300" dirty="0" smtClean="0">
                <a:latin typeface="+mn-lt"/>
              </a:rPr>
              <a:t>. </a:t>
            </a:r>
            <a:r>
              <a:rPr lang="en-US" sz="2300" dirty="0">
                <a:latin typeface="+mn-lt"/>
              </a:rPr>
              <a:t>2017 cost of goods sold would have been higher by $5 million, reducing </a:t>
            </a:r>
            <a:r>
              <a:rPr lang="en-US" sz="2300" dirty="0" smtClean="0">
                <a:latin typeface="+mn-lt"/>
              </a:rPr>
              <a:t>income and retained earnings by </a:t>
            </a:r>
            <a:r>
              <a:rPr lang="en-US" sz="2300" b="1" dirty="0">
                <a:solidFill>
                  <a:srgbClr val="C00000"/>
                </a:solidFill>
                <a:latin typeface="+mn-lt"/>
              </a:rPr>
              <a:t>$5 </a:t>
            </a:r>
            <a:r>
              <a:rPr lang="en-US" sz="2300" b="1" dirty="0" smtClean="0">
                <a:solidFill>
                  <a:srgbClr val="C00000"/>
                </a:solidFill>
                <a:latin typeface="+mn-lt"/>
              </a:rPr>
              <a:t>million</a:t>
            </a:r>
            <a:r>
              <a:rPr lang="en-US" sz="2300" dirty="0">
                <a:latin typeface="+mn-lt"/>
              </a:rPr>
              <a:t> </a:t>
            </a:r>
            <a:r>
              <a:rPr lang="en-US" sz="2300" dirty="0" smtClean="0">
                <a:latin typeface="+mn-lt"/>
              </a:rPr>
              <a:t>(ignoring tax effects).</a:t>
            </a:r>
            <a:endParaRPr lang="en-US" sz="2300" b="1" dirty="0">
              <a:solidFill>
                <a:srgbClr val="FF0000"/>
              </a:solidFill>
              <a:latin typeface="+mn-lt"/>
            </a:endParaRPr>
          </a:p>
        </p:txBody>
      </p:sp>
      <p:sp>
        <p:nvSpPr>
          <p:cNvPr id="6" name="Title 2"/>
          <p:cNvSpPr txBox="1">
            <a:spLocks/>
          </p:cNvSpPr>
          <p:nvPr/>
        </p:nvSpPr>
        <p:spPr bwMode="auto">
          <a:xfrm>
            <a:off x="8389940" y="134237"/>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LO9-6</a:t>
            </a:r>
          </a:p>
        </p:txBody>
      </p:sp>
    </p:spTree>
    <p:extLst>
      <p:ext uri="{BB962C8B-B14F-4D97-AF65-F5344CB8AC3E}">
        <p14:creationId xmlns:p14="http://schemas.microsoft.com/office/powerpoint/2010/main" val="362885082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761999" y="0"/>
            <a:ext cx="8382000" cy="900705"/>
          </a:xfrm>
        </p:spPr>
        <p:txBody>
          <a:bodyPr>
            <a:normAutofit/>
          </a:bodyPr>
          <a:lstStyle/>
          <a:p>
            <a:r>
              <a:rPr lang="en-IN" sz="3200" dirty="0">
                <a:ea typeface="Adobe Fan Heiti Std B"/>
                <a:cs typeface="Adobe Fan Heiti Std B"/>
              </a:rPr>
              <a:t>Inventory Errors</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graphicFrame>
        <p:nvGraphicFramePr>
          <p:cNvPr id="5" name="Content Placeholder 3"/>
          <p:cNvGraphicFramePr>
            <a:graphicFrameLocks/>
          </p:cNvGraphicFramePr>
          <p:nvPr>
            <p:extLst>
              <p:ext uri="{D42A27DB-BD31-4B8C-83A1-F6EECF244321}">
                <p14:modId xmlns:p14="http://schemas.microsoft.com/office/powerpoint/2010/main" val="2607147775"/>
              </p:ext>
            </p:extLst>
          </p:nvPr>
        </p:nvGraphicFramePr>
        <p:xfrm>
          <a:off x="598965" y="2851104"/>
          <a:ext cx="8451384" cy="3795855"/>
        </p:xfrm>
        <a:graphic>
          <a:graphicData uri="http://schemas.openxmlformats.org/drawingml/2006/table">
            <a:tbl>
              <a:tblPr firstRow="1" firstCol="1" bandRow="1"/>
              <a:tblGrid>
                <a:gridCol w="2094528">
                  <a:extLst>
                    <a:ext uri="{9D8B030D-6E8A-4147-A177-3AD203B41FA5}">
                      <a16:colId xmlns="" xmlns:a16="http://schemas.microsoft.com/office/drawing/2014/main" val="20000"/>
                    </a:ext>
                  </a:extLst>
                </a:gridCol>
                <a:gridCol w="6356856">
                  <a:extLst>
                    <a:ext uri="{9D8B030D-6E8A-4147-A177-3AD203B41FA5}">
                      <a16:colId xmlns="" xmlns:a16="http://schemas.microsoft.com/office/drawing/2014/main" val="20001"/>
                    </a:ext>
                  </a:extLst>
                </a:gridCol>
              </a:tblGrid>
              <a:tr h="294939">
                <a:tc>
                  <a:txBody>
                    <a:bodyPr/>
                    <a:lstStyle/>
                    <a:p>
                      <a:pPr marL="0" marR="0" algn="ctr">
                        <a:lnSpc>
                          <a:spcPct val="100000"/>
                        </a:lnSpc>
                        <a:spcBef>
                          <a:spcPts val="0"/>
                        </a:spcBef>
                        <a:spcAft>
                          <a:spcPts val="0"/>
                        </a:spcAft>
                        <a:tabLst>
                          <a:tab pos="152400" algn="l"/>
                          <a:tab pos="457200" algn="l"/>
                        </a:tabLst>
                      </a:pPr>
                      <a:r>
                        <a:rPr lang="en-US" sz="2000" b="1" dirty="0">
                          <a:solidFill>
                            <a:srgbClr val="000000"/>
                          </a:solidFill>
                          <a:effectLst/>
                          <a:latin typeface="+mn-lt"/>
                          <a:ea typeface="Arial"/>
                          <a:cs typeface="Times New Roman" panose="02020603050405020304" pitchFamily="18" charset="0"/>
                        </a:rPr>
                        <a:t>Error</a:t>
                      </a:r>
                      <a:r>
                        <a:rPr lang="en-US" sz="2000" b="1" baseline="0" dirty="0">
                          <a:solidFill>
                            <a:srgbClr val="000000"/>
                          </a:solidFill>
                          <a:effectLst/>
                          <a:latin typeface="+mn-lt"/>
                          <a:ea typeface="Arial"/>
                          <a:cs typeface="Times New Roman" panose="02020603050405020304" pitchFamily="18" charset="0"/>
                        </a:rPr>
                        <a:t> Types</a:t>
                      </a:r>
                      <a:r>
                        <a:rPr lang="en-US" sz="2000" b="1" dirty="0">
                          <a:solidFill>
                            <a:srgbClr val="000000"/>
                          </a:solidFill>
                          <a:effectLst/>
                          <a:latin typeface="+mn-lt"/>
                          <a:ea typeface="Arial"/>
                          <a:cs typeface="Times New Roman" panose="02020603050405020304" pitchFamily="18" charset="0"/>
                        </a:rPr>
                        <a:t> </a:t>
                      </a:r>
                      <a:endParaRPr lang="en-US" sz="200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ctr">
                        <a:lnSpc>
                          <a:spcPct val="100000"/>
                        </a:lnSpc>
                        <a:spcBef>
                          <a:spcPts val="0"/>
                        </a:spcBef>
                        <a:spcAft>
                          <a:spcPts val="0"/>
                        </a:spcAft>
                        <a:tabLst>
                          <a:tab pos="152400" algn="l"/>
                          <a:tab pos="457200" algn="l"/>
                        </a:tabLst>
                      </a:pPr>
                      <a:r>
                        <a:rPr lang="en-US" sz="2000" b="1" dirty="0">
                          <a:solidFill>
                            <a:srgbClr val="000000"/>
                          </a:solidFill>
                          <a:effectLst/>
                          <a:latin typeface="+mn-lt"/>
                          <a:ea typeface="Arial"/>
                          <a:cs typeface="Times New Roman" panose="02020603050405020304" pitchFamily="18" charset="0"/>
                        </a:rPr>
                        <a:t>Error Treatments</a:t>
                      </a:r>
                      <a:endParaRPr lang="en-US" sz="200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 xmlns:a16="http://schemas.microsoft.com/office/drawing/2014/main" val="10000"/>
                  </a:ext>
                </a:extLst>
              </a:tr>
              <a:tr h="712369">
                <a:tc>
                  <a:txBody>
                    <a:bodyPr/>
                    <a:lstStyle/>
                    <a:p>
                      <a:pPr marL="0" marR="0" algn="l">
                        <a:lnSpc>
                          <a:spcPct val="100000"/>
                        </a:lnSpc>
                        <a:spcBef>
                          <a:spcPts val="0"/>
                        </a:spcBef>
                        <a:spcAft>
                          <a:spcPts val="0"/>
                        </a:spcAft>
                        <a:tabLst>
                          <a:tab pos="152400" algn="l"/>
                          <a:tab pos="457200" algn="l"/>
                        </a:tabLst>
                      </a:pPr>
                      <a:r>
                        <a:rPr lang="en-US" sz="2000" b="1" i="0" dirty="0">
                          <a:solidFill>
                            <a:srgbClr val="000000"/>
                          </a:solidFill>
                          <a:effectLst/>
                          <a:latin typeface="+mn-lt"/>
                          <a:ea typeface="Arial"/>
                          <a:cs typeface="Times New Roman" panose="02020603050405020304" pitchFamily="18" charset="0"/>
                        </a:rPr>
                        <a:t>Error in same accounting period</a:t>
                      </a:r>
                      <a:endParaRPr lang="en-US" sz="2000" b="1" i="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Times New Roman"/>
                          <a:cs typeface="Times New Roman" panose="02020603050405020304" pitchFamily="18" charset="0"/>
                        </a:rPr>
                        <a:t>Original erroneous entry should be reversed</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Times New Roman"/>
                          <a:cs typeface="Times New Roman" panose="02020603050405020304" pitchFamily="18" charset="0"/>
                        </a:rPr>
                        <a:t>Appropriate entry recorded</a:t>
                      </a: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 xmlns:a16="http://schemas.microsoft.com/office/drawing/2014/main" val="10001"/>
                  </a:ext>
                </a:extLst>
              </a:tr>
              <a:tr h="2778686">
                <a:tc>
                  <a:txBody>
                    <a:bodyPr/>
                    <a:lstStyle/>
                    <a:p>
                      <a:pPr marL="0" marR="0" algn="l">
                        <a:lnSpc>
                          <a:spcPct val="100000"/>
                        </a:lnSpc>
                        <a:spcBef>
                          <a:spcPts val="0"/>
                        </a:spcBef>
                        <a:spcAft>
                          <a:spcPts val="0"/>
                        </a:spcAft>
                        <a:tabLst>
                          <a:tab pos="152400" algn="l"/>
                          <a:tab pos="457200" algn="l"/>
                        </a:tabLst>
                      </a:pPr>
                      <a:r>
                        <a:rPr lang="en-US" sz="2000" b="1" i="0" dirty="0">
                          <a:solidFill>
                            <a:srgbClr val="000000"/>
                          </a:solidFill>
                          <a:effectLst/>
                          <a:latin typeface="+mn-lt"/>
                          <a:ea typeface="Arial"/>
                          <a:cs typeface="Times New Roman" panose="02020603050405020304" pitchFamily="18" charset="0"/>
                        </a:rPr>
                        <a:t>Error discovered</a:t>
                      </a:r>
                      <a:r>
                        <a:rPr lang="en-US" sz="2000" b="1" i="0" baseline="0" dirty="0">
                          <a:solidFill>
                            <a:srgbClr val="000000"/>
                          </a:solidFill>
                          <a:effectLst/>
                          <a:latin typeface="+mn-lt"/>
                          <a:ea typeface="Arial"/>
                          <a:cs typeface="Times New Roman" panose="02020603050405020304" pitchFamily="18" charset="0"/>
                        </a:rPr>
                        <a:t> in subsequent accounting period</a:t>
                      </a:r>
                      <a:endParaRPr lang="en-US" sz="2000" b="1" i="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Arial"/>
                          <a:cs typeface="Times New Roman" panose="02020603050405020304" pitchFamily="18" charset="0"/>
                        </a:rPr>
                        <a:t>Previous</a:t>
                      </a:r>
                      <a:r>
                        <a:rPr lang="en-US" sz="2000" baseline="0" dirty="0">
                          <a:solidFill>
                            <a:srgbClr val="000000"/>
                          </a:solidFill>
                          <a:effectLst/>
                          <a:latin typeface="+mn-lt"/>
                          <a:ea typeface="Arial"/>
                          <a:cs typeface="Times New Roman" panose="02020603050405020304" pitchFamily="18" charset="0"/>
                        </a:rPr>
                        <a:t> year financial statement should be retrospectively restated</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baseline="0" dirty="0">
                          <a:solidFill>
                            <a:srgbClr val="000000"/>
                          </a:solidFill>
                          <a:effectLst/>
                          <a:latin typeface="+mn-lt"/>
                          <a:ea typeface="Arial"/>
                          <a:cs typeface="Times New Roman" panose="02020603050405020304" pitchFamily="18" charset="0"/>
                        </a:rPr>
                        <a:t>Incorrect account balances are corrected by journal entry</a:t>
                      </a: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Arial"/>
                          <a:cs typeface="Times New Roman" panose="02020603050405020304" pitchFamily="18" charset="0"/>
                        </a:rPr>
                        <a:t>Correction of retained earnings is reported as a prior period adjustment</a:t>
                      </a:r>
                      <a:r>
                        <a:rPr lang="en-US" sz="2000" baseline="0" dirty="0">
                          <a:solidFill>
                            <a:srgbClr val="000000"/>
                          </a:solidFill>
                          <a:effectLst/>
                          <a:latin typeface="+mn-lt"/>
                          <a:ea typeface="Arial"/>
                          <a:cs typeface="Times New Roman" panose="02020603050405020304" pitchFamily="18" charset="0"/>
                        </a:rPr>
                        <a:t> </a:t>
                      </a:r>
                      <a:r>
                        <a:rPr lang="en-US" sz="2000" b="0" i="0" u="none" strike="noStrike" kern="1200" baseline="0" dirty="0">
                          <a:solidFill>
                            <a:schemeClr val="tx1"/>
                          </a:solidFill>
                          <a:latin typeface="+mn-lt"/>
                          <a:ea typeface="+mn-ea"/>
                          <a:cs typeface="+mn-cs"/>
                        </a:rPr>
                        <a:t>to the beginning balance </a:t>
                      </a:r>
                      <a:r>
                        <a:rPr lang="en-IN" sz="2000" b="0" i="0" u="none" strike="noStrike" kern="1200" baseline="0" dirty="0">
                          <a:solidFill>
                            <a:schemeClr val="tx1"/>
                          </a:solidFill>
                          <a:latin typeface="+mn-lt"/>
                          <a:ea typeface="+mn-ea"/>
                          <a:cs typeface="+mn-cs"/>
                        </a:rPr>
                        <a:t>in the statement of shareholders’ equity</a:t>
                      </a:r>
                      <a:endParaRPr lang="en-US" sz="2000" dirty="0">
                        <a:solidFill>
                          <a:srgbClr val="000000"/>
                        </a:solidFill>
                        <a:effectLst/>
                        <a:latin typeface="+mn-lt"/>
                        <a:ea typeface="Arial"/>
                        <a:cs typeface="Times New Roman" panose="02020603050405020304" pitchFamily="18" charset="0"/>
                      </a:endParaRPr>
                    </a:p>
                    <a:p>
                      <a:pPr marL="285750" marR="0" indent="-285750" algn="l">
                        <a:lnSpc>
                          <a:spcPct val="100000"/>
                        </a:lnSpc>
                        <a:spcBef>
                          <a:spcPts val="0"/>
                        </a:spcBef>
                        <a:spcAft>
                          <a:spcPts val="0"/>
                        </a:spcAft>
                        <a:buFont typeface="Arial" panose="020B0604020202020204" pitchFamily="34" charset="0"/>
                        <a:buChar char="•"/>
                        <a:tabLst>
                          <a:tab pos="152400" algn="l"/>
                          <a:tab pos="457200" algn="l"/>
                        </a:tabLst>
                      </a:pPr>
                      <a:r>
                        <a:rPr lang="en-US" sz="2000" dirty="0">
                          <a:solidFill>
                            <a:srgbClr val="000000"/>
                          </a:solidFill>
                          <a:effectLst/>
                          <a:latin typeface="+mn-lt"/>
                          <a:ea typeface="Times New Roman"/>
                          <a:cs typeface="Times New Roman" panose="02020603050405020304" pitchFamily="18" charset="0"/>
                        </a:rPr>
                        <a:t>Disclosure note</a:t>
                      </a:r>
                      <a:r>
                        <a:rPr lang="en-US" sz="2000" baseline="0" dirty="0">
                          <a:solidFill>
                            <a:srgbClr val="000000"/>
                          </a:solidFill>
                          <a:effectLst/>
                          <a:latin typeface="+mn-lt"/>
                          <a:ea typeface="Times New Roman"/>
                          <a:cs typeface="Times New Roman" panose="02020603050405020304" pitchFamily="18" charset="0"/>
                        </a:rPr>
                        <a:t> describing the nature and impact of error</a:t>
                      </a:r>
                      <a:endParaRPr lang="en-US" sz="2000" dirty="0">
                        <a:solidFill>
                          <a:srgbClr val="000000"/>
                        </a:solidFill>
                        <a:effectLst/>
                        <a:latin typeface="+mn-lt"/>
                        <a:ea typeface="Times New Roman"/>
                        <a:cs typeface="Times New Roman" panose="02020603050405020304" pitchFamily="18" charset="0"/>
                      </a:endParaRPr>
                    </a:p>
                  </a:txBody>
                  <a:tcPr marL="66941" marR="66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extLst>
                  <a:ext uri="{0D108BD9-81ED-4DB2-BD59-A6C34878D82A}">
                    <a16:rowId xmlns="" xmlns:a16="http://schemas.microsoft.com/office/drawing/2014/main" val="10002"/>
                  </a:ext>
                </a:extLst>
              </a:tr>
            </a:tbl>
          </a:graphicData>
        </a:graphic>
      </p:graphicFrame>
      <p:sp>
        <p:nvSpPr>
          <p:cNvPr id="2" name="TextBox 1"/>
          <p:cNvSpPr txBox="1"/>
          <p:nvPr/>
        </p:nvSpPr>
        <p:spPr>
          <a:xfrm>
            <a:off x="644547" y="972942"/>
            <a:ext cx="2193765" cy="461665"/>
          </a:xfrm>
          <a:prstGeom prst="rect">
            <a:avLst/>
          </a:prstGeom>
          <a:solidFill>
            <a:srgbClr val="FFFAB0"/>
          </a:solidFill>
        </p:spPr>
        <p:txBody>
          <a:bodyPr wrap="square" rtlCol="0">
            <a:spAutoFit/>
          </a:bodyPr>
          <a:lstStyle/>
          <a:p>
            <a:r>
              <a:rPr lang="en-US" sz="2400" dirty="0">
                <a:latin typeface="+mn-lt"/>
              </a:rPr>
              <a:t>Inventory errors</a:t>
            </a:r>
          </a:p>
        </p:txBody>
      </p:sp>
      <p:sp>
        <p:nvSpPr>
          <p:cNvPr id="8" name="TextBox 7"/>
          <p:cNvSpPr txBox="1"/>
          <p:nvPr/>
        </p:nvSpPr>
        <p:spPr>
          <a:xfrm>
            <a:off x="3574159" y="777115"/>
            <a:ext cx="5404298" cy="830997"/>
          </a:xfrm>
          <a:prstGeom prst="rect">
            <a:avLst/>
          </a:prstGeom>
          <a:solidFill>
            <a:srgbClr val="FFFAB0"/>
          </a:solidFill>
        </p:spPr>
        <p:txBody>
          <a:bodyPr wrap="square" rtlCol="0">
            <a:spAutoFit/>
          </a:bodyPr>
          <a:lstStyle/>
          <a:p>
            <a:r>
              <a:rPr lang="en-US" sz="2400" dirty="0" smtClean="0">
                <a:latin typeface="+mn-lt"/>
              </a:rPr>
              <a:t>Overstatement </a:t>
            </a:r>
            <a:r>
              <a:rPr lang="en-US" sz="2400" dirty="0">
                <a:latin typeface="+mn-lt"/>
              </a:rPr>
              <a:t>or understatement </a:t>
            </a:r>
            <a:r>
              <a:rPr lang="en-US" sz="2400" dirty="0" smtClean="0">
                <a:latin typeface="+mn-lt"/>
              </a:rPr>
              <a:t>of ending inventory</a:t>
            </a:r>
          </a:p>
        </p:txBody>
      </p:sp>
      <p:sp>
        <p:nvSpPr>
          <p:cNvPr id="9" name="TextBox 8"/>
          <p:cNvSpPr txBox="1"/>
          <p:nvPr/>
        </p:nvSpPr>
        <p:spPr>
          <a:xfrm>
            <a:off x="3574159" y="1725125"/>
            <a:ext cx="5404298" cy="461665"/>
          </a:xfrm>
          <a:prstGeom prst="rect">
            <a:avLst/>
          </a:prstGeom>
          <a:solidFill>
            <a:srgbClr val="CCECFF"/>
          </a:solidFill>
        </p:spPr>
        <p:txBody>
          <a:bodyPr wrap="square" rtlCol="0">
            <a:spAutoFit/>
          </a:bodyPr>
          <a:lstStyle/>
          <a:p>
            <a:r>
              <a:rPr lang="en-US" sz="2400" dirty="0">
                <a:latin typeface="+mn-lt"/>
              </a:rPr>
              <a:t>(1) Mistake in physical count or pricing</a:t>
            </a:r>
          </a:p>
        </p:txBody>
      </p:sp>
      <p:sp>
        <p:nvSpPr>
          <p:cNvPr id="10" name="TextBox 9"/>
          <p:cNvSpPr txBox="1"/>
          <p:nvPr/>
        </p:nvSpPr>
        <p:spPr>
          <a:xfrm>
            <a:off x="3567779" y="2298342"/>
            <a:ext cx="5416870" cy="461665"/>
          </a:xfrm>
          <a:prstGeom prst="rect">
            <a:avLst/>
          </a:prstGeom>
          <a:solidFill>
            <a:srgbClr val="CCECFF"/>
          </a:solidFill>
        </p:spPr>
        <p:txBody>
          <a:bodyPr wrap="square" rtlCol="0">
            <a:spAutoFit/>
          </a:bodyPr>
          <a:lstStyle/>
          <a:p>
            <a:r>
              <a:rPr lang="en-US" sz="2400" dirty="0">
                <a:latin typeface="+mn-lt"/>
              </a:rPr>
              <a:t>(2) </a:t>
            </a:r>
            <a:r>
              <a:rPr lang="en-US" sz="2400" dirty="0" smtClean="0">
                <a:latin typeface="+mn-lt"/>
              </a:rPr>
              <a:t>Mistake in recording purchases</a:t>
            </a:r>
            <a:endParaRPr lang="en-US" sz="2400" dirty="0">
              <a:latin typeface="+mn-lt"/>
            </a:endParaRPr>
          </a:p>
        </p:txBody>
      </p:sp>
      <p:sp>
        <p:nvSpPr>
          <p:cNvPr id="12" name="Up Arrow 11"/>
          <p:cNvSpPr/>
          <p:nvPr/>
        </p:nvSpPr>
        <p:spPr>
          <a:xfrm flipV="1">
            <a:off x="5987616" y="1590532"/>
            <a:ext cx="216711" cy="258264"/>
          </a:xfrm>
          <a:prstGeom prst="upArrow">
            <a:avLst/>
          </a:prstGeom>
          <a:solidFill>
            <a:schemeClr val="tx1"/>
          </a:solidFill>
          <a:ln>
            <a:solidFill>
              <a:srgbClr val="CCFFFF"/>
            </a:solidFill>
          </a:ln>
          <a:effectLst>
            <a:glow rad="139700">
              <a:srgbClr val="CCFFF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ight Arrow 12"/>
          <p:cNvSpPr/>
          <p:nvPr/>
        </p:nvSpPr>
        <p:spPr>
          <a:xfrm>
            <a:off x="2874697" y="1102902"/>
            <a:ext cx="476764" cy="216711"/>
          </a:xfrm>
          <a:prstGeom prst="rightArrow">
            <a:avLst/>
          </a:prstGeom>
          <a:solidFill>
            <a:schemeClr val="tx1"/>
          </a:solidFill>
          <a:ln>
            <a:solidFill>
              <a:schemeClr val="tx1"/>
            </a:solidFill>
          </a:ln>
          <a:effectLst>
            <a:glow rad="139700">
              <a:srgbClr val="C5FFC5">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87997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US" dirty="0"/>
              <a:t>Visualizing the Effect of Inventory Errors</a:t>
            </a:r>
            <a:endParaRPr lang="en-IN" sz="3200" dirty="0">
              <a:ea typeface="Adobe Fan Heiti Std B"/>
              <a:cs typeface="Adobe Fan Heiti Std B"/>
            </a:endParaRP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79" y="1120958"/>
            <a:ext cx="2745006" cy="2971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8088" y="1117416"/>
            <a:ext cx="2743200" cy="2974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2465" y="1120958"/>
            <a:ext cx="2774701" cy="2971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45986" y="4368081"/>
            <a:ext cx="8172240" cy="1938992"/>
          </a:xfrm>
          <a:prstGeom prst="rect">
            <a:avLst/>
          </a:prstGeom>
          <a:noFill/>
          <a:ln w="28575">
            <a:noFill/>
          </a:ln>
        </p:spPr>
        <p:txBody>
          <a:bodyPr wrap="square" rtlCol="0">
            <a:spAutoFit/>
          </a:bodyPr>
          <a:lstStyle/>
          <a:p>
            <a:r>
              <a:rPr lang="en-IN" sz="2400" dirty="0" smtClean="0">
                <a:latin typeface="+mn-lt"/>
              </a:rPr>
              <a:t>An error in recording purchases or calculating ending inventory affects:</a:t>
            </a:r>
          </a:p>
          <a:p>
            <a:pPr marL="800100" indent="-342900">
              <a:buAutoNum type="arabicPeriod"/>
            </a:pPr>
            <a:r>
              <a:rPr lang="en-IN" sz="2400" dirty="0" smtClean="0">
                <a:latin typeface="+mn-lt"/>
              </a:rPr>
              <a:t>Cost of goods sold</a:t>
            </a:r>
          </a:p>
          <a:p>
            <a:pPr marL="800100" indent="-342900">
              <a:buAutoNum type="arabicPeriod"/>
            </a:pPr>
            <a:r>
              <a:rPr lang="en-IN" sz="2400" dirty="0" smtClean="0">
                <a:latin typeface="+mn-lt"/>
              </a:rPr>
              <a:t>Net income</a:t>
            </a:r>
          </a:p>
          <a:p>
            <a:pPr marL="800100" indent="-342900">
              <a:buAutoNum type="arabicPeriod"/>
            </a:pPr>
            <a:r>
              <a:rPr lang="en-IN" sz="2400" dirty="0" smtClean="0">
                <a:latin typeface="+mn-lt"/>
              </a:rPr>
              <a:t>Retained earnings</a:t>
            </a:r>
            <a:endParaRPr lang="en-IN" sz="2400" dirty="0">
              <a:latin typeface="+mn-lt"/>
            </a:endParaRPr>
          </a:p>
        </p:txBody>
      </p:sp>
      <p:cxnSp>
        <p:nvCxnSpPr>
          <p:cNvPr id="3" name="Straight Arrow Connector 2"/>
          <p:cNvCxnSpPr/>
          <p:nvPr/>
        </p:nvCxnSpPr>
        <p:spPr>
          <a:xfrm>
            <a:off x="1538046" y="3356763"/>
            <a:ext cx="0" cy="1083555"/>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6582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nodeType="withEffect">
                                  <p:stCondLst>
                                    <p:cond delay="0"/>
                                  </p:stCondLst>
                                  <p:childTnLst>
                                    <p:set>
                                      <p:cBhvr>
                                        <p:cTn id="9" dur="1" fill="hold">
                                          <p:stCondLst>
                                            <p:cond delay="0"/>
                                          </p:stCondLst>
                                        </p:cTn>
                                        <p:tgtEl>
                                          <p:spTgt spid="6147"/>
                                        </p:tgtEl>
                                        <p:attrNameLst>
                                          <p:attrName>style.visibility</p:attrName>
                                        </p:attrNameLst>
                                      </p:cBhvr>
                                      <p:to>
                                        <p:strVal val="visible"/>
                                      </p:to>
                                    </p:set>
                                    <p:animEffect transition="in" filter="fade">
                                      <p:cBhvr>
                                        <p:cTn id="10" dur="500"/>
                                        <p:tgtEl>
                                          <p:spTgt spid="6147"/>
                                        </p:tgtEl>
                                      </p:cBhvr>
                                    </p:animEffect>
                                  </p:childTnLst>
                                </p:cTn>
                              </p:par>
                              <p:par>
                                <p:cTn id="11" presetID="10" presetClass="entr" presetSubtype="0" fill="hold" nodeType="with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fade">
                                      <p:cBhvr>
                                        <p:cTn id="13" dur="500"/>
                                        <p:tgtEl>
                                          <p:spTgt spid="6148"/>
                                        </p:tgtEl>
                                      </p:cBhvr>
                                    </p:animEffect>
                                  </p:childTnLst>
                                </p:cTn>
                              </p:par>
                              <p:par>
                                <p:cTn id="14" presetID="22" presetClass="entr" presetSubtype="1"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85204" y="2053692"/>
            <a:ext cx="8243984" cy="430887"/>
          </a:xfrm>
          <a:prstGeom prst="rect">
            <a:avLst/>
          </a:prstGeom>
          <a:solidFill>
            <a:srgbClr val="FFFAB0"/>
          </a:solidFill>
          <a:ln w="28575">
            <a:noFill/>
          </a:ln>
        </p:spPr>
        <p:txBody>
          <a:bodyPr wrap="square" rtlCol="0">
            <a:spAutoFit/>
          </a:bodyPr>
          <a:lstStyle/>
          <a:p>
            <a:r>
              <a:rPr lang="en-IN" sz="2200" b="1" dirty="0">
                <a:latin typeface="+mn-lt"/>
              </a:rPr>
              <a:t>Analysis: U = Understated	O = Overstated</a:t>
            </a:r>
          </a:p>
        </p:txBody>
      </p:sp>
      <p:sp>
        <p:nvSpPr>
          <p:cNvPr id="2" name="Title 1"/>
          <p:cNvSpPr>
            <a:spLocks noGrp="1"/>
          </p:cNvSpPr>
          <p:nvPr>
            <p:ph type="title"/>
          </p:nvPr>
        </p:nvSpPr>
        <p:spPr>
          <a:xfrm>
            <a:off x="454491" y="0"/>
            <a:ext cx="8689508" cy="756231"/>
          </a:xfrm>
        </p:spPr>
        <p:txBody>
          <a:bodyPr/>
          <a:lstStyle/>
          <a:p>
            <a:r>
              <a:rPr lang="en-IN" dirty="0">
                <a:ea typeface="Adobe Fan Heiti Std B"/>
                <a:cs typeface="Adobe Fan Heiti Std B"/>
              </a:rPr>
              <a:t>Inventory Error Correction </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47784357"/>
              </p:ext>
            </p:extLst>
          </p:nvPr>
        </p:nvGraphicFramePr>
        <p:xfrm>
          <a:off x="743439" y="2484579"/>
          <a:ext cx="8235018" cy="4165599"/>
        </p:xfrm>
        <a:graphic>
          <a:graphicData uri="http://schemas.openxmlformats.org/drawingml/2006/table">
            <a:tbl>
              <a:tblPr firstRow="1" bandRow="1">
                <a:tableStyleId>{2D5ABB26-0587-4C30-8999-92F81FD0307C}</a:tableStyleId>
              </a:tblPr>
              <a:tblGrid>
                <a:gridCol w="2456058">
                  <a:extLst>
                    <a:ext uri="{9D8B030D-6E8A-4147-A177-3AD203B41FA5}">
                      <a16:colId xmlns="" xmlns:a16="http://schemas.microsoft.com/office/drawing/2014/main" val="20000"/>
                    </a:ext>
                  </a:extLst>
                </a:gridCol>
                <a:gridCol w="1630501">
                  <a:extLst>
                    <a:ext uri="{9D8B030D-6E8A-4147-A177-3AD203B41FA5}">
                      <a16:colId xmlns="" xmlns:a16="http://schemas.microsoft.com/office/drawing/2014/main" val="20001"/>
                    </a:ext>
                  </a:extLst>
                </a:gridCol>
                <a:gridCol w="2487008">
                  <a:extLst>
                    <a:ext uri="{9D8B030D-6E8A-4147-A177-3AD203B41FA5}">
                      <a16:colId xmlns="" xmlns:a16="http://schemas.microsoft.com/office/drawing/2014/main" val="20002"/>
                    </a:ext>
                  </a:extLst>
                </a:gridCol>
                <a:gridCol w="1661451">
                  <a:extLst>
                    <a:ext uri="{9D8B030D-6E8A-4147-A177-3AD203B41FA5}">
                      <a16:colId xmlns="" xmlns:a16="http://schemas.microsoft.com/office/drawing/2014/main" val="20003"/>
                    </a:ext>
                  </a:extLst>
                </a:gridCol>
              </a:tblGrid>
              <a:tr h="324871">
                <a:tc gridSpan="2">
                  <a:txBody>
                    <a:bodyPr/>
                    <a:lstStyle/>
                    <a:p>
                      <a:pPr algn="ctr"/>
                      <a:r>
                        <a:rPr lang="en-US" sz="1800" b="1" dirty="0"/>
                        <a:t>2017</a:t>
                      </a:r>
                    </a:p>
                  </a:txBody>
                  <a:tcPr>
                    <a:lnR>
                      <a:noFill/>
                    </a:lnR>
                    <a:lnB w="12700" cap="flat" cmpd="sng" algn="ctr">
                      <a:solidFill>
                        <a:schemeClr val="tx1"/>
                      </a:solidFill>
                      <a:prstDash val="solid"/>
                      <a:round/>
                      <a:headEnd type="none" w="med" len="med"/>
                      <a:tailEnd type="none" w="med" len="med"/>
                    </a:lnB>
                    <a:solidFill>
                      <a:srgbClr val="FFFAB0"/>
                    </a:solidFill>
                  </a:tcPr>
                </a:tc>
                <a:tc hMerge="1">
                  <a:txBody>
                    <a:bodyPr/>
                    <a:lstStyle/>
                    <a:p>
                      <a:endParaRPr lang="en-US" dirty="0"/>
                    </a:p>
                  </a:txBody>
                  <a:tcPr>
                    <a:solidFill>
                      <a:srgbClr val="FFFAB0"/>
                    </a:solidFill>
                  </a:tcPr>
                </a:tc>
                <a:tc gridSpan="2">
                  <a:txBody>
                    <a:bodyPr/>
                    <a:lstStyle/>
                    <a:p>
                      <a:pPr algn="ctr"/>
                      <a:r>
                        <a:rPr lang="en-US" sz="1800" b="1" dirty="0"/>
                        <a:t>2018</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dirty="0"/>
                    </a:p>
                  </a:txBody>
                  <a:tcPr>
                    <a:solidFill>
                      <a:srgbClr val="FFFAB0"/>
                    </a:solidFill>
                  </a:tcPr>
                </a:tc>
                <a:extLst>
                  <a:ext uri="{0D108BD9-81ED-4DB2-BD59-A6C34878D82A}">
                    <a16:rowId xmlns="" xmlns:a16="http://schemas.microsoft.com/office/drawing/2014/main" val="10000"/>
                  </a:ext>
                </a:extLst>
              </a:tr>
              <a:tr h="324871">
                <a:tc>
                  <a:txBody>
                    <a:bodyPr/>
                    <a:lstStyle/>
                    <a:p>
                      <a:pPr>
                        <a:lnSpc>
                          <a:spcPts val="2000"/>
                        </a:lnSpc>
                      </a:pPr>
                      <a:r>
                        <a:rPr lang="en-US" sz="1800" dirty="0"/>
                        <a:t>Beginning </a:t>
                      </a:r>
                      <a:r>
                        <a:rPr lang="en-US" sz="1800" dirty="0" smtClean="0"/>
                        <a:t>inventory</a:t>
                      </a:r>
                      <a:endParaRPr lang="en-US" sz="1800" dirty="0"/>
                    </a:p>
                  </a:txBody>
                  <a:tcP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lnSpc>
                          <a:spcPts val="2000"/>
                        </a:lnSpc>
                      </a:pPr>
                      <a:endParaRPr lang="en-US" sz="1800" dirty="0"/>
                    </a:p>
                  </a:txBody>
                  <a:tcPr>
                    <a:lnL>
                      <a:noFill/>
                    </a:lnL>
                    <a:lnR>
                      <a:noFill/>
                    </a:lnR>
                    <a:lnT w="12700" cap="flat" cmpd="sng" algn="ctr">
                      <a:solidFill>
                        <a:schemeClr val="tx1"/>
                      </a:solidFill>
                      <a:prstDash val="solid"/>
                      <a:round/>
                      <a:headEnd type="none" w="med" len="med"/>
                      <a:tailEnd type="none" w="med" len="med"/>
                    </a:lnT>
                    <a:solidFill>
                      <a:srgbClr val="FFFAB0"/>
                    </a:solidFill>
                  </a:tcPr>
                </a:tc>
                <a:tc>
                  <a:txBody>
                    <a:bodyPr/>
                    <a:lstStyle/>
                    <a:p>
                      <a:pPr>
                        <a:lnSpc>
                          <a:spcPts val="2000"/>
                        </a:lnSpc>
                      </a:pPr>
                      <a:r>
                        <a:rPr lang="en-US" sz="1800" dirty="0"/>
                        <a:t>Beginning </a:t>
                      </a:r>
                      <a:r>
                        <a:rPr lang="en-US" sz="1800" dirty="0" smtClean="0"/>
                        <a:t>inventory</a:t>
                      </a:r>
                      <a:endParaRPr lang="en-US" sz="1800" dirty="0"/>
                    </a:p>
                  </a:txBody>
                  <a:tcP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ctr">
                        <a:lnSpc>
                          <a:spcPts val="2000"/>
                        </a:lnSpc>
                      </a:pPr>
                      <a:r>
                        <a:rPr lang="en-US" sz="1800" dirty="0"/>
                        <a:t>O – 800,000</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85138">
                <a:tc>
                  <a:txBody>
                    <a:bodyPr/>
                    <a:lstStyle/>
                    <a:p>
                      <a:pPr>
                        <a:lnSpc>
                          <a:spcPts val="2000"/>
                        </a:lnSpc>
                      </a:pPr>
                      <a:r>
                        <a:rPr lang="en-US" sz="1800" dirty="0"/>
                        <a:t>Plus: Net </a:t>
                      </a:r>
                      <a:r>
                        <a:rPr lang="en-US" sz="1800" dirty="0" smtClean="0"/>
                        <a:t>purchases</a:t>
                      </a:r>
                      <a:endParaRPr lang="en-US" sz="18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tc>
                  <a:txBody>
                    <a:bodyPr/>
                    <a:lstStyle/>
                    <a:p>
                      <a:pPr marL="0" marR="0" lvl="0" indent="0" algn="l" defTabSz="914400" rtl="0" eaLnBrk="1" fontAlgn="auto" latinLnBrk="0" hangingPunct="1">
                        <a:lnSpc>
                          <a:spcPts val="2000"/>
                        </a:lnSpc>
                        <a:spcBef>
                          <a:spcPts val="0"/>
                        </a:spcBef>
                        <a:spcAft>
                          <a:spcPts val="0"/>
                        </a:spcAft>
                        <a:buClrTx/>
                        <a:buSzTx/>
                        <a:buFontTx/>
                        <a:buNone/>
                        <a:tabLst/>
                        <a:defRPr/>
                      </a:pPr>
                      <a:r>
                        <a:rPr lang="en-US" sz="1800" dirty="0"/>
                        <a:t>Plus: Net </a:t>
                      </a:r>
                      <a:r>
                        <a:rPr lang="en-US" sz="1800" dirty="0" smtClean="0"/>
                        <a:t>purchases</a:t>
                      </a:r>
                      <a:endParaRPr lang="en-US" sz="1800" dirty="0"/>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lnT>
                      <a:noFill/>
                    </a:lnT>
                    <a:solidFill>
                      <a:srgbClr val="FFFAB0"/>
                    </a:solidFill>
                  </a:tcPr>
                </a:tc>
                <a:extLst>
                  <a:ext uri="{0D108BD9-81ED-4DB2-BD59-A6C34878D82A}">
                    <a16:rowId xmlns="" xmlns:a16="http://schemas.microsoft.com/office/drawing/2014/main" val="10002"/>
                  </a:ext>
                </a:extLst>
              </a:tr>
              <a:tr h="208326">
                <a:tc>
                  <a:txBody>
                    <a:bodyPr/>
                    <a:lstStyle/>
                    <a:p>
                      <a:pPr>
                        <a:lnSpc>
                          <a:spcPts val="2000"/>
                        </a:lnSpc>
                      </a:pPr>
                      <a:r>
                        <a:rPr lang="en-US" sz="1800" dirty="0"/>
                        <a:t>Less:</a:t>
                      </a:r>
                      <a:r>
                        <a:rPr lang="en-US" sz="1800" baseline="0" dirty="0"/>
                        <a:t> Ending </a:t>
                      </a:r>
                      <a:r>
                        <a:rPr lang="en-US" sz="1800" baseline="0" dirty="0" smtClean="0"/>
                        <a:t>inventory</a:t>
                      </a:r>
                      <a:endParaRPr lang="en-US" sz="1800" dirty="0"/>
                    </a:p>
                  </a:txBody>
                  <a:tcP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en-US" sz="1800" dirty="0" smtClean="0"/>
                        <a:t>O – 800,000</a:t>
                      </a:r>
                      <a:endParaRPr lang="en-US" sz="1800" dirty="0"/>
                    </a:p>
                  </a:txBody>
                  <a:tcPr>
                    <a:lnL>
                      <a:noFill/>
                    </a:lnL>
                    <a:solidFill>
                      <a:srgbClr val="FFFAB0"/>
                    </a:solidFill>
                  </a:tcPr>
                </a:tc>
                <a:tc>
                  <a:txBody>
                    <a:bodyPr/>
                    <a:lstStyle/>
                    <a:p>
                      <a:pPr>
                        <a:lnSpc>
                          <a:spcPts val="2000"/>
                        </a:lnSpc>
                      </a:pPr>
                      <a:r>
                        <a:rPr lang="en-US" sz="1800" dirty="0"/>
                        <a:t>Less:</a:t>
                      </a:r>
                      <a:r>
                        <a:rPr lang="en-US" sz="1800" baseline="0" dirty="0"/>
                        <a:t> Ending </a:t>
                      </a:r>
                      <a:r>
                        <a:rPr lang="en-US" sz="1800" baseline="0" dirty="0" smtClean="0"/>
                        <a:t>inventory</a:t>
                      </a:r>
                      <a:endParaRPr lang="en-US" sz="1800" dirty="0"/>
                    </a:p>
                  </a:txBody>
                  <a:tcP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extLst>
                  <a:ext uri="{0D108BD9-81ED-4DB2-BD59-A6C34878D82A}">
                    <a16:rowId xmlns="" xmlns:a16="http://schemas.microsoft.com/office/drawing/2014/main" val="10003"/>
                  </a:ext>
                </a:extLst>
              </a:tr>
              <a:tr h="324871">
                <a:tc>
                  <a:txBody>
                    <a:bodyPr/>
                    <a:lstStyle/>
                    <a:p>
                      <a:pPr>
                        <a:lnSpc>
                          <a:spcPts val="2000"/>
                        </a:lnSpc>
                      </a:pPr>
                      <a:r>
                        <a:rPr lang="en-US" sz="1800" dirty="0"/>
                        <a:t>Cost of </a:t>
                      </a:r>
                      <a:r>
                        <a:rPr lang="en-US" sz="1800" dirty="0" smtClean="0"/>
                        <a:t>goods </a:t>
                      </a:r>
                      <a:r>
                        <a:rPr lang="en-US" sz="1800" dirty="0"/>
                        <a:t>s</a:t>
                      </a:r>
                      <a:r>
                        <a:rPr lang="en-US" sz="1800" dirty="0" smtClean="0"/>
                        <a:t>old</a:t>
                      </a:r>
                      <a:endParaRPr lang="en-US" sz="18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ctr" defTabSz="914400" rtl="0" eaLnBrk="1" fontAlgn="auto" latinLnBrk="0" hangingPunct="1">
                        <a:lnSpc>
                          <a:spcPts val="2000"/>
                        </a:lnSpc>
                        <a:spcBef>
                          <a:spcPts val="0"/>
                        </a:spcBef>
                        <a:spcAft>
                          <a:spcPts val="0"/>
                        </a:spcAft>
                        <a:buClrTx/>
                        <a:buSzTx/>
                        <a:buFontTx/>
                        <a:buNone/>
                        <a:tabLst/>
                        <a:defRPr/>
                      </a:pPr>
                      <a:r>
                        <a:rPr lang="en-US" sz="1800" dirty="0" smtClean="0"/>
                        <a:t>U – 800,000</a:t>
                      </a:r>
                      <a:endParaRPr lang="en-US" sz="1800" dirty="0"/>
                    </a:p>
                  </a:txBody>
                  <a:tcPr>
                    <a:lnL>
                      <a:noFill/>
                    </a:lnL>
                    <a:solidFill>
                      <a:srgbClr val="FFFAB0"/>
                    </a:solidFill>
                  </a:tcPr>
                </a:tc>
                <a:tc>
                  <a:txBody>
                    <a:bodyPr/>
                    <a:lstStyle/>
                    <a:p>
                      <a:pPr>
                        <a:lnSpc>
                          <a:spcPts val="2000"/>
                        </a:lnSpc>
                      </a:pPr>
                      <a:r>
                        <a:rPr lang="en-US" sz="1800" dirty="0"/>
                        <a:t>Cost of </a:t>
                      </a:r>
                      <a:r>
                        <a:rPr lang="en-US" sz="1800" dirty="0" smtClean="0"/>
                        <a:t>goods </a:t>
                      </a:r>
                      <a:r>
                        <a:rPr lang="en-US" sz="1800" dirty="0"/>
                        <a:t>s</a:t>
                      </a:r>
                      <a:r>
                        <a:rPr lang="en-US" sz="1800" dirty="0" smtClean="0"/>
                        <a:t>old</a:t>
                      </a:r>
                      <a:endParaRPr lang="en-US" sz="1800" dirty="0"/>
                    </a:p>
                  </a:txBody>
                  <a:tcPr>
                    <a:lnT w="12700" cap="flat" cmpd="sng" algn="ctr">
                      <a:solidFill>
                        <a:schemeClr val="tx1"/>
                      </a:solidFill>
                      <a:prstDash val="solid"/>
                      <a:round/>
                      <a:headEnd type="none" w="med" len="med"/>
                      <a:tailEnd type="none" w="med" len="med"/>
                    </a:lnT>
                    <a:solidFill>
                      <a:srgbClr val="FFFAB0"/>
                    </a:solidFill>
                  </a:tcPr>
                </a:tc>
                <a:tc>
                  <a:txBody>
                    <a:bodyPr/>
                    <a:lstStyle/>
                    <a:p>
                      <a:pPr algn="ctr">
                        <a:lnSpc>
                          <a:spcPts val="2000"/>
                        </a:lnSpc>
                      </a:pPr>
                      <a:r>
                        <a:rPr lang="en-US" sz="1800" dirty="0"/>
                        <a:t>O – 800,000</a:t>
                      </a:r>
                    </a:p>
                  </a:txBody>
                  <a:tcPr>
                    <a:solidFill>
                      <a:srgbClr val="FFFAB0"/>
                    </a:solidFill>
                  </a:tcPr>
                </a:tc>
                <a:extLst>
                  <a:ext uri="{0D108BD9-81ED-4DB2-BD59-A6C34878D82A}">
                    <a16:rowId xmlns="" xmlns:a16="http://schemas.microsoft.com/office/drawing/2014/main" val="10004"/>
                  </a:ext>
                </a:extLst>
              </a:tr>
              <a:tr h="208219">
                <a:tc>
                  <a:txBody>
                    <a:bodyPr/>
                    <a:lstStyle/>
                    <a:p>
                      <a:pPr>
                        <a:lnSpc>
                          <a:spcPts val="2000"/>
                        </a:lnSpc>
                        <a:spcBef>
                          <a:spcPts val="600"/>
                        </a:spcBef>
                      </a:pPr>
                      <a:endParaRPr lang="en-US" sz="1000" dirty="0"/>
                    </a:p>
                  </a:txBody>
                  <a:tcPr>
                    <a:lnT>
                      <a:noFill/>
                    </a:lnT>
                    <a:solidFill>
                      <a:srgbClr val="FFFAB0"/>
                    </a:solidFill>
                  </a:tcPr>
                </a:tc>
                <a:tc>
                  <a:txBody>
                    <a:bodyPr/>
                    <a:lstStyle/>
                    <a:p>
                      <a:pPr algn="ctr">
                        <a:lnSpc>
                          <a:spcPts val="2000"/>
                        </a:lnSpc>
                        <a:spcBef>
                          <a:spcPts val="600"/>
                        </a:spcBef>
                      </a:pPr>
                      <a:endParaRPr lang="en-US" sz="1000" dirty="0"/>
                    </a:p>
                  </a:txBody>
                  <a:tcPr>
                    <a:solidFill>
                      <a:srgbClr val="FFFAB0"/>
                    </a:solidFill>
                  </a:tcPr>
                </a:tc>
                <a:tc>
                  <a:txBody>
                    <a:bodyPr/>
                    <a:lstStyle/>
                    <a:p>
                      <a:pPr>
                        <a:lnSpc>
                          <a:spcPts val="2000"/>
                        </a:lnSpc>
                        <a:spcBef>
                          <a:spcPts val="600"/>
                        </a:spcBef>
                      </a:pPr>
                      <a:endParaRPr lang="en-US" sz="1000" dirty="0"/>
                    </a:p>
                  </a:txBody>
                  <a:tcPr>
                    <a:solidFill>
                      <a:srgbClr val="FFFAB0"/>
                    </a:solidFill>
                  </a:tcPr>
                </a:tc>
                <a:tc>
                  <a:txBody>
                    <a:bodyPr/>
                    <a:lstStyle/>
                    <a:p>
                      <a:pPr algn="ctr">
                        <a:lnSpc>
                          <a:spcPts val="2000"/>
                        </a:lnSpc>
                        <a:spcBef>
                          <a:spcPts val="600"/>
                        </a:spcBef>
                      </a:pPr>
                      <a:endParaRPr lang="en-US" sz="1000" dirty="0"/>
                    </a:p>
                  </a:txBody>
                  <a:tcPr>
                    <a:solidFill>
                      <a:srgbClr val="FFFAB0"/>
                    </a:solidFill>
                  </a:tcPr>
                </a:tc>
              </a:tr>
              <a:tr h="324871">
                <a:tc>
                  <a:txBody>
                    <a:bodyPr/>
                    <a:lstStyle/>
                    <a:p>
                      <a:pPr>
                        <a:lnSpc>
                          <a:spcPts val="2000"/>
                        </a:lnSpc>
                        <a:spcBef>
                          <a:spcPts val="600"/>
                        </a:spcBef>
                      </a:pPr>
                      <a:r>
                        <a:rPr lang="en-US" sz="1800" dirty="0"/>
                        <a:t>Revenues</a:t>
                      </a:r>
                    </a:p>
                  </a:txBody>
                  <a:tcPr>
                    <a:solidFill>
                      <a:srgbClr val="FFFAB0"/>
                    </a:solidFill>
                  </a:tcPr>
                </a:tc>
                <a:tc>
                  <a:txBody>
                    <a:bodyPr/>
                    <a:lstStyle/>
                    <a:p>
                      <a:pPr algn="ctr">
                        <a:lnSpc>
                          <a:spcPts val="2000"/>
                        </a:lnSpc>
                        <a:spcBef>
                          <a:spcPts val="600"/>
                        </a:spcBef>
                      </a:pPr>
                      <a:endParaRPr lang="en-US" sz="1800" dirty="0"/>
                    </a:p>
                  </a:txBody>
                  <a:tcPr>
                    <a:solidFill>
                      <a:srgbClr val="FFFAB0"/>
                    </a:solidFill>
                  </a:tcPr>
                </a:tc>
                <a:tc>
                  <a:txBody>
                    <a:bodyPr/>
                    <a:lstStyle/>
                    <a:p>
                      <a:pPr>
                        <a:lnSpc>
                          <a:spcPts val="2000"/>
                        </a:lnSpc>
                        <a:spcBef>
                          <a:spcPts val="600"/>
                        </a:spcBef>
                      </a:pPr>
                      <a:r>
                        <a:rPr lang="en-US" sz="1800" dirty="0"/>
                        <a:t>Revenues</a:t>
                      </a:r>
                    </a:p>
                  </a:txBody>
                  <a:tcPr>
                    <a:solidFill>
                      <a:srgbClr val="FFFAB0"/>
                    </a:solidFill>
                  </a:tcPr>
                </a:tc>
                <a:tc>
                  <a:txBody>
                    <a:bodyPr/>
                    <a:lstStyle/>
                    <a:p>
                      <a:pPr algn="ctr">
                        <a:lnSpc>
                          <a:spcPts val="2000"/>
                        </a:lnSpc>
                        <a:spcBef>
                          <a:spcPts val="600"/>
                        </a:spcBef>
                      </a:pPr>
                      <a:endParaRPr lang="en-US" sz="1800" dirty="0"/>
                    </a:p>
                  </a:txBody>
                  <a:tcPr>
                    <a:solidFill>
                      <a:srgbClr val="FFFAB0"/>
                    </a:solidFill>
                  </a:tcPr>
                </a:tc>
                <a:extLst>
                  <a:ext uri="{0D108BD9-81ED-4DB2-BD59-A6C34878D82A}">
                    <a16:rowId xmlns="" xmlns:a16="http://schemas.microsoft.com/office/drawing/2014/main" val="10005"/>
                  </a:ext>
                </a:extLst>
              </a:tr>
              <a:tr h="324871">
                <a:tc>
                  <a:txBody>
                    <a:bodyPr/>
                    <a:lstStyle/>
                    <a:p>
                      <a:pPr>
                        <a:lnSpc>
                          <a:spcPts val="2000"/>
                        </a:lnSpc>
                      </a:pPr>
                      <a:r>
                        <a:rPr lang="en-US" sz="1800" dirty="0"/>
                        <a:t>Less: </a:t>
                      </a:r>
                      <a:r>
                        <a:rPr lang="en-US" sz="1800" dirty="0" smtClean="0"/>
                        <a:t>Cost of goods sold</a:t>
                      </a:r>
                      <a:endParaRPr lang="en-US" sz="1800" dirty="0"/>
                    </a:p>
                  </a:txBody>
                  <a:tcPr>
                    <a:solidFill>
                      <a:srgbClr val="FFFAB0"/>
                    </a:solidFill>
                  </a:tcPr>
                </a:tc>
                <a:tc>
                  <a:txBody>
                    <a:bodyPr/>
                    <a:lstStyle/>
                    <a:p>
                      <a:pPr algn="ctr">
                        <a:lnSpc>
                          <a:spcPts val="2000"/>
                        </a:lnSpc>
                      </a:pPr>
                      <a:r>
                        <a:rPr lang="en-US" sz="1800" dirty="0"/>
                        <a:t>U</a:t>
                      </a:r>
                      <a:r>
                        <a:rPr lang="en-US" sz="1800" baseline="0" dirty="0"/>
                        <a:t> – 800,000</a:t>
                      </a:r>
                      <a:endParaRPr lang="en-US" sz="1800" dirty="0"/>
                    </a:p>
                  </a:txBody>
                  <a:tcPr>
                    <a:solidFill>
                      <a:srgbClr val="FFFAB0"/>
                    </a:solidFill>
                  </a:tcPr>
                </a:tc>
                <a:tc>
                  <a:txBody>
                    <a:bodyPr/>
                    <a:lstStyle/>
                    <a:p>
                      <a:pPr>
                        <a:lnSpc>
                          <a:spcPts val="2000"/>
                        </a:lnSpc>
                      </a:pPr>
                      <a:r>
                        <a:rPr lang="en-US" sz="1800" dirty="0"/>
                        <a:t>Less: </a:t>
                      </a:r>
                      <a:r>
                        <a:rPr lang="en-US" sz="1800" dirty="0" smtClean="0"/>
                        <a:t>Cost of goods sold</a:t>
                      </a:r>
                      <a:endParaRPr lang="en-US" sz="1800" dirty="0"/>
                    </a:p>
                  </a:txBody>
                  <a:tcPr>
                    <a:solidFill>
                      <a:srgbClr val="FFFAB0"/>
                    </a:solidFill>
                  </a:tcPr>
                </a:tc>
                <a:tc>
                  <a:txBody>
                    <a:bodyPr/>
                    <a:lstStyle/>
                    <a:p>
                      <a:pPr algn="ctr">
                        <a:lnSpc>
                          <a:spcPts val="2000"/>
                        </a:lnSpc>
                      </a:pPr>
                      <a:r>
                        <a:rPr lang="en-US" sz="1800" dirty="0"/>
                        <a:t>O – 800,000</a:t>
                      </a:r>
                    </a:p>
                  </a:txBody>
                  <a:tcPr>
                    <a:solidFill>
                      <a:srgbClr val="FFFAB0"/>
                    </a:solidFill>
                  </a:tcPr>
                </a:tc>
                <a:extLst>
                  <a:ext uri="{0D108BD9-81ED-4DB2-BD59-A6C34878D82A}">
                    <a16:rowId xmlns="" xmlns:a16="http://schemas.microsoft.com/office/drawing/2014/main" val="10006"/>
                  </a:ext>
                </a:extLst>
              </a:tr>
              <a:tr h="324871">
                <a:tc>
                  <a:txBody>
                    <a:bodyPr/>
                    <a:lstStyle/>
                    <a:p>
                      <a:pPr>
                        <a:lnSpc>
                          <a:spcPts val="2000"/>
                        </a:lnSpc>
                      </a:pPr>
                      <a:r>
                        <a:rPr lang="en-US" sz="1800" dirty="0"/>
                        <a:t>Less: Other </a:t>
                      </a:r>
                      <a:r>
                        <a:rPr lang="en-US" sz="1800" dirty="0" smtClean="0"/>
                        <a:t>expenses</a:t>
                      </a:r>
                      <a:endParaRPr lang="en-US" sz="1800" dirty="0"/>
                    </a:p>
                  </a:txBody>
                  <a:tcPr>
                    <a:lnB w="12700" cap="flat" cmpd="sng" algn="ctr">
                      <a:solidFill>
                        <a:schemeClr val="tx1"/>
                      </a:solid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tc>
                  <a:txBody>
                    <a:bodyPr/>
                    <a:lstStyle/>
                    <a:p>
                      <a:pPr>
                        <a:lnSpc>
                          <a:spcPts val="2000"/>
                        </a:lnSpc>
                      </a:pPr>
                      <a:r>
                        <a:rPr lang="en-US" sz="1800" dirty="0"/>
                        <a:t>Less: Other </a:t>
                      </a:r>
                      <a:r>
                        <a:rPr lang="en-US" sz="1800" dirty="0" smtClean="0"/>
                        <a:t>expenses</a:t>
                      </a:r>
                      <a:endParaRPr lang="en-US" sz="1800" dirty="0"/>
                    </a:p>
                  </a:txBody>
                  <a:tcPr>
                    <a:lnB w="12700" cap="flat" cmpd="sng" algn="ctr">
                      <a:solidFill>
                        <a:schemeClr val="tx1"/>
                      </a:solidFill>
                      <a:prstDash val="solid"/>
                      <a:round/>
                      <a:headEnd type="none" w="med" len="med"/>
                      <a:tailEnd type="none" w="med" len="med"/>
                    </a:lnB>
                    <a:solidFill>
                      <a:srgbClr val="FFFAB0"/>
                    </a:solidFill>
                  </a:tcPr>
                </a:tc>
                <a:tc>
                  <a:txBody>
                    <a:bodyPr/>
                    <a:lstStyle/>
                    <a:p>
                      <a:pPr algn="ctr">
                        <a:lnSpc>
                          <a:spcPts val="2000"/>
                        </a:lnSpc>
                      </a:pPr>
                      <a:endParaRPr lang="en-US" sz="1800" dirty="0"/>
                    </a:p>
                  </a:txBody>
                  <a:tcPr>
                    <a:solidFill>
                      <a:srgbClr val="FFFAB0"/>
                    </a:solidFill>
                  </a:tcPr>
                </a:tc>
                <a:extLst>
                  <a:ext uri="{0D108BD9-81ED-4DB2-BD59-A6C34878D82A}">
                    <a16:rowId xmlns="" xmlns:a16="http://schemas.microsoft.com/office/drawing/2014/main" val="10007"/>
                  </a:ext>
                </a:extLst>
              </a:tr>
              <a:tr h="324871">
                <a:tc>
                  <a:txBody>
                    <a:bodyPr/>
                    <a:lstStyle/>
                    <a:p>
                      <a:pPr>
                        <a:lnSpc>
                          <a:spcPts val="2000"/>
                        </a:lnSpc>
                      </a:pPr>
                      <a:r>
                        <a:rPr lang="en-US" sz="1800" dirty="0"/>
                        <a:t>Net </a:t>
                      </a:r>
                      <a:r>
                        <a:rPr lang="en-US" sz="1800" dirty="0" smtClean="0"/>
                        <a:t>income</a:t>
                      </a:r>
                      <a:endParaRPr lang="en-US" sz="1800" dirty="0"/>
                    </a:p>
                  </a:txBody>
                  <a:tcPr>
                    <a:lnT w="12700" cap="flat" cmpd="sng" algn="ctr">
                      <a:solidFill>
                        <a:schemeClr val="tx1"/>
                      </a:solidFill>
                      <a:prstDash val="solid"/>
                      <a:round/>
                      <a:headEnd type="none" w="med" len="med"/>
                      <a:tailEnd type="none" w="med" len="med"/>
                    </a:lnT>
                    <a:solidFill>
                      <a:srgbClr val="FFFAB0"/>
                    </a:solidFill>
                  </a:tcPr>
                </a:tc>
                <a:tc>
                  <a:txBody>
                    <a:bodyPr/>
                    <a:lstStyle/>
                    <a:p>
                      <a:pPr algn="ctr">
                        <a:lnSpc>
                          <a:spcPts val="2000"/>
                        </a:lnSpc>
                      </a:pPr>
                      <a:r>
                        <a:rPr lang="en-US" sz="1800" dirty="0"/>
                        <a:t>O – 800,000</a:t>
                      </a:r>
                    </a:p>
                  </a:txBody>
                  <a:tcPr>
                    <a:solidFill>
                      <a:srgbClr val="FFFAB0"/>
                    </a:solidFill>
                  </a:tcPr>
                </a:tc>
                <a:tc>
                  <a:txBody>
                    <a:bodyPr/>
                    <a:lstStyle/>
                    <a:p>
                      <a:pPr>
                        <a:lnSpc>
                          <a:spcPts val="2000"/>
                        </a:lnSpc>
                      </a:pPr>
                      <a:r>
                        <a:rPr lang="en-US" sz="1800" dirty="0"/>
                        <a:t>Net </a:t>
                      </a:r>
                      <a:r>
                        <a:rPr lang="en-US" sz="1800" dirty="0" smtClean="0"/>
                        <a:t>income</a:t>
                      </a:r>
                      <a:endParaRPr lang="en-US" sz="1800" dirty="0"/>
                    </a:p>
                  </a:txBody>
                  <a:tcPr>
                    <a:lnT w="12700" cap="flat" cmpd="sng" algn="ctr">
                      <a:solidFill>
                        <a:schemeClr val="tx1"/>
                      </a:solidFill>
                      <a:prstDash val="solid"/>
                      <a:round/>
                      <a:headEnd type="none" w="med" len="med"/>
                      <a:tailEnd type="none" w="med" len="med"/>
                    </a:lnT>
                    <a:solidFill>
                      <a:srgbClr val="FFFAB0"/>
                    </a:solidFill>
                  </a:tcPr>
                </a:tc>
                <a:tc>
                  <a:txBody>
                    <a:bodyPr/>
                    <a:lstStyle/>
                    <a:p>
                      <a:pPr algn="ctr">
                        <a:lnSpc>
                          <a:spcPts val="2000"/>
                        </a:lnSpc>
                      </a:pPr>
                      <a:r>
                        <a:rPr lang="en-US" sz="1800" dirty="0"/>
                        <a:t>U – 800,000</a:t>
                      </a:r>
                    </a:p>
                  </a:txBody>
                  <a:tcPr>
                    <a:solidFill>
                      <a:srgbClr val="FFFAB0"/>
                    </a:solidFill>
                  </a:tcPr>
                </a:tc>
                <a:extLst>
                  <a:ext uri="{0D108BD9-81ED-4DB2-BD59-A6C34878D82A}">
                    <a16:rowId xmlns="" xmlns:a16="http://schemas.microsoft.com/office/drawing/2014/main" val="10008"/>
                  </a:ext>
                </a:extLst>
              </a:tr>
              <a:tr h="324871">
                <a:tc>
                  <a:txBody>
                    <a:bodyPr/>
                    <a:lstStyle/>
                    <a:p>
                      <a:pPr>
                        <a:lnSpc>
                          <a:spcPts val="2000"/>
                        </a:lnSpc>
                      </a:pPr>
                      <a:endParaRPr lang="en-US" sz="600" dirty="0"/>
                    </a:p>
                  </a:txBody>
                  <a:tcPr>
                    <a:solidFill>
                      <a:srgbClr val="FFFAB0"/>
                    </a:solidFill>
                  </a:tcPr>
                </a:tc>
                <a:tc>
                  <a:txBody>
                    <a:bodyPr/>
                    <a:lstStyle/>
                    <a:p>
                      <a:pPr algn="ctr">
                        <a:lnSpc>
                          <a:spcPts val="2000"/>
                        </a:lnSpc>
                      </a:pPr>
                      <a:endParaRPr lang="en-US" sz="600" dirty="0"/>
                    </a:p>
                  </a:txBody>
                  <a:tcPr>
                    <a:solidFill>
                      <a:srgbClr val="FFFAB0"/>
                    </a:solidFill>
                  </a:tcPr>
                </a:tc>
                <a:tc>
                  <a:txBody>
                    <a:bodyPr/>
                    <a:lstStyle/>
                    <a:p>
                      <a:pPr>
                        <a:lnSpc>
                          <a:spcPts val="2000"/>
                        </a:lnSpc>
                      </a:pPr>
                      <a:endParaRPr lang="en-US" sz="600" dirty="0"/>
                    </a:p>
                  </a:txBody>
                  <a:tcPr>
                    <a:solidFill>
                      <a:srgbClr val="FFFAB0"/>
                    </a:solidFill>
                  </a:tcPr>
                </a:tc>
                <a:tc>
                  <a:txBody>
                    <a:bodyPr/>
                    <a:lstStyle/>
                    <a:p>
                      <a:pPr algn="ctr">
                        <a:lnSpc>
                          <a:spcPts val="2000"/>
                        </a:lnSpc>
                      </a:pPr>
                      <a:endParaRPr lang="en-US" sz="600" dirty="0"/>
                    </a:p>
                  </a:txBody>
                  <a:tcPr>
                    <a:solidFill>
                      <a:srgbClr val="FFFAB0"/>
                    </a:solidFill>
                  </a:tcPr>
                </a:tc>
                <a:extLst>
                  <a:ext uri="{0D108BD9-81ED-4DB2-BD59-A6C34878D82A}">
                    <a16:rowId xmlns="" xmlns:a16="http://schemas.microsoft.com/office/drawing/2014/main" val="10009"/>
                  </a:ext>
                </a:extLst>
              </a:tr>
              <a:tr h="324871">
                <a:tc>
                  <a:txBody>
                    <a:bodyPr/>
                    <a:lstStyle/>
                    <a:p>
                      <a:pPr>
                        <a:lnSpc>
                          <a:spcPts val="2000"/>
                        </a:lnSpc>
                      </a:pPr>
                      <a:r>
                        <a:rPr lang="en-US" sz="1800" dirty="0"/>
                        <a:t>Retained </a:t>
                      </a:r>
                      <a:r>
                        <a:rPr lang="en-US" sz="1800" dirty="0" smtClean="0"/>
                        <a:t>earnings</a:t>
                      </a:r>
                      <a:endParaRPr lang="en-US" sz="1800" dirty="0"/>
                    </a:p>
                  </a:txBody>
                  <a:tcPr>
                    <a:solidFill>
                      <a:srgbClr val="FFFAB0"/>
                    </a:solidFill>
                  </a:tcPr>
                </a:tc>
                <a:tc>
                  <a:txBody>
                    <a:bodyPr/>
                    <a:lstStyle/>
                    <a:p>
                      <a:pPr algn="ctr">
                        <a:lnSpc>
                          <a:spcPts val="2000"/>
                        </a:lnSpc>
                      </a:pPr>
                      <a:r>
                        <a:rPr lang="en-US" sz="1800" dirty="0"/>
                        <a:t>O</a:t>
                      </a:r>
                      <a:r>
                        <a:rPr lang="en-US" sz="1800" baseline="0" dirty="0"/>
                        <a:t> – 800,000</a:t>
                      </a:r>
                      <a:endParaRPr lang="en-US" sz="1800" dirty="0"/>
                    </a:p>
                  </a:txBody>
                  <a:tcPr>
                    <a:solidFill>
                      <a:srgbClr val="FFFAB0"/>
                    </a:solidFill>
                  </a:tcPr>
                </a:tc>
                <a:tc>
                  <a:txBody>
                    <a:bodyPr/>
                    <a:lstStyle/>
                    <a:p>
                      <a:pPr>
                        <a:lnSpc>
                          <a:spcPts val="2000"/>
                        </a:lnSpc>
                      </a:pPr>
                      <a:r>
                        <a:rPr lang="en-US" sz="1800" dirty="0"/>
                        <a:t>Retained </a:t>
                      </a:r>
                      <a:r>
                        <a:rPr lang="en-US" sz="1800" dirty="0" smtClean="0"/>
                        <a:t>earnings</a:t>
                      </a:r>
                      <a:endParaRPr lang="en-US" sz="1800" dirty="0"/>
                    </a:p>
                  </a:txBody>
                  <a:tcPr>
                    <a:solidFill>
                      <a:srgbClr val="FFFAB0"/>
                    </a:solidFill>
                  </a:tcPr>
                </a:tc>
                <a:tc>
                  <a:txBody>
                    <a:bodyPr/>
                    <a:lstStyle/>
                    <a:p>
                      <a:pPr algn="ctr">
                        <a:lnSpc>
                          <a:spcPts val="2000"/>
                        </a:lnSpc>
                      </a:pPr>
                      <a:r>
                        <a:rPr lang="en-US" sz="1800" b="1" u="dbl" baseline="0" dirty="0"/>
                        <a:t>corrected</a:t>
                      </a:r>
                    </a:p>
                  </a:txBody>
                  <a:tcPr>
                    <a:solidFill>
                      <a:srgbClr val="FFFAB0"/>
                    </a:solidFill>
                  </a:tcPr>
                </a:tc>
                <a:extLst>
                  <a:ext uri="{0D108BD9-81ED-4DB2-BD59-A6C34878D82A}">
                    <a16:rowId xmlns="" xmlns:a16="http://schemas.microsoft.com/office/drawing/2014/main" val="10010"/>
                  </a:ext>
                </a:extLst>
              </a:tr>
            </a:tbl>
          </a:graphicData>
        </a:graphic>
      </p:graphicFrame>
      <p:sp>
        <p:nvSpPr>
          <p:cNvPr id="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
        <p:nvSpPr>
          <p:cNvPr id="8" name="TextBox 7"/>
          <p:cNvSpPr txBox="1"/>
          <p:nvPr/>
        </p:nvSpPr>
        <p:spPr>
          <a:xfrm>
            <a:off x="859370" y="682184"/>
            <a:ext cx="8120206" cy="1446550"/>
          </a:xfrm>
          <a:prstGeom prst="rect">
            <a:avLst/>
          </a:prstGeom>
          <a:noFill/>
          <a:ln w="28575">
            <a:noFill/>
          </a:ln>
        </p:spPr>
        <p:txBody>
          <a:bodyPr wrap="square" rtlCol="0">
            <a:spAutoFit/>
          </a:bodyPr>
          <a:lstStyle/>
          <a:p>
            <a:r>
              <a:rPr lang="en-IN" sz="2200" dirty="0">
                <a:latin typeface="+mn-lt"/>
              </a:rPr>
              <a:t>The Barton Company uses a periodic inventory system. At the end of 2017, a mathematical error caused an </a:t>
            </a:r>
            <a:r>
              <a:rPr lang="en-IN" sz="2200" b="1" dirty="0">
                <a:solidFill>
                  <a:srgbClr val="C00000"/>
                </a:solidFill>
                <a:latin typeface="+mn-lt"/>
              </a:rPr>
              <a:t>$800,000 overstatement </a:t>
            </a:r>
            <a:r>
              <a:rPr lang="en-IN" sz="2200" dirty="0">
                <a:latin typeface="+mn-lt"/>
              </a:rPr>
              <a:t>of ending inventory. Ending inventories for 2018 and 2019 are correctly determined. </a:t>
            </a:r>
            <a:r>
              <a:rPr lang="en-IN" sz="2200" dirty="0" smtClean="0">
                <a:latin typeface="+mn-lt"/>
              </a:rPr>
              <a:t>Assume </a:t>
            </a:r>
            <a:r>
              <a:rPr lang="en-IN" sz="2200" dirty="0">
                <a:latin typeface="+mn-lt"/>
              </a:rPr>
              <a:t>the error is not discovered until after </a:t>
            </a:r>
            <a:r>
              <a:rPr lang="en-IN" sz="2200" dirty="0" smtClean="0">
                <a:latin typeface="+mn-lt"/>
              </a:rPr>
              <a:t>2018.</a:t>
            </a:r>
            <a:endParaRPr lang="en-IN" sz="2200" dirty="0">
              <a:latin typeface="+mn-lt"/>
            </a:endParaRPr>
          </a:p>
        </p:txBody>
      </p:sp>
      <p:cxnSp>
        <p:nvCxnSpPr>
          <p:cNvPr id="4" name="Straight Connector 3"/>
          <p:cNvCxnSpPr/>
          <p:nvPr/>
        </p:nvCxnSpPr>
        <p:spPr>
          <a:xfrm>
            <a:off x="7563379" y="6507939"/>
            <a:ext cx="8668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563379" y="6507939"/>
            <a:ext cx="122802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096003" y="5897450"/>
            <a:ext cx="0" cy="433422"/>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673899" y="5897450"/>
            <a:ext cx="2889480" cy="610489"/>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4096003" y="3078939"/>
            <a:ext cx="811193" cy="449820"/>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3301396" y="3528759"/>
            <a:ext cx="1372503" cy="35584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Arrow Connector 15"/>
          <p:cNvCxnSpPr/>
          <p:nvPr/>
        </p:nvCxnSpPr>
        <p:spPr>
          <a:xfrm>
            <a:off x="4066341" y="4245789"/>
            <a:ext cx="0" cy="650133"/>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066341" y="5293225"/>
            <a:ext cx="0" cy="325067"/>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8183850" y="5897450"/>
            <a:ext cx="0" cy="433422"/>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8177393" y="4245789"/>
            <a:ext cx="0" cy="650133"/>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8183850" y="5293225"/>
            <a:ext cx="0" cy="325067"/>
          </a:xfrm>
          <a:prstGeom prst="straightConnector1">
            <a:avLst/>
          </a:prstGeom>
          <a:ln w="38100">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7748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10"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1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nodeType="withEffect">
                                  <p:stCondLst>
                                    <p:cond delay="20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nodeType="withEffect">
                                  <p:stCondLst>
                                    <p:cond delay="6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100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15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1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900705"/>
          </a:xfrm>
        </p:spPr>
        <p:txBody>
          <a:bodyPr>
            <a:noAutofit/>
          </a:bodyPr>
          <a:lstStyle/>
          <a:p>
            <a:r>
              <a:rPr lang="en-US" sz="2800" dirty="0" smtClean="0"/>
              <a:t>LCNRV</a:t>
            </a:r>
            <a:endParaRPr lang="en-IN" sz="28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41" y="756231"/>
            <a:ext cx="8251601" cy="5191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ight Arrow Callout 25"/>
          <p:cNvSpPr/>
          <p:nvPr/>
        </p:nvSpPr>
        <p:spPr>
          <a:xfrm>
            <a:off x="2621600" y="3501237"/>
            <a:ext cx="2528295" cy="288948"/>
          </a:xfrm>
          <a:prstGeom prst="rightArrowCallout">
            <a:avLst>
              <a:gd name="adj1" fmla="val 31175"/>
              <a:gd name="adj2" fmla="val 18825"/>
              <a:gd name="adj3" fmla="val 46612"/>
              <a:gd name="adj4" fmla="val 91671"/>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Callout 33"/>
          <p:cNvSpPr/>
          <p:nvPr/>
        </p:nvSpPr>
        <p:spPr>
          <a:xfrm>
            <a:off x="2637874" y="4006896"/>
            <a:ext cx="3812288"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Callout 35"/>
          <p:cNvSpPr/>
          <p:nvPr/>
        </p:nvSpPr>
        <p:spPr>
          <a:xfrm>
            <a:off x="2637873" y="5379399"/>
            <a:ext cx="5040317" cy="288948"/>
          </a:xfrm>
          <a:prstGeom prst="rightArrowCallout">
            <a:avLst>
              <a:gd name="adj1" fmla="val 31175"/>
              <a:gd name="adj2" fmla="val 18825"/>
              <a:gd name="adj3" fmla="val 46612"/>
              <a:gd name="adj4" fmla="val 46284"/>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Turn Arrow 4"/>
          <p:cNvSpPr/>
          <p:nvPr/>
        </p:nvSpPr>
        <p:spPr>
          <a:xfrm rot="10800000">
            <a:off x="3071016" y="5776088"/>
            <a:ext cx="2512302" cy="325681"/>
          </a:xfrm>
          <a:prstGeom prst="uturnArrow">
            <a:avLst/>
          </a:prstGeom>
          <a:solidFill>
            <a:srgbClr val="C00000"/>
          </a:solidFill>
          <a:ln w="38100">
            <a:solidFill>
              <a:srgbClr val="C00000"/>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7" name="TextBox 6"/>
          <p:cNvSpPr txBox="1"/>
          <p:nvPr/>
        </p:nvSpPr>
        <p:spPr>
          <a:xfrm>
            <a:off x="1372540" y="5307162"/>
            <a:ext cx="1249060" cy="605294"/>
          </a:xfrm>
          <a:prstGeom prst="rect">
            <a:avLst/>
          </a:prstGeom>
          <a:noFill/>
        </p:spPr>
        <p:txBody>
          <a:bodyPr wrap="none" rtlCol="0">
            <a:spAutoFit/>
          </a:bodyPr>
          <a:lstStyle/>
          <a:p>
            <a:pPr algn="ctr">
              <a:lnSpc>
                <a:spcPts val="2000"/>
              </a:lnSpc>
            </a:pPr>
            <a:r>
              <a:rPr lang="en-US" b="1" dirty="0" smtClean="0">
                <a:solidFill>
                  <a:srgbClr val="C00000"/>
                </a:solidFill>
              </a:rPr>
              <a:t>Recorded</a:t>
            </a:r>
          </a:p>
          <a:p>
            <a:pPr algn="ctr">
              <a:lnSpc>
                <a:spcPts val="2000"/>
              </a:lnSpc>
            </a:pPr>
            <a:r>
              <a:rPr lang="en-US" b="1" dirty="0" smtClean="0">
                <a:solidFill>
                  <a:srgbClr val="C00000"/>
                </a:solidFill>
              </a:rPr>
              <a:t>cost</a:t>
            </a:r>
            <a:endParaRPr lang="en-US" b="1" dirty="0">
              <a:solidFill>
                <a:srgbClr val="C00000"/>
              </a:solidFill>
            </a:endParaRPr>
          </a:p>
        </p:txBody>
      </p:sp>
      <p:cxnSp>
        <p:nvCxnSpPr>
          <p:cNvPr id="9" name="Straight Arrow Connector 8"/>
          <p:cNvCxnSpPr/>
          <p:nvPr/>
        </p:nvCxnSpPr>
        <p:spPr>
          <a:xfrm>
            <a:off x="6088977" y="3501237"/>
            <a:ext cx="0" cy="2022636"/>
          </a:xfrm>
          <a:prstGeom prst="straightConnector1">
            <a:avLst/>
          </a:prstGeom>
          <a:ln w="508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549364" y="6101769"/>
            <a:ext cx="3405434" cy="369332"/>
          </a:xfrm>
          <a:prstGeom prst="rect">
            <a:avLst/>
          </a:prstGeom>
          <a:noFill/>
        </p:spPr>
        <p:txBody>
          <a:bodyPr wrap="square" rtlCol="0">
            <a:spAutoFit/>
          </a:bodyPr>
          <a:lstStyle/>
          <a:p>
            <a:pPr algn="ctr"/>
            <a:r>
              <a:rPr lang="en-US" b="1" dirty="0" smtClean="0">
                <a:solidFill>
                  <a:srgbClr val="C00000"/>
                </a:solidFill>
              </a:rPr>
              <a:t>$20,000 adjustment needed</a:t>
            </a:r>
            <a:endParaRPr lang="en-US" b="1" dirty="0">
              <a:solidFill>
                <a:srgbClr val="C00000"/>
              </a:solidFill>
            </a:endParaRPr>
          </a:p>
        </p:txBody>
      </p:sp>
      <p:sp>
        <p:nvSpPr>
          <p:cNvPr id="38" name="TextBox 37"/>
          <p:cNvSpPr txBox="1"/>
          <p:nvPr/>
        </p:nvSpPr>
        <p:spPr>
          <a:xfrm>
            <a:off x="1685025" y="3441372"/>
            <a:ext cx="864339" cy="348813"/>
          </a:xfrm>
          <a:prstGeom prst="rect">
            <a:avLst/>
          </a:prstGeom>
          <a:noFill/>
        </p:spPr>
        <p:txBody>
          <a:bodyPr wrap="none" rtlCol="0">
            <a:spAutoFit/>
          </a:bodyPr>
          <a:lstStyle/>
          <a:p>
            <a:pPr algn="ctr">
              <a:lnSpc>
                <a:spcPts val="2000"/>
              </a:lnSpc>
            </a:pPr>
            <a:r>
              <a:rPr lang="en-US" b="1" dirty="0" smtClean="0">
                <a:solidFill>
                  <a:srgbClr val="C00000"/>
                </a:solidFill>
              </a:rPr>
              <a:t>Lower</a:t>
            </a:r>
            <a:endParaRPr lang="en-US" b="1" dirty="0">
              <a:solidFill>
                <a:srgbClr val="C00000"/>
              </a:solidFill>
            </a:endParaRPr>
          </a:p>
        </p:txBody>
      </p:sp>
      <p:sp>
        <p:nvSpPr>
          <p:cNvPr id="39" name="Right Arrow Callout 38"/>
          <p:cNvSpPr/>
          <p:nvPr/>
        </p:nvSpPr>
        <p:spPr>
          <a:xfrm>
            <a:off x="2637874" y="5090451"/>
            <a:ext cx="3812288" cy="288948"/>
          </a:xfrm>
          <a:prstGeom prst="rightArrowCallout">
            <a:avLst>
              <a:gd name="adj1" fmla="val 31175"/>
              <a:gd name="adj2" fmla="val 18825"/>
              <a:gd name="adj3" fmla="val 46612"/>
              <a:gd name="adj4" fmla="val 60665"/>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9269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childTnLst>
                                </p:cTn>
                              </p:par>
                              <p:par>
                                <p:cTn id="10" presetID="22" presetClass="entr" presetSubtype="1"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par>
                                <p:cTn id="13" presetID="22" presetClass="entr" presetSubtype="8" fill="hold" grpId="0" nodeType="withEffect">
                                  <p:stCondLst>
                                    <p:cond delay="200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1" presetClass="entr" presetSubtype="0" fill="hold" grpId="0" nodeType="withEffect">
                                  <p:stCondLst>
                                    <p:cond delay="200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grpId="0" nodeType="withEffect">
                                  <p:stCondLst>
                                    <p:cond delay="2500"/>
                                  </p:stCondLst>
                                  <p:childTnLst>
                                    <p:set>
                                      <p:cBhvr>
                                        <p:cTn id="19" dur="1" fill="hold">
                                          <p:stCondLst>
                                            <p:cond delay="0"/>
                                          </p:stCondLst>
                                        </p:cTn>
                                        <p:tgtEl>
                                          <p:spTgt spid="3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childTnLst>
                                </p:cTn>
                              </p:par>
                              <p:par>
                                <p:cTn id="28" presetID="1" presetClass="exit" presetSubtype="0" fill="hold" grpId="1" nodeType="withEffect">
                                  <p:stCondLst>
                                    <p:cond delay="0"/>
                                  </p:stCondLst>
                                  <p:childTnLst>
                                    <p:set>
                                      <p:cBhvr>
                                        <p:cTn id="29" dur="1" fill="hold">
                                          <p:stCondLst>
                                            <p:cond delay="0"/>
                                          </p:stCondLst>
                                        </p:cTn>
                                        <p:tgtEl>
                                          <p:spTgt spid="26"/>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5"/>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7"/>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37"/>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9"/>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3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childTnLst>
                                </p:cTn>
                              </p:par>
                              <p:par>
                                <p:cTn id="45" presetID="1" presetClass="exit" presetSubtype="0" fill="hold" grpId="1" nodeType="withEffect">
                                  <p:stCondLst>
                                    <p:cond delay="0"/>
                                  </p:stCondLst>
                                  <p:childTnLst>
                                    <p:set>
                                      <p:cBhvr>
                                        <p:cTn id="46" dur="1" fill="hold">
                                          <p:stCondLst>
                                            <p:cond delay="0"/>
                                          </p:stCondLst>
                                        </p:cTn>
                                        <p:tgtEl>
                                          <p:spTgt spid="34"/>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34" grpId="0" animBg="1"/>
      <p:bldP spid="34" grpId="1" animBg="1"/>
      <p:bldP spid="36" grpId="0" animBg="1"/>
      <p:bldP spid="5" grpId="0" animBg="1"/>
      <p:bldP spid="5" grpId="1" animBg="1"/>
      <p:bldP spid="7" grpId="0"/>
      <p:bldP spid="7" grpId="1"/>
      <p:bldP spid="37" grpId="0"/>
      <p:bldP spid="37" grpId="1"/>
      <p:bldP spid="38" grpId="0"/>
      <p:bldP spid="38" grpId="1"/>
      <p:bldP spid="39" grpId="0" animBg="1"/>
      <p:bldP spid="39"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Inventory Error </a:t>
            </a:r>
            <a:r>
              <a:rPr lang="en-IN" sz="3200" dirty="0" smtClean="0">
                <a:ea typeface="Adobe Fan Heiti Std B"/>
                <a:cs typeface="Adobe Fan Heiti Std B"/>
              </a:rPr>
              <a:t>Correction—</a:t>
            </a:r>
            <a:r>
              <a:rPr lang="en-IN" dirty="0" smtClean="0">
                <a:ea typeface="Adobe Fan Heiti Std B"/>
                <a:cs typeface="Adobe Fan Heiti Std B"/>
              </a:rPr>
              <a:t>When </a:t>
            </a:r>
            <a:r>
              <a:rPr lang="en-IN" dirty="0">
                <a:ea typeface="Adobe Fan Heiti Std B"/>
                <a:cs typeface="Adobe Fan Heiti Std B"/>
              </a:rPr>
              <a:t>the Error is Discovered the Following Year</a:t>
            </a:r>
            <a:endParaRPr lang="en-IN" sz="3200" dirty="0">
              <a:ea typeface="Adobe Fan Heiti Std B"/>
              <a:cs typeface="Adobe Fan Heiti Std B"/>
            </a:endParaRP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
        <p:nvSpPr>
          <p:cNvPr id="21" name="TextBox 20"/>
          <p:cNvSpPr txBox="1"/>
          <p:nvPr/>
        </p:nvSpPr>
        <p:spPr>
          <a:xfrm>
            <a:off x="685799" y="1334127"/>
            <a:ext cx="8332534" cy="1569660"/>
          </a:xfrm>
          <a:prstGeom prst="rect">
            <a:avLst/>
          </a:prstGeom>
          <a:solidFill>
            <a:srgbClr val="FFFAB0"/>
          </a:solidFill>
          <a:ln w="28575">
            <a:solidFill>
              <a:srgbClr val="F79646"/>
            </a:solidFill>
          </a:ln>
        </p:spPr>
        <p:txBody>
          <a:bodyPr wrap="square" rtlCol="0">
            <a:spAutoFit/>
          </a:bodyPr>
          <a:lstStyle/>
          <a:p>
            <a:r>
              <a:rPr lang="en-IN" sz="2400" dirty="0">
                <a:latin typeface="+mn-lt"/>
              </a:rPr>
              <a:t>The Barton Company uses a periodic inventory system. At the end of 2017, a mathematical error caused an $800,000 overstatement of ending inventory. Ending inventories for 2018 and 2019 are correctly determined</a:t>
            </a:r>
            <a:r>
              <a:rPr lang="en-IN" sz="2400" dirty="0" smtClean="0">
                <a:latin typeface="+mn-lt"/>
              </a:rPr>
              <a:t>.</a:t>
            </a:r>
            <a:endParaRPr lang="en-IN" sz="2400" dirty="0">
              <a:latin typeface="+mn-lt"/>
            </a:endParaRPr>
          </a:p>
        </p:txBody>
      </p:sp>
      <p:sp>
        <p:nvSpPr>
          <p:cNvPr id="19" name="Rectangle 18"/>
          <p:cNvSpPr/>
          <p:nvPr/>
        </p:nvSpPr>
        <p:spPr>
          <a:xfrm>
            <a:off x="837218" y="5132580"/>
            <a:ext cx="7921625" cy="1330374"/>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2" name="TextBox 21"/>
          <p:cNvSpPr txBox="1">
            <a:spLocks noChangeArrowheads="1"/>
          </p:cNvSpPr>
          <p:nvPr/>
        </p:nvSpPr>
        <p:spPr bwMode="auto">
          <a:xfrm>
            <a:off x="815676" y="5132579"/>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23" name="TextBox 22"/>
          <p:cNvSpPr txBox="1">
            <a:spLocks noChangeArrowheads="1"/>
          </p:cNvSpPr>
          <p:nvPr/>
        </p:nvSpPr>
        <p:spPr bwMode="auto">
          <a:xfrm>
            <a:off x="7469793" y="5126227"/>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4" name="TextBox 23"/>
          <p:cNvSpPr txBox="1">
            <a:spLocks noChangeArrowheads="1"/>
          </p:cNvSpPr>
          <p:nvPr/>
        </p:nvSpPr>
        <p:spPr bwMode="auto">
          <a:xfrm>
            <a:off x="6112480" y="5126227"/>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5" name="Straight Connector 24"/>
          <p:cNvCxnSpPr/>
          <p:nvPr/>
        </p:nvCxnSpPr>
        <p:spPr>
          <a:xfrm>
            <a:off x="815678" y="5608827"/>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836316" y="5638454"/>
            <a:ext cx="5153025" cy="404812"/>
          </a:xfrm>
          <a:prstGeom prst="rect">
            <a:avLst/>
          </a:prstGeom>
          <a:noFill/>
          <a:ln w="9525">
            <a:noFill/>
            <a:miter lim="800000"/>
            <a:headEnd/>
            <a:tailEnd/>
          </a:ln>
        </p:spPr>
        <p:txBody>
          <a:bodyPr/>
          <a:lstStyle/>
          <a:p>
            <a:r>
              <a:rPr lang="en-IN" sz="2400" dirty="0">
                <a:latin typeface="+mn-lt"/>
              </a:rPr>
              <a:t>Retained earnings</a:t>
            </a:r>
          </a:p>
        </p:txBody>
      </p:sp>
      <p:sp>
        <p:nvSpPr>
          <p:cNvPr id="27" name="TextBox 26"/>
          <p:cNvSpPr txBox="1">
            <a:spLocks noChangeArrowheads="1"/>
          </p:cNvSpPr>
          <p:nvPr/>
        </p:nvSpPr>
        <p:spPr bwMode="auto">
          <a:xfrm>
            <a:off x="5894091" y="5638454"/>
            <a:ext cx="1563687" cy="404812"/>
          </a:xfrm>
          <a:prstGeom prst="rect">
            <a:avLst/>
          </a:prstGeom>
          <a:noFill/>
          <a:ln w="9525">
            <a:noFill/>
            <a:miter lim="800000"/>
            <a:headEnd/>
            <a:tailEnd/>
          </a:ln>
        </p:spPr>
        <p:txBody>
          <a:bodyPr/>
          <a:lstStyle/>
          <a:p>
            <a:pPr algn="r"/>
            <a:r>
              <a:rPr lang="en-IN" sz="2400" dirty="0">
                <a:latin typeface="+mn-lt"/>
              </a:rPr>
              <a:t>800,000</a:t>
            </a:r>
          </a:p>
        </p:txBody>
      </p:sp>
      <p:sp>
        <p:nvSpPr>
          <p:cNvPr id="28" name="TextBox 27"/>
          <p:cNvSpPr txBox="1">
            <a:spLocks noChangeArrowheads="1"/>
          </p:cNvSpPr>
          <p:nvPr/>
        </p:nvSpPr>
        <p:spPr bwMode="auto">
          <a:xfrm>
            <a:off x="7173616" y="6043268"/>
            <a:ext cx="1563687" cy="404813"/>
          </a:xfrm>
          <a:prstGeom prst="rect">
            <a:avLst/>
          </a:prstGeom>
          <a:noFill/>
          <a:ln w="9525">
            <a:noFill/>
            <a:miter lim="800000"/>
            <a:headEnd/>
            <a:tailEnd/>
          </a:ln>
        </p:spPr>
        <p:txBody>
          <a:bodyPr/>
          <a:lstStyle/>
          <a:p>
            <a:pPr algn="r"/>
            <a:r>
              <a:rPr lang="en-IN" sz="2400" dirty="0">
                <a:latin typeface="+mn-lt"/>
              </a:rPr>
              <a:t>800,000</a:t>
            </a:r>
          </a:p>
        </p:txBody>
      </p:sp>
      <p:sp>
        <p:nvSpPr>
          <p:cNvPr id="29" name="TextBox 28"/>
          <p:cNvSpPr txBox="1">
            <a:spLocks noChangeArrowheads="1"/>
          </p:cNvSpPr>
          <p:nvPr/>
        </p:nvSpPr>
        <p:spPr bwMode="auto">
          <a:xfrm>
            <a:off x="833969" y="6058142"/>
            <a:ext cx="5153025" cy="404812"/>
          </a:xfrm>
          <a:prstGeom prst="rect">
            <a:avLst/>
          </a:prstGeom>
          <a:noFill/>
          <a:ln w="9525">
            <a:noFill/>
            <a:miter lim="800000"/>
            <a:headEnd/>
            <a:tailEnd/>
          </a:ln>
        </p:spPr>
        <p:txBody>
          <a:bodyPr/>
          <a:lstStyle/>
          <a:p>
            <a:pPr lvl="1"/>
            <a:r>
              <a:rPr lang="en-IN" sz="2400" dirty="0">
                <a:latin typeface="+mn-lt"/>
              </a:rPr>
              <a:t>Inventory</a:t>
            </a:r>
          </a:p>
        </p:txBody>
      </p:sp>
      <p:sp>
        <p:nvSpPr>
          <p:cNvPr id="39" name="TextBox 38"/>
          <p:cNvSpPr txBox="1"/>
          <p:nvPr/>
        </p:nvSpPr>
        <p:spPr>
          <a:xfrm>
            <a:off x="694316" y="4151370"/>
            <a:ext cx="8284141" cy="830997"/>
          </a:xfrm>
          <a:prstGeom prst="rect">
            <a:avLst/>
          </a:prstGeom>
          <a:noFill/>
        </p:spPr>
        <p:txBody>
          <a:bodyPr wrap="square" rtlCol="0">
            <a:spAutoFit/>
          </a:bodyPr>
          <a:lstStyle/>
          <a:p>
            <a:r>
              <a:rPr lang="en-US" sz="2400" dirty="0" smtClean="0">
                <a:latin typeface="+mn-lt"/>
              </a:rPr>
              <a:t>If the error is discovered in 2018 (following year), the following journal entry is made to correct the error, </a:t>
            </a:r>
            <a:r>
              <a:rPr lang="en-US" sz="2400" dirty="0">
                <a:latin typeface="+mn-lt"/>
              </a:rPr>
              <a:t>ignoring income </a:t>
            </a:r>
            <a:r>
              <a:rPr lang="en-US" sz="2400" dirty="0" smtClean="0">
                <a:latin typeface="+mn-lt"/>
              </a:rPr>
              <a:t>taxes:</a:t>
            </a:r>
            <a:endParaRPr lang="en-US" sz="2400" dirty="0">
              <a:latin typeface="+mn-lt"/>
            </a:endParaRPr>
          </a:p>
        </p:txBody>
      </p:sp>
      <p:sp>
        <p:nvSpPr>
          <p:cNvPr id="15" name="TextBox 14"/>
          <p:cNvSpPr txBox="1"/>
          <p:nvPr/>
        </p:nvSpPr>
        <p:spPr>
          <a:xfrm>
            <a:off x="661955" y="2923341"/>
            <a:ext cx="8460976" cy="1200329"/>
          </a:xfrm>
          <a:prstGeom prst="rect">
            <a:avLst/>
          </a:prstGeom>
          <a:noFill/>
        </p:spPr>
        <p:txBody>
          <a:bodyPr wrap="square" rtlCol="0">
            <a:spAutoFit/>
          </a:bodyPr>
          <a:lstStyle/>
          <a:p>
            <a:r>
              <a:rPr lang="en-US" sz="2400" dirty="0" smtClean="0">
                <a:latin typeface="+mn-lt"/>
              </a:rPr>
              <a:t>The $800,000 overstatement causes the following errors in 2017: </a:t>
            </a:r>
          </a:p>
          <a:p>
            <a:pPr marL="914400" indent="-457200">
              <a:buAutoNum type="arabicParenBoth"/>
            </a:pPr>
            <a:r>
              <a:rPr lang="en-US" sz="2400" dirty="0" smtClean="0">
                <a:latin typeface="+mn-lt"/>
              </a:rPr>
              <a:t>ending inventory overstated</a:t>
            </a:r>
          </a:p>
          <a:p>
            <a:pPr marL="914400" indent="-457200">
              <a:buAutoNum type="arabicParenBoth"/>
            </a:pPr>
            <a:r>
              <a:rPr lang="en-US" sz="2400" dirty="0" smtClean="0">
                <a:latin typeface="+mn-lt"/>
              </a:rPr>
              <a:t>net income and retained earnings overstated</a:t>
            </a:r>
            <a:endParaRPr lang="en-US" sz="2400" dirty="0">
              <a:latin typeface="+mn-lt"/>
            </a:endParaRPr>
          </a:p>
        </p:txBody>
      </p:sp>
    </p:spTree>
    <p:extLst>
      <p:ext uri="{BB962C8B-B14F-4D97-AF65-F5344CB8AC3E}">
        <p14:creationId xmlns:p14="http://schemas.microsoft.com/office/powerpoint/2010/main" val="1656419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P spid="22" grpId="0"/>
      <p:bldP spid="23" grpId="0"/>
      <p:bldP spid="24" grpId="0"/>
      <p:bldP spid="26" grpId="0"/>
      <p:bldP spid="27" grpId="0"/>
      <p:bldP spid="28" grpId="0"/>
      <p:bldP spid="29" grpId="0"/>
      <p:bldP spid="39"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Inventory Error </a:t>
            </a:r>
            <a:r>
              <a:rPr lang="en-IN" sz="3200" dirty="0" smtClean="0">
                <a:ea typeface="Adobe Fan Heiti Std B"/>
                <a:cs typeface="Adobe Fan Heiti Std B"/>
              </a:rPr>
              <a:t>Correction—</a:t>
            </a:r>
            <a:r>
              <a:rPr lang="en-IN" dirty="0" smtClean="0">
                <a:ea typeface="Adobe Fan Heiti Std B"/>
                <a:cs typeface="Adobe Fan Heiti Std B"/>
              </a:rPr>
              <a:t>When </a:t>
            </a:r>
            <a:r>
              <a:rPr lang="en-IN" dirty="0">
                <a:ea typeface="Adobe Fan Heiti Std B"/>
                <a:cs typeface="Adobe Fan Heiti Std B"/>
              </a:rPr>
              <a:t>the Error is Discovered Two Years Later</a:t>
            </a:r>
            <a:endParaRPr lang="en-IN" sz="3200" dirty="0">
              <a:ea typeface="Adobe Fan Heiti Std B"/>
              <a:cs typeface="Adobe Fan Heiti Std B"/>
            </a:endParaRP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
        <p:nvSpPr>
          <p:cNvPr id="39" name="TextBox 38"/>
          <p:cNvSpPr txBox="1"/>
          <p:nvPr/>
        </p:nvSpPr>
        <p:spPr>
          <a:xfrm>
            <a:off x="589052" y="3356763"/>
            <a:ext cx="8460976" cy="3120854"/>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prstClr val="black"/>
                </a:solidFill>
                <a:latin typeface="Calibri"/>
              </a:rPr>
              <a:t>If the error is discovered in </a:t>
            </a:r>
            <a:r>
              <a:rPr lang="en-US" sz="2400" dirty="0" smtClean="0">
                <a:solidFill>
                  <a:prstClr val="black"/>
                </a:solidFill>
                <a:latin typeface="Calibri"/>
              </a:rPr>
              <a:t>2019 (two years later)</a:t>
            </a:r>
            <a:endParaRPr lang="en-US" sz="2400" dirty="0" smtClean="0">
              <a:latin typeface="+mn-lt"/>
            </a:endParaRPr>
          </a:p>
          <a:p>
            <a:pPr marL="342900" indent="-342900">
              <a:buClr>
                <a:schemeClr val="tx1"/>
              </a:buClr>
              <a:buFont typeface="Arial" panose="020B0604020202020204" pitchFamily="34" charset="0"/>
              <a:buChar char="•"/>
            </a:pPr>
            <a:r>
              <a:rPr lang="en-US" sz="2400" b="1" dirty="0" smtClean="0">
                <a:solidFill>
                  <a:srgbClr val="C00000"/>
                </a:solidFill>
                <a:latin typeface="+mn-lt"/>
              </a:rPr>
              <a:t>No </a:t>
            </a:r>
            <a:r>
              <a:rPr lang="en-US" sz="2400" b="1" dirty="0">
                <a:solidFill>
                  <a:srgbClr val="C00000"/>
                </a:solidFill>
                <a:latin typeface="+mn-lt"/>
              </a:rPr>
              <a:t>correcting entry required </a:t>
            </a:r>
            <a:r>
              <a:rPr lang="en-US" sz="2400" dirty="0">
                <a:latin typeface="+mn-lt"/>
              </a:rPr>
              <a:t>as the error has self-corrected</a:t>
            </a:r>
          </a:p>
          <a:p>
            <a:pPr marL="342900" indent="-342900">
              <a:buFont typeface="Arial" panose="020B0604020202020204" pitchFamily="34" charset="0"/>
              <a:buChar char="•"/>
            </a:pPr>
            <a:r>
              <a:rPr lang="en-US" sz="2400" dirty="0">
                <a:latin typeface="+mn-lt"/>
              </a:rPr>
              <a:t>A disclosure note in the company’s annual report should describe the nature of the error and its impact on each year’s:</a:t>
            </a:r>
          </a:p>
          <a:p>
            <a:pPr marL="742950" lvl="1" indent="-285750">
              <a:lnSpc>
                <a:spcPct val="90000"/>
              </a:lnSpc>
              <a:spcBef>
                <a:spcPct val="20000"/>
              </a:spcBef>
              <a:buFont typeface="Arial" panose="020B0604020202020204" pitchFamily="34" charset="0"/>
              <a:buChar char="–"/>
            </a:pPr>
            <a:r>
              <a:rPr lang="en-US" sz="2400" dirty="0">
                <a:latin typeface="+mn-lt"/>
                <a:cs typeface="+mn-cs"/>
              </a:rPr>
              <a:t>Net income—overstated by $800,000 in 2017 (understated by $800,000 in 2018, ignoring income taxes),</a:t>
            </a:r>
          </a:p>
          <a:p>
            <a:pPr marL="742950" lvl="1" indent="-285750">
              <a:lnSpc>
                <a:spcPct val="90000"/>
              </a:lnSpc>
              <a:spcBef>
                <a:spcPct val="20000"/>
              </a:spcBef>
              <a:buFont typeface="Arial" panose="020B0604020202020204" pitchFamily="34" charset="0"/>
              <a:buChar char="–"/>
            </a:pPr>
            <a:r>
              <a:rPr lang="en-US" sz="2400" dirty="0">
                <a:latin typeface="+mn-lt"/>
                <a:cs typeface="+mn-cs"/>
              </a:rPr>
              <a:t>The line items affected, and</a:t>
            </a:r>
          </a:p>
          <a:p>
            <a:pPr marL="742950" lvl="1" indent="-285750">
              <a:lnSpc>
                <a:spcPct val="90000"/>
              </a:lnSpc>
              <a:spcBef>
                <a:spcPct val="20000"/>
              </a:spcBef>
              <a:buFont typeface="Arial" panose="020B0604020202020204" pitchFamily="34" charset="0"/>
              <a:buChar char="–"/>
            </a:pPr>
            <a:r>
              <a:rPr lang="en-US" sz="2400" dirty="0">
                <a:latin typeface="+mn-lt"/>
                <a:cs typeface="+mn-cs"/>
              </a:rPr>
              <a:t>Earnings per share</a:t>
            </a:r>
          </a:p>
        </p:txBody>
      </p:sp>
      <p:sp>
        <p:nvSpPr>
          <p:cNvPr id="7" name="TextBox 6"/>
          <p:cNvSpPr txBox="1"/>
          <p:nvPr/>
        </p:nvSpPr>
        <p:spPr>
          <a:xfrm>
            <a:off x="685799" y="1604558"/>
            <a:ext cx="8332534" cy="1569660"/>
          </a:xfrm>
          <a:prstGeom prst="rect">
            <a:avLst/>
          </a:prstGeom>
          <a:solidFill>
            <a:srgbClr val="FFFAB0"/>
          </a:solidFill>
          <a:ln w="28575">
            <a:solidFill>
              <a:srgbClr val="F79646"/>
            </a:solidFill>
          </a:ln>
        </p:spPr>
        <p:txBody>
          <a:bodyPr wrap="square" rtlCol="0">
            <a:spAutoFit/>
          </a:bodyPr>
          <a:lstStyle/>
          <a:p>
            <a:r>
              <a:rPr lang="en-IN" sz="2400" dirty="0">
                <a:latin typeface="+mn-lt"/>
              </a:rPr>
              <a:t>The Barton Company uses a periodic inventory system. At the end of 2017, a mathematical error caused an $800,000 overstatement of ending inventory. Ending inventories for 2018 and 2019 are correctly determined. </a:t>
            </a:r>
          </a:p>
        </p:txBody>
      </p:sp>
    </p:spTree>
    <p:extLst>
      <p:ext uri="{BB962C8B-B14F-4D97-AF65-F5344CB8AC3E}">
        <p14:creationId xmlns:p14="http://schemas.microsoft.com/office/powerpoint/2010/main" val="7909549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Inventory Errors</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spcAft>
                <a:spcPts val="1200"/>
              </a:spcAft>
              <a:buNone/>
            </a:pPr>
            <a:r>
              <a:rPr lang="en-US" sz="2400" dirty="0"/>
              <a:t>Hightower Co. uses a periodic inventory system. Beginning inventory on January 1, 2018, was overstated by $49,000, and ending inventory on December 31, 2018, was understated by $79,000. These errors were not discovered until 2019. As a result, </a:t>
            </a:r>
            <a:r>
              <a:rPr lang="en-US" sz="2400" dirty="0" smtClean="0"/>
              <a:t>Hightower’s </a:t>
            </a:r>
            <a:r>
              <a:rPr lang="en-US" sz="2400" dirty="0"/>
              <a:t>cost of goods sold for 2018 was</a:t>
            </a:r>
            <a:r>
              <a:rPr lang="en-US" sz="2400" dirty="0" smtClean="0"/>
              <a:t>:</a:t>
            </a:r>
            <a:endParaRPr lang="en-US" sz="2400" dirty="0"/>
          </a:p>
          <a:p>
            <a:pPr marL="457200" indent="-457200">
              <a:buFont typeface="+mj-lt"/>
              <a:buAutoNum type="alphaLcPeriod"/>
            </a:pPr>
            <a:r>
              <a:rPr lang="en-US" sz="2400" dirty="0" smtClean="0"/>
              <a:t>Understated </a:t>
            </a:r>
            <a:r>
              <a:rPr lang="en-US" sz="2400" dirty="0"/>
              <a:t>by $</a:t>
            </a:r>
            <a:r>
              <a:rPr lang="en-US" sz="2400" dirty="0" smtClean="0"/>
              <a:t>128,000 </a:t>
            </a:r>
            <a:endParaRPr lang="en-US" sz="2400" dirty="0"/>
          </a:p>
          <a:p>
            <a:pPr marL="457200" indent="-457200">
              <a:buFont typeface="+mj-lt"/>
              <a:buAutoNum type="alphaLcPeriod"/>
            </a:pPr>
            <a:r>
              <a:rPr lang="en-US" sz="2400" dirty="0" smtClean="0"/>
              <a:t>Overstated </a:t>
            </a:r>
            <a:r>
              <a:rPr lang="en-US" sz="2400" dirty="0"/>
              <a:t>by $</a:t>
            </a:r>
            <a:r>
              <a:rPr lang="en-US" sz="2400" dirty="0" smtClean="0"/>
              <a:t>128,000 </a:t>
            </a:r>
            <a:endParaRPr lang="en-US" sz="2400" dirty="0"/>
          </a:p>
          <a:p>
            <a:pPr marL="457200" indent="-457200">
              <a:buFont typeface="+mj-lt"/>
              <a:buAutoNum type="alphaLcPeriod"/>
            </a:pPr>
            <a:r>
              <a:rPr lang="en-US" sz="2400" dirty="0" smtClean="0"/>
              <a:t>Overstated </a:t>
            </a:r>
            <a:r>
              <a:rPr lang="en-US" sz="2400" dirty="0"/>
              <a:t>by $</a:t>
            </a:r>
            <a:r>
              <a:rPr lang="en-US" sz="2400" dirty="0" smtClean="0"/>
              <a:t>30,000 </a:t>
            </a:r>
            <a:endParaRPr lang="en-US" sz="2400" dirty="0"/>
          </a:p>
          <a:p>
            <a:pPr marL="457200" indent="-457200">
              <a:buFont typeface="+mj-lt"/>
              <a:buAutoNum type="alphaLcPeriod"/>
            </a:pPr>
            <a:r>
              <a:rPr lang="en-US" sz="2400" dirty="0" smtClean="0"/>
              <a:t>Understated </a:t>
            </a:r>
            <a:r>
              <a:rPr lang="en-US" sz="2400" dirty="0"/>
              <a:t>by $</a:t>
            </a:r>
            <a:r>
              <a:rPr lang="en-US" sz="2400" dirty="0" smtClean="0"/>
              <a:t>30,000 </a:t>
            </a:r>
            <a:endParaRPr lang="en-US" sz="2400" dirty="0"/>
          </a:p>
          <a:p>
            <a:pPr marL="0" indent="0">
              <a:buNone/>
            </a:pPr>
            <a:endParaRPr lang="en-US" sz="2000" dirty="0"/>
          </a:p>
          <a:p>
            <a:pPr marL="0" indent="0">
              <a:buNone/>
              <a:tabLst>
                <a:tab pos="7772400" algn="dec"/>
              </a:tabLst>
              <a:defRPr/>
            </a:pPr>
            <a:endParaRPr lang="en-US" sz="1800" dirty="0"/>
          </a:p>
          <a:p>
            <a:pPr marL="0" indent="0">
              <a:buNone/>
              <a:tabLst>
                <a:tab pos="7772400" algn="dec"/>
              </a:tabLst>
              <a:defRPr/>
            </a:pPr>
            <a:endParaRPr lang="en-US" sz="1600" dirty="0"/>
          </a:p>
        </p:txBody>
      </p:sp>
      <p:sp>
        <p:nvSpPr>
          <p:cNvPr id="2" name="Oval 1"/>
          <p:cNvSpPr/>
          <p:nvPr/>
        </p:nvSpPr>
        <p:spPr bwMode="auto">
          <a:xfrm flipV="1">
            <a:off x="796977" y="3862422"/>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43439" y="5436610"/>
            <a:ext cx="8013601" cy="954107"/>
          </a:xfrm>
          <a:prstGeom prst="rect">
            <a:avLst/>
          </a:prstGeom>
          <a:solidFill>
            <a:srgbClr val="FDEADA"/>
          </a:solidFill>
          <a:ln w="6350">
            <a:solidFill>
              <a:schemeClr val="tx1"/>
            </a:solidFill>
          </a:ln>
        </p:spPr>
        <p:txBody>
          <a:bodyPr wrap="square" rtlCol="0">
            <a:spAutoFit/>
          </a:bodyPr>
          <a:lstStyle/>
          <a:p>
            <a:pPr>
              <a:spcAft>
                <a:spcPts val="1200"/>
              </a:spcAft>
            </a:pPr>
            <a:r>
              <a:rPr lang="en-US" sz="2300" dirty="0">
                <a:latin typeface="+mn-lt"/>
              </a:rPr>
              <a:t>The correct answer is </a:t>
            </a:r>
            <a:r>
              <a:rPr lang="en-US" sz="2300" i="1" dirty="0" smtClean="0">
                <a:latin typeface="+mn-lt"/>
              </a:rPr>
              <a:t>b</a:t>
            </a:r>
            <a:r>
              <a:rPr lang="en-US" sz="2300" dirty="0">
                <a:latin typeface="+mn-lt"/>
              </a:rPr>
              <a:t>:</a:t>
            </a:r>
          </a:p>
          <a:p>
            <a:r>
              <a:rPr lang="en-US" sz="2300" dirty="0">
                <a:latin typeface="+mn-lt"/>
              </a:rPr>
              <a:t>$49,000 + 79,000 =</a:t>
            </a:r>
            <a:r>
              <a:rPr lang="en-US" sz="2300" b="1" dirty="0">
                <a:solidFill>
                  <a:srgbClr val="FF0000"/>
                </a:solidFill>
                <a:latin typeface="+mn-lt"/>
              </a:rPr>
              <a:t> </a:t>
            </a:r>
            <a:r>
              <a:rPr lang="en-US" sz="2300" b="1" dirty="0">
                <a:solidFill>
                  <a:srgbClr val="C00000"/>
                </a:solidFill>
                <a:latin typeface="+mn-lt"/>
              </a:rPr>
              <a:t>$128,000 </a:t>
            </a:r>
            <a:r>
              <a:rPr lang="en-US" sz="2300" dirty="0">
                <a:latin typeface="+mn-lt"/>
              </a:rPr>
              <a:t>overstatement of cost of goods sold</a:t>
            </a:r>
          </a:p>
        </p:txBody>
      </p:sp>
      <p:sp>
        <p:nvSpPr>
          <p:cNvPr id="6" name="Title 2"/>
          <p:cNvSpPr txBox="1">
            <a:spLocks/>
          </p:cNvSpPr>
          <p:nvPr/>
        </p:nvSpPr>
        <p:spPr bwMode="auto">
          <a:xfrm>
            <a:off x="8441483" y="12423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LO9-7</a:t>
            </a:r>
          </a:p>
        </p:txBody>
      </p:sp>
    </p:spTree>
    <p:extLst>
      <p:ext uri="{BB962C8B-B14F-4D97-AF65-F5344CB8AC3E}">
        <p14:creationId xmlns:p14="http://schemas.microsoft.com/office/powerpoint/2010/main" val="388735589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Purchase Commitments</a:t>
            </a:r>
          </a:p>
        </p:txBody>
      </p:sp>
      <p:sp>
        <p:nvSpPr>
          <p:cNvPr id="3" name="Content Placeholder 2"/>
          <p:cNvSpPr>
            <a:spLocks noGrp="1"/>
          </p:cNvSpPr>
          <p:nvPr>
            <p:ph idx="1"/>
          </p:nvPr>
        </p:nvSpPr>
        <p:spPr/>
        <p:txBody>
          <a:bodyPr>
            <a:normAutofit/>
          </a:bodyPr>
          <a:lstStyle/>
          <a:p>
            <a:r>
              <a:rPr lang="en-IN" sz="3000" dirty="0"/>
              <a:t>Contracts that obligate a company to purchase a </a:t>
            </a:r>
            <a:r>
              <a:rPr lang="en-IN" sz="3000" b="1" dirty="0">
                <a:solidFill>
                  <a:srgbClr val="C00000"/>
                </a:solidFill>
              </a:rPr>
              <a:t>specified amount </a:t>
            </a:r>
            <a:r>
              <a:rPr lang="en-IN" sz="3000" dirty="0"/>
              <a:t>of merchandise or raw materials at </a:t>
            </a:r>
            <a:r>
              <a:rPr lang="en-IN" sz="3000" b="1" dirty="0">
                <a:solidFill>
                  <a:srgbClr val="C00000"/>
                </a:solidFill>
              </a:rPr>
              <a:t>specified prices </a:t>
            </a:r>
            <a:r>
              <a:rPr lang="en-IN" sz="3000" dirty="0"/>
              <a:t>on or before </a:t>
            </a:r>
            <a:r>
              <a:rPr lang="en-IN" sz="3000" b="1" dirty="0">
                <a:solidFill>
                  <a:srgbClr val="C00000"/>
                </a:solidFill>
              </a:rPr>
              <a:t>specified dates</a:t>
            </a:r>
          </a:p>
          <a:p>
            <a:r>
              <a:rPr lang="en-US" sz="3000" dirty="0"/>
              <a:t>Protects the buyer against increases in purchase price </a:t>
            </a:r>
            <a:r>
              <a:rPr lang="en-IN" sz="3000" dirty="0"/>
              <a:t>and provides a supply of </a:t>
            </a:r>
            <a:r>
              <a:rPr lang="en-US" sz="3000" dirty="0"/>
              <a:t>product</a:t>
            </a:r>
          </a:p>
          <a:p>
            <a:r>
              <a:rPr lang="en-IN" sz="3000" dirty="0"/>
              <a:t>Recorded at the </a:t>
            </a:r>
            <a:r>
              <a:rPr lang="en-IN" sz="3000" b="1" dirty="0">
                <a:solidFill>
                  <a:srgbClr val="C00000"/>
                </a:solidFill>
              </a:rPr>
              <a:t>lower of </a:t>
            </a:r>
            <a:r>
              <a:rPr lang="en-US" sz="3000" b="1" dirty="0">
                <a:solidFill>
                  <a:srgbClr val="C00000"/>
                </a:solidFill>
              </a:rPr>
              <a:t>contract price or market </a:t>
            </a:r>
            <a:r>
              <a:rPr lang="en-IN" sz="3000" b="1" dirty="0">
                <a:solidFill>
                  <a:srgbClr val="C00000"/>
                </a:solidFill>
              </a:rPr>
              <a:t>price </a:t>
            </a:r>
            <a:r>
              <a:rPr lang="en-IN" sz="3000" dirty="0"/>
              <a:t>on the date the </a:t>
            </a:r>
            <a:r>
              <a:rPr lang="en-US" sz="3000" dirty="0"/>
              <a:t>contract is executed</a:t>
            </a:r>
          </a:p>
        </p:txBody>
      </p:sp>
      <p:sp>
        <p:nvSpPr>
          <p:cNvPr id="4"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Tree>
    <p:extLst>
      <p:ext uri="{BB962C8B-B14F-4D97-AF65-F5344CB8AC3E}">
        <p14:creationId xmlns:p14="http://schemas.microsoft.com/office/powerpoint/2010/main" val="4511990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smtClean="0"/>
              <a:t>(continued)</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within</a:t>
            </a:r>
            <a:r>
              <a:rPr lang="en-US" dirty="0"/>
              <a:t> fiscal year</a:t>
            </a:r>
          </a:p>
          <a:p>
            <a:r>
              <a:rPr lang="en-US" dirty="0"/>
              <a:t>Market price is </a:t>
            </a:r>
            <a:r>
              <a:rPr lang="en-US" b="1" dirty="0">
                <a:solidFill>
                  <a:srgbClr val="C00000"/>
                </a:solidFill>
              </a:rPr>
              <a:t>equal to or greater than</a:t>
            </a:r>
            <a:r>
              <a:rPr lang="en-US" dirty="0"/>
              <a:t> the contract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189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IN" sz="2400" dirty="0">
                <a:latin typeface="+mn-lt"/>
              </a:rPr>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880205"/>
            <a:ext cx="8332534"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489131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88496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88496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346631"/>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365528"/>
            <a:ext cx="5153025" cy="404812"/>
          </a:xfrm>
          <a:prstGeom prst="rect">
            <a:avLst/>
          </a:prstGeom>
          <a:noFill/>
          <a:ln w="9525">
            <a:noFill/>
            <a:miter lim="800000"/>
            <a:headEnd/>
            <a:tailEnd/>
          </a:ln>
        </p:spPr>
        <p:txBody>
          <a:bodyPr/>
          <a:lstStyle/>
          <a:p>
            <a:r>
              <a:rPr lang="en-IN" sz="2400" dirty="0">
                <a:latin typeface="Calibri" pitchFamily="34" charset="0"/>
              </a:rPr>
              <a:t>Inventory (contract price)</a:t>
            </a:r>
            <a:endParaRPr lang="en-IN" sz="2400" dirty="0">
              <a:latin typeface="+mn-lt"/>
            </a:endParaRPr>
          </a:p>
        </p:txBody>
      </p:sp>
      <p:sp>
        <p:nvSpPr>
          <p:cNvPr id="40" name="TextBox 39"/>
          <p:cNvSpPr txBox="1">
            <a:spLocks noChangeArrowheads="1"/>
          </p:cNvSpPr>
          <p:nvPr/>
        </p:nvSpPr>
        <p:spPr bwMode="auto">
          <a:xfrm>
            <a:off x="6228146" y="5397193"/>
            <a:ext cx="1563687" cy="404812"/>
          </a:xfrm>
          <a:prstGeom prst="rect">
            <a:avLst/>
          </a:prstGeom>
          <a:noFill/>
          <a:ln w="9525">
            <a:noFill/>
            <a:miter lim="800000"/>
            <a:headEnd/>
            <a:tailEnd/>
          </a:ln>
        </p:spPr>
        <p:txBody>
          <a:bodyPr/>
          <a:lstStyle/>
          <a:p>
            <a:pPr algn="r"/>
            <a:r>
              <a:rPr lang="en-IN" sz="2400" dirty="0">
                <a:latin typeface="Calibri" pitchFamily="34" charset="0"/>
              </a:rPr>
              <a:t>500,000</a:t>
            </a:r>
          </a:p>
        </p:txBody>
      </p:sp>
      <p:sp>
        <p:nvSpPr>
          <p:cNvPr id="41" name="TextBox 40"/>
          <p:cNvSpPr txBox="1">
            <a:spLocks noChangeArrowheads="1"/>
          </p:cNvSpPr>
          <p:nvPr/>
        </p:nvSpPr>
        <p:spPr bwMode="auto">
          <a:xfrm>
            <a:off x="7507671" y="5802007"/>
            <a:ext cx="1563687" cy="404813"/>
          </a:xfrm>
          <a:prstGeom prst="rect">
            <a:avLst/>
          </a:prstGeom>
          <a:noFill/>
          <a:ln w="9525">
            <a:noFill/>
            <a:miter lim="800000"/>
            <a:headEnd/>
            <a:tailEnd/>
          </a:ln>
        </p:spPr>
        <p:txBody>
          <a:bodyPr/>
          <a:lstStyle/>
          <a:p>
            <a:pPr algn="r"/>
            <a:r>
              <a:rPr lang="en-IN" sz="2400" dirty="0">
                <a:latin typeface="Calibri" pitchFamily="34" charset="0"/>
              </a:rPr>
              <a:t>500,000</a:t>
            </a:r>
          </a:p>
        </p:txBody>
      </p:sp>
      <p:sp>
        <p:nvSpPr>
          <p:cNvPr id="42" name="TextBox 41"/>
          <p:cNvSpPr txBox="1">
            <a:spLocks noChangeArrowheads="1"/>
          </p:cNvSpPr>
          <p:nvPr/>
        </p:nvSpPr>
        <p:spPr bwMode="auto">
          <a:xfrm>
            <a:off x="598965" y="5816881"/>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Tree>
    <p:extLst>
      <p:ext uri="{BB962C8B-B14F-4D97-AF65-F5344CB8AC3E}">
        <p14:creationId xmlns:p14="http://schemas.microsoft.com/office/powerpoint/2010/main" val="1414796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2" grpId="0" animBg="1"/>
      <p:bldP spid="34" grpId="0" animBg="1"/>
      <p:bldP spid="35" grpId="0"/>
      <p:bldP spid="36" grpId="0"/>
      <p:bldP spid="37" grpId="0"/>
      <p:bldP spid="39" grpId="0"/>
      <p:bldP spid="40" grpId="0"/>
      <p:bldP spid="41" grpId="0"/>
      <p:bldP spid="4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(cont. 2)</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within</a:t>
            </a:r>
            <a:r>
              <a:rPr lang="en-US" dirty="0"/>
              <a:t> fiscal year</a:t>
            </a:r>
          </a:p>
          <a:p>
            <a:r>
              <a:rPr lang="en-US" dirty="0"/>
              <a:t>Market price is </a:t>
            </a:r>
            <a:r>
              <a:rPr lang="en-US" b="1" dirty="0">
                <a:solidFill>
                  <a:srgbClr val="C00000"/>
                </a:solidFill>
              </a:rPr>
              <a:t>less than</a:t>
            </a:r>
            <a:r>
              <a:rPr lang="en-US" dirty="0"/>
              <a:t> the contract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515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657530"/>
            <a:ext cx="8332534" cy="187766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466338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118694"/>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138250"/>
            <a:ext cx="5153025" cy="404812"/>
          </a:xfrm>
          <a:prstGeom prst="rect">
            <a:avLst/>
          </a:prstGeom>
          <a:noFill/>
          <a:ln w="9525">
            <a:noFill/>
            <a:miter lim="800000"/>
            <a:headEnd/>
            <a:tailEnd/>
          </a:ln>
        </p:spPr>
        <p:txBody>
          <a:bodyPr/>
          <a:lstStyle/>
          <a:p>
            <a:r>
              <a:rPr lang="en-IN" sz="2400" dirty="0">
                <a:latin typeface="Calibri" pitchFamily="34" charset="0"/>
              </a:rPr>
              <a:t>Inventory (market price)</a:t>
            </a:r>
            <a:endParaRPr lang="en-IN" sz="2400" dirty="0">
              <a:latin typeface="+mn-lt"/>
            </a:endParaRPr>
          </a:p>
        </p:txBody>
      </p:sp>
      <p:sp>
        <p:nvSpPr>
          <p:cNvPr id="40" name="TextBox 39"/>
          <p:cNvSpPr txBox="1">
            <a:spLocks noChangeArrowheads="1"/>
          </p:cNvSpPr>
          <p:nvPr/>
        </p:nvSpPr>
        <p:spPr bwMode="auto">
          <a:xfrm>
            <a:off x="6089020" y="5138250"/>
            <a:ext cx="1563687" cy="404812"/>
          </a:xfrm>
          <a:prstGeom prst="rect">
            <a:avLst/>
          </a:prstGeom>
          <a:noFill/>
          <a:ln w="9525">
            <a:noFill/>
            <a:miter lim="800000"/>
            <a:headEnd/>
            <a:tailEnd/>
          </a:ln>
        </p:spPr>
        <p:txBody>
          <a:bodyPr/>
          <a:lstStyle/>
          <a:p>
            <a:pPr algn="r"/>
            <a:r>
              <a:rPr lang="en-IN" sz="2400" dirty="0">
                <a:latin typeface="Calibri" pitchFamily="34" charset="0"/>
              </a:rPr>
              <a:t>425,000</a:t>
            </a:r>
          </a:p>
        </p:txBody>
      </p:sp>
      <p:sp>
        <p:nvSpPr>
          <p:cNvPr id="41" name="TextBox 40"/>
          <p:cNvSpPr txBox="1">
            <a:spLocks noChangeArrowheads="1"/>
          </p:cNvSpPr>
          <p:nvPr/>
        </p:nvSpPr>
        <p:spPr bwMode="auto">
          <a:xfrm>
            <a:off x="7507671" y="6018718"/>
            <a:ext cx="1563687" cy="404813"/>
          </a:xfrm>
          <a:prstGeom prst="rect">
            <a:avLst/>
          </a:prstGeom>
          <a:noFill/>
          <a:ln w="9525">
            <a:noFill/>
            <a:miter lim="800000"/>
            <a:headEnd/>
            <a:tailEnd/>
          </a:ln>
        </p:spPr>
        <p:txBody>
          <a:bodyPr/>
          <a:lstStyle/>
          <a:p>
            <a:pPr algn="r"/>
            <a:r>
              <a:rPr lang="en-IN" sz="2400" dirty="0">
                <a:latin typeface="Calibri" pitchFamily="34" charset="0"/>
              </a:rPr>
              <a:t>500,000</a:t>
            </a:r>
          </a:p>
        </p:txBody>
      </p:sp>
      <p:sp>
        <p:nvSpPr>
          <p:cNvPr id="42" name="TextBox 41"/>
          <p:cNvSpPr txBox="1">
            <a:spLocks noChangeArrowheads="1"/>
          </p:cNvSpPr>
          <p:nvPr/>
        </p:nvSpPr>
        <p:spPr bwMode="auto">
          <a:xfrm>
            <a:off x="598965" y="6033592"/>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
        <p:nvSpPr>
          <p:cNvPr id="15" name="TextBox 14"/>
          <p:cNvSpPr txBox="1">
            <a:spLocks noChangeArrowheads="1"/>
          </p:cNvSpPr>
          <p:nvPr/>
        </p:nvSpPr>
        <p:spPr bwMode="auto">
          <a:xfrm>
            <a:off x="761999" y="5610741"/>
            <a:ext cx="5153025" cy="404812"/>
          </a:xfrm>
          <a:prstGeom prst="rect">
            <a:avLst/>
          </a:prstGeom>
          <a:noFill/>
          <a:ln w="9525">
            <a:noFill/>
            <a:miter lim="800000"/>
            <a:headEnd/>
            <a:tailEnd/>
          </a:ln>
        </p:spPr>
        <p:txBody>
          <a:bodyPr/>
          <a:lstStyle/>
          <a:p>
            <a:r>
              <a:rPr lang="en-IN" sz="2400" dirty="0">
                <a:latin typeface="Calibri" pitchFamily="34" charset="0"/>
              </a:rPr>
              <a:t>Loss on purchase contract</a:t>
            </a:r>
            <a:endParaRPr lang="en-IN" sz="2400" dirty="0">
              <a:latin typeface="+mn-lt"/>
            </a:endParaRPr>
          </a:p>
        </p:txBody>
      </p:sp>
      <p:sp>
        <p:nvSpPr>
          <p:cNvPr id="16" name="TextBox 15"/>
          <p:cNvSpPr txBox="1">
            <a:spLocks noChangeArrowheads="1"/>
          </p:cNvSpPr>
          <p:nvPr/>
        </p:nvSpPr>
        <p:spPr bwMode="auto">
          <a:xfrm>
            <a:off x="6089020" y="5628780"/>
            <a:ext cx="1563687" cy="404812"/>
          </a:xfrm>
          <a:prstGeom prst="rect">
            <a:avLst/>
          </a:prstGeom>
          <a:noFill/>
          <a:ln w="9525">
            <a:noFill/>
            <a:miter lim="800000"/>
            <a:headEnd/>
            <a:tailEnd/>
          </a:ln>
        </p:spPr>
        <p:txBody>
          <a:bodyPr/>
          <a:lstStyle/>
          <a:p>
            <a:pPr algn="r"/>
            <a:r>
              <a:rPr lang="en-IN" sz="2400" dirty="0">
                <a:latin typeface="Calibri" pitchFamily="34" charset="0"/>
              </a:rPr>
              <a:t>75,000</a:t>
            </a:r>
          </a:p>
        </p:txBody>
      </p:sp>
      <p:sp>
        <p:nvSpPr>
          <p:cNvPr id="17" name="TextBox 16"/>
          <p:cNvSpPr txBox="1"/>
          <p:nvPr/>
        </p:nvSpPr>
        <p:spPr>
          <a:xfrm>
            <a:off x="6870863" y="3916808"/>
            <a:ext cx="2156798" cy="365760"/>
          </a:xfrm>
          <a:prstGeom prst="rect">
            <a:avLst/>
          </a:prstGeom>
          <a:solidFill>
            <a:srgbClr val="CCECFF"/>
          </a:solidFill>
          <a:ln w="28575">
            <a:solidFill>
              <a:srgbClr val="376092"/>
            </a:solidFill>
          </a:ln>
        </p:spPr>
        <p:txBody>
          <a:bodyPr wrap="square" rtlCol="0">
            <a:spAutoFit/>
          </a:bodyPr>
          <a:lstStyle/>
          <a:p>
            <a:pPr algn="ctr"/>
            <a:r>
              <a:rPr lang="en-IN" dirty="0">
                <a:latin typeface="+mn-lt"/>
              </a:rPr>
              <a:t>$500,000 </a:t>
            </a:r>
            <a:r>
              <a:rPr lang="en-IN" dirty="0" smtClean="0">
                <a:latin typeface="+mn-lt"/>
              </a:rPr>
              <a:t>− </a:t>
            </a:r>
            <a:r>
              <a:rPr lang="en-IN" dirty="0">
                <a:latin typeface="+mn-lt"/>
              </a:rPr>
              <a:t>$425,000</a:t>
            </a:r>
            <a:endParaRPr lang="en-US" dirty="0">
              <a:latin typeface="+mn-lt"/>
            </a:endParaRPr>
          </a:p>
        </p:txBody>
      </p:sp>
      <p:cxnSp>
        <p:nvCxnSpPr>
          <p:cNvPr id="4" name="Straight Arrow Connector 3"/>
          <p:cNvCxnSpPr>
            <a:stCxn id="17" idx="2"/>
          </p:cNvCxnSpPr>
          <p:nvPr/>
        </p:nvCxnSpPr>
        <p:spPr>
          <a:xfrm flipH="1">
            <a:off x="7534250" y="4282568"/>
            <a:ext cx="415012" cy="1422484"/>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0502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p:bldP spid="16" grpId="0"/>
      <p:bldP spid="1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(cont. 3)</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extends beyond </a:t>
            </a:r>
            <a:r>
              <a:rPr lang="en-US" dirty="0"/>
              <a:t>fiscal year</a:t>
            </a:r>
          </a:p>
          <a:p>
            <a:r>
              <a:rPr lang="en-US" dirty="0"/>
              <a:t>Market price is </a:t>
            </a:r>
            <a:r>
              <a:rPr lang="en-US" b="1" dirty="0">
                <a:solidFill>
                  <a:srgbClr val="C00000"/>
                </a:solidFill>
              </a:rPr>
              <a:t>equal to or greater than</a:t>
            </a:r>
            <a:r>
              <a:rPr lang="en-US" dirty="0"/>
              <a:t> the contract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515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5096916"/>
            <a:ext cx="8332534" cy="1438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510802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510167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510167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563342"/>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582239"/>
            <a:ext cx="5745811" cy="387356"/>
          </a:xfrm>
          <a:prstGeom prst="rect">
            <a:avLst/>
          </a:prstGeom>
          <a:noFill/>
          <a:ln w="9525">
            <a:noFill/>
            <a:miter lim="800000"/>
            <a:headEnd/>
            <a:tailEnd/>
          </a:ln>
        </p:spPr>
        <p:txBody>
          <a:bodyPr/>
          <a:lstStyle/>
          <a:p>
            <a:r>
              <a:rPr lang="en-IN" sz="2400" dirty="0">
                <a:latin typeface="Calibri" pitchFamily="34" charset="0"/>
              </a:rPr>
              <a:t>Estimated loss on purchase commitment</a:t>
            </a:r>
            <a:endParaRPr lang="en-IN" sz="2400" dirty="0">
              <a:latin typeface="+mn-lt"/>
            </a:endParaRPr>
          </a:p>
        </p:txBody>
      </p:sp>
      <p:sp>
        <p:nvSpPr>
          <p:cNvPr id="40" name="TextBox 39"/>
          <p:cNvSpPr txBox="1">
            <a:spLocks noChangeArrowheads="1"/>
          </p:cNvSpPr>
          <p:nvPr/>
        </p:nvSpPr>
        <p:spPr bwMode="auto">
          <a:xfrm>
            <a:off x="6228146" y="5613904"/>
            <a:ext cx="1563687" cy="404812"/>
          </a:xfrm>
          <a:prstGeom prst="rect">
            <a:avLst/>
          </a:prstGeom>
          <a:noFill/>
          <a:ln w="9525">
            <a:noFill/>
            <a:miter lim="800000"/>
            <a:headEnd/>
            <a:tailEnd/>
          </a:ln>
        </p:spPr>
        <p:txBody>
          <a:bodyPr/>
          <a:lstStyle/>
          <a:p>
            <a:pPr algn="r"/>
            <a:r>
              <a:rPr lang="en-IN" sz="2400" dirty="0">
                <a:latin typeface="Calibri" pitchFamily="34" charset="0"/>
              </a:rPr>
              <a:t>60,000</a:t>
            </a:r>
          </a:p>
        </p:txBody>
      </p:sp>
      <p:sp>
        <p:nvSpPr>
          <p:cNvPr id="41" name="TextBox 40"/>
          <p:cNvSpPr txBox="1">
            <a:spLocks noChangeArrowheads="1"/>
          </p:cNvSpPr>
          <p:nvPr/>
        </p:nvSpPr>
        <p:spPr bwMode="auto">
          <a:xfrm>
            <a:off x="7507671" y="6018718"/>
            <a:ext cx="1563687" cy="404813"/>
          </a:xfrm>
          <a:prstGeom prst="rect">
            <a:avLst/>
          </a:prstGeom>
          <a:noFill/>
          <a:ln w="9525">
            <a:noFill/>
            <a:miter lim="800000"/>
            <a:headEnd/>
            <a:tailEnd/>
          </a:ln>
        </p:spPr>
        <p:txBody>
          <a:bodyPr/>
          <a:lstStyle/>
          <a:p>
            <a:pPr algn="r"/>
            <a:r>
              <a:rPr lang="en-IN" sz="2400" dirty="0">
                <a:latin typeface="Calibri" pitchFamily="34" charset="0"/>
              </a:rPr>
              <a:t>60,000</a:t>
            </a:r>
          </a:p>
        </p:txBody>
      </p:sp>
      <p:sp>
        <p:nvSpPr>
          <p:cNvPr id="42" name="TextBox 41"/>
          <p:cNvSpPr txBox="1">
            <a:spLocks noChangeArrowheads="1"/>
          </p:cNvSpPr>
          <p:nvPr/>
        </p:nvSpPr>
        <p:spPr bwMode="auto">
          <a:xfrm>
            <a:off x="598964" y="6033592"/>
            <a:ext cx="6140145" cy="389939"/>
          </a:xfrm>
          <a:prstGeom prst="rect">
            <a:avLst/>
          </a:prstGeom>
          <a:noFill/>
          <a:ln w="9525">
            <a:noFill/>
            <a:miter lim="800000"/>
            <a:headEnd/>
            <a:tailEnd/>
          </a:ln>
        </p:spPr>
        <p:txBody>
          <a:bodyPr/>
          <a:lstStyle/>
          <a:p>
            <a:pPr lvl="1"/>
            <a:r>
              <a:rPr lang="en-IN" sz="2400" dirty="0">
                <a:latin typeface="+mn-lt"/>
              </a:rPr>
              <a:t>Estimated liability on purchase commitment</a:t>
            </a:r>
          </a:p>
        </p:txBody>
      </p:sp>
      <p:sp>
        <p:nvSpPr>
          <p:cNvPr id="15" name="TextBox 14"/>
          <p:cNvSpPr txBox="1"/>
          <p:nvPr/>
        </p:nvSpPr>
        <p:spPr>
          <a:xfrm>
            <a:off x="6850350" y="4650655"/>
            <a:ext cx="2156798" cy="365760"/>
          </a:xfrm>
          <a:prstGeom prst="rect">
            <a:avLst/>
          </a:prstGeom>
          <a:solidFill>
            <a:srgbClr val="CCECFF"/>
          </a:solidFill>
          <a:ln w="28575">
            <a:solidFill>
              <a:srgbClr val="376092"/>
            </a:solidFill>
          </a:ln>
        </p:spPr>
        <p:txBody>
          <a:bodyPr wrap="square" rtlCol="0">
            <a:spAutoFit/>
          </a:bodyPr>
          <a:lstStyle/>
          <a:p>
            <a:pPr algn="ctr"/>
            <a:r>
              <a:rPr lang="en-IN" dirty="0">
                <a:latin typeface="+mn-lt"/>
              </a:rPr>
              <a:t>$600,000 − $540,000</a:t>
            </a:r>
            <a:endParaRPr lang="en-US" dirty="0">
              <a:latin typeface="+mn-lt"/>
            </a:endParaRPr>
          </a:p>
        </p:txBody>
      </p:sp>
      <p:cxnSp>
        <p:nvCxnSpPr>
          <p:cNvPr id="16" name="Straight Arrow Connector 15"/>
          <p:cNvCxnSpPr>
            <a:stCxn id="15" idx="2"/>
          </p:cNvCxnSpPr>
          <p:nvPr/>
        </p:nvCxnSpPr>
        <p:spPr>
          <a:xfrm flipH="1">
            <a:off x="7400528" y="5016415"/>
            <a:ext cx="528221" cy="663308"/>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310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(cont. 4)</a:t>
            </a:r>
            <a:endParaRPr lang="en-IN" sz="2400" dirty="0">
              <a:ea typeface="Adobe Fan Heiti Std B"/>
              <a:cs typeface="Adobe Fan Heiti Std B"/>
            </a:endParaRPr>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extends beyond </a:t>
            </a:r>
            <a:r>
              <a:rPr lang="en-US" dirty="0"/>
              <a:t>fiscal year</a:t>
            </a:r>
          </a:p>
          <a:p>
            <a:r>
              <a:rPr lang="en-US" dirty="0"/>
              <a:t>Market price is </a:t>
            </a:r>
            <a:r>
              <a:rPr lang="en-US" b="1" dirty="0">
                <a:solidFill>
                  <a:srgbClr val="C00000"/>
                </a:solidFill>
              </a:rPr>
              <a:t>unchanged or increased</a:t>
            </a:r>
            <a:r>
              <a:rPr lang="en-US" dirty="0">
                <a:solidFill>
                  <a:srgbClr val="C00000"/>
                </a:solidFill>
              </a:rPr>
              <a:t> </a:t>
            </a:r>
            <a:r>
              <a:rPr lang="en-US" dirty="0"/>
              <a:t>from year-end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265150"/>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657530"/>
            <a:ext cx="8332534" cy="187766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526728" y="4663381"/>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657029"/>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5118694"/>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5138250"/>
            <a:ext cx="5153025" cy="404812"/>
          </a:xfrm>
          <a:prstGeom prst="rect">
            <a:avLst/>
          </a:prstGeom>
          <a:noFill/>
          <a:ln w="9525">
            <a:noFill/>
            <a:miter lim="800000"/>
            <a:headEnd/>
            <a:tailEnd/>
          </a:ln>
        </p:spPr>
        <p:txBody>
          <a:bodyPr/>
          <a:lstStyle/>
          <a:p>
            <a:r>
              <a:rPr lang="en-IN" sz="2400" dirty="0">
                <a:latin typeface="Calibri" pitchFamily="34" charset="0"/>
              </a:rPr>
              <a:t>Inventory (accounting cost)</a:t>
            </a:r>
            <a:endParaRPr lang="en-IN" sz="2400" dirty="0">
              <a:latin typeface="+mn-lt"/>
            </a:endParaRPr>
          </a:p>
        </p:txBody>
      </p:sp>
      <p:sp>
        <p:nvSpPr>
          <p:cNvPr id="40" name="TextBox 39"/>
          <p:cNvSpPr txBox="1">
            <a:spLocks noChangeArrowheads="1"/>
          </p:cNvSpPr>
          <p:nvPr/>
        </p:nvSpPr>
        <p:spPr bwMode="auto">
          <a:xfrm>
            <a:off x="6089020" y="5138250"/>
            <a:ext cx="1563687" cy="404812"/>
          </a:xfrm>
          <a:prstGeom prst="rect">
            <a:avLst/>
          </a:prstGeom>
          <a:noFill/>
          <a:ln w="9525">
            <a:noFill/>
            <a:miter lim="800000"/>
            <a:headEnd/>
            <a:tailEnd/>
          </a:ln>
        </p:spPr>
        <p:txBody>
          <a:bodyPr/>
          <a:lstStyle/>
          <a:p>
            <a:pPr algn="r"/>
            <a:r>
              <a:rPr lang="en-IN" sz="2400" dirty="0">
                <a:latin typeface="Calibri" pitchFamily="34" charset="0"/>
              </a:rPr>
              <a:t>540,000</a:t>
            </a:r>
          </a:p>
        </p:txBody>
      </p:sp>
      <p:sp>
        <p:nvSpPr>
          <p:cNvPr id="41" name="TextBox 40"/>
          <p:cNvSpPr txBox="1">
            <a:spLocks noChangeArrowheads="1"/>
          </p:cNvSpPr>
          <p:nvPr/>
        </p:nvSpPr>
        <p:spPr bwMode="auto">
          <a:xfrm>
            <a:off x="7507671" y="6018718"/>
            <a:ext cx="1563687"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2" name="TextBox 41"/>
          <p:cNvSpPr txBox="1">
            <a:spLocks noChangeArrowheads="1"/>
          </p:cNvSpPr>
          <p:nvPr/>
        </p:nvSpPr>
        <p:spPr bwMode="auto">
          <a:xfrm>
            <a:off x="598965" y="6033592"/>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
        <p:nvSpPr>
          <p:cNvPr id="15" name="TextBox 14"/>
          <p:cNvSpPr txBox="1">
            <a:spLocks noChangeArrowheads="1"/>
          </p:cNvSpPr>
          <p:nvPr/>
        </p:nvSpPr>
        <p:spPr bwMode="auto">
          <a:xfrm>
            <a:off x="761999" y="5610741"/>
            <a:ext cx="5153025" cy="404812"/>
          </a:xfrm>
          <a:prstGeom prst="rect">
            <a:avLst/>
          </a:prstGeom>
          <a:noFill/>
          <a:ln w="9525">
            <a:noFill/>
            <a:miter lim="800000"/>
            <a:headEnd/>
            <a:tailEnd/>
          </a:ln>
        </p:spPr>
        <p:txBody>
          <a:bodyPr/>
          <a:lstStyle/>
          <a:p>
            <a:r>
              <a:rPr lang="en-IN" sz="2400" dirty="0">
                <a:latin typeface="Calibri" pitchFamily="34" charset="0"/>
              </a:rPr>
              <a:t>Estimated liability on purchase contract</a:t>
            </a:r>
            <a:endParaRPr lang="en-IN" sz="2400" dirty="0">
              <a:latin typeface="+mn-lt"/>
            </a:endParaRPr>
          </a:p>
        </p:txBody>
      </p:sp>
      <p:sp>
        <p:nvSpPr>
          <p:cNvPr id="16" name="TextBox 15"/>
          <p:cNvSpPr txBox="1">
            <a:spLocks noChangeArrowheads="1"/>
          </p:cNvSpPr>
          <p:nvPr/>
        </p:nvSpPr>
        <p:spPr bwMode="auto">
          <a:xfrm>
            <a:off x="6089020" y="5628780"/>
            <a:ext cx="1563687" cy="404812"/>
          </a:xfrm>
          <a:prstGeom prst="rect">
            <a:avLst/>
          </a:prstGeom>
          <a:noFill/>
          <a:ln w="9525">
            <a:noFill/>
            <a:miter lim="800000"/>
            <a:headEnd/>
            <a:tailEnd/>
          </a:ln>
        </p:spPr>
        <p:txBody>
          <a:bodyPr/>
          <a:lstStyle/>
          <a:p>
            <a:pPr algn="r"/>
            <a:r>
              <a:rPr lang="en-IN" sz="2400" dirty="0">
                <a:latin typeface="Calibri" pitchFamily="34" charset="0"/>
              </a:rPr>
              <a:t>60,000</a:t>
            </a:r>
          </a:p>
        </p:txBody>
      </p:sp>
    </p:spTree>
    <p:extLst>
      <p:ext uri="{BB962C8B-B14F-4D97-AF65-F5344CB8AC3E}">
        <p14:creationId xmlns:p14="http://schemas.microsoft.com/office/powerpoint/2010/main" val="19301422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Purchase Commitments </a:t>
            </a:r>
            <a:r>
              <a:rPr lang="en-US" sz="2400" dirty="0"/>
              <a:t>(concluded)</a:t>
            </a:r>
            <a:endParaRPr lang="en-IN" sz="2400" dirty="0">
              <a:ea typeface="Adobe Fan Heiti Std B"/>
              <a:cs typeface="Adobe Fan Heiti Std B"/>
            </a:endParaRPr>
          </a:p>
        </p:txBody>
      </p:sp>
      <p:sp>
        <p:nvSpPr>
          <p:cNvPr id="2" name="Content Placeholder 1"/>
          <p:cNvSpPr>
            <a:spLocks noGrp="1"/>
          </p:cNvSpPr>
          <p:nvPr>
            <p:ph idx="1"/>
          </p:nvPr>
        </p:nvSpPr>
        <p:spPr>
          <a:xfrm>
            <a:off x="761999" y="1247241"/>
            <a:ext cx="8013600" cy="5057775"/>
          </a:xfrm>
        </p:spPr>
        <p:txBody>
          <a:bodyPr/>
          <a:lstStyle/>
          <a:p>
            <a:endParaRPr lang="en-US" dirty="0"/>
          </a:p>
          <a:p>
            <a:endParaRPr lang="en-US" dirty="0"/>
          </a:p>
          <a:p>
            <a:endParaRPr lang="en-US" dirty="0"/>
          </a:p>
          <a:p>
            <a:endParaRPr lang="en-US" dirty="0"/>
          </a:p>
          <a:p>
            <a:endParaRPr lang="en-US" dirty="0"/>
          </a:p>
          <a:p>
            <a:r>
              <a:rPr lang="en-US" dirty="0"/>
              <a:t>Contract period </a:t>
            </a:r>
            <a:r>
              <a:rPr lang="en-US" b="1" dirty="0">
                <a:solidFill>
                  <a:srgbClr val="C00000"/>
                </a:solidFill>
              </a:rPr>
              <a:t>extends beyond </a:t>
            </a:r>
            <a:r>
              <a:rPr lang="en-US" dirty="0"/>
              <a:t>fiscal year</a:t>
            </a:r>
          </a:p>
          <a:p>
            <a:r>
              <a:rPr lang="en-US" dirty="0"/>
              <a:t>Market price </a:t>
            </a:r>
            <a:r>
              <a:rPr lang="en-US" b="1" dirty="0">
                <a:solidFill>
                  <a:srgbClr val="C00000"/>
                </a:solidFill>
              </a:rPr>
              <a:t>declines even further </a:t>
            </a:r>
            <a:r>
              <a:rPr lang="en-US" dirty="0"/>
              <a:t>from year-end price</a:t>
            </a:r>
          </a:p>
        </p:txBody>
      </p:sp>
      <p:sp>
        <p:nvSpPr>
          <p:cNvPr id="11" name="Title 2"/>
          <p:cNvSpPr txBox="1">
            <a:spLocks/>
          </p:cNvSpPr>
          <p:nvPr/>
        </p:nvSpPr>
        <p:spPr bwMode="auto">
          <a:xfrm>
            <a:off x="8039376" y="0"/>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
        <p:nvSpPr>
          <p:cNvPr id="12" name="TextBox 11"/>
          <p:cNvSpPr txBox="1"/>
          <p:nvPr/>
        </p:nvSpPr>
        <p:spPr>
          <a:xfrm>
            <a:off x="700724" y="1067765"/>
            <a:ext cx="8332534" cy="2308324"/>
          </a:xfrm>
          <a:prstGeom prst="rect">
            <a:avLst/>
          </a:prstGeom>
          <a:solidFill>
            <a:srgbClr val="FFFAB0"/>
          </a:solidFill>
          <a:ln w="28575">
            <a:solidFill>
              <a:srgbClr val="F79646"/>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defRPr sz="24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r>
              <a:rPr lang="en-IN" dirty="0"/>
              <a:t>In July 2018, the Lassiter Company signed two purchase commitments. The first requires Lassiter to purchase inventory for $500,000 by November 15, 2018. The second requires Lassiter to purchase inventory for $600,000 by February 15, 2019. Lassiter’s fiscal year-end is December 31. The company uses a perpetual inventory system.</a:t>
            </a:r>
          </a:p>
        </p:txBody>
      </p:sp>
      <p:sp>
        <p:nvSpPr>
          <p:cNvPr id="34" name="Rectangle 33"/>
          <p:cNvSpPr/>
          <p:nvPr/>
        </p:nvSpPr>
        <p:spPr>
          <a:xfrm>
            <a:off x="700724" y="4460145"/>
            <a:ext cx="8332534" cy="220047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454491" y="447920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36" name="TextBox 35"/>
          <p:cNvSpPr txBox="1">
            <a:spLocks noChangeArrowheads="1"/>
          </p:cNvSpPr>
          <p:nvPr/>
        </p:nvSpPr>
        <p:spPr bwMode="auto">
          <a:xfrm>
            <a:off x="7803848" y="445964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7" name="TextBox 36"/>
          <p:cNvSpPr txBox="1">
            <a:spLocks noChangeArrowheads="1"/>
          </p:cNvSpPr>
          <p:nvPr/>
        </p:nvSpPr>
        <p:spPr bwMode="auto">
          <a:xfrm>
            <a:off x="6446535" y="445964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38" name="Straight Connector 37"/>
          <p:cNvCxnSpPr/>
          <p:nvPr/>
        </p:nvCxnSpPr>
        <p:spPr>
          <a:xfrm>
            <a:off x="700724" y="4921309"/>
            <a:ext cx="827125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700724" y="4940865"/>
            <a:ext cx="5153025" cy="404812"/>
          </a:xfrm>
          <a:prstGeom prst="rect">
            <a:avLst/>
          </a:prstGeom>
          <a:noFill/>
          <a:ln w="9525">
            <a:noFill/>
            <a:miter lim="800000"/>
            <a:headEnd/>
            <a:tailEnd/>
          </a:ln>
        </p:spPr>
        <p:txBody>
          <a:bodyPr/>
          <a:lstStyle/>
          <a:p>
            <a:r>
              <a:rPr lang="en-IN" sz="2400" dirty="0">
                <a:latin typeface="Calibri" pitchFamily="34" charset="0"/>
              </a:rPr>
              <a:t>Inventory (market price)</a:t>
            </a:r>
            <a:endParaRPr lang="en-IN" sz="2400" dirty="0">
              <a:latin typeface="+mn-lt"/>
            </a:endParaRPr>
          </a:p>
        </p:txBody>
      </p:sp>
      <p:sp>
        <p:nvSpPr>
          <p:cNvPr id="40" name="TextBox 39"/>
          <p:cNvSpPr txBox="1">
            <a:spLocks noChangeArrowheads="1"/>
          </p:cNvSpPr>
          <p:nvPr/>
        </p:nvSpPr>
        <p:spPr bwMode="auto">
          <a:xfrm>
            <a:off x="6089020" y="4940865"/>
            <a:ext cx="1563687" cy="404812"/>
          </a:xfrm>
          <a:prstGeom prst="rect">
            <a:avLst/>
          </a:prstGeom>
          <a:noFill/>
          <a:ln w="9525">
            <a:noFill/>
            <a:miter lim="800000"/>
            <a:headEnd/>
            <a:tailEnd/>
          </a:ln>
        </p:spPr>
        <p:txBody>
          <a:bodyPr/>
          <a:lstStyle/>
          <a:p>
            <a:pPr algn="r"/>
            <a:r>
              <a:rPr lang="en-IN" sz="2400" dirty="0">
                <a:latin typeface="Calibri" pitchFamily="34" charset="0"/>
              </a:rPr>
              <a:t>510,000</a:t>
            </a:r>
          </a:p>
        </p:txBody>
      </p:sp>
      <p:sp>
        <p:nvSpPr>
          <p:cNvPr id="41" name="TextBox 40"/>
          <p:cNvSpPr txBox="1">
            <a:spLocks noChangeArrowheads="1"/>
          </p:cNvSpPr>
          <p:nvPr/>
        </p:nvSpPr>
        <p:spPr bwMode="auto">
          <a:xfrm>
            <a:off x="7487657" y="6258977"/>
            <a:ext cx="1563687" cy="404813"/>
          </a:xfrm>
          <a:prstGeom prst="rect">
            <a:avLst/>
          </a:prstGeom>
          <a:noFill/>
          <a:ln w="9525">
            <a:noFill/>
            <a:miter lim="800000"/>
            <a:headEnd/>
            <a:tailEnd/>
          </a:ln>
        </p:spPr>
        <p:txBody>
          <a:bodyPr/>
          <a:lstStyle/>
          <a:p>
            <a:pPr algn="r"/>
            <a:r>
              <a:rPr lang="en-IN" sz="2400" dirty="0">
                <a:latin typeface="Calibri" pitchFamily="34" charset="0"/>
              </a:rPr>
              <a:t>600,000</a:t>
            </a:r>
          </a:p>
        </p:txBody>
      </p:sp>
      <p:sp>
        <p:nvSpPr>
          <p:cNvPr id="42" name="TextBox 41"/>
          <p:cNvSpPr txBox="1">
            <a:spLocks noChangeArrowheads="1"/>
          </p:cNvSpPr>
          <p:nvPr/>
        </p:nvSpPr>
        <p:spPr bwMode="auto">
          <a:xfrm>
            <a:off x="598965" y="6225650"/>
            <a:ext cx="5153025" cy="404812"/>
          </a:xfrm>
          <a:prstGeom prst="rect">
            <a:avLst/>
          </a:prstGeom>
          <a:noFill/>
          <a:ln w="9525">
            <a:noFill/>
            <a:miter lim="800000"/>
            <a:headEnd/>
            <a:tailEnd/>
          </a:ln>
        </p:spPr>
        <p:txBody>
          <a:bodyPr/>
          <a:lstStyle/>
          <a:p>
            <a:pPr lvl="1"/>
            <a:r>
              <a:rPr lang="en-IN" sz="2400" dirty="0">
                <a:latin typeface="+mn-lt"/>
              </a:rPr>
              <a:t>Cash (or accounts payable)</a:t>
            </a:r>
          </a:p>
        </p:txBody>
      </p:sp>
      <p:sp>
        <p:nvSpPr>
          <p:cNvPr id="15" name="TextBox 14"/>
          <p:cNvSpPr txBox="1">
            <a:spLocks noChangeArrowheads="1"/>
          </p:cNvSpPr>
          <p:nvPr/>
        </p:nvSpPr>
        <p:spPr bwMode="auto">
          <a:xfrm>
            <a:off x="682638" y="5392450"/>
            <a:ext cx="5153025" cy="404812"/>
          </a:xfrm>
          <a:prstGeom prst="rect">
            <a:avLst/>
          </a:prstGeom>
          <a:noFill/>
          <a:ln w="9525">
            <a:noFill/>
            <a:miter lim="800000"/>
            <a:headEnd/>
            <a:tailEnd/>
          </a:ln>
        </p:spPr>
        <p:txBody>
          <a:bodyPr/>
          <a:lstStyle/>
          <a:p>
            <a:r>
              <a:rPr lang="en-IN" sz="2400" dirty="0">
                <a:latin typeface="Calibri" pitchFamily="34" charset="0"/>
              </a:rPr>
              <a:t>Loss on purchase contract</a:t>
            </a:r>
            <a:endParaRPr lang="en-IN" sz="2400" dirty="0">
              <a:latin typeface="+mn-lt"/>
            </a:endParaRPr>
          </a:p>
        </p:txBody>
      </p:sp>
      <p:sp>
        <p:nvSpPr>
          <p:cNvPr id="16" name="TextBox 15"/>
          <p:cNvSpPr txBox="1">
            <a:spLocks noChangeArrowheads="1"/>
          </p:cNvSpPr>
          <p:nvPr/>
        </p:nvSpPr>
        <p:spPr bwMode="auto">
          <a:xfrm>
            <a:off x="6070934" y="5392450"/>
            <a:ext cx="1563687" cy="404812"/>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17" name="TextBox 16"/>
          <p:cNvSpPr txBox="1">
            <a:spLocks noChangeArrowheads="1"/>
          </p:cNvSpPr>
          <p:nvPr/>
        </p:nvSpPr>
        <p:spPr bwMode="auto">
          <a:xfrm>
            <a:off x="700724" y="5812338"/>
            <a:ext cx="5745811" cy="383159"/>
          </a:xfrm>
          <a:prstGeom prst="rect">
            <a:avLst/>
          </a:prstGeom>
          <a:noFill/>
          <a:ln w="9525">
            <a:noFill/>
            <a:miter lim="800000"/>
            <a:headEnd/>
            <a:tailEnd/>
          </a:ln>
        </p:spPr>
        <p:txBody>
          <a:bodyPr/>
          <a:lstStyle/>
          <a:p>
            <a:r>
              <a:rPr lang="en-IN" sz="2400" dirty="0">
                <a:latin typeface="Calibri" pitchFamily="34" charset="0"/>
              </a:rPr>
              <a:t>Estimated liability on purchase commitment</a:t>
            </a:r>
            <a:endParaRPr lang="en-IN" sz="2400" dirty="0">
              <a:latin typeface="+mn-lt"/>
            </a:endParaRPr>
          </a:p>
        </p:txBody>
      </p:sp>
      <p:sp>
        <p:nvSpPr>
          <p:cNvPr id="18" name="TextBox 17"/>
          <p:cNvSpPr txBox="1">
            <a:spLocks noChangeArrowheads="1"/>
          </p:cNvSpPr>
          <p:nvPr/>
        </p:nvSpPr>
        <p:spPr bwMode="auto">
          <a:xfrm>
            <a:off x="6071776" y="5812338"/>
            <a:ext cx="1563687" cy="404812"/>
          </a:xfrm>
          <a:prstGeom prst="rect">
            <a:avLst/>
          </a:prstGeom>
          <a:noFill/>
          <a:ln w="9525">
            <a:noFill/>
            <a:miter lim="800000"/>
            <a:headEnd/>
            <a:tailEnd/>
          </a:ln>
        </p:spPr>
        <p:txBody>
          <a:bodyPr/>
          <a:lstStyle/>
          <a:p>
            <a:pPr algn="r"/>
            <a:r>
              <a:rPr lang="en-IN" sz="2400" dirty="0">
                <a:latin typeface="Calibri" pitchFamily="34" charset="0"/>
              </a:rPr>
              <a:t>60,000</a:t>
            </a:r>
          </a:p>
        </p:txBody>
      </p:sp>
      <p:sp>
        <p:nvSpPr>
          <p:cNvPr id="19" name="TextBox 18"/>
          <p:cNvSpPr txBox="1"/>
          <p:nvPr/>
        </p:nvSpPr>
        <p:spPr>
          <a:xfrm>
            <a:off x="4134629" y="5023065"/>
            <a:ext cx="2156798" cy="365760"/>
          </a:xfrm>
          <a:prstGeom prst="rect">
            <a:avLst/>
          </a:prstGeom>
          <a:solidFill>
            <a:srgbClr val="CCECFF"/>
          </a:solidFill>
          <a:ln w="28575">
            <a:solidFill>
              <a:srgbClr val="376092"/>
            </a:solidFill>
          </a:ln>
        </p:spPr>
        <p:txBody>
          <a:bodyPr wrap="square" rtlCol="0">
            <a:spAutoFit/>
          </a:bodyPr>
          <a:lstStyle/>
          <a:p>
            <a:pPr algn="ctr"/>
            <a:r>
              <a:rPr lang="en-IN" dirty="0">
                <a:latin typeface="+mn-lt"/>
              </a:rPr>
              <a:t>$540,000 </a:t>
            </a:r>
            <a:r>
              <a:rPr lang="en-IN" dirty="0" smtClean="0">
                <a:latin typeface="+mn-lt"/>
              </a:rPr>
              <a:t>− </a:t>
            </a:r>
            <a:r>
              <a:rPr lang="en-IN" dirty="0">
                <a:latin typeface="+mn-lt"/>
              </a:rPr>
              <a:t>$510,000</a:t>
            </a:r>
            <a:endParaRPr lang="en-US" dirty="0">
              <a:latin typeface="+mn-lt"/>
            </a:endParaRPr>
          </a:p>
        </p:txBody>
      </p:sp>
      <p:cxnSp>
        <p:nvCxnSpPr>
          <p:cNvPr id="20" name="Straight Arrow Connector 19"/>
          <p:cNvCxnSpPr/>
          <p:nvPr/>
        </p:nvCxnSpPr>
        <p:spPr>
          <a:xfrm>
            <a:off x="6291427" y="5382473"/>
            <a:ext cx="361734" cy="267712"/>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0035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fade">
                                      <p:cBhvr>
                                        <p:cTn id="12" dur="500"/>
                                        <p:tgtEl>
                                          <p:spTgt spid="2">
                                            <p:txEl>
                                              <p:pRg st="5" end="5"/>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fade">
                                      <p:cBhvr>
                                        <p:cTn id="16" dur="500"/>
                                        <p:tgtEl>
                                          <p:spTgt spid="2">
                                            <p:txEl>
                                              <p:pRg st="6" end="6"/>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childTnLst>
                          </p:cTn>
                        </p:par>
                        <p:par>
                          <p:cTn id="68" fill="hold">
                            <p:stCondLst>
                              <p:cond delay="5500"/>
                            </p:stCondLst>
                            <p:childTnLst>
                              <p:par>
                                <p:cTn id="69" presetID="10" presetClass="entr" presetSubtype="0"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P spid="34" grpId="0" animBg="1"/>
      <p:bldP spid="35" grpId="0"/>
      <p:bldP spid="36" grpId="0"/>
      <p:bldP spid="37" grpId="0"/>
      <p:bldP spid="39" grpId="0"/>
      <p:bldP spid="40" grpId="0"/>
      <p:bldP spid="41" grpId="0"/>
      <p:bldP spid="42" grpId="0"/>
      <p:bldP spid="15" grpId="0"/>
      <p:bldP spid="16" grpId="0"/>
      <p:bldP spid="17" grpId="0"/>
      <p:bldP spid="18" grpId="0"/>
      <p:bldP spid="1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Purchase Commitment</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Autofit/>
          </a:bodyPr>
          <a:lstStyle/>
          <a:p>
            <a:pPr marL="0" indent="0">
              <a:buNone/>
            </a:pPr>
            <a:r>
              <a:rPr lang="en-US" sz="2200" dirty="0"/>
              <a:t>On August 15, 2018, Pesky Corporation signed a purchase commitment to purchase inventory for $300,000 on or before February 20, 2019. Pesky’s fiscal year-end is December 31. The contract was exercised on February 3, 2019, and the inventory was purchased for cash at the contract price. On the purchase date of February 3, the market price of the inventory was $315,000. The market price of the inventory on December 31, 2018, was $270,000. The company uses a perpetual inventory system.</a:t>
            </a:r>
          </a:p>
          <a:p>
            <a:pPr marL="0" indent="0">
              <a:spcAft>
                <a:spcPts val="1200"/>
              </a:spcAft>
              <a:buNone/>
            </a:pPr>
            <a:r>
              <a:rPr lang="en-US" sz="2200" dirty="0"/>
              <a:t>How much loss on purchase commitment will Pesky recognize in 2018?	</a:t>
            </a:r>
          </a:p>
          <a:p>
            <a:pPr marL="457200" indent="-457200">
              <a:buFont typeface="+mj-lt"/>
              <a:buAutoNum type="alphaLcPeriod"/>
            </a:pPr>
            <a:r>
              <a:rPr lang="en-US" sz="2200" dirty="0" smtClean="0"/>
              <a:t>$45,000 </a:t>
            </a:r>
            <a:endParaRPr lang="en-US" sz="2200" dirty="0"/>
          </a:p>
          <a:p>
            <a:pPr marL="457200" indent="-457200">
              <a:buFont typeface="+mj-lt"/>
              <a:buAutoNum type="alphaLcPeriod"/>
            </a:pPr>
            <a:r>
              <a:rPr lang="en-US" sz="2200" dirty="0" smtClean="0"/>
              <a:t>$30,000 </a:t>
            </a:r>
            <a:endParaRPr lang="en-US" sz="2200" dirty="0"/>
          </a:p>
          <a:p>
            <a:pPr marL="457200" indent="-457200">
              <a:buFont typeface="+mj-lt"/>
              <a:buAutoNum type="alphaLcPeriod"/>
            </a:pPr>
            <a:r>
              <a:rPr lang="en-US" sz="2200" dirty="0" smtClean="0"/>
              <a:t>$15,000</a:t>
            </a:r>
            <a:endParaRPr lang="en-US" sz="2200" dirty="0"/>
          </a:p>
          <a:p>
            <a:pPr marL="457200" indent="-457200">
              <a:buFont typeface="+mj-lt"/>
              <a:buAutoNum type="alphaLcPeriod"/>
            </a:pPr>
            <a:r>
              <a:rPr lang="en-US" sz="2200" dirty="0" smtClean="0"/>
              <a:t>None</a:t>
            </a:r>
            <a:endParaRPr lang="en-US" sz="2200" dirty="0"/>
          </a:p>
          <a:p>
            <a:pPr marL="0" indent="0">
              <a:buNone/>
            </a:pPr>
            <a:endParaRPr lang="en-US" sz="2000" dirty="0"/>
          </a:p>
          <a:p>
            <a:pPr marL="0" indent="0">
              <a:buNone/>
              <a:tabLst>
                <a:tab pos="7772400" algn="dec"/>
              </a:tabLst>
              <a:defRPr/>
            </a:pPr>
            <a:endParaRPr lang="en-US" sz="2000" dirty="0"/>
          </a:p>
          <a:p>
            <a:pPr marL="0" indent="0">
              <a:buNone/>
              <a:tabLst>
                <a:tab pos="7772400" algn="dec"/>
              </a:tabLst>
              <a:defRPr/>
            </a:pPr>
            <a:endParaRPr lang="en-US" sz="2000" dirty="0"/>
          </a:p>
        </p:txBody>
      </p:sp>
      <p:sp>
        <p:nvSpPr>
          <p:cNvPr id="2" name="Oval 1"/>
          <p:cNvSpPr/>
          <p:nvPr/>
        </p:nvSpPr>
        <p:spPr bwMode="auto">
          <a:xfrm flipV="1">
            <a:off x="796977" y="5307162"/>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345799" y="5234925"/>
            <a:ext cx="4332392" cy="769441"/>
          </a:xfrm>
          <a:prstGeom prst="rect">
            <a:avLst/>
          </a:prstGeom>
          <a:solidFill>
            <a:srgbClr val="FDEADA"/>
          </a:solidFill>
          <a:ln w="6350">
            <a:solidFill>
              <a:schemeClr val="tx1"/>
            </a:solidFill>
          </a:ln>
        </p:spPr>
        <p:txBody>
          <a:bodyPr wrap="square" rtlCol="0">
            <a:spAutoFit/>
          </a:bodyPr>
          <a:lstStyle/>
          <a:p>
            <a:pPr lvl="0"/>
            <a:r>
              <a:rPr lang="en-US" sz="2200" dirty="0">
                <a:latin typeface="+mn-lt"/>
              </a:rPr>
              <a:t>The correct answer is </a:t>
            </a:r>
            <a:r>
              <a:rPr lang="en-US" sz="2200" i="1" dirty="0" smtClean="0">
                <a:latin typeface="+mn-lt"/>
              </a:rPr>
              <a:t>b</a:t>
            </a:r>
            <a:r>
              <a:rPr lang="en-US" sz="2200" dirty="0">
                <a:latin typeface="+mn-lt"/>
              </a:rPr>
              <a:t>:</a:t>
            </a:r>
          </a:p>
          <a:p>
            <a:pPr lvl="0"/>
            <a:r>
              <a:rPr lang="en-US" sz="2200" dirty="0">
                <a:latin typeface="+mn-lt"/>
              </a:rPr>
              <a:t>$300,000 </a:t>
            </a:r>
            <a:r>
              <a:rPr lang="en-US" sz="2200" dirty="0" smtClean="0">
                <a:latin typeface="+mn-lt"/>
              </a:rPr>
              <a:t>− </a:t>
            </a:r>
            <a:r>
              <a:rPr lang="en-US" sz="2200" dirty="0">
                <a:latin typeface="+mn-lt"/>
              </a:rPr>
              <a:t>270,000 = </a:t>
            </a:r>
            <a:r>
              <a:rPr lang="en-US" sz="2200" b="1" dirty="0">
                <a:solidFill>
                  <a:srgbClr val="C00000"/>
                </a:solidFill>
                <a:latin typeface="+mn-lt"/>
              </a:rPr>
              <a:t>$30,000 loss</a:t>
            </a:r>
          </a:p>
        </p:txBody>
      </p:sp>
      <p:sp>
        <p:nvSpPr>
          <p:cNvPr id="6" name="Title 2"/>
          <p:cNvSpPr txBox="1">
            <a:spLocks/>
          </p:cNvSpPr>
          <p:nvPr/>
        </p:nvSpPr>
        <p:spPr bwMode="auto">
          <a:xfrm>
            <a:off x="8039376" y="136061"/>
            <a:ext cx="1088751"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9</a:t>
            </a:r>
          </a:p>
        </p:txBody>
      </p:sp>
    </p:spTree>
    <p:extLst>
      <p:ext uri="{BB962C8B-B14F-4D97-AF65-F5344CB8AC3E}">
        <p14:creationId xmlns:p14="http://schemas.microsoft.com/office/powerpoint/2010/main" val="18461067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Adjusting Cost to NRV</a:t>
            </a:r>
            <a:endParaRPr lang="en-US" sz="2400" dirty="0"/>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3696914026"/>
              </p:ext>
            </p:extLst>
          </p:nvPr>
        </p:nvGraphicFramePr>
        <p:xfrm>
          <a:off x="3268941" y="1045179"/>
          <a:ext cx="3368116" cy="1828800"/>
        </p:xfrm>
        <a:graphic>
          <a:graphicData uri="http://schemas.openxmlformats.org/drawingml/2006/table">
            <a:tbl>
              <a:tblPr firstRow="1" bandRow="1">
                <a:tableStyleId>{2D5ABB26-0587-4C30-8999-92F81FD0307C}</a:tableStyleId>
              </a:tblPr>
              <a:tblGrid>
                <a:gridCol w="1684058">
                  <a:extLst>
                    <a:ext uri="{9D8B030D-6E8A-4147-A177-3AD203B41FA5}">
                      <a16:colId xmlns="" xmlns:a16="http://schemas.microsoft.com/office/drawing/2014/main" val="20000"/>
                    </a:ext>
                  </a:extLst>
                </a:gridCol>
                <a:gridCol w="1684058">
                  <a:extLst>
                    <a:ext uri="{9D8B030D-6E8A-4147-A177-3AD203B41FA5}">
                      <a16:colId xmlns="" xmlns:a16="http://schemas.microsoft.com/office/drawing/2014/main" val="20001"/>
                    </a:ext>
                  </a:extLst>
                </a:gridCol>
              </a:tblGrid>
              <a:tr h="370840">
                <a:tc gridSpan="2">
                  <a:txBody>
                    <a:bodyPr/>
                    <a:lstStyle/>
                    <a:p>
                      <a:pPr algn="ctr"/>
                      <a:r>
                        <a:rPr lang="en-US" sz="2400" b="1" dirty="0"/>
                        <a:t>Inventory</a:t>
                      </a:r>
                    </a:p>
                  </a:txBody>
                  <a:tcPr>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 xmlns:a16="http://schemas.microsoft.com/office/drawing/2014/main" val="10000"/>
                  </a:ext>
                </a:extLst>
              </a:tr>
              <a:tr h="370840">
                <a:tc>
                  <a:txBody>
                    <a:bodyPr/>
                    <a:lstStyle/>
                    <a:p>
                      <a:r>
                        <a:rPr lang="en-US" sz="2400" dirty="0"/>
                        <a:t>$415,000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370840">
                <a:tc>
                  <a:txBody>
                    <a:bodyPr/>
                    <a:lstStyle/>
                    <a:p>
                      <a:endParaRPr lang="en-US" sz="24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r"/>
                      <a:r>
                        <a:rPr lang="en-US" sz="2400" dirty="0"/>
                        <a:t>$</a:t>
                      </a:r>
                      <a:r>
                        <a:rPr lang="en-US" sz="2400" dirty="0" smtClean="0"/>
                        <a:t>20,000</a:t>
                      </a:r>
                      <a:endParaRPr lang="en-US" sz="24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70840">
                <a:tc>
                  <a:txBody>
                    <a:bodyPr/>
                    <a:lstStyle/>
                    <a:p>
                      <a:r>
                        <a:rPr lang="en-US" sz="2400" b="1" dirty="0">
                          <a:solidFill>
                            <a:srgbClr val="D60093"/>
                          </a:solidFill>
                        </a:rPr>
                        <a:t>$</a:t>
                      </a:r>
                      <a:r>
                        <a:rPr lang="en-US" sz="2400" b="1" dirty="0" smtClean="0">
                          <a:solidFill>
                            <a:srgbClr val="D60093"/>
                          </a:solidFill>
                        </a:rPr>
                        <a:t>395,000</a:t>
                      </a:r>
                      <a:endParaRPr lang="en-US" sz="2400" b="1" dirty="0">
                        <a:solidFill>
                          <a:srgbClr val="D60093"/>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4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3"/>
                  </a:ext>
                </a:extLst>
              </a:tr>
            </a:tbl>
          </a:graphicData>
        </a:graphic>
      </p:graphicFrame>
      <p:sp>
        <p:nvSpPr>
          <p:cNvPr id="4" name="Rectangle 3"/>
          <p:cNvSpPr/>
          <p:nvPr/>
        </p:nvSpPr>
        <p:spPr>
          <a:xfrm>
            <a:off x="697598" y="5111369"/>
            <a:ext cx="8320883" cy="149605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j-lt"/>
            </a:endParaRPr>
          </a:p>
        </p:txBody>
      </p:sp>
      <p:sp>
        <p:nvSpPr>
          <p:cNvPr id="5" name="TextBox 4"/>
          <p:cNvSpPr txBox="1">
            <a:spLocks noChangeArrowheads="1"/>
          </p:cNvSpPr>
          <p:nvPr/>
        </p:nvSpPr>
        <p:spPr bwMode="auto">
          <a:xfrm>
            <a:off x="697598" y="5122086"/>
            <a:ext cx="5297761" cy="253416"/>
          </a:xfrm>
          <a:prstGeom prst="rect">
            <a:avLst/>
          </a:prstGeom>
          <a:noFill/>
          <a:ln w="9525">
            <a:noFill/>
            <a:miter lim="800000"/>
            <a:headEnd/>
            <a:tailEnd/>
          </a:ln>
        </p:spPr>
        <p:txBody>
          <a:bodyPr/>
          <a:lstStyle/>
          <a:p>
            <a:pPr fontAlgn="b"/>
            <a:r>
              <a:rPr lang="en-IN" sz="2400" dirty="0">
                <a:latin typeface="+mn-lt"/>
              </a:rPr>
              <a:t>Cost of goods sold</a:t>
            </a:r>
          </a:p>
        </p:txBody>
      </p:sp>
      <p:sp>
        <p:nvSpPr>
          <p:cNvPr id="6" name="TextBox 5"/>
          <p:cNvSpPr txBox="1">
            <a:spLocks noChangeArrowheads="1"/>
          </p:cNvSpPr>
          <p:nvPr/>
        </p:nvSpPr>
        <p:spPr bwMode="auto">
          <a:xfrm>
            <a:off x="697255" y="541493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7" name="TextBox 6"/>
          <p:cNvSpPr txBox="1">
            <a:spLocks noChangeArrowheads="1"/>
          </p:cNvSpPr>
          <p:nvPr/>
        </p:nvSpPr>
        <p:spPr bwMode="auto">
          <a:xfrm>
            <a:off x="6061168" y="5111369"/>
            <a:ext cx="1284884" cy="253415"/>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sp>
        <p:nvSpPr>
          <p:cNvPr id="8" name="TextBox 7"/>
          <p:cNvSpPr txBox="1">
            <a:spLocks noChangeArrowheads="1"/>
          </p:cNvSpPr>
          <p:nvPr/>
        </p:nvSpPr>
        <p:spPr bwMode="auto">
          <a:xfrm>
            <a:off x="7466964" y="5414931"/>
            <a:ext cx="1284884" cy="253416"/>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sp>
        <p:nvSpPr>
          <p:cNvPr id="9" name="TextBox 8"/>
          <p:cNvSpPr txBox="1">
            <a:spLocks noChangeArrowheads="1"/>
          </p:cNvSpPr>
          <p:nvPr/>
        </p:nvSpPr>
        <p:spPr bwMode="auto">
          <a:xfrm>
            <a:off x="743782" y="5844456"/>
            <a:ext cx="5297761" cy="253416"/>
          </a:xfrm>
          <a:prstGeom prst="rect">
            <a:avLst/>
          </a:prstGeom>
          <a:noFill/>
          <a:ln w="9525">
            <a:noFill/>
            <a:miter lim="800000"/>
            <a:headEnd/>
            <a:tailEnd/>
          </a:ln>
        </p:spPr>
        <p:txBody>
          <a:bodyPr/>
          <a:lstStyle/>
          <a:p>
            <a:pPr fontAlgn="b"/>
            <a:r>
              <a:rPr lang="en-IN" sz="2400" dirty="0">
                <a:latin typeface="+mn-lt"/>
              </a:rPr>
              <a:t>Loss on write-down of inventory</a:t>
            </a:r>
          </a:p>
        </p:txBody>
      </p:sp>
      <p:sp>
        <p:nvSpPr>
          <p:cNvPr id="10" name="TextBox 9"/>
          <p:cNvSpPr txBox="1">
            <a:spLocks noChangeArrowheads="1"/>
          </p:cNvSpPr>
          <p:nvPr/>
        </p:nvSpPr>
        <p:spPr bwMode="auto">
          <a:xfrm>
            <a:off x="743439" y="6137301"/>
            <a:ext cx="5448620" cy="253416"/>
          </a:xfrm>
          <a:prstGeom prst="rect">
            <a:avLst/>
          </a:prstGeom>
          <a:noFill/>
          <a:ln w="9525">
            <a:noFill/>
            <a:miter lim="800000"/>
            <a:headEnd/>
            <a:tailEnd/>
          </a:ln>
        </p:spPr>
        <p:txBody>
          <a:bodyPr/>
          <a:lstStyle/>
          <a:p>
            <a:pPr lvl="1"/>
            <a:r>
              <a:rPr lang="en-US" sz="2400" dirty="0">
                <a:latin typeface="+mn-lt"/>
              </a:rPr>
              <a:t>Inventory</a:t>
            </a:r>
            <a:endParaRPr lang="en-IN" sz="2400" dirty="0">
              <a:latin typeface="+mn-lt"/>
            </a:endParaRPr>
          </a:p>
        </p:txBody>
      </p:sp>
      <p:sp>
        <p:nvSpPr>
          <p:cNvPr id="11" name="TextBox 10"/>
          <p:cNvSpPr txBox="1">
            <a:spLocks noChangeArrowheads="1"/>
          </p:cNvSpPr>
          <p:nvPr/>
        </p:nvSpPr>
        <p:spPr bwMode="auto">
          <a:xfrm>
            <a:off x="6107352" y="5833739"/>
            <a:ext cx="1284884" cy="253415"/>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sp>
        <p:nvSpPr>
          <p:cNvPr id="12" name="TextBox 11"/>
          <p:cNvSpPr txBox="1">
            <a:spLocks noChangeArrowheads="1"/>
          </p:cNvSpPr>
          <p:nvPr/>
        </p:nvSpPr>
        <p:spPr bwMode="auto">
          <a:xfrm>
            <a:off x="7513148" y="6137301"/>
            <a:ext cx="1284884" cy="253416"/>
          </a:xfrm>
          <a:prstGeom prst="rect">
            <a:avLst/>
          </a:prstGeom>
          <a:noFill/>
          <a:ln w="9525">
            <a:noFill/>
            <a:miter lim="800000"/>
            <a:headEnd/>
            <a:tailEnd/>
          </a:ln>
        </p:spPr>
        <p:txBody>
          <a:bodyPr/>
          <a:lstStyle/>
          <a:p>
            <a:pPr algn="r"/>
            <a:r>
              <a:rPr lang="en-IN" sz="2400" dirty="0" smtClean="0">
                <a:latin typeface="+mn-lt"/>
              </a:rPr>
              <a:t>20,000</a:t>
            </a:r>
            <a:endParaRPr lang="en-IN" sz="2400" dirty="0">
              <a:latin typeface="+mn-lt"/>
            </a:endParaRPr>
          </a:p>
        </p:txBody>
      </p:sp>
      <p:cxnSp>
        <p:nvCxnSpPr>
          <p:cNvPr id="13" name="Straight Connector 12"/>
          <p:cNvCxnSpPr/>
          <p:nvPr/>
        </p:nvCxnSpPr>
        <p:spPr>
          <a:xfrm>
            <a:off x="697255" y="5905976"/>
            <a:ext cx="83208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97255" y="2995578"/>
            <a:ext cx="8320883" cy="2086725"/>
          </a:xfrm>
          <a:prstGeom prst="rect">
            <a:avLst/>
          </a:prstGeom>
          <a:noFill/>
        </p:spPr>
        <p:txBody>
          <a:bodyPr wrap="square" rtlCol="0">
            <a:spAutoFit/>
          </a:bodyPr>
          <a:lstStyle/>
          <a:p>
            <a:r>
              <a:rPr lang="en-US" sz="2400" dirty="0" smtClean="0">
                <a:latin typeface="+mn-lt"/>
              </a:rPr>
              <a:t>LCNRV is </a:t>
            </a:r>
            <a:r>
              <a:rPr lang="en-US" sz="2400" dirty="0">
                <a:latin typeface="+mn-lt"/>
              </a:rPr>
              <a:t>$</a:t>
            </a:r>
            <a:r>
              <a:rPr lang="en-US" sz="2400" dirty="0" smtClean="0">
                <a:latin typeface="+mn-lt"/>
              </a:rPr>
              <a:t>395,000</a:t>
            </a:r>
            <a:r>
              <a:rPr lang="en-US" sz="2400" dirty="0">
                <a:latin typeface="+mn-lt"/>
              </a:rPr>
              <a:t>, so the </a:t>
            </a:r>
            <a:r>
              <a:rPr lang="en-US" sz="2400" dirty="0" smtClean="0">
                <a:latin typeface="+mn-lt"/>
              </a:rPr>
              <a:t>cost of $415,000 recorded at the time the inventory was purchased needs </a:t>
            </a:r>
            <a:r>
              <a:rPr lang="en-US" sz="2400" dirty="0">
                <a:latin typeface="+mn-lt"/>
              </a:rPr>
              <a:t>to be </a:t>
            </a:r>
            <a:r>
              <a:rPr lang="en-US" sz="2400" dirty="0" smtClean="0">
                <a:latin typeface="+mn-lt"/>
              </a:rPr>
              <a:t>adjusted to $395,00.</a:t>
            </a:r>
          </a:p>
          <a:p>
            <a:pPr marL="742950" lvl="1" indent="-285750">
              <a:lnSpc>
                <a:spcPct val="100000"/>
              </a:lnSpc>
              <a:spcBef>
                <a:spcPct val="20000"/>
              </a:spcBef>
              <a:buFont typeface="Arial" panose="020B0604020202020204" pitchFamily="34" charset="0"/>
              <a:buChar char="–"/>
            </a:pPr>
            <a:r>
              <a:rPr lang="en-US" sz="2400" dirty="0" smtClean="0">
                <a:latin typeface="Calibri"/>
                <a:cs typeface="Calibri"/>
              </a:rPr>
              <a:t>Debit </a:t>
            </a:r>
            <a:r>
              <a:rPr lang="en-US" sz="2400" b="1" dirty="0">
                <a:solidFill>
                  <a:srgbClr val="C00000"/>
                </a:solidFill>
                <a:latin typeface="Calibri"/>
                <a:cs typeface="Calibri"/>
              </a:rPr>
              <a:t>cost of goods sold </a:t>
            </a:r>
            <a:r>
              <a:rPr lang="en-US" sz="2400" dirty="0">
                <a:latin typeface="Calibri"/>
                <a:cs typeface="Calibri"/>
              </a:rPr>
              <a:t>if </a:t>
            </a:r>
            <a:r>
              <a:rPr lang="en-US" sz="2400" dirty="0" smtClean="0">
                <a:latin typeface="Calibri"/>
                <a:cs typeface="Calibri"/>
              </a:rPr>
              <a:t>write-down </a:t>
            </a:r>
            <a:r>
              <a:rPr lang="en-US" sz="2400" dirty="0">
                <a:latin typeface="Calibri"/>
                <a:cs typeface="Calibri"/>
              </a:rPr>
              <a:t>is common for </a:t>
            </a:r>
            <a:r>
              <a:rPr lang="en-US" sz="2400" dirty="0" smtClean="0">
                <a:latin typeface="Calibri"/>
                <a:cs typeface="Calibri"/>
              </a:rPr>
              <a:t>that particular company</a:t>
            </a:r>
            <a:endParaRPr lang="en-US" sz="2400" dirty="0">
              <a:latin typeface="Calibri"/>
              <a:cs typeface="Calibri"/>
            </a:endParaRPr>
          </a:p>
          <a:p>
            <a:pPr marL="742950" lvl="1" indent="-285750">
              <a:lnSpc>
                <a:spcPct val="100000"/>
              </a:lnSpc>
              <a:spcBef>
                <a:spcPct val="20000"/>
              </a:spcBef>
              <a:buFont typeface="Arial" panose="020B0604020202020204" pitchFamily="34" charset="0"/>
              <a:buChar char="–"/>
            </a:pPr>
            <a:r>
              <a:rPr lang="en-US" sz="2400" dirty="0">
                <a:latin typeface="Calibri"/>
                <a:cs typeface="Calibri"/>
              </a:rPr>
              <a:t>Debit </a:t>
            </a:r>
            <a:r>
              <a:rPr lang="en-US" sz="2400" b="1" dirty="0">
                <a:solidFill>
                  <a:srgbClr val="C00000"/>
                </a:solidFill>
                <a:latin typeface="Calibri"/>
                <a:cs typeface="Calibri"/>
              </a:rPr>
              <a:t>loss</a:t>
            </a:r>
            <a:r>
              <a:rPr lang="en-US" sz="2400" dirty="0">
                <a:latin typeface="Calibri"/>
                <a:cs typeface="Calibri"/>
              </a:rPr>
              <a:t> when </a:t>
            </a:r>
            <a:r>
              <a:rPr lang="en-US" sz="2400" dirty="0" smtClean="0">
                <a:latin typeface="Calibri"/>
                <a:cs typeface="Calibri"/>
              </a:rPr>
              <a:t>write-down </a:t>
            </a:r>
            <a:r>
              <a:rPr lang="en-US" sz="2400" dirty="0">
                <a:latin typeface="Calibri"/>
                <a:cs typeface="Calibri"/>
              </a:rPr>
              <a:t>is substantial and </a:t>
            </a:r>
            <a:r>
              <a:rPr lang="en-US" sz="2400" dirty="0" smtClean="0">
                <a:latin typeface="Calibri"/>
                <a:cs typeface="Calibri"/>
              </a:rPr>
              <a:t>unusual</a:t>
            </a:r>
            <a:endParaRPr lang="en-US" sz="2400" dirty="0">
              <a:latin typeface="Calibri"/>
              <a:cs typeface="Calibri"/>
            </a:endParaRPr>
          </a:p>
        </p:txBody>
      </p:sp>
      <p:sp>
        <p:nvSpPr>
          <p:cNvPr id="1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
        <p:nvSpPr>
          <p:cNvPr id="3" name="TextBox 2"/>
          <p:cNvSpPr txBox="1"/>
          <p:nvPr/>
        </p:nvSpPr>
        <p:spPr>
          <a:xfrm>
            <a:off x="1899231" y="1523678"/>
            <a:ext cx="712054" cy="400110"/>
          </a:xfrm>
          <a:prstGeom prst="rect">
            <a:avLst/>
          </a:prstGeom>
          <a:noFill/>
        </p:spPr>
        <p:txBody>
          <a:bodyPr wrap="none" rtlCol="0">
            <a:spAutoFit/>
          </a:bodyPr>
          <a:lstStyle/>
          <a:p>
            <a:r>
              <a:rPr lang="en-US" sz="2000" dirty="0" smtClean="0"/>
              <a:t>Cost</a:t>
            </a:r>
            <a:endParaRPr lang="en-US" sz="2000" dirty="0"/>
          </a:p>
        </p:txBody>
      </p:sp>
      <p:sp>
        <p:nvSpPr>
          <p:cNvPr id="17" name="TextBox 16"/>
          <p:cNvSpPr txBox="1"/>
          <p:nvPr/>
        </p:nvSpPr>
        <p:spPr>
          <a:xfrm>
            <a:off x="1898133" y="2462759"/>
            <a:ext cx="723468" cy="400110"/>
          </a:xfrm>
          <a:prstGeom prst="rect">
            <a:avLst/>
          </a:prstGeom>
          <a:noFill/>
        </p:spPr>
        <p:txBody>
          <a:bodyPr wrap="none" rtlCol="0">
            <a:spAutoFit/>
          </a:bodyPr>
          <a:lstStyle/>
          <a:p>
            <a:r>
              <a:rPr lang="en-US" sz="2000" dirty="0" smtClean="0"/>
              <a:t>NRV</a:t>
            </a:r>
            <a:endParaRPr lang="en-US" sz="2000" dirty="0"/>
          </a:p>
        </p:txBody>
      </p:sp>
    </p:spTree>
    <p:extLst>
      <p:ext uri="{BB962C8B-B14F-4D97-AF65-F5344CB8AC3E}">
        <p14:creationId xmlns:p14="http://schemas.microsoft.com/office/powerpoint/2010/main" val="11463254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 presetClass="entr" presetSubtype="0" fill="hold" nodeType="with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 presetClass="entr" presetSubtype="0" fill="hold" nodeType="withEffect">
                                  <p:stCondLst>
                                    <p:cond delay="0"/>
                                  </p:stCondLst>
                                  <p:childTnLst>
                                    <p:set>
                                      <p:cBhvr>
                                        <p:cTn id="44" dur="1" fill="hold">
                                          <p:stCondLst>
                                            <p:cond delay="0"/>
                                          </p:stCondLst>
                                        </p:cTn>
                                        <p:tgtEl>
                                          <p:spTgt spid="15">
                                            <p:txEl>
                                              <p:pRg st="2" end="2"/>
                                            </p:txEl>
                                          </p:spTgt>
                                        </p:tgtEl>
                                        <p:attrNameLst>
                                          <p:attrName>style.visibility</p:attrName>
                                        </p:attrNameLst>
                                      </p:cBhvr>
                                      <p:to>
                                        <p:strVal val="visible"/>
                                      </p:to>
                                    </p:se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 of Chapter 9</a:t>
            </a:r>
          </a:p>
        </p:txBody>
      </p:sp>
    </p:spTree>
    <p:extLst>
      <p:ext uri="{BB962C8B-B14F-4D97-AF65-F5344CB8AC3E}">
        <p14:creationId xmlns:p14="http://schemas.microsoft.com/office/powerpoint/2010/main" val="115236105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LCNRV</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lnSpcReduction="10000"/>
          </a:bodyPr>
          <a:lstStyle/>
          <a:p>
            <a:pPr marL="0" indent="0">
              <a:buNone/>
            </a:pPr>
            <a:r>
              <a:rPr lang="en-US" sz="2400" dirty="0"/>
              <a:t>The following information pertains to one item of inventory of the Forge Company:</a:t>
            </a:r>
          </a:p>
          <a:p>
            <a:pPr marL="0" indent="0">
              <a:spcBef>
                <a:spcPts val="0"/>
              </a:spcBef>
              <a:buNone/>
            </a:pPr>
            <a:r>
              <a:rPr lang="en-US" sz="2400" dirty="0"/>
              <a:t>				</a:t>
            </a:r>
            <a:r>
              <a:rPr lang="en-US" sz="2400" b="1" dirty="0"/>
              <a:t>Per unit</a:t>
            </a:r>
            <a:endParaRPr lang="en-US" sz="2400" dirty="0"/>
          </a:p>
          <a:p>
            <a:pPr marL="0" indent="0">
              <a:spcBef>
                <a:spcPts val="0"/>
              </a:spcBef>
              <a:buNone/>
            </a:pPr>
            <a:r>
              <a:rPr lang="en-US" sz="2400" dirty="0"/>
              <a:t>	Cost			   $270</a:t>
            </a:r>
          </a:p>
          <a:p>
            <a:pPr marL="0" indent="0">
              <a:spcBef>
                <a:spcPts val="0"/>
              </a:spcBef>
              <a:buNone/>
            </a:pPr>
            <a:r>
              <a:rPr lang="en-US" sz="2400" dirty="0"/>
              <a:t>	Replacement cost	     225</a:t>
            </a:r>
          </a:p>
          <a:p>
            <a:pPr marL="0" indent="0">
              <a:spcBef>
                <a:spcPts val="0"/>
              </a:spcBef>
              <a:buNone/>
            </a:pPr>
            <a:r>
              <a:rPr lang="en-US" sz="2400" dirty="0"/>
              <a:t>	Selling price		     292</a:t>
            </a:r>
          </a:p>
          <a:p>
            <a:pPr marL="0" indent="0">
              <a:spcBef>
                <a:spcPts val="0"/>
              </a:spcBef>
              <a:buNone/>
            </a:pPr>
            <a:r>
              <a:rPr lang="en-US" sz="2400" dirty="0"/>
              <a:t>	Costs to sell		       52 </a:t>
            </a:r>
          </a:p>
          <a:p>
            <a:pPr marL="0" indent="0">
              <a:spcBef>
                <a:spcPts val="1200"/>
              </a:spcBef>
              <a:spcAft>
                <a:spcPts val="1200"/>
              </a:spcAft>
              <a:buNone/>
            </a:pPr>
            <a:r>
              <a:rPr lang="en-US" sz="2400" dirty="0"/>
              <a:t>Applying the lower of cost or net realizable value rule, this item should be valued at:	</a:t>
            </a:r>
          </a:p>
          <a:p>
            <a:pPr marL="457200" indent="-457200">
              <a:buFont typeface="+mj-lt"/>
              <a:buAutoNum type="alphaLcPeriod"/>
            </a:pPr>
            <a:r>
              <a:rPr lang="en-US" sz="2400" dirty="0" smtClean="0"/>
              <a:t>$225 </a:t>
            </a:r>
            <a:endParaRPr lang="en-US" sz="2400" dirty="0"/>
          </a:p>
          <a:p>
            <a:pPr marL="457200" indent="-457200">
              <a:buFont typeface="+mj-lt"/>
              <a:buAutoNum type="alphaLcPeriod"/>
            </a:pPr>
            <a:r>
              <a:rPr lang="en-US" sz="2400" dirty="0" smtClean="0"/>
              <a:t>$240 </a:t>
            </a:r>
            <a:endParaRPr lang="en-US" sz="2400" dirty="0"/>
          </a:p>
          <a:p>
            <a:pPr marL="457200" indent="-457200">
              <a:buFont typeface="+mj-lt"/>
              <a:buAutoNum type="alphaLcPeriod"/>
            </a:pPr>
            <a:r>
              <a:rPr lang="en-US" sz="2400" dirty="0" smtClean="0"/>
              <a:t>$270 </a:t>
            </a:r>
            <a:endParaRPr lang="en-US" sz="2400" dirty="0"/>
          </a:p>
          <a:p>
            <a:pPr marL="457200" indent="-457200">
              <a:buFont typeface="+mj-lt"/>
              <a:buAutoNum type="alphaLcPeriod"/>
            </a:pPr>
            <a:r>
              <a:rPr lang="en-US" sz="2400" dirty="0" smtClean="0"/>
              <a:t>$292 </a:t>
            </a:r>
            <a:endParaRPr lang="en-US" sz="2400" dirty="0"/>
          </a:p>
          <a:p>
            <a:pPr marL="0" indent="0">
              <a:buNone/>
            </a:pPr>
            <a:endParaRPr lang="en-US" sz="2400" dirty="0"/>
          </a:p>
          <a:p>
            <a:pPr marL="0" indent="0">
              <a:buNone/>
              <a:tabLst>
                <a:tab pos="7772400" algn="dec"/>
              </a:tabLst>
              <a:defRPr/>
            </a:pPr>
            <a:endParaRPr lang="en-US" sz="2400" dirty="0"/>
          </a:p>
          <a:p>
            <a:pPr marL="0" indent="0">
              <a:buNone/>
              <a:tabLst>
                <a:tab pos="7772400" algn="dec"/>
              </a:tabLst>
              <a:defRPr/>
            </a:pPr>
            <a:endParaRPr lang="en-US" sz="2400" dirty="0"/>
          </a:p>
        </p:txBody>
      </p:sp>
      <p:sp>
        <p:nvSpPr>
          <p:cNvPr id="2" name="Oval 1"/>
          <p:cNvSpPr/>
          <p:nvPr/>
        </p:nvSpPr>
        <p:spPr bwMode="auto">
          <a:xfrm flipV="1">
            <a:off x="795861" y="4915277"/>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83615" y="4837350"/>
            <a:ext cx="5816946" cy="830997"/>
          </a:xfrm>
          <a:prstGeom prst="rect">
            <a:avLst/>
          </a:prstGeom>
          <a:solidFill>
            <a:srgbClr val="FDEADA"/>
          </a:solidFill>
          <a:ln w="6350">
            <a:solidFill>
              <a:schemeClr val="tx1"/>
            </a:solidFill>
          </a:ln>
        </p:spPr>
        <p:txBody>
          <a:bodyPr wrap="square" rtlCol="0">
            <a:spAutoFit/>
          </a:bodyPr>
          <a:lstStyle/>
          <a:p>
            <a:pPr lvl="0"/>
            <a:r>
              <a:rPr lang="en-US" sz="2400" dirty="0">
                <a:latin typeface="+mn-lt"/>
              </a:rPr>
              <a:t>The correct answer is </a:t>
            </a:r>
            <a:r>
              <a:rPr lang="en-US" sz="2400" i="1" dirty="0" smtClean="0">
                <a:latin typeface="+mn-lt"/>
              </a:rPr>
              <a:t>b</a:t>
            </a:r>
            <a:r>
              <a:rPr lang="en-US" sz="2400" dirty="0">
                <a:latin typeface="+mn-lt"/>
              </a:rPr>
              <a:t>:</a:t>
            </a:r>
            <a:r>
              <a:rPr lang="en-US" sz="2400" dirty="0" smtClean="0">
                <a:latin typeface="+mn-lt"/>
              </a:rPr>
              <a:t> </a:t>
            </a:r>
            <a:r>
              <a:rPr lang="en-US" sz="2400" dirty="0">
                <a:latin typeface="+mn-lt"/>
              </a:rPr>
              <a:t>NRV of </a:t>
            </a:r>
            <a:r>
              <a:rPr lang="en-US" sz="2400" b="1" dirty="0">
                <a:solidFill>
                  <a:srgbClr val="C00000"/>
                </a:solidFill>
                <a:latin typeface="+mn-lt"/>
              </a:rPr>
              <a:t>$240 </a:t>
            </a:r>
            <a:r>
              <a:rPr lang="en-US" sz="2400" dirty="0">
                <a:latin typeface="+mn-lt"/>
              </a:rPr>
              <a:t>($292 </a:t>
            </a:r>
            <a:r>
              <a:rPr lang="en-US" sz="2400" dirty="0" smtClean="0">
                <a:latin typeface="+mn-lt"/>
              </a:rPr>
              <a:t>− </a:t>
            </a:r>
            <a:r>
              <a:rPr lang="en-US" sz="2400" dirty="0">
                <a:latin typeface="+mn-lt"/>
              </a:rPr>
              <a:t>52) is lower than cost of $</a:t>
            </a:r>
            <a:r>
              <a:rPr lang="en-US" sz="2400" dirty="0" smtClean="0">
                <a:latin typeface="+mn-lt"/>
              </a:rPr>
              <a:t>270.</a:t>
            </a:r>
            <a:endParaRPr lang="en-US" sz="2400" b="1" dirty="0">
              <a:solidFill>
                <a:srgbClr val="FF0000"/>
              </a:solidFill>
              <a:latin typeface="+mn-lt"/>
            </a:endParaRPr>
          </a:p>
        </p:txBody>
      </p:sp>
      <p:sp>
        <p:nvSpPr>
          <p:cNvPr id="6" name="Title 2"/>
          <p:cNvSpPr txBox="1">
            <a:spLocks/>
          </p:cNvSpPr>
          <p:nvPr/>
        </p:nvSpPr>
        <p:spPr bwMode="auto">
          <a:xfrm>
            <a:off x="8389940" y="113994"/>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LO9-1</a:t>
            </a:r>
          </a:p>
        </p:txBody>
      </p:sp>
    </p:spTree>
    <p:extLst>
      <p:ext uri="{BB962C8B-B14F-4D97-AF65-F5344CB8AC3E}">
        <p14:creationId xmlns:p14="http://schemas.microsoft.com/office/powerpoint/2010/main" val="40619912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08278" y="0"/>
            <a:ext cx="8382000" cy="1444625"/>
          </a:xfrm>
        </p:spPr>
        <p:txBody>
          <a:bodyPr>
            <a:normAutofit/>
          </a:bodyPr>
          <a:lstStyle/>
          <a:p>
            <a:r>
              <a:rPr lang="en-IN" dirty="0"/>
              <a:t>Differences between U.S. GAAP and IFRS</a:t>
            </a:r>
            <a:endParaRPr lang="en-IN" dirty="0">
              <a:ea typeface="Adobe Fan Heiti Std B"/>
              <a:cs typeface="Adobe Fan Heiti Std B"/>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LO9-8</a:t>
            </a:r>
          </a:p>
        </p:txBody>
      </p:sp>
      <p:graphicFrame>
        <p:nvGraphicFramePr>
          <p:cNvPr id="8" name="Table 7"/>
          <p:cNvGraphicFramePr>
            <a:graphicFrameLocks noGrp="1"/>
          </p:cNvGraphicFramePr>
          <p:nvPr>
            <p:extLst>
              <p:ext uri="{D42A27DB-BD31-4B8C-83A1-F6EECF244321}">
                <p14:modId xmlns:p14="http://schemas.microsoft.com/office/powerpoint/2010/main" val="237385514"/>
              </p:ext>
            </p:extLst>
          </p:nvPr>
        </p:nvGraphicFramePr>
        <p:xfrm>
          <a:off x="671202" y="1623075"/>
          <a:ext cx="8352928" cy="4391440"/>
        </p:xfrm>
        <a:graphic>
          <a:graphicData uri="http://schemas.openxmlformats.org/drawingml/2006/table">
            <a:tbl>
              <a:tblPr firstRow="1" bandRow="1"/>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45836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kern="1200" dirty="0">
                          <a:solidFill>
                            <a:sysClr val="windowText" lastClr="000000"/>
                          </a:solidFill>
                          <a:latin typeface="+mn-lt"/>
                          <a:ea typeface="+mn-ea"/>
                          <a:cs typeface="+mn-cs"/>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kern="1200" dirty="0">
                          <a:solidFill>
                            <a:sysClr val="windowText" lastClr="000000"/>
                          </a:solidFill>
                          <a:latin typeface="+mn-lt"/>
                          <a:ea typeface="+mn-ea"/>
                          <a:cs typeface="+mn-cs"/>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3D69B"/>
                    </a:solidFill>
                  </a:tcPr>
                </a:tc>
                <a:extLst>
                  <a:ext uri="{0D108BD9-81ED-4DB2-BD59-A6C34878D82A}">
                    <a16:rowId xmlns="" xmlns:a16="http://schemas.microsoft.com/office/drawing/2014/main" val="10000"/>
                  </a:ext>
                </a:extLst>
              </a:tr>
              <a:tr h="458360">
                <a:tc grid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indent="0" algn="ctr">
                        <a:buNone/>
                      </a:pPr>
                      <a:r>
                        <a:rPr lang="en-IN" sz="2400" b="1" dirty="0">
                          <a:latin typeface="+mn-lt"/>
                        </a:rPr>
                        <a:t>Lower of cost or net realizable value</a:t>
                      </a:r>
                      <a:endParaRPr lang="en-US" sz="2400" b="1"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53933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i="0" u="none" strike="noStrike" kern="1200" baseline="0" dirty="0">
                          <a:solidFill>
                            <a:schemeClr val="tx1"/>
                          </a:solidFill>
                          <a:latin typeface="+mn-lt"/>
                          <a:ea typeface="+mn-ea"/>
                          <a:cs typeface="+mn-cs"/>
                        </a:rPr>
                        <a:t>Reversals are not permitted</a:t>
                      </a:r>
                      <a:endParaRPr lang="en-US" sz="2400" kern="1200" dirty="0">
                        <a:solidFill>
                          <a:schemeClr val="tx1"/>
                        </a:solidFill>
                        <a:latin typeface="+mn-lt"/>
                        <a:ea typeface="+mn-ea"/>
                        <a:cs typeface="+mn-cs"/>
                      </a:endParaRPr>
                    </a:p>
                    <a:p>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If circumstances indicate that an inventory write-down is no longer appropriate, it must be reversed</a:t>
                      </a:r>
                      <a:endParaRPr lang="en-US" sz="2400" kern="1200" dirty="0">
                        <a:solidFill>
                          <a:schemeClr val="tx1"/>
                        </a:solidFill>
                        <a:latin typeface="+mn-lt"/>
                        <a:ea typeface="+mn-ea"/>
                        <a:cs typeface="+mn-cs"/>
                      </a:endParaRPr>
                    </a:p>
                    <a:p>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 xmlns:a16="http://schemas.microsoft.com/office/drawing/2014/main" val="10002"/>
                  </a:ext>
                </a:extLst>
              </a:tr>
              <a:tr h="118804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2400" b="0" i="0" u="none" strike="noStrike" kern="1200" baseline="0" dirty="0">
                          <a:solidFill>
                            <a:schemeClr val="tx1"/>
                          </a:solidFill>
                          <a:latin typeface="+mn-lt"/>
                          <a:ea typeface="+mn-ea"/>
                          <a:cs typeface="+mn-cs"/>
                        </a:rPr>
                        <a:t>Can be applied </a:t>
                      </a:r>
                      <a:r>
                        <a:rPr lang="en-IN" sz="2400" b="0" i="0" u="none" strike="noStrike" kern="1200" baseline="0" dirty="0">
                          <a:solidFill>
                            <a:schemeClr val="tx1"/>
                          </a:solidFill>
                          <a:latin typeface="+mn-lt"/>
                          <a:ea typeface="+mn-ea"/>
                          <a:cs typeface="+mn-cs"/>
                        </a:rPr>
                        <a:t>to individual items, inventory categories, or the entire inventory</a:t>
                      </a:r>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400" b="0" i="0" u="none" strike="noStrike" kern="1200" baseline="0" dirty="0">
                          <a:solidFill>
                            <a:schemeClr val="tx1"/>
                          </a:solidFill>
                          <a:latin typeface="+mn-lt"/>
                          <a:ea typeface="+mn-ea"/>
                          <a:cs typeface="+mn-cs"/>
                        </a:rPr>
                        <a:t>Usually applied to individual items, although using inventory categories is allowed under certain circumstances</a:t>
                      </a:r>
                      <a:endParaRPr lang="en-US"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D7E4BD"/>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1148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2319" y="207779"/>
            <a:ext cx="8013600" cy="941740"/>
          </a:xfrm>
        </p:spPr>
        <p:txBody>
          <a:bodyPr/>
          <a:lstStyle/>
          <a:p>
            <a:r>
              <a:rPr lang="en-US" altLang="en-US" dirty="0"/>
              <a:t>Concept Check: </a:t>
            </a:r>
            <a:r>
              <a:rPr lang="en-US" altLang="en-US" dirty="0" smtClean="0"/>
              <a:t>LCNRV—IFRS </a:t>
            </a:r>
            <a:r>
              <a:rPr lang="en-US" altLang="en-US" dirty="0"/>
              <a:t>vs. GAAP</a:t>
            </a:r>
            <a:endParaRPr lang="en-US" dirty="0"/>
          </a:p>
        </p:txBody>
      </p:sp>
      <p:sp>
        <p:nvSpPr>
          <p:cNvPr id="414723" name="Rectangle 3"/>
          <p:cNvSpPr>
            <a:spLocks noGrp="1" noChangeArrowheads="1"/>
          </p:cNvSpPr>
          <p:nvPr>
            <p:ph idx="1"/>
          </p:nvPr>
        </p:nvSpPr>
        <p:spPr>
          <a:xfrm>
            <a:off x="796977" y="1437142"/>
            <a:ext cx="8013600" cy="5057775"/>
          </a:xfrm>
          <a:solidFill>
            <a:schemeClr val="bg1">
              <a:lumMod val="95000"/>
            </a:schemeClr>
          </a:solidFill>
        </p:spPr>
        <p:txBody>
          <a:bodyPr>
            <a:normAutofit/>
          </a:bodyPr>
          <a:lstStyle/>
          <a:p>
            <a:pPr marL="0" indent="0">
              <a:buNone/>
            </a:pPr>
            <a:r>
              <a:rPr lang="en-US" sz="2200" dirty="0"/>
              <a:t>Which of the following statements is </a:t>
            </a:r>
            <a:r>
              <a:rPr lang="en-US" sz="2200" b="1" dirty="0"/>
              <a:t>not</a:t>
            </a:r>
            <a:r>
              <a:rPr lang="en-US" sz="2200" dirty="0"/>
              <a:t> true concerning using lower of cost or net realizable value for U.S. GAAP and IFRS purposes?</a:t>
            </a:r>
          </a:p>
          <a:p>
            <a:pPr marL="457200" indent="-457200">
              <a:buFont typeface="+mj-lt"/>
              <a:buAutoNum type="alphaLcPeriod"/>
            </a:pPr>
            <a:r>
              <a:rPr lang="en-US" sz="2200" dirty="0"/>
              <a:t>Both U.S. GAAP and IFRS allows for reversals of inventory write-downs if circumstances indicate the write-down is no longer </a:t>
            </a:r>
            <a:r>
              <a:rPr lang="en-US" sz="2200" dirty="0" smtClean="0"/>
              <a:t>appropriate</a:t>
            </a:r>
            <a:endParaRPr lang="en-US" sz="2200" dirty="0"/>
          </a:p>
          <a:p>
            <a:pPr marL="457200" indent="-457200">
              <a:buFont typeface="+mj-lt"/>
              <a:buAutoNum type="alphaLcPeriod"/>
            </a:pPr>
            <a:r>
              <a:rPr lang="en-US" sz="2200" dirty="0"/>
              <a:t>U.S. GAAP allows the LCNRV rule to be applied to individual items, categories, or entire </a:t>
            </a:r>
            <a:r>
              <a:rPr lang="en-US" sz="2200" dirty="0" smtClean="0"/>
              <a:t>inventory</a:t>
            </a:r>
            <a:endParaRPr lang="en-US" sz="2200" dirty="0"/>
          </a:p>
          <a:p>
            <a:pPr marL="457200" indent="-457200">
              <a:buFont typeface="+mj-lt"/>
              <a:buAutoNum type="alphaLcPeriod"/>
            </a:pPr>
            <a:r>
              <a:rPr lang="en-US" sz="2200" dirty="0"/>
              <a:t>IFRS requires LCNRV be applied to individual items except in certain </a:t>
            </a:r>
            <a:r>
              <a:rPr lang="en-US" sz="2200" dirty="0" smtClean="0"/>
              <a:t>circumstances</a:t>
            </a:r>
            <a:endParaRPr lang="en-US" sz="2200" dirty="0"/>
          </a:p>
          <a:p>
            <a:pPr marL="457200" indent="-457200">
              <a:buFont typeface="+mj-lt"/>
              <a:buAutoNum type="alphaLcPeriod"/>
            </a:pPr>
            <a:r>
              <a:rPr lang="en-US" sz="2200" dirty="0"/>
              <a:t>IFRS requires disclosure of inventory valuation methods in the notes to the financial </a:t>
            </a:r>
            <a:r>
              <a:rPr lang="en-US" sz="2200" dirty="0" smtClean="0"/>
              <a:t>statements</a:t>
            </a:r>
            <a:endParaRPr lang="en-US" sz="2200" dirty="0"/>
          </a:p>
          <a:p>
            <a:pPr marL="0" indent="0">
              <a:buNone/>
              <a:tabLst>
                <a:tab pos="7772400" algn="dec"/>
              </a:tabLst>
              <a:defRPr/>
            </a:pPr>
            <a:endParaRPr lang="en-US" sz="2200" dirty="0"/>
          </a:p>
          <a:p>
            <a:pPr marL="0" indent="0">
              <a:buNone/>
              <a:tabLst>
                <a:tab pos="7772400" algn="dec"/>
              </a:tabLst>
              <a:defRPr/>
            </a:pPr>
            <a:endParaRPr lang="en-US" sz="2200" dirty="0"/>
          </a:p>
        </p:txBody>
      </p:sp>
      <p:sp>
        <p:nvSpPr>
          <p:cNvPr id="2" name="Oval 1"/>
          <p:cNvSpPr/>
          <p:nvPr/>
        </p:nvSpPr>
        <p:spPr bwMode="auto">
          <a:xfrm flipV="1">
            <a:off x="795861" y="2489919"/>
            <a:ext cx="381000" cy="3918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465809" y="5765750"/>
            <a:ext cx="6606744" cy="769441"/>
          </a:xfrm>
          <a:prstGeom prst="rect">
            <a:avLst/>
          </a:prstGeom>
          <a:solidFill>
            <a:srgbClr val="FDEADA"/>
          </a:solidFill>
          <a:ln w="6350">
            <a:solidFill>
              <a:schemeClr val="tx1"/>
            </a:solidFill>
          </a:ln>
        </p:spPr>
        <p:txBody>
          <a:bodyPr wrap="square" rtlCol="0">
            <a:spAutoFit/>
          </a:bodyPr>
          <a:lstStyle/>
          <a:p>
            <a:pPr lvl="0"/>
            <a:r>
              <a:rPr lang="en-US" sz="2200" dirty="0">
                <a:latin typeface="+mn-lt"/>
              </a:rPr>
              <a:t>The correct answer is </a:t>
            </a:r>
            <a:r>
              <a:rPr lang="en-US" sz="2200" i="1" dirty="0">
                <a:latin typeface="+mn-lt"/>
              </a:rPr>
              <a:t>a</a:t>
            </a:r>
            <a:r>
              <a:rPr lang="en-US" sz="2200" dirty="0">
                <a:latin typeface="+mn-lt"/>
              </a:rPr>
              <a:t>. While IFRS allows for reversals of inventory write-downs, U.S. GAAP does not.</a:t>
            </a:r>
            <a:endParaRPr lang="en-US" sz="2200" b="1" dirty="0">
              <a:solidFill>
                <a:srgbClr val="FF0000"/>
              </a:solidFill>
              <a:latin typeface="+mn-lt"/>
            </a:endParaRPr>
          </a:p>
        </p:txBody>
      </p:sp>
      <p:sp>
        <p:nvSpPr>
          <p:cNvPr id="6" name="Title 2"/>
          <p:cNvSpPr txBox="1">
            <a:spLocks/>
          </p:cNvSpPr>
          <p:nvPr/>
        </p:nvSpPr>
        <p:spPr bwMode="auto">
          <a:xfrm>
            <a:off x="8389940" y="74232"/>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LO9-8</a:t>
            </a:r>
          </a:p>
        </p:txBody>
      </p:sp>
    </p:spTree>
    <p:extLst>
      <p:ext uri="{BB962C8B-B14F-4D97-AF65-F5344CB8AC3E}">
        <p14:creationId xmlns:p14="http://schemas.microsoft.com/office/powerpoint/2010/main" val="36070996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olidFill>
            <a:srgbClr val="C0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32333</TotalTime>
  <Words>13508</Words>
  <Application>Microsoft Macintosh PowerPoint</Application>
  <PresentationFormat>On-screen Show (4:3)</PresentationFormat>
  <Paragraphs>1292</Paragraphs>
  <Slides>60</Slides>
  <Notes>60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Office Theme</vt:lpstr>
      <vt:lpstr>Chapter 9</vt:lpstr>
      <vt:lpstr>Subsequent Measurement of Inventory</vt:lpstr>
      <vt:lpstr>Two Approaches to Inventory Write-Down</vt:lpstr>
      <vt:lpstr>Lower of Cost or Net Realizable Value (LCNRV)</vt:lpstr>
      <vt:lpstr>LCNRV</vt:lpstr>
      <vt:lpstr>Adjusting Cost to NRV</vt:lpstr>
      <vt:lpstr>Concept Check: LCNRV</vt:lpstr>
      <vt:lpstr>Differences between U.S. GAAP and IFRS</vt:lpstr>
      <vt:lpstr>Concept Check: LCNRV—IFRS vs. GAAP</vt:lpstr>
      <vt:lpstr>Lower of Cost or Market (LCM)</vt:lpstr>
      <vt:lpstr>LCM</vt:lpstr>
      <vt:lpstr>LCM (continued)</vt:lpstr>
      <vt:lpstr>Adjusting Cost to Market</vt:lpstr>
      <vt:lpstr>LCM at Different Levels of Aggregation</vt:lpstr>
      <vt:lpstr>Concept Check: LCM</vt:lpstr>
      <vt:lpstr>The Gross Profit Method</vt:lpstr>
      <vt:lpstr>Usual Method vs. Gross Profit Method</vt:lpstr>
      <vt:lpstr>Gross Profit Method</vt:lpstr>
      <vt:lpstr>Gross Profit Method—A Word of Caution</vt:lpstr>
      <vt:lpstr>Concept Check: Gross Profit Method </vt:lpstr>
      <vt:lpstr>The Retail Inventory Method</vt:lpstr>
      <vt:lpstr>Retail Inventory Method—Estimating Ending Inventory and Cost of Goods Sold</vt:lpstr>
      <vt:lpstr>Terminology Used in Applying the Retail Method</vt:lpstr>
      <vt:lpstr>Retail Inventory Method Terminology </vt:lpstr>
      <vt:lpstr>Retail Inventory Method—Various Cost Flow Methods</vt:lpstr>
      <vt:lpstr>Retail Inventory Method—Average Cost</vt:lpstr>
      <vt:lpstr>Concept Check: Retail Inventory Method</vt:lpstr>
      <vt:lpstr>Retail Inventory Method—Conventional</vt:lpstr>
      <vt:lpstr>The LIFO Retail Method</vt:lpstr>
      <vt:lpstr>The LIFO Retail Method (continued)</vt:lpstr>
      <vt:lpstr>Recap of Other Retail Method Elements</vt:lpstr>
      <vt:lpstr>Concept Check: Conventional Retail Inventory Method </vt:lpstr>
      <vt:lpstr>Dollar-Value LIFO Retail</vt:lpstr>
      <vt:lpstr>Dollar-Value LIFO Retail Method </vt:lpstr>
      <vt:lpstr>Dollar-Value LIFO Retail Method  (continued)</vt:lpstr>
      <vt:lpstr>Dollar-Value LIFO Retail Method  (cont. 2)</vt:lpstr>
      <vt:lpstr>Dollar-Value LIFO Retail Method  (concluded)</vt:lpstr>
      <vt:lpstr>Concept Check: Dollar-Value LIFO Retail</vt:lpstr>
      <vt:lpstr>Change in Inventory Method</vt:lpstr>
      <vt:lpstr>Change in Inventory Method (continued)</vt:lpstr>
      <vt:lpstr>Disclosure of Change in Inventory Method— CVS Health Corporation Example</vt:lpstr>
      <vt:lpstr>Change to the LIFO Method</vt:lpstr>
      <vt:lpstr>Change in Inventory Method Disclosure—Seneca Foods Corporation Example</vt:lpstr>
      <vt:lpstr>Change in Inventory Method Disclosure—Seneca Foods Corporation Example (continued)</vt:lpstr>
      <vt:lpstr>Change in Inventory Method Disclosure—Seneca Foods Corporation Example (concluded)</vt:lpstr>
      <vt:lpstr>Concept Check: Changing Inventory Methods</vt:lpstr>
      <vt:lpstr>Inventory Errors</vt:lpstr>
      <vt:lpstr>Visualizing the Effect of Inventory Errors</vt:lpstr>
      <vt:lpstr>Inventory Error Correction </vt:lpstr>
      <vt:lpstr>Inventory Error Correction—When the Error is Discovered the Following Year</vt:lpstr>
      <vt:lpstr>Inventory Error Correction—When the Error is Discovered Two Years Later</vt:lpstr>
      <vt:lpstr>Concept Check: Inventory Errors</vt:lpstr>
      <vt:lpstr>Purchase Commitments</vt:lpstr>
      <vt:lpstr>Purchase Commitments (continued)</vt:lpstr>
      <vt:lpstr>Purchase Commitments (cont. 2)</vt:lpstr>
      <vt:lpstr>Purchase Commitments (cont. 3)</vt:lpstr>
      <vt:lpstr>Purchase Commitments (cont. 4)</vt:lpstr>
      <vt:lpstr>Purchase Commitments (concluded)</vt:lpstr>
      <vt:lpstr>Concept Check: Purchase Commitment</vt:lpstr>
      <vt:lpstr>End of Chapter 9</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1396</cp:revision>
  <cp:lastPrinted>2014-12-02T21:31:13Z</cp:lastPrinted>
  <dcterms:created xsi:type="dcterms:W3CDTF">2014-12-15T17:16:08Z</dcterms:created>
  <dcterms:modified xsi:type="dcterms:W3CDTF">2017-04-04T17:58:32Z</dcterms:modified>
</cp:coreProperties>
</file>