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82"/>
  </p:notesMasterIdLst>
  <p:sldIdLst>
    <p:sldId id="258" r:id="rId3"/>
    <p:sldId id="370" r:id="rId4"/>
    <p:sldId id="371" r:id="rId5"/>
    <p:sldId id="372" r:id="rId6"/>
    <p:sldId id="260" r:id="rId7"/>
    <p:sldId id="261" r:id="rId8"/>
    <p:sldId id="374" r:id="rId9"/>
    <p:sldId id="275" r:id="rId10"/>
    <p:sldId id="263" r:id="rId11"/>
    <p:sldId id="265" r:id="rId12"/>
    <p:sldId id="266" r:id="rId13"/>
    <p:sldId id="333" r:id="rId14"/>
    <p:sldId id="441" r:id="rId15"/>
    <p:sldId id="267" r:id="rId16"/>
    <p:sldId id="375" r:id="rId17"/>
    <p:sldId id="440" r:id="rId18"/>
    <p:sldId id="420" r:id="rId19"/>
    <p:sldId id="334" r:id="rId20"/>
    <p:sldId id="335" r:id="rId21"/>
    <p:sldId id="445" r:id="rId22"/>
    <p:sldId id="422" r:id="rId23"/>
    <p:sldId id="377" r:id="rId24"/>
    <p:sldId id="339" r:id="rId25"/>
    <p:sldId id="447" r:id="rId26"/>
    <p:sldId id="341" r:id="rId27"/>
    <p:sldId id="343" r:id="rId28"/>
    <p:sldId id="344" r:id="rId29"/>
    <p:sldId id="346" r:id="rId30"/>
    <p:sldId id="347" r:id="rId31"/>
    <p:sldId id="424" r:id="rId32"/>
    <p:sldId id="425" r:id="rId33"/>
    <p:sldId id="348" r:id="rId34"/>
    <p:sldId id="366" r:id="rId35"/>
    <p:sldId id="367" r:id="rId36"/>
    <p:sldId id="292" r:id="rId37"/>
    <p:sldId id="293" r:id="rId38"/>
    <p:sldId id="448" r:id="rId39"/>
    <p:sldId id="352" r:id="rId40"/>
    <p:sldId id="383" r:id="rId41"/>
    <p:sldId id="299" r:id="rId42"/>
    <p:sldId id="384" r:id="rId43"/>
    <p:sldId id="401" r:id="rId44"/>
    <p:sldId id="386" r:id="rId45"/>
    <p:sldId id="362" r:id="rId46"/>
    <p:sldId id="446" r:id="rId47"/>
    <p:sldId id="402" r:id="rId48"/>
    <p:sldId id="308" r:id="rId49"/>
    <p:sldId id="451" r:id="rId50"/>
    <p:sldId id="407" r:id="rId51"/>
    <p:sldId id="408" r:id="rId52"/>
    <p:sldId id="388" r:id="rId53"/>
    <p:sldId id="312" r:id="rId54"/>
    <p:sldId id="369" r:id="rId55"/>
    <p:sldId id="326" r:id="rId56"/>
    <p:sldId id="439" r:id="rId57"/>
    <p:sldId id="328" r:id="rId58"/>
    <p:sldId id="427" r:id="rId59"/>
    <p:sldId id="329" r:id="rId60"/>
    <p:sldId id="450" r:id="rId61"/>
    <p:sldId id="449" r:id="rId62"/>
    <p:sldId id="409" r:id="rId63"/>
    <p:sldId id="314" r:id="rId64"/>
    <p:sldId id="394" r:id="rId65"/>
    <p:sldId id="392" r:id="rId66"/>
    <p:sldId id="444" r:id="rId67"/>
    <p:sldId id="410" r:id="rId68"/>
    <p:sldId id="411" r:id="rId69"/>
    <p:sldId id="396" r:id="rId70"/>
    <p:sldId id="397" r:id="rId71"/>
    <p:sldId id="398" r:id="rId72"/>
    <p:sldId id="443" r:id="rId73"/>
    <p:sldId id="315" r:id="rId74"/>
    <p:sldId id="319" r:id="rId75"/>
    <p:sldId id="368" r:id="rId76"/>
    <p:sldId id="321" r:id="rId77"/>
    <p:sldId id="322" r:id="rId78"/>
    <p:sldId id="412" r:id="rId79"/>
    <p:sldId id="437" r:id="rId80"/>
    <p:sldId id="400" r:id="rId8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696" userDrawn="1">
          <p15:clr>
            <a:srgbClr val="A4A3A4"/>
          </p15:clr>
        </p15:guide>
        <p15:guide id="2" pos="3792" userDrawn="1">
          <p15:clr>
            <a:srgbClr val="A4A3A4"/>
          </p15:clr>
        </p15:guide>
        <p15:guide id="3" orient="horz" pos="3600" userDrawn="1">
          <p15:clr>
            <a:srgbClr val="A4A3A4"/>
          </p15:clr>
        </p15:guide>
        <p15:guide id="4" pos="55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velyn Ivy CPA MBA CVA" initials="EICMC" lastIdx="9" clrIdx="0">
    <p:extLst/>
  </p:cmAuthor>
  <p:cmAuthor id="2" name="Christina S" initials="CS" lastIdx="15" clrIdx="1">
    <p:extLst/>
  </p:cmAuthor>
  <p:cmAuthor id="3" name="ALAN RUPPELT" initials="AR" lastIdx="19" clrIdx="2">
    <p:extLst/>
  </p:cmAuthor>
  <p:cmAuthor id="4" name="Colton Gigot" initials="CG" lastIdx="3"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FFFAB0"/>
    <a:srgbClr val="000000"/>
    <a:srgbClr val="17375E"/>
    <a:srgbClr val="0072A2"/>
    <a:srgbClr val="C00000"/>
    <a:srgbClr val="FF7C80"/>
    <a:srgbClr val="0099CC"/>
    <a:srgbClr val="33CCCC"/>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45" autoAdjust="0"/>
    <p:restoredTop sz="71944" autoAdjust="0"/>
  </p:normalViewPr>
  <p:slideViewPr>
    <p:cSldViewPr showGuides="1">
      <p:cViewPr>
        <p:scale>
          <a:sx n="75" d="100"/>
          <a:sy n="75" d="100"/>
        </p:scale>
        <p:origin x="-1856" y="-392"/>
      </p:cViewPr>
      <p:guideLst>
        <p:guide orient="horz" pos="3696"/>
        <p:guide orient="horz" pos="3600"/>
        <p:guide pos="3792"/>
        <p:guide pos="5520"/>
      </p:guideLst>
    </p:cSldViewPr>
  </p:slideViewPr>
  <p:outlineViewPr>
    <p:cViewPr>
      <p:scale>
        <a:sx n="33" d="100"/>
        <a:sy n="33" d="100"/>
      </p:scale>
      <p:origin x="0" y="17480"/>
    </p:cViewPr>
  </p:outlineViewPr>
  <p:notesTextViewPr>
    <p:cViewPr>
      <p:scale>
        <a:sx n="125" d="100"/>
        <a:sy n="125" d="100"/>
      </p:scale>
      <p:origin x="0" y="0"/>
    </p:cViewPr>
  </p:notesTextViewPr>
  <p:sorterViewPr>
    <p:cViewPr varScale="1">
      <p:scale>
        <a:sx n="1" d="1"/>
        <a:sy n="1" d="1"/>
      </p:scale>
      <p:origin x="0" y="0"/>
    </p:cViewPr>
  </p:sorterViewPr>
  <p:notesViewPr>
    <p:cSldViewPr snapToGrid="0" snapToObjects="1">
      <p:cViewPr>
        <p:scale>
          <a:sx n="245" d="100"/>
          <a:sy n="245" d="100"/>
        </p:scale>
        <p:origin x="-80" y="633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notesMaster" Target="notesMasters/notesMaster1.xml"/><Relationship Id="rId83" Type="http://schemas.openxmlformats.org/officeDocument/2006/relationships/printerSettings" Target="printerSettings/printerSettings1.bin"/><Relationship Id="rId84" Type="http://schemas.openxmlformats.org/officeDocument/2006/relationships/commentAuthors" Target="commentAuthors.xml"/><Relationship Id="rId85" Type="http://schemas.openxmlformats.org/officeDocument/2006/relationships/presProps" Target="presProps.xml"/><Relationship Id="rId86" Type="http://schemas.openxmlformats.org/officeDocument/2006/relationships/viewProps" Target="viewProps.xml"/><Relationship Id="rId87" Type="http://schemas.openxmlformats.org/officeDocument/2006/relationships/theme" Target="theme/theme1.xml"/><Relationship Id="rId8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BC317A-8355-4F37-AF6F-5B4C06BD0BA1}"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9A0EB886-6817-40A3-8E8E-6C68A8C4ACBB}">
      <dgm:prSet phldrT="[Text]" custT="1"/>
      <dgm:spPr>
        <a:solidFill>
          <a:schemeClr val="tx2">
            <a:lumMod val="20000"/>
            <a:lumOff val="80000"/>
          </a:schemeClr>
        </a:solidFill>
      </dgm:spPr>
      <dgm:t>
        <a:bodyPr/>
        <a:lstStyle/>
        <a:p>
          <a:r>
            <a:rPr lang="en-US" sz="2800" dirty="0">
              <a:solidFill>
                <a:schemeClr val="tx1"/>
              </a:solidFill>
            </a:rPr>
            <a:t>Techniques to Simplify LIFO</a:t>
          </a:r>
        </a:p>
      </dgm:t>
    </dgm:pt>
    <dgm:pt modelId="{11056303-DA41-4764-ABC4-EE6B90883540}" type="parTrans" cxnId="{2E2CA49A-7188-462F-9E68-120B252AF2B9}">
      <dgm:prSet/>
      <dgm:spPr/>
      <dgm:t>
        <a:bodyPr/>
        <a:lstStyle/>
        <a:p>
          <a:endParaRPr lang="en-US"/>
        </a:p>
      </dgm:t>
    </dgm:pt>
    <dgm:pt modelId="{A00D43EF-9227-4792-8E78-C35DDB594FF9}" type="sibTrans" cxnId="{2E2CA49A-7188-462F-9E68-120B252AF2B9}">
      <dgm:prSet/>
      <dgm:spPr/>
      <dgm:t>
        <a:bodyPr/>
        <a:lstStyle/>
        <a:p>
          <a:endParaRPr lang="en-US"/>
        </a:p>
      </dgm:t>
    </dgm:pt>
    <dgm:pt modelId="{71032653-35AC-4708-91B1-F9546B960B47}">
      <dgm:prSet phldrT="[Text]" custT="1"/>
      <dgm:spPr>
        <a:solidFill>
          <a:schemeClr val="tx2">
            <a:lumMod val="20000"/>
            <a:lumOff val="80000"/>
          </a:schemeClr>
        </a:solidFill>
        <a:ln>
          <a:solidFill>
            <a:schemeClr val="accent5">
              <a:lumMod val="40000"/>
              <a:lumOff val="60000"/>
            </a:schemeClr>
          </a:solidFill>
        </a:ln>
      </dgm:spPr>
      <dgm:t>
        <a:bodyPr/>
        <a:lstStyle/>
        <a:p>
          <a:r>
            <a:rPr lang="en-US" sz="2600" dirty="0">
              <a:solidFill>
                <a:schemeClr val="tx1"/>
              </a:solidFill>
            </a:rPr>
            <a:t>LIFO inventory pools</a:t>
          </a:r>
        </a:p>
      </dgm:t>
    </dgm:pt>
    <dgm:pt modelId="{7BFC67BD-D6C0-4059-A0BC-0F21F312CF74}" type="parTrans" cxnId="{D1AA0D84-78F7-4F50-812B-E916FF106968}">
      <dgm:prSet/>
      <dgm:spPr>
        <a:solidFill>
          <a:schemeClr val="accent5">
            <a:lumMod val="40000"/>
            <a:lumOff val="60000"/>
          </a:schemeClr>
        </a:solidFill>
        <a:ln>
          <a:solidFill>
            <a:srgbClr val="0072A2"/>
          </a:solidFill>
        </a:ln>
      </dgm:spPr>
      <dgm:t>
        <a:bodyPr/>
        <a:lstStyle/>
        <a:p>
          <a:endParaRPr lang="en-US">
            <a:solidFill>
              <a:schemeClr val="tx1"/>
            </a:solidFill>
          </a:endParaRPr>
        </a:p>
      </dgm:t>
    </dgm:pt>
    <dgm:pt modelId="{8FE67D91-3731-4624-AA81-B9CB226F6E1B}" type="sibTrans" cxnId="{D1AA0D84-78F7-4F50-812B-E916FF106968}">
      <dgm:prSet/>
      <dgm:spPr/>
      <dgm:t>
        <a:bodyPr/>
        <a:lstStyle/>
        <a:p>
          <a:endParaRPr lang="en-US"/>
        </a:p>
      </dgm:t>
    </dgm:pt>
    <dgm:pt modelId="{B38832CA-500C-48CE-ABFD-6326B5A8276F}">
      <dgm:prSet phldrT="[Text]" custT="1"/>
      <dgm:spPr>
        <a:solidFill>
          <a:schemeClr val="tx2">
            <a:lumMod val="20000"/>
            <a:lumOff val="80000"/>
          </a:schemeClr>
        </a:solidFill>
        <a:ln>
          <a:solidFill>
            <a:schemeClr val="accent5">
              <a:lumMod val="40000"/>
              <a:lumOff val="60000"/>
            </a:schemeClr>
          </a:solidFill>
        </a:ln>
      </dgm:spPr>
      <dgm:t>
        <a:bodyPr/>
        <a:lstStyle/>
        <a:p>
          <a:r>
            <a:rPr lang="en-US" sz="2600" dirty="0">
              <a:solidFill>
                <a:schemeClr val="tx1"/>
              </a:solidFill>
            </a:rPr>
            <a:t>Dollar-value LIFO method</a:t>
          </a:r>
        </a:p>
      </dgm:t>
    </dgm:pt>
    <dgm:pt modelId="{B66D6D45-E426-43FB-A1E5-B90A75356C3B}" type="parTrans" cxnId="{392AA703-668B-474C-B167-13C746D048A5}">
      <dgm:prSet/>
      <dgm:spPr>
        <a:solidFill>
          <a:schemeClr val="accent5">
            <a:lumMod val="40000"/>
            <a:lumOff val="60000"/>
          </a:schemeClr>
        </a:solidFill>
        <a:ln>
          <a:solidFill>
            <a:srgbClr val="0072A2"/>
          </a:solidFill>
        </a:ln>
      </dgm:spPr>
      <dgm:t>
        <a:bodyPr/>
        <a:lstStyle/>
        <a:p>
          <a:endParaRPr lang="en-US">
            <a:solidFill>
              <a:schemeClr val="tx1"/>
            </a:solidFill>
          </a:endParaRPr>
        </a:p>
      </dgm:t>
    </dgm:pt>
    <dgm:pt modelId="{CE37353F-8EAF-46EC-9408-6C3E02401A31}" type="sibTrans" cxnId="{392AA703-668B-474C-B167-13C746D048A5}">
      <dgm:prSet/>
      <dgm:spPr/>
      <dgm:t>
        <a:bodyPr/>
        <a:lstStyle/>
        <a:p>
          <a:endParaRPr lang="en-US"/>
        </a:p>
      </dgm:t>
    </dgm:pt>
    <dgm:pt modelId="{7BF7104A-294C-460D-9EF4-FFBC80C0D7E1}" type="pres">
      <dgm:prSet presAssocID="{D4BC317A-8355-4F37-AF6F-5B4C06BD0BA1}" presName="hierChild1" presStyleCnt="0">
        <dgm:presLayoutVars>
          <dgm:orgChart val="1"/>
          <dgm:chPref val="1"/>
          <dgm:dir/>
          <dgm:animOne val="branch"/>
          <dgm:animLvl val="lvl"/>
          <dgm:resizeHandles/>
        </dgm:presLayoutVars>
      </dgm:prSet>
      <dgm:spPr/>
      <dgm:t>
        <a:bodyPr/>
        <a:lstStyle/>
        <a:p>
          <a:endParaRPr lang="en-US"/>
        </a:p>
      </dgm:t>
    </dgm:pt>
    <dgm:pt modelId="{BB9EF4A2-B8DA-40A4-805F-8DC45DF79116}" type="pres">
      <dgm:prSet presAssocID="{9A0EB886-6817-40A3-8E8E-6C68A8C4ACBB}" presName="hierRoot1" presStyleCnt="0">
        <dgm:presLayoutVars>
          <dgm:hierBranch val="init"/>
        </dgm:presLayoutVars>
      </dgm:prSet>
      <dgm:spPr/>
    </dgm:pt>
    <dgm:pt modelId="{211A2FBE-BACC-4111-8670-BEE87FBE8ED0}" type="pres">
      <dgm:prSet presAssocID="{9A0EB886-6817-40A3-8E8E-6C68A8C4ACBB}" presName="rootComposite1" presStyleCnt="0"/>
      <dgm:spPr/>
    </dgm:pt>
    <dgm:pt modelId="{EF6D7F65-D897-4AEA-8FB2-DD53386789DC}" type="pres">
      <dgm:prSet presAssocID="{9A0EB886-6817-40A3-8E8E-6C68A8C4ACBB}" presName="rootText1" presStyleLbl="node0" presStyleIdx="0" presStyleCnt="1" custScaleX="177316">
        <dgm:presLayoutVars>
          <dgm:chPref val="3"/>
        </dgm:presLayoutVars>
      </dgm:prSet>
      <dgm:spPr/>
      <dgm:t>
        <a:bodyPr/>
        <a:lstStyle/>
        <a:p>
          <a:endParaRPr lang="en-US"/>
        </a:p>
      </dgm:t>
    </dgm:pt>
    <dgm:pt modelId="{821E6239-7B71-4056-BB7A-32C21C375FF6}" type="pres">
      <dgm:prSet presAssocID="{9A0EB886-6817-40A3-8E8E-6C68A8C4ACBB}" presName="rootConnector1" presStyleLbl="node1" presStyleIdx="0" presStyleCnt="0"/>
      <dgm:spPr/>
      <dgm:t>
        <a:bodyPr/>
        <a:lstStyle/>
        <a:p>
          <a:endParaRPr lang="en-US"/>
        </a:p>
      </dgm:t>
    </dgm:pt>
    <dgm:pt modelId="{161D22E4-2C9B-4763-869E-455FF5A26D50}" type="pres">
      <dgm:prSet presAssocID="{9A0EB886-6817-40A3-8E8E-6C68A8C4ACBB}" presName="hierChild2" presStyleCnt="0"/>
      <dgm:spPr/>
    </dgm:pt>
    <dgm:pt modelId="{AA748C86-C3A9-4C1D-AC63-48C2EE4EC0B7}" type="pres">
      <dgm:prSet presAssocID="{7BFC67BD-D6C0-4059-A0BC-0F21F312CF74}" presName="Name37" presStyleLbl="parChTrans1D2" presStyleIdx="0" presStyleCnt="2"/>
      <dgm:spPr/>
      <dgm:t>
        <a:bodyPr/>
        <a:lstStyle/>
        <a:p>
          <a:endParaRPr lang="en-US"/>
        </a:p>
      </dgm:t>
    </dgm:pt>
    <dgm:pt modelId="{C80F37BB-42BF-48B5-9C78-3BD7029E832A}" type="pres">
      <dgm:prSet presAssocID="{71032653-35AC-4708-91B1-F9546B960B47}" presName="hierRoot2" presStyleCnt="0">
        <dgm:presLayoutVars>
          <dgm:hierBranch val="init"/>
        </dgm:presLayoutVars>
      </dgm:prSet>
      <dgm:spPr/>
    </dgm:pt>
    <dgm:pt modelId="{43350102-6E6D-4483-AAF6-8D97FDBFC69E}" type="pres">
      <dgm:prSet presAssocID="{71032653-35AC-4708-91B1-F9546B960B47}" presName="rootComposite" presStyleCnt="0"/>
      <dgm:spPr/>
    </dgm:pt>
    <dgm:pt modelId="{A1F61B51-CB47-443A-A2BB-C45EB140D479}" type="pres">
      <dgm:prSet presAssocID="{71032653-35AC-4708-91B1-F9546B960B47}" presName="rootText" presStyleLbl="node2" presStyleIdx="0" presStyleCnt="2" custScaleX="110000" custLinFactNeighborX="-43688">
        <dgm:presLayoutVars>
          <dgm:chPref val="3"/>
        </dgm:presLayoutVars>
      </dgm:prSet>
      <dgm:spPr/>
      <dgm:t>
        <a:bodyPr/>
        <a:lstStyle/>
        <a:p>
          <a:endParaRPr lang="en-US"/>
        </a:p>
      </dgm:t>
    </dgm:pt>
    <dgm:pt modelId="{0ECEEC04-A676-4089-AA97-10D23A5DCDBD}" type="pres">
      <dgm:prSet presAssocID="{71032653-35AC-4708-91B1-F9546B960B47}" presName="rootConnector" presStyleLbl="node2" presStyleIdx="0" presStyleCnt="2"/>
      <dgm:spPr/>
      <dgm:t>
        <a:bodyPr/>
        <a:lstStyle/>
        <a:p>
          <a:endParaRPr lang="en-US"/>
        </a:p>
      </dgm:t>
    </dgm:pt>
    <dgm:pt modelId="{F899C9DE-6A27-457B-AFB3-999E23BFD6C4}" type="pres">
      <dgm:prSet presAssocID="{71032653-35AC-4708-91B1-F9546B960B47}" presName="hierChild4" presStyleCnt="0"/>
      <dgm:spPr/>
    </dgm:pt>
    <dgm:pt modelId="{CAF8C961-C62E-4F15-97EB-85326D4B2DB3}" type="pres">
      <dgm:prSet presAssocID="{71032653-35AC-4708-91B1-F9546B960B47}" presName="hierChild5" presStyleCnt="0"/>
      <dgm:spPr/>
    </dgm:pt>
    <dgm:pt modelId="{22F4B000-799A-426C-BAF8-30DE08D37B7F}" type="pres">
      <dgm:prSet presAssocID="{B66D6D45-E426-43FB-A1E5-B90A75356C3B}" presName="Name37" presStyleLbl="parChTrans1D2" presStyleIdx="1" presStyleCnt="2"/>
      <dgm:spPr/>
      <dgm:t>
        <a:bodyPr/>
        <a:lstStyle/>
        <a:p>
          <a:endParaRPr lang="en-US"/>
        </a:p>
      </dgm:t>
    </dgm:pt>
    <dgm:pt modelId="{5F4A6283-1FF6-4EC6-8497-F7782D9CE37F}" type="pres">
      <dgm:prSet presAssocID="{B38832CA-500C-48CE-ABFD-6326B5A8276F}" presName="hierRoot2" presStyleCnt="0">
        <dgm:presLayoutVars>
          <dgm:hierBranch val="init"/>
        </dgm:presLayoutVars>
      </dgm:prSet>
      <dgm:spPr/>
    </dgm:pt>
    <dgm:pt modelId="{670E3A33-454C-4F19-93F3-EFA49737F5D0}" type="pres">
      <dgm:prSet presAssocID="{B38832CA-500C-48CE-ABFD-6326B5A8276F}" presName="rootComposite" presStyleCnt="0"/>
      <dgm:spPr/>
    </dgm:pt>
    <dgm:pt modelId="{CB84754F-2AAD-4DB9-96D4-0001FB75BDB8}" type="pres">
      <dgm:prSet presAssocID="{B38832CA-500C-48CE-ABFD-6326B5A8276F}" presName="rootText" presStyleLbl="node2" presStyleIdx="1" presStyleCnt="2" custScaleX="110000" custLinFactNeighborX="42992">
        <dgm:presLayoutVars>
          <dgm:chPref val="3"/>
        </dgm:presLayoutVars>
      </dgm:prSet>
      <dgm:spPr/>
      <dgm:t>
        <a:bodyPr/>
        <a:lstStyle/>
        <a:p>
          <a:endParaRPr lang="en-US"/>
        </a:p>
      </dgm:t>
    </dgm:pt>
    <dgm:pt modelId="{B2D36C05-749D-40AC-8640-3F10548CDB8A}" type="pres">
      <dgm:prSet presAssocID="{B38832CA-500C-48CE-ABFD-6326B5A8276F}" presName="rootConnector" presStyleLbl="node2" presStyleIdx="1" presStyleCnt="2"/>
      <dgm:spPr/>
      <dgm:t>
        <a:bodyPr/>
        <a:lstStyle/>
        <a:p>
          <a:endParaRPr lang="en-US"/>
        </a:p>
      </dgm:t>
    </dgm:pt>
    <dgm:pt modelId="{71149923-5831-4A5F-B58B-CB288D5E41C8}" type="pres">
      <dgm:prSet presAssocID="{B38832CA-500C-48CE-ABFD-6326B5A8276F}" presName="hierChild4" presStyleCnt="0"/>
      <dgm:spPr/>
    </dgm:pt>
    <dgm:pt modelId="{8993A5C9-7005-4DB0-9642-D6AE988E7EA9}" type="pres">
      <dgm:prSet presAssocID="{B38832CA-500C-48CE-ABFD-6326B5A8276F}" presName="hierChild5" presStyleCnt="0"/>
      <dgm:spPr/>
    </dgm:pt>
    <dgm:pt modelId="{F04FB60B-EF11-441A-B523-911700622979}" type="pres">
      <dgm:prSet presAssocID="{9A0EB886-6817-40A3-8E8E-6C68A8C4ACBB}" presName="hierChild3" presStyleCnt="0"/>
      <dgm:spPr/>
    </dgm:pt>
  </dgm:ptLst>
  <dgm:cxnLst>
    <dgm:cxn modelId="{7D1C732C-3B84-48CE-9627-0B5DA5347C29}" type="presOf" srcId="{9A0EB886-6817-40A3-8E8E-6C68A8C4ACBB}" destId="{821E6239-7B71-4056-BB7A-32C21C375FF6}" srcOrd="1" destOrd="0" presId="urn:microsoft.com/office/officeart/2005/8/layout/orgChart1"/>
    <dgm:cxn modelId="{3A2CA697-72EE-4F5A-BF27-ED618FCD8A98}" type="presOf" srcId="{D4BC317A-8355-4F37-AF6F-5B4C06BD0BA1}" destId="{7BF7104A-294C-460D-9EF4-FFBC80C0D7E1}" srcOrd="0" destOrd="0" presId="urn:microsoft.com/office/officeart/2005/8/layout/orgChart1"/>
    <dgm:cxn modelId="{3EEFBC08-CB3E-4F43-B42A-6BDD72EE3B5B}" type="presOf" srcId="{71032653-35AC-4708-91B1-F9546B960B47}" destId="{0ECEEC04-A676-4089-AA97-10D23A5DCDBD}" srcOrd="1" destOrd="0" presId="urn:microsoft.com/office/officeart/2005/8/layout/orgChart1"/>
    <dgm:cxn modelId="{5F8C28F3-24AA-4B44-8BD0-3F776912D453}" type="presOf" srcId="{71032653-35AC-4708-91B1-F9546B960B47}" destId="{A1F61B51-CB47-443A-A2BB-C45EB140D479}" srcOrd="0" destOrd="0" presId="urn:microsoft.com/office/officeart/2005/8/layout/orgChart1"/>
    <dgm:cxn modelId="{D82CD73A-5634-4B79-8B97-651CEFE4271B}" type="presOf" srcId="{B38832CA-500C-48CE-ABFD-6326B5A8276F}" destId="{CB84754F-2AAD-4DB9-96D4-0001FB75BDB8}" srcOrd="0" destOrd="0" presId="urn:microsoft.com/office/officeart/2005/8/layout/orgChart1"/>
    <dgm:cxn modelId="{1D5154AF-CD5B-42D7-8B1D-D6CEC8510C99}" type="presOf" srcId="{B38832CA-500C-48CE-ABFD-6326B5A8276F}" destId="{B2D36C05-749D-40AC-8640-3F10548CDB8A}" srcOrd="1" destOrd="0" presId="urn:microsoft.com/office/officeart/2005/8/layout/orgChart1"/>
    <dgm:cxn modelId="{D1AA0D84-78F7-4F50-812B-E916FF106968}" srcId="{9A0EB886-6817-40A3-8E8E-6C68A8C4ACBB}" destId="{71032653-35AC-4708-91B1-F9546B960B47}" srcOrd="0" destOrd="0" parTransId="{7BFC67BD-D6C0-4059-A0BC-0F21F312CF74}" sibTransId="{8FE67D91-3731-4624-AA81-B9CB226F6E1B}"/>
    <dgm:cxn modelId="{9AF17E6B-8347-4818-9A65-FCA695E4445A}" type="presOf" srcId="{9A0EB886-6817-40A3-8E8E-6C68A8C4ACBB}" destId="{EF6D7F65-D897-4AEA-8FB2-DD53386789DC}" srcOrd="0" destOrd="0" presId="urn:microsoft.com/office/officeart/2005/8/layout/orgChart1"/>
    <dgm:cxn modelId="{C262EB67-918D-4E11-AD0D-28E3B7A2B8BF}" type="presOf" srcId="{7BFC67BD-D6C0-4059-A0BC-0F21F312CF74}" destId="{AA748C86-C3A9-4C1D-AC63-48C2EE4EC0B7}" srcOrd="0" destOrd="0" presId="urn:microsoft.com/office/officeart/2005/8/layout/orgChart1"/>
    <dgm:cxn modelId="{2E2CA49A-7188-462F-9E68-120B252AF2B9}" srcId="{D4BC317A-8355-4F37-AF6F-5B4C06BD0BA1}" destId="{9A0EB886-6817-40A3-8E8E-6C68A8C4ACBB}" srcOrd="0" destOrd="0" parTransId="{11056303-DA41-4764-ABC4-EE6B90883540}" sibTransId="{A00D43EF-9227-4792-8E78-C35DDB594FF9}"/>
    <dgm:cxn modelId="{DFF0F7B5-41A1-4F8A-9996-07324616E6D7}" type="presOf" srcId="{B66D6D45-E426-43FB-A1E5-B90A75356C3B}" destId="{22F4B000-799A-426C-BAF8-30DE08D37B7F}" srcOrd="0" destOrd="0" presId="urn:microsoft.com/office/officeart/2005/8/layout/orgChart1"/>
    <dgm:cxn modelId="{392AA703-668B-474C-B167-13C746D048A5}" srcId="{9A0EB886-6817-40A3-8E8E-6C68A8C4ACBB}" destId="{B38832CA-500C-48CE-ABFD-6326B5A8276F}" srcOrd="1" destOrd="0" parTransId="{B66D6D45-E426-43FB-A1E5-B90A75356C3B}" sibTransId="{CE37353F-8EAF-46EC-9408-6C3E02401A31}"/>
    <dgm:cxn modelId="{86D12A0F-2751-4BBB-A739-EEC0FBC5EBDB}" type="presParOf" srcId="{7BF7104A-294C-460D-9EF4-FFBC80C0D7E1}" destId="{BB9EF4A2-B8DA-40A4-805F-8DC45DF79116}" srcOrd="0" destOrd="0" presId="urn:microsoft.com/office/officeart/2005/8/layout/orgChart1"/>
    <dgm:cxn modelId="{E3308CB5-6E02-46B1-963E-31664FFAA7E4}" type="presParOf" srcId="{BB9EF4A2-B8DA-40A4-805F-8DC45DF79116}" destId="{211A2FBE-BACC-4111-8670-BEE87FBE8ED0}" srcOrd="0" destOrd="0" presId="urn:microsoft.com/office/officeart/2005/8/layout/orgChart1"/>
    <dgm:cxn modelId="{67E281EE-F6AC-4972-96D3-D1EA12B8B238}" type="presParOf" srcId="{211A2FBE-BACC-4111-8670-BEE87FBE8ED0}" destId="{EF6D7F65-D897-4AEA-8FB2-DD53386789DC}" srcOrd="0" destOrd="0" presId="urn:microsoft.com/office/officeart/2005/8/layout/orgChart1"/>
    <dgm:cxn modelId="{B445F84D-2FE8-435D-BFAD-CC63D48254C8}" type="presParOf" srcId="{211A2FBE-BACC-4111-8670-BEE87FBE8ED0}" destId="{821E6239-7B71-4056-BB7A-32C21C375FF6}" srcOrd="1" destOrd="0" presId="urn:microsoft.com/office/officeart/2005/8/layout/orgChart1"/>
    <dgm:cxn modelId="{29AB3C56-FC1E-4D0B-BD37-9DCA46FD816D}" type="presParOf" srcId="{BB9EF4A2-B8DA-40A4-805F-8DC45DF79116}" destId="{161D22E4-2C9B-4763-869E-455FF5A26D50}" srcOrd="1" destOrd="0" presId="urn:microsoft.com/office/officeart/2005/8/layout/orgChart1"/>
    <dgm:cxn modelId="{29050EC8-3F66-40BB-8BCF-8B77B687B7CF}" type="presParOf" srcId="{161D22E4-2C9B-4763-869E-455FF5A26D50}" destId="{AA748C86-C3A9-4C1D-AC63-48C2EE4EC0B7}" srcOrd="0" destOrd="0" presId="urn:microsoft.com/office/officeart/2005/8/layout/orgChart1"/>
    <dgm:cxn modelId="{E2E2A54A-1A38-4768-B72F-225020BE048C}" type="presParOf" srcId="{161D22E4-2C9B-4763-869E-455FF5A26D50}" destId="{C80F37BB-42BF-48B5-9C78-3BD7029E832A}" srcOrd="1" destOrd="0" presId="urn:microsoft.com/office/officeart/2005/8/layout/orgChart1"/>
    <dgm:cxn modelId="{2E3C8FCE-CFC0-4DEC-B1F1-87E47B3A96DA}" type="presParOf" srcId="{C80F37BB-42BF-48B5-9C78-3BD7029E832A}" destId="{43350102-6E6D-4483-AAF6-8D97FDBFC69E}" srcOrd="0" destOrd="0" presId="urn:microsoft.com/office/officeart/2005/8/layout/orgChart1"/>
    <dgm:cxn modelId="{5DDC9FB5-EA35-48D7-A736-8E08B8B5FF7B}" type="presParOf" srcId="{43350102-6E6D-4483-AAF6-8D97FDBFC69E}" destId="{A1F61B51-CB47-443A-A2BB-C45EB140D479}" srcOrd="0" destOrd="0" presId="urn:microsoft.com/office/officeart/2005/8/layout/orgChart1"/>
    <dgm:cxn modelId="{CF8192B1-E153-4D1F-953E-8021C212F1B6}" type="presParOf" srcId="{43350102-6E6D-4483-AAF6-8D97FDBFC69E}" destId="{0ECEEC04-A676-4089-AA97-10D23A5DCDBD}" srcOrd="1" destOrd="0" presId="urn:microsoft.com/office/officeart/2005/8/layout/orgChart1"/>
    <dgm:cxn modelId="{F5EFC72A-617B-4A09-A54B-F2DE2C9F67A5}" type="presParOf" srcId="{C80F37BB-42BF-48B5-9C78-3BD7029E832A}" destId="{F899C9DE-6A27-457B-AFB3-999E23BFD6C4}" srcOrd="1" destOrd="0" presId="urn:microsoft.com/office/officeart/2005/8/layout/orgChart1"/>
    <dgm:cxn modelId="{38033754-4C24-40AB-B0EB-B1A25F0C3806}" type="presParOf" srcId="{C80F37BB-42BF-48B5-9C78-3BD7029E832A}" destId="{CAF8C961-C62E-4F15-97EB-85326D4B2DB3}" srcOrd="2" destOrd="0" presId="urn:microsoft.com/office/officeart/2005/8/layout/orgChart1"/>
    <dgm:cxn modelId="{0A8698A6-B25B-49BA-A1D0-699E1ECECAA3}" type="presParOf" srcId="{161D22E4-2C9B-4763-869E-455FF5A26D50}" destId="{22F4B000-799A-426C-BAF8-30DE08D37B7F}" srcOrd="2" destOrd="0" presId="urn:microsoft.com/office/officeart/2005/8/layout/orgChart1"/>
    <dgm:cxn modelId="{0C1F657D-CC98-4A81-8A61-07643903C754}" type="presParOf" srcId="{161D22E4-2C9B-4763-869E-455FF5A26D50}" destId="{5F4A6283-1FF6-4EC6-8497-F7782D9CE37F}" srcOrd="3" destOrd="0" presId="urn:microsoft.com/office/officeart/2005/8/layout/orgChart1"/>
    <dgm:cxn modelId="{FEE5DBA0-06B1-46B6-B6B1-B8FC84F9FA09}" type="presParOf" srcId="{5F4A6283-1FF6-4EC6-8497-F7782D9CE37F}" destId="{670E3A33-454C-4F19-93F3-EFA49737F5D0}" srcOrd="0" destOrd="0" presId="urn:microsoft.com/office/officeart/2005/8/layout/orgChart1"/>
    <dgm:cxn modelId="{B5F949FA-461C-4987-A357-05241E377A27}" type="presParOf" srcId="{670E3A33-454C-4F19-93F3-EFA49737F5D0}" destId="{CB84754F-2AAD-4DB9-96D4-0001FB75BDB8}" srcOrd="0" destOrd="0" presId="urn:microsoft.com/office/officeart/2005/8/layout/orgChart1"/>
    <dgm:cxn modelId="{8542FE5D-6433-4DCA-85D0-A11FE14E44E1}" type="presParOf" srcId="{670E3A33-454C-4F19-93F3-EFA49737F5D0}" destId="{B2D36C05-749D-40AC-8640-3F10548CDB8A}" srcOrd="1" destOrd="0" presId="urn:microsoft.com/office/officeart/2005/8/layout/orgChart1"/>
    <dgm:cxn modelId="{833EE975-4296-4A2F-810F-604233C3DFF0}" type="presParOf" srcId="{5F4A6283-1FF6-4EC6-8497-F7782D9CE37F}" destId="{71149923-5831-4A5F-B58B-CB288D5E41C8}" srcOrd="1" destOrd="0" presId="urn:microsoft.com/office/officeart/2005/8/layout/orgChart1"/>
    <dgm:cxn modelId="{441755A4-955D-4834-A0CB-349C997E63FF}" type="presParOf" srcId="{5F4A6283-1FF6-4EC6-8497-F7782D9CE37F}" destId="{8993A5C9-7005-4DB0-9642-D6AE988E7EA9}" srcOrd="2" destOrd="0" presId="urn:microsoft.com/office/officeart/2005/8/layout/orgChart1"/>
    <dgm:cxn modelId="{60ABC8B3-3FE0-4007-940C-7499DCDBF4C3}" type="presParOf" srcId="{BB9EF4A2-B8DA-40A4-805F-8DC45DF79116}" destId="{F04FB60B-EF11-441A-B523-911700622979}"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F4B000-799A-426C-BAF8-30DE08D37B7F}">
      <dsp:nvSpPr>
        <dsp:cNvPr id="0" name=""/>
        <dsp:cNvSpPr/>
      </dsp:nvSpPr>
      <dsp:spPr>
        <a:xfrm>
          <a:off x="3352800" y="988963"/>
          <a:ext cx="2144680" cy="415130"/>
        </a:xfrm>
        <a:custGeom>
          <a:avLst/>
          <a:gdLst/>
          <a:ahLst/>
          <a:cxnLst/>
          <a:rect l="0" t="0" r="0" b="0"/>
          <a:pathLst>
            <a:path>
              <a:moveTo>
                <a:pt x="0" y="0"/>
              </a:moveTo>
              <a:lnTo>
                <a:pt x="0" y="207565"/>
              </a:lnTo>
              <a:lnTo>
                <a:pt x="2144680" y="207565"/>
              </a:lnTo>
              <a:lnTo>
                <a:pt x="2144680" y="415130"/>
              </a:lnTo>
            </a:path>
          </a:pathLst>
        </a:custGeom>
        <a:noFill/>
        <a:ln w="25400" cap="flat" cmpd="sng" algn="ctr">
          <a:solidFill>
            <a:srgbClr val="0072A2"/>
          </a:solidFill>
          <a:prstDash val="solid"/>
        </a:ln>
        <a:effectLst/>
      </dsp:spPr>
      <dsp:style>
        <a:lnRef idx="2">
          <a:scrgbClr r="0" g="0" b="0"/>
        </a:lnRef>
        <a:fillRef idx="0">
          <a:scrgbClr r="0" g="0" b="0"/>
        </a:fillRef>
        <a:effectRef idx="0">
          <a:scrgbClr r="0" g="0" b="0"/>
        </a:effectRef>
        <a:fontRef idx="minor"/>
      </dsp:style>
    </dsp:sp>
    <dsp:sp modelId="{AA748C86-C3A9-4C1D-AC63-48C2EE4EC0B7}">
      <dsp:nvSpPr>
        <dsp:cNvPr id="0" name=""/>
        <dsp:cNvSpPr/>
      </dsp:nvSpPr>
      <dsp:spPr>
        <a:xfrm>
          <a:off x="1194361" y="988963"/>
          <a:ext cx="2158438" cy="415130"/>
        </a:xfrm>
        <a:custGeom>
          <a:avLst/>
          <a:gdLst/>
          <a:ahLst/>
          <a:cxnLst/>
          <a:rect l="0" t="0" r="0" b="0"/>
          <a:pathLst>
            <a:path>
              <a:moveTo>
                <a:pt x="2158438" y="0"/>
              </a:moveTo>
              <a:lnTo>
                <a:pt x="2158438" y="207565"/>
              </a:lnTo>
              <a:lnTo>
                <a:pt x="0" y="207565"/>
              </a:lnTo>
              <a:lnTo>
                <a:pt x="0" y="415130"/>
              </a:lnTo>
            </a:path>
          </a:pathLst>
        </a:custGeom>
        <a:noFill/>
        <a:ln w="25400" cap="flat" cmpd="sng" algn="ctr">
          <a:solidFill>
            <a:srgbClr val="0072A2"/>
          </a:solidFill>
          <a:prstDash val="solid"/>
        </a:ln>
        <a:effectLst/>
      </dsp:spPr>
      <dsp:style>
        <a:lnRef idx="2">
          <a:scrgbClr r="0" g="0" b="0"/>
        </a:lnRef>
        <a:fillRef idx="0">
          <a:scrgbClr r="0" g="0" b="0"/>
        </a:fillRef>
        <a:effectRef idx="0">
          <a:scrgbClr r="0" g="0" b="0"/>
        </a:effectRef>
        <a:fontRef idx="minor"/>
      </dsp:style>
    </dsp:sp>
    <dsp:sp modelId="{EF6D7F65-D897-4AEA-8FB2-DD53386789DC}">
      <dsp:nvSpPr>
        <dsp:cNvPr id="0" name=""/>
        <dsp:cNvSpPr/>
      </dsp:nvSpPr>
      <dsp:spPr>
        <a:xfrm>
          <a:off x="1600200" y="559"/>
          <a:ext cx="3505199" cy="988404"/>
        </a:xfrm>
        <a:prstGeom prst="rect">
          <a:avLst/>
        </a:prstGeom>
        <a:solidFill>
          <a:schemeClr val="tx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a:solidFill>
                <a:schemeClr val="tx1"/>
              </a:solidFill>
            </a:rPr>
            <a:t>Techniques to Simplify LIFO</a:t>
          </a:r>
        </a:p>
      </dsp:txBody>
      <dsp:txXfrm>
        <a:off x="1600200" y="559"/>
        <a:ext cx="3505199" cy="988404"/>
      </dsp:txXfrm>
    </dsp:sp>
    <dsp:sp modelId="{A1F61B51-CB47-443A-A2BB-C45EB140D479}">
      <dsp:nvSpPr>
        <dsp:cNvPr id="0" name=""/>
        <dsp:cNvSpPr/>
      </dsp:nvSpPr>
      <dsp:spPr>
        <a:xfrm>
          <a:off x="107115" y="1404094"/>
          <a:ext cx="2174490" cy="988404"/>
        </a:xfrm>
        <a:prstGeom prst="rect">
          <a:avLst/>
        </a:prstGeom>
        <a:solidFill>
          <a:schemeClr val="tx2">
            <a:lumMod val="20000"/>
            <a:lumOff val="80000"/>
          </a:schemeClr>
        </a:solidFill>
        <a:ln w="25400" cap="flat" cmpd="sng" algn="ctr">
          <a:solidFill>
            <a:schemeClr val="accent5">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a:solidFill>
                <a:schemeClr val="tx1"/>
              </a:solidFill>
            </a:rPr>
            <a:t>LIFO inventory pools</a:t>
          </a:r>
        </a:p>
      </dsp:txBody>
      <dsp:txXfrm>
        <a:off x="107115" y="1404094"/>
        <a:ext cx="2174490" cy="988404"/>
      </dsp:txXfrm>
    </dsp:sp>
    <dsp:sp modelId="{CB84754F-2AAD-4DB9-96D4-0001FB75BDB8}">
      <dsp:nvSpPr>
        <dsp:cNvPr id="0" name=""/>
        <dsp:cNvSpPr/>
      </dsp:nvSpPr>
      <dsp:spPr>
        <a:xfrm>
          <a:off x="4410234" y="1404094"/>
          <a:ext cx="2174490" cy="988404"/>
        </a:xfrm>
        <a:prstGeom prst="rect">
          <a:avLst/>
        </a:prstGeom>
        <a:solidFill>
          <a:schemeClr val="tx2">
            <a:lumMod val="20000"/>
            <a:lumOff val="80000"/>
          </a:schemeClr>
        </a:solidFill>
        <a:ln w="25400" cap="flat" cmpd="sng" algn="ctr">
          <a:solidFill>
            <a:schemeClr val="accent5">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a:solidFill>
                <a:schemeClr val="tx1"/>
              </a:solidFill>
            </a:rPr>
            <a:t>Dollar-value LIFO method</a:t>
          </a:r>
        </a:p>
      </dsp:txBody>
      <dsp:txXfrm>
        <a:off x="4410234" y="1404094"/>
        <a:ext cx="2174490" cy="98840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2BB299-0800-4113-998F-FF30EBBAE6EA}" type="datetimeFigureOut">
              <a:rPr lang="en-US" smtClean="0"/>
              <a:pPr/>
              <a:t>4/4/17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441FFD-8C28-4B18-BA93-C1BAB6AC0271}" type="slidenum">
              <a:rPr lang="en-US" smtClean="0"/>
              <a:pPr/>
              <a:t>‹#›</a:t>
            </a:fld>
            <a:endParaRPr lang="en-US" dirty="0"/>
          </a:p>
        </p:txBody>
      </p:sp>
    </p:spTree>
    <p:extLst>
      <p:ext uri="{BB962C8B-B14F-4D97-AF65-F5344CB8AC3E}">
        <p14:creationId xmlns:p14="http://schemas.microsoft.com/office/powerpoint/2010/main" val="2027511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two chapters continue our study of assets by investigating the measurement and reporting issues involving inventories and the related expense—cost of goods sold.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1</a:t>
            </a:fld>
            <a:endParaRPr lang="en-US" dirty="0"/>
          </a:p>
        </p:txBody>
      </p:sp>
    </p:spTree>
    <p:extLst>
      <p:ext uri="{BB962C8B-B14F-4D97-AF65-F5344CB8AC3E}">
        <p14:creationId xmlns:p14="http://schemas.microsoft.com/office/powerpoint/2010/main" val="2368277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A </a:t>
            </a:r>
            <a:r>
              <a:rPr lang="en-US" b="1" i="0" dirty="0"/>
              <a:t>periodic inventory system </a:t>
            </a:r>
            <a:r>
              <a:rPr lang="en-US" b="0" i="0" dirty="0"/>
              <a:t>is not designed to track either the quantity or cost of merchandise. The merchandise inventory account balance is not adjusted as purchases and sales are made but only periodically at the end of a reporting period. A physical count of the period’s ending inventory is made and costs are assigned to the</a:t>
            </a:r>
            <a:r>
              <a:rPr lang="en-US" b="0" i="0" baseline="0" dirty="0"/>
              <a:t> </a:t>
            </a:r>
            <a:r>
              <a:rPr lang="en-US" b="0" i="0" dirty="0"/>
              <a:t>quantities determined. Merchandise </a:t>
            </a:r>
            <a:r>
              <a:rPr lang="en-US" sz="1200" kern="1200" baseline="0" dirty="0">
                <a:solidFill>
                  <a:schemeClr val="tx1"/>
                </a:solidFill>
                <a:latin typeface="+mn-lt"/>
                <a:ea typeface="+mn-ea"/>
                <a:cs typeface="+mn-cs"/>
              </a:rPr>
              <a:t>purchases, purchase returns, purchase discounts, and freight-in (purchases plus freight-in less returns and discounts equals net purchases) are recorded in temporary accounts and the period’s cost of goods sold is determined at the end of the period by combining the temporary accounts with the inventory account:</a:t>
            </a:r>
            <a:br>
              <a:rPr lang="en-US" sz="1200" kern="1200" baseline="0" dirty="0">
                <a:solidFill>
                  <a:schemeClr val="tx1"/>
                </a:solidFill>
                <a:latin typeface="+mn-lt"/>
                <a:ea typeface="+mn-ea"/>
                <a:cs typeface="+mn-cs"/>
              </a:rPr>
            </a:b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Cost of goods sold = Beginning </a:t>
            </a:r>
            <a:r>
              <a:rPr lang="en-US" sz="1200" kern="1200" baseline="0" dirty="0">
                <a:solidFill>
                  <a:schemeClr val="tx1"/>
                </a:solidFill>
                <a:latin typeface="+mn-lt"/>
                <a:ea typeface="+mn-ea"/>
                <a:cs typeface="+mn-cs"/>
              </a:rPr>
              <a:t>inventory + Net purchases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Ending </a:t>
            </a:r>
            <a:r>
              <a:rPr lang="en-US" sz="1200" kern="1200" baseline="0" dirty="0" smtClean="0">
                <a:solidFill>
                  <a:schemeClr val="tx1"/>
                </a:solidFill>
                <a:latin typeface="+mn-lt"/>
                <a:ea typeface="+mn-ea"/>
                <a:cs typeface="+mn-cs"/>
              </a:rPr>
              <a:t>inventory</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8–4 </a:t>
            </a:r>
            <a:r>
              <a:rPr lang="en-US" sz="1200" b="0" i="0" u="none" strike="noStrike" kern="1200" baseline="0" dirty="0">
                <a:solidFill>
                  <a:schemeClr val="tx1"/>
                </a:solidFill>
                <a:latin typeface="+mn-lt"/>
                <a:ea typeface="+mn-ea"/>
                <a:cs typeface="+mn-cs"/>
              </a:rPr>
              <a:t>looks at the periodic system using the </a:t>
            </a:r>
            <a:r>
              <a:rPr lang="en-US" sz="1200" b="0" i="0" u="none" strike="noStrike" kern="1200" baseline="0" dirty="0" err="1">
                <a:solidFill>
                  <a:schemeClr val="tx1"/>
                </a:solidFill>
                <a:latin typeface="+mn-lt"/>
                <a:ea typeface="+mn-ea"/>
                <a:cs typeface="+mn-cs"/>
              </a:rPr>
              <a:t>Lothridge</a:t>
            </a:r>
            <a:r>
              <a:rPr lang="en-US" sz="1200" b="0" i="0" u="none" strike="noStrike" kern="1200" baseline="0" dirty="0">
                <a:solidFill>
                  <a:schemeClr val="tx1"/>
                </a:solidFill>
                <a:latin typeface="+mn-lt"/>
                <a:ea typeface="+mn-ea"/>
                <a:cs typeface="+mn-cs"/>
              </a:rPr>
              <a:t> Wholesale Beverage Company example.</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8–4</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First, we record purchases made during the year by debiting purchases for $600,000 and crediting accounts payable for the same amount, as the purchases were made on account.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Next, an</a:t>
            </a:r>
            <a:r>
              <a:rPr lang="en-US" baseline="0" dirty="0"/>
              <a:t> entry is made t</a:t>
            </a:r>
            <a:r>
              <a:rPr lang="en-US" dirty="0"/>
              <a:t>o record sales on account. No entry is recorded for the cost of inventory sold.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12</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Because cost of goods sold isn’t determined automatically and continually by the periodic system, it must be determined indirectly after a physical inventory 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8–4 </a:t>
            </a:r>
            <a:r>
              <a:rPr lang="en-US" sz="1200" b="0" i="0" u="none" strike="noStrike" kern="1200" baseline="0" dirty="0">
                <a:solidFill>
                  <a:schemeClr val="tx1"/>
                </a:solidFill>
                <a:latin typeface="+mn-lt"/>
                <a:ea typeface="+mn-ea"/>
                <a:cs typeface="+mn-cs"/>
              </a:rPr>
              <a:t>shows how cost of goods sold for 2018 is determined.</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13</a:t>
            </a:fld>
            <a:endParaRPr lang="en-US" dirty="0"/>
          </a:p>
        </p:txBody>
      </p:sp>
    </p:spTree>
    <p:extLst>
      <p:ext uri="{BB962C8B-B14F-4D97-AF65-F5344CB8AC3E}">
        <p14:creationId xmlns:p14="http://schemas.microsoft.com/office/powerpoint/2010/main" val="764368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8–4</a:t>
            </a:r>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baseline="0" dirty="0">
                <a:solidFill>
                  <a:schemeClr val="tx1"/>
                </a:solidFill>
                <a:latin typeface="+mn-lt"/>
                <a:ea typeface="+mn-ea"/>
                <a:cs typeface="+mn-cs"/>
              </a:rPr>
              <a:t>This journal entry combines the components of cost of goods sold into a single expense account and updates the balance in the inventory account. It adjusts the inventory account to the correct period-end amount, closes the temporary purchases account, and records the residual as cost of goods sold.</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14</a:t>
            </a:fld>
            <a:endParaRPr lang="en-US" dirty="0"/>
          </a:p>
        </p:txBody>
      </p:sp>
    </p:spTree>
    <p:extLst>
      <p:ext uri="{BB962C8B-B14F-4D97-AF65-F5344CB8AC3E}">
        <p14:creationId xmlns:p14="http://schemas.microsoft.com/office/powerpoint/2010/main" val="3851920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Beginning inventory plus net purchases during the period is the </a:t>
            </a:r>
            <a:r>
              <a:rPr lang="en-US" sz="1200" b="0" i="1" u="none" strike="noStrike" kern="1200" baseline="0" dirty="0">
                <a:solidFill>
                  <a:schemeClr val="tx1"/>
                </a:solidFill>
                <a:latin typeface="+mn-lt"/>
                <a:ea typeface="+mn-ea"/>
                <a:cs typeface="+mn-cs"/>
              </a:rPr>
              <a:t>cost of goods available for sale</a:t>
            </a:r>
            <a:r>
              <a:rPr lang="en-US" sz="1200" b="0" i="0" u="none" strike="noStrike" kern="1200" baseline="0" dirty="0">
                <a:solidFill>
                  <a:schemeClr val="tx1"/>
                </a:solidFill>
                <a:latin typeface="+mn-lt"/>
                <a:ea typeface="+mn-ea"/>
                <a:cs typeface="+mn-cs"/>
              </a:rPr>
              <a:t>. The main difference between a perpetual and a periodic system is that the periodic system allocates cost of goods available for sale between ending inventory and cost of goods sold (periodically) </a:t>
            </a:r>
            <a:r>
              <a:rPr lang="en-US" sz="1200" b="0" i="1" u="none" strike="noStrike" kern="1200" baseline="0" dirty="0">
                <a:solidFill>
                  <a:schemeClr val="tx1"/>
                </a:solidFill>
                <a:latin typeface="+mn-lt"/>
                <a:ea typeface="+mn-ea"/>
                <a:cs typeface="+mn-cs"/>
              </a:rPr>
              <a:t>at the end of the period</a:t>
            </a:r>
            <a:r>
              <a:rPr lang="en-US" sz="1200" b="0" i="0" u="none" strike="noStrike" kern="1200" baseline="0" dirty="0">
                <a:solidFill>
                  <a:schemeClr val="tx1"/>
                </a:solidFill>
                <a:latin typeface="+mn-lt"/>
                <a:ea typeface="+mn-ea"/>
                <a:cs typeface="+mn-cs"/>
              </a:rPr>
              <a:t>. In contrast, the perpetual system performs this allocation by decreasing inventory and increasing cost of goods sold (perpetually) </a:t>
            </a:r>
            <a:r>
              <a:rPr lang="en-US" sz="1200" b="0" i="1" u="none" strike="noStrike" kern="1200" baseline="0" dirty="0">
                <a:solidFill>
                  <a:schemeClr val="tx1"/>
                </a:solidFill>
                <a:latin typeface="+mn-lt"/>
                <a:ea typeface="+mn-ea"/>
                <a:cs typeface="+mn-cs"/>
              </a:rPr>
              <a:t>each time goods are sold</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impact on the financial statements of choosing one system over the other generally is not significant. The choice between the two approaches usually is motivated by management control considerations as well as the comparative costs of implementation. Perpetual systems can provide more information about the dollar amounts of inventory levels on a continuous basis. They also facilitate the preparation of interim financial statements by providing fairly accurate information without the necessity of a physical count of inventory.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a perpetual system may be more expensive to implement than a periodic system. This is particularly true for inventories consisting of large numbers of low-cost items. Perpetual systems are more workable with inventories of high-cost items such as construction equipment or automobiles. However, with the help of computers and electronic sales devices such as cash register systems with barcode scanners, the perpetual inventory system is now available to many small businesses that previously could not afford them and is economically feasible for a broader range of inventory items than before.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periodic system is less costly to implement during the period but requires a physical count before ending inventory and cost of goods sold can be determined. This makes the preparation of interim financial statements more costly unless an inventory estimation technique is used. And, perhaps most importantly, the inventory monitoring features provided by a perpetual system are not available. However, it is important to remember that a perpetual system involves the tracking of both inventory quantities and costs. Many companies that determine costs only periodically employ systems to constantly monitor inventory quantities.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15</a:t>
            </a:fld>
            <a:endParaRPr lang="en-US" dirty="0"/>
          </a:p>
        </p:txBody>
      </p:sp>
    </p:spTree>
    <p:extLst>
      <p:ext uri="{BB962C8B-B14F-4D97-AF65-F5344CB8AC3E}">
        <p14:creationId xmlns:p14="http://schemas.microsoft.com/office/powerpoint/2010/main" val="40723814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874596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11083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Regardless of the system used, the measurement of inventory and cost of goods sold starts with determining the physical units of goods. Typically, determining the physical units that should be included in inventory is a simple matter because it consists of items in the possession of the company. However, in some situations the identification of items that should be included in inventory is more difficult. Consider, for example, goods in transit, goods on consignment, and sales returns.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18</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At the end of a reporting period, it’s important to ensure a proper inventory cutoff. This means determining the ownership of goods that are in transit between the company and its customers as well as between the company and its suppliers.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19</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kern="1200" baseline="0" dirty="0">
                <a:solidFill>
                  <a:schemeClr val="tx1"/>
                </a:solidFill>
                <a:latin typeface="+mn-lt"/>
                <a:ea typeface="+mn-ea"/>
                <a:cs typeface="+mn-cs"/>
              </a:rPr>
              <a:t>Inventory </a:t>
            </a:r>
            <a:r>
              <a:rPr lang="en-US" sz="1200" kern="1200" baseline="0" dirty="0">
                <a:solidFill>
                  <a:schemeClr val="tx1"/>
                </a:solidFill>
                <a:latin typeface="+mn-lt"/>
                <a:ea typeface="+mn-ea"/>
                <a:cs typeface="+mn-cs"/>
              </a:rPr>
              <a:t>refers to the assets a company (1) intends to sell in the normal course of business, (2) has in production for future sale (work in process), or (3) uses currently in the production of goods to be sold (raw materials).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computers produced by </a:t>
            </a:r>
            <a:r>
              <a:rPr lang="en-US" sz="1200" b="0" i="0" u="none" strike="noStrike" kern="1200" baseline="0" dirty="0" smtClean="0">
                <a:solidFill>
                  <a:schemeClr val="tx1"/>
                </a:solidFill>
                <a:latin typeface="+mn-lt"/>
                <a:ea typeface="+mn-ea"/>
                <a:cs typeface="+mn-cs"/>
              </a:rPr>
              <a:t>Hewlett-Packard </a:t>
            </a:r>
            <a:r>
              <a:rPr lang="en-US" sz="1200" b="0" i="0" u="none" strike="noStrike" kern="1200" baseline="0" dirty="0">
                <a:solidFill>
                  <a:schemeClr val="tx1"/>
                </a:solidFill>
                <a:latin typeface="+mn-lt"/>
                <a:ea typeface="+mn-ea"/>
                <a:cs typeface="+mn-cs"/>
              </a:rPr>
              <a:t>(HP) that are intended for sale to customers are inventory, as are partially completed components, the computer chips, and memory modules that will go into computers produced later. The computers </a:t>
            </a:r>
            <a:r>
              <a:rPr lang="en-US" sz="1200" b="0" i="1" u="none" strike="noStrike" kern="1200" baseline="0" dirty="0">
                <a:solidFill>
                  <a:schemeClr val="tx1"/>
                </a:solidFill>
                <a:latin typeface="+mn-lt"/>
                <a:ea typeface="+mn-ea"/>
                <a:cs typeface="+mn-cs"/>
              </a:rPr>
              <a:t>used </a:t>
            </a:r>
            <a:r>
              <a:rPr lang="en-US" sz="1200" b="0" i="0" u="none" strike="noStrike" kern="1200" baseline="0" dirty="0">
                <a:solidFill>
                  <a:schemeClr val="tx1"/>
                </a:solidFill>
                <a:latin typeface="+mn-lt"/>
                <a:ea typeface="+mn-ea"/>
                <a:cs typeface="+mn-cs"/>
              </a:rPr>
              <a:t>by HP’s employees to maintain its accounting system and other company operations, however, are not available for sale to customers and therefore are classified and accounted for as plant and equipment. Similarly, the stocks and bonds a securities dealer holds for sale are inventory, whereas HP would classify the securities it holds as investments.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Cost of goods sold </a:t>
            </a:r>
            <a:r>
              <a:rPr lang="en-US" sz="1200" b="0" i="0" u="none" strike="noStrike" kern="1200" baseline="0" dirty="0">
                <a:solidFill>
                  <a:schemeClr val="tx1"/>
                </a:solidFill>
                <a:latin typeface="+mn-lt"/>
                <a:ea typeface="+mn-ea"/>
                <a:cs typeface="+mn-cs"/>
              </a:rPr>
              <a:t>is the expense related to inventory.</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Inventory usually is one of the </a:t>
            </a:r>
            <a:r>
              <a:rPr lang="en-US" sz="1200" b="0" i="0" u="none" strike="noStrike" kern="1200" baseline="0" dirty="0" smtClean="0">
                <a:solidFill>
                  <a:schemeClr val="tx1"/>
                </a:solidFill>
                <a:latin typeface="+mn-lt"/>
                <a:ea typeface="+mn-ea"/>
                <a:cs typeface="+mn-cs"/>
              </a:rPr>
              <a:t>largest assets </a:t>
            </a:r>
            <a:r>
              <a:rPr lang="en-US" sz="1200" b="0" i="0" u="none" strike="noStrike" kern="1200" baseline="0" dirty="0">
                <a:solidFill>
                  <a:schemeClr val="tx1"/>
                </a:solidFill>
                <a:latin typeface="+mn-lt"/>
                <a:ea typeface="+mn-ea"/>
                <a:cs typeface="+mn-cs"/>
              </a:rPr>
              <a:t>listed in the balance sheet for manufacturing, wholesale, and retail companies (enterprises that produce revenue by selling goods). Similarly, cost of goods sold typically is the largest expense in the income statement of these companies. </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4013269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both companies have December 31 fiscal year ends, whose inventory is it on December 31, 2018? In other words, which company will report these goods in ending inventory in the balance sheet as of December 31, 2018? The answer depends on who owns the goods on December 31. Ownership depends on the terms of the agreement between the two companies.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goods are shipped </a:t>
            </a:r>
            <a:r>
              <a:rPr lang="en-US" sz="1200" b="1" i="0" u="none" strike="noStrike" kern="1200" baseline="0" dirty="0">
                <a:solidFill>
                  <a:schemeClr val="tx1"/>
                </a:solidFill>
                <a:latin typeface="+mn-lt"/>
                <a:ea typeface="+mn-ea"/>
                <a:cs typeface="+mn-cs"/>
              </a:rPr>
              <a:t>f.o.b. (free on board) shipping point</a:t>
            </a:r>
            <a:r>
              <a:rPr lang="en-US" sz="1200" b="0" i="0" u="none" strike="noStrike" kern="1200" baseline="0" dirty="0">
                <a:solidFill>
                  <a:schemeClr val="tx1"/>
                </a:solidFill>
                <a:latin typeface="+mn-lt"/>
                <a:ea typeface="+mn-ea"/>
                <a:cs typeface="+mn-cs"/>
              </a:rPr>
              <a:t>, then legal title to the goods changes hands at the </a:t>
            </a:r>
            <a:r>
              <a:rPr lang="en-US" sz="1200" b="0" i="1" u="none" strike="noStrike" kern="1200" baseline="0" dirty="0">
                <a:solidFill>
                  <a:schemeClr val="tx1"/>
                </a:solidFill>
                <a:latin typeface="+mn-lt"/>
                <a:ea typeface="+mn-ea"/>
                <a:cs typeface="+mn-cs"/>
              </a:rPr>
              <a:t>point of shipment </a:t>
            </a:r>
            <a:r>
              <a:rPr lang="en-US" sz="1200" b="0" i="0" u="none" strike="noStrike" kern="1200" baseline="0" dirty="0">
                <a:solidFill>
                  <a:schemeClr val="tx1"/>
                </a:solidFill>
                <a:latin typeface="+mn-lt"/>
                <a:ea typeface="+mn-ea"/>
                <a:cs typeface="+mn-cs"/>
              </a:rPr>
              <a:t>when the seller delivers the goods to the common carrier (for example, a trucking company). In this case, the purchaser is responsible for shipping costs and transit insurance. Lothridge records the sale of inventory on December 29, 2018, and Jabbar records the purchase of inventory on that same day. Jabbar will include these goods in its 2018 ending inventory even though the company is not in physical possession of the goods on the last day of the fiscal year</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On the other hand, if the goods are shipped </a:t>
            </a:r>
            <a:r>
              <a:rPr lang="en-US" sz="1200" b="1" i="0" u="none" strike="noStrike" kern="1200" baseline="0" dirty="0" smtClean="0">
                <a:solidFill>
                  <a:schemeClr val="tx1"/>
                </a:solidFill>
                <a:latin typeface="+mn-lt"/>
                <a:ea typeface="+mn-ea"/>
                <a:cs typeface="+mn-cs"/>
              </a:rPr>
              <a:t>f.o.b. destination</a:t>
            </a:r>
            <a:r>
              <a:rPr lang="en-US" sz="1200" b="0" i="0" u="none" strike="noStrike" kern="1200" baseline="0" dirty="0" smtClean="0">
                <a:solidFill>
                  <a:schemeClr val="tx1"/>
                </a:solidFill>
                <a:latin typeface="+mn-lt"/>
                <a:ea typeface="+mn-ea"/>
                <a:cs typeface="+mn-cs"/>
              </a:rPr>
              <a:t>, the seller is responsible for shipping, and legal title does not pass until the goods arrive at their </a:t>
            </a:r>
            <a:r>
              <a:rPr lang="en-US" sz="1200" b="0" i="1" u="none" strike="noStrike" kern="1200" baseline="0" dirty="0" smtClean="0">
                <a:solidFill>
                  <a:schemeClr val="tx1"/>
                </a:solidFill>
                <a:latin typeface="+mn-lt"/>
                <a:ea typeface="+mn-ea"/>
                <a:cs typeface="+mn-cs"/>
              </a:rPr>
              <a:t>destination </a:t>
            </a:r>
            <a:r>
              <a:rPr lang="en-US" sz="1200" b="0" i="0" u="none" strike="noStrike" kern="1200" baseline="0" dirty="0" smtClean="0">
                <a:solidFill>
                  <a:schemeClr val="tx1"/>
                </a:solidFill>
                <a:latin typeface="+mn-lt"/>
                <a:ea typeface="+mn-ea"/>
                <a:cs typeface="+mn-cs"/>
              </a:rPr>
              <a:t>(the customer’s location). In our example, if the goods are shipped f.o.b. destination, </a:t>
            </a:r>
            <a:r>
              <a:rPr lang="en-US" sz="1200" b="0" i="0" u="none" strike="noStrike" kern="1200" baseline="0" dirty="0" err="1" smtClean="0">
                <a:solidFill>
                  <a:schemeClr val="tx1"/>
                </a:solidFill>
                <a:latin typeface="+mn-lt"/>
                <a:ea typeface="+mn-ea"/>
                <a:cs typeface="+mn-cs"/>
              </a:rPr>
              <a:t>Lothridge</a:t>
            </a:r>
            <a:r>
              <a:rPr lang="en-US" sz="1200" b="0" i="0" u="none" strike="noStrike" kern="1200" baseline="0" dirty="0" smtClean="0">
                <a:solidFill>
                  <a:schemeClr val="tx1"/>
                </a:solidFill>
                <a:latin typeface="+mn-lt"/>
                <a:ea typeface="+mn-ea"/>
                <a:cs typeface="+mn-cs"/>
              </a:rPr>
              <a:t> includes the goods in its 2018 ending inventory and the sale is not recorded until January 3, 2019, when those goods reach </a:t>
            </a:r>
            <a:r>
              <a:rPr lang="en-US" sz="1200" b="0" i="0" u="none" strike="noStrike" kern="1200" baseline="0" dirty="0" err="1" smtClean="0">
                <a:solidFill>
                  <a:schemeClr val="tx1"/>
                </a:solidFill>
                <a:latin typeface="+mn-lt"/>
                <a:ea typeface="+mn-ea"/>
                <a:cs typeface="+mn-cs"/>
              </a:rPr>
              <a:t>Jabbar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Jabbar</a:t>
            </a:r>
            <a:r>
              <a:rPr lang="en-US" sz="1200" b="0" i="0" u="none" strike="noStrike" kern="1200" baseline="0" dirty="0" smtClean="0">
                <a:solidFill>
                  <a:schemeClr val="tx1"/>
                </a:solidFill>
                <a:latin typeface="+mn-lt"/>
                <a:ea typeface="+mn-ea"/>
                <a:cs typeface="+mn-cs"/>
              </a:rPr>
              <a:t> also will wait until 2019 to record the purchase. </a:t>
            </a:r>
            <a:endParaRPr lang="en-US" b="0" i="0" dirty="0" smtClean="0"/>
          </a:p>
          <a:p>
            <a:r>
              <a:rPr lang="en-US" sz="1200" b="0" i="0" u="none" strike="noStrike" kern="1200" baseline="0" dirty="0" smtClean="0">
                <a:solidFill>
                  <a:schemeClr val="tx1"/>
                </a:solidFill>
                <a:latin typeface="+mn-lt"/>
                <a:ea typeface="+mn-ea"/>
                <a:cs typeface="+mn-cs"/>
              </a:rPr>
              <a:t>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20</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5669630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a company arranges for another company to sell its product under </a:t>
            </a:r>
            <a:r>
              <a:rPr lang="en-IN" sz="1200" b="1" i="0" u="none" strike="noStrike" kern="1200" baseline="0" dirty="0">
                <a:solidFill>
                  <a:schemeClr val="tx1"/>
                </a:solidFill>
                <a:latin typeface="+mn-lt"/>
                <a:ea typeface="+mn-ea"/>
                <a:cs typeface="+mn-cs"/>
              </a:rPr>
              <a:t>consignment</a:t>
            </a:r>
            <a:r>
              <a:rPr lang="en-IN" sz="1200" b="0" i="0" u="none" strike="noStrike" kern="1200" baseline="0" dirty="0">
                <a:solidFill>
                  <a:schemeClr val="tx1"/>
                </a:solidFill>
                <a:latin typeface="+mn-lt"/>
                <a:ea typeface="+mn-ea"/>
                <a:cs typeface="+mn-cs"/>
              </a:rPr>
              <a:t>. The goods are physically transferred to the other company (the consignee), but the transferor (consignor) retains legal title. If the consignee can’t find a buyer, the goods are returned to the consignor. If a buyer is found, the consignee remits the selling price (less commission and approved expenses) to the consignor</a:t>
            </a:r>
            <a:r>
              <a:rPr lang="en-IN" sz="1200" b="0" i="0" u="none" strike="noStrike" kern="1200" baseline="0" dirty="0" smtClean="0">
                <a:solidFill>
                  <a:schemeClr val="tx1"/>
                </a:solidFill>
                <a:latin typeface="+mn-lt"/>
                <a:ea typeface="+mn-ea"/>
                <a:cs typeface="+mn-cs"/>
              </a:rPr>
              <a:t>.</a:t>
            </a:r>
            <a:endParaRPr lang="en-US" sz="3600" dirty="0"/>
          </a:p>
          <a:p>
            <a:r>
              <a:rPr lang="en-US" dirty="0"/>
              <a:t/>
            </a:r>
            <a:br>
              <a:rPr lang="en-US" dirty="0"/>
            </a:br>
            <a:r>
              <a:rPr lang="en-US" sz="1200" kern="1200" baseline="0" dirty="0" smtClean="0">
                <a:solidFill>
                  <a:schemeClr val="tx1"/>
                </a:solidFill>
                <a:latin typeface="+mn-lt"/>
                <a:ea typeface="+mn-ea"/>
                <a:cs typeface="+mn-cs"/>
              </a:rPr>
              <a:t>The </a:t>
            </a:r>
            <a:r>
              <a:rPr lang="en-US" sz="1200" kern="1200" baseline="0" dirty="0">
                <a:solidFill>
                  <a:schemeClr val="tx1"/>
                </a:solidFill>
                <a:latin typeface="+mn-lt"/>
                <a:ea typeface="+mn-ea"/>
                <a:cs typeface="+mn-cs"/>
              </a:rPr>
              <a:t>sale is not complete (revenue is not recognized) until an eventual sale to a third party occurs. As a result, goods held on consignment generally are not included in the consignee’s inventory. While in stock, they belong to the consignor and should be included in inventory of the consignor even though not in the company’s physical possession. A sale is recorded by the consignor only when the goods are sold by the consignee and title passes to the customer.</a:t>
            </a:r>
            <a:endParaRPr lang="en-US" sz="3600" b="0" i="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b="0" i="0" dirty="0"/>
          </a:p>
          <a:p>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22</a:t>
            </a:fld>
            <a:endParaRPr lang="en-US" dirty="0"/>
          </a:p>
        </p:txBody>
      </p:sp>
    </p:spTree>
    <p:extLst>
      <p:ext uri="{BB962C8B-B14F-4D97-AF65-F5344CB8AC3E}">
        <p14:creationId xmlns:p14="http://schemas.microsoft.com/office/powerpoint/2010/main" val="13884160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the right of return exists, a seller must be able to estimate those returns before revenue can be recognized. The adjusting entry for estimated sales returns reduces sales revenue and accounts receivable. At the same time, cost of goods sold is reduced and inventory is increased. As a result, a company includes in inventory the cost of merchandise sold it anticipates will be returned.</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23</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The cost of inventory includes all necessary expenditures to acquire the inventory and bring it to its desired condition and location for sale or for use in the manufacturing process. Obviously, the cost includes the purchase price of the goods. But usually, the cost of acquiring inventory also includes freight charges on incoming goods borne by the buyer; insurance costs incurred by the buyer while the goods are in transit (if shipped f.o.b. shipping point); and the costs of unloading, unpacking, and preparing merchandise inventory for sale or raw materials inventory for use. The costs included in inventory are called product costs. They are associated with products and </a:t>
            </a:r>
            <a:r>
              <a:rPr lang="en-US" b="0" i="1" dirty="0"/>
              <a:t>expensed as cost of goods sold only when the related products are sold</a:t>
            </a:r>
            <a:r>
              <a:rPr lang="en-US" b="0" i="0" dirty="0"/>
              <a:t>. </a:t>
            </a:r>
            <a:r>
              <a:rPr lang="en-US" b="0" i="0" dirty="0" smtClean="0"/>
              <a:t>Purchase returns and purchase discounts represent a reduction</a:t>
            </a:r>
            <a:r>
              <a:rPr lang="en-US" b="0" i="0" baseline="0" dirty="0" smtClean="0"/>
              <a:t> in the purchase cost of inventory.</a:t>
            </a:r>
            <a:endParaRPr lang="en-IN" sz="1200" b="0" i="0" dirty="0"/>
          </a:p>
          <a:p>
            <a:endParaRPr lang="en-US" sz="1200"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24</a:t>
            </a:fld>
            <a:endParaRPr lang="en-US" dirty="0"/>
          </a:p>
        </p:txBody>
      </p:sp>
    </p:spTree>
    <p:extLst>
      <p:ext uri="{BB962C8B-B14F-4D97-AF65-F5344CB8AC3E}">
        <p14:creationId xmlns:p14="http://schemas.microsoft.com/office/powerpoint/2010/main" val="18722487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Freight-in on purchases is commonly included in the cost of inventory. These costs are necessary to get the inventory in location for sale or use and can generally be associated with particular goods. Freight costs are added to the inventory account in a perpetual system.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In a periodic system, freight costs are added to a temporary account called </a:t>
            </a:r>
            <a:r>
              <a:rPr lang="en-US" b="1" i="0" dirty="0"/>
              <a:t>freight-in</a:t>
            </a:r>
            <a:r>
              <a:rPr lang="en-US" b="0" i="0" dirty="0"/>
              <a:t> or </a:t>
            </a:r>
            <a:r>
              <a:rPr lang="en-US" b="1" i="0" dirty="0"/>
              <a:t>transportation-in</a:t>
            </a:r>
            <a:r>
              <a:rPr lang="en-US" b="0" i="0" dirty="0"/>
              <a:t>, which is added to purchases in determining net purchases for inclusion in cost of goods sold. The account is closed to cost of goods sold along with purchases and other components of cost of goods sold at the end of the reporting period. From an accounting system perspective, freight-in also </a:t>
            </a:r>
            <a:r>
              <a:rPr lang="en-US" sz="1200" kern="1200" baseline="0" dirty="0">
                <a:solidFill>
                  <a:schemeClr val="tx1"/>
                </a:solidFill>
                <a:latin typeface="+mn-lt"/>
                <a:ea typeface="+mn-ea"/>
                <a:cs typeface="+mn-cs"/>
              </a:rPr>
              <a:t>could be added to the purchases account. From a control perspective, by recording freight-in as a separate item, management can more easily track its freight costs. </a:t>
            </a: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Shipping charges on outgoing goods (freight-out) are not included in the cost of inventory. They are reported in the income statement either as part of cost of goods sold or as an operating expense, usually among selling expenses. If a company adopts a policy of not including shipping charges in cost of goods sold, both the amounts incurred during the period as well as the income statement classification of the expense must be disclosed.</a:t>
            </a:r>
            <a:endParaRPr lang="en-US" b="0" i="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 buyer views a return as a reduction of purchases. When the buyer returns goods to the seller, a </a:t>
            </a:r>
            <a:r>
              <a:rPr lang="en-US" b="1" dirty="0"/>
              <a:t>purchase return </a:t>
            </a:r>
            <a:r>
              <a:rPr lang="en-US" b="0" dirty="0"/>
              <a:t>is recorded. In a perpetual inventory system, this means a direct reduction in both inventory and accounts payable (if the account has not yet been paid) at the time of the return. In a periodic system a purchase returns account is used to temporarily accumulate these amounts. Purchase returns are subtracted from total purchases to calculate net purchases. The account is closed to cost of goods sold at the end of the reporting period.</a:t>
            </a:r>
          </a:p>
        </p:txBody>
      </p:sp>
      <p:sp>
        <p:nvSpPr>
          <p:cNvPr id="4" name="Slide Number Placeholder 3"/>
          <p:cNvSpPr>
            <a:spLocks noGrp="1"/>
          </p:cNvSpPr>
          <p:nvPr>
            <p:ph type="sldNum" sz="quarter" idx="10"/>
          </p:nvPr>
        </p:nvSpPr>
        <p:spPr/>
        <p:txBody>
          <a:bodyPr/>
          <a:lstStyle/>
          <a:p>
            <a:fld id="{FF441FFD-8C28-4B18-BA93-C1BAB6AC0271}" type="slidenum">
              <a:rPr lang="en-US" smtClean="0"/>
              <a:pPr/>
              <a:t>26</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These discounts really are quick-payment discounts because they represent reductions in the amount to be paid by the buyer in the event payment is made within a specified period of time. The amount of the discount and the time period within which it’s available are conveyed by terms like 2/10, n/30 (meaning a 2% discount if paid within 10 days, otherwise full payment within 30 days). As with the seller, the purchaser can record these purchase discounts using either the gross method or the net method.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Conceptually, the gross method views a discount not taken as part of the cost of inventory. The net method considers the cost of inventory to include the net, after-discount amount, and any discounts not taken are reported as interest expense</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The discount is viewed as compensation to the seller for providing financing to the buyer</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The gross method views a discount not taken as part of the cost of inventory. In this illustration, we record purchases for the full amount of $20,000. The net method considers the cost of inventory to include the net, after-discount </a:t>
            </a:r>
            <a:r>
              <a:rPr lang="en-US" sz="1200" b="0" i="0" u="none" strike="noStrike" kern="1200" baseline="0" dirty="0" smtClean="0">
                <a:solidFill>
                  <a:schemeClr val="tx1"/>
                </a:solidFill>
                <a:latin typeface="+mn-lt"/>
                <a:ea typeface="+mn-ea"/>
                <a:cs typeface="+mn-cs"/>
              </a:rPr>
              <a:t>amount. So, we record purchases at $19,600 (which is $20,000 minus the discount amount of 2% on $20,000).</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Note: The inventory account, not the purchases account, would be used in a perpetual system.</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27</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8–5</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Next, on remittance within the discount period, the discount amount of $280 is recorded as a credit to an account called purchase discounts under the gross method. Under the net method, they are recorded at net amount after discounts for the amount paid ($14,000 </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280).</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28</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8–5</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payments made after the discount period, cash and accounts payable are decreased by the gross amount originally recorded, which is $6,000 under the gross method. Under the net method, the discount not taken is recorded as interest expense for $120 (2% of $6,000).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effect on the financial statements of the difference between the two methods usually is immaterial. Net income over time will be the same using either method. There will, however, be a difference in gross profit between the two methods equal to the amount of </a:t>
            </a:r>
            <a:r>
              <a:rPr lang="en-US" sz="1200" b="0" i="0" u="none" strike="noStrike" kern="1200" baseline="0" dirty="0">
                <a:solidFill>
                  <a:schemeClr val="tx1"/>
                </a:solidFill>
                <a:latin typeface="+mn-lt"/>
                <a:ea typeface="+mn-ea"/>
                <a:cs typeface="+mn-cs"/>
              </a:rPr>
              <a:t>discounts not taken.</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29</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Merchandising Inventory:</a:t>
            </a:r>
            <a:r>
              <a:rPr lang="en-US"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Wholesale and retail companies purchase goods that are primarily in finished form. These companies are intermediaries in the process of moving goods from the manufacturer to the end-user. They often are referred to as merchandising companies and their inventory as merchandise inventory. </a:t>
            </a:r>
            <a:r>
              <a:rPr lang="en-US" sz="1200" i="1" kern="1200" baseline="0" dirty="0">
                <a:solidFill>
                  <a:schemeClr val="tx1"/>
                </a:solidFill>
                <a:latin typeface="+mn-lt"/>
                <a:ea typeface="+mn-ea"/>
                <a:cs typeface="+mn-cs"/>
              </a:rPr>
              <a:t>The cost of merchandise inventory includes the purchase price plus any other costs necessary to get the goods in condition and location for sale.</a:t>
            </a:r>
            <a:endParaRPr lang="en-US" sz="1200" b="0" i="1" u="none" strike="noStrike" kern="1200" baseline="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Manufacturing Inventories: </a:t>
            </a:r>
            <a:r>
              <a:rPr lang="en-US" sz="1200" kern="1200" baseline="0" dirty="0">
                <a:solidFill>
                  <a:schemeClr val="tx1"/>
                </a:solidFill>
                <a:latin typeface="+mn-lt"/>
                <a:ea typeface="+mn-ea"/>
                <a:cs typeface="+mn-cs"/>
              </a:rPr>
              <a:t>Unlike merchandising companies, manufacturing companies </a:t>
            </a:r>
            <a:r>
              <a:rPr lang="en-US" sz="1200" kern="1200" baseline="0" dirty="0" smtClean="0">
                <a:solidFill>
                  <a:schemeClr val="tx1"/>
                </a:solidFill>
                <a:latin typeface="+mn-lt"/>
                <a:ea typeface="+mn-ea"/>
                <a:cs typeface="+mn-cs"/>
              </a:rPr>
              <a:t>produce </a:t>
            </a:r>
            <a:r>
              <a:rPr lang="en-US" sz="1200" kern="1200" baseline="0" dirty="0">
                <a:solidFill>
                  <a:schemeClr val="tx1"/>
                </a:solidFill>
                <a:latin typeface="+mn-lt"/>
                <a:ea typeface="+mn-ea"/>
                <a:cs typeface="+mn-cs"/>
              </a:rPr>
              <a:t>the goods they sell to wholesalers, retailers, or other manufacturers. Inventory for a manufacturer consists of (1) raw materials, (2) work in process, and (3) finished goods.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a:t>
            </a:fld>
            <a:endParaRPr lang="en-US" dirty="0"/>
          </a:p>
        </p:txBody>
      </p:sp>
    </p:spTree>
    <p:extLst>
      <p:ext uri="{BB962C8B-B14F-4D97-AF65-F5344CB8AC3E}">
        <p14:creationId xmlns:p14="http://schemas.microsoft.com/office/powerpoint/2010/main" val="30168601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123390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3522996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8–6</a:t>
            </a:r>
            <a:endParaRPr lang="en-IN"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a:t>
            </a:r>
            <a:r>
              <a:rPr lang="en-IN" sz="1200" b="0" i="0" u="none" strike="noStrike" kern="1200" baseline="0" dirty="0">
                <a:solidFill>
                  <a:schemeClr val="tx1"/>
                </a:solidFill>
                <a:latin typeface="+mn-lt"/>
                <a:ea typeface="+mn-ea"/>
                <a:cs typeface="+mn-cs"/>
              </a:rPr>
              <a:t>compares the perpetual and periodic inventory systems, using the gross method to record purchase discounts.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32</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Illustration </a:t>
            </a:r>
            <a:r>
              <a:rPr lang="en-US" b="0" baseline="0" dirty="0" smtClean="0"/>
              <a:t>8–6</a:t>
            </a:r>
            <a:endParaRPr lang="en-US" b="0" baseline="0" dirty="0"/>
          </a:p>
          <a:p>
            <a:endParaRPr lang="en-US" b="0" baseline="0" dirty="0"/>
          </a:p>
          <a:p>
            <a:r>
              <a:rPr lang="en-US" b="0" baseline="0" dirty="0"/>
              <a:t>Purchases are recorded by debiting inventory and credit accounts payable under the perpetual system for the gross price of $620,000 and by debiting purchases instead of inventory under the periodic system. </a:t>
            </a:r>
          </a:p>
          <a:p>
            <a:endParaRPr lang="en-US" b="0" baseline="0" dirty="0" smtClean="0"/>
          </a:p>
          <a:p>
            <a:r>
              <a:rPr lang="en-US" b="0" baseline="0" dirty="0" smtClean="0"/>
              <a:t>Next</a:t>
            </a:r>
            <a:r>
              <a:rPr lang="en-US" b="0" baseline="0" dirty="0"/>
              <a:t>, we record </a:t>
            </a:r>
            <a:r>
              <a:rPr lang="en-US" sz="1200" b="0" i="0" u="none" strike="noStrike" kern="1200" baseline="0" dirty="0">
                <a:solidFill>
                  <a:schemeClr val="tx1"/>
                </a:solidFill>
                <a:latin typeface="+mn-lt"/>
                <a:ea typeface="+mn-ea"/>
                <a:cs typeface="+mn-cs"/>
              </a:rPr>
              <a:t>freight charges. For this, we debit inventory under the perpetual system and freight-in under the periodic system and credit cash in both the cases for $16,000.</a:t>
            </a:r>
          </a:p>
          <a:p>
            <a:endParaRPr lang="en-US" b="0" baseline="0" dirty="0"/>
          </a:p>
          <a:p>
            <a:r>
              <a:rPr lang="en-US" b="0" baseline="0" dirty="0"/>
              <a:t>Then, we record purchase returns by debiting accounts payable under both systems and crediting inventory under </a:t>
            </a:r>
            <a:r>
              <a:rPr lang="en-US" b="0" baseline="0" dirty="0" smtClean="0"/>
              <a:t>the perpetual </a:t>
            </a:r>
            <a:r>
              <a:rPr lang="en-US" b="0" baseline="0" dirty="0"/>
              <a:t>system and purchase returns under the periodic system, for $20,000.</a:t>
            </a:r>
          </a:p>
          <a:p>
            <a:endParaRPr lang="en-US" b="0" baseline="0" dirty="0"/>
          </a:p>
          <a:p>
            <a:r>
              <a:rPr lang="en-US" b="0" baseline="0" dirty="0"/>
              <a:t>Discounts are recorded by debiting accounts payable under both systems and crediting inventory under </a:t>
            </a:r>
            <a:r>
              <a:rPr lang="en-US" b="0" baseline="0" dirty="0" smtClean="0"/>
              <a:t>the perpetual </a:t>
            </a:r>
            <a:r>
              <a:rPr lang="en-US" b="0" baseline="0" dirty="0"/>
              <a:t>system and purchase returns under the periodic system, for $12,000. Cash is credited for $588,000 under both inventory systems.</a:t>
            </a:r>
          </a:p>
        </p:txBody>
      </p:sp>
      <p:sp>
        <p:nvSpPr>
          <p:cNvPr id="4" name="Slide Number Placeholder 3"/>
          <p:cNvSpPr>
            <a:spLocks noGrp="1"/>
          </p:cNvSpPr>
          <p:nvPr>
            <p:ph type="sldNum" sz="quarter" idx="10"/>
          </p:nvPr>
        </p:nvSpPr>
        <p:spPr/>
        <p:txBody>
          <a:bodyPr/>
          <a:lstStyle/>
          <a:p>
            <a:fld id="{FF441FFD-8C28-4B18-BA93-C1BAB6AC0271}" type="slidenum">
              <a:rPr lang="en-US" smtClean="0"/>
              <a:pPr/>
              <a:t>33</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Illustration </a:t>
            </a:r>
            <a:r>
              <a:rPr lang="en-US" b="0" baseline="0" dirty="0" smtClean="0"/>
              <a:t>8–6</a:t>
            </a:r>
            <a:endParaRPr lang="en-US" b="0" baseline="0" dirty="0"/>
          </a:p>
          <a:p>
            <a:endParaRPr lang="en-US" b="0" dirty="0"/>
          </a:p>
          <a:p>
            <a:r>
              <a:rPr lang="en-US" b="0" baseline="0" dirty="0"/>
              <a:t>Then, we record sales for the year by debiting accounts receivable and crediting sales revenue under both systems for $830,000. We also record cost of goods sold under the perpetual inventory system by debiting cost of goods sold and crediting inventory for $550,000. There is no entry under the periodic inventory system to record cost of goods sold. Under the periodic system, we record cost of goods sold at the end of the period.</a:t>
            </a:r>
          </a:p>
          <a:p>
            <a:endParaRPr lang="en-US" b="0" dirty="0"/>
          </a:p>
          <a:p>
            <a:r>
              <a:rPr lang="en-US" b="0" dirty="0"/>
              <a:t>Before recording cost of goods sold under the periodic inventory system </a:t>
            </a:r>
            <a:r>
              <a:rPr lang="en-US" b="0" dirty="0" smtClean="0"/>
              <a:t>we </a:t>
            </a:r>
            <a:r>
              <a:rPr lang="en-US" b="0" baseline="0" dirty="0" smtClean="0"/>
              <a:t>determine </a:t>
            </a:r>
            <a:r>
              <a:rPr lang="en-US" b="0" baseline="0" dirty="0"/>
              <a:t>cost of goods sold using the cost of goods sold equation</a:t>
            </a:r>
            <a:r>
              <a:rPr lang="en-US" b="0" baseline="0" dirty="0" smtClean="0"/>
              <a:t>. We </a:t>
            </a:r>
            <a:r>
              <a:rPr lang="en-US" b="0" baseline="0" dirty="0"/>
              <a:t>add the beginning inventory ($120,000) and gross purchases ($620,000) to get the cost of goods available for sale. Net purchases are determined by deducting purchase returns ($20,000), purchase discounts ($12,000</a:t>
            </a:r>
            <a:r>
              <a:rPr lang="en-US" b="0" baseline="0" dirty="0" smtClean="0"/>
              <a:t>), </a:t>
            </a:r>
            <a:r>
              <a:rPr lang="en-US" b="0" baseline="0" dirty="0"/>
              <a:t>and adding freight-in ($16,000). Then, we deduct the ending </a:t>
            </a:r>
            <a:r>
              <a:rPr lang="en-US" b="0" baseline="0" dirty="0" smtClean="0"/>
              <a:t>inventory (</a:t>
            </a:r>
            <a:r>
              <a:rPr lang="en-US" b="0" baseline="0" dirty="0"/>
              <a:t>$174,000) from the cost of goods available to get the cost of goods sold of $550,000.</a:t>
            </a:r>
          </a:p>
          <a:p>
            <a:endParaRPr lang="en-US" b="0" baseline="0" dirty="0"/>
          </a:p>
          <a:p>
            <a:r>
              <a:rPr lang="en-US" b="0" baseline="0" dirty="0"/>
              <a:t>Then, we close all the temporary accounts cost of goods sold by debiting cost of goods sold for $550,000, ending inventory for $174,000, purchase returns for $20,000, and purchase discounts for $12,000. Then we credit beginning inventory for $120,000, purchases for $</a:t>
            </a:r>
            <a:r>
              <a:rPr lang="en-US" b="0" baseline="0" dirty="0" smtClean="0"/>
              <a:t>620,000, </a:t>
            </a:r>
            <a:r>
              <a:rPr lang="en-US" b="0" baseline="0" dirty="0"/>
              <a:t>and freight-in for $16,000.</a:t>
            </a:r>
          </a:p>
          <a:p>
            <a:endParaRPr lang="en-US" b="0" baseline="0" dirty="0"/>
          </a:p>
          <a:p>
            <a:r>
              <a:rPr lang="en-US" b="0" baseline="0" dirty="0"/>
              <a:t> </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34</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Regardless of whether the perpetual or periodic system is used, it’s necessary to assign dollar amounts to the physical quantities of goods sold and goods remaining in ending inventory. Unless each item of inventory is specifically identified and traced through the system, assigning dollars is accomplished by making an assumption regarding how units of goods (and their associated costs) flow through the system. In previous illustrations, dollar amounts of the cost of goods sold and the cost of ending inventory were assumed known. However, if various portions of inventory are acquired at different costs, we need a way to decide which units were sold and which</a:t>
            </a:r>
            <a:r>
              <a:rPr lang="en-US" b="0" baseline="0" dirty="0" smtClean="0"/>
              <a:t> </a:t>
            </a:r>
            <a:r>
              <a:rPr lang="en-US" b="0" dirty="0" smtClean="0"/>
              <a:t>remain in inventory.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latin typeface="+mn-lt"/>
                <a:ea typeface="+mn-ea"/>
                <a:cs typeface="+mn-cs"/>
              </a:rPr>
              <a:t>Illustration 8–7</a:t>
            </a:r>
            <a:endParaRPr lang="en-US"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this illustration Browning began the year with 4,000 </a:t>
            </a:r>
            <a:r>
              <a:rPr lang="en-US" sz="1200" kern="1200" baseline="0" dirty="0" smtClean="0">
                <a:solidFill>
                  <a:schemeClr val="tx1"/>
                </a:solidFill>
                <a:latin typeface="+mn-lt"/>
                <a:ea typeface="+mn-ea"/>
                <a:cs typeface="+mn-cs"/>
              </a:rPr>
              <a:t>units </a:t>
            </a:r>
            <a:r>
              <a:rPr lang="en-US" sz="1200" kern="1200" baseline="0" dirty="0">
                <a:solidFill>
                  <a:schemeClr val="tx1"/>
                </a:solidFill>
                <a:latin typeface="+mn-lt"/>
                <a:ea typeface="+mn-ea"/>
                <a:cs typeface="+mn-cs"/>
              </a:rPr>
              <a:t>and another 7,000 units were purchased during 2018 at various prices and 6,500 units were sold. What is the cost of the 6,500 units sold? If all units, including beginning inventory, were purchased at the same price, then the answer would be simple. However, that rarely is the case. </a:t>
            </a:r>
          </a:p>
          <a:p>
            <a:endParaRPr lang="en-US"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8–7A</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company began the year with 4,000 units on hand and 7,000 units were purchased during the year. Thus, we have 11,000 units available for sale. </a:t>
            </a:r>
            <a:r>
              <a:rPr lang="en-IN" sz="1200" b="0" i="0" u="none" strike="noStrike" kern="1200" baseline="0" dirty="0" smtClean="0">
                <a:solidFill>
                  <a:schemeClr val="tx1"/>
                </a:solidFill>
                <a:latin typeface="+mn-lt"/>
                <a:ea typeface="+mn-ea"/>
                <a:cs typeface="+mn-cs"/>
              </a:rPr>
              <a:t>4,500 </a:t>
            </a:r>
            <a:r>
              <a:rPr lang="en-IN" sz="1200" b="0" i="0" u="none" strike="noStrike" kern="1200" baseline="0" dirty="0">
                <a:solidFill>
                  <a:schemeClr val="tx1"/>
                </a:solidFill>
                <a:latin typeface="+mn-lt"/>
                <a:ea typeface="+mn-ea"/>
                <a:cs typeface="+mn-cs"/>
              </a:rPr>
              <a:t>units </a:t>
            </a:r>
            <a:r>
              <a:rPr lang="en-IN" sz="1200" b="0" i="0" u="none" strike="noStrike" kern="1200" baseline="0" dirty="0" smtClean="0">
                <a:solidFill>
                  <a:schemeClr val="tx1"/>
                </a:solidFill>
                <a:latin typeface="+mn-lt"/>
                <a:ea typeface="+mn-ea"/>
                <a:cs typeface="+mn-cs"/>
              </a:rPr>
              <a:t>remain in ending inventory, indicating 6,500 were sold.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36</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Illustration 8–7B</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Beginning inventory is </a:t>
            </a:r>
            <a:r>
              <a:rPr lang="en-US" sz="1200" u="none" strike="noStrike" dirty="0" smtClean="0">
                <a:effectLst/>
              </a:rPr>
              <a:t>$22,000 (</a:t>
            </a:r>
            <a:r>
              <a:rPr lang="en-US" sz="1200" b="0" i="0" u="none" strike="noStrike" kern="1200" baseline="0" dirty="0" smtClean="0">
                <a:solidFill>
                  <a:schemeClr val="tx1"/>
                </a:solidFill>
                <a:latin typeface="+mn-lt"/>
                <a:ea typeface="+mn-ea"/>
                <a:cs typeface="+mn-cs"/>
              </a:rPr>
              <a:t>4,000 units at $5.50). By adding purchases of $49,500 during the year consisting of 7,000 units at various prices, we arrive at </a:t>
            </a:r>
            <a:r>
              <a:rPr lang="en-IN" sz="1200" b="0" i="0" u="none" strike="noStrike" kern="1200" baseline="0" dirty="0" smtClean="0">
                <a:solidFill>
                  <a:schemeClr val="tx1"/>
                </a:solidFill>
                <a:latin typeface="+mn-lt"/>
                <a:ea typeface="+mn-ea"/>
                <a:cs typeface="+mn-cs"/>
              </a:rPr>
              <a:t>cost of goods available for sale of $71,500 (11,000 units). What will be the cost of the 4,500 units in ending inventory? Which of the 11,000 (4,000 + 7,000) units available for sale were sold? </a:t>
            </a:r>
            <a:r>
              <a:rPr lang="en-US" sz="1200" b="0" i="0" u="none" strike="noStrike" kern="1200" baseline="0" dirty="0" smtClean="0">
                <a:solidFill>
                  <a:schemeClr val="tx1"/>
                </a:solidFill>
                <a:latin typeface="+mn-lt"/>
                <a:ea typeface="+mn-ea"/>
                <a:cs typeface="+mn-cs"/>
              </a:rPr>
              <a:t>Are they </a:t>
            </a:r>
            <a:r>
              <a:rPr lang="en-IN" sz="1200" b="0" i="0" u="none" strike="noStrike" kern="1200" baseline="0" dirty="0" smtClean="0">
                <a:solidFill>
                  <a:schemeClr val="tx1"/>
                </a:solidFill>
                <a:latin typeface="+mn-lt"/>
                <a:ea typeface="+mn-ea"/>
                <a:cs typeface="+mn-cs"/>
              </a:rPr>
              <a:t>the more expensive ones bought toward the end of the year, or the less costly ones acquired </a:t>
            </a:r>
            <a:r>
              <a:rPr lang="en-US" sz="1200" b="0" i="0" u="none" strike="noStrike" kern="1200" baseline="0" dirty="0" smtClean="0">
                <a:solidFill>
                  <a:schemeClr val="tx1"/>
                </a:solidFill>
                <a:latin typeface="+mn-lt"/>
                <a:ea typeface="+mn-ea"/>
                <a:cs typeface="+mn-cs"/>
              </a:rPr>
              <a:t>before prices increased?</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$71,500 in cost of goods available for sale must be allocated to ending inventory and cost of goods sold. Let’s turn our attention now to the various inventory methods that can be used to achieve this allocation.</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37</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It’s sometimes possible for each unit sold during the period or each unit on hand at the end of the period to be matched with its actual cost. Actual costs can be determined by reference to the invoice representing the purchase of the item</a:t>
            </a:r>
            <a:r>
              <a:rPr lang="en-US" sz="1200" b="0" i="0" u="none" strike="noStrike" kern="1200" baseline="0">
                <a:solidFill>
                  <a:schemeClr val="tx1"/>
                </a:solidFill>
                <a:latin typeface="+mn-lt"/>
                <a:ea typeface="+mn-ea"/>
                <a:cs typeface="+mn-cs"/>
              </a:rPr>
              <a:t>. The </a:t>
            </a:r>
            <a:r>
              <a:rPr lang="en-US" sz="1200" b="1" i="0" u="none" strike="noStrike" kern="1200" baseline="0">
                <a:solidFill>
                  <a:schemeClr val="tx1"/>
                </a:solidFill>
                <a:latin typeface="+mn-lt"/>
                <a:ea typeface="+mn-ea"/>
                <a:cs typeface="+mn-cs"/>
              </a:rPr>
              <a:t>specific identification </a:t>
            </a:r>
            <a:r>
              <a:rPr lang="en-US" sz="1200" b="0" i="0" u="none" strike="noStrike" kern="1200" baseline="0" dirty="0">
                <a:solidFill>
                  <a:schemeClr val="tx1"/>
                </a:solidFill>
                <a:latin typeface="+mn-lt"/>
                <a:ea typeface="+mn-ea"/>
                <a:cs typeface="+mn-cs"/>
              </a:rPr>
              <a:t>method is used by companies selling unique, expensive products with low sales volume which makes it relatively easy and economically feasible to associate each item with its actual cost. For example, automobiles have unique serial numbers that can be used to match a specific auto with the invoice identifying the actual purchase price.</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38</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specific identification method, however, is not feasible for many types of products either because items are not uniquely identifiable or because it is too costly to match a specific purchase price with each item sold or each item remaining in ending inventory. For this reason, most companies use other cost flow methods that assume which units of inventory have been sold and which units remain in ending inventory. These methods are based on assumptions about how inventory might flow in and out of a company. However, it’s important to note that the actual flow of a company’s inventory does not have to match management’s assumed flow. The three most common cost flow assumptions are: average cost; first-in, first-out (FIFO); and last-in, first-out (LIFO</a:t>
            </a:r>
            <a:r>
              <a:rPr lang="en-US" sz="1200" b="0" i="0" u="none" strike="noStrike" kern="1200" baseline="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average cost method </a:t>
            </a:r>
            <a:r>
              <a:rPr lang="en-US" b="0" dirty="0" smtClean="0"/>
              <a:t>assumes that cost of goods sold and ending inventory consist of a mixture of all the goods available for sale. The average unit cost applied to goods sold or to ending inventory is not simply an average of the various unit costs of purchases during the period but an average unit cost </a:t>
            </a:r>
            <a:r>
              <a:rPr lang="en-US" b="0" i="1" dirty="0" smtClean="0"/>
              <a:t>weighted</a:t>
            </a:r>
            <a:r>
              <a:rPr lang="en-US" b="0" dirty="0" smtClean="0"/>
              <a:t> by the number of units acquired at the various unit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first-in, first-out (FIFO) </a:t>
            </a:r>
            <a:r>
              <a:rPr lang="en-US" b="0" dirty="0" smtClean="0"/>
              <a:t>method assumes that units first acquired are sold first. Beginning inventory is sold first, followed by purchases during the period in the chronological order of their acquisition.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last-in, first-out (LIFO) </a:t>
            </a:r>
            <a:r>
              <a:rPr lang="en-US" b="0" dirty="0" smtClean="0"/>
              <a:t>method assumes that the units sold are the most recent units purchased.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39</a:t>
            </a:fld>
            <a:endParaRPr lang="en-US" dirty="0"/>
          </a:p>
        </p:txBody>
      </p:sp>
    </p:spTree>
    <p:extLst>
      <p:ext uri="{BB962C8B-B14F-4D97-AF65-F5344CB8AC3E}">
        <p14:creationId xmlns:p14="http://schemas.microsoft.com/office/powerpoint/2010/main" val="786472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Raw materials </a:t>
            </a:r>
            <a:r>
              <a:rPr lang="en-US" sz="1200" b="0" i="0" u="none" strike="noStrike" kern="1200" baseline="0" dirty="0">
                <a:solidFill>
                  <a:schemeClr val="tx1"/>
                </a:solidFill>
                <a:latin typeface="+mn-lt"/>
                <a:ea typeface="+mn-ea"/>
                <a:cs typeface="+mn-cs"/>
              </a:rPr>
              <a:t>represent </a:t>
            </a:r>
            <a:r>
              <a:rPr lang="en-IN" sz="1200" b="0" i="0" u="none" strike="noStrike" kern="1200" baseline="0" dirty="0">
                <a:solidFill>
                  <a:schemeClr val="tx1"/>
                </a:solidFill>
                <a:latin typeface="+mn-lt"/>
                <a:ea typeface="+mn-ea"/>
                <a:cs typeface="+mn-cs"/>
              </a:rPr>
              <a:t>the cost of components purchased from other manufacturers that will become part of </a:t>
            </a:r>
            <a:r>
              <a:rPr lang="en-US" sz="1200" b="0" i="0" u="none" strike="noStrike" kern="1200" baseline="0" dirty="0">
                <a:solidFill>
                  <a:schemeClr val="tx1"/>
                </a:solidFill>
                <a:latin typeface="+mn-lt"/>
                <a:ea typeface="+mn-ea"/>
                <a:cs typeface="+mn-cs"/>
              </a:rPr>
              <a:t>the finished product. </a:t>
            </a:r>
            <a:r>
              <a:rPr lang="en-US" sz="1200" kern="1200" baseline="0" dirty="0">
                <a:solidFill>
                  <a:schemeClr val="tx1"/>
                </a:solidFill>
                <a:latin typeface="+mn-lt"/>
                <a:ea typeface="+mn-ea"/>
                <a:cs typeface="+mn-cs"/>
              </a:rPr>
              <a:t>For example, Hewlett-Packard’s raw materials inventory includes semiconductors, circuit boards, plastic, and glass that go into the production of personal computers.</a:t>
            </a: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1" i="0" u="none" strike="noStrike" kern="1200" baseline="0" dirty="0">
                <a:solidFill>
                  <a:schemeClr val="tx1"/>
                </a:solidFill>
                <a:latin typeface="+mn-lt"/>
                <a:ea typeface="+mn-ea"/>
                <a:cs typeface="+mn-cs"/>
              </a:rPr>
              <a:t>Work-in-process</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inventory refers to the products that are not yet complete. The cost of work in process includes the cost of raw materials used in production, the cost of labor that can be directly traced to the goods in process, and an allocated portion of other manufacturing costs, called </a:t>
            </a:r>
            <a:r>
              <a:rPr lang="en-US" sz="1200" b="0" i="1" u="none" strike="noStrike" kern="1200" baseline="0" dirty="0">
                <a:solidFill>
                  <a:schemeClr val="tx1"/>
                </a:solidFill>
                <a:latin typeface="+mn-lt"/>
                <a:ea typeface="+mn-ea"/>
                <a:cs typeface="+mn-cs"/>
              </a:rPr>
              <a:t>manufacturing overhead</a:t>
            </a:r>
            <a:r>
              <a:rPr lang="en-US" sz="1200" b="0" i="0" u="none" strike="noStrike" kern="1200" baseline="0" dirty="0">
                <a:solidFill>
                  <a:schemeClr val="tx1"/>
                </a:solidFill>
                <a:latin typeface="+mn-lt"/>
                <a:ea typeface="+mn-ea"/>
                <a:cs typeface="+mn-cs"/>
              </a:rPr>
              <a:t>. Overhead costs include electricity and other utility costs to operate the manufacturing facility, depreciation of manufacturing equipment, and many other manufacturing costs that cannot be directly linked to the production of specific goods.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Finished goods</a:t>
            </a:r>
            <a:r>
              <a:rPr lang="en-US" sz="1200" b="0" i="0" u="none" strike="noStrike" kern="1200" baseline="0" dirty="0">
                <a:solidFill>
                  <a:schemeClr val="tx1"/>
                </a:solidFill>
                <a:latin typeface="+mn-lt"/>
                <a:ea typeface="+mn-ea"/>
                <a:cs typeface="+mn-cs"/>
              </a:rPr>
              <a:t> are goods that have been completed in the manufacturing process but have </a:t>
            </a:r>
            <a:r>
              <a:rPr lang="en-US" sz="1200" b="0" i="0" u="none" strike="noStrike" kern="1200" baseline="0" dirty="0" smtClean="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been sold. They have reach their final stage and now await sale to a customer. Their cost includes the cost of all raw materials and work-in-process used in production.</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4</a:t>
            </a:fld>
            <a:endParaRPr lang="en-US" dirty="0"/>
          </a:p>
        </p:txBody>
      </p:sp>
    </p:spTree>
    <p:extLst>
      <p:ext uri="{BB962C8B-B14F-4D97-AF65-F5344CB8AC3E}">
        <p14:creationId xmlns:p14="http://schemas.microsoft.com/office/powerpoint/2010/main" val="6666196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In a periodic inventory system, the weighted-average cost is calculated only at the end of the period.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smtClean="0">
                <a:solidFill>
                  <a:schemeClr val="tx1"/>
                </a:solidFill>
                <a:latin typeface="+mn-lt"/>
                <a:ea typeface="+mn-ea"/>
                <a:cs typeface="+mn-cs"/>
              </a:rPr>
              <a:t>Illustration 8–7C</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In the illustration, the total cost of goods available for sale is 11,000 units at $71,500. The weighted-average unit cost is </a:t>
            </a:r>
            <a:r>
              <a:rPr lang="en-US" b="0" baseline="0" dirty="0"/>
              <a:t>calculated by dividing the total cost of goods available for sale by the total number of units available for sale. </a:t>
            </a:r>
            <a:r>
              <a:rPr lang="en-IN" sz="1200" b="0" i="0" u="none" strike="noStrike" kern="1200" baseline="0" dirty="0">
                <a:solidFill>
                  <a:schemeClr val="tx1"/>
                </a:solidFill>
                <a:latin typeface="+mn-lt"/>
                <a:ea typeface="+mn-ea"/>
                <a:cs typeface="+mn-cs"/>
              </a:rPr>
              <a:t>Thus, dividing $71,500 by 11,000 units, we get the weighted-average cost of $6.50. Cost of goods sold also could be determined directly by multiplying the weighted average unit cost of $6.50 by the number of units sold ($6.50 × 6,500 = $42,250 ). The cost of the ending inventory is $29,250 (</a:t>
            </a:r>
            <a:r>
              <a:rPr lang="en-IN" sz="1200" dirty="0"/>
              <a:t>4,500 units </a:t>
            </a:r>
            <a:r>
              <a:rPr lang="en-IN" sz="1200" dirty="0" smtClean="0"/>
              <a:t>× </a:t>
            </a:r>
            <a:r>
              <a:rPr lang="en-IN" sz="1200" dirty="0"/>
              <a:t>$6.50</a:t>
            </a:r>
            <a:r>
              <a:rPr lang="en-IN" sz="1200" b="0" i="0" u="none" strike="noStrike" kern="1200" baseline="0" dirty="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40</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weighted-average unit cost in a perpetual inventory system becomes a moving-average unit cost. A new weighted-average unit cost is calculated each time additional units are purchased. The new average is determined after each purchase by (1) summing the cost of the previous inventory balance and the cost of the new purchase, and (2) dividing this total cost (cost of goods available for sale) by the number of units on hand (the inventory units that are available for sale). This average is then used to cost any units sold before the next purchase is made.</a:t>
            </a:r>
          </a:p>
        </p:txBody>
      </p:sp>
      <p:sp>
        <p:nvSpPr>
          <p:cNvPr id="4" name="Slide Number Placeholder 3"/>
          <p:cNvSpPr>
            <a:spLocks noGrp="1"/>
          </p:cNvSpPr>
          <p:nvPr>
            <p:ph type="sldNum" sz="quarter" idx="10"/>
          </p:nvPr>
        </p:nvSpPr>
        <p:spPr/>
        <p:txBody>
          <a:bodyPr/>
          <a:lstStyle/>
          <a:p>
            <a:fld id="{FF441FFD-8C28-4B18-BA93-C1BAB6AC0271}" type="slidenum">
              <a:rPr lang="en-US" smtClean="0"/>
              <a:pPr/>
              <a:t>41</a:t>
            </a:fld>
            <a:endParaRPr lang="en-US" dirty="0"/>
          </a:p>
        </p:txBody>
      </p:sp>
    </p:spTree>
    <p:extLst>
      <p:ext uri="{BB962C8B-B14F-4D97-AF65-F5344CB8AC3E}">
        <p14:creationId xmlns:p14="http://schemas.microsoft.com/office/powerpoint/2010/main" val="25276902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8–7D</a:t>
            </a:r>
            <a:endParaRPr lang="en-US"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On January 17 the new average cost of $5.667 (rounded) is calculated by dividing the $17,000 cost of goods available ($11,000 from beginning inventory + $6,000 purchased on January 17) by the 3,000 units available (2,000 units from beginning inventory + 1,000 units acquired on January 17). The average is updated to $6.333 (rounded) with the March 22 purchase. The 1,500 units sold on April 15 are then costed at the average cost of $6.333. Similarly, the average unit cost changes to $6.80 on October 15. Periodic average cost and perpetual average cost generally produce different allocations to cost of goods sold and ending inventory.</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42</a:t>
            </a:fld>
            <a:endParaRPr lang="en-US" dirty="0"/>
          </a:p>
        </p:txBody>
      </p:sp>
    </p:spTree>
    <p:extLst>
      <p:ext uri="{BB962C8B-B14F-4D97-AF65-F5344CB8AC3E}">
        <p14:creationId xmlns:p14="http://schemas.microsoft.com/office/powerpoint/2010/main" val="42870760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first-in, first-out (LIFO) </a:t>
            </a:r>
            <a:r>
              <a:rPr lang="en-US" b="0" dirty="0" smtClean="0"/>
              <a:t>method assumes that the first units acquired are sold first. In </a:t>
            </a:r>
            <a:r>
              <a:rPr lang="en-US" b="0" dirty="0"/>
              <a:t>the illustration, 6,500 units were sold. Applying FIFO, these would be the 4,000 units in beginning inventory, the 1,000 units purchased on January 17, and 1,500 of the 3,000 units from the March 22 purchase. Ending inventory is comprised of the remaining units assumed not to be sold. In this case, the 4,500 units in ending inventory consist of the 3,000 units purchased on October 15, and 1,500 of the 3,000 units</a:t>
            </a:r>
            <a:r>
              <a:rPr lang="en-US" b="0" baseline="0" dirty="0"/>
              <a:t> </a:t>
            </a:r>
            <a:r>
              <a:rPr lang="en-US" b="0" dirty="0"/>
              <a:t>purchased on March </a:t>
            </a:r>
            <a:r>
              <a:rPr lang="en-US" b="0" dirty="0" smtClean="0"/>
              <a:t>22. </a:t>
            </a:r>
            <a:r>
              <a:rPr lang="en-US" sz="1200" kern="1200" baseline="0" dirty="0" smtClean="0">
                <a:solidFill>
                  <a:schemeClr val="tx1"/>
                </a:solidFill>
                <a:latin typeface="+mn-lt"/>
                <a:ea typeface="+mn-ea"/>
                <a:cs typeface="+mn-cs"/>
              </a:rPr>
              <a:t>Using the numbers from our illustration, we determine cost of goods sold to be $38,500 and ending inventory to be $33,000. Ending inventory plus cost of goods sold equals $71,500, which is the total cost of goods available for sale.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43</a:t>
            </a:fld>
            <a:endParaRPr lang="en-US" dirty="0"/>
          </a:p>
        </p:txBody>
      </p:sp>
    </p:spTree>
    <p:extLst>
      <p:ext uri="{BB962C8B-B14F-4D97-AF65-F5344CB8AC3E}">
        <p14:creationId xmlns:p14="http://schemas.microsoft.com/office/powerpoint/2010/main" val="21791600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8–7F</a:t>
            </a:r>
            <a:endParaRPr lang="en-US"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ending inventory and cost of goods sold will have the same amounts in a perpetual inventory system as in a periodic inventory system when FIFO is used. This is because the same units and costs are first in and first out whether cost of goods sold is determined as each sale is made or at the end of the period as a residual amount.</a:t>
            </a:r>
          </a:p>
          <a:p>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44</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last-in, first-out (LIFO) </a:t>
            </a:r>
            <a:r>
              <a:rPr lang="en-US" b="0" dirty="0" smtClean="0"/>
              <a:t>method assumes that the last units acquired</a:t>
            </a:r>
            <a:r>
              <a:rPr lang="en-US" b="0" baseline="0" dirty="0" smtClean="0"/>
              <a:t> are sold first</a:t>
            </a:r>
            <a:r>
              <a:rPr lang="en-US" b="0" dirty="0" smtClean="0"/>
              <a:t>. In </a:t>
            </a:r>
            <a:r>
              <a:rPr lang="en-US" b="0" dirty="0"/>
              <a:t>the illustration, 6,500 units were sold. Applying </a:t>
            </a:r>
            <a:r>
              <a:rPr lang="en-US" b="0" dirty="0" smtClean="0"/>
              <a:t>LIFO</a:t>
            </a:r>
            <a:r>
              <a:rPr lang="en-US" b="0" dirty="0"/>
              <a:t>, these would be the </a:t>
            </a:r>
            <a:r>
              <a:rPr lang="en-US" b="0" dirty="0" smtClean="0"/>
              <a:t>3,000 </a:t>
            </a:r>
            <a:r>
              <a:rPr lang="en-US" b="0" dirty="0"/>
              <a:t>units </a:t>
            </a:r>
            <a:r>
              <a:rPr lang="en-US" b="0" dirty="0" smtClean="0"/>
              <a:t>purchased on October 15, 3,000 </a:t>
            </a:r>
            <a:r>
              <a:rPr lang="en-US" b="0" dirty="0"/>
              <a:t>units purchased on </a:t>
            </a:r>
            <a:r>
              <a:rPr lang="en-US" b="0" dirty="0" smtClean="0"/>
              <a:t>March 22, </a:t>
            </a:r>
            <a:r>
              <a:rPr lang="en-US" b="0" dirty="0"/>
              <a:t>and </a:t>
            </a:r>
            <a:r>
              <a:rPr lang="en-US" b="0" dirty="0" smtClean="0"/>
              <a:t>500 </a:t>
            </a:r>
            <a:r>
              <a:rPr lang="en-US" b="0" dirty="0"/>
              <a:t>of the </a:t>
            </a:r>
            <a:r>
              <a:rPr lang="en-US" b="0" dirty="0" smtClean="0"/>
              <a:t>1,000 </a:t>
            </a:r>
            <a:r>
              <a:rPr lang="en-US" b="0" dirty="0"/>
              <a:t>units from the </a:t>
            </a:r>
            <a:r>
              <a:rPr lang="en-US" b="0" dirty="0" smtClean="0"/>
              <a:t>January 17 </a:t>
            </a:r>
            <a:r>
              <a:rPr lang="en-US" b="0" dirty="0"/>
              <a:t>purchase. Ending inventory is comprised of the remaining units assumed not to be sold. In this case, the 4,500 units in ending inventory consist of </a:t>
            </a:r>
            <a:r>
              <a:rPr lang="en-US" b="0" dirty="0" smtClean="0"/>
              <a:t>500 </a:t>
            </a:r>
            <a:r>
              <a:rPr lang="en-US" b="0" dirty="0"/>
              <a:t>of the </a:t>
            </a:r>
            <a:r>
              <a:rPr lang="en-US" b="0" dirty="0" smtClean="0"/>
              <a:t>1,000 </a:t>
            </a:r>
            <a:r>
              <a:rPr lang="en-US" b="0" dirty="0"/>
              <a:t>units</a:t>
            </a:r>
            <a:r>
              <a:rPr lang="en-US" b="0" baseline="0" dirty="0"/>
              <a:t> </a:t>
            </a:r>
            <a:r>
              <a:rPr lang="en-US" b="0" dirty="0"/>
              <a:t>purchased on </a:t>
            </a:r>
            <a:r>
              <a:rPr lang="en-US" b="0" dirty="0" smtClean="0"/>
              <a:t>January 17 and 4,000 units</a:t>
            </a:r>
            <a:r>
              <a:rPr lang="en-US" b="0" baseline="0" dirty="0" smtClean="0"/>
              <a:t> of beginning inventory</a:t>
            </a:r>
            <a:r>
              <a:rPr lang="en-US" b="0" dirty="0" smtClean="0"/>
              <a:t>. </a:t>
            </a:r>
            <a:r>
              <a:rPr lang="en-US" sz="1200" kern="1200" baseline="0" dirty="0" smtClean="0">
                <a:solidFill>
                  <a:schemeClr val="tx1"/>
                </a:solidFill>
                <a:latin typeface="+mn-lt"/>
                <a:ea typeface="+mn-ea"/>
                <a:cs typeface="+mn-cs"/>
              </a:rPr>
              <a:t>Using the numbers from our illustration, we determine cost of goods sold to be $46,500 and ending inventory to be $25,000. Ending inventory plus cost of goods sold equals $71,500, which is the total cost of goods available for sale.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45</a:t>
            </a:fld>
            <a:endParaRPr lang="en-US" dirty="0"/>
          </a:p>
        </p:txBody>
      </p:sp>
    </p:spTree>
    <p:extLst>
      <p:ext uri="{BB962C8B-B14F-4D97-AF65-F5344CB8AC3E}">
        <p14:creationId xmlns:p14="http://schemas.microsoft.com/office/powerpoint/2010/main" val="21791600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8–7H</a:t>
            </a:r>
            <a:endParaRPr lang="en-US"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application of LIFO in a perpetual system is shown in this illustration. Each time inventory is purchased or sold, the LIFO layers are adjusted. For example, after the March </a:t>
            </a:r>
            <a:r>
              <a:rPr lang="en-US" sz="1200" kern="1200" baseline="0" dirty="0" smtClean="0">
                <a:solidFill>
                  <a:schemeClr val="tx1"/>
                </a:solidFill>
                <a:latin typeface="+mn-lt"/>
                <a:ea typeface="+mn-ea"/>
                <a:cs typeface="+mn-cs"/>
              </a:rPr>
              <a:t>22 </a:t>
            </a:r>
            <a:r>
              <a:rPr lang="en-US" sz="1200" kern="1200" baseline="0" dirty="0">
                <a:solidFill>
                  <a:schemeClr val="tx1"/>
                </a:solidFill>
                <a:latin typeface="+mn-lt"/>
                <a:ea typeface="+mn-ea"/>
                <a:cs typeface="+mn-cs"/>
              </a:rPr>
              <a:t>purchase, there are three layers of inventory at different unit costs listed in the chronological order of their purchase. When 1,500 units are sold on April 15, we assume they come from the most recent layer of 3,000 units purchased at $7.00.</a:t>
            </a:r>
          </a:p>
          <a:p>
            <a:endParaRPr lang="en-US" sz="1200" b="0" kern="1200" baseline="0" dirty="0">
              <a:solidFill>
                <a:schemeClr val="tx1"/>
              </a:solidFill>
              <a:latin typeface="+mn-lt"/>
              <a:ea typeface="+mn-ea"/>
              <a:cs typeface="+mn-cs"/>
            </a:endParaRPr>
          </a:p>
          <a:p>
            <a:r>
              <a:rPr lang="en-US" b="0" dirty="0"/>
              <a:t>Notice that the total cost of goods available for sale is allocated $44,000 to cost of goods sold by perpetual LIFO and $27,500 to ending inventory (the balance after the last transaction), which is different from the periodic LIFO result of $46,500 and $25,000. Unlike </a:t>
            </a:r>
            <a:r>
              <a:rPr lang="en-US" sz="1200" kern="1200" baseline="0" dirty="0">
                <a:solidFill>
                  <a:schemeClr val="tx1"/>
                </a:solidFill>
                <a:latin typeface="+mn-lt"/>
                <a:ea typeface="+mn-ea"/>
                <a:cs typeface="+mn-cs"/>
              </a:rPr>
              <a:t>FIFO, applying LIFO in a perpetual inventory system will generally result in an ending inventory and cost of goods sold different from the allocation arrived at when applying LIFO in a periodic system. Periodic LIFO applies the last-in, first-out concept to total sales and total purchases only at the conclusion of the reporting period. Perpetual LIFO applies the same concept, but several times during the period—every time a sale is made.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example, when 2,000 units are sold on January 10, perpetual LIFO costs those units at $5.50, the beginning inventory unit cost, because those were the last units acquired before the sale. Periodic LIFO, by contrast, would be applied at year-end. By the end of the year, enough purchases have been made that the beginning inventory would be assumed to remain intact, and the January 10 units sold would be costed at a price from the most recent acquisition before the end of the year.</a:t>
            </a:r>
          </a:p>
          <a:p>
            <a:endParaRPr lang="en-US" sz="1200" b="0"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46</a:t>
            </a:fld>
            <a:endParaRPr lang="en-US" dirty="0"/>
          </a:p>
        </p:txBody>
      </p:sp>
    </p:spTree>
    <p:extLst>
      <p:ext uri="{BB962C8B-B14F-4D97-AF65-F5344CB8AC3E}">
        <p14:creationId xmlns:p14="http://schemas.microsoft.com/office/powerpoint/2010/main" val="20720464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Notice that the average cost method produces amounts that fall in between the FIFO and LIFO amounts for both cost of goods sold and ending inventory. This will usually be the case. Whether it will be FIFO or LIFO that produces the highest or lowest value of cost of goods sold and ending inventory depends on the pattern of the actual unit cost changes during the period.</a:t>
            </a:r>
          </a:p>
          <a:p>
            <a:endParaRPr lang="en-US" b="0" dirty="0"/>
          </a:p>
          <a:p>
            <a:r>
              <a:rPr lang="en-US" b="0" dirty="0"/>
              <a:t>During periods of generally rising costs, as in our example, FIFO results in a lower cost of goods sold than LIFO because the lower costs of the earliest purchases are assumed sold. LIFO cost of goods sold will include the more recent higher cost purchases. On the other hand, FIFO ending inventory includes the most recent higher cost purchases which results in a higher ending inventory than LIFO. LIFO ending inventory includes the lower costs of the earliest purchases. Conversely, if costs are declining, then FIFO will result in a higher cost of goods sold and lower ending inventory than LIFO. </a:t>
            </a:r>
          </a:p>
          <a:p>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47</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Each of the three methods is permissible according to generally accepted accounting principles and frequently is used. Also, a company need not use the same method for its entire inventory. For example, International Paper Company uses LIFO for its raw materials and finished pulp and paper products, and both the FIFO and average cost methods for other inventories. Because of the importance of inventories and the possible differential effects of different methods on the financial statements, a company must identify in a disclosure note the method(s) it uses</a:t>
            </a:r>
            <a:r>
              <a:rPr lang="en-US" b="0" dirty="0" smtClean="0"/>
              <a:t>.</a:t>
            </a:r>
          </a:p>
          <a:p>
            <a:endParaRPr lang="en-US"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smtClean="0">
                <a:solidFill>
                  <a:schemeClr val="tx1"/>
                </a:solidFill>
                <a:latin typeface="+mn-lt"/>
                <a:ea typeface="+mn-ea"/>
                <a:cs typeface="+mn-cs"/>
              </a:rPr>
              <a:t>Illustration 8–8</a:t>
            </a:r>
            <a:endParaRPr lang="en-US" b="0" dirty="0" smtClean="0"/>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This illustration shows the results of a survey of inventory methods used by 500 large public companies. FIFO is the most popular method, but both LIFO and average cost are used by many companies. Notice that the column total for the number of companies is greater than 500, indicating that many companies included in this sample use multiple methods.</a:t>
            </a:r>
          </a:p>
        </p:txBody>
      </p:sp>
      <p:sp>
        <p:nvSpPr>
          <p:cNvPr id="4" name="Slide Number Placeholder 3"/>
          <p:cNvSpPr>
            <a:spLocks noGrp="1"/>
          </p:cNvSpPr>
          <p:nvPr>
            <p:ph type="sldNum" sz="quarter" idx="10"/>
          </p:nvPr>
        </p:nvSpPr>
        <p:spPr/>
        <p:txBody>
          <a:bodyPr/>
          <a:lstStyle/>
          <a:p>
            <a:fld id="{FF441FFD-8C28-4B18-BA93-C1BAB6AC0271}" type="slidenum">
              <a:rPr lang="en-US" smtClean="0"/>
              <a:pPr/>
              <a:t>48</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50217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8–1</a:t>
            </a:r>
            <a:endParaRPr lang="en-US" b="0" i="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Manufacturing companies generally disclose, either in a note or directly in the balance sheet, the dollar amount of each inventory category. For example, Intel, one of the world’s largest semiconductor chip </a:t>
            </a:r>
            <a:r>
              <a:rPr lang="en-IN" sz="1200" b="0" i="0" u="none" strike="noStrike" kern="1200" baseline="0" dirty="0" smtClean="0">
                <a:solidFill>
                  <a:schemeClr val="tx1"/>
                </a:solidFill>
                <a:latin typeface="+mn-lt"/>
                <a:ea typeface="+mn-ea"/>
                <a:cs typeface="+mn-cs"/>
              </a:rPr>
              <a:t>manufacturers</a:t>
            </a:r>
            <a:r>
              <a:rPr lang="en-IN" sz="1200" b="0" i="0" u="none" strike="noStrike" kern="1200" baseline="0" dirty="0">
                <a:solidFill>
                  <a:schemeClr val="tx1"/>
                </a:solidFill>
                <a:latin typeface="+mn-lt"/>
                <a:ea typeface="+mn-ea"/>
                <a:cs typeface="+mn-cs"/>
              </a:rPr>
              <a:t>, reports inventory as shown in the illustration.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5</a:t>
            </a:fld>
            <a:endParaRPr lang="en-US" dirty="0"/>
          </a:p>
        </p:txBody>
      </p:sp>
    </p:spTree>
    <p:extLst>
      <p:ext uri="{BB962C8B-B14F-4D97-AF65-F5344CB8AC3E}">
        <p14:creationId xmlns:p14="http://schemas.microsoft.com/office/powerpoint/2010/main" val="42472177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3900026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What factors motivate companies to choose one inventory method over another? What factors have caused the increased popularity of LIFO? Choosing among alternative accounting methods is a complex issue. Often such choices are not made in isolation but in such a way that the combination of inventory cost flow assumption, depreciation method, pension assumptions, and other choices meet a particular objective. Also, many believe managers sometimes make these choices to maximize their own personal benefits rather than those of the company or its external constituents. But regardless of the motive, the impact on reported numbers is an important consideration in each choice of method.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51</a:t>
            </a:fld>
            <a:endParaRPr lang="en-US" dirty="0"/>
          </a:p>
        </p:txBody>
      </p:sp>
    </p:spTree>
    <p:extLst>
      <p:ext uri="{BB962C8B-B14F-4D97-AF65-F5344CB8AC3E}">
        <p14:creationId xmlns:p14="http://schemas.microsoft.com/office/powerpoint/2010/main" val="11495912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If a company wanted to choose a method that most closely approximates specific identification, then the actual physical flow of inventory in and out of the company would motivate the choice of method. For example, companies often attempt to sell the oldest goods in inventory first for some of their products. This certainly is the case with perishable goods such as many grocery items. The FIFO method best mirrors the physical flow in these situations. The average cost method might be used for liquids such as chemicals where items sold are taken from a mixture of inventory acquired at different times and different prices. There are very few inventories that actually flow in a LIFO manner. It is important for you to understand that there is no requirement that companies choose an inventory method that approximates actual physical flow and few companies make the choice on this basis. In fact, the effect of inventory method on income and income taxes is the primary motivation that influences method choice.</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52</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If the unit cost of inventory changes during a period, the inventory method chosen can have a significant effect on the amount of income reported by the company to external parties and also on the amount of income taxes paid to</a:t>
            </a:r>
            <a:r>
              <a:rPr lang="en-US" b="0" baseline="0" dirty="0"/>
              <a:t> </a:t>
            </a:r>
            <a:r>
              <a:rPr lang="en-US" b="0" dirty="0"/>
              <a:t>the Internal Revenue Service (IRS) and state and local taxing authorities. Over the entire life of a company, cost of goods sold for all years will equal actual costs of items sold regardless of the inventory method used. However</a:t>
            </a:r>
            <a:r>
              <a:rPr lang="en-US" b="0" baseline="0" dirty="0"/>
              <a:t> </a:t>
            </a:r>
            <a:r>
              <a:rPr lang="en-US" b="0" dirty="0"/>
              <a:t>different inventory methods can produce significantly different results in each particular year.</a:t>
            </a:r>
          </a:p>
          <a:p>
            <a:endParaRPr lang="en-US" b="0" dirty="0"/>
          </a:p>
          <a:p>
            <a:r>
              <a:rPr lang="en-US" sz="1200" kern="1200" baseline="0" dirty="0">
                <a:solidFill>
                  <a:schemeClr val="tx1"/>
                </a:solidFill>
                <a:latin typeface="+mn-lt"/>
                <a:ea typeface="+mn-ea"/>
                <a:cs typeface="+mn-cs"/>
              </a:rPr>
              <a:t>When prices rise and inventory quantities are not decreasing, LIFO produces a higher cost of goods sold and therefore lower net income than the other methods. The company’s income tax returns will report a lower taxable income using LIFO and lower taxes will be paid currently.</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53</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Taxes are not reduced permanently, only deferred. The reduced amount will be paid to the taxing authorities when either the unit cost of inventory or the quantity of inventory subsequently declines. However, we know from our discussion of the time value of money that it is advantageous to save a dollar today even if it must be paid back in the future. In the past, high inflation (increasing prices) periods motivated many companies to switch to LIFO in order to gain this tax benefit.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corporation’s taxable income comprises revenues, expenses (including cost of goods sold), gains, and losses measured according to the regulations of the appropriate taxing authority. Income before tax as reported in the income statement does not always equal taxable income. In some cases, differences are caused by the use of different measurement methods. However, IRS regulations, which determine federal taxable income, require that if a company uses LIFO to measure taxable income, the company also must use LIFO for external financial reporting. This is known as the </a:t>
            </a:r>
            <a:r>
              <a:rPr lang="en-US" sz="1200" b="1" i="0" u="none" strike="noStrike" kern="1200" baseline="0" dirty="0">
                <a:solidFill>
                  <a:schemeClr val="tx1"/>
                </a:solidFill>
                <a:latin typeface="+mn-lt"/>
                <a:ea typeface="+mn-ea"/>
                <a:cs typeface="+mn-cs"/>
              </a:rPr>
              <a:t>LIFO conformity rule</a:t>
            </a:r>
            <a:r>
              <a:rPr lang="en-US" sz="1200" b="0" i="0" u="none" strike="noStrike" kern="1200" baseline="0" dirty="0">
                <a:solidFill>
                  <a:schemeClr val="tx1"/>
                </a:solidFill>
                <a:latin typeface="+mn-lt"/>
                <a:ea typeface="+mn-ea"/>
                <a:cs typeface="+mn-cs"/>
              </a:rPr>
              <a:t> with respect to inventory methods.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Because of the LIFO conformity rule, to obtain the tax advantages of using LIFO in periods of rising prices, lower net income is reported to shareholders, creditors, and other external parties. The income tax motivation for using LIFO may be offset by a desire to report higher net income. Reported net income could have an effect on a corporation’s share price, on bonuses paid to management, or on debt agreements with lenders. For example, research has indicated that the managers of companies with bonus plans tied to income measures are more likely to choose accounting methods that maximize their bonuses (often those that increase net income). The LIFO conformity rule permits LIFO users to report non-LIFO inventory valuations in a disclosure note, but not on the face of the income statement.</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54</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217600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Many companies use LIFO for external reporting and income tax purposes but maintain their internal records using FIFO or average cost. </a:t>
            </a:r>
            <a:r>
              <a:rPr lang="en-US" sz="1200" b="0" i="0" u="none" strike="noStrike" kern="1200" baseline="0" dirty="0" smtClean="0">
                <a:solidFill>
                  <a:schemeClr val="tx1"/>
                </a:solidFill>
                <a:latin typeface="+mn-lt"/>
                <a:ea typeface="+mn-ea"/>
                <a:cs typeface="+mn-cs"/>
              </a:rPr>
              <a:t>Generally, the conversion to LIFO from the internal records occurs at the end of the reporting period without actually entering the adjustment into the company’s records. Some companies, though, enter the conversion adjustment—the difference between the internal method and LIFO—directly into the records as a “contra account” to inventory. This contra account is called the </a:t>
            </a:r>
            <a:r>
              <a:rPr lang="en-US" sz="1200" b="1" i="0" u="none" strike="noStrike" kern="1200" baseline="0" dirty="0" smtClean="0">
                <a:solidFill>
                  <a:schemeClr val="tx1"/>
                </a:solidFill>
                <a:latin typeface="+mn-lt"/>
                <a:ea typeface="+mn-ea"/>
                <a:cs typeface="+mn-cs"/>
              </a:rPr>
              <a:t>LIFO reserve </a:t>
            </a:r>
            <a:r>
              <a:rPr lang="en-US" sz="1200" b="0" i="0" u="none" strike="noStrike" kern="1200" baseline="0" dirty="0" smtClean="0">
                <a:solidFill>
                  <a:schemeClr val="tx1"/>
                </a:solidFill>
                <a:latin typeface="+mn-lt"/>
                <a:ea typeface="+mn-ea"/>
                <a:cs typeface="+mn-cs"/>
              </a:rPr>
              <a:t>or the </a:t>
            </a:r>
            <a:r>
              <a:rPr lang="en-US" sz="1200" b="1" i="0" u="none" strike="noStrike" kern="1200" baseline="0" dirty="0" smtClean="0">
                <a:solidFill>
                  <a:schemeClr val="tx1"/>
                </a:solidFill>
                <a:latin typeface="+mn-lt"/>
                <a:ea typeface="+mn-ea"/>
                <a:cs typeface="+mn-cs"/>
              </a:rPr>
              <a:t>LIFO allowance</a:t>
            </a:r>
            <a:r>
              <a:rPr lang="en-US" sz="1200" b="0" i="0" u="none" strike="noStrike" kern="1200" baseline="0" dirty="0" smtClean="0">
                <a:solidFill>
                  <a:schemeClr val="tx1"/>
                </a:solidFill>
                <a:latin typeface="+mn-lt"/>
                <a:ea typeface="+mn-ea"/>
                <a:cs typeface="+mn-cs"/>
              </a:rPr>
              <a:t>. </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There </a:t>
            </a:r>
            <a:r>
              <a:rPr lang="en-US" sz="1200" kern="1200" baseline="0" dirty="0">
                <a:solidFill>
                  <a:schemeClr val="tx1"/>
                </a:solidFill>
                <a:latin typeface="+mn-lt"/>
                <a:ea typeface="+mn-ea"/>
                <a:cs typeface="+mn-cs"/>
              </a:rPr>
              <a:t>is a variety of reasons, including: (1) the high recordkeeping costs for LIFO, (2) contractual agreements such as bonus or profit sharing plans that calculate net income with a method other than LIFO, and (3) using FIFO or average cost information for pricing decisions.</a:t>
            </a:r>
          </a:p>
          <a:p>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56</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entry to increase the LIFO reserve also involves an increase to cost of goods sold. The debit to cost of goods sold increases total expenses and therefore lowers reported profitability.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difference between inventory valued internally using FIFO and inventory valued using LIFO had </a:t>
            </a:r>
            <a:r>
              <a:rPr lang="en-US" sz="1200" b="0" i="1" u="none" strike="noStrike" kern="1200" baseline="0" dirty="0">
                <a:solidFill>
                  <a:schemeClr val="tx1"/>
                </a:solidFill>
                <a:latin typeface="+mn-lt"/>
                <a:ea typeface="+mn-ea"/>
                <a:cs typeface="+mn-cs"/>
              </a:rPr>
              <a:t>decreased </a:t>
            </a:r>
            <a:r>
              <a:rPr lang="en-US" sz="1200" b="0" i="0" u="none" strike="noStrike" kern="1200" baseline="0" dirty="0">
                <a:solidFill>
                  <a:schemeClr val="tx1"/>
                </a:solidFill>
                <a:latin typeface="+mn-lt"/>
                <a:ea typeface="+mn-ea"/>
                <a:cs typeface="+mn-cs"/>
              </a:rPr>
              <a:t>over the year, the LIFO reserve would need to be decreased with a debit. The corresponding credit would be to cost of goods sold. In this situation, when cost of goods sold is decreased, profits will increase. This situation demonstrates that even though reported inventory is lower under LIFO than FIFO, LIFO profits might be larger than FIFO profits when the LIFO reserve decreases during the year.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57</a:t>
            </a:fld>
            <a:endParaRPr lang="en-US" dirty="0"/>
          </a:p>
        </p:txBody>
      </p:sp>
    </p:spTree>
    <p:extLst>
      <p:ext uri="{BB962C8B-B14F-4D97-AF65-F5344CB8AC3E}">
        <p14:creationId xmlns:p14="http://schemas.microsoft.com/office/powerpoint/2010/main" val="22478579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8–10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 LIFO, inventory is reported in the 2015 balance sheet at a lower amount, which indicates the need for a LIFO reserve of $4,645. The LIFO reserve at the beginning of 2015 was already $4,636, so its balance needs to be increased by only </a:t>
            </a:r>
            <a:r>
              <a:rPr lang="en-US" sz="1200" b="0" i="0" u="none" strike="noStrike" kern="1200" baseline="0" dirty="0" smtClean="0">
                <a:solidFill>
                  <a:schemeClr val="tx1"/>
                </a:solidFill>
                <a:latin typeface="+mn-lt"/>
                <a:ea typeface="+mn-ea"/>
                <a:cs typeface="+mn-cs"/>
              </a:rPr>
              <a:t>$9 thousand (</a:t>
            </a:r>
            <a:r>
              <a:rPr lang="en-US" sz="1200" b="0" i="0" u="none" strike="noStrike" kern="1200" baseline="0" dirty="0">
                <a:solidFill>
                  <a:schemeClr val="tx1"/>
                </a:solidFill>
                <a:latin typeface="+mn-lt"/>
                <a:ea typeface="+mn-ea"/>
                <a:cs typeface="+mn-cs"/>
              </a:rPr>
              <a:t>$4,645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$4,636). The increase is recorded with a credit to the LIFO reserve. At the same time, we increase (or debit) cost of goods sold, thereby reducing reported profit.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58</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Proponents of LIFO argue that it results in a better match of revenues and expenses. Sales reflect the most recent selling prices, and cost of goods sold includes the costs of the most recent purchases.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the same reason, though, inventory costs in the balance sheet with LIFO generally are out of date because they reflect old purchase transactions. It is not uncommon for a company’s LIFO inventory balance to be based on unit costs actually incurred several years earlier.</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distortion sometimes carries over to the income statement as well. When inventory quantities decline during a period, then these out-of-date inventory costs are liquidated and cost of goods sold will partially match noncurrent costs with current selling prices. If costs have been increasing (decreasing), LIFO liquidations produce higher (lower) net income than would have resulted if the liquidated inventory were included in cost of goods sold at current costs. The paper profits (losses) caused by including out of date, low (high) costs in cost of goods sold is referred to as the effect on income of liquidations of LIFO inventory. </a:t>
            </a:r>
            <a:endParaRPr lang="en-IN"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59</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8–2</a:t>
            </a:r>
            <a:endParaRPr lang="en-US"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inventory accounts and the cost flows for a typical manufacturing company are shown using T-accounts in this illustration. The costs of raw materials used, direct </a:t>
            </a:r>
            <a:r>
              <a:rPr lang="en-US" sz="1200" b="0" i="0" u="none" strike="noStrike" kern="1200" baseline="0" noProof="0" dirty="0">
                <a:solidFill>
                  <a:schemeClr val="tx1"/>
                </a:solidFill>
                <a:latin typeface="+mn-lt"/>
                <a:ea typeface="+mn-ea"/>
                <a:cs typeface="+mn-cs"/>
              </a:rPr>
              <a:t>labor</a:t>
            </a:r>
            <a:r>
              <a:rPr lang="en-IN" sz="1200" b="0" i="0" u="none" strike="noStrike" kern="1200" baseline="0" dirty="0">
                <a:solidFill>
                  <a:schemeClr val="tx1"/>
                </a:solidFill>
                <a:latin typeface="+mn-lt"/>
                <a:ea typeface="+mn-ea"/>
                <a:cs typeface="+mn-cs"/>
              </a:rPr>
              <a:t> applied, and manufacturing overhead applied flow into work in process and then to finished goods. When the goods are sold, the cost of those goods flows to cost of goods sold.</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focus in this text primarily on merchandising companies (wholesalers and retailers). Still, most of the accounting principles and procedures discussed here also apply to manufacturing companies. The unique problems involved with accumulating the direct costs of raw materials and labor and with allocating manufacturing overhead are addressed in managerial and cost accounting textbooks.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a:t>
            </a:fld>
            <a:endParaRPr lang="en-US" dirty="0"/>
          </a:p>
        </p:txBody>
      </p:sp>
    </p:spTree>
    <p:extLst>
      <p:ext uri="{BB962C8B-B14F-4D97-AF65-F5344CB8AC3E}">
        <p14:creationId xmlns:p14="http://schemas.microsoft.com/office/powerpoint/2010/main" val="28929237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1"/>
                </a:solidFill>
                <a:latin typeface="+mn-lt"/>
                <a:ea typeface="+mn-ea"/>
                <a:cs typeface="+mn-cs"/>
              </a:rPr>
              <a:t>Illustration 8–11</a:t>
            </a:r>
            <a:endParaRPr lang="en-IN" sz="120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Included in cost of goods sold are 5,000 units from beginning inventory that have now been liquidated. </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If the company had purchased at least 35,000 units, no liquidation would have occurred. Then cost of goods sold would have been $875,000 (35,000 units × $25 per unit) instead of $850,000. The difference between these two cost of goods sold figures is $25,000 ($875,000 − 850,000). This is the before-tax income effect of the LIFO liquidation.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We also can determine the $25,000 before-tax LIFO liquidation profit by multiplying the 5,000 units liquidated by the difference between the $25 current cost per unit and the $20 acquisition cost per unit we included in cost of goods sold (5,000 units × [$25 − 20] = $25,000). Assuming a 40% income tax rate, the net effect of the liquidation is to increase net income by $15,000 [$25,000 × (1 − .40)]. The lower the costs of the units liquidated, the more severe the effect on income.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60</a:t>
            </a:fld>
            <a:endParaRPr lang="en-US" dirty="0"/>
          </a:p>
        </p:txBody>
      </p:sp>
    </p:spTree>
    <p:extLst>
      <p:ext uri="{BB962C8B-B14F-4D97-AF65-F5344CB8AC3E}">
        <p14:creationId xmlns:p14="http://schemas.microsoft.com/office/powerpoint/2010/main" val="27449367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4198071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Managers closely monitor inventory levels to:</a:t>
            </a:r>
          </a:p>
          <a:p>
            <a:r>
              <a:rPr lang="en-IN" sz="1200" b="0" i="0" u="none" strike="noStrike" kern="1200" baseline="0" dirty="0">
                <a:solidFill>
                  <a:schemeClr val="tx1"/>
                </a:solidFill>
                <a:latin typeface="+mn-lt"/>
                <a:ea typeface="+mn-ea"/>
                <a:cs typeface="+mn-cs"/>
              </a:rPr>
              <a:t>(1) ensure that the inventories needed to sustain operations are available, and </a:t>
            </a:r>
          </a:p>
          <a:p>
            <a:r>
              <a:rPr lang="en-IN" sz="1200" b="0" i="0" u="none" strike="noStrike" kern="1200" baseline="0" dirty="0">
                <a:solidFill>
                  <a:schemeClr val="tx1"/>
                </a:solidFill>
                <a:latin typeface="+mn-lt"/>
                <a:ea typeface="+mn-ea"/>
                <a:cs typeface="+mn-cs"/>
              </a:rPr>
              <a:t>(2) hold the cost of ordering and carrying inventories to the lowest possible level.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Unfortunately, these objectives often conflict with one another. Companies must maintain sufficient quantities of inventory to meet customer demand. However, maintaining inventory is costly. Fortunately, a variety of tools are available, including computerized inventory control systems and the outsourcing of inventory component production, to help balance these conflicting objectives.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62</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just-in-time (JIT) system </a:t>
            </a:r>
            <a:r>
              <a:rPr lang="en-US" sz="1200" b="0" i="0" u="none" strike="noStrike" kern="1200" baseline="0" dirty="0">
                <a:solidFill>
                  <a:schemeClr val="tx1"/>
                </a:solidFill>
                <a:latin typeface="+mn-lt"/>
                <a:ea typeface="+mn-ea"/>
                <a:cs typeface="+mn-cs"/>
              </a:rPr>
              <a:t>is another valuable technique that many companies have adopted to assist them with inventory management. JIT is a system used by a manufacturer to coordinate production with suppliers so that raw materials or components arrive just as they are needed in the production process. </a:t>
            </a:r>
            <a:r>
              <a:rPr lang="en-US" sz="1200" b="1" i="0" u="none" strike="noStrike" kern="1200" baseline="0" dirty="0">
                <a:solidFill>
                  <a:schemeClr val="tx1"/>
                </a:solidFill>
                <a:latin typeface="+mn-lt"/>
                <a:ea typeface="+mn-ea"/>
                <a:cs typeface="+mn-cs"/>
              </a:rPr>
              <a:t>Harley Davidson </a:t>
            </a:r>
            <a:r>
              <a:rPr lang="en-US" sz="1200" b="0" i="0" u="none" strike="noStrike" kern="1200" baseline="0" dirty="0">
                <a:solidFill>
                  <a:schemeClr val="tx1"/>
                </a:solidFill>
                <a:latin typeface="+mn-lt"/>
                <a:ea typeface="+mn-ea"/>
                <a:cs typeface="+mn-cs"/>
              </a:rPr>
              <a:t>is a company known for its custom-ordered motorcycles, and the company’s JIT inventory system in an important part of the company’s success. This system enables Harley Davidson to maintain relatively low inventory balances. At the same time, the company’s efficient production techniques, along with its excellent relationships with suppliers ensuring prompt delivery of components, enables it to quickly meet customer demand. For the year ended December 31, 2015, Harley Davidson reported motorcycle sales of $5,308.7 million on cost of goods sold of only $3,356.3 million. That’s a gross profit of $1,952.4 (or 36.8% of sales), far outpacing the industry average.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63</a:t>
            </a:fld>
            <a:endParaRPr lang="en-US" dirty="0"/>
          </a:p>
        </p:txBody>
      </p:sp>
    </p:spTree>
    <p:extLst>
      <p:ext uri="{BB962C8B-B14F-4D97-AF65-F5344CB8AC3E}">
        <p14:creationId xmlns:p14="http://schemas.microsoft.com/office/powerpoint/2010/main" val="18158923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One useful profitability indicator that involves cost of goods sold is gross </a:t>
            </a:r>
            <a:r>
              <a:rPr lang="en-US" b="0" dirty="0" smtClean="0"/>
              <a:t>profit, </a:t>
            </a:r>
            <a:r>
              <a:rPr lang="en-US" b="0" dirty="0"/>
              <a:t>sometimes called gross margin, which highlights the important relationship between net sales revenue and cost of goods sold.</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higher the ratio, the higher the markup a company is able to achieve on its products. For example, a product that costs $100 and sells for $150 provides a gross profit of $50 ($150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100) and the gross profit ratio is 33% ($50 </a:t>
            </a:r>
            <a:r>
              <a:rPr lang="en-IN"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 $150). If that same product can be sold for $200, the gross profit increases to $100 and the gross profit ratio increases to 50% ($100 </a:t>
            </a:r>
            <a:r>
              <a:rPr lang="en-IN"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 $200), so more dollars are available to cover expenses other than cost of goods sold.</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64</a:t>
            </a:fld>
            <a:endParaRPr lang="en-US" dirty="0"/>
          </a:p>
        </p:txBody>
      </p:sp>
    </p:spTree>
    <p:extLst>
      <p:ext uri="{BB962C8B-B14F-4D97-AF65-F5344CB8AC3E}">
        <p14:creationId xmlns:p14="http://schemas.microsoft.com/office/powerpoint/2010/main" val="21913102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inventory turnover ratio</a:t>
            </a:r>
            <a:r>
              <a:rPr lang="en-US" b="0" baseline="0" dirty="0" smtClean="0"/>
              <a:t> is</a:t>
            </a:r>
            <a:r>
              <a:rPr lang="en-US" b="0" dirty="0" smtClean="0"/>
              <a:t> designed to evaluate a company’s effectiveness in managing its investment in inventory. </a:t>
            </a:r>
            <a:r>
              <a:rPr lang="en-US" dirty="0" smtClean="0"/>
              <a:t>The ratio shows the number of times the average inventory balance is sold during a reporting period. The more frequently a business is able to sell or turn over its inventory, the lower its investment in inventory must be for a given level of sales. Monitoring the inventory turnover ratio over time can highlight potential problems. A declining ratio generally is unfavorable and could be caused by the presence of obsolete or slow-moving products, or poor marketing and sales efforts.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54435354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5353895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One problem with </a:t>
            </a:r>
            <a:r>
              <a:rPr lang="en-IN" sz="1200" b="0" i="0" u="none" strike="noStrike" kern="1200" baseline="0" dirty="0">
                <a:solidFill>
                  <a:schemeClr val="tx1"/>
                </a:solidFill>
                <a:latin typeface="+mn-lt"/>
                <a:ea typeface="+mn-ea"/>
                <a:cs typeface="+mn-cs"/>
              </a:rPr>
              <a:t>unit LIFO is that it can be very costly to implement. It requires records of each unit of inventory. The costs of maintaining these records can be significant, particularly when a company has numerous individual units of inventory and when unit costs change often </a:t>
            </a:r>
            <a:r>
              <a:rPr lang="en-US" sz="1200" b="0" i="0" u="none" strike="noStrike" kern="1200" baseline="0" dirty="0">
                <a:solidFill>
                  <a:schemeClr val="tx1"/>
                </a:solidFill>
                <a:latin typeface="+mn-lt"/>
                <a:ea typeface="+mn-ea"/>
                <a:cs typeface="+mn-cs"/>
              </a:rPr>
              <a:t>during a period. </a:t>
            </a:r>
          </a:p>
          <a:p>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second disadvantage of unit LIFO was identified—the possibility that LIFO layers will be liquidated if the quantity of a particular inventory unit declines below its beginning balance. Even if a company’s total inventory quantity is stable or increasing, if the quantity of any particular inventory unit declines, unit LIFO will liquidate all or a portion of a LIFO layer of inventory. When inventory quantity declines in a period of rising costs, noncurrent lower costs will be included in cost of goods sold and matched with current selling prices, resulting in LIFO liquidation profit.</a:t>
            </a:r>
          </a:p>
          <a:p>
            <a:endParaRPr lang="en-IN"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68</a:t>
            </a:fld>
            <a:endParaRPr lang="en-US" dirty="0"/>
          </a:p>
        </p:txBody>
      </p:sp>
    </p:spTree>
    <p:extLst>
      <p:ext uri="{BB962C8B-B14F-4D97-AF65-F5344CB8AC3E}">
        <p14:creationId xmlns:p14="http://schemas.microsoft.com/office/powerpoint/2010/main" val="3083108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objectives of using LIFO inventory pools are to simplify recordkeeping by grouping inventory units into pools based on physical similarities of the individual units and to reduce the risk of LIFO layer liquidation.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Within pools, all purchases during a period are considered to have been made at the same time and at the same cost. Individual unit costs are converted to an average cost for the pool. If the quantity of ending inventory for the pool increases, then ending inventory will consist of the beginning inventory plus a single layer added during the period at the average acquisition cost for that pool.</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69</a:t>
            </a:fld>
            <a:endParaRPr lang="en-US" dirty="0"/>
          </a:p>
        </p:txBody>
      </p:sp>
    </p:spTree>
    <p:extLst>
      <p:ext uri="{BB962C8B-B14F-4D97-AF65-F5344CB8AC3E}">
        <p14:creationId xmlns:p14="http://schemas.microsoft.com/office/powerpoint/2010/main" val="1694848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Two accounting systems are used to record transactions involving inventory: the </a:t>
            </a:r>
            <a:r>
              <a:rPr lang="en-US" sz="1200" b="1" i="0" u="none" strike="noStrike" kern="1200" baseline="0" dirty="0" smtClean="0">
                <a:solidFill>
                  <a:schemeClr val="tx1"/>
                </a:solidFill>
                <a:latin typeface="+mn-lt"/>
                <a:ea typeface="+mn-ea"/>
                <a:cs typeface="+mn-cs"/>
              </a:rPr>
              <a:t>perpetual inventory system </a:t>
            </a:r>
            <a:r>
              <a:rPr lang="en-US" sz="1200" b="0" i="0" u="none" strike="noStrike" kern="1200" baseline="0" dirty="0" smtClean="0">
                <a:solidFill>
                  <a:schemeClr val="tx1"/>
                </a:solidFill>
                <a:latin typeface="+mn-lt"/>
                <a:ea typeface="+mn-ea"/>
                <a:cs typeface="+mn-cs"/>
              </a:rPr>
              <a:t>and the </a:t>
            </a:r>
            <a:r>
              <a:rPr lang="en-US" sz="1200" b="1" i="0" u="none" strike="noStrike" kern="1200" baseline="0" dirty="0" smtClean="0">
                <a:solidFill>
                  <a:schemeClr val="tx1"/>
                </a:solidFill>
                <a:latin typeface="+mn-lt"/>
                <a:ea typeface="+mn-ea"/>
                <a:cs typeface="+mn-cs"/>
              </a:rPr>
              <a:t>periodic inventory system</a:t>
            </a:r>
            <a:r>
              <a:rPr lang="en-US" sz="1200" b="0" i="0" u="none" strike="noStrike" kern="1200" baseline="0" dirty="0" smtClean="0">
                <a:solidFill>
                  <a:schemeClr val="tx1"/>
                </a:solidFill>
                <a:latin typeface="+mn-lt"/>
                <a:ea typeface="+mn-ea"/>
                <a:cs typeface="+mn-cs"/>
              </a:rPr>
              <a:t>. The perpetual system was introduced in Chapter 2. The system is aptly termed perpetual because the account </a:t>
            </a:r>
            <a:r>
              <a:rPr lang="en-US" sz="1200" b="0" i="1" u="none" strike="noStrike" kern="1200" baseline="0" dirty="0" smtClean="0">
                <a:solidFill>
                  <a:schemeClr val="tx1"/>
                </a:solidFill>
                <a:latin typeface="+mn-lt"/>
                <a:ea typeface="+mn-ea"/>
                <a:cs typeface="+mn-cs"/>
              </a:rPr>
              <a:t>inventory </a:t>
            </a:r>
            <a:r>
              <a:rPr lang="en-US" sz="1200" b="0" i="0" u="none" strike="noStrike" kern="1200" baseline="0" dirty="0" smtClean="0">
                <a:solidFill>
                  <a:schemeClr val="tx1"/>
                </a:solidFill>
                <a:latin typeface="+mn-lt"/>
                <a:ea typeface="+mn-ea"/>
                <a:cs typeface="+mn-cs"/>
              </a:rPr>
              <a:t>is continually adjusted for each change in inventory, whether it’s caused by a purchase, a sale, or a return of merchandise by the company to its supplier (a </a:t>
            </a:r>
            <a:r>
              <a:rPr lang="en-US" sz="1200" b="0" i="1" u="none" strike="noStrike" kern="1200" baseline="0" dirty="0" smtClean="0">
                <a:solidFill>
                  <a:schemeClr val="tx1"/>
                </a:solidFill>
                <a:latin typeface="+mn-lt"/>
                <a:ea typeface="+mn-ea"/>
                <a:cs typeface="+mn-cs"/>
              </a:rPr>
              <a:t>purchase return </a:t>
            </a:r>
            <a:r>
              <a:rPr lang="en-US" sz="1200" b="0" i="0" u="none" strike="noStrike" kern="1200" baseline="0" dirty="0" smtClean="0">
                <a:solidFill>
                  <a:schemeClr val="tx1"/>
                </a:solidFill>
                <a:latin typeface="+mn-lt"/>
                <a:ea typeface="+mn-ea"/>
                <a:cs typeface="+mn-cs"/>
              </a:rPr>
              <a:t>for the buyer, a </a:t>
            </a:r>
            <a:r>
              <a:rPr lang="en-US" sz="1200" b="0" i="1" u="none" strike="noStrike" kern="1200" baseline="0" dirty="0" smtClean="0">
                <a:solidFill>
                  <a:schemeClr val="tx1"/>
                </a:solidFill>
                <a:latin typeface="+mn-lt"/>
                <a:ea typeface="+mn-ea"/>
                <a:cs typeface="+mn-cs"/>
              </a:rPr>
              <a:t>sales return </a:t>
            </a:r>
            <a:r>
              <a:rPr lang="en-US" sz="1200" b="0" i="0" u="none" strike="noStrike" kern="1200" baseline="0" dirty="0" smtClean="0">
                <a:solidFill>
                  <a:schemeClr val="tx1"/>
                </a:solidFill>
                <a:latin typeface="+mn-lt"/>
                <a:ea typeface="+mn-ea"/>
                <a:cs typeface="+mn-cs"/>
              </a:rPr>
              <a:t>for the seller). The cost of goods sold account, along with the inventory account, is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adjusted each time goods are sold or are returned by a customer.</a:t>
            </a: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An important feature of a perpetual system is that it is designed to track inventory quantities from their acquisition to their sale. If the system is accurate, it allows management to determine how many goods are on hand on any date without having to take a physical count. However, physical counts of inventory usually are made anyway, either at the end of the fiscal year or on a sample basis throughout the year, to verify that the perpetual system is correctly tracking quantities. Differences between the quantity of inventory determined by the physical count and the quantity of inventory according to the perpetual system could be caused by system errors, theft, breakage, or spoilage. In addition to keeping up with inventory purchases, a perpetual system also directly determines how many items are sold during a period.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When a company uses a perpetual inventory system to record inventory and cost of goods sold transactions, merchandise cost data also is included in the system. That way, when merchandise is purchased/sold, the system records not only the addition/reduction in inventory quantity but also the addition/reduction in the cost of the inventory.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a:t>
            </a:fld>
            <a:endParaRPr lang="en-US" dirty="0"/>
          </a:p>
        </p:txBody>
      </p:sp>
    </p:spTree>
    <p:extLst>
      <p:ext uri="{BB962C8B-B14F-4D97-AF65-F5344CB8AC3E}">
        <p14:creationId xmlns:p14="http://schemas.microsoft.com/office/powerpoint/2010/main" val="212084692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average cost for this pool is $2.47 per board foot ($98,800 ÷ 40,000 board feet).</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70</a:t>
            </a:fld>
            <a:endParaRPr lang="en-US" dirty="0"/>
          </a:p>
        </p:txBody>
      </p:sp>
    </p:spTree>
    <p:extLst>
      <p:ext uri="{BB962C8B-B14F-4D97-AF65-F5344CB8AC3E}">
        <p14:creationId xmlns:p14="http://schemas.microsoft.com/office/powerpoint/2010/main" val="122153839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Now assume that during the next reporting period Diamond purchased 50,000 board feet of lumber as </a:t>
            </a:r>
            <a:r>
              <a:rPr lang="en-US" sz="1200" kern="1200" baseline="0">
                <a:solidFill>
                  <a:schemeClr val="tx1"/>
                </a:solidFill>
                <a:latin typeface="+mn-lt"/>
                <a:ea typeface="+mn-ea"/>
                <a:cs typeface="+mn-cs"/>
              </a:rPr>
              <a:t>noted here.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average cost for this pool is $2.54 per board foot ($127,000 </a:t>
            </a:r>
            <a:r>
              <a:rPr lang="en-IN" sz="1200" b="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50,000 board feet). Assuming that Diamond sold 46,000 board feet during this period, the quantity of inventory for the pool increased by 4,000 board feet (50,000 purchased less 46,000 sold). The ending inventory will include the beginning inventory and a LIFO layer consisting of the 4,000 board feet increase. We would add this LIFO layer at the average cost of purchases made during the period, $2.54. The ending inventory of $108,960 now consists of two layers as shown. </a:t>
            </a:r>
            <a:endParaRPr lang="en-US"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71</a:t>
            </a:fld>
            <a:endParaRPr lang="en-US" dirty="0"/>
          </a:p>
        </p:txBody>
      </p:sp>
    </p:spTree>
    <p:extLst>
      <p:ext uri="{BB962C8B-B14F-4D97-AF65-F5344CB8AC3E}">
        <p14:creationId xmlns:p14="http://schemas.microsoft.com/office/powerpoint/2010/main" val="10641149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Dollar-value LIFO (DVL) </a:t>
            </a:r>
            <a:r>
              <a:rPr lang="en-US" b="0" dirty="0"/>
              <a:t>is used by many companies that report inventory using LIFO. DVL extends the concept of inventory pools by allowing a company to combine a large variety of goods into one pool. Pools are not based on physical units. Instead, an inventory pool is viewed as comprising layers of dollar value from different periods. Specifically, a pool should consist of those goods that are likely to be subject to the same cost change pressures.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0" dirty="0"/>
              <a:t>Because the physical characteristics of inventory items are not relevant to DVL, an inventory pool is identified in terms of economic similarity rather than physical similarity. </a:t>
            </a:r>
            <a:endParaRPr lang="en-IN"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72</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 DVL method has important advantages. First, it simplifies the recordkeeping procedures compared to unit LIFO because no information is needed about unit flows. Second, it minimizes the probability of the liquidation of LIFO inventory layers, even more so than the use of pools alone, through the aggregation of many types of inventory into larger pools. In addition, the method can be used by firms that do not replace units sold with new units of the same kind. For firms whose products are subject to annual model changes, for example, the items in one year’s inventory are not the same as those of the prior year. Under pooled LIFO, however, the new replacement items must be substantially identical to previous models to be included in the same pool. Under DVL, no distinction is drawn between the old and new merchandise on the basis of their physical characteristics, so a much broader range of goods can be included in the pool. That is, the acquisition of the new items is viewed as replacement of the dollar value of the old items. Because the old layers are maintained, this approach retains the benefits of LIFO by matching the most recent acquisition cost of goods with sales measured at current selling prices.</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either the unit LIFO approach or the pooled LIFO approach, we determine whether a new LIFO layer was added by comparing the ending quantity with the beginning quantity. The focus is on units of inventory. Under DVL, we determine whether a new LIFO layer was added by comparing the ending dollar amount with the beginning dollar amount. The focus is on inventory value, not units. However, if the price level has changed, we need a way to determine whether an observed increase is a real increase (an increase in the quantity </a:t>
            </a:r>
            <a:r>
              <a:rPr lang="en-US" sz="1200" b="0" i="0" u="none" strike="noStrike" kern="1200" baseline="0" dirty="0" smtClean="0">
                <a:solidFill>
                  <a:schemeClr val="tx1"/>
                </a:solidFill>
                <a:latin typeface="+mn-lt"/>
                <a:ea typeface="+mn-ea"/>
                <a:cs typeface="+mn-cs"/>
              </a:rPr>
              <a:t>of</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inventory</a:t>
            </a:r>
            <a:r>
              <a:rPr lang="en-US" sz="1200" b="0" i="0" u="none" strike="noStrike" kern="1200" baseline="0" dirty="0">
                <a:solidFill>
                  <a:schemeClr val="tx1"/>
                </a:solidFill>
                <a:latin typeface="+mn-lt"/>
                <a:ea typeface="+mn-ea"/>
                <a:cs typeface="+mn-cs"/>
              </a:rPr>
              <a:t>) or one caused by an increase in prices. So before we compare the beginning and ending inventory amounts, we need to deflate inventory amounts by any increase in prices so that both the beginning and ending amounts are measured in terms of the same price level. We accomplish this by using cost indexes. A cost index for a particular layer year is determined as follows: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Cost index in layer year = Cost in layer year / Cost in base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base year is the year in which the DVL method is adopted and the layer year is any subsequent year in which an inventory layer is created. The cost index for the base year is set at 1.00. Subsequent years’ indexes reflect cost changes relative to the base year. For example, if a “basket” of inventory items cost $120 at the end of the current year, and $100 at the end of the base year, the cost index for the current year would be: $120 / $100 = 120%, or 1.20. This index simply tells us that costs in the layer year are 120% of what they were in </a:t>
            </a:r>
            <a:r>
              <a:rPr lang="en-US" sz="1200" b="0" i="0" u="none" strike="noStrike" kern="1200" baseline="0" dirty="0" smtClean="0">
                <a:solidFill>
                  <a:schemeClr val="tx1"/>
                </a:solidFill>
                <a:latin typeface="+mn-lt"/>
                <a:ea typeface="+mn-ea"/>
                <a:cs typeface="+mn-cs"/>
              </a:rPr>
              <a:t>the</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base </a:t>
            </a:r>
            <a:r>
              <a:rPr lang="en-US" sz="1200" b="0" i="0" u="none" strike="noStrike" kern="1200" baseline="0" dirty="0">
                <a:solidFill>
                  <a:schemeClr val="tx1"/>
                </a:solidFill>
                <a:latin typeface="+mn-lt"/>
                <a:ea typeface="+mn-ea"/>
                <a:cs typeface="+mn-cs"/>
              </a:rPr>
              <a:t>year (i.e., costs increased by 20%). There are several techniques that can be used to determine an index for a DVL pool. An external index like the Consumer Price Index (CPI) or the Producer Price Index (PPI) can be used. For example, assume that a company adopted the DVL method on January 1, when the CPI was 200. This amount is set equivalent to 1.00, the base year index. Then, the index in the layer year, say the end of the year, would be determined relative to 200. So, if the CPI is 210 at the end of year, the index for DVL purposes would be 1.05 (210 / 200).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However, in most cases these indexes would not properly reflect cost changes for any individual DVL pool. Instead, most companies use an internally generated index. These indexes can be calculated using one of several techniques such as the double-extension method or the link-chain method. A discussion of these methods is beyond the scope o</a:t>
            </a:r>
            <a:r>
              <a:rPr lang="en-US" sz="1200" kern="1200" baseline="0" dirty="0">
                <a:solidFill>
                  <a:schemeClr val="tx1"/>
                </a:solidFill>
                <a:latin typeface="+mn-lt"/>
                <a:ea typeface="+mn-ea"/>
                <a:cs typeface="+mn-cs"/>
              </a:rPr>
              <a:t>f this text. In our examples and illustrations, we assume cost indexes are given.</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73</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DVL estimation begins with the determination of the current year’s ending inventory valued in terms of year-end costs. It’s not necessary for a company using DVL to track the item-</a:t>
            </a:r>
            <a:r>
              <a:rPr lang="en-US" sz="1200" kern="1200" baseline="0" dirty="0" smtClean="0">
                <a:solidFill>
                  <a:schemeClr val="tx1"/>
                </a:solidFill>
                <a:latin typeface="+mn-lt"/>
                <a:ea typeface="+mn-ea"/>
                <a:cs typeface="+mn-cs"/>
              </a:rPr>
              <a:t>by-item </a:t>
            </a:r>
            <a:r>
              <a:rPr lang="en-US" sz="1200" kern="1200" baseline="0" dirty="0">
                <a:solidFill>
                  <a:schemeClr val="tx1"/>
                </a:solidFill>
                <a:latin typeface="+mn-lt"/>
                <a:ea typeface="+mn-ea"/>
                <a:cs typeface="+mn-cs"/>
              </a:rPr>
              <a:t>cost of purchases during the year. All that’s needed is to take the physical quantities of goods on hand at the end of the year and apply year-end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Step 1: </a:t>
            </a:r>
            <a:r>
              <a:rPr lang="en-US" sz="1200" dirty="0">
                <a:solidFill>
                  <a:schemeClr val="tx1"/>
                </a:solidFill>
              </a:rPr>
              <a:t>Convert ending inventory valued at year-end costs to base year costs.</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dirty="0"/>
              <a:t>Step 2: </a:t>
            </a:r>
            <a:r>
              <a:rPr lang="en-US" sz="1200" dirty="0">
                <a:solidFill>
                  <a:schemeClr val="tx1"/>
                </a:solidFill>
              </a:rPr>
              <a:t>Identify the layers of ending inventory and the years they were created.</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dirty="0"/>
              <a:t>Step 3: Convert</a:t>
            </a:r>
            <a:r>
              <a:rPr lang="en-US" sz="1200" b="0" baseline="0" dirty="0"/>
              <a:t> </a:t>
            </a:r>
            <a:r>
              <a:rPr lang="en-US" sz="1200" dirty="0">
                <a:solidFill>
                  <a:schemeClr val="tx1"/>
                </a:solidFill>
              </a:rPr>
              <a:t>each </a:t>
            </a:r>
            <a:r>
              <a:rPr lang="en-IN" sz="1200" dirty="0">
                <a:solidFill>
                  <a:schemeClr val="tx1"/>
                </a:solidFill>
              </a:rPr>
              <a:t>layer’s base year cost to layer year cost using the cost index for the year it </a:t>
            </a:r>
            <a:r>
              <a:rPr lang="en-US" sz="1200" dirty="0">
                <a:solidFill>
                  <a:schemeClr val="tx1"/>
                </a:solidFill>
              </a:rPr>
              <a:t>was acquired.</a:t>
            </a:r>
          </a:p>
          <a:p>
            <a:pPr>
              <a:buFont typeface="Wingdings" panose="05000000000000000000" pitchFamily="2" charset="2"/>
              <a:buNone/>
            </a:pPr>
            <a:endParaRPr lang="en-US" sz="1200"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74</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Notice that the cost of inventory increased from $400,000 at the beginning of the year to $462,000 at the end of the year. Does this $62,000 increase in inventory represent an increase in the </a:t>
            </a:r>
            <a:r>
              <a:rPr lang="en-US" sz="1200" b="0" i="1" u="none" strike="noStrike" kern="1200" baseline="0" dirty="0">
                <a:solidFill>
                  <a:schemeClr val="tx1"/>
                </a:solidFill>
                <a:latin typeface="+mn-lt"/>
                <a:ea typeface="+mn-ea"/>
                <a:cs typeface="+mn-cs"/>
              </a:rPr>
              <a:t>quantity </a:t>
            </a:r>
            <a:r>
              <a:rPr lang="en-US" sz="1200" b="0" i="0" u="none" strike="noStrike" kern="1200" baseline="0" dirty="0">
                <a:solidFill>
                  <a:schemeClr val="tx1"/>
                </a:solidFill>
                <a:latin typeface="+mn-lt"/>
                <a:ea typeface="+mn-ea"/>
                <a:cs typeface="+mn-cs"/>
              </a:rPr>
              <a:t>and/or an increase in the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of inventory?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determine this, the first step is to convert the ending inventory from year-end costs to base year costs. We do this by dividing ending inventory by the year’s cost index.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Ending inventory at </a:t>
            </a:r>
            <a:r>
              <a:rPr lang="en-US" sz="1200" b="0" i="1" u="none" strike="noStrike" kern="1200" baseline="0" dirty="0">
                <a:solidFill>
                  <a:schemeClr val="tx1"/>
                </a:solidFill>
                <a:latin typeface="+mn-lt"/>
                <a:ea typeface="+mn-ea"/>
                <a:cs typeface="+mn-cs"/>
              </a:rPr>
              <a:t>base year </a:t>
            </a:r>
            <a:r>
              <a:rPr lang="en-US" sz="1200" b="0" i="0" u="none" strike="noStrike" kern="1200" baseline="0" dirty="0">
                <a:solidFill>
                  <a:schemeClr val="tx1"/>
                </a:solidFill>
                <a:latin typeface="+mn-lt"/>
                <a:ea typeface="+mn-ea"/>
                <a:cs typeface="+mn-cs"/>
              </a:rPr>
              <a:t>cost = $</a:t>
            </a:r>
            <a:r>
              <a:rPr lang="en-US" sz="1200" b="0" i="0" u="none" strike="noStrike" kern="1200" baseline="0" dirty="0" smtClean="0">
                <a:solidFill>
                  <a:schemeClr val="tx1"/>
                </a:solidFill>
                <a:latin typeface="+mn-lt"/>
                <a:ea typeface="+mn-ea"/>
                <a:cs typeface="+mn-cs"/>
              </a:rPr>
              <a:t>440,000.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Next we compare the $440,000 ending inventory at base year cost to the beginning inventory, also at base year cost, of $400,000. The $40,000 increase in </a:t>
            </a:r>
            <a:r>
              <a:rPr lang="en-US" sz="1200" kern="1200" baseline="0" dirty="0" smtClean="0">
                <a:solidFill>
                  <a:schemeClr val="tx1"/>
                </a:solidFill>
                <a:latin typeface="+mn-lt"/>
                <a:ea typeface="+mn-ea"/>
                <a:cs typeface="+mn-cs"/>
              </a:rPr>
              <a:t>base</a:t>
            </a:r>
            <a:r>
              <a:rPr lang="en-US" sz="1200" kern="120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year </a:t>
            </a:r>
            <a:r>
              <a:rPr lang="en-US" sz="1200" kern="1200" baseline="0" dirty="0">
                <a:solidFill>
                  <a:schemeClr val="tx1"/>
                </a:solidFill>
                <a:latin typeface="+mn-lt"/>
                <a:ea typeface="+mn-ea"/>
                <a:cs typeface="+mn-cs"/>
              </a:rPr>
              <a:t>dollars signifies a real increase in inventory quantity during the year. Applying the LIFO concept, ending inventory at base year cost consists of the beginning inventory layer of $400,000 plus a $40,000 2018 layer. These are the costs as if each layer was acquired at base year prices</a:t>
            </a:r>
            <a:r>
              <a:rPr lang="en-US" sz="1200"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Once the layers are identified, each is restated to prices existing when the layers were acquired. This is done by multiplying each layer by the cost index for the year it was acquired. The $400,000 layer was acquired when prices were 1.00, and the $40,000 layer was acquired when prices were 1.05. All layers are added, and ending inventory under DVL would be reported at $442,000.</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76</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5275006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Inventory Cost Flow Assumptions. </a:t>
            </a:r>
            <a:r>
              <a:rPr lang="en-US" sz="1200" b="0" i="0" u="none" strike="noStrike" kern="1200" baseline="0" dirty="0">
                <a:solidFill>
                  <a:schemeClr val="tx1"/>
                </a:solidFill>
                <a:latin typeface="+mn-lt"/>
                <a:ea typeface="+mn-ea"/>
                <a:cs typeface="+mn-cs"/>
              </a:rPr>
              <a:t>IAS No. 2 does not permit the use of LIFO. Because of this restriction, many U.S. multinational companies use LIFO only for their domestic inventories and FIFO or average cost for their foreign subsidiaries.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difference could prove to be a significant impediment to U.S. convergence to international standards. Unless the U.S. Congress repeals the LIFO conformity rule, convergence would cause many corporations to lose a valuable tax shelter, the use of LIFO for tax purposes. If these companies were immediately taxed on the difference between LIFO inventories and inventories valued using another method, it would cost companies billions of dollars. Some industries would be particularly hard hit. Most oil companies and auto manufacturers, for instance, use LIFO. The government estimates that the repeal of the LIFO method would increase federal tax revenues by $76 billion over a ten-year period. The companies affected most certainly will lobby heavily to retain the use of LIFO for tax purposes. </a:t>
            </a:r>
            <a:endParaRPr lang="en-IN"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78</a:t>
            </a:fld>
            <a:endParaRPr lang="en-IN" dirty="0">
              <a:cs typeface="Arial" charset="0"/>
            </a:endParaRPr>
          </a:p>
        </p:txBody>
      </p:sp>
    </p:spTree>
    <p:extLst>
      <p:ext uri="{BB962C8B-B14F-4D97-AF65-F5344CB8AC3E}">
        <p14:creationId xmlns:p14="http://schemas.microsoft.com/office/powerpoint/2010/main" val="114668766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259082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cost</a:t>
            </a:r>
            <a:r>
              <a:rPr lang="en-US" sz="1200" baseline="0" dirty="0"/>
              <a:t> of goods sold account, along with the inventory account, is adjusted each time goods are sold by a customer. Here we apply this concept to the </a:t>
            </a:r>
            <a:r>
              <a:rPr lang="en-US" sz="1200" baseline="0" dirty="0" err="1" smtClean="0"/>
              <a:t>Lothridge</a:t>
            </a:r>
            <a:r>
              <a:rPr lang="en-US" sz="1200" baseline="0" dirty="0" smtClean="0"/>
              <a:t> </a:t>
            </a:r>
            <a:r>
              <a:rPr lang="en-US" sz="1200" baseline="0" dirty="0"/>
              <a:t>Wholesale Beverage Company whose inventory information is provided.</a:t>
            </a:r>
            <a:endParaRPr lang="en-US" sz="1200" dirty="0"/>
          </a:p>
          <a:p>
            <a:endParaRPr lang="en-US"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a:t>
            </a:fld>
            <a:endParaRPr lang="en-US" dirty="0"/>
          </a:p>
        </p:txBody>
      </p:sp>
    </p:spTree>
    <p:extLst>
      <p:ext uri="{BB962C8B-B14F-4D97-AF65-F5344CB8AC3E}">
        <p14:creationId xmlns:p14="http://schemas.microsoft.com/office/powerpoint/2010/main" val="1418305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8–3</a:t>
            </a:r>
            <a:endParaRPr lang="en-US" i="0" dirty="0"/>
          </a:p>
          <a:p>
            <a:endParaRPr lang="en-US" i="0" baseline="0" dirty="0"/>
          </a:p>
          <a:p>
            <a:r>
              <a:rPr lang="en-US" i="0" baseline="0" dirty="0"/>
              <a:t>First, we record the </a:t>
            </a:r>
            <a:r>
              <a:rPr lang="en-US" sz="1200" b="0" i="0" u="none" strike="noStrike" kern="1200" baseline="0" dirty="0">
                <a:solidFill>
                  <a:schemeClr val="tx1"/>
                </a:solidFill>
                <a:latin typeface="+mn-lt"/>
                <a:ea typeface="+mn-ea"/>
                <a:cs typeface="+mn-cs"/>
              </a:rPr>
              <a:t>purchase of merchandise inventory for 2018 with a debit to the inventory account for $600,000 and credit to accounts payable for the same amount because the purchase is made on account.</a:t>
            </a:r>
          </a:p>
          <a:p>
            <a:endParaRPr lang="en-US" dirty="0"/>
          </a:p>
          <a:p>
            <a:r>
              <a:rPr lang="en-US" dirty="0"/>
              <a:t>Next, we</a:t>
            </a:r>
            <a:r>
              <a:rPr lang="en-US" baseline="0" dirty="0"/>
              <a:t> </a:t>
            </a:r>
            <a:r>
              <a:rPr lang="en-US" dirty="0"/>
              <a:t>record sales for 2018. </a:t>
            </a:r>
            <a:r>
              <a:rPr lang="en-US" baseline="0" dirty="0"/>
              <a:t>The sales were made on account, so we debit accounts receivable for $820,000 and credit sales revenue for the same amount.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Finally, we</a:t>
            </a:r>
            <a:r>
              <a:rPr lang="en-US" baseline="0" dirty="0"/>
              <a:t> </a:t>
            </a:r>
            <a:r>
              <a:rPr lang="en-US" dirty="0"/>
              <a:t>record the cost of</a:t>
            </a:r>
            <a:r>
              <a:rPr lang="en-US" baseline="0" dirty="0"/>
              <a:t> sales sold with a </a:t>
            </a:r>
            <a:r>
              <a:rPr lang="en-US" dirty="0"/>
              <a:t>debit to cost of goods sold for $540,000 and a credit to inventory</a:t>
            </a:r>
            <a:r>
              <a:rPr lang="en-US" baseline="0" dirty="0"/>
              <a:t> for the same amount.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a:t>
            </a:fld>
            <a:endParaRPr lang="en-US" dirty="0"/>
          </a:p>
        </p:txBody>
      </p:sp>
    </p:spTree>
    <p:extLst>
      <p:ext uri="{BB962C8B-B14F-4D97-AF65-F5344CB8AC3E}">
        <p14:creationId xmlns:p14="http://schemas.microsoft.com/office/powerpoint/2010/main" val="3990343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66307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14515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2649380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31923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035671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17039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877344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403174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840603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3676973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461605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211247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Concept Chec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3302085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0416710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22568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067896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238337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18035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2421134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406470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731900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6369757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theme" Target="../theme/theme2.xml"/><Relationship Id="rId1" Type="http://schemas.openxmlformats.org/officeDocument/2006/relationships/slideLayout" Target="../slideLayouts/slideLayout17.xml"/><Relationship Id="rId2"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41B7F2-85AD-4E68-9DCD-C87D7F30A44D}" type="datetimeFigureOut">
              <a:rPr lang="en-US" smtClean="0"/>
              <a:pPr/>
              <a:t>4/4/17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6429599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solidFill>
                  <a:prstClr val="black">
                    <a:tint val="75000"/>
                  </a:prstClr>
                </a:solidFill>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9721493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8.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8</a:t>
            </a:r>
          </a:p>
        </p:txBody>
      </p:sp>
      <p:sp>
        <p:nvSpPr>
          <p:cNvPr id="16386" name="Text Placeholder 3"/>
          <p:cNvSpPr>
            <a:spLocks noGrp="1"/>
          </p:cNvSpPr>
          <p:nvPr>
            <p:ph type="body" sz="quarter" idx="10"/>
          </p:nvPr>
        </p:nvSpPr>
        <p:spPr/>
        <p:txBody>
          <a:bodyPr/>
          <a:lstStyle/>
          <a:p>
            <a:pPr fontAlgn="base">
              <a:lnSpc>
                <a:spcPct val="90000"/>
              </a:lnSpc>
              <a:spcBef>
                <a:spcPts val="1000"/>
              </a:spcBef>
              <a:spcAft>
                <a:spcPct val="0"/>
              </a:spcAft>
            </a:pPr>
            <a:r>
              <a:rPr lang="en-US" dirty="0"/>
              <a:t>Inventories: Measurement</a:t>
            </a:r>
          </a:p>
        </p:txBody>
      </p:sp>
    </p:spTree>
    <p:extLst>
      <p:ext uri="{BB962C8B-B14F-4D97-AF65-F5344CB8AC3E}">
        <p14:creationId xmlns:p14="http://schemas.microsoft.com/office/powerpoint/2010/main" val="234735174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Periodic Inventory System</a:t>
            </a:r>
          </a:p>
        </p:txBody>
      </p:sp>
      <p:sp>
        <p:nvSpPr>
          <p:cNvPr id="3" name="Content Placeholder 2"/>
          <p:cNvSpPr>
            <a:spLocks noGrp="1"/>
          </p:cNvSpPr>
          <p:nvPr>
            <p:ph idx="1"/>
          </p:nvPr>
        </p:nvSpPr>
        <p:spPr/>
        <p:txBody>
          <a:bodyPr>
            <a:normAutofit/>
          </a:bodyPr>
          <a:lstStyle/>
          <a:p>
            <a:r>
              <a:rPr lang="en-IN" sz="2800" dirty="0"/>
              <a:t>Adjusts </a:t>
            </a:r>
            <a:r>
              <a:rPr lang="en-IN" sz="2800" dirty="0" smtClean="0"/>
              <a:t>the inventory account and </a:t>
            </a:r>
            <a:r>
              <a:rPr lang="en-IN" sz="2800" dirty="0"/>
              <a:t>records cost of goods sold </a:t>
            </a:r>
            <a:r>
              <a:rPr lang="en-IN" sz="2800" b="1" dirty="0">
                <a:solidFill>
                  <a:srgbClr val="C00000"/>
                </a:solidFill>
              </a:rPr>
              <a:t>only at the end of each reporting period</a:t>
            </a:r>
          </a:p>
          <a:p>
            <a:r>
              <a:rPr lang="en-US" sz="2800" dirty="0"/>
              <a:t>Records merchandise </a:t>
            </a:r>
            <a:r>
              <a:rPr lang="en-IN" sz="2800" dirty="0"/>
              <a:t>purchases, purchase returns, purchase discounts, and freight-in in </a:t>
            </a:r>
            <a:r>
              <a:rPr lang="en-IN" sz="2800" b="1" dirty="0">
                <a:solidFill>
                  <a:srgbClr val="C00000"/>
                </a:solidFill>
              </a:rPr>
              <a:t>temporary accounts</a:t>
            </a:r>
          </a:p>
          <a:p>
            <a:r>
              <a:rPr lang="en-IN" sz="2800" dirty="0"/>
              <a:t>Determines period’s cost of goods sold </a:t>
            </a:r>
            <a:r>
              <a:rPr lang="en-US" sz="2800" dirty="0"/>
              <a:t>by combining temporary </a:t>
            </a:r>
            <a:r>
              <a:rPr lang="en-IN" sz="2800" dirty="0"/>
              <a:t>accounts with the inventory account:</a:t>
            </a:r>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8" name="Rectangle 7"/>
          <p:cNvSpPr/>
          <p:nvPr/>
        </p:nvSpPr>
        <p:spPr>
          <a:xfrm>
            <a:off x="2438400" y="5334000"/>
            <a:ext cx="234615" cy="2003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a:t>
            </a:r>
            <a:endParaRPr lang="en-US" sz="2800" b="1" dirty="0">
              <a:solidFill>
                <a:schemeClr val="tx1"/>
              </a:solidFill>
            </a:endParaRPr>
          </a:p>
        </p:txBody>
      </p:sp>
      <p:sp>
        <p:nvSpPr>
          <p:cNvPr id="10" name="Rectangle 9"/>
          <p:cNvSpPr/>
          <p:nvPr/>
        </p:nvSpPr>
        <p:spPr>
          <a:xfrm>
            <a:off x="4633708" y="5372100"/>
            <a:ext cx="364319" cy="2003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a:t>
            </a:r>
          </a:p>
        </p:txBody>
      </p:sp>
      <p:sp>
        <p:nvSpPr>
          <p:cNvPr id="11" name="Rectangle 10"/>
          <p:cNvSpPr/>
          <p:nvPr/>
        </p:nvSpPr>
        <p:spPr>
          <a:xfrm>
            <a:off x="6781800" y="5410200"/>
            <a:ext cx="364319" cy="2003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a:t>
            </a:r>
          </a:p>
        </p:txBody>
      </p:sp>
      <p:sp>
        <p:nvSpPr>
          <p:cNvPr id="13" name="Rounded Rectangle 12"/>
          <p:cNvSpPr/>
          <p:nvPr/>
        </p:nvSpPr>
        <p:spPr>
          <a:xfrm>
            <a:off x="633847" y="4991100"/>
            <a:ext cx="1828800" cy="938650"/>
          </a:xfrm>
          <a:prstGeom prst="roundRect">
            <a:avLst/>
          </a:prstGeom>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a:solidFill>
                  <a:schemeClr val="bg1"/>
                </a:solidFill>
              </a:rPr>
              <a:t>Cost of  goods sold</a:t>
            </a:r>
          </a:p>
        </p:txBody>
      </p:sp>
      <p:sp>
        <p:nvSpPr>
          <p:cNvPr id="15" name="Rounded Rectangle 14"/>
          <p:cNvSpPr/>
          <p:nvPr/>
        </p:nvSpPr>
        <p:spPr>
          <a:xfrm>
            <a:off x="2812492" y="4991100"/>
            <a:ext cx="1828800" cy="938650"/>
          </a:xfrm>
          <a:prstGeom prst="roundRect">
            <a:avLst/>
          </a:prstGeom>
          <a:solidFill>
            <a:schemeClr val="accent3">
              <a:lumMod val="60000"/>
              <a:lumOff val="4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Beginning inventory</a:t>
            </a:r>
          </a:p>
        </p:txBody>
      </p:sp>
      <p:sp>
        <p:nvSpPr>
          <p:cNvPr id="17" name="Rounded Rectangle 16"/>
          <p:cNvSpPr/>
          <p:nvPr/>
        </p:nvSpPr>
        <p:spPr>
          <a:xfrm>
            <a:off x="4952996" y="4991100"/>
            <a:ext cx="1828800" cy="938650"/>
          </a:xfrm>
          <a:prstGeom prst="roundRect">
            <a:avLst/>
          </a:prstGeom>
          <a:solidFill>
            <a:schemeClr val="accent5">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chemeClr val="tx1"/>
                </a:solidFill>
              </a:rPr>
              <a:t>Net purchases</a:t>
            </a:r>
            <a:endParaRPr lang="en-US" sz="2600" dirty="0">
              <a:solidFill>
                <a:schemeClr val="tx1"/>
              </a:solidFill>
            </a:endParaRPr>
          </a:p>
        </p:txBody>
      </p:sp>
      <p:sp>
        <p:nvSpPr>
          <p:cNvPr id="19" name="Rounded Rectangle 18"/>
          <p:cNvSpPr/>
          <p:nvPr/>
        </p:nvSpPr>
        <p:spPr>
          <a:xfrm>
            <a:off x="7103913" y="4991100"/>
            <a:ext cx="1828800" cy="938650"/>
          </a:xfrm>
          <a:prstGeom prst="roundRect">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Ending inventory</a:t>
            </a:r>
          </a:p>
        </p:txBody>
      </p:sp>
      <p:sp>
        <p:nvSpPr>
          <p:cNvPr id="20" name="Rectangle 19"/>
          <p:cNvSpPr/>
          <p:nvPr/>
        </p:nvSpPr>
        <p:spPr>
          <a:xfrm>
            <a:off x="6651109" y="5953476"/>
            <a:ext cx="1828800" cy="93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Tree>
    <p:extLst>
      <p:ext uri="{BB962C8B-B14F-4D97-AF65-F5344CB8AC3E}">
        <p14:creationId xmlns:p14="http://schemas.microsoft.com/office/powerpoint/2010/main" val="35151931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8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3" grpId="0" animBg="1"/>
      <p:bldP spid="15" grpId="0" animBg="1"/>
      <p:bldP spid="17" grpId="0" animBg="1"/>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180" y="304800"/>
            <a:ext cx="8229600" cy="1143000"/>
          </a:xfrm>
        </p:spPr>
        <p:txBody>
          <a:bodyPr>
            <a:normAutofit fontScale="90000"/>
          </a:bodyPr>
          <a:lstStyle/>
          <a:p>
            <a:r>
              <a:rPr lang="en-US" dirty="0" smtClean="0">
                <a:latin typeface="+mj-lt"/>
              </a:rPr>
              <a:t>Periodic </a:t>
            </a:r>
            <a:r>
              <a:rPr lang="en-US" dirty="0">
                <a:latin typeface="+mj-lt"/>
              </a:rPr>
              <a:t>Inventory </a:t>
            </a:r>
            <a:r>
              <a:rPr lang="en-US" dirty="0" smtClean="0">
                <a:latin typeface="+mj-lt"/>
              </a:rPr>
              <a:t>System </a:t>
            </a:r>
            <a:r>
              <a:rPr lang="en-US" sz="3100" dirty="0" smtClean="0">
                <a:latin typeface="+mj-lt"/>
              </a:rPr>
              <a:t>(continued)</a:t>
            </a:r>
            <a:endParaRPr lang="en-US" sz="3100" dirty="0">
              <a:latin typeface="+mj-lt"/>
            </a:endParaRPr>
          </a:p>
        </p:txBody>
      </p:sp>
      <p:sp>
        <p:nvSpPr>
          <p:cNvPr id="17" name="Content Placeholder 2"/>
          <p:cNvSpPr>
            <a:spLocks noGrp="1"/>
          </p:cNvSpPr>
          <p:nvPr>
            <p:ph idx="1"/>
          </p:nvPr>
        </p:nvSpPr>
        <p:spPr>
          <a:xfrm>
            <a:off x="914400" y="1295400"/>
            <a:ext cx="7924800" cy="5105400"/>
          </a:xfrm>
          <a:ln w="19050">
            <a:noFill/>
          </a:ln>
        </p:spPr>
        <p:txBody>
          <a:bodyPr>
            <a:normAutofit/>
          </a:bodyPr>
          <a:lstStyle/>
          <a:p>
            <a:pPr marL="0" indent="0">
              <a:spcAft>
                <a:spcPts val="600"/>
              </a:spcAft>
              <a:buNone/>
            </a:pPr>
            <a:r>
              <a:rPr lang="en-US" sz="2400" dirty="0"/>
              <a:t>The Lothridge Wholesale Beverage Company purchases soft drinks from producers and then sells them to retailers. The company begins 2018 with inventory of $120,000 on hand. The following information relates to inventory transactions during 2018: </a:t>
            </a:r>
          </a:p>
          <a:p>
            <a:pPr marL="914400" indent="-457200">
              <a:spcAft>
                <a:spcPts val="600"/>
              </a:spcAft>
              <a:buFont typeface="+mj-lt"/>
              <a:buAutoNum type="arabicPeriod"/>
            </a:pPr>
            <a:r>
              <a:rPr lang="en-US" sz="2400" dirty="0"/>
              <a:t> Additional soft drink inventory is purchased on account at a cost of $</a:t>
            </a:r>
            <a:r>
              <a:rPr lang="en-US" sz="2400" dirty="0" smtClean="0"/>
              <a:t>600,000 </a:t>
            </a:r>
            <a:endParaRPr lang="en-US" sz="2400" dirty="0"/>
          </a:p>
          <a:p>
            <a:pPr marL="914400" indent="-457200">
              <a:spcAft>
                <a:spcPts val="600"/>
              </a:spcAft>
              <a:buFont typeface="+mj-lt"/>
              <a:buAutoNum type="arabicPeriod"/>
            </a:pPr>
            <a:r>
              <a:rPr lang="en-US" sz="2400" dirty="0"/>
              <a:t>Sales for the year, all on account, totaled $</a:t>
            </a:r>
            <a:r>
              <a:rPr lang="en-US" sz="2400" dirty="0" smtClean="0"/>
              <a:t>820,000 </a:t>
            </a:r>
            <a:endParaRPr lang="en-US" sz="2400" dirty="0"/>
          </a:p>
          <a:p>
            <a:pPr marL="0" indent="0">
              <a:buNone/>
            </a:pPr>
            <a:r>
              <a:rPr lang="en-US" sz="2400" dirty="0"/>
              <a:t>Lothridge uses the </a:t>
            </a:r>
            <a:r>
              <a:rPr lang="en-US" sz="2400" b="1" dirty="0">
                <a:solidFill>
                  <a:srgbClr val="C00000"/>
                </a:solidFill>
              </a:rPr>
              <a:t>periodic inventory system</a:t>
            </a:r>
            <a:r>
              <a:rPr lang="en-US" sz="2400" dirty="0"/>
              <a:t>. A physical count determined the cost of inventory at the end of the year to be $180,000.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30662741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Effect transition="in" filter="fade">
                                      <p:cBhvr>
                                        <p:cTn id="11" dur="500"/>
                                        <p:tgtEl>
                                          <p:spTgt spid="1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Effect transition="in" filter="fade">
                                      <p:cBhvr>
                                        <p:cTn id="15" dur="500"/>
                                        <p:tgtEl>
                                          <p:spTgt spid="17">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animEffect transition="in" filter="fade">
                                      <p:cBhvr>
                                        <p:cTn id="19"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49590"/>
            <a:ext cx="8229600" cy="1143000"/>
          </a:xfrm>
        </p:spPr>
        <p:txBody>
          <a:bodyPr>
            <a:normAutofit/>
          </a:bodyPr>
          <a:lstStyle/>
          <a:p>
            <a:r>
              <a:rPr lang="en-US" sz="4000" dirty="0" smtClean="0">
                <a:latin typeface="+mj-lt"/>
              </a:rPr>
              <a:t>Periodic </a:t>
            </a:r>
            <a:r>
              <a:rPr lang="en-US" sz="4000" dirty="0">
                <a:latin typeface="+mj-lt"/>
              </a:rPr>
              <a:t>Inventory System </a:t>
            </a:r>
            <a:r>
              <a:rPr lang="en-US" sz="2800" dirty="0" smtClean="0">
                <a:latin typeface="+mj-lt"/>
              </a:rPr>
              <a:t>(concluded)</a:t>
            </a:r>
            <a:endParaRPr lang="en-US" sz="28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15" name="Rectangle 14"/>
          <p:cNvSpPr/>
          <p:nvPr/>
        </p:nvSpPr>
        <p:spPr>
          <a:xfrm>
            <a:off x="925761" y="4114800"/>
            <a:ext cx="7863751" cy="231704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AB0"/>
              </a:solidFill>
            </a:endParaRPr>
          </a:p>
        </p:txBody>
      </p:sp>
      <p:sp>
        <p:nvSpPr>
          <p:cNvPr id="28" name="TextBox 27"/>
          <p:cNvSpPr txBox="1">
            <a:spLocks noChangeArrowheads="1"/>
          </p:cNvSpPr>
          <p:nvPr/>
        </p:nvSpPr>
        <p:spPr bwMode="auto">
          <a:xfrm>
            <a:off x="7400586" y="4159286"/>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9" name="TextBox 28"/>
          <p:cNvSpPr txBox="1">
            <a:spLocks noChangeArrowheads="1"/>
          </p:cNvSpPr>
          <p:nvPr/>
        </p:nvSpPr>
        <p:spPr bwMode="auto">
          <a:xfrm>
            <a:off x="5916786" y="4174245"/>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0" name="Straight Connector 29"/>
          <p:cNvCxnSpPr/>
          <p:nvPr/>
        </p:nvCxnSpPr>
        <p:spPr>
          <a:xfrm>
            <a:off x="925417" y="4693227"/>
            <a:ext cx="77610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925417" y="4656318"/>
            <a:ext cx="5211924" cy="404813"/>
          </a:xfrm>
          <a:prstGeom prst="rect">
            <a:avLst/>
          </a:prstGeom>
          <a:noFill/>
          <a:ln w="9525">
            <a:noFill/>
            <a:miter lim="800000"/>
            <a:headEnd/>
            <a:tailEnd/>
          </a:ln>
        </p:spPr>
        <p:txBody>
          <a:bodyPr/>
          <a:lstStyle/>
          <a:p>
            <a:r>
              <a:rPr lang="en-US" sz="2400" dirty="0"/>
              <a:t>Accounts receivable</a:t>
            </a:r>
            <a:endParaRPr lang="en-IN" sz="2400" dirty="0">
              <a:latin typeface="Calibri" pitchFamily="34" charset="0"/>
            </a:endParaRPr>
          </a:p>
        </p:txBody>
      </p:sp>
      <p:sp>
        <p:nvSpPr>
          <p:cNvPr id="32" name="TextBox 31"/>
          <p:cNvSpPr txBox="1">
            <a:spLocks noChangeArrowheads="1"/>
          </p:cNvSpPr>
          <p:nvPr/>
        </p:nvSpPr>
        <p:spPr bwMode="auto">
          <a:xfrm>
            <a:off x="925762" y="5029200"/>
            <a:ext cx="5211580" cy="404814"/>
          </a:xfrm>
          <a:prstGeom prst="rect">
            <a:avLst/>
          </a:prstGeom>
          <a:noFill/>
          <a:ln w="9525">
            <a:noFill/>
            <a:miter lim="800000"/>
            <a:headEnd/>
            <a:tailEnd/>
          </a:ln>
        </p:spPr>
        <p:txBody>
          <a:bodyPr/>
          <a:lstStyle/>
          <a:p>
            <a:pPr lvl="1"/>
            <a:r>
              <a:rPr lang="en-US" sz="2400" dirty="0"/>
              <a:t>Sales revenue</a:t>
            </a:r>
            <a:endParaRPr lang="en-IN" sz="2400" dirty="0">
              <a:latin typeface="Calibri" pitchFamily="34" charset="0"/>
            </a:endParaRPr>
          </a:p>
        </p:txBody>
      </p:sp>
      <p:sp>
        <p:nvSpPr>
          <p:cNvPr id="33" name="TextBox 32"/>
          <p:cNvSpPr txBox="1">
            <a:spLocks noChangeArrowheads="1"/>
          </p:cNvSpPr>
          <p:nvPr/>
        </p:nvSpPr>
        <p:spPr bwMode="auto">
          <a:xfrm>
            <a:off x="5912853" y="4667497"/>
            <a:ext cx="1318279" cy="404812"/>
          </a:xfrm>
          <a:prstGeom prst="rect">
            <a:avLst/>
          </a:prstGeom>
          <a:noFill/>
          <a:ln w="9525">
            <a:noFill/>
            <a:miter lim="800000"/>
            <a:headEnd/>
            <a:tailEnd/>
          </a:ln>
        </p:spPr>
        <p:txBody>
          <a:bodyPr/>
          <a:lstStyle/>
          <a:p>
            <a:pPr algn="r"/>
            <a:r>
              <a:rPr lang="en-US" sz="2400" dirty="0"/>
              <a:t>820,000</a:t>
            </a:r>
            <a:endParaRPr lang="en-IN" sz="2400" dirty="0">
              <a:latin typeface="Calibri" pitchFamily="34" charset="0"/>
            </a:endParaRPr>
          </a:p>
        </p:txBody>
      </p:sp>
      <p:sp>
        <p:nvSpPr>
          <p:cNvPr id="34" name="TextBox 33"/>
          <p:cNvSpPr txBox="1">
            <a:spLocks noChangeArrowheads="1"/>
          </p:cNvSpPr>
          <p:nvPr/>
        </p:nvSpPr>
        <p:spPr bwMode="auto">
          <a:xfrm>
            <a:off x="7356944" y="5039878"/>
            <a:ext cx="1318279" cy="404813"/>
          </a:xfrm>
          <a:prstGeom prst="rect">
            <a:avLst/>
          </a:prstGeom>
          <a:noFill/>
          <a:ln w="9525">
            <a:noFill/>
            <a:miter lim="800000"/>
            <a:headEnd/>
            <a:tailEnd/>
          </a:ln>
        </p:spPr>
        <p:txBody>
          <a:bodyPr/>
          <a:lstStyle/>
          <a:p>
            <a:pPr algn="r"/>
            <a:r>
              <a:rPr lang="en-US" sz="2400" dirty="0"/>
              <a:t>820,000</a:t>
            </a:r>
            <a:endParaRPr lang="en-IN" sz="2400" dirty="0">
              <a:latin typeface="Calibri" pitchFamily="34" charset="0"/>
            </a:endParaRPr>
          </a:p>
        </p:txBody>
      </p:sp>
      <p:sp>
        <p:nvSpPr>
          <p:cNvPr id="41" name="TextBox 40"/>
          <p:cNvSpPr txBox="1">
            <a:spLocks noChangeArrowheads="1"/>
          </p:cNvSpPr>
          <p:nvPr/>
        </p:nvSpPr>
        <p:spPr bwMode="auto">
          <a:xfrm>
            <a:off x="907472" y="5898444"/>
            <a:ext cx="7689884" cy="409718"/>
          </a:xfrm>
          <a:prstGeom prst="rect">
            <a:avLst/>
          </a:prstGeom>
          <a:noFill/>
          <a:ln w="9525">
            <a:noFill/>
            <a:miter lim="800000"/>
            <a:headEnd/>
            <a:tailEnd/>
          </a:ln>
        </p:spPr>
        <p:txBody>
          <a:bodyPr/>
          <a:lstStyle/>
          <a:p>
            <a:r>
              <a:rPr lang="en-IN" sz="2400" b="1" dirty="0">
                <a:solidFill>
                  <a:srgbClr val="000000"/>
                </a:solidFill>
              </a:rPr>
              <a:t>No entry is recorded for the cost of inventory sold.</a:t>
            </a:r>
            <a:endParaRPr lang="en-IN" sz="2400" dirty="0">
              <a:solidFill>
                <a:srgbClr val="000000"/>
              </a:solidFill>
              <a:latin typeface="Calibri" pitchFamily="34" charset="0"/>
            </a:endParaRPr>
          </a:p>
        </p:txBody>
      </p:sp>
      <p:sp>
        <p:nvSpPr>
          <p:cNvPr id="19" name="Rectangle 18"/>
          <p:cNvSpPr/>
          <p:nvPr/>
        </p:nvSpPr>
        <p:spPr>
          <a:xfrm>
            <a:off x="925417" y="2133600"/>
            <a:ext cx="7864095" cy="167640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AB0"/>
              </a:solidFill>
            </a:endParaRPr>
          </a:p>
        </p:txBody>
      </p:sp>
      <p:sp>
        <p:nvSpPr>
          <p:cNvPr id="20" name="TextBox 19"/>
          <p:cNvSpPr txBox="1">
            <a:spLocks noChangeArrowheads="1"/>
          </p:cNvSpPr>
          <p:nvPr/>
        </p:nvSpPr>
        <p:spPr bwMode="auto">
          <a:xfrm>
            <a:off x="1204827" y="2625660"/>
            <a:ext cx="5211924" cy="404813"/>
          </a:xfrm>
          <a:prstGeom prst="rect">
            <a:avLst/>
          </a:prstGeom>
          <a:noFill/>
          <a:ln w="9525">
            <a:noFill/>
            <a:miter lim="800000"/>
            <a:headEnd/>
            <a:tailEnd/>
          </a:ln>
        </p:spPr>
        <p:txBody>
          <a:bodyPr/>
          <a:lstStyle/>
          <a:p>
            <a:r>
              <a:rPr lang="en-IN" sz="2400" dirty="0">
                <a:latin typeface="Calibri" pitchFamily="34" charset="0"/>
              </a:rPr>
              <a:t>Purchases</a:t>
            </a:r>
          </a:p>
        </p:txBody>
      </p:sp>
      <p:sp>
        <p:nvSpPr>
          <p:cNvPr id="21" name="TextBox 20"/>
          <p:cNvSpPr txBox="1">
            <a:spLocks noChangeArrowheads="1"/>
          </p:cNvSpPr>
          <p:nvPr/>
        </p:nvSpPr>
        <p:spPr bwMode="auto">
          <a:xfrm>
            <a:off x="925761" y="2971800"/>
            <a:ext cx="5211580" cy="404814"/>
          </a:xfrm>
          <a:prstGeom prst="rect">
            <a:avLst/>
          </a:prstGeom>
          <a:noFill/>
          <a:ln w="9525">
            <a:noFill/>
            <a:miter lim="800000"/>
            <a:headEnd/>
            <a:tailEnd/>
          </a:ln>
        </p:spPr>
        <p:txBody>
          <a:bodyPr/>
          <a:lstStyle/>
          <a:p>
            <a:pPr lvl="1"/>
            <a:r>
              <a:rPr lang="en-IN" sz="2400" dirty="0">
                <a:latin typeface="Calibri" pitchFamily="34" charset="0"/>
              </a:rPr>
              <a:t>Accounts payable</a:t>
            </a:r>
          </a:p>
        </p:txBody>
      </p:sp>
      <p:sp>
        <p:nvSpPr>
          <p:cNvPr id="22" name="TextBox 21"/>
          <p:cNvSpPr txBox="1">
            <a:spLocks noChangeArrowheads="1"/>
          </p:cNvSpPr>
          <p:nvPr/>
        </p:nvSpPr>
        <p:spPr bwMode="auto">
          <a:xfrm>
            <a:off x="5855357" y="2661636"/>
            <a:ext cx="1318279" cy="386364"/>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23" name="TextBox 22"/>
          <p:cNvSpPr txBox="1">
            <a:spLocks noChangeArrowheads="1"/>
          </p:cNvSpPr>
          <p:nvPr/>
        </p:nvSpPr>
        <p:spPr bwMode="auto">
          <a:xfrm>
            <a:off x="7173636" y="3105886"/>
            <a:ext cx="1318279" cy="404812"/>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5" name="TextBox 4"/>
          <p:cNvSpPr txBox="1"/>
          <p:nvPr/>
        </p:nvSpPr>
        <p:spPr>
          <a:xfrm>
            <a:off x="831516" y="1295400"/>
            <a:ext cx="7948839" cy="830997"/>
          </a:xfrm>
          <a:prstGeom prst="rect">
            <a:avLst/>
          </a:prstGeom>
          <a:noFill/>
        </p:spPr>
        <p:txBody>
          <a:bodyPr wrap="square" rtlCol="0">
            <a:spAutoFit/>
          </a:bodyPr>
          <a:lstStyle/>
          <a:p>
            <a:r>
              <a:rPr lang="en-US" sz="2400" dirty="0"/>
              <a:t>The following summary journal entries record the inventory transactions for the Lothridge Company</a:t>
            </a:r>
            <a:r>
              <a:rPr lang="en-US" sz="2400" dirty="0" smtClean="0"/>
              <a:t>:</a:t>
            </a:r>
            <a:endParaRPr lang="en-US" dirty="0"/>
          </a:p>
        </p:txBody>
      </p:sp>
      <p:sp>
        <p:nvSpPr>
          <p:cNvPr id="25" name="TextBox 24"/>
          <p:cNvSpPr txBox="1">
            <a:spLocks noChangeArrowheads="1"/>
          </p:cNvSpPr>
          <p:nvPr/>
        </p:nvSpPr>
        <p:spPr bwMode="auto">
          <a:xfrm>
            <a:off x="5872313" y="2247394"/>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extBox 25"/>
          <p:cNvSpPr txBox="1">
            <a:spLocks noChangeArrowheads="1"/>
          </p:cNvSpPr>
          <p:nvPr/>
        </p:nvSpPr>
        <p:spPr bwMode="auto">
          <a:xfrm>
            <a:off x="7356944" y="2205750"/>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cxnSp>
        <p:nvCxnSpPr>
          <p:cNvPr id="27" name="Straight Connector 26"/>
          <p:cNvCxnSpPr/>
          <p:nvPr/>
        </p:nvCxnSpPr>
        <p:spPr>
          <a:xfrm>
            <a:off x="942734" y="2703884"/>
            <a:ext cx="77610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1032628" y="4232272"/>
            <a:ext cx="3386971" cy="461665"/>
          </a:xfrm>
          <a:prstGeom prst="rect">
            <a:avLst/>
          </a:prstGeom>
          <a:noFill/>
          <a:ln w="9525">
            <a:noFill/>
            <a:miter lim="800000"/>
            <a:headEnd/>
            <a:tailEnd/>
          </a:ln>
        </p:spPr>
        <p:txBody>
          <a:bodyPr wrap="square">
            <a:spAutoFit/>
          </a:bodyPr>
          <a:lstStyle/>
          <a:p>
            <a:r>
              <a:rPr lang="en-IN" sz="2400" b="1" dirty="0" smtClean="0">
                <a:latin typeface="Calibri" pitchFamily="34" charset="0"/>
              </a:rPr>
              <a:t>2018</a:t>
            </a:r>
            <a:endParaRPr lang="en-IN" sz="2400" b="1" baseline="30000" dirty="0">
              <a:latin typeface="Calibri" pitchFamily="34" charset="0"/>
            </a:endParaRPr>
          </a:p>
        </p:txBody>
      </p:sp>
      <p:sp>
        <p:nvSpPr>
          <p:cNvPr id="38" name="TextBox 37"/>
          <p:cNvSpPr txBox="1">
            <a:spLocks noChangeArrowheads="1"/>
          </p:cNvSpPr>
          <p:nvPr/>
        </p:nvSpPr>
        <p:spPr bwMode="auto">
          <a:xfrm>
            <a:off x="1028473" y="2213786"/>
            <a:ext cx="3290223" cy="707886"/>
          </a:xfrm>
          <a:prstGeom prst="rect">
            <a:avLst/>
          </a:prstGeom>
          <a:noFill/>
          <a:ln w="9525">
            <a:noFill/>
            <a:miter lim="800000"/>
            <a:headEnd/>
            <a:tailEnd/>
          </a:ln>
        </p:spPr>
        <p:txBody>
          <a:bodyPr wrap="square">
            <a:spAutoFit/>
          </a:bodyPr>
          <a:lstStyle/>
          <a:p>
            <a:r>
              <a:rPr lang="en-IN" sz="2400" b="1" dirty="0" smtClean="0">
                <a:latin typeface="Calibri" pitchFamily="34" charset="0"/>
              </a:rPr>
              <a:t>2018</a:t>
            </a:r>
            <a:endParaRPr lang="en-IN" sz="2400" b="1" dirty="0">
              <a:latin typeface="Calibri" pitchFamily="34" charset="0"/>
            </a:endParaRPr>
          </a:p>
          <a:p>
            <a:pPr algn="ctr"/>
            <a:endParaRPr lang="en-IN" sz="2400" b="1" baseline="30000" dirty="0">
              <a:latin typeface="Calibri" pitchFamily="34" charset="0"/>
            </a:endParaRPr>
          </a:p>
        </p:txBody>
      </p:sp>
      <p:sp>
        <p:nvSpPr>
          <p:cNvPr id="35" name="TextBox 34"/>
          <p:cNvSpPr txBox="1">
            <a:spLocks noChangeArrowheads="1"/>
          </p:cNvSpPr>
          <p:nvPr/>
        </p:nvSpPr>
        <p:spPr bwMode="auto">
          <a:xfrm>
            <a:off x="907472" y="5381482"/>
            <a:ext cx="7689884" cy="409718"/>
          </a:xfrm>
          <a:prstGeom prst="rect">
            <a:avLst/>
          </a:prstGeom>
          <a:noFill/>
          <a:ln w="9525">
            <a:noFill/>
            <a:miter lim="800000"/>
            <a:headEnd/>
            <a:tailEnd/>
          </a:ln>
        </p:spPr>
        <p:txBody>
          <a:bodyPr/>
          <a:lstStyle/>
          <a:p>
            <a:r>
              <a:rPr lang="en-IN" i="1" dirty="0" smtClean="0">
                <a:solidFill>
                  <a:srgbClr val="000000"/>
                </a:solidFill>
              </a:rPr>
              <a:t>To record sales on account</a:t>
            </a:r>
            <a:endParaRPr lang="en-IN" i="1" dirty="0">
              <a:solidFill>
                <a:srgbClr val="000000"/>
              </a:solidFill>
              <a:latin typeface="Calibri" pitchFamily="34" charset="0"/>
            </a:endParaRPr>
          </a:p>
        </p:txBody>
      </p:sp>
      <p:sp>
        <p:nvSpPr>
          <p:cNvPr id="39" name="TextBox 38"/>
          <p:cNvSpPr txBox="1">
            <a:spLocks noChangeArrowheads="1"/>
          </p:cNvSpPr>
          <p:nvPr/>
        </p:nvSpPr>
        <p:spPr bwMode="auto">
          <a:xfrm>
            <a:off x="907472" y="3352800"/>
            <a:ext cx="7689884" cy="409718"/>
          </a:xfrm>
          <a:prstGeom prst="rect">
            <a:avLst/>
          </a:prstGeom>
          <a:noFill/>
          <a:ln w="9525">
            <a:noFill/>
            <a:miter lim="800000"/>
            <a:headEnd/>
            <a:tailEnd/>
          </a:ln>
        </p:spPr>
        <p:txBody>
          <a:bodyPr/>
          <a:lstStyle/>
          <a:p>
            <a:r>
              <a:rPr lang="en-IN" i="1" dirty="0" smtClean="0">
                <a:solidFill>
                  <a:srgbClr val="000000"/>
                </a:solidFill>
              </a:rPr>
              <a:t>To record the purchase of inventory</a:t>
            </a:r>
            <a:endParaRPr lang="en-IN" i="1" dirty="0">
              <a:solidFill>
                <a:srgbClr val="000000"/>
              </a:solidFill>
              <a:latin typeface="Calibri" pitchFamily="34" charset="0"/>
            </a:endParaRPr>
          </a:p>
        </p:txBody>
      </p:sp>
    </p:spTree>
    <p:extLst>
      <p:ext uri="{BB962C8B-B14F-4D97-AF65-F5344CB8AC3E}">
        <p14:creationId xmlns:p14="http://schemas.microsoft.com/office/powerpoint/2010/main" val="1933563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8" grpId="0"/>
      <p:bldP spid="29" grpId="0"/>
      <p:bldP spid="31" grpId="0"/>
      <p:bldP spid="32" grpId="0"/>
      <p:bldP spid="33" grpId="0"/>
      <p:bldP spid="34" grpId="0"/>
      <p:bldP spid="41" grpId="0"/>
      <p:bldP spid="19" grpId="0" animBg="1"/>
      <p:bldP spid="20" grpId="0"/>
      <p:bldP spid="21" grpId="0"/>
      <p:bldP spid="22" grpId="0"/>
      <p:bldP spid="23" grpId="0"/>
      <p:bldP spid="25" grpId="0"/>
      <p:bldP spid="26" grpId="0"/>
      <p:bldP spid="37" grpId="0"/>
      <p:bldP spid="38" grpId="0"/>
      <p:bldP spid="35"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3990"/>
          </a:xfrm>
        </p:spPr>
        <p:txBody>
          <a:bodyPr>
            <a:normAutofit fontScale="90000"/>
          </a:bodyPr>
          <a:lstStyle/>
          <a:p>
            <a:r>
              <a:rPr lang="en-US" dirty="0" smtClean="0">
                <a:latin typeface="+mj-lt"/>
              </a:rPr>
              <a:t>Cost </a:t>
            </a:r>
            <a:r>
              <a:rPr lang="en-US" dirty="0">
                <a:latin typeface="+mj-lt"/>
              </a:rPr>
              <a:t>of Goods Sold</a:t>
            </a:r>
          </a:p>
        </p:txBody>
      </p:sp>
      <p:sp>
        <p:nvSpPr>
          <p:cNvPr id="49" name="Content Placeholder 2"/>
          <p:cNvSpPr>
            <a:spLocks noGrp="1"/>
          </p:cNvSpPr>
          <p:nvPr>
            <p:ph idx="1"/>
          </p:nvPr>
        </p:nvSpPr>
        <p:spPr>
          <a:xfrm>
            <a:off x="693618" y="990600"/>
            <a:ext cx="8229600" cy="3217763"/>
          </a:xfrm>
          <a:prstGeom prst="rect">
            <a:avLst/>
          </a:prstGeom>
          <a:ln w="19050">
            <a:noFill/>
          </a:ln>
        </p:spPr>
        <p:txBody>
          <a:bodyPr>
            <a:normAutofit/>
          </a:bodyPr>
          <a:lstStyle/>
          <a:p>
            <a:r>
              <a:rPr lang="en-IN" sz="2200" dirty="0" smtClean="0"/>
              <a:t>Lothridge begins 2018 with merchandise inventory of  </a:t>
            </a:r>
            <a:r>
              <a:rPr lang="en-IN" sz="2200" b="1" dirty="0" smtClean="0">
                <a:solidFill>
                  <a:srgbClr val="669900"/>
                </a:solidFill>
              </a:rPr>
              <a:t>$120,000</a:t>
            </a:r>
            <a:r>
              <a:rPr lang="en-IN" sz="2200" dirty="0" smtClean="0"/>
              <a:t> </a:t>
            </a:r>
          </a:p>
          <a:p>
            <a:r>
              <a:rPr lang="en-IN" sz="2200" dirty="0" smtClean="0"/>
              <a:t>During </a:t>
            </a:r>
            <a:r>
              <a:rPr lang="en-IN" sz="2200" dirty="0"/>
              <a:t>2018, additional soft drink inventory was purchased on account at a cost of</a:t>
            </a:r>
            <a:r>
              <a:rPr lang="en-IN" sz="2200" dirty="0">
                <a:solidFill>
                  <a:srgbClr val="0099CC"/>
                </a:solidFill>
              </a:rPr>
              <a:t> </a:t>
            </a:r>
            <a:r>
              <a:rPr lang="en-IN" sz="2200" b="1" dirty="0">
                <a:solidFill>
                  <a:srgbClr val="0099CC"/>
                </a:solidFill>
              </a:rPr>
              <a:t>$</a:t>
            </a:r>
            <a:r>
              <a:rPr lang="en-IN" sz="2200" b="1" dirty="0" smtClean="0">
                <a:solidFill>
                  <a:srgbClr val="0099CC"/>
                </a:solidFill>
              </a:rPr>
              <a:t>600,000</a:t>
            </a:r>
            <a:r>
              <a:rPr lang="en-IN" sz="2200" dirty="0" smtClean="0"/>
              <a:t> </a:t>
            </a:r>
          </a:p>
          <a:p>
            <a:r>
              <a:rPr lang="en-IN" sz="2200" dirty="0" smtClean="0"/>
              <a:t>Sales </a:t>
            </a:r>
            <a:r>
              <a:rPr lang="en-IN" sz="2200" dirty="0"/>
              <a:t>for the year, all on account, totaled $</a:t>
            </a:r>
            <a:r>
              <a:rPr lang="en-IN" sz="2200" dirty="0" smtClean="0"/>
              <a:t>820,000 </a:t>
            </a:r>
          </a:p>
          <a:p>
            <a:r>
              <a:rPr lang="en-IN" sz="2200" dirty="0" smtClean="0"/>
              <a:t>A </a:t>
            </a:r>
            <a:r>
              <a:rPr lang="en-IN" sz="2200" dirty="0"/>
              <a:t>physical count determined the cost of inventory at the end of the year to be </a:t>
            </a:r>
            <a:r>
              <a:rPr lang="en-IN" sz="2200" b="1" dirty="0">
                <a:solidFill>
                  <a:srgbClr val="FF7C80"/>
                </a:solidFill>
              </a:rPr>
              <a:t>$</a:t>
            </a:r>
            <a:r>
              <a:rPr lang="en-IN" sz="2200" b="1" dirty="0" smtClean="0">
                <a:solidFill>
                  <a:srgbClr val="FF7C80"/>
                </a:solidFill>
              </a:rPr>
              <a:t>180,000</a:t>
            </a:r>
            <a:endParaRPr lang="en-US" sz="22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3" name="Rectangle 2"/>
          <p:cNvSpPr/>
          <p:nvPr/>
        </p:nvSpPr>
        <p:spPr>
          <a:xfrm>
            <a:off x="1312017" y="4383198"/>
            <a:ext cx="4023360" cy="3643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Beginning inventory</a:t>
            </a:r>
          </a:p>
        </p:txBody>
      </p:sp>
      <p:sp>
        <p:nvSpPr>
          <p:cNvPr id="18" name="Rectangle 17"/>
          <p:cNvSpPr/>
          <p:nvPr/>
        </p:nvSpPr>
        <p:spPr>
          <a:xfrm>
            <a:off x="1315192" y="4866057"/>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Plus: Purchases</a:t>
            </a:r>
          </a:p>
        </p:txBody>
      </p:sp>
      <p:sp>
        <p:nvSpPr>
          <p:cNvPr id="20" name="Rectangle 19"/>
          <p:cNvSpPr/>
          <p:nvPr/>
        </p:nvSpPr>
        <p:spPr>
          <a:xfrm>
            <a:off x="1334243" y="5236712"/>
            <a:ext cx="4021902"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a:solidFill>
                  <a:schemeClr val="tx1"/>
                </a:solidFill>
              </a:rPr>
              <a:t>Cost of goods available for sale</a:t>
            </a:r>
            <a:endParaRPr lang="en-US" sz="2400" dirty="0">
              <a:solidFill>
                <a:schemeClr val="tx1"/>
              </a:solidFill>
            </a:endParaRPr>
          </a:p>
        </p:txBody>
      </p:sp>
      <p:sp>
        <p:nvSpPr>
          <p:cNvPr id="21" name="Rectangle 20"/>
          <p:cNvSpPr/>
          <p:nvPr/>
        </p:nvSpPr>
        <p:spPr>
          <a:xfrm>
            <a:off x="1328766" y="5636109"/>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a:solidFill>
                  <a:schemeClr val="tx1"/>
                </a:solidFill>
              </a:rPr>
              <a:t>Less: Ending inventory </a:t>
            </a:r>
            <a:endParaRPr lang="en-US" sz="2400" dirty="0">
              <a:solidFill>
                <a:schemeClr val="tx1"/>
              </a:solidFill>
            </a:endParaRPr>
          </a:p>
        </p:txBody>
      </p:sp>
      <p:sp>
        <p:nvSpPr>
          <p:cNvPr id="22" name="Rectangle 21"/>
          <p:cNvSpPr/>
          <p:nvPr/>
        </p:nvSpPr>
        <p:spPr>
          <a:xfrm>
            <a:off x="1321760" y="6048640"/>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Cost of goods sold</a:t>
            </a:r>
          </a:p>
        </p:txBody>
      </p:sp>
      <p:sp>
        <p:nvSpPr>
          <p:cNvPr id="23" name="Rectangle 22"/>
          <p:cNvSpPr/>
          <p:nvPr/>
        </p:nvSpPr>
        <p:spPr>
          <a:xfrm>
            <a:off x="6792528" y="4428498"/>
            <a:ext cx="140769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669900"/>
                </a:solidFill>
              </a:rPr>
              <a:t>$120,000</a:t>
            </a:r>
          </a:p>
        </p:txBody>
      </p:sp>
      <p:sp>
        <p:nvSpPr>
          <p:cNvPr id="24" name="Rectangle 23"/>
          <p:cNvSpPr/>
          <p:nvPr/>
        </p:nvSpPr>
        <p:spPr>
          <a:xfrm>
            <a:off x="6897624" y="4860231"/>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99CC"/>
                </a:solidFill>
              </a:rPr>
              <a:t>600,000</a:t>
            </a:r>
            <a:endParaRPr lang="en-US" sz="2400" b="1" dirty="0">
              <a:solidFill>
                <a:srgbClr val="0099CC"/>
              </a:solidFill>
            </a:endParaRPr>
          </a:p>
        </p:txBody>
      </p:sp>
      <p:sp>
        <p:nvSpPr>
          <p:cNvPr id="25" name="Rectangle 24"/>
          <p:cNvSpPr/>
          <p:nvPr/>
        </p:nvSpPr>
        <p:spPr>
          <a:xfrm>
            <a:off x="6897624" y="5236712"/>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720,000</a:t>
            </a:r>
          </a:p>
        </p:txBody>
      </p:sp>
      <p:sp>
        <p:nvSpPr>
          <p:cNvPr id="26" name="Rectangle 25"/>
          <p:cNvSpPr/>
          <p:nvPr/>
        </p:nvSpPr>
        <p:spPr>
          <a:xfrm>
            <a:off x="6897624" y="5636109"/>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a:t>
            </a:r>
            <a:r>
              <a:rPr lang="en-US" sz="2400" b="1" dirty="0">
                <a:solidFill>
                  <a:srgbClr val="FF7C80"/>
                </a:solidFill>
              </a:rPr>
              <a:t>180,000</a:t>
            </a:r>
            <a:r>
              <a:rPr lang="en-US" sz="2400" dirty="0">
                <a:solidFill>
                  <a:schemeClr val="tx1"/>
                </a:solidFill>
              </a:rPr>
              <a:t>)</a:t>
            </a:r>
          </a:p>
        </p:txBody>
      </p:sp>
      <p:sp>
        <p:nvSpPr>
          <p:cNvPr id="27" name="Rectangle 26"/>
          <p:cNvSpPr/>
          <p:nvPr/>
        </p:nvSpPr>
        <p:spPr>
          <a:xfrm>
            <a:off x="6821424" y="6048640"/>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$540,000</a:t>
            </a:r>
          </a:p>
        </p:txBody>
      </p:sp>
      <p:cxnSp>
        <p:nvCxnSpPr>
          <p:cNvPr id="17" name="Straight Connector 16"/>
          <p:cNvCxnSpPr/>
          <p:nvPr/>
        </p:nvCxnSpPr>
        <p:spPr>
          <a:xfrm>
            <a:off x="6860395" y="5222712"/>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923148" y="6048640"/>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931862" y="6484251"/>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931862" y="6414400"/>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6828956" y="3747228"/>
            <a:ext cx="234615"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sp>
        <p:nvSpPr>
          <p:cNvPr id="31" name="Rectangle 30"/>
          <p:cNvSpPr/>
          <p:nvPr/>
        </p:nvSpPr>
        <p:spPr>
          <a:xfrm>
            <a:off x="2480713" y="3749554"/>
            <a:ext cx="364319"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sp>
        <p:nvSpPr>
          <p:cNvPr id="33" name="Rectangle 32"/>
          <p:cNvSpPr/>
          <p:nvPr/>
        </p:nvSpPr>
        <p:spPr>
          <a:xfrm>
            <a:off x="4632353" y="3749554"/>
            <a:ext cx="364319"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sp>
        <p:nvSpPr>
          <p:cNvPr id="41" name="Rounded Rectangle 40"/>
          <p:cNvSpPr/>
          <p:nvPr/>
        </p:nvSpPr>
        <p:spPr>
          <a:xfrm>
            <a:off x="7144342" y="3446101"/>
            <a:ext cx="1828800" cy="775744"/>
          </a:xfrm>
          <a:prstGeom prst="roundRect">
            <a:avLst/>
          </a:prstGeom>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solidFill>
                  <a:schemeClr val="bg1"/>
                </a:solidFill>
              </a:rPr>
              <a:t>Cost of </a:t>
            </a:r>
          </a:p>
          <a:p>
            <a:pPr algn="ctr"/>
            <a:r>
              <a:rPr lang="en-IN" sz="2400" b="1" dirty="0">
                <a:solidFill>
                  <a:schemeClr val="bg1"/>
                </a:solidFill>
              </a:rPr>
              <a:t>goods sold</a:t>
            </a:r>
          </a:p>
        </p:txBody>
      </p:sp>
      <p:sp>
        <p:nvSpPr>
          <p:cNvPr id="43" name="Rounded Rectangle 42"/>
          <p:cNvSpPr/>
          <p:nvPr/>
        </p:nvSpPr>
        <p:spPr>
          <a:xfrm>
            <a:off x="659497" y="3432619"/>
            <a:ext cx="1828800" cy="775744"/>
          </a:xfrm>
          <a:prstGeom prst="roundRect">
            <a:avLst/>
          </a:prstGeom>
          <a:solidFill>
            <a:schemeClr val="accent3">
              <a:lumMod val="60000"/>
              <a:lumOff val="4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Beginning inventory</a:t>
            </a:r>
          </a:p>
        </p:txBody>
      </p:sp>
      <p:sp>
        <p:nvSpPr>
          <p:cNvPr id="45" name="Rounded Rectangle 44"/>
          <p:cNvSpPr/>
          <p:nvPr/>
        </p:nvSpPr>
        <p:spPr>
          <a:xfrm>
            <a:off x="2800001" y="3432619"/>
            <a:ext cx="1828800" cy="775744"/>
          </a:xfrm>
          <a:prstGeom prst="roundRect">
            <a:avLst/>
          </a:prstGeom>
          <a:solidFill>
            <a:schemeClr val="accent5">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Net purchases</a:t>
            </a:r>
          </a:p>
        </p:txBody>
      </p:sp>
      <p:sp>
        <p:nvSpPr>
          <p:cNvPr id="47" name="Rounded Rectangle 46"/>
          <p:cNvSpPr/>
          <p:nvPr/>
        </p:nvSpPr>
        <p:spPr>
          <a:xfrm>
            <a:off x="4950918" y="3432619"/>
            <a:ext cx="1828800" cy="775744"/>
          </a:xfrm>
          <a:prstGeom prst="roundRect">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Ending inventory</a:t>
            </a:r>
          </a:p>
        </p:txBody>
      </p:sp>
      <p:sp>
        <p:nvSpPr>
          <p:cNvPr id="6" name="Rounded Rectangle 5"/>
          <p:cNvSpPr/>
          <p:nvPr/>
        </p:nvSpPr>
        <p:spPr>
          <a:xfrm>
            <a:off x="1148566" y="4343400"/>
            <a:ext cx="7256613" cy="2209800"/>
          </a:xfrm>
          <a:prstGeom prst="round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p:cNvSpPr/>
          <p:nvPr/>
        </p:nvSpPr>
        <p:spPr>
          <a:xfrm flipH="1">
            <a:off x="7213178" y="994219"/>
            <a:ext cx="1245022" cy="381000"/>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3383294" y="1756219"/>
            <a:ext cx="1188706" cy="381000"/>
          </a:xfrm>
          <a:prstGeom prst="rect">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p:cNvSpPr/>
          <p:nvPr/>
        </p:nvSpPr>
        <p:spPr>
          <a:xfrm>
            <a:off x="2306973" y="2899219"/>
            <a:ext cx="1198228" cy="381000"/>
          </a:xfrm>
          <a:prstGeom prst="rect">
            <a:avLst/>
          </a:pr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013983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animEffect transition="in" filter="fade">
                                      <p:cBhvr>
                                        <p:cTn id="7" dur="500"/>
                                        <p:tgtEl>
                                          <p:spTgt spid="4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xEl>
                                              <p:pRg st="1" end="1"/>
                                            </p:txEl>
                                          </p:spTgt>
                                        </p:tgtEl>
                                        <p:attrNameLst>
                                          <p:attrName>style.visibility</p:attrName>
                                        </p:attrNameLst>
                                      </p:cBhvr>
                                      <p:to>
                                        <p:strVal val="visible"/>
                                      </p:to>
                                    </p:set>
                                    <p:animEffect transition="in" filter="fade">
                                      <p:cBhvr>
                                        <p:cTn id="10" dur="500"/>
                                        <p:tgtEl>
                                          <p:spTgt spid="4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xEl>
                                              <p:pRg st="2" end="2"/>
                                            </p:txEl>
                                          </p:spTgt>
                                        </p:tgtEl>
                                        <p:attrNameLst>
                                          <p:attrName>style.visibility</p:attrName>
                                        </p:attrNameLst>
                                      </p:cBhvr>
                                      <p:to>
                                        <p:strVal val="visible"/>
                                      </p:to>
                                    </p:set>
                                    <p:animEffect transition="in" filter="fade">
                                      <p:cBhvr>
                                        <p:cTn id="13" dur="500"/>
                                        <p:tgtEl>
                                          <p:spTgt spid="4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xEl>
                                              <p:pRg st="3" end="3"/>
                                            </p:txEl>
                                          </p:spTgt>
                                        </p:tgtEl>
                                        <p:attrNameLst>
                                          <p:attrName>style.visibility</p:attrName>
                                        </p:attrNameLst>
                                      </p:cBhvr>
                                      <p:to>
                                        <p:strVal val="visible"/>
                                      </p:to>
                                    </p:set>
                                    <p:animEffect transition="in" filter="fade">
                                      <p:cBhvr>
                                        <p:cTn id="16" dur="500"/>
                                        <p:tgtEl>
                                          <p:spTgt spid="4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childTnLst>
                          </p:cTn>
                        </p:par>
                        <p:par>
                          <p:cTn id="34" fill="hold">
                            <p:stCondLst>
                              <p:cond delay="500"/>
                            </p:stCondLst>
                            <p:childTnLst>
                              <p:par>
                                <p:cTn id="35" presetID="10" presetClass="entr" presetSubtype="0" fill="hold" grpId="0" nodeType="afterEffect">
                                  <p:stCondLst>
                                    <p:cond delay="10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500"/>
                                        <p:tgtEl>
                                          <p:spTgt spid="5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3000"/>
                            </p:stCondLst>
                            <p:childTnLst>
                              <p:par>
                                <p:cTn id="53" presetID="10" presetClass="entr" presetSubtype="0" fill="hold" grpId="0" nodeType="afterEffect">
                                  <p:stCondLst>
                                    <p:cond delay="100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nodeType="withEffect">
                                  <p:stCondLst>
                                    <p:cond delay="10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500"/>
                                        <p:tgtEl>
                                          <p:spTgt spid="4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childTnLst>
                          </p:cTn>
                        </p:par>
                        <p:par>
                          <p:cTn id="80" fill="hold">
                            <p:stCondLst>
                              <p:cond delay="1000"/>
                            </p:stCondLst>
                            <p:childTnLst>
                              <p:par>
                                <p:cTn id="81" presetID="10" presetClass="entr" presetSubtype="0" fill="hold" grpId="0" nodeType="afterEffect">
                                  <p:stCondLst>
                                    <p:cond delay="100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childTnLst>
                          </p:cTn>
                        </p:par>
                        <p:par>
                          <p:cTn id="84" fill="hold">
                            <p:stCondLst>
                              <p:cond delay="2500"/>
                            </p:stCondLst>
                            <p:childTnLst>
                              <p:par>
                                <p:cTn id="85" presetID="10" presetClass="entr" presetSubtype="0"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par>
                                <p:cTn id="88" presetID="10" presetClass="entr" presetSubtype="0" fill="hold"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10" presetClass="entr" presetSubtype="0" fill="hold"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par>
                                <p:cTn id="94" presetID="10" presetClass="entr" presetSubtype="0" fill="hold"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500"/>
                                        <p:tgtEl>
                                          <p:spTgt spid="2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fade">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uild="p"/>
      <p:bldP spid="3" grpId="0"/>
      <p:bldP spid="18" grpId="0"/>
      <p:bldP spid="20" grpId="0"/>
      <p:bldP spid="21" grpId="0"/>
      <p:bldP spid="22" grpId="0"/>
      <p:bldP spid="23" grpId="0"/>
      <p:bldP spid="24" grpId="0"/>
      <p:bldP spid="25" grpId="0"/>
      <p:bldP spid="26" grpId="0"/>
      <p:bldP spid="27" grpId="0"/>
      <p:bldP spid="28" grpId="0"/>
      <p:bldP spid="31" grpId="0"/>
      <p:bldP spid="33" grpId="0"/>
      <p:bldP spid="41" grpId="0" animBg="1"/>
      <p:bldP spid="43" grpId="0" animBg="1"/>
      <p:bldP spid="45" grpId="0" animBg="1"/>
      <p:bldP spid="47" grpId="0" animBg="1"/>
      <p:bldP spid="6" grpId="0" animBg="1"/>
      <p:bldP spid="50" grpId="0" animBg="1"/>
      <p:bldP spid="51" grpId="0" animBg="1"/>
      <p:bldP spid="5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819"/>
            <a:ext cx="8155360" cy="1294923"/>
          </a:xfrm>
        </p:spPr>
        <p:txBody>
          <a:bodyPr/>
          <a:lstStyle/>
          <a:p>
            <a:r>
              <a:rPr lang="en-US" sz="4000" dirty="0" smtClean="0"/>
              <a:t>Cost </a:t>
            </a:r>
            <a:r>
              <a:rPr lang="en-US" sz="4000" dirty="0"/>
              <a:t>of Goods </a:t>
            </a:r>
            <a:r>
              <a:rPr lang="en-US" sz="4000" dirty="0" smtClean="0"/>
              <a:t>Sold</a:t>
            </a:r>
            <a:r>
              <a:rPr lang="en-US" sz="3200" dirty="0" smtClean="0"/>
              <a:t> (continued)</a:t>
            </a:r>
            <a:endParaRPr lang="en-US" sz="3200" dirty="0">
              <a:latin typeface="Calibri Light" panose="020F0302020204030204" pitchFamily="34" charset="0"/>
            </a:endParaRPr>
          </a:p>
        </p:txBody>
      </p:sp>
      <p:sp>
        <p:nvSpPr>
          <p:cNvPr id="33"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51" name="Rectangle 50"/>
          <p:cNvSpPr/>
          <p:nvPr/>
        </p:nvSpPr>
        <p:spPr>
          <a:xfrm>
            <a:off x="918209" y="3711048"/>
            <a:ext cx="7761039" cy="268562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2" name="TextBox 51"/>
          <p:cNvSpPr txBox="1">
            <a:spLocks noChangeArrowheads="1"/>
          </p:cNvSpPr>
          <p:nvPr/>
        </p:nvSpPr>
        <p:spPr bwMode="auto">
          <a:xfrm>
            <a:off x="918210" y="3803564"/>
            <a:ext cx="5475038" cy="764312"/>
          </a:xfrm>
          <a:prstGeom prst="rect">
            <a:avLst/>
          </a:prstGeom>
          <a:noFill/>
          <a:ln w="9525">
            <a:noFill/>
            <a:miter lim="800000"/>
            <a:headEnd/>
            <a:tailEnd/>
          </a:ln>
        </p:spPr>
        <p:txBody>
          <a:bodyPr wrap="square">
            <a:spAutoFit/>
          </a:bodyPr>
          <a:lstStyle/>
          <a:p>
            <a:r>
              <a:rPr lang="en-US" sz="2500" b="1" dirty="0" smtClean="0">
                <a:latin typeface="Calibri" pitchFamily="34" charset="0"/>
              </a:rPr>
              <a:t>December </a:t>
            </a:r>
            <a:r>
              <a:rPr lang="en-US" sz="2500" b="1" dirty="0">
                <a:latin typeface="Calibri" pitchFamily="34" charset="0"/>
              </a:rPr>
              <a:t>31, </a:t>
            </a:r>
            <a:r>
              <a:rPr lang="en-IN" sz="2500" b="1" dirty="0">
                <a:latin typeface="Calibri" pitchFamily="34" charset="0"/>
              </a:rPr>
              <a:t>2018</a:t>
            </a:r>
          </a:p>
          <a:p>
            <a:pPr algn="ctr"/>
            <a:endParaRPr lang="en-IN" sz="2800" b="1" baseline="30000" dirty="0">
              <a:latin typeface="Calibri" pitchFamily="34" charset="0"/>
            </a:endParaRPr>
          </a:p>
        </p:txBody>
      </p:sp>
      <p:sp>
        <p:nvSpPr>
          <p:cNvPr id="53" name="TextBox 52"/>
          <p:cNvSpPr txBox="1">
            <a:spLocks noChangeArrowheads="1"/>
          </p:cNvSpPr>
          <p:nvPr/>
        </p:nvSpPr>
        <p:spPr bwMode="auto">
          <a:xfrm>
            <a:off x="7506617" y="3770819"/>
            <a:ext cx="1195419" cy="523220"/>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54" name="TextBox 53"/>
          <p:cNvSpPr txBox="1">
            <a:spLocks noChangeArrowheads="1"/>
          </p:cNvSpPr>
          <p:nvPr/>
        </p:nvSpPr>
        <p:spPr bwMode="auto">
          <a:xfrm>
            <a:off x="6212368" y="3771360"/>
            <a:ext cx="1195419" cy="523220"/>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55" name="Straight Connector 54"/>
          <p:cNvCxnSpPr/>
          <p:nvPr/>
        </p:nvCxnSpPr>
        <p:spPr>
          <a:xfrm>
            <a:off x="917865" y="4304760"/>
            <a:ext cx="77610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917865" y="4267851"/>
            <a:ext cx="5211924" cy="404813"/>
          </a:xfrm>
          <a:prstGeom prst="rect">
            <a:avLst/>
          </a:prstGeom>
          <a:noFill/>
          <a:ln w="9525">
            <a:noFill/>
            <a:miter lim="800000"/>
            <a:headEnd/>
            <a:tailEnd/>
          </a:ln>
        </p:spPr>
        <p:txBody>
          <a:bodyPr/>
          <a:lstStyle/>
          <a:p>
            <a:r>
              <a:rPr lang="en-IN" sz="2600" dirty="0"/>
              <a:t>Cost of goods sold</a:t>
            </a:r>
          </a:p>
        </p:txBody>
      </p:sp>
      <p:sp>
        <p:nvSpPr>
          <p:cNvPr id="57" name="TextBox 56"/>
          <p:cNvSpPr txBox="1">
            <a:spLocks noChangeArrowheads="1"/>
          </p:cNvSpPr>
          <p:nvPr/>
        </p:nvSpPr>
        <p:spPr bwMode="auto">
          <a:xfrm>
            <a:off x="918210" y="5078008"/>
            <a:ext cx="5211580" cy="404814"/>
          </a:xfrm>
          <a:prstGeom prst="rect">
            <a:avLst/>
          </a:prstGeom>
          <a:noFill/>
          <a:ln w="9525">
            <a:noFill/>
            <a:miter lim="800000"/>
            <a:headEnd/>
            <a:tailEnd/>
          </a:ln>
        </p:spPr>
        <p:txBody>
          <a:bodyPr/>
          <a:lstStyle/>
          <a:p>
            <a:pPr lvl="1"/>
            <a:r>
              <a:rPr lang="en-IN" sz="2600" dirty="0"/>
              <a:t>Inventory (beginning)</a:t>
            </a:r>
          </a:p>
        </p:txBody>
      </p:sp>
      <p:sp>
        <p:nvSpPr>
          <p:cNvPr id="58" name="TextBox 57"/>
          <p:cNvSpPr txBox="1">
            <a:spLocks noChangeArrowheads="1"/>
          </p:cNvSpPr>
          <p:nvPr/>
        </p:nvSpPr>
        <p:spPr bwMode="auto">
          <a:xfrm>
            <a:off x="6069867" y="4247610"/>
            <a:ext cx="1318279" cy="404812"/>
          </a:xfrm>
          <a:prstGeom prst="rect">
            <a:avLst/>
          </a:prstGeom>
          <a:noFill/>
          <a:ln w="9525">
            <a:noFill/>
            <a:miter lim="800000"/>
            <a:headEnd/>
            <a:tailEnd/>
          </a:ln>
        </p:spPr>
        <p:txBody>
          <a:bodyPr/>
          <a:lstStyle/>
          <a:p>
            <a:pPr algn="r"/>
            <a:r>
              <a:rPr lang="en-IN" sz="2600" b="1" dirty="0">
                <a:solidFill>
                  <a:srgbClr val="EC008C"/>
                </a:solidFill>
              </a:rPr>
              <a:t>540,000</a:t>
            </a:r>
          </a:p>
        </p:txBody>
      </p:sp>
      <p:sp>
        <p:nvSpPr>
          <p:cNvPr id="59" name="TextBox 58"/>
          <p:cNvSpPr txBox="1">
            <a:spLocks noChangeArrowheads="1"/>
          </p:cNvSpPr>
          <p:nvPr/>
        </p:nvSpPr>
        <p:spPr bwMode="auto">
          <a:xfrm>
            <a:off x="7349392" y="5025622"/>
            <a:ext cx="1318279" cy="404813"/>
          </a:xfrm>
          <a:prstGeom prst="rect">
            <a:avLst/>
          </a:prstGeom>
          <a:noFill/>
          <a:ln w="9525">
            <a:noFill/>
            <a:miter lim="800000"/>
            <a:headEnd/>
            <a:tailEnd/>
          </a:ln>
        </p:spPr>
        <p:txBody>
          <a:bodyPr/>
          <a:lstStyle/>
          <a:p>
            <a:pPr algn="r"/>
            <a:r>
              <a:rPr lang="en-US" sz="2600" dirty="0"/>
              <a:t>120,000</a:t>
            </a:r>
            <a:endParaRPr lang="en-IN" sz="2600" dirty="0"/>
          </a:p>
        </p:txBody>
      </p:sp>
      <p:sp>
        <p:nvSpPr>
          <p:cNvPr id="61" name="TextBox 60"/>
          <p:cNvSpPr txBox="1">
            <a:spLocks noChangeArrowheads="1"/>
          </p:cNvSpPr>
          <p:nvPr/>
        </p:nvSpPr>
        <p:spPr bwMode="auto">
          <a:xfrm>
            <a:off x="914400" y="4680223"/>
            <a:ext cx="5211924" cy="404813"/>
          </a:xfrm>
          <a:prstGeom prst="rect">
            <a:avLst/>
          </a:prstGeom>
          <a:noFill/>
          <a:ln w="9525">
            <a:noFill/>
            <a:miter lim="800000"/>
            <a:headEnd/>
            <a:tailEnd/>
          </a:ln>
        </p:spPr>
        <p:txBody>
          <a:bodyPr/>
          <a:lstStyle/>
          <a:p>
            <a:r>
              <a:rPr lang="en-US" sz="2600" dirty="0"/>
              <a:t>Inventory (ending)</a:t>
            </a:r>
            <a:endParaRPr lang="en-IN" sz="2600" dirty="0"/>
          </a:p>
        </p:txBody>
      </p:sp>
      <p:sp>
        <p:nvSpPr>
          <p:cNvPr id="62" name="TextBox 61"/>
          <p:cNvSpPr txBox="1">
            <a:spLocks noChangeArrowheads="1"/>
          </p:cNvSpPr>
          <p:nvPr/>
        </p:nvSpPr>
        <p:spPr bwMode="auto">
          <a:xfrm>
            <a:off x="6066402" y="4659982"/>
            <a:ext cx="1318279" cy="404812"/>
          </a:xfrm>
          <a:prstGeom prst="rect">
            <a:avLst/>
          </a:prstGeom>
          <a:noFill/>
          <a:ln w="9525">
            <a:noFill/>
            <a:miter lim="800000"/>
            <a:headEnd/>
            <a:tailEnd/>
          </a:ln>
        </p:spPr>
        <p:txBody>
          <a:bodyPr/>
          <a:lstStyle/>
          <a:p>
            <a:pPr algn="r"/>
            <a:r>
              <a:rPr lang="en-IN" sz="2600" dirty="0"/>
              <a:t>180,000</a:t>
            </a:r>
          </a:p>
        </p:txBody>
      </p:sp>
      <p:sp>
        <p:nvSpPr>
          <p:cNvPr id="63" name="TextBox 62"/>
          <p:cNvSpPr txBox="1">
            <a:spLocks noChangeArrowheads="1"/>
          </p:cNvSpPr>
          <p:nvPr/>
        </p:nvSpPr>
        <p:spPr bwMode="auto">
          <a:xfrm>
            <a:off x="914745" y="5494780"/>
            <a:ext cx="5211580" cy="404814"/>
          </a:xfrm>
          <a:prstGeom prst="rect">
            <a:avLst/>
          </a:prstGeom>
          <a:noFill/>
          <a:ln w="9525">
            <a:noFill/>
            <a:miter lim="800000"/>
            <a:headEnd/>
            <a:tailEnd/>
          </a:ln>
        </p:spPr>
        <p:txBody>
          <a:bodyPr/>
          <a:lstStyle/>
          <a:p>
            <a:pPr lvl="1"/>
            <a:r>
              <a:rPr lang="en-IN" sz="2600" dirty="0"/>
              <a:t>Purchases</a:t>
            </a:r>
          </a:p>
        </p:txBody>
      </p:sp>
      <p:sp>
        <p:nvSpPr>
          <p:cNvPr id="64" name="TextBox 63"/>
          <p:cNvSpPr txBox="1">
            <a:spLocks noChangeArrowheads="1"/>
          </p:cNvSpPr>
          <p:nvPr/>
        </p:nvSpPr>
        <p:spPr bwMode="auto">
          <a:xfrm>
            <a:off x="7345927" y="5442394"/>
            <a:ext cx="1318279" cy="404813"/>
          </a:xfrm>
          <a:prstGeom prst="rect">
            <a:avLst/>
          </a:prstGeom>
          <a:noFill/>
          <a:ln w="9525">
            <a:noFill/>
            <a:miter lim="800000"/>
            <a:headEnd/>
            <a:tailEnd/>
          </a:ln>
        </p:spPr>
        <p:txBody>
          <a:bodyPr/>
          <a:lstStyle/>
          <a:p>
            <a:pPr algn="r"/>
            <a:r>
              <a:rPr lang="en-IN" sz="2600" dirty="0"/>
              <a:t>600,000</a:t>
            </a:r>
          </a:p>
        </p:txBody>
      </p:sp>
      <p:sp>
        <p:nvSpPr>
          <p:cNvPr id="78" name="Rectangle 77"/>
          <p:cNvSpPr/>
          <p:nvPr/>
        </p:nvSpPr>
        <p:spPr>
          <a:xfrm>
            <a:off x="1288838" y="1254250"/>
            <a:ext cx="4023360" cy="3643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Beginning inventory</a:t>
            </a:r>
          </a:p>
        </p:txBody>
      </p:sp>
      <p:sp>
        <p:nvSpPr>
          <p:cNvPr id="79" name="Rectangle 78"/>
          <p:cNvSpPr/>
          <p:nvPr/>
        </p:nvSpPr>
        <p:spPr>
          <a:xfrm>
            <a:off x="1292013" y="1737109"/>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Plus: Purchases</a:t>
            </a:r>
          </a:p>
        </p:txBody>
      </p:sp>
      <p:sp>
        <p:nvSpPr>
          <p:cNvPr id="80" name="Rectangle 79"/>
          <p:cNvSpPr/>
          <p:nvPr/>
        </p:nvSpPr>
        <p:spPr>
          <a:xfrm>
            <a:off x="1311064" y="2107764"/>
            <a:ext cx="4021902"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a:solidFill>
                  <a:schemeClr val="tx1"/>
                </a:solidFill>
              </a:rPr>
              <a:t>Cost of goods available for sale</a:t>
            </a:r>
            <a:endParaRPr lang="en-US" sz="2400" dirty="0">
              <a:solidFill>
                <a:schemeClr val="tx1"/>
              </a:solidFill>
            </a:endParaRPr>
          </a:p>
        </p:txBody>
      </p:sp>
      <p:sp>
        <p:nvSpPr>
          <p:cNvPr id="81" name="Rectangle 80"/>
          <p:cNvSpPr/>
          <p:nvPr/>
        </p:nvSpPr>
        <p:spPr>
          <a:xfrm>
            <a:off x="1305587" y="2507161"/>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a:solidFill>
                  <a:schemeClr val="tx1"/>
                </a:solidFill>
              </a:rPr>
              <a:t>Less: Ending inventory </a:t>
            </a:r>
            <a:endParaRPr lang="en-US" sz="2400" dirty="0">
              <a:solidFill>
                <a:schemeClr val="tx1"/>
              </a:solidFill>
            </a:endParaRPr>
          </a:p>
        </p:txBody>
      </p:sp>
      <p:sp>
        <p:nvSpPr>
          <p:cNvPr id="82" name="Rectangle 81"/>
          <p:cNvSpPr/>
          <p:nvPr/>
        </p:nvSpPr>
        <p:spPr>
          <a:xfrm>
            <a:off x="1298581" y="2919692"/>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Cost of goods sold</a:t>
            </a:r>
          </a:p>
        </p:txBody>
      </p:sp>
      <p:sp>
        <p:nvSpPr>
          <p:cNvPr id="83" name="Rectangle 82"/>
          <p:cNvSpPr/>
          <p:nvPr/>
        </p:nvSpPr>
        <p:spPr>
          <a:xfrm>
            <a:off x="6769349" y="1299550"/>
            <a:ext cx="140769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$120,000</a:t>
            </a:r>
          </a:p>
        </p:txBody>
      </p:sp>
      <p:sp>
        <p:nvSpPr>
          <p:cNvPr id="84" name="Rectangle 83"/>
          <p:cNvSpPr/>
          <p:nvPr/>
        </p:nvSpPr>
        <p:spPr>
          <a:xfrm>
            <a:off x="6768869" y="1731283"/>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600,000</a:t>
            </a:r>
          </a:p>
        </p:txBody>
      </p:sp>
      <p:sp>
        <p:nvSpPr>
          <p:cNvPr id="85" name="Rectangle 84"/>
          <p:cNvSpPr/>
          <p:nvPr/>
        </p:nvSpPr>
        <p:spPr>
          <a:xfrm>
            <a:off x="6768869" y="2107764"/>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720,000</a:t>
            </a:r>
          </a:p>
        </p:txBody>
      </p:sp>
      <p:sp>
        <p:nvSpPr>
          <p:cNvPr id="86" name="Rectangle 85"/>
          <p:cNvSpPr/>
          <p:nvPr/>
        </p:nvSpPr>
        <p:spPr>
          <a:xfrm>
            <a:off x="6768869" y="2507161"/>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a:t>
            </a:r>
            <a:r>
              <a:rPr lang="en-US" sz="2400" b="1" dirty="0">
                <a:solidFill>
                  <a:schemeClr val="tx1"/>
                </a:solidFill>
              </a:rPr>
              <a:t>180,000</a:t>
            </a:r>
            <a:r>
              <a:rPr lang="en-US" sz="2400" dirty="0">
                <a:solidFill>
                  <a:schemeClr val="tx1"/>
                </a:solidFill>
              </a:rPr>
              <a:t>)</a:t>
            </a:r>
          </a:p>
        </p:txBody>
      </p:sp>
      <p:sp>
        <p:nvSpPr>
          <p:cNvPr id="87" name="Rectangle 86"/>
          <p:cNvSpPr/>
          <p:nvPr/>
        </p:nvSpPr>
        <p:spPr>
          <a:xfrm>
            <a:off x="6768869" y="2919692"/>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C008C"/>
                </a:solidFill>
              </a:rPr>
              <a:t>$540,000</a:t>
            </a:r>
          </a:p>
        </p:txBody>
      </p:sp>
      <p:cxnSp>
        <p:nvCxnSpPr>
          <p:cNvPr id="88" name="Straight Connector 87"/>
          <p:cNvCxnSpPr/>
          <p:nvPr/>
        </p:nvCxnSpPr>
        <p:spPr>
          <a:xfrm>
            <a:off x="6837216" y="2093764"/>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6835424" y="2889934"/>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818686" y="3233865"/>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6821827" y="3276600"/>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Rounded Rectangle 91"/>
          <p:cNvSpPr/>
          <p:nvPr/>
        </p:nvSpPr>
        <p:spPr>
          <a:xfrm>
            <a:off x="1125387" y="1214452"/>
            <a:ext cx="7256613" cy="2138348"/>
          </a:xfrm>
          <a:prstGeom prst="round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p:cNvSpPr/>
          <p:nvPr/>
        </p:nvSpPr>
        <p:spPr>
          <a:xfrm>
            <a:off x="6799724" y="2879658"/>
            <a:ext cx="1394958" cy="47314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p:cNvSpPr/>
          <p:nvPr/>
        </p:nvSpPr>
        <p:spPr>
          <a:xfrm>
            <a:off x="6746882" y="2438400"/>
            <a:ext cx="1394958" cy="47314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p:cNvSpPr/>
          <p:nvPr/>
        </p:nvSpPr>
        <p:spPr>
          <a:xfrm>
            <a:off x="6799724" y="1234966"/>
            <a:ext cx="1394958" cy="47314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p:cNvSpPr/>
          <p:nvPr/>
        </p:nvSpPr>
        <p:spPr>
          <a:xfrm>
            <a:off x="6807316" y="1676400"/>
            <a:ext cx="1394958" cy="47314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p:cNvSpPr txBox="1">
            <a:spLocks noChangeArrowheads="1"/>
          </p:cNvSpPr>
          <p:nvPr/>
        </p:nvSpPr>
        <p:spPr bwMode="auto">
          <a:xfrm>
            <a:off x="976120" y="5939476"/>
            <a:ext cx="8236528" cy="381000"/>
          </a:xfrm>
          <a:prstGeom prst="rect">
            <a:avLst/>
          </a:prstGeom>
          <a:noFill/>
          <a:ln w="9525">
            <a:noFill/>
            <a:miter lim="800000"/>
            <a:headEnd/>
            <a:tailEnd/>
          </a:ln>
        </p:spPr>
        <p:txBody>
          <a:bodyPr/>
          <a:lstStyle/>
          <a:p>
            <a:r>
              <a:rPr lang="en-IN" i="1" dirty="0" smtClean="0">
                <a:solidFill>
                  <a:srgbClr val="000000"/>
                </a:solidFill>
              </a:rPr>
              <a:t>To adjust inventory, close the purchases account, and record cost of goods sold.</a:t>
            </a:r>
            <a:endParaRPr lang="en-IN" i="1" dirty="0">
              <a:solidFill>
                <a:srgbClr val="000000"/>
              </a:solidFill>
              <a:latin typeface="Calibri" pitchFamily="34" charset="0"/>
            </a:endParaRPr>
          </a:p>
        </p:txBody>
      </p:sp>
    </p:spTree>
    <p:extLst>
      <p:ext uri="{BB962C8B-B14F-4D97-AF65-F5344CB8AC3E}">
        <p14:creationId xmlns:p14="http://schemas.microsoft.com/office/powerpoint/2010/main" val="37165401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500"/>
                                        <p:tgtEl>
                                          <p:spTgt spid="8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fade">
                                      <p:cBhvr>
                                        <p:cTn id="25" dur="500"/>
                                        <p:tgtEl>
                                          <p:spTgt spid="8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500"/>
                                        <p:tgtEl>
                                          <p:spTgt spid="8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fade">
                                      <p:cBhvr>
                                        <p:cTn id="31" dur="500"/>
                                        <p:tgtEl>
                                          <p:spTgt spid="8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fade">
                                      <p:cBhvr>
                                        <p:cTn id="34" dur="500"/>
                                        <p:tgtEl>
                                          <p:spTgt spid="87"/>
                                        </p:tgtEl>
                                      </p:cBhvr>
                                    </p:animEffect>
                                  </p:childTnLst>
                                </p:cTn>
                              </p:par>
                              <p:par>
                                <p:cTn id="35" presetID="10" presetClass="entr" presetSubtype="0" fill="hold" nodeType="with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par>
                                <p:cTn id="38" presetID="10" presetClass="entr" presetSubtype="0"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childTnLst>
                                </p:cTn>
                              </p:par>
                              <p:par>
                                <p:cTn id="41" presetID="10" presetClass="entr" presetSubtype="0"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par>
                                <p:cTn id="44" presetID="10" presetClass="entr" presetSubtype="0" fill="hold" nodeType="withEffect">
                                  <p:stCondLst>
                                    <p:cond delay="0"/>
                                  </p:stCondLst>
                                  <p:childTnLst>
                                    <p:set>
                                      <p:cBhvr>
                                        <p:cTn id="45" dur="1" fill="hold">
                                          <p:stCondLst>
                                            <p:cond delay="0"/>
                                          </p:stCondLst>
                                        </p:cTn>
                                        <p:tgtEl>
                                          <p:spTgt spid="91"/>
                                        </p:tgtEl>
                                        <p:attrNameLst>
                                          <p:attrName>style.visibility</p:attrName>
                                        </p:attrNameLst>
                                      </p:cBhvr>
                                      <p:to>
                                        <p:strVal val="visible"/>
                                      </p:to>
                                    </p:set>
                                    <p:animEffect transition="in" filter="fade">
                                      <p:cBhvr>
                                        <p:cTn id="46" dur="500"/>
                                        <p:tgtEl>
                                          <p:spTgt spid="9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2"/>
                                        </p:tgtEl>
                                        <p:attrNameLst>
                                          <p:attrName>style.visibility</p:attrName>
                                        </p:attrNameLst>
                                      </p:cBhvr>
                                      <p:to>
                                        <p:strVal val="visible"/>
                                      </p:to>
                                    </p:set>
                                    <p:animEffect transition="in" filter="fade">
                                      <p:cBhvr>
                                        <p:cTn id="49" dur="500"/>
                                        <p:tgtEl>
                                          <p:spTgt spid="9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500"/>
                                        <p:tgtEl>
                                          <p:spTgt spid="5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500"/>
                                        <p:tgtEl>
                                          <p:spTgt spid="5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fade">
                                      <p:cBhvr>
                                        <p:cTn id="66" dur="500"/>
                                        <p:tgtEl>
                                          <p:spTgt spid="5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500"/>
                                        <p:tgtEl>
                                          <p:spTgt spid="5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fade">
                                      <p:cBhvr>
                                        <p:cTn id="75" dur="500"/>
                                        <p:tgtEl>
                                          <p:spTgt spid="4"/>
                                        </p:tgtEl>
                                      </p:cBhvr>
                                    </p:animEffect>
                                  </p:childTnLst>
                                </p:cTn>
                              </p:par>
                            </p:childTnLst>
                          </p:cTn>
                        </p:par>
                        <p:par>
                          <p:cTn id="76" fill="hold">
                            <p:stCondLst>
                              <p:cond delay="500"/>
                            </p:stCondLst>
                            <p:childTnLst>
                              <p:par>
                                <p:cTn id="77" presetID="1" presetClass="exit" presetSubtype="0" fill="hold" grpId="1" nodeType="afterEffect">
                                  <p:stCondLst>
                                    <p:cond delay="1500"/>
                                  </p:stCondLst>
                                  <p:childTnLst>
                                    <p:set>
                                      <p:cBhvr>
                                        <p:cTn id="78" dur="1" fill="hold">
                                          <p:stCondLst>
                                            <p:cond delay="0"/>
                                          </p:stCondLst>
                                        </p:cTn>
                                        <p:tgtEl>
                                          <p:spTgt spid="4"/>
                                        </p:tgtEl>
                                        <p:attrNameLst>
                                          <p:attrName>style.visibility</p:attrName>
                                        </p:attrNameLst>
                                      </p:cBhvr>
                                      <p:to>
                                        <p:strVal val="hidden"/>
                                      </p:to>
                                    </p:set>
                                  </p:childTnLst>
                                </p:cTn>
                              </p:par>
                              <p:par>
                                <p:cTn id="79" presetID="10" presetClass="entr" presetSubtype="0" fill="hold" grpId="0" nodeType="withEffect">
                                  <p:stCondLst>
                                    <p:cond delay="1500"/>
                                  </p:stCondLst>
                                  <p:childTnLst>
                                    <p:set>
                                      <p:cBhvr>
                                        <p:cTn id="80" dur="1" fill="hold">
                                          <p:stCondLst>
                                            <p:cond delay="0"/>
                                          </p:stCondLst>
                                        </p:cTn>
                                        <p:tgtEl>
                                          <p:spTgt spid="62"/>
                                        </p:tgtEl>
                                        <p:attrNameLst>
                                          <p:attrName>style.visibility</p:attrName>
                                        </p:attrNameLst>
                                      </p:cBhvr>
                                      <p:to>
                                        <p:strVal val="visible"/>
                                      </p:to>
                                    </p:set>
                                    <p:animEffect transition="in" filter="fade">
                                      <p:cBhvr>
                                        <p:cTn id="81" dur="500"/>
                                        <p:tgtEl>
                                          <p:spTgt spid="62"/>
                                        </p:tgtEl>
                                      </p:cBhvr>
                                    </p:animEffect>
                                  </p:childTnLst>
                                </p:cTn>
                              </p:par>
                              <p:par>
                                <p:cTn id="82" presetID="10" presetClass="entr" presetSubtype="0" fill="hold" grpId="0" nodeType="withEffect">
                                  <p:stCondLst>
                                    <p:cond delay="1500"/>
                                  </p:stCondLst>
                                  <p:childTnLst>
                                    <p:set>
                                      <p:cBhvr>
                                        <p:cTn id="83" dur="1" fill="hold">
                                          <p:stCondLst>
                                            <p:cond delay="0"/>
                                          </p:stCondLst>
                                        </p:cTn>
                                        <p:tgtEl>
                                          <p:spTgt spid="61"/>
                                        </p:tgtEl>
                                        <p:attrNameLst>
                                          <p:attrName>style.visibility</p:attrName>
                                        </p:attrNameLst>
                                      </p:cBhvr>
                                      <p:to>
                                        <p:strVal val="visible"/>
                                      </p:to>
                                    </p:set>
                                    <p:animEffect transition="in" filter="fade">
                                      <p:cBhvr>
                                        <p:cTn id="84" dur="500"/>
                                        <p:tgtEl>
                                          <p:spTgt spid="61"/>
                                        </p:tgtEl>
                                      </p:cBhvr>
                                    </p:animEffect>
                                  </p:childTnLst>
                                </p:cTn>
                              </p:par>
                              <p:par>
                                <p:cTn id="85" presetID="10" presetClass="entr" presetSubtype="0" fill="hold" grpId="0" nodeType="withEffect">
                                  <p:stCondLst>
                                    <p:cond delay="150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childTnLst>
                                </p:cTn>
                              </p:par>
                            </p:childTnLst>
                          </p:cTn>
                        </p:par>
                        <p:par>
                          <p:cTn id="88" fill="hold">
                            <p:stCondLst>
                              <p:cond delay="2500"/>
                            </p:stCondLst>
                            <p:childTnLst>
                              <p:par>
                                <p:cTn id="89" presetID="1" presetClass="exit" presetSubtype="0" fill="hold" grpId="1" nodeType="afterEffect">
                                  <p:stCondLst>
                                    <p:cond delay="1500"/>
                                  </p:stCondLst>
                                  <p:childTnLst>
                                    <p:set>
                                      <p:cBhvr>
                                        <p:cTn id="90" dur="1" fill="hold">
                                          <p:stCondLst>
                                            <p:cond delay="0"/>
                                          </p:stCondLst>
                                        </p:cTn>
                                        <p:tgtEl>
                                          <p:spTgt spid="34"/>
                                        </p:tgtEl>
                                        <p:attrNameLst>
                                          <p:attrName>style.visibility</p:attrName>
                                        </p:attrNameLst>
                                      </p:cBhvr>
                                      <p:to>
                                        <p:strVal val="hidden"/>
                                      </p:to>
                                    </p:set>
                                  </p:childTnLst>
                                </p:cTn>
                              </p:par>
                              <p:par>
                                <p:cTn id="91" presetID="10" presetClass="entr" presetSubtype="0" fill="hold" grpId="0" nodeType="withEffect">
                                  <p:stCondLst>
                                    <p:cond delay="150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500"/>
                                        <p:tgtEl>
                                          <p:spTgt spid="57"/>
                                        </p:tgtEl>
                                      </p:cBhvr>
                                    </p:animEffect>
                                  </p:childTnLst>
                                </p:cTn>
                              </p:par>
                              <p:par>
                                <p:cTn id="94" presetID="10" presetClass="entr" presetSubtype="0" fill="hold" grpId="0" nodeType="withEffect">
                                  <p:stCondLst>
                                    <p:cond delay="1500"/>
                                  </p:stCondLst>
                                  <p:childTnLst>
                                    <p:set>
                                      <p:cBhvr>
                                        <p:cTn id="95" dur="1" fill="hold">
                                          <p:stCondLst>
                                            <p:cond delay="0"/>
                                          </p:stCondLst>
                                        </p:cTn>
                                        <p:tgtEl>
                                          <p:spTgt spid="59"/>
                                        </p:tgtEl>
                                        <p:attrNameLst>
                                          <p:attrName>style.visibility</p:attrName>
                                        </p:attrNameLst>
                                      </p:cBhvr>
                                      <p:to>
                                        <p:strVal val="visible"/>
                                      </p:to>
                                    </p:set>
                                    <p:animEffect transition="in" filter="fade">
                                      <p:cBhvr>
                                        <p:cTn id="96" dur="500"/>
                                        <p:tgtEl>
                                          <p:spTgt spid="59"/>
                                        </p:tgtEl>
                                      </p:cBhvr>
                                    </p:animEffect>
                                  </p:childTnLst>
                                </p:cTn>
                              </p:par>
                              <p:par>
                                <p:cTn id="97" presetID="10" presetClass="entr" presetSubtype="0" fill="hold" grpId="0" nodeType="withEffect">
                                  <p:stCondLst>
                                    <p:cond delay="1500"/>
                                  </p:stCondLst>
                                  <p:childTnLst>
                                    <p:set>
                                      <p:cBhvr>
                                        <p:cTn id="98" dur="1" fill="hold">
                                          <p:stCondLst>
                                            <p:cond delay="0"/>
                                          </p:stCondLst>
                                        </p:cTn>
                                        <p:tgtEl>
                                          <p:spTgt spid="35"/>
                                        </p:tgtEl>
                                        <p:attrNameLst>
                                          <p:attrName>style.visibility</p:attrName>
                                        </p:attrNameLst>
                                      </p:cBhvr>
                                      <p:to>
                                        <p:strVal val="visible"/>
                                      </p:to>
                                    </p:set>
                                    <p:animEffect transition="in" filter="fade">
                                      <p:cBhvr>
                                        <p:cTn id="99" dur="500"/>
                                        <p:tgtEl>
                                          <p:spTgt spid="35"/>
                                        </p:tgtEl>
                                      </p:cBhvr>
                                    </p:animEffect>
                                  </p:childTnLst>
                                </p:cTn>
                              </p:par>
                            </p:childTnLst>
                          </p:cTn>
                        </p:par>
                        <p:par>
                          <p:cTn id="100" fill="hold">
                            <p:stCondLst>
                              <p:cond delay="4500"/>
                            </p:stCondLst>
                            <p:childTnLst>
                              <p:par>
                                <p:cTn id="101" presetID="1" presetClass="exit" presetSubtype="0" fill="hold" grpId="1" nodeType="afterEffect">
                                  <p:stCondLst>
                                    <p:cond delay="1500"/>
                                  </p:stCondLst>
                                  <p:childTnLst>
                                    <p:set>
                                      <p:cBhvr>
                                        <p:cTn id="102" dur="1" fill="hold">
                                          <p:stCondLst>
                                            <p:cond delay="0"/>
                                          </p:stCondLst>
                                        </p:cTn>
                                        <p:tgtEl>
                                          <p:spTgt spid="35"/>
                                        </p:tgtEl>
                                        <p:attrNameLst>
                                          <p:attrName>style.visibility</p:attrName>
                                        </p:attrNameLst>
                                      </p:cBhvr>
                                      <p:to>
                                        <p:strVal val="hidden"/>
                                      </p:to>
                                    </p:set>
                                  </p:childTnLst>
                                </p:cTn>
                              </p:par>
                              <p:par>
                                <p:cTn id="103" presetID="10" presetClass="entr" presetSubtype="0" fill="hold" grpId="0" nodeType="withEffect">
                                  <p:stCondLst>
                                    <p:cond delay="150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500"/>
                                        <p:tgtEl>
                                          <p:spTgt spid="64"/>
                                        </p:tgtEl>
                                      </p:cBhvr>
                                    </p:animEffect>
                                  </p:childTnLst>
                                </p:cTn>
                              </p:par>
                              <p:par>
                                <p:cTn id="106" presetID="10" presetClass="entr" presetSubtype="0" fill="hold" grpId="0" nodeType="withEffect">
                                  <p:stCondLst>
                                    <p:cond delay="1500"/>
                                  </p:stCondLst>
                                  <p:childTnLst>
                                    <p:set>
                                      <p:cBhvr>
                                        <p:cTn id="107" dur="1" fill="hold">
                                          <p:stCondLst>
                                            <p:cond delay="0"/>
                                          </p:stCondLst>
                                        </p:cTn>
                                        <p:tgtEl>
                                          <p:spTgt spid="63"/>
                                        </p:tgtEl>
                                        <p:attrNameLst>
                                          <p:attrName>style.visibility</p:attrName>
                                        </p:attrNameLst>
                                      </p:cBhvr>
                                      <p:to>
                                        <p:strVal val="visible"/>
                                      </p:to>
                                    </p:set>
                                    <p:animEffect transition="in" filter="fade">
                                      <p:cBhvr>
                                        <p:cTn id="108" dur="500"/>
                                        <p:tgtEl>
                                          <p:spTgt spid="63"/>
                                        </p:tgtEl>
                                      </p:cBhvr>
                                    </p:animEffect>
                                  </p:childTnLst>
                                </p:cTn>
                              </p:par>
                              <p:par>
                                <p:cTn id="109" presetID="10" presetClass="entr" presetSubtype="0" fill="hold" grpId="0" nodeType="withEffect">
                                  <p:stCondLst>
                                    <p:cond delay="1500"/>
                                  </p:stCondLst>
                                  <p:childTnLst>
                                    <p:set>
                                      <p:cBhvr>
                                        <p:cTn id="110" dur="1" fill="hold">
                                          <p:stCondLst>
                                            <p:cond delay="0"/>
                                          </p:stCondLst>
                                        </p:cTn>
                                        <p:tgtEl>
                                          <p:spTgt spid="36"/>
                                        </p:tgtEl>
                                        <p:attrNameLst>
                                          <p:attrName>style.visibility</p:attrName>
                                        </p:attrNameLst>
                                      </p:cBhvr>
                                      <p:to>
                                        <p:strVal val="visible"/>
                                      </p:to>
                                    </p:set>
                                    <p:animEffect transition="in" filter="fade">
                                      <p:cBhvr>
                                        <p:cTn id="111" dur="500"/>
                                        <p:tgtEl>
                                          <p:spTgt spid="36"/>
                                        </p:tgtEl>
                                      </p:cBhvr>
                                    </p:animEffect>
                                  </p:childTnLst>
                                </p:cTn>
                              </p:par>
                            </p:childTnLst>
                          </p:cTn>
                        </p:par>
                        <p:par>
                          <p:cTn id="112" fill="hold">
                            <p:stCondLst>
                              <p:cond delay="6500"/>
                            </p:stCondLst>
                            <p:childTnLst>
                              <p:par>
                                <p:cTn id="113" presetID="1" presetClass="exit" presetSubtype="0" fill="hold" grpId="1" nodeType="afterEffect">
                                  <p:stCondLst>
                                    <p:cond delay="1500"/>
                                  </p:stCondLst>
                                  <p:childTnLst>
                                    <p:set>
                                      <p:cBhvr>
                                        <p:cTn id="114" dur="1" fill="hold">
                                          <p:stCondLst>
                                            <p:cond delay="0"/>
                                          </p:stCondLst>
                                        </p:cTn>
                                        <p:tgtEl>
                                          <p:spTgt spid="36"/>
                                        </p:tgtEl>
                                        <p:attrNameLst>
                                          <p:attrName>style.visibility</p:attrName>
                                        </p:attrNameLst>
                                      </p:cBhvr>
                                      <p:to>
                                        <p:strVal val="hidden"/>
                                      </p:to>
                                    </p:set>
                                  </p:childTnLst>
                                </p:cTn>
                              </p:par>
                              <p:par>
                                <p:cTn id="115" presetID="10" presetClass="entr" presetSubtype="0" fill="hold" grpId="0" nodeType="with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P spid="53" grpId="0"/>
      <p:bldP spid="54" grpId="0"/>
      <p:bldP spid="56" grpId="0"/>
      <p:bldP spid="57" grpId="0"/>
      <p:bldP spid="58" grpId="0"/>
      <p:bldP spid="59" grpId="0"/>
      <p:bldP spid="61" grpId="0"/>
      <p:bldP spid="62" grpId="0"/>
      <p:bldP spid="63" grpId="0"/>
      <p:bldP spid="64" grpId="0"/>
      <p:bldP spid="78" grpId="0"/>
      <p:bldP spid="79" grpId="0"/>
      <p:bldP spid="80" grpId="0"/>
      <p:bldP spid="81" grpId="0"/>
      <p:bldP spid="82" grpId="0"/>
      <p:bldP spid="83" grpId="0"/>
      <p:bldP spid="84" grpId="0"/>
      <p:bldP spid="85" grpId="0"/>
      <p:bldP spid="86" grpId="0"/>
      <p:bldP spid="87" grpId="0"/>
      <p:bldP spid="92" grpId="0" animBg="1"/>
      <p:bldP spid="4" grpId="0" animBg="1"/>
      <p:bldP spid="4" grpId="1" animBg="1"/>
      <p:bldP spid="34" grpId="0" animBg="1"/>
      <p:bldP spid="34" grpId="1" animBg="1"/>
      <p:bldP spid="35" grpId="0" animBg="1"/>
      <p:bldP spid="35" grpId="1" animBg="1"/>
      <p:bldP spid="36" grpId="0" animBg="1"/>
      <p:bldP spid="36" grpId="1" animBg="1"/>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532440" cy="1143000"/>
          </a:xfrm>
        </p:spPr>
        <p:txBody>
          <a:bodyPr>
            <a:noAutofit/>
          </a:bodyPr>
          <a:lstStyle/>
          <a:p>
            <a:r>
              <a:rPr lang="en-IN" sz="3600" dirty="0">
                <a:latin typeface="+mj-lt"/>
              </a:rPr>
              <a:t>A Comparison of the Perpetual and Periodic Inventory Systems</a:t>
            </a:r>
            <a:endParaRPr lang="en-US" sz="36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graphicFrame>
        <p:nvGraphicFramePr>
          <p:cNvPr id="9" name="Table 8"/>
          <p:cNvGraphicFramePr>
            <a:graphicFrameLocks noGrp="1"/>
          </p:cNvGraphicFramePr>
          <p:nvPr>
            <p:extLst>
              <p:ext uri="{D42A27DB-BD31-4B8C-83A1-F6EECF244321}">
                <p14:modId xmlns:p14="http://schemas.microsoft.com/office/powerpoint/2010/main" val="2253633521"/>
              </p:ext>
            </p:extLst>
          </p:nvPr>
        </p:nvGraphicFramePr>
        <p:xfrm>
          <a:off x="869343" y="1371741"/>
          <a:ext cx="8115300" cy="5260845"/>
        </p:xfrm>
        <a:graphic>
          <a:graphicData uri="http://schemas.openxmlformats.org/drawingml/2006/table">
            <a:tbl>
              <a:tblPr firstRow="1" bandRow="1">
                <a:tableStyleId>{69012ECD-51FC-41F1-AA8D-1B2483CD663E}</a:tableStyleId>
              </a:tblPr>
              <a:tblGrid>
                <a:gridCol w="4057650">
                  <a:extLst>
                    <a:ext uri="{9D8B030D-6E8A-4147-A177-3AD203B41FA5}">
                      <a16:colId xmlns:a16="http://schemas.microsoft.com/office/drawing/2014/main" xmlns="" val="20000"/>
                    </a:ext>
                  </a:extLst>
                </a:gridCol>
                <a:gridCol w="4057650">
                  <a:extLst>
                    <a:ext uri="{9D8B030D-6E8A-4147-A177-3AD203B41FA5}">
                      <a16:colId xmlns:a16="http://schemas.microsoft.com/office/drawing/2014/main" xmlns="" val="20001"/>
                    </a:ext>
                  </a:extLst>
                </a:gridCol>
              </a:tblGrid>
              <a:tr h="358239">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b="0" i="0" dirty="0" smtClean="0"/>
                        <a:t>Perpetual Inventory Systems</a:t>
                      </a:r>
                      <a:endParaRPr lang="en-US" sz="2400" b="0" i="0" dirty="0"/>
                    </a:p>
                  </a:txBody>
                  <a:tcPr marR="5576" marT="5576" marB="0"/>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2400" b="0" i="0" smtClean="0"/>
                        <a:t>Periodic Inventory Sytems</a:t>
                      </a:r>
                      <a:endParaRPr lang="en-IN" sz="2400" b="0" i="0" dirty="0"/>
                    </a:p>
                  </a:txBody>
                  <a:tcPr marR="5576" marT="5576" marB="0" anchor="ctr"/>
                </a:tc>
              </a:tr>
              <a:tr h="1622655">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200" dirty="0"/>
                        <a:t>Cost of goods available for sale</a:t>
                      </a:r>
                      <a:r>
                        <a:rPr lang="en-IN" sz="2200" baseline="0" dirty="0"/>
                        <a:t> </a:t>
                      </a:r>
                      <a:r>
                        <a:rPr lang="en-IN" sz="2200" dirty="0"/>
                        <a:t>is allocated by decreasing inventory and increasing cost of goods sold each time </a:t>
                      </a:r>
                      <a:r>
                        <a:rPr lang="en-US" sz="2200" dirty="0"/>
                        <a:t>goods are sold</a:t>
                      </a:r>
                      <a:endParaRPr lang="en-US" sz="2200" b="0" i="1" dirty="0"/>
                    </a:p>
                  </a:txBody>
                  <a:tcPr marR="5576" marT="5576" marB="0"/>
                </a:tc>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200" dirty="0"/>
                        <a:t>Allocates cost of goods available for sale between ending inventory and cost of goods sold at the end of the period</a:t>
                      </a:r>
                      <a:endParaRPr lang="en-IN" sz="2200" b="0" i="1" dirty="0"/>
                    </a:p>
                  </a:txBody>
                  <a:tcPr marR="5576" marT="5576" marB="0" anchor="ctr"/>
                </a:tc>
                <a:extLst>
                  <a:ext uri="{0D108BD9-81ED-4DB2-BD59-A6C34878D82A}">
                    <a16:rowId xmlns:a16="http://schemas.microsoft.com/office/drawing/2014/main" xmlns="" val="10001"/>
                  </a:ext>
                </a:extLst>
              </a:tr>
              <a:tr h="1946110">
                <a:tc>
                  <a:txBody>
                    <a:bodyPr/>
                    <a:lstStyle/>
                    <a:p>
                      <a:pPr marL="342900" indent="-342900" algn="l">
                        <a:buFont typeface="Arial" panose="020B0604020202020204" pitchFamily="34" charset="0"/>
                        <a:buChar char="•"/>
                      </a:pPr>
                      <a:r>
                        <a:rPr lang="en-IN" sz="2200" u="none" strike="noStrike" kern="1200" baseline="0" dirty="0" smtClean="0"/>
                        <a:t>Facilitates </a:t>
                      </a:r>
                      <a:r>
                        <a:rPr lang="en-IN" sz="2200" u="none" strike="noStrike" kern="1200" baseline="0" dirty="0"/>
                        <a:t>the preparation of interim financial statements by providing fairly accurate information without the necessity of a physical count of inventory</a:t>
                      </a:r>
                      <a:endParaRPr lang="en-IN" sz="2200" b="0" dirty="0">
                        <a:latin typeface="+mn-lt"/>
                      </a:endParaRPr>
                    </a:p>
                  </a:txBody>
                  <a:tcPr marR="5576" marT="5576" marB="0"/>
                </a:tc>
                <a:tc>
                  <a:txBody>
                    <a:bodyPr/>
                    <a:lstStyle/>
                    <a:p>
                      <a:pPr marL="342900" indent="-342900" algn="l">
                        <a:buFont typeface="Arial" panose="020B0604020202020204" pitchFamily="34" charset="0"/>
                        <a:buChar char="•"/>
                      </a:pPr>
                      <a:r>
                        <a:rPr lang="en-US" sz="2200" u="none" strike="noStrike" kern="1200" baseline="0" dirty="0"/>
                        <a:t>Requires a physical </a:t>
                      </a:r>
                      <a:r>
                        <a:rPr lang="en-IN" sz="2200" u="none" strike="noStrike" kern="1200" baseline="0" dirty="0"/>
                        <a:t>count before ending inventory and cost of goods sold can be determined. T</a:t>
                      </a:r>
                      <a:r>
                        <a:rPr lang="en-US" sz="2200" u="none" strike="noStrike" kern="1200" baseline="0" dirty="0"/>
                        <a:t>his makes the </a:t>
                      </a:r>
                      <a:r>
                        <a:rPr lang="en-IN" sz="2200" u="none" strike="noStrike" kern="1200" baseline="0" dirty="0"/>
                        <a:t>preparation of interim financial statements more costly.</a:t>
                      </a:r>
                      <a:endParaRPr lang="en-IN" sz="2200" b="0" dirty="0"/>
                    </a:p>
                  </a:txBody>
                  <a:tcPr marR="5576" marT="5576" marB="0" anchor="ctr"/>
                </a:tc>
                <a:extLst>
                  <a:ext uri="{0D108BD9-81ED-4DB2-BD59-A6C34878D82A}">
                    <a16:rowId xmlns:a16="http://schemas.microsoft.com/office/drawing/2014/main" xmlns="" val="10002"/>
                  </a:ext>
                </a:extLst>
              </a:tr>
              <a:tr h="328834">
                <a:tc>
                  <a:txBody>
                    <a:bodyPr/>
                    <a:lstStyle/>
                    <a:p>
                      <a:pPr marL="342900" indent="-342900" algn="l">
                        <a:buFont typeface="Arial" panose="020B0604020202020204" pitchFamily="34" charset="0"/>
                        <a:buChar char="•"/>
                      </a:pPr>
                      <a:r>
                        <a:rPr lang="en-US" sz="2200" u="none" strike="noStrike" kern="1200" baseline="0" dirty="0"/>
                        <a:t>More expensive to implement</a:t>
                      </a:r>
                      <a:endParaRPr lang="en-IN" sz="2200" b="0" dirty="0">
                        <a:latin typeface="+mn-lt"/>
                      </a:endParaRPr>
                    </a:p>
                  </a:txBody>
                  <a:tcPr marR="5576" marT="5576" marB="0"/>
                </a:tc>
                <a:tc>
                  <a:txBody>
                    <a:bodyPr/>
                    <a:lstStyle/>
                    <a:p>
                      <a:pPr marL="342900" indent="-342900" algn="l">
                        <a:buFont typeface="Arial" panose="020B0604020202020204" pitchFamily="34" charset="0"/>
                        <a:buChar char="•"/>
                      </a:pPr>
                      <a:r>
                        <a:rPr lang="en-US" sz="2200" u="none" strike="noStrike" kern="1200" baseline="0" dirty="0"/>
                        <a:t>Less costly to implement</a:t>
                      </a:r>
                      <a:endParaRPr lang="en-IN" sz="2200" b="0" dirty="0"/>
                    </a:p>
                  </a:txBody>
                  <a:tcPr marR="5576" marT="5576" marB="0" anchor="ctr"/>
                </a:tc>
                <a:extLst>
                  <a:ext uri="{0D108BD9-81ED-4DB2-BD59-A6C34878D82A}">
                    <a16:rowId xmlns:a16="http://schemas.microsoft.com/office/drawing/2014/main" xmlns="" val="10003"/>
                  </a:ext>
                </a:extLst>
              </a:tr>
              <a:tr h="849421">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200" u="none" strike="noStrike" kern="1200" baseline="0" dirty="0"/>
                        <a:t>Involves the tracking of both inventory quantities and </a:t>
                      </a:r>
                      <a:r>
                        <a:rPr lang="en-IN" sz="2200" u="none" strike="noStrike" kern="1200" baseline="0" dirty="0" smtClean="0"/>
                        <a:t>costs</a:t>
                      </a:r>
                      <a:endParaRPr lang="en-IN" sz="2200" dirty="0"/>
                    </a:p>
                  </a:txBody>
                  <a:tcPr marR="5576" marT="5576" marB="0"/>
                </a:tc>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200" u="none" strike="noStrike" kern="1200" baseline="0" dirty="0">
                          <a:solidFill>
                            <a:schemeClr val="tx1"/>
                          </a:solidFill>
                          <a:latin typeface="+mn-lt"/>
                          <a:ea typeface="+mn-ea"/>
                          <a:cs typeface="+mn-cs"/>
                        </a:rPr>
                        <a:t>Constantly monitor only inventory </a:t>
                      </a:r>
                      <a:r>
                        <a:rPr lang="en-US" sz="2200" u="none" strike="noStrike" kern="1200" baseline="0" dirty="0" smtClean="0">
                          <a:solidFill>
                            <a:schemeClr val="tx1"/>
                          </a:solidFill>
                          <a:latin typeface="+mn-lt"/>
                          <a:ea typeface="+mn-ea"/>
                          <a:cs typeface="+mn-cs"/>
                        </a:rPr>
                        <a:t>quantities</a:t>
                      </a:r>
                    </a:p>
                  </a:txBody>
                  <a:tcPr marR="5576" marT="5576" marB="0"/>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76827421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altLang="en-US" dirty="0"/>
              <a:t>Concept Check: Periodic-Cost of Goods Sold</a:t>
            </a:r>
            <a:endParaRPr lang="en-US" dirty="0"/>
          </a:p>
        </p:txBody>
      </p:sp>
      <p:sp>
        <p:nvSpPr>
          <p:cNvPr id="414723" name="Rectangle 3"/>
          <p:cNvSpPr>
            <a:spLocks noGrp="1" noChangeArrowheads="1"/>
          </p:cNvSpPr>
          <p:nvPr>
            <p:ph idx="1"/>
          </p:nvPr>
        </p:nvSpPr>
        <p:spPr>
          <a:xfrm>
            <a:off x="762000" y="1295400"/>
            <a:ext cx="8013600" cy="5217081"/>
          </a:xfrm>
          <a:solidFill>
            <a:schemeClr val="bg1">
              <a:lumMod val="95000"/>
            </a:schemeClr>
          </a:solidFill>
        </p:spPr>
        <p:txBody>
          <a:bodyPr>
            <a:normAutofit lnSpcReduction="10000"/>
          </a:bodyPr>
          <a:lstStyle/>
          <a:p>
            <a:pPr marL="0" indent="0">
              <a:buNone/>
            </a:pPr>
            <a:r>
              <a:rPr lang="en-US" sz="2400" dirty="0"/>
              <a:t>The Golson Company uses the periodic inventory system</a:t>
            </a:r>
            <a:r>
              <a:rPr lang="en-US" sz="2400" dirty="0" smtClean="0"/>
              <a:t>. Information </a:t>
            </a:r>
            <a:r>
              <a:rPr lang="en-US" sz="2400" dirty="0"/>
              <a:t>for 2018 is as follows:</a:t>
            </a:r>
          </a:p>
          <a:p>
            <a:pPr marL="0" indent="0">
              <a:spcBef>
                <a:spcPts val="0"/>
              </a:spcBef>
              <a:buNone/>
            </a:pPr>
            <a:endParaRPr lang="en-US" sz="1200" dirty="0"/>
          </a:p>
          <a:p>
            <a:pPr marL="0" indent="0">
              <a:spcBef>
                <a:spcPts val="0"/>
              </a:spcBef>
              <a:buNone/>
            </a:pPr>
            <a:r>
              <a:rPr lang="en-US" sz="2400" dirty="0"/>
              <a:t>	Sales			$1,325,000</a:t>
            </a:r>
          </a:p>
          <a:p>
            <a:pPr marL="0" indent="0">
              <a:spcBef>
                <a:spcPts val="0"/>
              </a:spcBef>
              <a:buNone/>
            </a:pPr>
            <a:r>
              <a:rPr lang="en-US" sz="2400" dirty="0"/>
              <a:t>	Beginning </a:t>
            </a:r>
            <a:r>
              <a:rPr lang="en-US" sz="2400" dirty="0" smtClean="0"/>
              <a:t>inventory </a:t>
            </a:r>
            <a:r>
              <a:rPr lang="en-US" sz="2400" dirty="0"/>
              <a:t>	 </a:t>
            </a:r>
            <a:r>
              <a:rPr lang="en-US" sz="2400" dirty="0" smtClean="0"/>
              <a:t>     </a:t>
            </a:r>
            <a:r>
              <a:rPr lang="en-US" sz="2400" dirty="0"/>
              <a:t>340,000</a:t>
            </a:r>
          </a:p>
          <a:p>
            <a:pPr marL="0" indent="0">
              <a:spcBef>
                <a:spcPts val="0"/>
              </a:spcBef>
              <a:buNone/>
            </a:pPr>
            <a:r>
              <a:rPr lang="en-US" sz="2400" dirty="0"/>
              <a:t>	Purchases		 </a:t>
            </a:r>
            <a:r>
              <a:rPr lang="en-US" sz="2400" dirty="0" smtClean="0"/>
              <a:t>     </a:t>
            </a:r>
            <a:r>
              <a:rPr lang="en-US" sz="2400" dirty="0"/>
              <a:t>600,000</a:t>
            </a:r>
          </a:p>
          <a:p>
            <a:pPr marL="0" indent="0">
              <a:spcBef>
                <a:spcPts val="0"/>
              </a:spcBef>
              <a:buNone/>
            </a:pPr>
            <a:r>
              <a:rPr lang="en-US" sz="2400" dirty="0"/>
              <a:t>	Purchase </a:t>
            </a:r>
            <a:r>
              <a:rPr lang="en-US" sz="2400" dirty="0" smtClean="0"/>
              <a:t>returns</a:t>
            </a:r>
            <a:r>
              <a:rPr lang="en-US" sz="2400" dirty="0"/>
              <a:t>	 </a:t>
            </a:r>
            <a:r>
              <a:rPr lang="en-US" sz="2400" dirty="0" smtClean="0"/>
              <a:t>         </a:t>
            </a:r>
            <a:r>
              <a:rPr lang="en-US" sz="2400" dirty="0"/>
              <a:t>6,000</a:t>
            </a:r>
          </a:p>
          <a:p>
            <a:pPr marL="0" indent="0">
              <a:spcBef>
                <a:spcPts val="0"/>
              </a:spcBef>
              <a:buNone/>
            </a:pPr>
            <a:r>
              <a:rPr lang="en-US" sz="2400" dirty="0"/>
              <a:t>	Ending </a:t>
            </a:r>
            <a:r>
              <a:rPr lang="en-US" sz="2400" dirty="0" smtClean="0"/>
              <a:t>inventory</a:t>
            </a:r>
            <a:r>
              <a:rPr lang="en-US" sz="2400" dirty="0"/>
              <a:t>	  </a:t>
            </a:r>
            <a:r>
              <a:rPr lang="en-US" sz="2400" dirty="0" smtClean="0"/>
              <a:t>    </a:t>
            </a:r>
            <a:r>
              <a:rPr lang="en-US" sz="2400" dirty="0"/>
              <a:t>370,000 </a:t>
            </a:r>
          </a:p>
          <a:p>
            <a:pPr marL="0" indent="0">
              <a:spcBef>
                <a:spcPts val="1200"/>
              </a:spcBef>
              <a:spcAft>
                <a:spcPts val="1200"/>
              </a:spcAft>
              <a:buNone/>
            </a:pPr>
            <a:r>
              <a:rPr lang="en-US" sz="2400" dirty="0" smtClean="0"/>
              <a:t>Cost </a:t>
            </a:r>
            <a:r>
              <a:rPr lang="en-US" sz="2400" dirty="0"/>
              <a:t>of goods sold for 2018 is:</a:t>
            </a:r>
          </a:p>
          <a:p>
            <a:pPr marL="457200" indent="-457200">
              <a:buFont typeface="+mj-lt"/>
              <a:buAutoNum type="alphaLcPeriod"/>
            </a:pPr>
            <a:r>
              <a:rPr lang="en-US" sz="2400" dirty="0" smtClean="0"/>
              <a:t>$761,000 </a:t>
            </a:r>
            <a:endParaRPr lang="en-US" sz="2400" dirty="0"/>
          </a:p>
          <a:p>
            <a:pPr marL="457200" indent="-457200">
              <a:buFont typeface="+mj-lt"/>
              <a:buAutoNum type="alphaLcPeriod"/>
            </a:pPr>
            <a:r>
              <a:rPr lang="en-US" sz="2400" dirty="0" smtClean="0"/>
              <a:t>$594,000 </a:t>
            </a:r>
            <a:endParaRPr lang="en-US" sz="2400" dirty="0"/>
          </a:p>
          <a:p>
            <a:pPr marL="457200" indent="-457200">
              <a:buFont typeface="+mj-lt"/>
              <a:buAutoNum type="alphaLcPeriod"/>
            </a:pPr>
            <a:r>
              <a:rPr lang="en-US" sz="2400" dirty="0" smtClean="0"/>
              <a:t>$570,000 </a:t>
            </a:r>
            <a:endParaRPr lang="en-US" sz="2400" dirty="0"/>
          </a:p>
          <a:p>
            <a:pPr marL="457200" indent="-457200">
              <a:buFont typeface="+mj-lt"/>
              <a:buAutoNum type="alphaLcPeriod"/>
            </a:pPr>
            <a:r>
              <a:rPr lang="en-US" sz="2400" dirty="0" smtClean="0"/>
              <a:t>$564,000 </a:t>
            </a:r>
            <a:endParaRPr lang="en-US" sz="2400" dirty="0"/>
          </a:p>
        </p:txBody>
      </p:sp>
      <p:sp>
        <p:nvSpPr>
          <p:cNvPr id="2" name="Oval 1"/>
          <p:cNvSpPr/>
          <p:nvPr/>
        </p:nvSpPr>
        <p:spPr bwMode="auto">
          <a:xfrm flipV="1">
            <a:off x="762000" y="5679622"/>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LO8-1</a:t>
            </a:r>
            <a:endParaRPr lang="en-IN" dirty="0"/>
          </a:p>
        </p:txBody>
      </p:sp>
      <p:sp>
        <p:nvSpPr>
          <p:cNvPr id="7" name="TextBox 6"/>
          <p:cNvSpPr txBox="1"/>
          <p:nvPr/>
        </p:nvSpPr>
        <p:spPr>
          <a:xfrm>
            <a:off x="2743200" y="4419600"/>
            <a:ext cx="5863431" cy="2092881"/>
          </a:xfrm>
          <a:prstGeom prst="rect">
            <a:avLst/>
          </a:prstGeom>
          <a:solidFill>
            <a:srgbClr val="FDEADA"/>
          </a:solidFill>
          <a:ln w="6350">
            <a:solidFill>
              <a:schemeClr val="tx1"/>
            </a:solidFill>
          </a:ln>
        </p:spPr>
        <p:txBody>
          <a:bodyPr wrap="square" rtlCol="0">
            <a:spAutoFit/>
          </a:bodyPr>
          <a:lstStyle/>
          <a:p>
            <a:pPr>
              <a:spcAft>
                <a:spcPts val="1200"/>
              </a:spcAft>
            </a:pPr>
            <a:r>
              <a:rPr lang="en-US" sz="2000" dirty="0"/>
              <a:t>The correct answer is </a:t>
            </a:r>
            <a:r>
              <a:rPr lang="en-US" sz="2000" i="1" dirty="0" smtClean="0"/>
              <a:t>d</a:t>
            </a:r>
            <a:r>
              <a:rPr lang="en-US" sz="2000" dirty="0"/>
              <a:t>:</a:t>
            </a:r>
            <a:r>
              <a:rPr lang="en-US" sz="2000" dirty="0" smtClean="0"/>
              <a:t> Cost of goods sold = </a:t>
            </a:r>
            <a:r>
              <a:rPr lang="en-US" sz="2000" b="1" dirty="0" smtClean="0">
                <a:solidFill>
                  <a:srgbClr val="C00000"/>
                </a:solidFill>
              </a:rPr>
              <a:t>$564,000</a:t>
            </a:r>
            <a:r>
              <a:rPr lang="en-US" sz="2000" dirty="0" smtClean="0"/>
              <a:t>.</a:t>
            </a:r>
            <a:endParaRPr lang="en-US" sz="2000" b="1" dirty="0">
              <a:solidFill>
                <a:srgbClr val="C00000"/>
              </a:solidFill>
            </a:endParaRPr>
          </a:p>
          <a:p>
            <a:pPr lvl="0"/>
            <a:r>
              <a:rPr lang="en-US" sz="2000" dirty="0"/>
              <a:t>	</a:t>
            </a:r>
            <a:r>
              <a:rPr lang="en-US" sz="2000" dirty="0" smtClean="0"/>
              <a:t>    $</a:t>
            </a:r>
            <a:r>
              <a:rPr lang="en-US" sz="2000" dirty="0"/>
              <a:t>340,000 (beginning inventory</a:t>
            </a:r>
            <a:r>
              <a:rPr lang="en-US" sz="2000" dirty="0" smtClean="0"/>
              <a:t>)</a:t>
            </a:r>
          </a:p>
          <a:p>
            <a:pPr lvl="0"/>
            <a:r>
              <a:rPr lang="en-US" sz="2000" dirty="0"/>
              <a:t>	</a:t>
            </a:r>
            <a:r>
              <a:rPr lang="en-US" sz="2000" dirty="0" smtClean="0"/>
              <a:t>+    600,000 </a:t>
            </a:r>
            <a:r>
              <a:rPr lang="en-US" sz="2000" dirty="0"/>
              <a:t>(purchases</a:t>
            </a:r>
            <a:r>
              <a:rPr lang="en-US" sz="2000" dirty="0" smtClean="0"/>
              <a:t>)</a:t>
            </a:r>
          </a:p>
          <a:p>
            <a:pPr lvl="0"/>
            <a:r>
              <a:rPr lang="en-US" sz="2000" dirty="0"/>
              <a:t>	</a:t>
            </a:r>
            <a:r>
              <a:rPr lang="en-US" sz="2000" dirty="0" smtClean="0"/>
              <a:t>−        6,000 </a:t>
            </a:r>
            <a:r>
              <a:rPr lang="en-US" sz="2000" dirty="0"/>
              <a:t>(purchase returns</a:t>
            </a:r>
            <a:r>
              <a:rPr lang="en-US" sz="2000" dirty="0" smtClean="0"/>
              <a:t>)</a:t>
            </a:r>
          </a:p>
          <a:p>
            <a:pPr lvl="0"/>
            <a:r>
              <a:rPr lang="en-US" sz="2000" dirty="0"/>
              <a:t>	</a:t>
            </a:r>
            <a:r>
              <a:rPr lang="en-US" sz="2000" u="sng" dirty="0" smtClean="0"/>
              <a:t>−    370,000 </a:t>
            </a:r>
            <a:r>
              <a:rPr lang="en-US" sz="2000" u="sng" dirty="0"/>
              <a:t>(ending inventory</a:t>
            </a:r>
            <a:r>
              <a:rPr lang="en-US" sz="2000" u="sng" dirty="0" smtClean="0"/>
              <a:t>)</a:t>
            </a:r>
            <a:r>
              <a:rPr lang="en-US" sz="2000" dirty="0" smtClean="0"/>
              <a:t/>
            </a:r>
            <a:br>
              <a:rPr lang="en-US" sz="2000" dirty="0" smtClean="0"/>
            </a:br>
            <a:r>
              <a:rPr lang="en-US" sz="2000" dirty="0" smtClean="0"/>
              <a:t>	</a:t>
            </a:r>
            <a:r>
              <a:rPr lang="en-US" sz="2000" b="1" dirty="0" smtClean="0">
                <a:solidFill>
                  <a:srgbClr val="C00000"/>
                </a:solidFill>
              </a:rPr>
              <a:t>=  $564,000 (cost of goods sold)</a:t>
            </a:r>
          </a:p>
        </p:txBody>
      </p:sp>
    </p:spTree>
    <p:extLst>
      <p:ext uri="{BB962C8B-B14F-4D97-AF65-F5344CB8AC3E}">
        <p14:creationId xmlns:p14="http://schemas.microsoft.com/office/powerpoint/2010/main" val="32513757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altLang="en-US" dirty="0"/>
              <a:t>Concept Check: Periodic-Ending Inventory</a:t>
            </a:r>
            <a:endParaRPr lang="en-US" dirty="0"/>
          </a:p>
        </p:txBody>
      </p:sp>
      <p:sp>
        <p:nvSpPr>
          <p:cNvPr id="414723" name="Rectangle 3"/>
          <p:cNvSpPr>
            <a:spLocks noGrp="1" noChangeArrowheads="1"/>
          </p:cNvSpPr>
          <p:nvPr>
            <p:ph idx="1"/>
          </p:nvPr>
        </p:nvSpPr>
        <p:spPr>
          <a:xfrm>
            <a:off x="761999" y="1371600"/>
            <a:ext cx="8013600" cy="5181600"/>
          </a:xfrm>
          <a:solidFill>
            <a:schemeClr val="bg1">
              <a:lumMod val="95000"/>
            </a:schemeClr>
          </a:solidFill>
        </p:spPr>
        <p:txBody>
          <a:bodyPr>
            <a:normAutofit lnSpcReduction="10000"/>
          </a:bodyPr>
          <a:lstStyle/>
          <a:p>
            <a:pPr marL="0" indent="0">
              <a:buNone/>
            </a:pPr>
            <a:r>
              <a:rPr lang="en-US" sz="2400" dirty="0"/>
              <a:t>The Golson Company uses the periodic inventory system. </a:t>
            </a:r>
            <a:r>
              <a:rPr lang="en-US" sz="2400" dirty="0" smtClean="0"/>
              <a:t>Information </a:t>
            </a:r>
            <a:r>
              <a:rPr lang="en-US" sz="2400" dirty="0"/>
              <a:t>for 2018 is as follows:</a:t>
            </a:r>
          </a:p>
          <a:p>
            <a:pPr marL="0" indent="0">
              <a:spcBef>
                <a:spcPts val="0"/>
              </a:spcBef>
              <a:buNone/>
            </a:pPr>
            <a:endParaRPr lang="en-US" sz="1200" dirty="0"/>
          </a:p>
          <a:p>
            <a:pPr marL="0" indent="0">
              <a:spcBef>
                <a:spcPts val="0"/>
              </a:spcBef>
              <a:buNone/>
            </a:pPr>
            <a:r>
              <a:rPr lang="en-US" sz="2400" dirty="0"/>
              <a:t>	Sales			$1,325,000</a:t>
            </a:r>
          </a:p>
          <a:p>
            <a:pPr marL="0" indent="0">
              <a:spcBef>
                <a:spcPts val="0"/>
              </a:spcBef>
              <a:buNone/>
            </a:pPr>
            <a:r>
              <a:rPr lang="en-US" sz="2400" dirty="0"/>
              <a:t>	Beginning inventory	</a:t>
            </a:r>
            <a:r>
              <a:rPr lang="en-US" sz="2400" dirty="0" smtClean="0"/>
              <a:t>      </a:t>
            </a:r>
            <a:r>
              <a:rPr lang="en-US" sz="2400" dirty="0"/>
              <a:t>340,000</a:t>
            </a:r>
          </a:p>
          <a:p>
            <a:pPr marL="0" indent="0">
              <a:spcBef>
                <a:spcPts val="0"/>
              </a:spcBef>
              <a:buNone/>
            </a:pPr>
            <a:r>
              <a:rPr lang="en-US" sz="2400" dirty="0"/>
              <a:t>	Purchases		 </a:t>
            </a:r>
            <a:r>
              <a:rPr lang="en-US" sz="2400" dirty="0" smtClean="0"/>
              <a:t>     </a:t>
            </a:r>
            <a:r>
              <a:rPr lang="en-US" sz="2400" dirty="0"/>
              <a:t>600,000</a:t>
            </a:r>
          </a:p>
          <a:p>
            <a:pPr marL="0" indent="0">
              <a:spcBef>
                <a:spcPts val="0"/>
              </a:spcBef>
              <a:buNone/>
            </a:pPr>
            <a:r>
              <a:rPr lang="en-US" sz="2400" dirty="0"/>
              <a:t>	Purchase </a:t>
            </a:r>
            <a:r>
              <a:rPr lang="en-US" sz="2400" dirty="0" smtClean="0"/>
              <a:t>returns</a:t>
            </a:r>
            <a:r>
              <a:rPr lang="en-US" sz="2400" dirty="0"/>
              <a:t>	  </a:t>
            </a:r>
            <a:r>
              <a:rPr lang="en-US" sz="2400" dirty="0" smtClean="0"/>
              <a:t>        </a:t>
            </a:r>
            <a:r>
              <a:rPr lang="en-US" sz="2400" dirty="0"/>
              <a:t>6,000</a:t>
            </a:r>
          </a:p>
          <a:p>
            <a:pPr marL="0" indent="0">
              <a:spcBef>
                <a:spcPts val="0"/>
              </a:spcBef>
              <a:buNone/>
            </a:pPr>
            <a:r>
              <a:rPr lang="en-US" sz="2400" dirty="0"/>
              <a:t>	Cost of goods sold	  </a:t>
            </a:r>
            <a:r>
              <a:rPr lang="en-US" sz="2400" dirty="0" smtClean="0"/>
              <a:t>    </a:t>
            </a:r>
            <a:r>
              <a:rPr lang="en-US" sz="2400" dirty="0"/>
              <a:t>564,000 </a:t>
            </a:r>
          </a:p>
          <a:p>
            <a:pPr marL="0" indent="0">
              <a:spcBef>
                <a:spcPts val="1200"/>
              </a:spcBef>
              <a:spcAft>
                <a:spcPts val="1200"/>
              </a:spcAft>
              <a:buNone/>
            </a:pPr>
            <a:r>
              <a:rPr lang="en-US" sz="2400" dirty="0" smtClean="0"/>
              <a:t>Ending </a:t>
            </a:r>
            <a:r>
              <a:rPr lang="en-US" sz="2400" dirty="0"/>
              <a:t>inventory </a:t>
            </a:r>
            <a:r>
              <a:rPr lang="en-US" sz="2400" dirty="0" smtClean="0"/>
              <a:t>for 2018 is</a:t>
            </a:r>
            <a:r>
              <a:rPr lang="en-US" sz="2400" dirty="0"/>
              <a:t>:</a:t>
            </a:r>
          </a:p>
          <a:p>
            <a:pPr marL="457200" indent="-457200">
              <a:buFont typeface="+mj-lt"/>
              <a:buAutoNum type="alphaLcPeriod"/>
            </a:pPr>
            <a:r>
              <a:rPr lang="en-US" sz="2400" dirty="0" smtClean="0"/>
              <a:t>$761,000 </a:t>
            </a:r>
            <a:endParaRPr lang="en-US" sz="2400" dirty="0"/>
          </a:p>
          <a:p>
            <a:pPr marL="457200" indent="-457200">
              <a:buFont typeface="+mj-lt"/>
              <a:buAutoNum type="alphaLcPeriod"/>
            </a:pPr>
            <a:r>
              <a:rPr lang="en-US" sz="2400" dirty="0" smtClean="0"/>
              <a:t>$594,000 </a:t>
            </a:r>
            <a:endParaRPr lang="en-US" sz="2400" dirty="0"/>
          </a:p>
          <a:p>
            <a:pPr marL="457200" indent="-457200">
              <a:buFont typeface="+mj-lt"/>
              <a:buAutoNum type="alphaLcPeriod"/>
            </a:pPr>
            <a:r>
              <a:rPr lang="en-US" sz="2400" dirty="0" smtClean="0"/>
              <a:t>$570,000 </a:t>
            </a:r>
            <a:endParaRPr lang="en-US" sz="2400" dirty="0"/>
          </a:p>
          <a:p>
            <a:pPr marL="457200" indent="-457200">
              <a:buFont typeface="+mj-lt"/>
              <a:buAutoNum type="alphaLcPeriod"/>
            </a:pPr>
            <a:r>
              <a:rPr lang="en-US" sz="2400" dirty="0" smtClean="0"/>
              <a:t>$370,000</a:t>
            </a:r>
            <a:endParaRPr lang="en-US" sz="1600" dirty="0"/>
          </a:p>
        </p:txBody>
      </p:sp>
      <p:sp>
        <p:nvSpPr>
          <p:cNvPr id="2" name="Oval 1"/>
          <p:cNvSpPr/>
          <p:nvPr/>
        </p:nvSpPr>
        <p:spPr bwMode="auto">
          <a:xfrm flipV="1">
            <a:off x="761999" y="57912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LO8-1</a:t>
            </a:r>
            <a:endParaRPr lang="en-IN" dirty="0"/>
          </a:p>
        </p:txBody>
      </p:sp>
      <p:sp>
        <p:nvSpPr>
          <p:cNvPr id="7" name="TextBox 6"/>
          <p:cNvSpPr txBox="1"/>
          <p:nvPr/>
        </p:nvSpPr>
        <p:spPr>
          <a:xfrm>
            <a:off x="2743200" y="4460319"/>
            <a:ext cx="5863431" cy="2092881"/>
          </a:xfrm>
          <a:prstGeom prst="rect">
            <a:avLst/>
          </a:prstGeom>
          <a:solidFill>
            <a:srgbClr val="FDEADA"/>
          </a:solidFill>
          <a:ln w="6350">
            <a:solidFill>
              <a:schemeClr val="tx1"/>
            </a:solidFill>
          </a:ln>
        </p:spPr>
        <p:txBody>
          <a:bodyPr wrap="square" rtlCol="0">
            <a:spAutoFit/>
          </a:bodyPr>
          <a:lstStyle/>
          <a:p>
            <a:pPr>
              <a:spcAft>
                <a:spcPts val="1200"/>
              </a:spcAft>
            </a:pPr>
            <a:r>
              <a:rPr lang="en-US" sz="2000" dirty="0"/>
              <a:t>The correct answer is </a:t>
            </a:r>
            <a:r>
              <a:rPr lang="en-US" sz="2000" i="1" dirty="0" smtClean="0"/>
              <a:t>d</a:t>
            </a:r>
            <a:r>
              <a:rPr lang="en-US" sz="2000" dirty="0"/>
              <a:t>:</a:t>
            </a:r>
            <a:r>
              <a:rPr lang="en-US" sz="2000" dirty="0" smtClean="0"/>
              <a:t> </a:t>
            </a:r>
            <a:r>
              <a:rPr lang="en-US" sz="2000" dirty="0"/>
              <a:t>Ending inventory = </a:t>
            </a:r>
            <a:r>
              <a:rPr lang="en-US" sz="2000" b="1" dirty="0">
                <a:solidFill>
                  <a:srgbClr val="C00000"/>
                </a:solidFill>
              </a:rPr>
              <a:t>$</a:t>
            </a:r>
            <a:r>
              <a:rPr lang="en-US" sz="2000" b="1" dirty="0" smtClean="0">
                <a:solidFill>
                  <a:srgbClr val="C00000"/>
                </a:solidFill>
              </a:rPr>
              <a:t>370,000</a:t>
            </a:r>
            <a:r>
              <a:rPr lang="en-US" sz="2000" dirty="0" smtClean="0"/>
              <a:t>.</a:t>
            </a:r>
            <a:endParaRPr lang="en-US" sz="2000" b="1" dirty="0">
              <a:solidFill>
                <a:srgbClr val="C00000"/>
              </a:solidFill>
            </a:endParaRPr>
          </a:p>
          <a:p>
            <a:pPr lvl="0"/>
            <a:r>
              <a:rPr lang="en-US" sz="2000" dirty="0"/>
              <a:t>	</a:t>
            </a:r>
            <a:r>
              <a:rPr lang="en-US" sz="2000" dirty="0" smtClean="0"/>
              <a:t>    $</a:t>
            </a:r>
            <a:r>
              <a:rPr lang="en-US" sz="2000" dirty="0"/>
              <a:t>340,000 (beginning inventory</a:t>
            </a:r>
            <a:r>
              <a:rPr lang="en-US" sz="2000" dirty="0" smtClean="0"/>
              <a:t>)</a:t>
            </a:r>
          </a:p>
          <a:p>
            <a:pPr lvl="0"/>
            <a:r>
              <a:rPr lang="en-US" sz="2000" dirty="0"/>
              <a:t>	</a:t>
            </a:r>
            <a:r>
              <a:rPr lang="en-US" sz="2000" dirty="0" smtClean="0"/>
              <a:t>+    600,000 </a:t>
            </a:r>
            <a:r>
              <a:rPr lang="en-US" sz="2000" dirty="0"/>
              <a:t>(purchases</a:t>
            </a:r>
            <a:r>
              <a:rPr lang="en-US" sz="2000" dirty="0" smtClean="0"/>
              <a:t>)</a:t>
            </a:r>
          </a:p>
          <a:p>
            <a:pPr lvl="0"/>
            <a:r>
              <a:rPr lang="en-US" sz="2000" dirty="0"/>
              <a:t>	</a:t>
            </a:r>
            <a:r>
              <a:rPr lang="en-US" sz="2000" dirty="0" smtClean="0"/>
              <a:t>−         6,000 </a:t>
            </a:r>
            <a:r>
              <a:rPr lang="en-US" sz="2000" dirty="0"/>
              <a:t>(purchase returns</a:t>
            </a:r>
            <a:r>
              <a:rPr lang="en-US" sz="2000" dirty="0" smtClean="0"/>
              <a:t>)</a:t>
            </a:r>
          </a:p>
          <a:p>
            <a:pPr lvl="0"/>
            <a:r>
              <a:rPr lang="en-US" sz="2000" dirty="0"/>
              <a:t>	</a:t>
            </a:r>
            <a:r>
              <a:rPr lang="en-US" sz="2000" b="1" u="sng" dirty="0" smtClean="0">
                <a:solidFill>
                  <a:srgbClr val="C00000"/>
                </a:solidFill>
              </a:rPr>
              <a:t>−                 X (</a:t>
            </a:r>
            <a:r>
              <a:rPr lang="en-US" sz="2000" b="1" u="sng" dirty="0">
                <a:solidFill>
                  <a:srgbClr val="C00000"/>
                </a:solidFill>
              </a:rPr>
              <a:t>ending inventory</a:t>
            </a:r>
            <a:r>
              <a:rPr lang="en-US" sz="2000" b="1" u="sng" dirty="0" smtClean="0">
                <a:solidFill>
                  <a:srgbClr val="C00000"/>
                </a:solidFill>
              </a:rPr>
              <a:t>)</a:t>
            </a:r>
            <a:r>
              <a:rPr lang="en-US" sz="2000" dirty="0" smtClean="0"/>
              <a:t/>
            </a:r>
            <a:br>
              <a:rPr lang="en-US" sz="2000" dirty="0" smtClean="0"/>
            </a:br>
            <a:r>
              <a:rPr lang="en-US" sz="2000" dirty="0" smtClean="0"/>
              <a:t>	=  $564,000 (cost of goods sold)</a:t>
            </a:r>
          </a:p>
        </p:txBody>
      </p:sp>
    </p:spTree>
    <p:extLst>
      <p:ext uri="{BB962C8B-B14F-4D97-AF65-F5344CB8AC3E}">
        <p14:creationId xmlns:p14="http://schemas.microsoft.com/office/powerpoint/2010/main" val="30321451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a:latin typeface="+mj-lt"/>
              </a:rPr>
              <a:t>Physical </a:t>
            </a:r>
            <a:r>
              <a:rPr lang="en-IN" dirty="0"/>
              <a:t>Units</a:t>
            </a:r>
            <a:r>
              <a:rPr lang="en-IN" dirty="0">
                <a:latin typeface="+mj-lt"/>
              </a:rPr>
              <a:t> Included in Inventory</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6" name="Freeform 5"/>
          <p:cNvSpPr/>
          <p:nvPr/>
        </p:nvSpPr>
        <p:spPr>
          <a:xfrm>
            <a:off x="1166927" y="1422767"/>
            <a:ext cx="3688081" cy="2483308"/>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0" y="3048000"/>
                </a:moveTo>
                <a:lnTo>
                  <a:pt x="0" y="508009"/>
                </a:lnTo>
                <a:cubicBezTo>
                  <a:pt x="0" y="227443"/>
                  <a:pt x="101086" y="0"/>
                  <a:pt x="225782" y="0"/>
                </a:cubicBezTo>
                <a:lnTo>
                  <a:pt x="2032000" y="0"/>
                </a:lnTo>
                <a:lnTo>
                  <a:pt x="2032000" y="3048000"/>
                </a:lnTo>
                <a:lnTo>
                  <a:pt x="0" y="3048000"/>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5" rIns="163576" bIns="671577" numCol="1" spcCol="1270" anchor="ctr" anchorCtr="0">
            <a:noAutofit/>
          </a:bodyPr>
          <a:lstStyle/>
          <a:p>
            <a:pPr algn="ctr"/>
            <a:r>
              <a:rPr lang="en-IN" sz="2800" b="1" dirty="0">
                <a:solidFill>
                  <a:schemeClr val="tx1"/>
                </a:solidFill>
              </a:rPr>
              <a:t>Items in the possession of the company</a:t>
            </a:r>
          </a:p>
        </p:txBody>
      </p:sp>
      <p:sp>
        <p:nvSpPr>
          <p:cNvPr id="7" name="Freeform 6"/>
          <p:cNvSpPr/>
          <p:nvPr/>
        </p:nvSpPr>
        <p:spPr>
          <a:xfrm>
            <a:off x="4879298" y="1422767"/>
            <a:ext cx="3688080" cy="2483307"/>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0" y="0"/>
                </a:moveTo>
                <a:lnTo>
                  <a:pt x="2709327" y="0"/>
                </a:lnTo>
                <a:cubicBezTo>
                  <a:pt x="2896371" y="0"/>
                  <a:pt x="3048000" y="151629"/>
                  <a:pt x="3048000" y="338673"/>
                </a:cubicBezTo>
                <a:lnTo>
                  <a:pt x="3048000" y="2032000"/>
                </a:lnTo>
                <a:lnTo>
                  <a:pt x="0" y="2032000"/>
                </a:lnTo>
                <a:lnTo>
                  <a:pt x="0" y="0"/>
                </a:lnTo>
                <a:close/>
              </a:path>
            </a:pathLst>
          </a:custGeom>
          <a:solidFill>
            <a:schemeClr val="accent1">
              <a:lumMod val="20000"/>
              <a:lumOff val="80000"/>
            </a:schemeClr>
          </a:solidFill>
          <a:ln>
            <a:solidFill>
              <a:schemeClr val="tx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6" rIns="163576" bIns="671576" numCol="1" spcCol="1270" anchor="ctr" anchorCtr="0">
            <a:noAutofit/>
          </a:bodyPr>
          <a:lstStyle/>
          <a:p>
            <a:pPr algn="ctr"/>
            <a:r>
              <a:rPr lang="en-IN" sz="2800" b="1" dirty="0">
                <a:solidFill>
                  <a:schemeClr val="tx1"/>
                </a:solidFill>
              </a:rPr>
              <a:t>Goods that are in transit</a:t>
            </a:r>
          </a:p>
        </p:txBody>
      </p:sp>
      <p:sp>
        <p:nvSpPr>
          <p:cNvPr id="8" name="Freeform 7"/>
          <p:cNvSpPr/>
          <p:nvPr/>
        </p:nvSpPr>
        <p:spPr>
          <a:xfrm>
            <a:off x="1166928" y="3875594"/>
            <a:ext cx="3688080" cy="2483308"/>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3048000" y="2031999"/>
                </a:moveTo>
                <a:lnTo>
                  <a:pt x="338673" y="2031999"/>
                </a:lnTo>
                <a:cubicBezTo>
                  <a:pt x="151629" y="2031999"/>
                  <a:pt x="0" y="1880370"/>
                  <a:pt x="0" y="1693326"/>
                </a:cubicBezTo>
                <a:lnTo>
                  <a:pt x="0" y="1"/>
                </a:lnTo>
                <a:lnTo>
                  <a:pt x="3048000" y="1"/>
                </a:lnTo>
                <a:lnTo>
                  <a:pt x="3048000" y="2031999"/>
                </a:lnTo>
                <a:close/>
              </a:path>
            </a:pathLst>
          </a:custGeom>
          <a:solidFill>
            <a:schemeClr val="accent5">
              <a:lumMod val="60000"/>
              <a:lumOff val="40000"/>
            </a:schemeClr>
          </a:solidFill>
          <a:ln>
            <a:solidFill>
              <a:schemeClr val="accent5">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5" tIns="671576" rIns="163576" bIns="163577" numCol="1" spcCol="1270" anchor="ctr" anchorCtr="0">
            <a:noAutofit/>
          </a:bodyPr>
          <a:lstStyle/>
          <a:p>
            <a:pPr algn="ctr"/>
            <a:r>
              <a:rPr lang="en-US" sz="2800" b="1" dirty="0">
                <a:solidFill>
                  <a:schemeClr val="tx1"/>
                </a:solidFill>
              </a:rPr>
              <a:t>Goods on consignment</a:t>
            </a:r>
            <a:endParaRPr lang="en-IN" sz="2800" b="1" dirty="0">
              <a:solidFill>
                <a:schemeClr val="tx1"/>
              </a:solidFill>
            </a:endParaRPr>
          </a:p>
        </p:txBody>
      </p:sp>
      <p:sp>
        <p:nvSpPr>
          <p:cNvPr id="9" name="Freeform 8"/>
          <p:cNvSpPr/>
          <p:nvPr/>
        </p:nvSpPr>
        <p:spPr>
          <a:xfrm>
            <a:off x="4814528" y="3875594"/>
            <a:ext cx="3752850" cy="2487105"/>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2032000" y="1"/>
                </a:moveTo>
                <a:lnTo>
                  <a:pt x="2032000" y="2539990"/>
                </a:lnTo>
                <a:cubicBezTo>
                  <a:pt x="2032000" y="2820556"/>
                  <a:pt x="1930914" y="3047999"/>
                  <a:pt x="1806218" y="3047999"/>
                </a:cubicBezTo>
                <a:lnTo>
                  <a:pt x="0" y="3047999"/>
                </a:lnTo>
                <a:lnTo>
                  <a:pt x="0" y="1"/>
                </a:lnTo>
                <a:lnTo>
                  <a:pt x="2032000" y="1"/>
                </a:lnTo>
                <a:close/>
              </a:path>
            </a:pathLst>
          </a:custGeom>
          <a:solidFill>
            <a:schemeClr val="accent4">
              <a:lumMod val="60000"/>
              <a:lumOff val="40000"/>
            </a:schemeClr>
          </a:solidFill>
          <a:ln>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671576" rIns="163576" bIns="163576" numCol="1" spcCol="1270" anchor="ctr" anchorCtr="0">
            <a:noAutofit/>
          </a:bodyPr>
          <a:lstStyle/>
          <a:p>
            <a:pPr algn="ctr"/>
            <a:r>
              <a:rPr lang="en-US" sz="2800" b="1" dirty="0">
                <a:solidFill>
                  <a:schemeClr val="tx1"/>
                </a:solidFill>
              </a:rPr>
              <a:t>Anticipated sales returns</a:t>
            </a:r>
          </a:p>
        </p:txBody>
      </p:sp>
      <p:sp>
        <p:nvSpPr>
          <p:cNvPr id="10" name="Freeform 9"/>
          <p:cNvSpPr/>
          <p:nvPr/>
        </p:nvSpPr>
        <p:spPr>
          <a:xfrm>
            <a:off x="3280020" y="3067304"/>
            <a:ext cx="3239831" cy="1352296"/>
          </a:xfrm>
          <a:custGeom>
            <a:avLst/>
            <a:gdLst>
              <a:gd name="connsiteX0" fmla="*/ 0 w 1828800"/>
              <a:gd name="connsiteY0" fmla="*/ 169337 h 1016000"/>
              <a:gd name="connsiteX1" fmla="*/ 169337 w 1828800"/>
              <a:gd name="connsiteY1" fmla="*/ 0 h 1016000"/>
              <a:gd name="connsiteX2" fmla="*/ 1659463 w 1828800"/>
              <a:gd name="connsiteY2" fmla="*/ 0 h 1016000"/>
              <a:gd name="connsiteX3" fmla="*/ 1828800 w 1828800"/>
              <a:gd name="connsiteY3" fmla="*/ 169337 h 1016000"/>
              <a:gd name="connsiteX4" fmla="*/ 1828800 w 1828800"/>
              <a:gd name="connsiteY4" fmla="*/ 846663 h 1016000"/>
              <a:gd name="connsiteX5" fmla="*/ 1659463 w 1828800"/>
              <a:gd name="connsiteY5" fmla="*/ 1016000 h 1016000"/>
              <a:gd name="connsiteX6" fmla="*/ 169337 w 1828800"/>
              <a:gd name="connsiteY6" fmla="*/ 1016000 h 1016000"/>
              <a:gd name="connsiteX7" fmla="*/ 0 w 1828800"/>
              <a:gd name="connsiteY7" fmla="*/ 846663 h 1016000"/>
              <a:gd name="connsiteX8" fmla="*/ 0 w 1828800"/>
              <a:gd name="connsiteY8" fmla="*/ 169337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69337"/>
                </a:moveTo>
                <a:cubicBezTo>
                  <a:pt x="0" y="75815"/>
                  <a:pt x="75815" y="0"/>
                  <a:pt x="169337" y="0"/>
                </a:cubicBezTo>
                <a:lnTo>
                  <a:pt x="1659463" y="0"/>
                </a:lnTo>
                <a:cubicBezTo>
                  <a:pt x="1752985" y="0"/>
                  <a:pt x="1828800" y="75815"/>
                  <a:pt x="1828800" y="169337"/>
                </a:cubicBezTo>
                <a:lnTo>
                  <a:pt x="1828800" y="846663"/>
                </a:lnTo>
                <a:cubicBezTo>
                  <a:pt x="1828800" y="940185"/>
                  <a:pt x="1752985" y="1016000"/>
                  <a:pt x="1659463" y="1016000"/>
                </a:cubicBezTo>
                <a:lnTo>
                  <a:pt x="169337" y="1016000"/>
                </a:lnTo>
                <a:cubicBezTo>
                  <a:pt x="75815" y="1016000"/>
                  <a:pt x="0" y="940185"/>
                  <a:pt x="0" y="846663"/>
                </a:cubicBezTo>
                <a:lnTo>
                  <a:pt x="0" y="169337"/>
                </a:lnTo>
                <a:close/>
              </a:path>
            </a:pathLst>
          </a:custGeom>
          <a:solidFill>
            <a:srgbClr val="FFFAC2"/>
          </a:solidFill>
          <a:ln>
            <a:solidFill>
              <a:srgbClr val="9E9300"/>
            </a:solid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37227" tIns="137227" rIns="137227" bIns="137227" numCol="1" spcCol="1270" anchor="ctr" anchorCtr="0">
            <a:noAutofit/>
          </a:bodyPr>
          <a:lstStyle/>
          <a:p>
            <a:pPr lvl="0" algn="ctr" defTabSz="1022350">
              <a:lnSpc>
                <a:spcPct val="90000"/>
              </a:lnSpc>
              <a:spcBef>
                <a:spcPct val="0"/>
              </a:spcBef>
              <a:spcAft>
                <a:spcPct val="35000"/>
              </a:spcAft>
            </a:pPr>
            <a:r>
              <a:rPr lang="en-IN" sz="2800" b="1" dirty="0">
                <a:solidFill>
                  <a:schemeClr val="tx1"/>
                </a:solidFill>
                <a:latin typeface="+mj-lt"/>
              </a:rPr>
              <a:t>Physical Units Included in Inventory</a:t>
            </a:r>
            <a:endParaRPr lang="en-IN" sz="2800" b="1" kern="1200" dirty="0">
              <a:solidFill>
                <a:schemeClr val="tx1"/>
              </a:solidFill>
              <a:latin typeface="+mj-lt"/>
            </a:endParaRPr>
          </a:p>
        </p:txBody>
      </p:sp>
    </p:spTree>
    <p:extLst>
      <p:ext uri="{BB962C8B-B14F-4D97-AF65-F5344CB8AC3E}">
        <p14:creationId xmlns:p14="http://schemas.microsoft.com/office/powerpoint/2010/main" val="3429073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2000"/>
                                        <p:tgtEl>
                                          <p:spTgt spid="9"/>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in)">
                                      <p:cBhvr>
                                        <p:cTn id="2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latin typeface="+mj-lt"/>
              </a:rPr>
              <a:t>Goods in Transit</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22" name="Rectangle 21"/>
          <p:cNvSpPr/>
          <p:nvPr/>
        </p:nvSpPr>
        <p:spPr>
          <a:xfrm>
            <a:off x="633845" y="1914246"/>
            <a:ext cx="8399319" cy="1971954"/>
          </a:xfrm>
          <a:prstGeom prst="rect">
            <a:avLst/>
          </a:prstGeom>
          <a:ln>
            <a:solidFill>
              <a:schemeClr val="accent6">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914400" lvl="1" indent="-457200">
              <a:buSzPct val="75000"/>
              <a:buFont typeface="Arial" panose="020B0604020202020204" pitchFamily="34" charset="0"/>
              <a:buChar char="•"/>
            </a:pPr>
            <a:endParaRPr lang="en-IN" sz="2800" dirty="0"/>
          </a:p>
          <a:p>
            <a:pPr marL="514350" indent="-457200">
              <a:buFont typeface="Arial" panose="020B0604020202020204" pitchFamily="34" charset="0"/>
              <a:buChar char="•"/>
            </a:pPr>
            <a:r>
              <a:rPr lang="en-US" sz="2800" dirty="0"/>
              <a:t>Where the goods are on the way to their destination</a:t>
            </a:r>
          </a:p>
          <a:p>
            <a:pPr marL="514350" indent="-457200">
              <a:buFont typeface="Arial" panose="020B0604020202020204" pitchFamily="34" charset="0"/>
              <a:buChar char="•"/>
            </a:pPr>
            <a:r>
              <a:rPr lang="en-US" sz="2800" dirty="0"/>
              <a:t>Between the suppliers and a </a:t>
            </a:r>
            <a:r>
              <a:rPr lang="en-US" sz="2800" dirty="0" smtClean="0"/>
              <a:t>company, or between </a:t>
            </a:r>
            <a:r>
              <a:rPr lang="en-US" sz="2800" dirty="0"/>
              <a:t>the company and its customers</a:t>
            </a:r>
            <a:endParaRPr lang="en-IN" sz="2800" dirty="0"/>
          </a:p>
        </p:txBody>
      </p:sp>
      <p:sp>
        <p:nvSpPr>
          <p:cNvPr id="26" name="Freeform 25"/>
          <p:cNvSpPr/>
          <p:nvPr/>
        </p:nvSpPr>
        <p:spPr>
          <a:xfrm>
            <a:off x="953883" y="1524000"/>
            <a:ext cx="5887098"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6">
              <a:lumMod val="60000"/>
              <a:lumOff val="40000"/>
            </a:schemeClr>
          </a:solidFill>
          <a:ln>
            <a:solidFill>
              <a:schemeClr val="accent6">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a:spcBef>
                <a:spcPts val="400"/>
              </a:spcBef>
            </a:pPr>
            <a:r>
              <a:rPr lang="en-IN" sz="2800" b="1" dirty="0">
                <a:solidFill>
                  <a:schemeClr val="tx1"/>
                </a:solidFill>
              </a:rPr>
              <a:t>Refers to situations:</a:t>
            </a:r>
          </a:p>
        </p:txBody>
      </p:sp>
      <p:sp>
        <p:nvSpPr>
          <p:cNvPr id="27" name="Rounded Rectangle 26"/>
          <p:cNvSpPr/>
          <p:nvPr/>
        </p:nvSpPr>
        <p:spPr>
          <a:xfrm>
            <a:off x="6348634" y="4581525"/>
            <a:ext cx="2695133" cy="948298"/>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28" name="TextBox 27"/>
          <p:cNvSpPr txBox="1"/>
          <p:nvPr/>
        </p:nvSpPr>
        <p:spPr>
          <a:xfrm>
            <a:off x="6392411" y="4608021"/>
            <a:ext cx="2651356" cy="954107"/>
          </a:xfrm>
          <a:prstGeom prst="rect">
            <a:avLst/>
          </a:prstGeom>
          <a:noFill/>
        </p:spPr>
        <p:txBody>
          <a:bodyPr wrap="square" rtlCol="0">
            <a:spAutoFit/>
          </a:bodyPr>
          <a:lstStyle/>
          <a:p>
            <a:pPr algn="ctr"/>
            <a:r>
              <a:rPr lang="en-US" sz="2800" dirty="0"/>
              <a:t>Ownership of goods</a:t>
            </a:r>
          </a:p>
        </p:txBody>
      </p:sp>
      <p:sp>
        <p:nvSpPr>
          <p:cNvPr id="29" name="Rounded Rectangle 28"/>
          <p:cNvSpPr/>
          <p:nvPr/>
        </p:nvSpPr>
        <p:spPr>
          <a:xfrm>
            <a:off x="639984" y="4572000"/>
            <a:ext cx="2695133" cy="948298"/>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0" name="TextBox 29"/>
          <p:cNvSpPr txBox="1"/>
          <p:nvPr/>
        </p:nvSpPr>
        <p:spPr>
          <a:xfrm>
            <a:off x="639985" y="4573096"/>
            <a:ext cx="2688478" cy="954107"/>
          </a:xfrm>
          <a:prstGeom prst="rect">
            <a:avLst/>
          </a:prstGeom>
          <a:noFill/>
        </p:spPr>
        <p:txBody>
          <a:bodyPr wrap="square" rtlCol="0">
            <a:spAutoFit/>
          </a:bodyPr>
          <a:lstStyle/>
          <a:p>
            <a:pPr algn="ctr"/>
            <a:r>
              <a:rPr lang="en-US" sz="2800" dirty="0"/>
              <a:t>Accounting for goods in transit</a:t>
            </a:r>
          </a:p>
        </p:txBody>
      </p:sp>
      <p:sp>
        <p:nvSpPr>
          <p:cNvPr id="31" name="Right Arrow 30"/>
          <p:cNvSpPr/>
          <p:nvPr/>
        </p:nvSpPr>
        <p:spPr>
          <a:xfrm>
            <a:off x="3460173" y="4608021"/>
            <a:ext cx="2819400" cy="921802"/>
          </a:xfrm>
          <a:prstGeom prst="rightArrow">
            <a:avLst/>
          </a:prstGeom>
          <a:solidFill>
            <a:schemeClr val="accent4">
              <a:lumMod val="60000"/>
              <a:lumOff val="4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Depends on </a:t>
            </a:r>
          </a:p>
        </p:txBody>
      </p:sp>
    </p:spTree>
    <p:extLst>
      <p:ext uri="{BB962C8B-B14F-4D97-AF65-F5344CB8AC3E}">
        <p14:creationId xmlns:p14="http://schemas.microsoft.com/office/powerpoint/2010/main" val="33590934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7" grpId="0" animBg="1"/>
      <p:bldP spid="28" grpId="0"/>
      <p:bldP spid="29" grpId="0" animBg="1"/>
      <p:bldP spid="30" grpId="0"/>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ln>
            <a:noFill/>
          </a:ln>
        </p:spPr>
        <p:txBody>
          <a:bodyPr/>
          <a:lstStyle/>
          <a:p>
            <a:r>
              <a:rPr lang="en-IN" dirty="0">
                <a:latin typeface="+mj-lt"/>
                <a:ea typeface="Adobe Fan Heiti Std B"/>
                <a:cs typeface="Adobe Fan Heiti Std B"/>
              </a:rPr>
              <a:t>Inventory Overview</a:t>
            </a:r>
          </a:p>
        </p:txBody>
      </p:sp>
      <p:sp>
        <p:nvSpPr>
          <p:cNvPr id="2" name="Content Placeholder 1"/>
          <p:cNvSpPr>
            <a:spLocks noGrp="1"/>
          </p:cNvSpPr>
          <p:nvPr>
            <p:ph idx="1"/>
          </p:nvPr>
        </p:nvSpPr>
        <p:spPr>
          <a:xfrm>
            <a:off x="762000" y="1587501"/>
            <a:ext cx="8229600" cy="4525963"/>
          </a:xfrm>
        </p:spPr>
        <p:txBody>
          <a:bodyPr>
            <a:normAutofit/>
          </a:bodyPr>
          <a:lstStyle/>
          <a:p>
            <a:pPr marL="0" indent="0">
              <a:buNone/>
            </a:pPr>
            <a:r>
              <a:rPr lang="en-US" sz="3000" b="1" dirty="0"/>
              <a:t>Inventory refers to the assets a company:</a:t>
            </a:r>
            <a:endParaRPr lang="en-IN" sz="3000" b="1" dirty="0"/>
          </a:p>
          <a:p>
            <a:pPr marL="514350" indent="-457200"/>
            <a:r>
              <a:rPr lang="en-IN" sz="3000" dirty="0"/>
              <a:t>Intends to sell in the normal course of business</a:t>
            </a:r>
          </a:p>
          <a:p>
            <a:pPr marL="514350" indent="-457200"/>
            <a:r>
              <a:rPr lang="en-IN" sz="3000" dirty="0"/>
              <a:t>Has in production for future sale or</a:t>
            </a:r>
          </a:p>
          <a:p>
            <a:pPr marL="514350" indent="-457200">
              <a:spcAft>
                <a:spcPts val="1800"/>
              </a:spcAft>
            </a:pPr>
            <a:r>
              <a:rPr lang="en-IN" sz="3000" dirty="0"/>
              <a:t>Uses currently in production of goods to be </a:t>
            </a:r>
            <a:r>
              <a:rPr lang="en-IN" sz="3000" dirty="0" smtClean="0"/>
              <a:t>sold</a:t>
            </a:r>
            <a:endParaRPr lang="en-IN" sz="3000" dirty="0"/>
          </a:p>
          <a:p>
            <a:pPr marL="0" indent="0">
              <a:buNone/>
            </a:pPr>
            <a:r>
              <a:rPr lang="en-IN" sz="3000" b="1" dirty="0">
                <a:solidFill>
                  <a:srgbClr val="C00000"/>
                </a:solidFill>
              </a:rPr>
              <a:t>Cost of goods sold </a:t>
            </a:r>
            <a:r>
              <a:rPr lang="en-IN" sz="3000" dirty="0"/>
              <a:t>is the expense related to </a:t>
            </a:r>
            <a:r>
              <a:rPr lang="en-IN" sz="3000" dirty="0" smtClean="0"/>
              <a:t>inventory</a:t>
            </a:r>
            <a:endParaRPr lang="en-IN" sz="3000" dirty="0"/>
          </a:p>
        </p:txBody>
      </p:sp>
      <p:sp>
        <p:nvSpPr>
          <p:cNvPr id="4" name="Title 2"/>
          <p:cNvSpPr txBox="1">
            <a:spLocks/>
          </p:cNvSpPr>
          <p:nvPr/>
        </p:nvSpPr>
        <p:spPr bwMode="auto">
          <a:xfrm>
            <a:off x="8305801" y="0"/>
            <a:ext cx="822326" cy="381000"/>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Overview</a:t>
            </a:r>
          </a:p>
        </p:txBody>
      </p:sp>
    </p:spTree>
    <p:extLst>
      <p:ext uri="{BB962C8B-B14F-4D97-AF65-F5344CB8AC3E}">
        <p14:creationId xmlns:p14="http://schemas.microsoft.com/office/powerpoint/2010/main" val="17248245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807" y="-32652"/>
            <a:ext cx="8229600" cy="878355"/>
          </a:xfrm>
        </p:spPr>
        <p:txBody>
          <a:bodyPr/>
          <a:lstStyle/>
          <a:p>
            <a:r>
              <a:rPr lang="en-US" dirty="0">
                <a:latin typeface="+mj-lt"/>
              </a:rPr>
              <a:t>Goods in Transit </a:t>
            </a:r>
            <a:r>
              <a:rPr lang="en-US" sz="2800" dirty="0" smtClean="0"/>
              <a:t>(continued)</a:t>
            </a:r>
            <a:endParaRPr lang="en-US" sz="2800" dirty="0"/>
          </a:p>
        </p:txBody>
      </p:sp>
      <p:sp>
        <p:nvSpPr>
          <p:cNvPr id="3" name="Content Placeholder 2"/>
          <p:cNvSpPr>
            <a:spLocks noGrp="1"/>
          </p:cNvSpPr>
          <p:nvPr>
            <p:ph idx="1"/>
          </p:nvPr>
        </p:nvSpPr>
        <p:spPr>
          <a:xfrm>
            <a:off x="611560" y="761113"/>
            <a:ext cx="8229600" cy="1601087"/>
          </a:xfrm>
          <a:ln w="19050">
            <a:noFill/>
          </a:ln>
        </p:spPr>
        <p:txBody>
          <a:bodyPr>
            <a:normAutofit/>
          </a:bodyPr>
          <a:lstStyle/>
          <a:p>
            <a:pPr marL="0" indent="0">
              <a:buNone/>
            </a:pPr>
            <a:r>
              <a:rPr lang="en-US" sz="2400" dirty="0"/>
              <a:t>In December 2018, the Lothridge Wholesale Beverage Company sold goods to the Jabbar Company. The goods were shipped from Lothridge on December 29, 2018, but the goods didn’t arrive at Jabbar until January 3, 2019.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6" name="Rectangle 5"/>
          <p:cNvSpPr/>
          <p:nvPr/>
        </p:nvSpPr>
        <p:spPr>
          <a:xfrm>
            <a:off x="533400" y="3276600"/>
            <a:ext cx="4343400" cy="3276600"/>
          </a:xfrm>
          <a:prstGeom prst="rect">
            <a:avLst/>
          </a:prstGeom>
          <a:ln>
            <a:solidFill>
              <a:schemeClr val="accent2">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28600" indent="-228600">
              <a:spcBef>
                <a:spcPts val="1200"/>
              </a:spcBef>
              <a:buFont typeface="Arial" panose="020B0604020202020204" pitchFamily="34" charset="0"/>
              <a:buChar char="•"/>
            </a:pPr>
            <a:r>
              <a:rPr lang="en-US" sz="2400" dirty="0" smtClean="0"/>
              <a:t>Title transfers at </a:t>
            </a:r>
            <a:r>
              <a:rPr lang="en-US" sz="2400" b="1" dirty="0" smtClean="0">
                <a:solidFill>
                  <a:srgbClr val="C00000"/>
                </a:solidFill>
              </a:rPr>
              <a:t>shipping point</a:t>
            </a:r>
          </a:p>
          <a:p>
            <a:pPr marL="228600" indent="-228600">
              <a:spcBef>
                <a:spcPts val="1200"/>
              </a:spcBef>
              <a:buFont typeface="Arial" panose="020B0604020202020204" pitchFamily="34" charset="0"/>
              <a:buChar char="•"/>
            </a:pPr>
            <a:r>
              <a:rPr lang="en-US" sz="2400" dirty="0" err="1" smtClean="0"/>
              <a:t>Lothridge</a:t>
            </a:r>
            <a:r>
              <a:rPr lang="en-US" sz="2400" dirty="0" smtClean="0"/>
              <a:t> </a:t>
            </a:r>
            <a:r>
              <a:rPr lang="en-US" sz="2400" dirty="0"/>
              <a:t>records </a:t>
            </a:r>
            <a:r>
              <a:rPr lang="en-US" sz="2400" dirty="0" smtClean="0"/>
              <a:t>the sale on </a:t>
            </a:r>
            <a:r>
              <a:rPr lang="en-US" sz="2400" dirty="0"/>
              <a:t>December </a:t>
            </a:r>
            <a:r>
              <a:rPr lang="en-US" sz="2400" dirty="0" smtClean="0"/>
              <a:t>29, 2018</a:t>
            </a:r>
          </a:p>
          <a:p>
            <a:pPr marL="228600" indent="-228600">
              <a:spcBef>
                <a:spcPts val="1200"/>
              </a:spcBef>
              <a:buFont typeface="Arial" panose="020B0604020202020204" pitchFamily="34" charset="0"/>
              <a:buChar char="•"/>
            </a:pPr>
            <a:r>
              <a:rPr lang="en-US" sz="2400" dirty="0" err="1" smtClean="0"/>
              <a:t>Jabbar</a:t>
            </a:r>
            <a:r>
              <a:rPr lang="en-US" sz="2400" dirty="0" smtClean="0"/>
              <a:t> includes </a:t>
            </a:r>
            <a:r>
              <a:rPr lang="en-US" sz="2400" dirty="0"/>
              <a:t>these goods in its 2018 ending inventory even though the company is not in physical possession of the goods on the last day of </a:t>
            </a:r>
            <a:r>
              <a:rPr lang="en-US" sz="2400" dirty="0" smtClean="0"/>
              <a:t>2018</a:t>
            </a:r>
            <a:endParaRPr lang="en-US" sz="2400" dirty="0"/>
          </a:p>
        </p:txBody>
      </p:sp>
      <p:sp>
        <p:nvSpPr>
          <p:cNvPr id="7" name="Freeform 6"/>
          <p:cNvSpPr/>
          <p:nvPr/>
        </p:nvSpPr>
        <p:spPr>
          <a:xfrm>
            <a:off x="838200" y="2362200"/>
            <a:ext cx="3810000" cy="878965"/>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2">
              <a:lumMod val="40000"/>
              <a:lumOff val="60000"/>
            </a:schemeClr>
          </a:solidFill>
          <a:ln>
            <a:solidFill>
              <a:schemeClr val="accent2">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algn="ctr"/>
            <a:r>
              <a:rPr lang="en-US" sz="2400" b="1" dirty="0">
                <a:solidFill>
                  <a:schemeClr val="tx1"/>
                </a:solidFill>
              </a:rPr>
              <a:t>If goods </a:t>
            </a:r>
            <a:r>
              <a:rPr lang="en-IN" sz="2400" b="1" dirty="0">
                <a:solidFill>
                  <a:schemeClr val="tx1"/>
                </a:solidFill>
              </a:rPr>
              <a:t>are shipped </a:t>
            </a:r>
            <a:endParaRPr lang="en-IN" sz="2400" b="1" dirty="0" smtClean="0">
              <a:solidFill>
                <a:schemeClr val="tx1"/>
              </a:solidFill>
            </a:endParaRPr>
          </a:p>
          <a:p>
            <a:pPr algn="ctr"/>
            <a:r>
              <a:rPr lang="en-IN" sz="2400" b="1" dirty="0" smtClean="0">
                <a:solidFill>
                  <a:schemeClr val="tx1"/>
                </a:solidFill>
              </a:rPr>
              <a:t>f.o.b</a:t>
            </a:r>
            <a:r>
              <a:rPr lang="en-IN" sz="2400" b="1" dirty="0">
                <a:solidFill>
                  <a:schemeClr val="tx1"/>
                </a:solidFill>
              </a:rPr>
              <a:t>. </a:t>
            </a:r>
            <a:r>
              <a:rPr lang="en-IN" sz="2400" b="1" u="sng" dirty="0">
                <a:solidFill>
                  <a:schemeClr val="tx1"/>
                </a:solidFill>
              </a:rPr>
              <a:t>shipping point</a:t>
            </a:r>
            <a:r>
              <a:rPr lang="en-IN" sz="2400" b="1" dirty="0">
                <a:solidFill>
                  <a:schemeClr val="tx1"/>
                </a:solidFill>
              </a:rPr>
              <a:t>:</a:t>
            </a:r>
          </a:p>
        </p:txBody>
      </p:sp>
      <p:sp>
        <p:nvSpPr>
          <p:cNvPr id="8" name="Freeform 7"/>
          <p:cNvSpPr/>
          <p:nvPr/>
        </p:nvSpPr>
        <p:spPr>
          <a:xfrm>
            <a:off x="5181600" y="2362200"/>
            <a:ext cx="3657600" cy="878965"/>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3">
              <a:lumMod val="60000"/>
              <a:lumOff val="40000"/>
            </a:schemeClr>
          </a:solidFill>
          <a:ln>
            <a:solidFill>
              <a:schemeClr val="accent3">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algn="ctr"/>
            <a:r>
              <a:rPr lang="en-IN" sz="2400" b="1" dirty="0">
                <a:solidFill>
                  <a:schemeClr val="tx1"/>
                </a:solidFill>
              </a:rPr>
              <a:t>If goods are shipped f.o.b. </a:t>
            </a:r>
            <a:r>
              <a:rPr lang="en-IN" sz="2400" b="1" u="sng" dirty="0">
                <a:solidFill>
                  <a:schemeClr val="tx1"/>
                </a:solidFill>
              </a:rPr>
              <a:t>destination</a:t>
            </a:r>
            <a:r>
              <a:rPr lang="en-IN" sz="2800" b="1" dirty="0">
                <a:solidFill>
                  <a:schemeClr val="tx1"/>
                </a:solidFill>
              </a:rPr>
              <a:t>:</a:t>
            </a:r>
          </a:p>
        </p:txBody>
      </p:sp>
      <p:sp>
        <p:nvSpPr>
          <p:cNvPr id="9" name="Rectangle 8"/>
          <p:cNvSpPr/>
          <p:nvPr/>
        </p:nvSpPr>
        <p:spPr>
          <a:xfrm>
            <a:off x="5029200" y="3276600"/>
            <a:ext cx="4038600" cy="3276600"/>
          </a:xfrm>
          <a:prstGeom prst="rect">
            <a:avLst/>
          </a:prstGeom>
          <a:ln>
            <a:solidFill>
              <a:schemeClr val="accent3">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28600" indent="-228600">
              <a:spcBef>
                <a:spcPts val="1200"/>
              </a:spcBef>
              <a:buFont typeface="Arial" panose="020B0604020202020204" pitchFamily="34" charset="0"/>
              <a:buChar char="•"/>
            </a:pPr>
            <a:r>
              <a:rPr lang="en-US" sz="2400" dirty="0" smtClean="0"/>
              <a:t>Title </a:t>
            </a:r>
            <a:r>
              <a:rPr lang="en-US" sz="2400" dirty="0"/>
              <a:t>transfers at </a:t>
            </a:r>
            <a:r>
              <a:rPr lang="en-US" sz="2400" b="1" dirty="0" smtClean="0">
                <a:solidFill>
                  <a:srgbClr val="C00000"/>
                </a:solidFill>
              </a:rPr>
              <a:t>destination</a:t>
            </a:r>
          </a:p>
          <a:p>
            <a:pPr marL="228600" indent="-228600">
              <a:spcBef>
                <a:spcPts val="1200"/>
              </a:spcBef>
              <a:buFont typeface="Arial" panose="020B0604020202020204" pitchFamily="34" charset="0"/>
              <a:buChar char="•"/>
            </a:pPr>
            <a:r>
              <a:rPr lang="en-US" sz="2400" dirty="0" err="1" smtClean="0"/>
              <a:t>Lothridge</a:t>
            </a:r>
            <a:r>
              <a:rPr lang="en-US" sz="2400" dirty="0" smtClean="0"/>
              <a:t> </a:t>
            </a:r>
            <a:r>
              <a:rPr lang="en-US" sz="2400" dirty="0"/>
              <a:t>includes the goods in its 2018 ending inventory and the sale is not recorded until January 3, </a:t>
            </a:r>
            <a:r>
              <a:rPr lang="en-US" sz="2400" dirty="0" smtClean="0"/>
              <a:t>2019, </a:t>
            </a:r>
            <a:r>
              <a:rPr lang="en-US" sz="2400" dirty="0"/>
              <a:t>when those goods reach </a:t>
            </a:r>
            <a:r>
              <a:rPr lang="en-US" sz="2400" dirty="0" err="1"/>
              <a:t>Jabbar</a:t>
            </a:r>
            <a:endParaRPr lang="en-US" sz="2400" dirty="0" smtClean="0"/>
          </a:p>
          <a:p>
            <a:pPr marL="228600" indent="-228600">
              <a:spcBef>
                <a:spcPts val="1200"/>
              </a:spcBef>
              <a:buFont typeface="Arial" panose="020B0604020202020204" pitchFamily="34" charset="0"/>
              <a:buChar char="•"/>
            </a:pPr>
            <a:r>
              <a:rPr lang="en-US" sz="2400" dirty="0" err="1" smtClean="0"/>
              <a:t>Jabbar</a:t>
            </a:r>
            <a:r>
              <a:rPr lang="en-US" sz="2400" dirty="0" smtClean="0"/>
              <a:t> waits </a:t>
            </a:r>
            <a:r>
              <a:rPr lang="en-US" sz="2400" dirty="0"/>
              <a:t>until 2019 to record the </a:t>
            </a:r>
            <a:r>
              <a:rPr lang="en-US" sz="2400" dirty="0" smtClean="0"/>
              <a:t>purchase</a:t>
            </a:r>
            <a:endParaRPr lang="en-IN" sz="2400" dirty="0"/>
          </a:p>
        </p:txBody>
      </p:sp>
    </p:spTree>
    <p:extLst>
      <p:ext uri="{BB962C8B-B14F-4D97-AF65-F5344CB8AC3E}">
        <p14:creationId xmlns:p14="http://schemas.microsoft.com/office/powerpoint/2010/main" val="495817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dirty="0"/>
              <a:t>Concept Check: Goods in Transit</a:t>
            </a:r>
            <a:endParaRPr lang="en-US" dirty="0"/>
          </a:p>
        </p:txBody>
      </p:sp>
      <p:sp>
        <p:nvSpPr>
          <p:cNvPr id="414723" name="Rectangle 3"/>
          <p:cNvSpPr>
            <a:spLocks noGrp="1" noChangeArrowheads="1"/>
          </p:cNvSpPr>
          <p:nvPr>
            <p:ph idx="1"/>
          </p:nvPr>
        </p:nvSpPr>
        <p:spPr>
          <a:xfrm>
            <a:off x="765345" y="1252913"/>
            <a:ext cx="8013600" cy="5376487"/>
          </a:xfrm>
          <a:solidFill>
            <a:schemeClr val="bg1">
              <a:lumMod val="95000"/>
            </a:schemeClr>
          </a:solidFill>
        </p:spPr>
        <p:txBody>
          <a:bodyPr>
            <a:normAutofit lnSpcReduction="10000"/>
          </a:bodyPr>
          <a:lstStyle/>
          <a:p>
            <a:pPr marL="0" indent="0">
              <a:buNone/>
            </a:pPr>
            <a:r>
              <a:rPr lang="en-US" sz="2000" dirty="0" smtClean="0"/>
              <a:t>Barrington Corporation </a:t>
            </a:r>
            <a:r>
              <a:rPr lang="en-US" sz="2000" dirty="0"/>
              <a:t>uses the periodic inventory system</a:t>
            </a:r>
            <a:r>
              <a:rPr lang="en-US" sz="2000" dirty="0" smtClean="0"/>
              <a:t>. At </a:t>
            </a:r>
            <a:r>
              <a:rPr lang="en-US" sz="2000" dirty="0"/>
              <a:t>December 31, 2018, the end of the </a:t>
            </a:r>
            <a:r>
              <a:rPr lang="en-US" sz="2000" dirty="0" smtClean="0"/>
              <a:t>company’s </a:t>
            </a:r>
            <a:r>
              <a:rPr lang="en-US" sz="2000" dirty="0"/>
              <a:t>fiscal year, a physical count of inventory revealed an ending inventory balance of $80,000</a:t>
            </a:r>
            <a:r>
              <a:rPr lang="en-US" sz="2000" dirty="0" smtClean="0"/>
              <a:t>. The </a:t>
            </a:r>
            <a:r>
              <a:rPr lang="en-US" sz="2000" dirty="0"/>
              <a:t>following items were </a:t>
            </a:r>
            <a:r>
              <a:rPr lang="en-US" sz="2000" b="1" dirty="0"/>
              <a:t>not</a:t>
            </a:r>
            <a:r>
              <a:rPr lang="en-US" sz="2000" dirty="0"/>
              <a:t> included in the physical count:</a:t>
            </a:r>
          </a:p>
          <a:p>
            <a:pPr marL="0" indent="0">
              <a:buNone/>
            </a:pPr>
            <a:endParaRPr lang="en-US" sz="900" dirty="0"/>
          </a:p>
          <a:p>
            <a:pPr marL="0" indent="0">
              <a:spcBef>
                <a:spcPts val="0"/>
              </a:spcBef>
              <a:buNone/>
            </a:pPr>
            <a:r>
              <a:rPr lang="en-US" sz="2000" dirty="0"/>
              <a:t>Merchandise shipped to a customer on 12/28 f.o.b. destination</a:t>
            </a:r>
          </a:p>
          <a:p>
            <a:pPr marL="0" indent="0">
              <a:spcBef>
                <a:spcPts val="0"/>
              </a:spcBef>
              <a:buNone/>
            </a:pPr>
            <a:r>
              <a:rPr lang="en-US" sz="2000" dirty="0" smtClean="0"/>
              <a:t>    </a:t>
            </a:r>
            <a:r>
              <a:rPr lang="en-US" sz="2000" dirty="0"/>
              <a:t>(merchandise arrived at </a:t>
            </a:r>
            <a:r>
              <a:rPr lang="en-US" sz="2000" dirty="0" smtClean="0"/>
              <a:t>customer’s </a:t>
            </a:r>
            <a:r>
              <a:rPr lang="en-US" sz="2000" dirty="0"/>
              <a:t>location on 1/5/19)	         $3,000</a:t>
            </a:r>
          </a:p>
          <a:p>
            <a:pPr marL="0" indent="0">
              <a:spcBef>
                <a:spcPts val="0"/>
              </a:spcBef>
              <a:buNone/>
            </a:pPr>
            <a:r>
              <a:rPr lang="en-US" sz="2000" dirty="0"/>
              <a:t>Merchandise shipped to a customer on 12/29 f.o.b. shipping point</a:t>
            </a:r>
          </a:p>
          <a:p>
            <a:pPr marL="0" indent="0">
              <a:spcBef>
                <a:spcPts val="0"/>
              </a:spcBef>
              <a:buNone/>
            </a:pPr>
            <a:r>
              <a:rPr lang="en-US" sz="2000" dirty="0"/>
              <a:t>     (merchandise arrived at </a:t>
            </a:r>
            <a:r>
              <a:rPr lang="en-US" sz="2000" dirty="0" smtClean="0"/>
              <a:t>customer’s </a:t>
            </a:r>
            <a:r>
              <a:rPr lang="en-US" sz="2000" dirty="0"/>
              <a:t>location on 1/2/19)	           1,500</a:t>
            </a:r>
          </a:p>
          <a:p>
            <a:pPr marL="0" indent="0">
              <a:spcBef>
                <a:spcPts val="0"/>
              </a:spcBef>
              <a:buNone/>
            </a:pPr>
            <a:r>
              <a:rPr lang="en-US" sz="2000" dirty="0"/>
              <a:t>Merchandise purchased from a supplier, shipped f.o.b. destination</a:t>
            </a:r>
          </a:p>
          <a:p>
            <a:pPr marL="0" indent="0">
              <a:spcBef>
                <a:spcPts val="0"/>
              </a:spcBef>
              <a:buNone/>
            </a:pPr>
            <a:r>
              <a:rPr lang="en-US" sz="2000" dirty="0"/>
              <a:t>     on 12/26, arrived on January 4, 2019			           6,000</a:t>
            </a:r>
          </a:p>
          <a:p>
            <a:pPr marL="0" indent="0">
              <a:spcBef>
                <a:spcPts val="1200"/>
              </a:spcBef>
              <a:spcAft>
                <a:spcPts val="1200"/>
              </a:spcAft>
              <a:buNone/>
            </a:pPr>
            <a:r>
              <a:rPr lang="en-US" sz="2000" dirty="0" smtClean="0"/>
              <a:t>Barrington’s </a:t>
            </a:r>
            <a:r>
              <a:rPr lang="en-US" sz="2000" dirty="0"/>
              <a:t>2018 ending inventory should be:</a:t>
            </a:r>
          </a:p>
          <a:p>
            <a:pPr marL="457200" indent="-457200">
              <a:buFont typeface="+mj-lt"/>
              <a:buAutoNum type="alphaLcPeriod"/>
            </a:pPr>
            <a:r>
              <a:rPr lang="en-US" sz="2000" dirty="0" smtClean="0"/>
              <a:t>$80,000 </a:t>
            </a:r>
            <a:endParaRPr lang="en-US" sz="2000" dirty="0"/>
          </a:p>
          <a:p>
            <a:pPr marL="457200" indent="-457200">
              <a:buFont typeface="+mj-lt"/>
              <a:buAutoNum type="alphaLcPeriod"/>
            </a:pPr>
            <a:r>
              <a:rPr lang="en-US" sz="2000" dirty="0" smtClean="0"/>
              <a:t>$89,000 </a:t>
            </a:r>
            <a:endParaRPr lang="en-US" sz="2000" dirty="0"/>
          </a:p>
          <a:p>
            <a:pPr marL="457200" indent="-457200">
              <a:buFont typeface="+mj-lt"/>
              <a:buAutoNum type="alphaLcPeriod"/>
            </a:pPr>
            <a:r>
              <a:rPr lang="en-US" sz="2000" dirty="0" smtClean="0"/>
              <a:t>$83,000 </a:t>
            </a:r>
            <a:endParaRPr lang="en-US" sz="2000" dirty="0"/>
          </a:p>
          <a:p>
            <a:pPr marL="457200" indent="-457200">
              <a:buFont typeface="+mj-lt"/>
              <a:buAutoNum type="alphaLcPeriod"/>
            </a:pPr>
            <a:r>
              <a:rPr lang="en-US" sz="2000" dirty="0" smtClean="0"/>
              <a:t>$87,750 </a:t>
            </a:r>
            <a:endParaRPr lang="en-US" sz="2000" dirty="0"/>
          </a:p>
        </p:txBody>
      </p:sp>
      <p:sp>
        <p:nvSpPr>
          <p:cNvPr id="2" name="Oval 1"/>
          <p:cNvSpPr/>
          <p:nvPr/>
        </p:nvSpPr>
        <p:spPr bwMode="auto">
          <a:xfrm flipV="1">
            <a:off x="762049" y="54755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769539" y="4800600"/>
            <a:ext cx="5079061" cy="1354217"/>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c</a:t>
            </a:r>
            <a:r>
              <a:rPr lang="en-US" dirty="0"/>
              <a:t>:</a:t>
            </a:r>
            <a:r>
              <a:rPr lang="en-US" dirty="0" smtClean="0"/>
              <a:t> </a:t>
            </a:r>
          </a:p>
          <a:p>
            <a:pPr lvl="0"/>
            <a:r>
              <a:rPr lang="en-US" dirty="0" smtClean="0"/>
              <a:t>   $80,000 </a:t>
            </a:r>
            <a:r>
              <a:rPr lang="en-US" dirty="0"/>
              <a:t>(ending inventory count) </a:t>
            </a:r>
            <a:endParaRPr lang="en-US" dirty="0" smtClean="0"/>
          </a:p>
          <a:p>
            <a:pPr lvl="0"/>
            <a:r>
              <a:rPr lang="en-US" u="sng" dirty="0" smtClean="0"/>
              <a:t>+ $  3,000</a:t>
            </a:r>
            <a:r>
              <a:rPr lang="en-US" dirty="0" smtClean="0"/>
              <a:t> </a:t>
            </a:r>
            <a:r>
              <a:rPr lang="en-US" dirty="0"/>
              <a:t>(f.o.b. destination shipment made 12/28) </a:t>
            </a:r>
            <a:endParaRPr lang="en-US" dirty="0" smtClean="0"/>
          </a:p>
          <a:p>
            <a:pPr lvl="0"/>
            <a:r>
              <a:rPr lang="en-US" dirty="0" smtClean="0"/>
              <a:t>=</a:t>
            </a:r>
            <a:r>
              <a:rPr lang="en-US" b="1" dirty="0" smtClean="0">
                <a:solidFill>
                  <a:srgbClr val="C00000"/>
                </a:solidFill>
              </a:rPr>
              <a:t> </a:t>
            </a:r>
            <a:r>
              <a:rPr lang="en-US" b="1" dirty="0">
                <a:solidFill>
                  <a:srgbClr val="C00000"/>
                </a:solidFill>
              </a:rPr>
              <a:t>$83,000</a:t>
            </a:r>
            <a:r>
              <a:rPr lang="en-US" b="1" dirty="0">
                <a:solidFill>
                  <a:srgbClr val="FF0000"/>
                </a:solidFill>
              </a:rPr>
              <a:t> </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LO8-2</a:t>
            </a:r>
            <a:endParaRPr lang="en-IN" dirty="0"/>
          </a:p>
        </p:txBody>
      </p:sp>
    </p:spTree>
    <p:extLst>
      <p:ext uri="{BB962C8B-B14F-4D97-AF65-F5344CB8AC3E}">
        <p14:creationId xmlns:p14="http://schemas.microsoft.com/office/powerpoint/2010/main" val="390557925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899" y="57769"/>
            <a:ext cx="8229600" cy="1143000"/>
          </a:xfrm>
        </p:spPr>
        <p:txBody>
          <a:bodyPr/>
          <a:lstStyle/>
          <a:p>
            <a:r>
              <a:rPr lang="en-US" dirty="0">
                <a:latin typeface="+mj-lt"/>
              </a:rPr>
              <a:t>Goods on Consignment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3" name="TextBox 2"/>
          <p:cNvSpPr txBox="1"/>
          <p:nvPr/>
        </p:nvSpPr>
        <p:spPr>
          <a:xfrm>
            <a:off x="758535" y="1572902"/>
            <a:ext cx="1752600" cy="830997"/>
          </a:xfrm>
          <a:prstGeom prst="rect">
            <a:avLst/>
          </a:prstGeom>
          <a:solidFill>
            <a:schemeClr val="accent5">
              <a:lumMod val="50000"/>
            </a:schemeClr>
          </a:solidFill>
        </p:spPr>
        <p:txBody>
          <a:bodyPr wrap="square" rtlCol="0">
            <a:spAutoFit/>
          </a:bodyPr>
          <a:lstStyle/>
          <a:p>
            <a:pPr algn="ctr"/>
            <a:r>
              <a:rPr lang="en-IN" sz="2400" b="1" dirty="0">
                <a:solidFill>
                  <a:schemeClr val="bg1"/>
                </a:solidFill>
              </a:rPr>
              <a:t>Transferor</a:t>
            </a:r>
          </a:p>
          <a:p>
            <a:pPr algn="ctr"/>
            <a:r>
              <a:rPr lang="en-IN" sz="2400" b="1" dirty="0">
                <a:solidFill>
                  <a:schemeClr val="bg1"/>
                </a:solidFill>
              </a:rPr>
              <a:t>(consignor)</a:t>
            </a:r>
            <a:endParaRPr lang="en-US" sz="2400" b="1" dirty="0">
              <a:solidFill>
                <a:schemeClr val="bg1"/>
              </a:solidFill>
            </a:endParaRPr>
          </a:p>
        </p:txBody>
      </p:sp>
      <p:sp>
        <p:nvSpPr>
          <p:cNvPr id="9" name="TextBox 8"/>
          <p:cNvSpPr txBox="1"/>
          <p:nvPr/>
        </p:nvSpPr>
        <p:spPr>
          <a:xfrm>
            <a:off x="7454900" y="1563704"/>
            <a:ext cx="1524000" cy="832104"/>
          </a:xfrm>
          <a:prstGeom prst="rect">
            <a:avLst/>
          </a:prstGeom>
          <a:solidFill>
            <a:schemeClr val="accent5">
              <a:lumMod val="50000"/>
            </a:schemeClr>
          </a:solidFill>
        </p:spPr>
        <p:txBody>
          <a:bodyPr wrap="square" rtlCol="0" anchor="ctr">
            <a:spAutoFit/>
          </a:bodyPr>
          <a:lstStyle/>
          <a:p>
            <a:pPr algn="ctr"/>
            <a:r>
              <a:rPr lang="en-IN" sz="2400" b="1" dirty="0">
                <a:solidFill>
                  <a:schemeClr val="bg1"/>
                </a:solidFill>
              </a:rPr>
              <a:t>Consignee</a:t>
            </a:r>
            <a:endParaRPr lang="en-US" sz="2400" b="1" dirty="0">
              <a:solidFill>
                <a:schemeClr val="bg1"/>
              </a:solidFill>
            </a:endParaRPr>
          </a:p>
        </p:txBody>
      </p:sp>
      <p:cxnSp>
        <p:nvCxnSpPr>
          <p:cNvPr id="6" name="Straight Arrow Connector 5"/>
          <p:cNvCxnSpPr/>
          <p:nvPr/>
        </p:nvCxnSpPr>
        <p:spPr>
          <a:xfrm flipV="1">
            <a:off x="2540000" y="2102700"/>
            <a:ext cx="4876800" cy="1"/>
          </a:xfrm>
          <a:prstGeom prst="straightConnector1">
            <a:avLst/>
          </a:prstGeom>
          <a:ln w="38100">
            <a:solidFill>
              <a:srgbClr val="C00000"/>
            </a:solidFill>
            <a:tailEnd type="arrow"/>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1279634" y="2677802"/>
            <a:ext cx="7086600" cy="830997"/>
          </a:xfrm>
          <a:prstGeom prst="rect">
            <a:avLst/>
          </a:prstGeom>
          <a:solidFill>
            <a:schemeClr val="accent5">
              <a:lumMod val="20000"/>
              <a:lumOff val="80000"/>
            </a:schemeClr>
          </a:solidFill>
          <a:ln>
            <a:solidFill>
              <a:schemeClr val="accent3">
                <a:lumMod val="50000"/>
              </a:schemeClr>
            </a:solidFill>
          </a:ln>
        </p:spPr>
        <p:txBody>
          <a:bodyPr wrap="square" rtlCol="0">
            <a:spAutoFit/>
          </a:bodyPr>
          <a:lstStyle/>
          <a:p>
            <a:r>
              <a:rPr lang="en-IN" sz="2400" dirty="0"/>
              <a:t>(1) </a:t>
            </a:r>
            <a:r>
              <a:rPr lang="en-IN" sz="2400" b="1" dirty="0"/>
              <a:t>If buyer is not </a:t>
            </a:r>
            <a:r>
              <a:rPr lang="en-IN" sz="2400" b="1" dirty="0" smtClean="0"/>
              <a:t>found</a:t>
            </a:r>
            <a:r>
              <a:rPr lang="en-IN" sz="2400" dirty="0" smtClean="0"/>
              <a:t>—the </a:t>
            </a:r>
            <a:r>
              <a:rPr lang="en-IN" sz="2400" dirty="0"/>
              <a:t>goods are returned to the consignor</a:t>
            </a:r>
            <a:endParaRPr lang="en-US" sz="2400" dirty="0"/>
          </a:p>
        </p:txBody>
      </p:sp>
      <p:sp>
        <p:nvSpPr>
          <p:cNvPr id="10" name="TextBox 9"/>
          <p:cNvSpPr txBox="1"/>
          <p:nvPr/>
        </p:nvSpPr>
        <p:spPr>
          <a:xfrm>
            <a:off x="1279634" y="3750698"/>
            <a:ext cx="7086600" cy="1200328"/>
          </a:xfrm>
          <a:prstGeom prst="rect">
            <a:avLst/>
          </a:prstGeom>
          <a:solidFill>
            <a:schemeClr val="accent5">
              <a:lumMod val="20000"/>
              <a:lumOff val="80000"/>
            </a:schemeClr>
          </a:solidFill>
          <a:ln>
            <a:solidFill>
              <a:schemeClr val="accent3">
                <a:lumMod val="50000"/>
              </a:schemeClr>
            </a:solidFill>
          </a:ln>
        </p:spPr>
        <p:txBody>
          <a:bodyPr wrap="square" rtlCol="0">
            <a:spAutoFit/>
          </a:bodyPr>
          <a:lstStyle/>
          <a:p>
            <a:r>
              <a:rPr lang="en-IN" sz="2400" dirty="0"/>
              <a:t>(2) </a:t>
            </a:r>
            <a:r>
              <a:rPr lang="en-IN" sz="2400" b="1" dirty="0"/>
              <a:t>If buyer is </a:t>
            </a:r>
            <a:r>
              <a:rPr lang="en-IN" sz="2400" b="1" dirty="0" smtClean="0"/>
              <a:t>found</a:t>
            </a:r>
            <a:r>
              <a:rPr lang="en-IN" sz="2400" dirty="0" smtClean="0"/>
              <a:t>—the </a:t>
            </a:r>
            <a:r>
              <a:rPr lang="en-IN" sz="2400" dirty="0"/>
              <a:t>selling price (less commission</a:t>
            </a:r>
          </a:p>
          <a:p>
            <a:r>
              <a:rPr lang="en-IN" sz="2400" dirty="0"/>
              <a:t>and approved expenses) is remitted to the consignor</a:t>
            </a:r>
            <a:endParaRPr lang="en-US" sz="2400" dirty="0"/>
          </a:p>
          <a:p>
            <a:r>
              <a:rPr lang="en-IN" sz="2400" dirty="0"/>
              <a:t> </a:t>
            </a:r>
            <a:endParaRPr lang="en-US" sz="2400" dirty="0"/>
          </a:p>
        </p:txBody>
      </p:sp>
      <p:cxnSp>
        <p:nvCxnSpPr>
          <p:cNvPr id="17" name="Elbow Connector 16"/>
          <p:cNvCxnSpPr/>
          <p:nvPr/>
        </p:nvCxnSpPr>
        <p:spPr>
          <a:xfrm rot="10800000" flipV="1">
            <a:off x="1143001" y="2417268"/>
            <a:ext cx="7391401" cy="1200334"/>
          </a:xfrm>
          <a:prstGeom prst="bentConnector3">
            <a:avLst>
              <a:gd name="adj1" fmla="val -124"/>
            </a:avLst>
          </a:prstGeom>
          <a:ln w="38100">
            <a:solidFill>
              <a:srgbClr val="C00000"/>
            </a:solidFill>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flipV="1">
            <a:off x="1143000" y="2440741"/>
            <a:ext cx="3" cy="1192627"/>
          </a:xfrm>
          <a:prstGeom prst="straightConnector1">
            <a:avLst/>
          </a:prstGeom>
          <a:ln w="38100">
            <a:solidFill>
              <a:srgbClr val="C00000"/>
            </a:solidFill>
            <a:tailEnd type="stealth" w="lg" len="lg"/>
          </a:ln>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2936579" y="1578912"/>
            <a:ext cx="4083642" cy="830997"/>
          </a:xfrm>
          <a:prstGeom prst="rect">
            <a:avLst/>
          </a:prstGeom>
          <a:noFill/>
        </p:spPr>
        <p:txBody>
          <a:bodyPr wrap="square" rtlCol="0">
            <a:spAutoFit/>
          </a:bodyPr>
          <a:lstStyle/>
          <a:p>
            <a:r>
              <a:rPr lang="en-IN" sz="2400" b="1" dirty="0">
                <a:solidFill>
                  <a:srgbClr val="C00000"/>
                </a:solidFill>
              </a:rPr>
              <a:t>physically transfers the goods</a:t>
            </a:r>
            <a:endParaRPr lang="en-US" sz="2400" b="1" dirty="0">
              <a:solidFill>
                <a:srgbClr val="C00000"/>
              </a:solidFill>
            </a:endParaRPr>
          </a:p>
          <a:p>
            <a:r>
              <a:rPr lang="en-IN" sz="2400" dirty="0"/>
              <a:t> </a:t>
            </a:r>
            <a:endParaRPr lang="en-US" sz="2400" dirty="0"/>
          </a:p>
        </p:txBody>
      </p:sp>
      <p:sp>
        <p:nvSpPr>
          <p:cNvPr id="39" name="TextBox 38"/>
          <p:cNvSpPr txBox="1"/>
          <p:nvPr/>
        </p:nvSpPr>
        <p:spPr>
          <a:xfrm>
            <a:off x="596899" y="1010783"/>
            <a:ext cx="2355273" cy="430887"/>
          </a:xfrm>
          <a:prstGeom prst="rect">
            <a:avLst/>
          </a:prstGeom>
          <a:noFill/>
          <a:ln>
            <a:solidFill>
              <a:schemeClr val="tx1">
                <a:lumMod val="95000"/>
                <a:lumOff val="5000"/>
              </a:schemeClr>
            </a:solidFill>
          </a:ln>
        </p:spPr>
        <p:txBody>
          <a:bodyPr wrap="square" rtlCol="0">
            <a:spAutoFit/>
          </a:bodyPr>
          <a:lstStyle/>
          <a:p>
            <a:r>
              <a:rPr lang="en-IN" sz="2200" b="1" dirty="0">
                <a:solidFill>
                  <a:srgbClr val="C00000"/>
                </a:solidFill>
              </a:rPr>
              <a:t>Retains legal </a:t>
            </a:r>
            <a:r>
              <a:rPr lang="en-IN" sz="2200" b="1" dirty="0" smtClean="0">
                <a:solidFill>
                  <a:srgbClr val="C00000"/>
                </a:solidFill>
              </a:rPr>
              <a:t>title</a:t>
            </a:r>
            <a:endParaRPr lang="en-US" sz="2200" b="1" dirty="0">
              <a:solidFill>
                <a:srgbClr val="C00000"/>
              </a:solidFill>
            </a:endParaRPr>
          </a:p>
        </p:txBody>
      </p:sp>
      <p:cxnSp>
        <p:nvCxnSpPr>
          <p:cNvPr id="41" name="Straight Arrow Connector 40"/>
          <p:cNvCxnSpPr/>
          <p:nvPr/>
        </p:nvCxnSpPr>
        <p:spPr>
          <a:xfrm>
            <a:off x="1634835" y="1385005"/>
            <a:ext cx="0" cy="200597"/>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sp>
        <p:nvSpPr>
          <p:cNvPr id="42" name="Freeform 41"/>
          <p:cNvSpPr/>
          <p:nvPr/>
        </p:nvSpPr>
        <p:spPr>
          <a:xfrm>
            <a:off x="675013" y="4876800"/>
            <a:ext cx="8316588" cy="1752600"/>
          </a:xfrm>
          <a:custGeom>
            <a:avLst/>
            <a:gdLst>
              <a:gd name="connsiteX0" fmla="*/ 0 w 1857374"/>
              <a:gd name="connsiteY0" fmla="*/ 0 h 1449360"/>
              <a:gd name="connsiteX1" fmla="*/ 1857374 w 1857374"/>
              <a:gd name="connsiteY1" fmla="*/ 0 h 1449360"/>
              <a:gd name="connsiteX2" fmla="*/ 1857374 w 1857374"/>
              <a:gd name="connsiteY2" fmla="*/ 1449360 h 1449360"/>
              <a:gd name="connsiteX3" fmla="*/ 0 w 1857374"/>
              <a:gd name="connsiteY3" fmla="*/ 1449360 h 1449360"/>
              <a:gd name="connsiteX4" fmla="*/ 0 w 1857374"/>
              <a:gd name="connsiteY4" fmla="*/ 0 h 144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1449360">
                <a:moveTo>
                  <a:pt x="0" y="0"/>
                </a:moveTo>
                <a:lnTo>
                  <a:pt x="1857374" y="0"/>
                </a:lnTo>
                <a:lnTo>
                  <a:pt x="1857374" y="1449360"/>
                </a:lnTo>
                <a:lnTo>
                  <a:pt x="0" y="1449360"/>
                </a:lnTo>
                <a:lnTo>
                  <a:pt x="0" y="0"/>
                </a:lnTo>
                <a:close/>
              </a:path>
            </a:pathLst>
          </a:custGeom>
          <a:solidFill>
            <a:schemeClr val="accent5">
              <a:lumMod val="20000"/>
              <a:lumOff val="80000"/>
            </a:schemeClr>
          </a:solidFill>
          <a:ln>
            <a:solidFill>
              <a:schemeClr val="accent5">
                <a:lumMod val="50000"/>
                <a:alpha val="90000"/>
              </a:scheme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6022" tIns="176022" rIns="234696" bIns="264033" numCol="1" spcCol="1270" anchor="t" anchorCtr="0">
            <a:noAutofit/>
          </a:bodyPr>
          <a:lstStyle/>
          <a:p>
            <a:pPr marL="342900" indent="-342900">
              <a:buFont typeface="Arial" panose="020B0604020202020204" pitchFamily="34" charset="0"/>
              <a:buChar char="•"/>
            </a:pPr>
            <a:r>
              <a:rPr lang="en-US" sz="2600" dirty="0"/>
              <a:t>Goods held on </a:t>
            </a:r>
            <a:r>
              <a:rPr lang="en-US" sz="2600" dirty="0">
                <a:solidFill>
                  <a:schemeClr val="tx1"/>
                </a:solidFill>
              </a:rPr>
              <a:t>consignment</a:t>
            </a:r>
            <a:r>
              <a:rPr lang="en-US" sz="2600" b="1" dirty="0">
                <a:solidFill>
                  <a:srgbClr val="FF0000"/>
                </a:solidFill>
              </a:rPr>
              <a:t> </a:t>
            </a:r>
            <a:r>
              <a:rPr lang="en-US" sz="2600" dirty="0"/>
              <a:t>are included in the </a:t>
            </a:r>
            <a:r>
              <a:rPr lang="en-US" sz="2600" b="1" dirty="0">
                <a:solidFill>
                  <a:srgbClr val="C00000"/>
                </a:solidFill>
              </a:rPr>
              <a:t>inventory of the consignor </a:t>
            </a:r>
            <a:r>
              <a:rPr lang="en-US" sz="2600" dirty="0"/>
              <a:t>until sold by the consignee</a:t>
            </a:r>
          </a:p>
          <a:p>
            <a:pPr marL="342900" lvl="1" indent="-342900">
              <a:buFont typeface="Arial" panose="020B0604020202020204" pitchFamily="34" charset="0"/>
              <a:buChar char="•"/>
            </a:pPr>
            <a:r>
              <a:rPr lang="en-IN" sz="2600" dirty="0"/>
              <a:t>Sale is recorded by consignor only when the goods are sold by the consignee and title passes to the third party</a:t>
            </a:r>
          </a:p>
          <a:p>
            <a:endParaRPr lang="en-US" sz="2500" dirty="0"/>
          </a:p>
          <a:p>
            <a:endParaRPr lang="en-US" sz="2500" dirty="0"/>
          </a:p>
          <a:p>
            <a:endParaRPr lang="en-US" sz="2500" dirty="0"/>
          </a:p>
        </p:txBody>
      </p:sp>
      <p:sp>
        <p:nvSpPr>
          <p:cNvPr id="43" name="Freeform 42"/>
          <p:cNvSpPr/>
          <p:nvPr/>
        </p:nvSpPr>
        <p:spPr>
          <a:xfrm>
            <a:off x="685800" y="4657876"/>
            <a:ext cx="8305800" cy="382126"/>
          </a:xfrm>
          <a:custGeom>
            <a:avLst/>
            <a:gdLst>
              <a:gd name="connsiteX0" fmla="*/ 0 w 1857374"/>
              <a:gd name="connsiteY0" fmla="*/ 0 h 742949"/>
              <a:gd name="connsiteX1" fmla="*/ 1857374 w 1857374"/>
              <a:gd name="connsiteY1" fmla="*/ 0 h 742949"/>
              <a:gd name="connsiteX2" fmla="*/ 1857374 w 1857374"/>
              <a:gd name="connsiteY2" fmla="*/ 742949 h 742949"/>
              <a:gd name="connsiteX3" fmla="*/ 0 w 1857374"/>
              <a:gd name="connsiteY3" fmla="*/ 742949 h 742949"/>
              <a:gd name="connsiteX4" fmla="*/ 0 w 1857374"/>
              <a:gd name="connsiteY4" fmla="*/ 0 h 742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742949">
                <a:moveTo>
                  <a:pt x="0" y="0"/>
                </a:moveTo>
                <a:lnTo>
                  <a:pt x="1857374" y="0"/>
                </a:lnTo>
                <a:lnTo>
                  <a:pt x="1857374" y="742949"/>
                </a:lnTo>
                <a:lnTo>
                  <a:pt x="0" y="742949"/>
                </a:lnTo>
                <a:lnTo>
                  <a:pt x="0" y="0"/>
                </a:lnTo>
                <a:close/>
              </a:path>
            </a:pathLst>
          </a:custGeom>
          <a:solidFill>
            <a:schemeClr val="accent5">
              <a:lumMod val="50000"/>
            </a:schemeClr>
          </a:solidFill>
          <a:ln>
            <a:solidFill>
              <a:schemeClr val="accent5">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696" tIns="134112" rIns="234696" bIns="134112" numCol="1" spcCol="1270" anchor="ctr" anchorCtr="0">
            <a:noAutofit/>
          </a:bodyPr>
          <a:lstStyle/>
          <a:p>
            <a:pPr lvl="0" defTabSz="1466850">
              <a:lnSpc>
                <a:spcPct val="90000"/>
              </a:lnSpc>
              <a:spcBef>
                <a:spcPct val="0"/>
              </a:spcBef>
              <a:spcAft>
                <a:spcPct val="35000"/>
              </a:spcAft>
            </a:pPr>
            <a:r>
              <a:rPr lang="en-US" sz="2800" b="1" kern="1200" dirty="0">
                <a:solidFill>
                  <a:schemeClr val="bg1"/>
                </a:solidFill>
              </a:rPr>
              <a:t>Accounting treatment:</a:t>
            </a:r>
          </a:p>
        </p:txBody>
      </p:sp>
    </p:spTree>
    <p:extLst>
      <p:ext uri="{BB962C8B-B14F-4D97-AF65-F5344CB8AC3E}">
        <p14:creationId xmlns:p14="http://schemas.microsoft.com/office/powerpoint/2010/main" val="387968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22" presetClass="entr" presetSubtype="1"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par>
                          <p:cTn id="26" fill="hold">
                            <p:stCondLst>
                              <p:cond delay="2000"/>
                            </p:stCondLst>
                            <p:childTnLst>
                              <p:par>
                                <p:cTn id="27" presetID="22" presetClass="entr" presetSubtype="1" fill="hold" nodeType="afterEffect">
                                  <p:stCondLst>
                                    <p:cond delay="50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8" grpId="0" animBg="1"/>
      <p:bldP spid="10" grpId="0" animBg="1"/>
      <p:bldP spid="38" grpId="0"/>
      <p:bldP spid="39" grpId="0" animBg="1"/>
      <p:bldP spid="42"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694" y="66967"/>
            <a:ext cx="8229600" cy="1143000"/>
          </a:xfrm>
        </p:spPr>
        <p:txBody>
          <a:bodyPr/>
          <a:lstStyle/>
          <a:p>
            <a:r>
              <a:rPr lang="en-US" dirty="0">
                <a:latin typeface="+mj-lt"/>
              </a:rPr>
              <a:t>Sales Returns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6" name="Rectangle 5"/>
          <p:cNvSpPr/>
          <p:nvPr/>
        </p:nvSpPr>
        <p:spPr>
          <a:xfrm>
            <a:off x="633845" y="1761846"/>
            <a:ext cx="8399319" cy="3038754"/>
          </a:xfrm>
          <a:prstGeom prst="rect">
            <a:avLst/>
          </a:prstGeom>
          <a:ln>
            <a:solidFill>
              <a:schemeClr val="accent4">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914400" lvl="1" indent="-457200">
              <a:buSzPct val="75000"/>
              <a:buFont typeface="Arial" panose="020B0604020202020204" pitchFamily="34" charset="0"/>
              <a:buChar char="•"/>
            </a:pPr>
            <a:endParaRPr lang="en-IN" sz="2800" dirty="0"/>
          </a:p>
          <a:p>
            <a:pPr marL="342900" indent="-342900">
              <a:buSzPct val="100000"/>
              <a:buFont typeface="Arial" panose="020B0604020202020204" pitchFamily="34" charset="0"/>
              <a:buChar char="•"/>
            </a:pPr>
            <a:r>
              <a:rPr lang="en-US" sz="2600" dirty="0" smtClean="0"/>
              <a:t>When customers return </a:t>
            </a:r>
            <a:r>
              <a:rPr lang="en-IN" sz="2600" dirty="0" smtClean="0"/>
              <a:t>merchandise:</a:t>
            </a:r>
          </a:p>
          <a:p>
            <a:pPr lvl="1">
              <a:buSzPct val="100000"/>
            </a:pPr>
            <a:r>
              <a:rPr lang="en-IN" sz="2600" dirty="0" smtClean="0"/>
              <a:t>1. Cost </a:t>
            </a:r>
            <a:r>
              <a:rPr lang="en-IN" sz="2600" dirty="0"/>
              <a:t>of goods sold is </a:t>
            </a:r>
            <a:r>
              <a:rPr lang="en-IN" sz="2600" dirty="0" smtClean="0"/>
              <a:t>reduced</a:t>
            </a:r>
          </a:p>
          <a:p>
            <a:pPr lvl="1">
              <a:buSzPct val="100000"/>
            </a:pPr>
            <a:r>
              <a:rPr lang="en-IN" sz="2600" dirty="0" smtClean="0"/>
              <a:t>2. Inventory is increased</a:t>
            </a:r>
          </a:p>
          <a:p>
            <a:pPr lvl="1">
              <a:buSzPct val="100000"/>
            </a:pPr>
            <a:r>
              <a:rPr lang="en-IN" sz="2600" dirty="0" smtClean="0"/>
              <a:t> (Also sales revenue and accounts </a:t>
            </a:r>
            <a:r>
              <a:rPr lang="en-US" sz="2600" dirty="0" smtClean="0"/>
              <a:t>receivable are reduced)</a:t>
            </a:r>
            <a:endParaRPr lang="en-IN" sz="2600" dirty="0" smtClean="0"/>
          </a:p>
          <a:p>
            <a:pPr marL="342900" indent="-342900">
              <a:buSzPct val="100000"/>
              <a:buFont typeface="Arial" panose="020B0604020202020204" pitchFamily="34" charset="0"/>
              <a:buChar char="•"/>
            </a:pPr>
            <a:r>
              <a:rPr lang="en-IN" sz="2600" dirty="0" smtClean="0"/>
              <a:t>Same adjustment is made at the end of the period to account for estimated sales returns in the future</a:t>
            </a:r>
            <a:endParaRPr lang="en-US" sz="2600" dirty="0" smtClean="0"/>
          </a:p>
          <a:p>
            <a:pPr marL="342900" indent="-342900">
              <a:buFont typeface="Arial" panose="020B0604020202020204" pitchFamily="34" charset="0"/>
              <a:buChar char="•"/>
            </a:pPr>
            <a:endParaRPr lang="en-IN" sz="2800" dirty="0" smtClean="0"/>
          </a:p>
          <a:p>
            <a:pPr marL="342900" indent="-342900">
              <a:buFont typeface="Arial" panose="020B0604020202020204" pitchFamily="34" charset="0"/>
              <a:buChar char="•"/>
            </a:pPr>
            <a:endParaRPr lang="en-IN" sz="2800" dirty="0"/>
          </a:p>
        </p:txBody>
      </p:sp>
      <p:sp>
        <p:nvSpPr>
          <p:cNvPr id="7" name="Freeform 6"/>
          <p:cNvSpPr/>
          <p:nvPr/>
        </p:nvSpPr>
        <p:spPr>
          <a:xfrm>
            <a:off x="881145" y="1394729"/>
            <a:ext cx="7805149" cy="641284"/>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4">
              <a:lumMod val="40000"/>
              <a:lumOff val="60000"/>
            </a:schemeClr>
          </a:solidFill>
          <a:ln>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IN" sz="2800" b="1" dirty="0">
                <a:solidFill>
                  <a:schemeClr val="tx1"/>
                </a:solidFill>
              </a:rPr>
              <a:t>Sales Returns: </a:t>
            </a:r>
          </a:p>
        </p:txBody>
      </p:sp>
    </p:spTree>
    <p:extLst>
      <p:ext uri="{BB962C8B-B14F-4D97-AF65-F5344CB8AC3E}">
        <p14:creationId xmlns:p14="http://schemas.microsoft.com/office/powerpoint/2010/main" val="4595311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898" y="20193"/>
            <a:ext cx="8229600" cy="1143000"/>
          </a:xfrm>
        </p:spPr>
        <p:txBody>
          <a:bodyPr>
            <a:normAutofit fontScale="90000"/>
          </a:bodyPr>
          <a:lstStyle/>
          <a:p>
            <a:r>
              <a:rPr lang="en-US" dirty="0">
                <a:latin typeface="+mj-lt"/>
              </a:rPr>
              <a:t>Transactions Affecting Net Purchases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22" name="Rectangle 21"/>
          <p:cNvSpPr/>
          <p:nvPr/>
        </p:nvSpPr>
        <p:spPr>
          <a:xfrm>
            <a:off x="633844" y="1143000"/>
            <a:ext cx="8399319" cy="4042186"/>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28600" indent="-228600">
              <a:buFont typeface="Arial" panose="020B0604020202020204" pitchFamily="34" charset="0"/>
              <a:buChar char="•"/>
            </a:pPr>
            <a:r>
              <a:rPr lang="en-IN" sz="2800" dirty="0" smtClean="0"/>
              <a:t>Costs of inventory </a:t>
            </a:r>
            <a:r>
              <a:rPr lang="en-US" sz="2800" dirty="0"/>
              <a:t>includes </a:t>
            </a:r>
            <a:r>
              <a:rPr lang="en-US" sz="2800" dirty="0" smtClean="0"/>
              <a:t>necessary </a:t>
            </a:r>
            <a:r>
              <a:rPr lang="en-US" sz="2800" dirty="0"/>
              <a:t>expenditures </a:t>
            </a:r>
            <a:r>
              <a:rPr lang="en-US" sz="2800" dirty="0" smtClean="0"/>
              <a:t>to:</a:t>
            </a:r>
          </a:p>
          <a:p>
            <a:pPr marL="971550" indent="-514350">
              <a:buAutoNum type="arabicPeriod"/>
            </a:pPr>
            <a:r>
              <a:rPr lang="en-US" sz="2800" dirty="0" smtClean="0"/>
              <a:t>Acquire </a:t>
            </a:r>
            <a:r>
              <a:rPr lang="en-US" sz="2800" dirty="0"/>
              <a:t>the inventory </a:t>
            </a:r>
            <a:r>
              <a:rPr lang="en-US" sz="2800" dirty="0" smtClean="0"/>
              <a:t>and</a:t>
            </a:r>
          </a:p>
          <a:p>
            <a:pPr marL="971550" indent="-514350">
              <a:buAutoNum type="arabicPeriod"/>
            </a:pPr>
            <a:r>
              <a:rPr lang="en-US" sz="2800" dirty="0" smtClean="0"/>
              <a:t>Bring it </a:t>
            </a:r>
            <a:r>
              <a:rPr lang="en-US" sz="2800" dirty="0"/>
              <a:t>to its desired condition and location for sale or for use in the manufacturing </a:t>
            </a:r>
            <a:r>
              <a:rPr lang="en-US" sz="2800" dirty="0" smtClean="0"/>
              <a:t>process</a:t>
            </a:r>
          </a:p>
          <a:p>
            <a:pPr marL="228600" indent="-228600">
              <a:spcBef>
                <a:spcPts val="1200"/>
              </a:spcBef>
              <a:buFont typeface="Arial" panose="020B0604020202020204" pitchFamily="34" charset="0"/>
              <a:buChar char="•"/>
            </a:pPr>
            <a:r>
              <a:rPr lang="en-IN" sz="2800" dirty="0" smtClean="0"/>
              <a:t>Common costs included in inventory are </a:t>
            </a:r>
            <a:r>
              <a:rPr lang="en-IN" sz="2800" b="1" dirty="0" smtClean="0">
                <a:solidFill>
                  <a:srgbClr val="C00000"/>
                </a:solidFill>
              </a:rPr>
              <a:t>freight </a:t>
            </a:r>
            <a:r>
              <a:rPr lang="en-IN" sz="2800" b="1" dirty="0">
                <a:solidFill>
                  <a:srgbClr val="C00000"/>
                </a:solidFill>
              </a:rPr>
              <a:t>charges</a:t>
            </a:r>
            <a:r>
              <a:rPr lang="en-IN" sz="2800" dirty="0"/>
              <a:t> on incoming </a:t>
            </a:r>
            <a:r>
              <a:rPr lang="en-IN" sz="2800" dirty="0" smtClean="0"/>
              <a:t>goods, as well as insurance costs during transit and costs </a:t>
            </a:r>
            <a:r>
              <a:rPr lang="en-IN" sz="2800" dirty="0"/>
              <a:t>of unloading, unpacking, and preparing merchandise </a:t>
            </a:r>
            <a:r>
              <a:rPr lang="en-US" sz="2800" dirty="0" smtClean="0"/>
              <a:t>inventory</a:t>
            </a:r>
          </a:p>
          <a:p>
            <a:pPr marL="228600" indent="-228600">
              <a:spcBef>
                <a:spcPts val="1200"/>
              </a:spcBef>
              <a:buClr>
                <a:schemeClr val="tx1"/>
              </a:buClr>
              <a:buFont typeface="Arial" panose="020B0604020202020204" pitchFamily="34" charset="0"/>
              <a:buChar char="•"/>
            </a:pPr>
            <a:r>
              <a:rPr lang="en-US" sz="2800" b="1" dirty="0" smtClean="0">
                <a:solidFill>
                  <a:srgbClr val="C00000"/>
                </a:solidFill>
              </a:rPr>
              <a:t>Purchase returns </a:t>
            </a:r>
            <a:r>
              <a:rPr lang="en-US" sz="2800" dirty="0" smtClean="0"/>
              <a:t>and </a:t>
            </a:r>
            <a:r>
              <a:rPr lang="en-US" sz="2800" b="1" dirty="0" smtClean="0">
                <a:solidFill>
                  <a:srgbClr val="C00000"/>
                </a:solidFill>
              </a:rPr>
              <a:t>purchase discounts </a:t>
            </a:r>
            <a:r>
              <a:rPr lang="en-US" sz="2800" dirty="0" smtClean="0"/>
              <a:t>reduce the cost of net purchases</a:t>
            </a:r>
          </a:p>
        </p:txBody>
      </p:sp>
      <p:sp>
        <p:nvSpPr>
          <p:cNvPr id="5" name="Rectangle 4"/>
          <p:cNvSpPr/>
          <p:nvPr/>
        </p:nvSpPr>
        <p:spPr>
          <a:xfrm>
            <a:off x="6828956" y="6154783"/>
            <a:ext cx="234615"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a:t>
            </a:r>
            <a:endParaRPr lang="en-US" sz="2400" b="1" dirty="0">
              <a:solidFill>
                <a:schemeClr val="tx1"/>
              </a:solidFill>
            </a:endParaRPr>
          </a:p>
        </p:txBody>
      </p:sp>
      <p:sp>
        <p:nvSpPr>
          <p:cNvPr id="6" name="Rectangle 5"/>
          <p:cNvSpPr/>
          <p:nvPr/>
        </p:nvSpPr>
        <p:spPr>
          <a:xfrm>
            <a:off x="2480713" y="6157109"/>
            <a:ext cx="364319"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a:t>
            </a:r>
            <a:endParaRPr lang="en-US" sz="2400" b="1" dirty="0">
              <a:solidFill>
                <a:schemeClr val="tx1"/>
              </a:solidFill>
            </a:endParaRPr>
          </a:p>
        </p:txBody>
      </p:sp>
      <p:sp>
        <p:nvSpPr>
          <p:cNvPr id="7" name="Rectangle 6"/>
          <p:cNvSpPr/>
          <p:nvPr/>
        </p:nvSpPr>
        <p:spPr>
          <a:xfrm>
            <a:off x="4632353" y="6157109"/>
            <a:ext cx="364319"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a:t>
            </a:r>
            <a:endParaRPr lang="en-US" sz="2400" b="1" dirty="0">
              <a:solidFill>
                <a:schemeClr val="tx1"/>
              </a:solidFill>
            </a:endParaRPr>
          </a:p>
        </p:txBody>
      </p:sp>
      <p:sp>
        <p:nvSpPr>
          <p:cNvPr id="8" name="Rounded Rectangle 7"/>
          <p:cNvSpPr/>
          <p:nvPr/>
        </p:nvSpPr>
        <p:spPr>
          <a:xfrm>
            <a:off x="7144342" y="5853656"/>
            <a:ext cx="1828800" cy="775744"/>
          </a:xfrm>
          <a:prstGeom prst="roundRect">
            <a:avLst/>
          </a:prstGeom>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smtClean="0">
                <a:solidFill>
                  <a:schemeClr val="bg1"/>
                </a:solidFill>
              </a:rPr>
              <a:t>Returns and discounts</a:t>
            </a:r>
            <a:endParaRPr lang="en-IN" sz="2400" b="1" dirty="0">
              <a:solidFill>
                <a:schemeClr val="bg1"/>
              </a:solidFill>
            </a:endParaRPr>
          </a:p>
        </p:txBody>
      </p:sp>
      <p:sp>
        <p:nvSpPr>
          <p:cNvPr id="9" name="Rounded Rectangle 8"/>
          <p:cNvSpPr/>
          <p:nvPr/>
        </p:nvSpPr>
        <p:spPr>
          <a:xfrm>
            <a:off x="659497" y="5840174"/>
            <a:ext cx="1828800" cy="775744"/>
          </a:xfrm>
          <a:prstGeom prst="roundRect">
            <a:avLst/>
          </a:prstGeom>
          <a:solidFill>
            <a:schemeClr val="accent3">
              <a:lumMod val="60000"/>
              <a:lumOff val="4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Net</a:t>
            </a:r>
          </a:p>
          <a:p>
            <a:pPr algn="ctr"/>
            <a:r>
              <a:rPr lang="en-US" sz="2400" dirty="0" smtClean="0">
                <a:solidFill>
                  <a:schemeClr val="tx1"/>
                </a:solidFill>
              </a:rPr>
              <a:t>purchases</a:t>
            </a:r>
            <a:endParaRPr lang="en-US" sz="2400" dirty="0">
              <a:solidFill>
                <a:schemeClr val="tx1"/>
              </a:solidFill>
            </a:endParaRPr>
          </a:p>
        </p:txBody>
      </p:sp>
      <p:sp>
        <p:nvSpPr>
          <p:cNvPr id="10" name="Rounded Rectangle 9"/>
          <p:cNvSpPr/>
          <p:nvPr/>
        </p:nvSpPr>
        <p:spPr>
          <a:xfrm>
            <a:off x="2800001" y="5840174"/>
            <a:ext cx="1828800" cy="775744"/>
          </a:xfrm>
          <a:prstGeom prst="roundRect">
            <a:avLst/>
          </a:prstGeom>
          <a:solidFill>
            <a:schemeClr val="accent5">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Total</a:t>
            </a:r>
          </a:p>
          <a:p>
            <a:pPr algn="ctr"/>
            <a:r>
              <a:rPr lang="en-US" sz="2400" dirty="0">
                <a:solidFill>
                  <a:schemeClr val="tx1"/>
                </a:solidFill>
              </a:rPr>
              <a:t>p</a:t>
            </a:r>
            <a:r>
              <a:rPr lang="en-US" sz="2400" dirty="0" smtClean="0">
                <a:solidFill>
                  <a:schemeClr val="tx1"/>
                </a:solidFill>
              </a:rPr>
              <a:t>urchases</a:t>
            </a:r>
            <a:endParaRPr lang="en-US" sz="2400" dirty="0">
              <a:solidFill>
                <a:schemeClr val="tx1"/>
              </a:solidFill>
            </a:endParaRPr>
          </a:p>
        </p:txBody>
      </p:sp>
      <p:sp>
        <p:nvSpPr>
          <p:cNvPr id="11" name="Rounded Rectangle 10"/>
          <p:cNvSpPr/>
          <p:nvPr/>
        </p:nvSpPr>
        <p:spPr>
          <a:xfrm>
            <a:off x="4950918" y="5840174"/>
            <a:ext cx="1828800" cy="775744"/>
          </a:xfrm>
          <a:prstGeom prst="roundRect">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Freight and other costs</a:t>
            </a:r>
            <a:endParaRPr lang="en-US" sz="2400" dirty="0">
              <a:solidFill>
                <a:schemeClr val="tx1"/>
              </a:solidFill>
            </a:endParaRPr>
          </a:p>
        </p:txBody>
      </p:sp>
    </p:spTree>
    <p:extLst>
      <p:ext uri="{BB962C8B-B14F-4D97-AF65-F5344CB8AC3E}">
        <p14:creationId xmlns:p14="http://schemas.microsoft.com/office/powerpoint/2010/main" val="38907052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2">
                                            <p:txEl>
                                              <p:pRg st="0" end="0"/>
                                            </p:txEl>
                                          </p:spTgt>
                                        </p:tgtEl>
                                        <p:attrNameLst>
                                          <p:attrName>style.visibility</p:attrName>
                                        </p:attrNameLst>
                                      </p:cBhvr>
                                      <p:to>
                                        <p:strVal val="visible"/>
                                      </p:to>
                                    </p:set>
                                    <p:animEffect transition="in" filter="fade">
                                      <p:cBhvr>
                                        <p:cTn id="10" dur="500"/>
                                        <p:tgtEl>
                                          <p:spTgt spid="2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xEl>
                                              <p:pRg st="1" end="1"/>
                                            </p:txEl>
                                          </p:spTgt>
                                        </p:tgtEl>
                                        <p:attrNameLst>
                                          <p:attrName>style.visibility</p:attrName>
                                        </p:attrNameLst>
                                      </p:cBhvr>
                                      <p:to>
                                        <p:strVal val="visible"/>
                                      </p:to>
                                    </p:set>
                                    <p:animEffect transition="in" filter="fade">
                                      <p:cBhvr>
                                        <p:cTn id="13" dur="500"/>
                                        <p:tgtEl>
                                          <p:spTgt spid="2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xEl>
                                              <p:pRg st="2" end="2"/>
                                            </p:txEl>
                                          </p:spTgt>
                                        </p:tgtEl>
                                        <p:attrNameLst>
                                          <p:attrName>style.visibility</p:attrName>
                                        </p:attrNameLst>
                                      </p:cBhvr>
                                      <p:to>
                                        <p:strVal val="visible"/>
                                      </p:to>
                                    </p:set>
                                    <p:animEffect transition="in" filter="fade">
                                      <p:cBhvr>
                                        <p:cTn id="16" dur="500"/>
                                        <p:tgtEl>
                                          <p:spTgt spid="2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2">
                                            <p:txEl>
                                              <p:pRg st="3" end="3"/>
                                            </p:txEl>
                                          </p:spTgt>
                                        </p:tgtEl>
                                        <p:attrNameLst>
                                          <p:attrName>style.visibility</p:attrName>
                                        </p:attrNameLst>
                                      </p:cBhvr>
                                      <p:to>
                                        <p:strVal val="visible"/>
                                      </p:to>
                                    </p:set>
                                    <p:animEffect transition="in" filter="fade">
                                      <p:cBhvr>
                                        <p:cTn id="21" dur="500"/>
                                        <p:tgtEl>
                                          <p:spTgt spid="22">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2">
                                            <p:txEl>
                                              <p:pRg st="4" end="4"/>
                                            </p:txEl>
                                          </p:spTgt>
                                        </p:tgtEl>
                                        <p:attrNameLst>
                                          <p:attrName>style.visibility</p:attrName>
                                        </p:attrNameLst>
                                      </p:cBhvr>
                                      <p:to>
                                        <p:strVal val="visible"/>
                                      </p:to>
                                    </p:set>
                                    <p:animEffect transition="in" filter="fade">
                                      <p:cBhvr>
                                        <p:cTn id="26" dur="500"/>
                                        <p:tgtEl>
                                          <p:spTgt spid="22">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5" grpId="0"/>
      <p:bldP spid="6" grpId="0"/>
      <p:bldP spid="7" grpId="0"/>
      <p:bldP spid="8" grpId="0" animBg="1"/>
      <p:bldP spid="9" grpId="0" animBg="1"/>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742"/>
            <a:ext cx="8839200" cy="1143000"/>
          </a:xfrm>
        </p:spPr>
        <p:txBody>
          <a:bodyPr>
            <a:normAutofit/>
          </a:bodyPr>
          <a:lstStyle/>
          <a:p>
            <a:r>
              <a:rPr lang="en-US" sz="4200" dirty="0" smtClean="0"/>
              <a:t>Freight-in on Purchases</a:t>
            </a:r>
            <a:endParaRPr lang="en-US" sz="31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6" name="Rectangle 5"/>
          <p:cNvSpPr/>
          <p:nvPr/>
        </p:nvSpPr>
        <p:spPr>
          <a:xfrm>
            <a:off x="633844" y="1143000"/>
            <a:ext cx="8399319" cy="4042186"/>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28600" indent="-228600">
              <a:buFont typeface="Arial" panose="020B0604020202020204" pitchFamily="34" charset="0"/>
              <a:buChar char="•"/>
            </a:pPr>
            <a:r>
              <a:rPr lang="en-IN" sz="2800" dirty="0" smtClean="0"/>
              <a:t>Costs to </a:t>
            </a:r>
            <a:r>
              <a:rPr lang="en-IN" sz="2800" dirty="0"/>
              <a:t>get the inventory in location for </a:t>
            </a:r>
            <a:r>
              <a:rPr lang="en-US" sz="2800" dirty="0"/>
              <a:t>sale or use</a:t>
            </a:r>
          </a:p>
          <a:p>
            <a:pPr marL="228600" indent="-228600">
              <a:buFont typeface="Arial" panose="020B0604020202020204" pitchFamily="34" charset="0"/>
              <a:buChar char="•"/>
            </a:pPr>
            <a:r>
              <a:rPr lang="en-IN" sz="2800" dirty="0"/>
              <a:t>In perpetual system</a:t>
            </a:r>
            <a:r>
              <a:rPr lang="en-IN" sz="2800" dirty="0" smtClean="0"/>
              <a:t>:</a:t>
            </a:r>
          </a:p>
          <a:p>
            <a:pPr marL="914400" lvl="1" indent="-457200">
              <a:buFont typeface="Lucida Grande"/>
              <a:buChar char="–"/>
            </a:pPr>
            <a:r>
              <a:rPr lang="en-IN" sz="2600" dirty="0" smtClean="0"/>
              <a:t>Freight </a:t>
            </a:r>
            <a:r>
              <a:rPr lang="en-IN" sz="2600" dirty="0"/>
              <a:t>costs are </a:t>
            </a:r>
            <a:r>
              <a:rPr lang="en-IN" sz="2600" dirty="0" smtClean="0"/>
              <a:t>added </a:t>
            </a:r>
            <a:r>
              <a:rPr lang="en-IN" sz="2600" dirty="0"/>
              <a:t>to the </a:t>
            </a:r>
            <a:r>
              <a:rPr lang="en-IN" sz="2600" b="1" dirty="0">
                <a:solidFill>
                  <a:srgbClr val="C00000"/>
                </a:solidFill>
              </a:rPr>
              <a:t>inventory</a:t>
            </a:r>
            <a:r>
              <a:rPr lang="en-IN" sz="2600" dirty="0"/>
              <a:t> account</a:t>
            </a:r>
          </a:p>
          <a:p>
            <a:pPr marL="228600" indent="-228600">
              <a:buFont typeface="Arial" panose="020B0604020202020204" pitchFamily="34" charset="0"/>
              <a:buChar char="•"/>
            </a:pPr>
            <a:r>
              <a:rPr lang="en-IN" sz="2800" dirty="0"/>
              <a:t>In periodic </a:t>
            </a:r>
            <a:r>
              <a:rPr lang="en-IN" sz="2800" dirty="0" smtClean="0"/>
              <a:t>system:</a:t>
            </a:r>
          </a:p>
          <a:p>
            <a:pPr marL="914400" lvl="1" indent="-457200">
              <a:buFont typeface="Lucida Grande"/>
              <a:buChar char="–"/>
            </a:pPr>
            <a:r>
              <a:rPr lang="en-IN" sz="2600" dirty="0" smtClean="0"/>
              <a:t>Freight </a:t>
            </a:r>
            <a:r>
              <a:rPr lang="en-IN" sz="2600" dirty="0"/>
              <a:t>costs are added to a temporary account, called </a:t>
            </a:r>
            <a:r>
              <a:rPr lang="en-US" sz="2600" b="1" dirty="0">
                <a:solidFill>
                  <a:srgbClr val="C00000"/>
                </a:solidFill>
              </a:rPr>
              <a:t>freight-in</a:t>
            </a:r>
            <a:r>
              <a:rPr lang="en-US" sz="2600" b="1" dirty="0">
                <a:solidFill>
                  <a:srgbClr val="25CBFF"/>
                </a:solidFill>
              </a:rPr>
              <a:t> </a:t>
            </a:r>
            <a:r>
              <a:rPr lang="en-US" sz="2600" dirty="0"/>
              <a:t>or</a:t>
            </a:r>
            <a:r>
              <a:rPr lang="en-US" sz="2600" dirty="0">
                <a:solidFill>
                  <a:srgbClr val="C00000"/>
                </a:solidFill>
              </a:rPr>
              <a:t> </a:t>
            </a:r>
            <a:r>
              <a:rPr lang="en-US" sz="2600" b="1" dirty="0">
                <a:solidFill>
                  <a:srgbClr val="C00000"/>
                </a:solidFill>
              </a:rPr>
              <a:t>transportation-in</a:t>
            </a:r>
            <a:r>
              <a:rPr lang="en-US" sz="2600" dirty="0"/>
              <a:t>,</a:t>
            </a:r>
            <a:r>
              <a:rPr lang="en-IN" sz="2600" dirty="0"/>
              <a:t> and later added to </a:t>
            </a:r>
            <a:r>
              <a:rPr lang="en-IN" sz="2600" dirty="0" smtClean="0"/>
              <a:t>purchases</a:t>
            </a:r>
          </a:p>
          <a:p>
            <a:pPr marL="0" lvl="1">
              <a:spcBef>
                <a:spcPts val="1200"/>
              </a:spcBef>
            </a:pPr>
            <a:r>
              <a:rPr lang="en-US" sz="2800" b="1" u="sng" dirty="0" smtClean="0">
                <a:solidFill>
                  <a:schemeClr val="tx1"/>
                </a:solidFill>
              </a:rPr>
              <a:t>Shipping </a:t>
            </a:r>
            <a:r>
              <a:rPr lang="en-US" sz="2800" b="1" u="sng" dirty="0">
                <a:solidFill>
                  <a:schemeClr val="tx1"/>
                </a:solidFill>
              </a:rPr>
              <a:t>charges on outgoing goods</a:t>
            </a:r>
            <a:endParaRPr lang="en-IN" sz="2800" b="1" u="sng" dirty="0">
              <a:solidFill>
                <a:schemeClr val="tx1"/>
              </a:solidFill>
            </a:endParaRPr>
          </a:p>
          <a:p>
            <a:pPr marL="228600" indent="-228600">
              <a:buFont typeface="Arial" panose="020B0604020202020204" pitchFamily="34" charset="0"/>
              <a:buChar char="•"/>
            </a:pPr>
            <a:r>
              <a:rPr lang="en-US" sz="2800" dirty="0" smtClean="0"/>
              <a:t>Costs are </a:t>
            </a:r>
            <a:r>
              <a:rPr lang="en-US" sz="2800" b="1" dirty="0">
                <a:solidFill>
                  <a:srgbClr val="C00000"/>
                </a:solidFill>
              </a:rPr>
              <a:t>not</a:t>
            </a:r>
            <a:r>
              <a:rPr lang="en-US" sz="2800" dirty="0"/>
              <a:t> included in the cost of </a:t>
            </a:r>
            <a:r>
              <a:rPr lang="en-US" sz="2800" dirty="0" smtClean="0"/>
              <a:t>inventory</a:t>
            </a:r>
          </a:p>
          <a:p>
            <a:pPr marL="914400" lvl="1" indent="-457200">
              <a:buFont typeface="Lucida Grande"/>
              <a:buChar char="–"/>
            </a:pPr>
            <a:r>
              <a:rPr lang="en-IN" sz="2600" dirty="0" smtClean="0"/>
              <a:t>Treated </a:t>
            </a:r>
            <a:r>
              <a:rPr lang="en-IN" sz="2600" dirty="0"/>
              <a:t>as a part of cost of goods sold or as an operating </a:t>
            </a:r>
            <a:r>
              <a:rPr lang="en-IN" sz="2600" dirty="0" smtClean="0"/>
              <a:t>expense</a:t>
            </a:r>
          </a:p>
          <a:p>
            <a:pPr marL="914400" lvl="1" indent="-457200">
              <a:buFont typeface="Lucida Grande"/>
              <a:buChar char="–"/>
            </a:pPr>
            <a:r>
              <a:rPr lang="en-IN" sz="2600" dirty="0" smtClean="0"/>
              <a:t>If not in cost of goods sold, amounts incurred and income statement classification must be disclosed</a:t>
            </a:r>
            <a:endParaRPr lang="en-IN" sz="2600" dirty="0"/>
          </a:p>
        </p:txBody>
      </p:sp>
    </p:spTree>
    <p:extLst>
      <p:ext uri="{BB962C8B-B14F-4D97-AF65-F5344CB8AC3E}">
        <p14:creationId xmlns:p14="http://schemas.microsoft.com/office/powerpoint/2010/main" val="39669063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500"/>
                                        <p:tgtEl>
                                          <p:spTgt spid="6">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6" end="6"/>
                                            </p:txEl>
                                          </p:spTgt>
                                        </p:tgtEl>
                                        <p:attrNameLst>
                                          <p:attrName>style.visibility</p:attrName>
                                        </p:attrNameLst>
                                      </p:cBhvr>
                                      <p:to>
                                        <p:strVal val="visible"/>
                                      </p:to>
                                    </p:set>
                                    <p:animEffect transition="in" filter="fade">
                                      <p:cBhvr>
                                        <p:cTn id="30" dur="500"/>
                                        <p:tgtEl>
                                          <p:spTgt spid="6">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
                                            <p:txEl>
                                              <p:pRg st="7" end="7"/>
                                            </p:txEl>
                                          </p:spTgt>
                                        </p:tgtEl>
                                        <p:attrNameLst>
                                          <p:attrName>style.visibility</p:attrName>
                                        </p:attrNameLst>
                                      </p:cBhvr>
                                      <p:to>
                                        <p:strVal val="visible"/>
                                      </p:to>
                                    </p:set>
                                    <p:animEffect transition="in" filter="fade">
                                      <p:cBhvr>
                                        <p:cTn id="33" dur="500"/>
                                        <p:tgtEl>
                                          <p:spTgt spid="6">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
                                            <p:txEl>
                                              <p:pRg st="8" end="8"/>
                                            </p:txEl>
                                          </p:spTgt>
                                        </p:tgtEl>
                                        <p:attrNameLst>
                                          <p:attrName>style.visibility</p:attrName>
                                        </p:attrNameLst>
                                      </p:cBhvr>
                                      <p:to>
                                        <p:strVal val="visible"/>
                                      </p:to>
                                    </p:set>
                                    <p:animEffect transition="in" filter="fade">
                                      <p:cBhvr>
                                        <p:cTn id="36"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normAutofit/>
          </a:bodyPr>
          <a:lstStyle/>
          <a:p>
            <a:r>
              <a:rPr lang="en-US" sz="4000" dirty="0" smtClean="0"/>
              <a:t>Purchase Returns</a:t>
            </a:r>
            <a:endParaRPr lang="en-US" sz="31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6" name="Rectangle 5"/>
          <p:cNvSpPr/>
          <p:nvPr/>
        </p:nvSpPr>
        <p:spPr>
          <a:xfrm>
            <a:off x="611560" y="1524000"/>
            <a:ext cx="8399319" cy="3419818"/>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r>
              <a:rPr lang="en-US" sz="2800" dirty="0" smtClean="0"/>
              <a:t>A </a:t>
            </a:r>
            <a:r>
              <a:rPr lang="en-US" sz="2800" dirty="0"/>
              <a:t>buyer </a:t>
            </a:r>
            <a:r>
              <a:rPr lang="en-IN" sz="2800" dirty="0"/>
              <a:t>views a </a:t>
            </a:r>
            <a:r>
              <a:rPr lang="en-IN" sz="2800" dirty="0" smtClean="0"/>
              <a:t>purchase return </a:t>
            </a:r>
            <a:r>
              <a:rPr lang="en-IN" sz="2800" dirty="0"/>
              <a:t>as a reduction of </a:t>
            </a:r>
            <a:r>
              <a:rPr lang="en-IN" sz="2800" dirty="0" smtClean="0"/>
              <a:t>purchases</a:t>
            </a:r>
            <a:endParaRPr lang="en-IN" sz="2800" dirty="0"/>
          </a:p>
          <a:p>
            <a:pPr marL="457200" indent="-457200">
              <a:buFont typeface="Arial" panose="020B0604020202020204" pitchFamily="34" charset="0"/>
              <a:buChar char="•"/>
            </a:pPr>
            <a:r>
              <a:rPr lang="en-IN" sz="2800" dirty="0"/>
              <a:t>In a </a:t>
            </a:r>
            <a:r>
              <a:rPr lang="en-IN" sz="2800" u="sng" dirty="0"/>
              <a:t>perpetual inventory </a:t>
            </a:r>
            <a:r>
              <a:rPr lang="en-IN" sz="2800" u="sng" dirty="0" smtClean="0"/>
              <a:t>system</a:t>
            </a:r>
            <a:r>
              <a:rPr lang="en-IN" sz="2800" dirty="0" smtClean="0"/>
              <a:t>, a return of inventory previously purchased on account is recorded as: </a:t>
            </a:r>
            <a:endParaRPr lang="en-IN" sz="2800" dirty="0"/>
          </a:p>
          <a:p>
            <a:pPr marL="914400" lvl="1" indent="-457200">
              <a:buFont typeface="Lucida Grande"/>
              <a:buChar char="–"/>
            </a:pPr>
            <a:r>
              <a:rPr lang="en-IN" sz="2600" dirty="0"/>
              <a:t>Reduction in both </a:t>
            </a:r>
            <a:r>
              <a:rPr lang="en-IN" sz="2600" b="1" dirty="0">
                <a:solidFill>
                  <a:srgbClr val="C00000"/>
                </a:solidFill>
              </a:rPr>
              <a:t>inventory</a:t>
            </a:r>
            <a:r>
              <a:rPr lang="en-IN" sz="2600" dirty="0"/>
              <a:t> and accounts </a:t>
            </a:r>
            <a:r>
              <a:rPr lang="en-IN" sz="2600" dirty="0" smtClean="0"/>
              <a:t>payable</a:t>
            </a:r>
          </a:p>
          <a:p>
            <a:pPr marL="914400" lvl="1" indent="-457200">
              <a:buFont typeface="Lucida Grande"/>
              <a:buChar char="–"/>
            </a:pPr>
            <a:r>
              <a:rPr lang="en-IN" sz="2600" dirty="0" smtClean="0"/>
              <a:t>If original purchase was for cash, then increase cash for refund</a:t>
            </a:r>
            <a:endParaRPr lang="en-IN" sz="2600" dirty="0"/>
          </a:p>
          <a:p>
            <a:pPr lvl="1" indent="-457200">
              <a:buFont typeface="Arial" panose="020B0604020202020204" pitchFamily="34" charset="0"/>
              <a:buChar char="•"/>
            </a:pPr>
            <a:r>
              <a:rPr lang="en-US" sz="2800" dirty="0"/>
              <a:t>In a </a:t>
            </a:r>
            <a:r>
              <a:rPr lang="en-US" sz="2800" u="sng" dirty="0"/>
              <a:t>periodic system</a:t>
            </a:r>
            <a:r>
              <a:rPr lang="en-US" sz="2800" dirty="0"/>
              <a:t>: </a:t>
            </a:r>
          </a:p>
          <a:p>
            <a:pPr lvl="2" indent="-457200">
              <a:buFont typeface="Lucida Grande"/>
              <a:buChar char="–"/>
            </a:pPr>
            <a:r>
              <a:rPr lang="en-US" sz="2600" dirty="0" smtClean="0"/>
              <a:t>The </a:t>
            </a:r>
            <a:r>
              <a:rPr lang="en-US" sz="2600" b="1" dirty="0" smtClean="0">
                <a:solidFill>
                  <a:srgbClr val="C00000"/>
                </a:solidFill>
              </a:rPr>
              <a:t>purchase </a:t>
            </a:r>
            <a:r>
              <a:rPr lang="en-US" sz="2600" b="1" dirty="0">
                <a:solidFill>
                  <a:srgbClr val="C00000"/>
                </a:solidFill>
              </a:rPr>
              <a:t>returns</a:t>
            </a:r>
            <a:r>
              <a:rPr lang="en-US" sz="2600" dirty="0"/>
              <a:t> account used to accumulate </a:t>
            </a:r>
            <a:r>
              <a:rPr lang="en-US" sz="2600" dirty="0" smtClean="0"/>
              <a:t>the amount of the return</a:t>
            </a:r>
          </a:p>
          <a:p>
            <a:pPr lvl="2" indent="-457200">
              <a:buFont typeface="Lucida Grande"/>
              <a:buChar char="–"/>
            </a:pPr>
            <a:r>
              <a:rPr lang="en-US" sz="2600" dirty="0" smtClean="0"/>
              <a:t>Purchase returns are </a:t>
            </a:r>
            <a:r>
              <a:rPr lang="en-US" sz="2600" dirty="0"/>
              <a:t>then subtracted from </a:t>
            </a:r>
            <a:r>
              <a:rPr lang="en-US" sz="2600" dirty="0" smtClean="0"/>
              <a:t>purchases</a:t>
            </a:r>
            <a:endParaRPr lang="en-IN" sz="2600" dirty="0"/>
          </a:p>
        </p:txBody>
      </p:sp>
    </p:spTree>
    <p:extLst>
      <p:ext uri="{BB962C8B-B14F-4D97-AF65-F5344CB8AC3E}">
        <p14:creationId xmlns:p14="http://schemas.microsoft.com/office/powerpoint/2010/main" val="5785087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52400"/>
            <a:ext cx="8229600" cy="838200"/>
          </a:xfrm>
          <a:ln>
            <a:noFill/>
          </a:ln>
        </p:spPr>
        <p:txBody>
          <a:bodyPr>
            <a:normAutofit/>
          </a:bodyPr>
          <a:lstStyle/>
          <a:p>
            <a:r>
              <a:rPr lang="en-US" dirty="0" smtClean="0"/>
              <a:t>Purchase Discounts</a:t>
            </a:r>
            <a:endParaRPr lang="en-US" sz="31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6" name="Rectangle 5"/>
          <p:cNvSpPr/>
          <p:nvPr/>
        </p:nvSpPr>
        <p:spPr>
          <a:xfrm>
            <a:off x="609600" y="930757"/>
            <a:ext cx="8399319" cy="1981200"/>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r>
              <a:rPr lang="en-US" sz="2400" dirty="0" smtClean="0">
                <a:solidFill>
                  <a:schemeClr val="tx1"/>
                </a:solidFill>
              </a:rPr>
              <a:t>Represents </a:t>
            </a:r>
            <a:r>
              <a:rPr lang="en-US" sz="2400" dirty="0">
                <a:solidFill>
                  <a:schemeClr val="tx1"/>
                </a:solidFill>
              </a:rPr>
              <a:t>reductions in </a:t>
            </a:r>
            <a:r>
              <a:rPr lang="en-IN" sz="2400" dirty="0">
                <a:solidFill>
                  <a:schemeClr val="tx1"/>
                </a:solidFill>
              </a:rPr>
              <a:t>the amount to be paid by the buyer </a:t>
            </a:r>
            <a:r>
              <a:rPr lang="en-US" sz="2400" dirty="0">
                <a:solidFill>
                  <a:schemeClr val="tx1"/>
                </a:solidFill>
              </a:rPr>
              <a:t>if remittance is made within a designated period of time</a:t>
            </a:r>
          </a:p>
          <a:p>
            <a:pPr marL="457200" indent="-457200">
              <a:buFont typeface="Arial" panose="020B0604020202020204" pitchFamily="34" charset="0"/>
              <a:buChar char="•"/>
            </a:pPr>
            <a:r>
              <a:rPr lang="en-US" sz="2400" b="1" dirty="0">
                <a:solidFill>
                  <a:schemeClr val="tx1"/>
                </a:solidFill>
              </a:rPr>
              <a:t>2/10, n/</a:t>
            </a:r>
            <a:r>
              <a:rPr lang="en-US" sz="2400" b="1" dirty="0" smtClean="0">
                <a:solidFill>
                  <a:schemeClr val="tx1"/>
                </a:solidFill>
              </a:rPr>
              <a:t>30—</a:t>
            </a:r>
            <a:r>
              <a:rPr lang="en-US" sz="2400" dirty="0" smtClean="0">
                <a:solidFill>
                  <a:schemeClr val="tx1"/>
                </a:solidFill>
              </a:rPr>
              <a:t>means </a:t>
            </a:r>
            <a:r>
              <a:rPr lang="en-US" sz="2400" dirty="0">
                <a:solidFill>
                  <a:schemeClr val="tx1"/>
                </a:solidFill>
              </a:rPr>
              <a:t>a </a:t>
            </a:r>
            <a:r>
              <a:rPr lang="en-US" sz="2400" b="1" dirty="0">
                <a:solidFill>
                  <a:schemeClr val="tx1"/>
                </a:solidFill>
              </a:rPr>
              <a:t>2%</a:t>
            </a:r>
            <a:r>
              <a:rPr lang="en-US" sz="2400" dirty="0">
                <a:solidFill>
                  <a:schemeClr val="tx1"/>
                </a:solidFill>
              </a:rPr>
              <a:t> discount if paid within </a:t>
            </a:r>
            <a:r>
              <a:rPr lang="en-US" sz="2400" b="1" dirty="0">
                <a:solidFill>
                  <a:schemeClr val="tx1"/>
                </a:solidFill>
              </a:rPr>
              <a:t>10</a:t>
            </a:r>
            <a:r>
              <a:rPr lang="en-US" sz="2400" dirty="0">
                <a:solidFill>
                  <a:schemeClr val="tx1"/>
                </a:solidFill>
              </a:rPr>
              <a:t> days, otherwise full payment within </a:t>
            </a:r>
            <a:r>
              <a:rPr lang="en-US" sz="2400" b="1" dirty="0">
                <a:solidFill>
                  <a:schemeClr val="tx1"/>
                </a:solidFill>
              </a:rPr>
              <a:t>30</a:t>
            </a:r>
            <a:r>
              <a:rPr lang="en-US" sz="2400" dirty="0">
                <a:solidFill>
                  <a:schemeClr val="tx1"/>
                </a:solidFill>
              </a:rPr>
              <a:t> days</a:t>
            </a:r>
            <a:endParaRPr lang="en-US" sz="2400" b="1" dirty="0">
              <a:solidFill>
                <a:schemeClr val="tx1"/>
              </a:solidFill>
            </a:endParaRPr>
          </a:p>
          <a:p>
            <a:pPr lvl="1" indent="-457200">
              <a:buFont typeface="Arial" panose="020B0604020202020204" pitchFamily="34" charset="0"/>
              <a:buChar char="•"/>
            </a:pPr>
            <a:r>
              <a:rPr lang="en-IN" sz="2400" dirty="0">
                <a:solidFill>
                  <a:schemeClr val="tx1"/>
                </a:solidFill>
              </a:rPr>
              <a:t>Recorded by either </a:t>
            </a:r>
            <a:r>
              <a:rPr lang="en-IN" sz="2400" dirty="0" smtClean="0">
                <a:solidFill>
                  <a:schemeClr val="tx1"/>
                </a:solidFill>
              </a:rPr>
              <a:t>gross </a:t>
            </a:r>
            <a:r>
              <a:rPr lang="en-IN" sz="2400" dirty="0">
                <a:solidFill>
                  <a:schemeClr val="tx1"/>
                </a:solidFill>
              </a:rPr>
              <a:t>method or </a:t>
            </a:r>
            <a:r>
              <a:rPr lang="en-IN" sz="2400" dirty="0" smtClean="0">
                <a:solidFill>
                  <a:schemeClr val="tx1"/>
                </a:solidFill>
              </a:rPr>
              <a:t>net </a:t>
            </a:r>
            <a:r>
              <a:rPr lang="en-IN" sz="2400" dirty="0">
                <a:solidFill>
                  <a:schemeClr val="tx1"/>
                </a:solidFill>
              </a:rPr>
              <a:t>method</a:t>
            </a:r>
            <a:endParaRPr lang="en-US" sz="2400" dirty="0">
              <a:solidFill>
                <a:schemeClr val="tx1"/>
              </a:solidFill>
            </a:endParaRPr>
          </a:p>
        </p:txBody>
      </p:sp>
      <p:sp>
        <p:nvSpPr>
          <p:cNvPr id="8" name="TextBox 7"/>
          <p:cNvSpPr txBox="1"/>
          <p:nvPr/>
        </p:nvSpPr>
        <p:spPr>
          <a:xfrm>
            <a:off x="650512" y="2911957"/>
            <a:ext cx="8382001" cy="1538883"/>
          </a:xfrm>
          <a:prstGeom prst="rect">
            <a:avLst/>
          </a:prstGeom>
          <a:noFill/>
          <a:ln w="19050">
            <a:noFill/>
          </a:ln>
        </p:spPr>
        <p:txBody>
          <a:bodyPr wrap="square" rtlCol="0">
            <a:spAutoFit/>
          </a:bodyPr>
          <a:lstStyle/>
          <a:p>
            <a:r>
              <a:rPr lang="en-US" sz="2400" b="1" dirty="0" smtClean="0">
                <a:solidFill>
                  <a:srgbClr val="C00000"/>
                </a:solidFill>
              </a:rPr>
              <a:t>Example:</a:t>
            </a:r>
            <a:r>
              <a:rPr lang="en-US" sz="2400" dirty="0" smtClean="0"/>
              <a:t> On </a:t>
            </a:r>
            <a:r>
              <a:rPr lang="en-US" sz="2400" dirty="0"/>
              <a:t>October 5, 2018, </a:t>
            </a:r>
            <a:r>
              <a:rPr lang="en-US" sz="2400" dirty="0" err="1" smtClean="0"/>
              <a:t>Lothridge</a:t>
            </a:r>
            <a:r>
              <a:rPr lang="en-US" sz="2400" dirty="0" smtClean="0"/>
              <a:t> purchased </a:t>
            </a:r>
            <a:r>
              <a:rPr lang="en-US" sz="2400" dirty="0"/>
              <a:t>merchandise at a price of $20,000. The repayment terms are stated as 2/10, n/30. Lothridge employs a periodic inventory system</a:t>
            </a:r>
            <a:r>
              <a:rPr lang="en-US" sz="2400" dirty="0" smtClean="0"/>
              <a:t>. </a:t>
            </a:r>
            <a:endParaRPr lang="en-US" sz="2400" dirty="0"/>
          </a:p>
          <a:p>
            <a:endParaRPr lang="en-US" sz="2200" dirty="0"/>
          </a:p>
        </p:txBody>
      </p:sp>
      <p:sp>
        <p:nvSpPr>
          <p:cNvPr id="9" name="Rectangle 8"/>
          <p:cNvSpPr/>
          <p:nvPr/>
        </p:nvSpPr>
        <p:spPr>
          <a:xfrm>
            <a:off x="721622" y="4141306"/>
            <a:ext cx="8320883" cy="248809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10" name="TextBox 9"/>
          <p:cNvSpPr txBox="1">
            <a:spLocks noChangeArrowheads="1"/>
          </p:cNvSpPr>
          <p:nvPr/>
        </p:nvSpPr>
        <p:spPr bwMode="auto">
          <a:xfrm>
            <a:off x="721622" y="4126327"/>
            <a:ext cx="5363570" cy="707886"/>
          </a:xfrm>
          <a:prstGeom prst="rect">
            <a:avLst/>
          </a:prstGeom>
          <a:noFill/>
          <a:ln w="9525">
            <a:noFill/>
            <a:miter lim="800000"/>
            <a:headEnd/>
            <a:tailEnd/>
          </a:ln>
        </p:spPr>
        <p:txBody>
          <a:bodyPr wrap="square">
            <a:spAutoFit/>
          </a:bodyPr>
          <a:lstStyle/>
          <a:p>
            <a:r>
              <a:rPr lang="en-IN" sz="2400" b="1" dirty="0" smtClean="0">
                <a:latin typeface="+mj-lt"/>
              </a:rPr>
              <a:t>October </a:t>
            </a:r>
            <a:r>
              <a:rPr lang="en-IN" sz="2400" b="1" dirty="0">
                <a:latin typeface="+mj-lt"/>
              </a:rPr>
              <a:t>5, 2018</a:t>
            </a:r>
            <a:endParaRPr lang="en-IN" sz="2400" b="1" dirty="0">
              <a:solidFill>
                <a:srgbClr val="000000"/>
              </a:solidFill>
              <a:latin typeface="+mj-lt"/>
            </a:endParaRPr>
          </a:p>
          <a:p>
            <a:pPr algn="ctr"/>
            <a:endParaRPr lang="en-IN" sz="2400" b="1" baseline="30000" dirty="0">
              <a:latin typeface="+mj-lt"/>
            </a:endParaRPr>
          </a:p>
        </p:txBody>
      </p:sp>
      <p:sp>
        <p:nvSpPr>
          <p:cNvPr id="11" name="TextBox 10"/>
          <p:cNvSpPr txBox="1">
            <a:spLocks noChangeArrowheads="1"/>
          </p:cNvSpPr>
          <p:nvPr/>
        </p:nvSpPr>
        <p:spPr bwMode="auto">
          <a:xfrm>
            <a:off x="7733973" y="4114800"/>
            <a:ext cx="1281651" cy="461665"/>
          </a:xfrm>
          <a:prstGeom prst="rect">
            <a:avLst/>
          </a:prstGeom>
          <a:noFill/>
          <a:ln w="9525">
            <a:noFill/>
            <a:miter lim="800000"/>
            <a:headEnd/>
            <a:tailEnd/>
          </a:ln>
        </p:spPr>
        <p:txBody>
          <a:bodyPr>
            <a:spAutoFit/>
          </a:bodyPr>
          <a:lstStyle/>
          <a:p>
            <a:pPr algn="ctr"/>
            <a:r>
              <a:rPr lang="en-US" sz="2400" b="1" dirty="0">
                <a:latin typeface="+mj-lt"/>
              </a:rPr>
              <a:t>Credit</a:t>
            </a:r>
            <a:endParaRPr lang="en-IN" sz="2400" b="1" baseline="30000" dirty="0">
              <a:latin typeface="+mj-lt"/>
            </a:endParaRPr>
          </a:p>
        </p:txBody>
      </p:sp>
      <p:sp>
        <p:nvSpPr>
          <p:cNvPr id="12" name="TextBox 11"/>
          <p:cNvSpPr txBox="1">
            <a:spLocks noChangeArrowheads="1"/>
          </p:cNvSpPr>
          <p:nvPr/>
        </p:nvSpPr>
        <p:spPr bwMode="auto">
          <a:xfrm>
            <a:off x="6376660" y="4115341"/>
            <a:ext cx="1281651" cy="461665"/>
          </a:xfrm>
          <a:prstGeom prst="rect">
            <a:avLst/>
          </a:prstGeom>
          <a:noFill/>
          <a:ln w="9525">
            <a:noFill/>
            <a:miter lim="800000"/>
            <a:headEnd/>
            <a:tailEnd/>
          </a:ln>
        </p:spPr>
        <p:txBody>
          <a:bodyPr>
            <a:spAutoFit/>
          </a:bodyPr>
          <a:lstStyle/>
          <a:p>
            <a:pPr algn="ctr"/>
            <a:r>
              <a:rPr lang="en-US" sz="2400" b="1" dirty="0">
                <a:latin typeface="+mj-lt"/>
              </a:rPr>
              <a:t>Debit</a:t>
            </a:r>
            <a:endParaRPr lang="en-IN" sz="2400" b="1" baseline="30000" dirty="0">
              <a:latin typeface="+mj-lt"/>
            </a:endParaRPr>
          </a:p>
        </p:txBody>
      </p:sp>
      <p:cxnSp>
        <p:nvCxnSpPr>
          <p:cNvPr id="13" name="Straight Connector 12"/>
          <p:cNvCxnSpPr/>
          <p:nvPr/>
        </p:nvCxnSpPr>
        <p:spPr>
          <a:xfrm>
            <a:off x="721278" y="4490175"/>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a:spLocks noChangeArrowheads="1"/>
          </p:cNvSpPr>
          <p:nvPr/>
        </p:nvSpPr>
        <p:spPr bwMode="auto">
          <a:xfrm>
            <a:off x="721622" y="4795118"/>
            <a:ext cx="5524245" cy="404813"/>
          </a:xfrm>
          <a:prstGeom prst="rect">
            <a:avLst/>
          </a:prstGeom>
          <a:noFill/>
          <a:ln w="9525">
            <a:noFill/>
            <a:miter lim="800000"/>
            <a:headEnd/>
            <a:tailEnd/>
          </a:ln>
        </p:spPr>
        <p:txBody>
          <a:bodyPr/>
          <a:lstStyle/>
          <a:p>
            <a:pPr fontAlgn="b"/>
            <a:r>
              <a:rPr lang="en-IN" sz="2400" dirty="0">
                <a:latin typeface="+mj-lt"/>
              </a:rPr>
              <a:t>Purchases</a:t>
            </a:r>
          </a:p>
        </p:txBody>
      </p:sp>
      <p:sp>
        <p:nvSpPr>
          <p:cNvPr id="15" name="TextBox 14"/>
          <p:cNvSpPr txBox="1">
            <a:spLocks noChangeArrowheads="1"/>
          </p:cNvSpPr>
          <p:nvPr/>
        </p:nvSpPr>
        <p:spPr bwMode="auto">
          <a:xfrm>
            <a:off x="709802" y="5110056"/>
            <a:ext cx="5503106" cy="404814"/>
          </a:xfrm>
          <a:prstGeom prst="rect">
            <a:avLst/>
          </a:prstGeom>
          <a:noFill/>
          <a:ln w="9525">
            <a:noFill/>
            <a:miter lim="800000"/>
            <a:headEnd/>
            <a:tailEnd/>
          </a:ln>
        </p:spPr>
        <p:txBody>
          <a:bodyPr/>
          <a:lstStyle/>
          <a:p>
            <a:pPr lvl="1"/>
            <a:r>
              <a:rPr lang="en-US" sz="2400" dirty="0">
                <a:latin typeface="+mj-lt"/>
              </a:rPr>
              <a:t>Accounts payable</a:t>
            </a:r>
            <a:endParaRPr lang="en-IN" sz="2400" dirty="0">
              <a:latin typeface="+mj-lt"/>
            </a:endParaRPr>
          </a:p>
        </p:txBody>
      </p:sp>
      <p:sp>
        <p:nvSpPr>
          <p:cNvPr id="16" name="TextBox 15"/>
          <p:cNvSpPr txBox="1">
            <a:spLocks noChangeArrowheads="1"/>
          </p:cNvSpPr>
          <p:nvPr/>
        </p:nvSpPr>
        <p:spPr bwMode="auto">
          <a:xfrm>
            <a:off x="6248744" y="4752870"/>
            <a:ext cx="1284884" cy="404812"/>
          </a:xfrm>
          <a:prstGeom prst="rect">
            <a:avLst/>
          </a:prstGeom>
          <a:noFill/>
          <a:ln w="9525">
            <a:noFill/>
            <a:miter lim="800000"/>
            <a:headEnd/>
            <a:tailEnd/>
          </a:ln>
        </p:spPr>
        <p:txBody>
          <a:bodyPr/>
          <a:lstStyle/>
          <a:p>
            <a:pPr algn="r"/>
            <a:r>
              <a:rPr lang="en-IN" sz="2400" dirty="0">
                <a:latin typeface="+mj-lt"/>
              </a:rPr>
              <a:t>20,000</a:t>
            </a:r>
          </a:p>
        </p:txBody>
      </p:sp>
      <p:sp>
        <p:nvSpPr>
          <p:cNvPr id="17" name="TextBox 16"/>
          <p:cNvSpPr txBox="1">
            <a:spLocks noChangeArrowheads="1"/>
          </p:cNvSpPr>
          <p:nvPr/>
        </p:nvSpPr>
        <p:spPr bwMode="auto">
          <a:xfrm>
            <a:off x="7701838" y="5110057"/>
            <a:ext cx="1284884" cy="404813"/>
          </a:xfrm>
          <a:prstGeom prst="rect">
            <a:avLst/>
          </a:prstGeom>
          <a:noFill/>
          <a:ln w="9525">
            <a:noFill/>
            <a:miter lim="800000"/>
            <a:headEnd/>
            <a:tailEnd/>
          </a:ln>
        </p:spPr>
        <p:txBody>
          <a:bodyPr/>
          <a:lstStyle/>
          <a:p>
            <a:pPr algn="r"/>
            <a:r>
              <a:rPr lang="en-IN" sz="2400" dirty="0">
                <a:latin typeface="+mj-lt"/>
              </a:rPr>
              <a:t>20,000</a:t>
            </a:r>
          </a:p>
        </p:txBody>
      </p:sp>
      <p:sp>
        <p:nvSpPr>
          <p:cNvPr id="18" name="TextBox 17"/>
          <p:cNvSpPr txBox="1">
            <a:spLocks noChangeArrowheads="1"/>
          </p:cNvSpPr>
          <p:nvPr/>
        </p:nvSpPr>
        <p:spPr bwMode="auto">
          <a:xfrm>
            <a:off x="3704920" y="4485400"/>
            <a:ext cx="1981201" cy="404813"/>
          </a:xfrm>
          <a:prstGeom prst="rect">
            <a:avLst/>
          </a:prstGeom>
          <a:noFill/>
          <a:ln w="9525">
            <a:noFill/>
            <a:miter lim="800000"/>
            <a:headEnd/>
            <a:tailEnd/>
          </a:ln>
        </p:spPr>
        <p:txBody>
          <a:bodyPr/>
          <a:lstStyle/>
          <a:p>
            <a:pPr fontAlgn="b"/>
            <a:r>
              <a:rPr lang="en-IN" sz="2400" b="1" dirty="0">
                <a:solidFill>
                  <a:srgbClr val="C00000"/>
                </a:solidFill>
                <a:latin typeface="+mj-lt"/>
              </a:rPr>
              <a:t>Gross Method</a:t>
            </a:r>
          </a:p>
        </p:txBody>
      </p:sp>
      <p:sp>
        <p:nvSpPr>
          <p:cNvPr id="19" name="TextBox 18"/>
          <p:cNvSpPr txBox="1">
            <a:spLocks noChangeArrowheads="1"/>
          </p:cNvSpPr>
          <p:nvPr/>
        </p:nvSpPr>
        <p:spPr bwMode="auto">
          <a:xfrm>
            <a:off x="3828442" y="5516066"/>
            <a:ext cx="1857679" cy="404813"/>
          </a:xfrm>
          <a:prstGeom prst="rect">
            <a:avLst/>
          </a:prstGeom>
          <a:noFill/>
          <a:ln w="9525">
            <a:noFill/>
            <a:miter lim="800000"/>
            <a:headEnd/>
            <a:tailEnd/>
          </a:ln>
        </p:spPr>
        <p:txBody>
          <a:bodyPr/>
          <a:lstStyle/>
          <a:p>
            <a:pPr fontAlgn="b"/>
            <a:r>
              <a:rPr lang="en-IN" sz="2400" b="1" dirty="0">
                <a:solidFill>
                  <a:srgbClr val="C00000"/>
                </a:solidFill>
                <a:latin typeface="+mj-lt"/>
              </a:rPr>
              <a:t>Net Method</a:t>
            </a:r>
          </a:p>
        </p:txBody>
      </p:sp>
      <p:sp>
        <p:nvSpPr>
          <p:cNvPr id="20" name="TextBox 19"/>
          <p:cNvSpPr txBox="1">
            <a:spLocks noChangeArrowheads="1"/>
          </p:cNvSpPr>
          <p:nvPr/>
        </p:nvSpPr>
        <p:spPr bwMode="auto">
          <a:xfrm>
            <a:off x="718745" y="5819670"/>
            <a:ext cx="5527122" cy="404813"/>
          </a:xfrm>
          <a:prstGeom prst="rect">
            <a:avLst/>
          </a:prstGeom>
          <a:noFill/>
          <a:ln w="9525">
            <a:noFill/>
            <a:miter lim="800000"/>
            <a:headEnd/>
            <a:tailEnd/>
          </a:ln>
        </p:spPr>
        <p:txBody>
          <a:bodyPr/>
          <a:lstStyle/>
          <a:p>
            <a:pPr fontAlgn="b"/>
            <a:r>
              <a:rPr lang="en-IN" sz="2400" dirty="0">
                <a:latin typeface="+mj-lt"/>
              </a:rPr>
              <a:t>Purchases</a:t>
            </a:r>
          </a:p>
        </p:txBody>
      </p:sp>
      <p:sp>
        <p:nvSpPr>
          <p:cNvPr id="21" name="TextBox 20"/>
          <p:cNvSpPr txBox="1">
            <a:spLocks noChangeArrowheads="1"/>
          </p:cNvSpPr>
          <p:nvPr/>
        </p:nvSpPr>
        <p:spPr bwMode="auto">
          <a:xfrm>
            <a:off x="718402" y="6124470"/>
            <a:ext cx="5658258" cy="404814"/>
          </a:xfrm>
          <a:prstGeom prst="rect">
            <a:avLst/>
          </a:prstGeom>
          <a:noFill/>
          <a:ln w="9525">
            <a:noFill/>
            <a:miter lim="800000"/>
            <a:headEnd/>
            <a:tailEnd/>
          </a:ln>
        </p:spPr>
        <p:txBody>
          <a:bodyPr/>
          <a:lstStyle/>
          <a:p>
            <a:pPr lvl="1"/>
            <a:r>
              <a:rPr lang="en-US" sz="2400" dirty="0">
                <a:latin typeface="+mj-lt"/>
              </a:rPr>
              <a:t>Accounts </a:t>
            </a:r>
            <a:r>
              <a:rPr lang="en-US" sz="2400" dirty="0" smtClean="0">
                <a:latin typeface="+mj-lt"/>
              </a:rPr>
              <a:t>payable </a:t>
            </a:r>
            <a:r>
              <a:rPr lang="en-US" sz="2000" dirty="0">
                <a:latin typeface="+mj-lt"/>
              </a:rPr>
              <a:t>[</a:t>
            </a:r>
            <a:r>
              <a:rPr lang="en-IN" sz="2000" dirty="0" smtClean="0"/>
              <a:t>$</a:t>
            </a:r>
            <a:r>
              <a:rPr lang="en-IN" sz="2000" dirty="0"/>
              <a:t>20,000 – ($20,000 × 2</a:t>
            </a:r>
            <a:r>
              <a:rPr lang="en-IN" sz="2000" dirty="0" smtClean="0"/>
              <a:t>%)]</a:t>
            </a:r>
            <a:endParaRPr lang="en-US" sz="2000" dirty="0"/>
          </a:p>
        </p:txBody>
      </p:sp>
      <p:sp>
        <p:nvSpPr>
          <p:cNvPr id="22" name="TextBox 21"/>
          <p:cNvSpPr txBox="1">
            <a:spLocks noChangeArrowheads="1"/>
          </p:cNvSpPr>
          <p:nvPr/>
        </p:nvSpPr>
        <p:spPr bwMode="auto">
          <a:xfrm>
            <a:off x="6245867" y="5851405"/>
            <a:ext cx="1284884" cy="404812"/>
          </a:xfrm>
          <a:prstGeom prst="rect">
            <a:avLst/>
          </a:prstGeom>
          <a:noFill/>
          <a:ln w="9525">
            <a:noFill/>
            <a:miter lim="800000"/>
            <a:headEnd/>
            <a:tailEnd/>
          </a:ln>
        </p:spPr>
        <p:txBody>
          <a:bodyPr/>
          <a:lstStyle/>
          <a:p>
            <a:pPr algn="r"/>
            <a:r>
              <a:rPr lang="en-IN" sz="2400" dirty="0">
                <a:latin typeface="+mj-lt"/>
              </a:rPr>
              <a:t>19,600</a:t>
            </a:r>
          </a:p>
        </p:txBody>
      </p:sp>
      <p:sp>
        <p:nvSpPr>
          <p:cNvPr id="23" name="TextBox 22"/>
          <p:cNvSpPr txBox="1">
            <a:spLocks noChangeArrowheads="1"/>
          </p:cNvSpPr>
          <p:nvPr/>
        </p:nvSpPr>
        <p:spPr bwMode="auto">
          <a:xfrm>
            <a:off x="7698961" y="6124471"/>
            <a:ext cx="1284884" cy="404813"/>
          </a:xfrm>
          <a:prstGeom prst="rect">
            <a:avLst/>
          </a:prstGeom>
          <a:noFill/>
          <a:ln w="9525">
            <a:noFill/>
            <a:miter lim="800000"/>
            <a:headEnd/>
            <a:tailEnd/>
          </a:ln>
        </p:spPr>
        <p:txBody>
          <a:bodyPr/>
          <a:lstStyle/>
          <a:p>
            <a:pPr algn="r"/>
            <a:r>
              <a:rPr lang="en-IN" sz="2400" dirty="0">
                <a:latin typeface="+mj-lt"/>
              </a:rPr>
              <a:t>19,600</a:t>
            </a:r>
          </a:p>
        </p:txBody>
      </p:sp>
      <p:cxnSp>
        <p:nvCxnSpPr>
          <p:cNvPr id="24" name="Straight Connector 23"/>
          <p:cNvCxnSpPr/>
          <p:nvPr/>
        </p:nvCxnSpPr>
        <p:spPr>
          <a:xfrm>
            <a:off x="735654" y="551487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963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animBg="1"/>
      <p:bldP spid="10" grpId="0"/>
      <p:bldP spid="11" grpId="0"/>
      <p:bldP spid="12" grpId="0"/>
      <p:bldP spid="14" grpId="0"/>
      <p:bldP spid="15" grpId="0"/>
      <p:bldP spid="16" grpId="0"/>
      <p:bldP spid="17" grpId="0"/>
      <p:bldP spid="18" grpId="0"/>
      <p:bldP spid="19" grpId="0"/>
      <p:bldP spid="20" grpId="0"/>
      <p:bldP spid="21" grpId="0"/>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Purchase </a:t>
            </a:r>
            <a:r>
              <a:rPr lang="en-US" dirty="0"/>
              <a:t>Discounts </a:t>
            </a:r>
            <a:r>
              <a:rPr lang="en-US" sz="2800" dirty="0" smtClean="0"/>
              <a:t>(continued)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23" name="Rectangle 22"/>
          <p:cNvSpPr/>
          <p:nvPr/>
        </p:nvSpPr>
        <p:spPr>
          <a:xfrm>
            <a:off x="697254" y="3093586"/>
            <a:ext cx="8320883" cy="330721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24" name="TextBox 23"/>
          <p:cNvSpPr txBox="1">
            <a:spLocks noChangeArrowheads="1"/>
          </p:cNvSpPr>
          <p:nvPr/>
        </p:nvSpPr>
        <p:spPr bwMode="auto">
          <a:xfrm>
            <a:off x="696910" y="3064984"/>
            <a:ext cx="5363570" cy="707886"/>
          </a:xfrm>
          <a:prstGeom prst="rect">
            <a:avLst/>
          </a:prstGeom>
          <a:noFill/>
          <a:ln w="9525">
            <a:noFill/>
            <a:miter lim="800000"/>
            <a:headEnd/>
            <a:tailEnd/>
          </a:ln>
        </p:spPr>
        <p:txBody>
          <a:bodyPr wrap="square">
            <a:spAutoFit/>
          </a:bodyPr>
          <a:lstStyle/>
          <a:p>
            <a:r>
              <a:rPr lang="en-IN" sz="2400" b="1" dirty="0" smtClean="0">
                <a:latin typeface="+mj-lt"/>
              </a:rPr>
              <a:t>October </a:t>
            </a:r>
            <a:r>
              <a:rPr lang="en-IN" sz="2400" b="1" dirty="0">
                <a:latin typeface="+mj-lt"/>
              </a:rPr>
              <a:t>14, 2018</a:t>
            </a:r>
            <a:endParaRPr lang="en-IN" sz="2400" b="1" dirty="0">
              <a:solidFill>
                <a:srgbClr val="000000"/>
              </a:solidFill>
              <a:latin typeface="+mj-lt"/>
            </a:endParaRPr>
          </a:p>
          <a:p>
            <a:pPr algn="ctr"/>
            <a:endParaRPr lang="en-IN" sz="2400" b="1" baseline="30000" dirty="0">
              <a:latin typeface="+mj-lt"/>
            </a:endParaRPr>
          </a:p>
        </p:txBody>
      </p:sp>
      <p:sp>
        <p:nvSpPr>
          <p:cNvPr id="25" name="TextBox 24"/>
          <p:cNvSpPr txBox="1">
            <a:spLocks noChangeArrowheads="1"/>
          </p:cNvSpPr>
          <p:nvPr/>
        </p:nvSpPr>
        <p:spPr bwMode="auto">
          <a:xfrm>
            <a:off x="7727082" y="3055014"/>
            <a:ext cx="1281651" cy="461665"/>
          </a:xfrm>
          <a:prstGeom prst="rect">
            <a:avLst/>
          </a:prstGeom>
          <a:noFill/>
          <a:ln w="9525">
            <a:noFill/>
            <a:miter lim="800000"/>
            <a:headEnd/>
            <a:tailEnd/>
          </a:ln>
        </p:spPr>
        <p:txBody>
          <a:bodyPr>
            <a:spAutoFit/>
          </a:bodyPr>
          <a:lstStyle/>
          <a:p>
            <a:pPr algn="ctr"/>
            <a:r>
              <a:rPr lang="en-US" sz="2400" b="1" dirty="0">
                <a:latin typeface="+mj-lt"/>
              </a:rPr>
              <a:t>Credit</a:t>
            </a:r>
            <a:endParaRPr lang="en-IN" sz="2400" b="1" baseline="30000" dirty="0">
              <a:latin typeface="+mj-lt"/>
            </a:endParaRPr>
          </a:p>
        </p:txBody>
      </p:sp>
      <p:sp>
        <p:nvSpPr>
          <p:cNvPr id="26" name="TextBox 25"/>
          <p:cNvSpPr txBox="1">
            <a:spLocks noChangeArrowheads="1"/>
          </p:cNvSpPr>
          <p:nvPr/>
        </p:nvSpPr>
        <p:spPr bwMode="auto">
          <a:xfrm>
            <a:off x="6369769" y="3055555"/>
            <a:ext cx="1281651" cy="461665"/>
          </a:xfrm>
          <a:prstGeom prst="rect">
            <a:avLst/>
          </a:prstGeom>
          <a:noFill/>
          <a:ln w="9525">
            <a:noFill/>
            <a:miter lim="800000"/>
            <a:headEnd/>
            <a:tailEnd/>
          </a:ln>
        </p:spPr>
        <p:txBody>
          <a:bodyPr>
            <a:spAutoFit/>
          </a:bodyPr>
          <a:lstStyle/>
          <a:p>
            <a:pPr algn="ctr"/>
            <a:r>
              <a:rPr lang="en-US" sz="2400" b="1" dirty="0">
                <a:latin typeface="+mj-lt"/>
              </a:rPr>
              <a:t>Debit</a:t>
            </a:r>
            <a:endParaRPr lang="en-IN" sz="2400" b="1" baseline="30000" dirty="0">
              <a:latin typeface="+mj-lt"/>
            </a:endParaRPr>
          </a:p>
        </p:txBody>
      </p:sp>
      <p:cxnSp>
        <p:nvCxnSpPr>
          <p:cNvPr id="27" name="Straight Connector 26"/>
          <p:cNvCxnSpPr/>
          <p:nvPr/>
        </p:nvCxnSpPr>
        <p:spPr>
          <a:xfrm>
            <a:off x="697254" y="361413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696910" y="3859756"/>
            <a:ext cx="5297761" cy="404813"/>
          </a:xfrm>
          <a:prstGeom prst="rect">
            <a:avLst/>
          </a:prstGeom>
          <a:noFill/>
          <a:ln w="9525">
            <a:noFill/>
            <a:miter lim="800000"/>
            <a:headEnd/>
            <a:tailEnd/>
          </a:ln>
        </p:spPr>
        <p:txBody>
          <a:bodyPr/>
          <a:lstStyle/>
          <a:p>
            <a:pPr fontAlgn="b"/>
            <a:r>
              <a:rPr lang="en-IN" sz="2400" dirty="0">
                <a:latin typeface="+mj-lt"/>
              </a:rPr>
              <a:t>Accounts payable</a:t>
            </a:r>
          </a:p>
        </p:txBody>
      </p:sp>
      <p:sp>
        <p:nvSpPr>
          <p:cNvPr id="29" name="TextBox 28"/>
          <p:cNvSpPr txBox="1">
            <a:spLocks noChangeArrowheads="1"/>
          </p:cNvSpPr>
          <p:nvPr/>
        </p:nvSpPr>
        <p:spPr bwMode="auto">
          <a:xfrm>
            <a:off x="696567" y="4624384"/>
            <a:ext cx="5295227" cy="424989"/>
          </a:xfrm>
          <a:prstGeom prst="rect">
            <a:avLst/>
          </a:prstGeom>
          <a:noFill/>
          <a:ln w="9525">
            <a:noFill/>
            <a:miter lim="800000"/>
            <a:headEnd/>
            <a:tailEnd/>
          </a:ln>
        </p:spPr>
        <p:txBody>
          <a:bodyPr/>
          <a:lstStyle/>
          <a:p>
            <a:pPr lvl="1"/>
            <a:r>
              <a:rPr lang="en-US" sz="2400" dirty="0">
                <a:latin typeface="+mj-lt"/>
              </a:rPr>
              <a:t>Cash</a:t>
            </a:r>
            <a:endParaRPr lang="en-IN" sz="2400" dirty="0">
              <a:latin typeface="+mj-lt"/>
            </a:endParaRPr>
          </a:p>
        </p:txBody>
      </p:sp>
      <p:sp>
        <p:nvSpPr>
          <p:cNvPr id="32" name="TextBox 31"/>
          <p:cNvSpPr txBox="1">
            <a:spLocks noChangeArrowheads="1"/>
          </p:cNvSpPr>
          <p:nvPr/>
        </p:nvSpPr>
        <p:spPr bwMode="auto">
          <a:xfrm>
            <a:off x="6202374" y="3849040"/>
            <a:ext cx="1284884" cy="404812"/>
          </a:xfrm>
          <a:prstGeom prst="rect">
            <a:avLst/>
          </a:prstGeom>
          <a:noFill/>
          <a:ln w="9525">
            <a:noFill/>
            <a:miter lim="800000"/>
            <a:headEnd/>
            <a:tailEnd/>
          </a:ln>
        </p:spPr>
        <p:txBody>
          <a:bodyPr/>
          <a:lstStyle/>
          <a:p>
            <a:pPr algn="r"/>
            <a:r>
              <a:rPr lang="en-IN" sz="2400" dirty="0">
                <a:latin typeface="+mj-lt"/>
              </a:rPr>
              <a:t>14,000</a:t>
            </a:r>
          </a:p>
        </p:txBody>
      </p:sp>
      <p:sp>
        <p:nvSpPr>
          <p:cNvPr id="33" name="TextBox 32"/>
          <p:cNvSpPr txBox="1">
            <a:spLocks noChangeArrowheads="1"/>
          </p:cNvSpPr>
          <p:nvPr/>
        </p:nvSpPr>
        <p:spPr bwMode="auto">
          <a:xfrm>
            <a:off x="7608170" y="4624386"/>
            <a:ext cx="1284884" cy="404813"/>
          </a:xfrm>
          <a:prstGeom prst="rect">
            <a:avLst/>
          </a:prstGeom>
          <a:noFill/>
          <a:ln w="9525">
            <a:noFill/>
            <a:miter lim="800000"/>
            <a:headEnd/>
            <a:tailEnd/>
          </a:ln>
        </p:spPr>
        <p:txBody>
          <a:bodyPr/>
          <a:lstStyle/>
          <a:p>
            <a:pPr algn="r"/>
            <a:r>
              <a:rPr lang="en-IN" sz="2400" dirty="0">
                <a:latin typeface="+mj-lt"/>
              </a:rPr>
              <a:t>13,720</a:t>
            </a:r>
          </a:p>
        </p:txBody>
      </p:sp>
      <p:sp>
        <p:nvSpPr>
          <p:cNvPr id="40" name="TextBox 39"/>
          <p:cNvSpPr txBox="1">
            <a:spLocks noChangeArrowheads="1"/>
          </p:cNvSpPr>
          <p:nvPr/>
        </p:nvSpPr>
        <p:spPr bwMode="auto">
          <a:xfrm>
            <a:off x="3429000" y="3593691"/>
            <a:ext cx="2125367" cy="404813"/>
          </a:xfrm>
          <a:prstGeom prst="rect">
            <a:avLst/>
          </a:prstGeom>
          <a:noFill/>
          <a:ln w="9525">
            <a:noFill/>
            <a:miter lim="800000"/>
            <a:headEnd/>
            <a:tailEnd/>
          </a:ln>
        </p:spPr>
        <p:txBody>
          <a:bodyPr/>
          <a:lstStyle/>
          <a:p>
            <a:pPr fontAlgn="b"/>
            <a:r>
              <a:rPr lang="en-IN" sz="2400" b="1" dirty="0">
                <a:solidFill>
                  <a:srgbClr val="C00000"/>
                </a:solidFill>
                <a:latin typeface="+mj-lt"/>
              </a:rPr>
              <a:t>Gross Method</a:t>
            </a:r>
          </a:p>
        </p:txBody>
      </p:sp>
      <p:sp>
        <p:nvSpPr>
          <p:cNvPr id="41" name="TextBox 40"/>
          <p:cNvSpPr txBox="1">
            <a:spLocks noChangeArrowheads="1"/>
          </p:cNvSpPr>
          <p:nvPr/>
        </p:nvSpPr>
        <p:spPr bwMode="auto">
          <a:xfrm>
            <a:off x="3512387" y="5126128"/>
            <a:ext cx="1958591" cy="404813"/>
          </a:xfrm>
          <a:prstGeom prst="rect">
            <a:avLst/>
          </a:prstGeom>
          <a:noFill/>
          <a:ln w="9525">
            <a:noFill/>
            <a:miter lim="800000"/>
            <a:headEnd/>
            <a:tailEnd/>
          </a:ln>
        </p:spPr>
        <p:txBody>
          <a:bodyPr/>
          <a:lstStyle/>
          <a:p>
            <a:pPr fontAlgn="b"/>
            <a:r>
              <a:rPr lang="en-IN" sz="2400" b="1" dirty="0">
                <a:solidFill>
                  <a:srgbClr val="C00000"/>
                </a:solidFill>
                <a:latin typeface="+mj-lt"/>
              </a:rPr>
              <a:t>Net Method</a:t>
            </a:r>
          </a:p>
        </p:txBody>
      </p:sp>
      <p:sp>
        <p:nvSpPr>
          <p:cNvPr id="42" name="TextBox 41"/>
          <p:cNvSpPr txBox="1">
            <a:spLocks noChangeArrowheads="1"/>
          </p:cNvSpPr>
          <p:nvPr/>
        </p:nvSpPr>
        <p:spPr bwMode="auto">
          <a:xfrm>
            <a:off x="694033" y="5541657"/>
            <a:ext cx="5297761" cy="404813"/>
          </a:xfrm>
          <a:prstGeom prst="rect">
            <a:avLst/>
          </a:prstGeom>
          <a:noFill/>
          <a:ln w="9525">
            <a:noFill/>
            <a:miter lim="800000"/>
            <a:headEnd/>
            <a:tailEnd/>
          </a:ln>
        </p:spPr>
        <p:txBody>
          <a:bodyPr/>
          <a:lstStyle/>
          <a:p>
            <a:pPr fontAlgn="b"/>
            <a:r>
              <a:rPr lang="en-US" sz="2400" dirty="0">
                <a:latin typeface="+mj-lt"/>
              </a:rPr>
              <a:t>Accounts payable</a:t>
            </a:r>
            <a:endParaRPr lang="en-IN" sz="2400" dirty="0">
              <a:latin typeface="+mj-lt"/>
            </a:endParaRPr>
          </a:p>
        </p:txBody>
      </p:sp>
      <p:sp>
        <p:nvSpPr>
          <p:cNvPr id="43" name="TextBox 42"/>
          <p:cNvSpPr txBox="1">
            <a:spLocks noChangeArrowheads="1"/>
          </p:cNvSpPr>
          <p:nvPr/>
        </p:nvSpPr>
        <p:spPr bwMode="auto">
          <a:xfrm>
            <a:off x="693690" y="5919785"/>
            <a:ext cx="5298104" cy="404814"/>
          </a:xfrm>
          <a:prstGeom prst="rect">
            <a:avLst/>
          </a:prstGeom>
          <a:noFill/>
          <a:ln w="9525">
            <a:noFill/>
            <a:miter lim="800000"/>
            <a:headEnd/>
            <a:tailEnd/>
          </a:ln>
        </p:spPr>
        <p:txBody>
          <a:bodyPr/>
          <a:lstStyle/>
          <a:p>
            <a:pPr lvl="1" fontAlgn="b"/>
            <a:r>
              <a:rPr lang="en-IN" sz="2400" dirty="0"/>
              <a:t>Cash</a:t>
            </a:r>
          </a:p>
        </p:txBody>
      </p:sp>
      <p:sp>
        <p:nvSpPr>
          <p:cNvPr id="44" name="TextBox 43"/>
          <p:cNvSpPr txBox="1">
            <a:spLocks noChangeArrowheads="1"/>
          </p:cNvSpPr>
          <p:nvPr/>
        </p:nvSpPr>
        <p:spPr bwMode="auto">
          <a:xfrm>
            <a:off x="6199497" y="5530941"/>
            <a:ext cx="1284884" cy="404812"/>
          </a:xfrm>
          <a:prstGeom prst="rect">
            <a:avLst/>
          </a:prstGeom>
          <a:noFill/>
          <a:ln w="9525">
            <a:noFill/>
            <a:miter lim="800000"/>
            <a:headEnd/>
            <a:tailEnd/>
          </a:ln>
        </p:spPr>
        <p:txBody>
          <a:bodyPr/>
          <a:lstStyle/>
          <a:p>
            <a:pPr algn="r"/>
            <a:r>
              <a:rPr lang="en-IN" sz="2400" dirty="0"/>
              <a:t>13,720</a:t>
            </a:r>
          </a:p>
        </p:txBody>
      </p:sp>
      <p:sp>
        <p:nvSpPr>
          <p:cNvPr id="45" name="TextBox 44"/>
          <p:cNvSpPr txBox="1">
            <a:spLocks noChangeArrowheads="1"/>
          </p:cNvSpPr>
          <p:nvPr/>
        </p:nvSpPr>
        <p:spPr bwMode="auto">
          <a:xfrm>
            <a:off x="7605293" y="5919786"/>
            <a:ext cx="1284884" cy="404813"/>
          </a:xfrm>
          <a:prstGeom prst="rect">
            <a:avLst/>
          </a:prstGeom>
          <a:noFill/>
          <a:ln w="9525">
            <a:noFill/>
            <a:miter lim="800000"/>
            <a:headEnd/>
            <a:tailEnd/>
          </a:ln>
        </p:spPr>
        <p:txBody>
          <a:bodyPr/>
          <a:lstStyle/>
          <a:p>
            <a:pPr algn="r"/>
            <a:r>
              <a:rPr lang="en-IN" sz="2400" dirty="0"/>
              <a:t>13,720</a:t>
            </a:r>
          </a:p>
        </p:txBody>
      </p:sp>
      <p:cxnSp>
        <p:nvCxnSpPr>
          <p:cNvPr id="46" name="Straight Connector 45"/>
          <p:cNvCxnSpPr/>
          <p:nvPr/>
        </p:nvCxnSpPr>
        <p:spPr>
          <a:xfrm>
            <a:off x="710942" y="5105399"/>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710943" y="4232889"/>
            <a:ext cx="5280852" cy="339110"/>
          </a:xfrm>
          <a:prstGeom prst="rect">
            <a:avLst/>
          </a:prstGeom>
          <a:noFill/>
          <a:ln w="9525">
            <a:noFill/>
            <a:miter lim="800000"/>
            <a:headEnd/>
            <a:tailEnd/>
          </a:ln>
        </p:spPr>
        <p:txBody>
          <a:bodyPr/>
          <a:lstStyle/>
          <a:p>
            <a:pPr lvl="1" fontAlgn="b"/>
            <a:r>
              <a:rPr lang="en-IN" sz="2400" dirty="0">
                <a:latin typeface="+mj-lt"/>
              </a:rPr>
              <a:t>Purchase discounts</a:t>
            </a:r>
          </a:p>
        </p:txBody>
      </p:sp>
      <p:sp>
        <p:nvSpPr>
          <p:cNvPr id="31" name="TextBox 30"/>
          <p:cNvSpPr txBox="1">
            <a:spLocks noChangeArrowheads="1"/>
          </p:cNvSpPr>
          <p:nvPr/>
        </p:nvSpPr>
        <p:spPr bwMode="auto">
          <a:xfrm>
            <a:off x="7269115" y="4222174"/>
            <a:ext cx="1621951" cy="368011"/>
          </a:xfrm>
          <a:prstGeom prst="rect">
            <a:avLst/>
          </a:prstGeom>
          <a:noFill/>
          <a:ln w="9525">
            <a:noFill/>
            <a:miter lim="800000"/>
            <a:headEnd/>
            <a:tailEnd/>
          </a:ln>
        </p:spPr>
        <p:txBody>
          <a:bodyPr/>
          <a:lstStyle/>
          <a:p>
            <a:pPr algn="r"/>
            <a:r>
              <a:rPr lang="en-IN" sz="2400" dirty="0">
                <a:latin typeface="+mj-lt"/>
              </a:rPr>
              <a:t>280</a:t>
            </a:r>
          </a:p>
        </p:txBody>
      </p:sp>
      <p:cxnSp>
        <p:nvCxnSpPr>
          <p:cNvPr id="35" name="Straight Arrow Connector 34"/>
          <p:cNvCxnSpPr/>
          <p:nvPr/>
        </p:nvCxnSpPr>
        <p:spPr>
          <a:xfrm>
            <a:off x="7471260" y="2945612"/>
            <a:ext cx="828133" cy="1318957"/>
          </a:xfrm>
          <a:prstGeom prst="straightConnector1">
            <a:avLst/>
          </a:prstGeom>
          <a:ln w="25400">
            <a:solidFill>
              <a:schemeClr val="tx1">
                <a:lumMod val="95000"/>
                <a:lumOff val="5000"/>
              </a:schemeClr>
            </a:solidFill>
            <a:tailEnd type="arrow"/>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6672939" y="2590799"/>
            <a:ext cx="1685488" cy="330669"/>
          </a:xfrm>
          <a:prstGeom prst="rect">
            <a:avLst/>
          </a:prstGeom>
          <a:solidFill>
            <a:schemeClr val="accent4">
              <a:lumMod val="40000"/>
              <a:lumOff val="60000"/>
            </a:schemeClr>
          </a:solidFill>
          <a:ln>
            <a:solidFill>
              <a:schemeClr val="accent4">
                <a:lumMod val="50000"/>
              </a:schemeClr>
            </a:solidFill>
          </a:ln>
        </p:spPr>
        <p:txBody>
          <a:bodyPr wrap="square" rtlCol="0">
            <a:spAutoFit/>
          </a:bodyPr>
          <a:lstStyle/>
          <a:p>
            <a:r>
              <a:rPr lang="en-IN" sz="2000" dirty="0"/>
              <a:t>$14,000 × 2%</a:t>
            </a:r>
            <a:endParaRPr lang="en-US" sz="2000" dirty="0"/>
          </a:p>
        </p:txBody>
      </p:sp>
      <p:sp>
        <p:nvSpPr>
          <p:cNvPr id="39" name="TextBox 38"/>
          <p:cNvSpPr txBox="1"/>
          <p:nvPr/>
        </p:nvSpPr>
        <p:spPr>
          <a:xfrm>
            <a:off x="666694" y="1396370"/>
            <a:ext cx="8382001" cy="1200329"/>
          </a:xfrm>
          <a:prstGeom prst="rect">
            <a:avLst/>
          </a:prstGeom>
          <a:noFill/>
          <a:ln w="19050">
            <a:noFill/>
          </a:ln>
        </p:spPr>
        <p:txBody>
          <a:bodyPr wrap="square" rtlCol="0">
            <a:spAutoFit/>
          </a:bodyPr>
          <a:lstStyle/>
          <a:p>
            <a:r>
              <a:rPr lang="en-US" sz="2400" dirty="0"/>
              <a:t>Lothridge paid $13,720 ($14,000 less the 2% cash discount) on October </a:t>
            </a:r>
            <a:r>
              <a:rPr lang="en-US" sz="2400" dirty="0" smtClean="0"/>
              <a:t>14 (during the discount period). </a:t>
            </a:r>
            <a:r>
              <a:rPr lang="en-US" sz="2400" dirty="0"/>
              <a:t>Lothridge employs a periodic inventory system</a:t>
            </a:r>
            <a:r>
              <a:rPr lang="en-US" sz="2400" dirty="0" smtClean="0"/>
              <a:t>. </a:t>
            </a:r>
            <a:endParaRPr lang="en-US" sz="2200" dirty="0"/>
          </a:p>
        </p:txBody>
      </p:sp>
    </p:spTree>
    <p:extLst>
      <p:ext uri="{BB962C8B-B14F-4D97-AF65-F5344CB8AC3E}">
        <p14:creationId xmlns:p14="http://schemas.microsoft.com/office/powerpoint/2010/main" val="22740381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22" presetClass="entr" presetSubtype="1"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up)">
                                      <p:cBhvr>
                                        <p:cTn id="45" dur="500"/>
                                        <p:tgtEl>
                                          <p:spTgt spid="3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10" presetClass="entr" presetSubtype="0"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P spid="26" grpId="0"/>
      <p:bldP spid="28" grpId="0"/>
      <p:bldP spid="29" grpId="0"/>
      <p:bldP spid="32" grpId="0"/>
      <p:bldP spid="33" grpId="0"/>
      <p:bldP spid="40" grpId="0"/>
      <p:bldP spid="41" grpId="0"/>
      <p:bldP spid="42" grpId="0"/>
      <p:bldP spid="43" grpId="0"/>
      <p:bldP spid="44" grpId="0"/>
      <p:bldP spid="45" grpId="0"/>
      <p:bldP spid="30" grpId="0"/>
      <p:bldP spid="31" grpId="0"/>
      <p:bldP spid="36" grpId="0" animBg="1"/>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Purchase </a:t>
            </a:r>
            <a:r>
              <a:rPr lang="en-US" dirty="0"/>
              <a:t>Discounts </a:t>
            </a:r>
            <a:r>
              <a:rPr lang="en-US" sz="2800" dirty="0"/>
              <a:t>(concluded)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23" name="Rectangle 22"/>
          <p:cNvSpPr/>
          <p:nvPr/>
        </p:nvSpPr>
        <p:spPr>
          <a:xfrm>
            <a:off x="697598" y="3023624"/>
            <a:ext cx="8320883" cy="3300976"/>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24" name="TextBox 23"/>
          <p:cNvSpPr txBox="1">
            <a:spLocks noChangeArrowheads="1"/>
          </p:cNvSpPr>
          <p:nvPr/>
        </p:nvSpPr>
        <p:spPr bwMode="auto">
          <a:xfrm>
            <a:off x="697598" y="3038651"/>
            <a:ext cx="5363570" cy="707886"/>
          </a:xfrm>
          <a:prstGeom prst="rect">
            <a:avLst/>
          </a:prstGeom>
          <a:noFill/>
          <a:ln w="9525">
            <a:noFill/>
            <a:miter lim="800000"/>
            <a:headEnd/>
            <a:tailEnd/>
          </a:ln>
        </p:spPr>
        <p:txBody>
          <a:bodyPr wrap="square">
            <a:spAutoFit/>
          </a:bodyPr>
          <a:lstStyle/>
          <a:p>
            <a:r>
              <a:rPr lang="en-IN" sz="2400" b="1" dirty="0" smtClean="0">
                <a:latin typeface="+mj-lt"/>
              </a:rPr>
              <a:t>November </a:t>
            </a:r>
            <a:r>
              <a:rPr lang="en-IN" sz="2400" b="1" dirty="0">
                <a:latin typeface="+mj-lt"/>
              </a:rPr>
              <a:t>4, 2018</a:t>
            </a:r>
            <a:endParaRPr lang="en-IN" sz="2400" b="1" dirty="0">
              <a:solidFill>
                <a:srgbClr val="000000"/>
              </a:solidFill>
              <a:latin typeface="+mj-lt"/>
            </a:endParaRPr>
          </a:p>
          <a:p>
            <a:pPr algn="ctr"/>
            <a:endParaRPr lang="en-IN" sz="2400" b="1" baseline="30000" dirty="0">
              <a:latin typeface="+mj-lt"/>
            </a:endParaRPr>
          </a:p>
        </p:txBody>
      </p:sp>
      <p:sp>
        <p:nvSpPr>
          <p:cNvPr id="25" name="TextBox 24"/>
          <p:cNvSpPr txBox="1">
            <a:spLocks noChangeArrowheads="1"/>
          </p:cNvSpPr>
          <p:nvPr/>
        </p:nvSpPr>
        <p:spPr bwMode="auto">
          <a:xfrm>
            <a:off x="7585876" y="3038651"/>
            <a:ext cx="1281651" cy="461666"/>
          </a:xfrm>
          <a:prstGeom prst="rect">
            <a:avLst/>
          </a:prstGeom>
          <a:noFill/>
          <a:ln w="9525">
            <a:noFill/>
            <a:miter lim="800000"/>
            <a:headEnd/>
            <a:tailEnd/>
          </a:ln>
        </p:spPr>
        <p:txBody>
          <a:bodyPr>
            <a:spAutoFit/>
          </a:bodyPr>
          <a:lstStyle/>
          <a:p>
            <a:pPr algn="ctr"/>
            <a:r>
              <a:rPr lang="en-US" sz="2400" b="1" dirty="0">
                <a:latin typeface="+mj-lt"/>
              </a:rPr>
              <a:t>Credit</a:t>
            </a:r>
            <a:endParaRPr lang="en-IN" sz="2400" b="1" baseline="30000" dirty="0">
              <a:latin typeface="+mj-lt"/>
            </a:endParaRPr>
          </a:p>
        </p:txBody>
      </p:sp>
      <p:sp>
        <p:nvSpPr>
          <p:cNvPr id="26" name="TextBox 25"/>
          <p:cNvSpPr txBox="1">
            <a:spLocks noChangeArrowheads="1"/>
          </p:cNvSpPr>
          <p:nvPr/>
        </p:nvSpPr>
        <p:spPr bwMode="auto">
          <a:xfrm>
            <a:off x="6228563" y="3039192"/>
            <a:ext cx="1281651" cy="461666"/>
          </a:xfrm>
          <a:prstGeom prst="rect">
            <a:avLst/>
          </a:prstGeom>
          <a:noFill/>
          <a:ln w="9525">
            <a:noFill/>
            <a:miter lim="800000"/>
            <a:headEnd/>
            <a:tailEnd/>
          </a:ln>
        </p:spPr>
        <p:txBody>
          <a:bodyPr>
            <a:spAutoFit/>
          </a:bodyPr>
          <a:lstStyle/>
          <a:p>
            <a:pPr algn="ctr"/>
            <a:r>
              <a:rPr lang="en-US" sz="2400" b="1" dirty="0">
                <a:latin typeface="+mj-lt"/>
              </a:rPr>
              <a:t>Debit</a:t>
            </a:r>
            <a:endParaRPr lang="en-IN" sz="2400" b="1" baseline="30000" dirty="0">
              <a:latin typeface="+mj-lt"/>
            </a:endParaRPr>
          </a:p>
        </p:txBody>
      </p:sp>
      <p:cxnSp>
        <p:nvCxnSpPr>
          <p:cNvPr id="27" name="Straight Connector 26"/>
          <p:cNvCxnSpPr/>
          <p:nvPr/>
        </p:nvCxnSpPr>
        <p:spPr>
          <a:xfrm>
            <a:off x="697254" y="3523559"/>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697598" y="3842580"/>
            <a:ext cx="5297761" cy="404813"/>
          </a:xfrm>
          <a:prstGeom prst="rect">
            <a:avLst/>
          </a:prstGeom>
          <a:noFill/>
          <a:ln w="9525">
            <a:noFill/>
            <a:miter lim="800000"/>
            <a:headEnd/>
            <a:tailEnd/>
          </a:ln>
        </p:spPr>
        <p:txBody>
          <a:bodyPr/>
          <a:lstStyle/>
          <a:p>
            <a:pPr fontAlgn="b"/>
            <a:r>
              <a:rPr lang="en-IN" sz="2400" dirty="0">
                <a:latin typeface="+mj-lt"/>
              </a:rPr>
              <a:t>Accounts payable</a:t>
            </a:r>
          </a:p>
        </p:txBody>
      </p:sp>
      <p:sp>
        <p:nvSpPr>
          <p:cNvPr id="29" name="TextBox 28"/>
          <p:cNvSpPr txBox="1">
            <a:spLocks noChangeArrowheads="1"/>
          </p:cNvSpPr>
          <p:nvPr/>
        </p:nvSpPr>
        <p:spPr bwMode="auto">
          <a:xfrm>
            <a:off x="697255" y="4192047"/>
            <a:ext cx="5295227" cy="375373"/>
          </a:xfrm>
          <a:prstGeom prst="rect">
            <a:avLst/>
          </a:prstGeom>
          <a:noFill/>
          <a:ln w="9525">
            <a:noFill/>
            <a:miter lim="800000"/>
            <a:headEnd/>
            <a:tailEnd/>
          </a:ln>
        </p:spPr>
        <p:txBody>
          <a:bodyPr/>
          <a:lstStyle/>
          <a:p>
            <a:pPr lvl="1"/>
            <a:r>
              <a:rPr lang="en-US" sz="2400" dirty="0">
                <a:latin typeface="+mj-lt"/>
              </a:rPr>
              <a:t>Cash</a:t>
            </a:r>
            <a:endParaRPr lang="en-IN" sz="2400" dirty="0">
              <a:latin typeface="+mj-lt"/>
            </a:endParaRPr>
          </a:p>
        </p:txBody>
      </p:sp>
      <p:sp>
        <p:nvSpPr>
          <p:cNvPr id="32" name="TextBox 31"/>
          <p:cNvSpPr txBox="1">
            <a:spLocks noChangeArrowheads="1"/>
          </p:cNvSpPr>
          <p:nvPr/>
        </p:nvSpPr>
        <p:spPr bwMode="auto">
          <a:xfrm>
            <a:off x="6061168" y="3831864"/>
            <a:ext cx="1284884" cy="404812"/>
          </a:xfrm>
          <a:prstGeom prst="rect">
            <a:avLst/>
          </a:prstGeom>
          <a:noFill/>
          <a:ln w="9525">
            <a:noFill/>
            <a:miter lim="800000"/>
            <a:headEnd/>
            <a:tailEnd/>
          </a:ln>
        </p:spPr>
        <p:txBody>
          <a:bodyPr/>
          <a:lstStyle/>
          <a:p>
            <a:pPr algn="r"/>
            <a:r>
              <a:rPr lang="en-IN" sz="2400" dirty="0">
                <a:latin typeface="+mj-lt"/>
              </a:rPr>
              <a:t>6,000</a:t>
            </a:r>
          </a:p>
        </p:txBody>
      </p:sp>
      <p:sp>
        <p:nvSpPr>
          <p:cNvPr id="33" name="TextBox 32"/>
          <p:cNvSpPr txBox="1">
            <a:spLocks noChangeArrowheads="1"/>
          </p:cNvSpPr>
          <p:nvPr/>
        </p:nvSpPr>
        <p:spPr bwMode="auto">
          <a:xfrm>
            <a:off x="7466964" y="4192048"/>
            <a:ext cx="1284884" cy="404813"/>
          </a:xfrm>
          <a:prstGeom prst="rect">
            <a:avLst/>
          </a:prstGeom>
          <a:noFill/>
          <a:ln w="9525">
            <a:noFill/>
            <a:miter lim="800000"/>
            <a:headEnd/>
            <a:tailEnd/>
          </a:ln>
        </p:spPr>
        <p:txBody>
          <a:bodyPr/>
          <a:lstStyle/>
          <a:p>
            <a:pPr algn="r"/>
            <a:r>
              <a:rPr lang="en-IN" sz="2400" dirty="0">
                <a:latin typeface="+mj-lt"/>
              </a:rPr>
              <a:t>6,000</a:t>
            </a:r>
          </a:p>
        </p:txBody>
      </p:sp>
      <p:sp>
        <p:nvSpPr>
          <p:cNvPr id="40" name="TextBox 39"/>
          <p:cNvSpPr txBox="1">
            <a:spLocks noChangeArrowheads="1"/>
          </p:cNvSpPr>
          <p:nvPr/>
        </p:nvSpPr>
        <p:spPr bwMode="auto">
          <a:xfrm>
            <a:off x="3343430" y="3548238"/>
            <a:ext cx="2649052" cy="404813"/>
          </a:xfrm>
          <a:prstGeom prst="rect">
            <a:avLst/>
          </a:prstGeom>
          <a:noFill/>
          <a:ln w="9525">
            <a:noFill/>
            <a:miter lim="800000"/>
            <a:headEnd/>
            <a:tailEnd/>
          </a:ln>
        </p:spPr>
        <p:txBody>
          <a:bodyPr/>
          <a:lstStyle/>
          <a:p>
            <a:pPr fontAlgn="b"/>
            <a:r>
              <a:rPr lang="en-IN" sz="2400" b="1" dirty="0">
                <a:solidFill>
                  <a:srgbClr val="C00000"/>
                </a:solidFill>
                <a:latin typeface="+mj-lt"/>
              </a:rPr>
              <a:t>Gross Method</a:t>
            </a:r>
          </a:p>
        </p:txBody>
      </p:sp>
      <p:sp>
        <p:nvSpPr>
          <p:cNvPr id="41" name="TextBox 40"/>
          <p:cNvSpPr txBox="1">
            <a:spLocks noChangeArrowheads="1"/>
          </p:cNvSpPr>
          <p:nvPr/>
        </p:nvSpPr>
        <p:spPr bwMode="auto">
          <a:xfrm>
            <a:off x="3365742" y="4776787"/>
            <a:ext cx="2425458" cy="404813"/>
          </a:xfrm>
          <a:prstGeom prst="rect">
            <a:avLst/>
          </a:prstGeom>
          <a:noFill/>
          <a:ln w="9525">
            <a:noFill/>
            <a:miter lim="800000"/>
            <a:headEnd/>
            <a:tailEnd/>
          </a:ln>
        </p:spPr>
        <p:txBody>
          <a:bodyPr/>
          <a:lstStyle/>
          <a:p>
            <a:pPr fontAlgn="b"/>
            <a:r>
              <a:rPr lang="en-IN" sz="2400" b="1" dirty="0">
                <a:solidFill>
                  <a:srgbClr val="C00000"/>
                </a:solidFill>
                <a:latin typeface="+mj-lt"/>
              </a:rPr>
              <a:t>Net Method</a:t>
            </a:r>
          </a:p>
        </p:txBody>
      </p:sp>
      <p:sp>
        <p:nvSpPr>
          <p:cNvPr id="42" name="TextBox 41"/>
          <p:cNvSpPr txBox="1">
            <a:spLocks noChangeArrowheads="1"/>
          </p:cNvSpPr>
          <p:nvPr/>
        </p:nvSpPr>
        <p:spPr bwMode="auto">
          <a:xfrm>
            <a:off x="694721" y="4985580"/>
            <a:ext cx="5297761" cy="404813"/>
          </a:xfrm>
          <a:prstGeom prst="rect">
            <a:avLst/>
          </a:prstGeom>
          <a:noFill/>
          <a:ln w="9525">
            <a:noFill/>
            <a:miter lim="800000"/>
            <a:headEnd/>
            <a:tailEnd/>
          </a:ln>
        </p:spPr>
        <p:txBody>
          <a:bodyPr/>
          <a:lstStyle/>
          <a:p>
            <a:pPr fontAlgn="b"/>
            <a:r>
              <a:rPr lang="en-US" sz="2400" dirty="0">
                <a:latin typeface="+mj-lt"/>
              </a:rPr>
              <a:t>Accounts payable</a:t>
            </a:r>
            <a:endParaRPr lang="en-IN" sz="2400" dirty="0">
              <a:latin typeface="+mj-lt"/>
            </a:endParaRPr>
          </a:p>
        </p:txBody>
      </p:sp>
      <p:sp>
        <p:nvSpPr>
          <p:cNvPr id="43" name="TextBox 42"/>
          <p:cNvSpPr txBox="1">
            <a:spLocks noChangeArrowheads="1"/>
          </p:cNvSpPr>
          <p:nvPr/>
        </p:nvSpPr>
        <p:spPr bwMode="auto">
          <a:xfrm>
            <a:off x="694378" y="5405000"/>
            <a:ext cx="5298104" cy="386561"/>
          </a:xfrm>
          <a:prstGeom prst="rect">
            <a:avLst/>
          </a:prstGeom>
          <a:noFill/>
          <a:ln w="9525">
            <a:noFill/>
            <a:miter lim="800000"/>
            <a:headEnd/>
            <a:tailEnd/>
          </a:ln>
        </p:spPr>
        <p:txBody>
          <a:bodyPr/>
          <a:lstStyle/>
          <a:p>
            <a:pPr fontAlgn="b"/>
            <a:r>
              <a:rPr lang="en-IN" sz="2400" dirty="0"/>
              <a:t>Interest expense</a:t>
            </a:r>
          </a:p>
        </p:txBody>
      </p:sp>
      <p:sp>
        <p:nvSpPr>
          <p:cNvPr id="44" name="TextBox 43"/>
          <p:cNvSpPr txBox="1">
            <a:spLocks noChangeArrowheads="1"/>
          </p:cNvSpPr>
          <p:nvPr/>
        </p:nvSpPr>
        <p:spPr bwMode="auto">
          <a:xfrm>
            <a:off x="6058291" y="4974864"/>
            <a:ext cx="1284884" cy="404812"/>
          </a:xfrm>
          <a:prstGeom prst="rect">
            <a:avLst/>
          </a:prstGeom>
          <a:noFill/>
          <a:ln w="9525">
            <a:noFill/>
            <a:miter lim="800000"/>
            <a:headEnd/>
            <a:tailEnd/>
          </a:ln>
        </p:spPr>
        <p:txBody>
          <a:bodyPr/>
          <a:lstStyle/>
          <a:p>
            <a:pPr algn="r"/>
            <a:r>
              <a:rPr lang="en-IN" sz="2400" dirty="0"/>
              <a:t>5,880</a:t>
            </a:r>
          </a:p>
        </p:txBody>
      </p:sp>
      <p:sp>
        <p:nvSpPr>
          <p:cNvPr id="45" name="TextBox 44"/>
          <p:cNvSpPr txBox="1">
            <a:spLocks noChangeArrowheads="1"/>
          </p:cNvSpPr>
          <p:nvPr/>
        </p:nvSpPr>
        <p:spPr bwMode="auto">
          <a:xfrm>
            <a:off x="6043450" y="5405001"/>
            <a:ext cx="1284884" cy="404813"/>
          </a:xfrm>
          <a:prstGeom prst="rect">
            <a:avLst/>
          </a:prstGeom>
          <a:noFill/>
          <a:ln w="9525">
            <a:noFill/>
            <a:miter lim="800000"/>
            <a:headEnd/>
            <a:tailEnd/>
          </a:ln>
        </p:spPr>
        <p:txBody>
          <a:bodyPr/>
          <a:lstStyle/>
          <a:p>
            <a:pPr algn="r"/>
            <a:r>
              <a:rPr lang="en-IN" sz="2400" dirty="0"/>
              <a:t>120</a:t>
            </a:r>
          </a:p>
        </p:txBody>
      </p:sp>
      <p:cxnSp>
        <p:nvCxnSpPr>
          <p:cNvPr id="46" name="Straight Connector 45"/>
          <p:cNvCxnSpPr/>
          <p:nvPr/>
        </p:nvCxnSpPr>
        <p:spPr>
          <a:xfrm>
            <a:off x="711630" y="4644159"/>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705109" y="5791561"/>
            <a:ext cx="5287373" cy="374900"/>
          </a:xfrm>
          <a:prstGeom prst="rect">
            <a:avLst/>
          </a:prstGeom>
          <a:noFill/>
          <a:ln w="9525">
            <a:noFill/>
            <a:miter lim="800000"/>
            <a:headEnd/>
            <a:tailEnd/>
          </a:ln>
        </p:spPr>
        <p:txBody>
          <a:bodyPr/>
          <a:lstStyle/>
          <a:p>
            <a:pPr lvl="1" fontAlgn="b"/>
            <a:r>
              <a:rPr lang="en-IN" sz="2400" dirty="0"/>
              <a:t>Cash</a:t>
            </a:r>
          </a:p>
        </p:txBody>
      </p:sp>
      <p:sp>
        <p:nvSpPr>
          <p:cNvPr id="35" name="TextBox 34"/>
          <p:cNvSpPr txBox="1">
            <a:spLocks noChangeArrowheads="1"/>
          </p:cNvSpPr>
          <p:nvPr/>
        </p:nvSpPr>
        <p:spPr bwMode="auto">
          <a:xfrm>
            <a:off x="7474818" y="5791562"/>
            <a:ext cx="1284884" cy="404813"/>
          </a:xfrm>
          <a:prstGeom prst="rect">
            <a:avLst/>
          </a:prstGeom>
          <a:noFill/>
          <a:ln w="9525">
            <a:noFill/>
            <a:miter lim="800000"/>
            <a:headEnd/>
            <a:tailEnd/>
          </a:ln>
        </p:spPr>
        <p:txBody>
          <a:bodyPr/>
          <a:lstStyle/>
          <a:p>
            <a:pPr algn="r"/>
            <a:r>
              <a:rPr lang="en-IN" sz="2400" dirty="0"/>
              <a:t>6,000</a:t>
            </a:r>
          </a:p>
        </p:txBody>
      </p:sp>
      <p:cxnSp>
        <p:nvCxnSpPr>
          <p:cNvPr id="31" name="Straight Arrow Connector 30"/>
          <p:cNvCxnSpPr/>
          <p:nvPr/>
        </p:nvCxnSpPr>
        <p:spPr>
          <a:xfrm flipH="1">
            <a:off x="7239000" y="2886251"/>
            <a:ext cx="596469" cy="2622013"/>
          </a:xfrm>
          <a:prstGeom prst="straightConnector1">
            <a:avLst/>
          </a:prstGeom>
          <a:ln w="25400">
            <a:solidFill>
              <a:schemeClr val="tx1">
                <a:lumMod val="95000"/>
                <a:lumOff val="5000"/>
              </a:schemeClr>
            </a:solidFill>
            <a:tailEnd type="arrow"/>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7312333" y="2612664"/>
            <a:ext cx="1685488" cy="300608"/>
          </a:xfrm>
          <a:prstGeom prst="rect">
            <a:avLst/>
          </a:prstGeom>
          <a:solidFill>
            <a:schemeClr val="accent4">
              <a:lumMod val="40000"/>
              <a:lumOff val="60000"/>
            </a:schemeClr>
          </a:solidFill>
          <a:ln>
            <a:solidFill>
              <a:schemeClr val="accent4">
                <a:lumMod val="50000"/>
              </a:schemeClr>
            </a:solidFill>
          </a:ln>
        </p:spPr>
        <p:txBody>
          <a:bodyPr wrap="square" rtlCol="0" anchor="ctr">
            <a:spAutoFit/>
          </a:bodyPr>
          <a:lstStyle/>
          <a:p>
            <a:pPr algn="ctr"/>
            <a:r>
              <a:rPr lang="en-IN" sz="2000" dirty="0"/>
              <a:t>$6,000 × 2%</a:t>
            </a:r>
            <a:endParaRPr lang="en-US" sz="2000" dirty="0"/>
          </a:p>
        </p:txBody>
      </p:sp>
      <p:sp>
        <p:nvSpPr>
          <p:cNvPr id="38" name="TextBox 37"/>
          <p:cNvSpPr txBox="1"/>
          <p:nvPr/>
        </p:nvSpPr>
        <p:spPr>
          <a:xfrm>
            <a:off x="666694" y="1544501"/>
            <a:ext cx="8382001" cy="1200329"/>
          </a:xfrm>
          <a:prstGeom prst="rect">
            <a:avLst/>
          </a:prstGeom>
          <a:noFill/>
          <a:ln w="19050">
            <a:noFill/>
          </a:ln>
        </p:spPr>
        <p:txBody>
          <a:bodyPr wrap="square" rtlCol="0">
            <a:spAutoFit/>
          </a:bodyPr>
          <a:lstStyle/>
          <a:p>
            <a:r>
              <a:rPr lang="en-US" sz="2400" dirty="0"/>
              <a:t>The remaining balance of $</a:t>
            </a:r>
            <a:r>
              <a:rPr lang="en-US" sz="2400" dirty="0" smtClean="0"/>
              <a:t>6,000 was </a:t>
            </a:r>
            <a:r>
              <a:rPr lang="en-US" sz="2400" dirty="0"/>
              <a:t>paid on November </a:t>
            </a:r>
            <a:r>
              <a:rPr lang="en-US" sz="2400" dirty="0" smtClean="0"/>
              <a:t>4 (after the </a:t>
            </a:r>
            <a:r>
              <a:rPr lang="en-US" sz="2400" dirty="0"/>
              <a:t>discount period). Lothridge employs a periodic inventory system</a:t>
            </a:r>
            <a:r>
              <a:rPr lang="en-US" sz="2400" dirty="0" smtClean="0"/>
              <a:t>. </a:t>
            </a:r>
            <a:endParaRPr lang="en-US" sz="2200" dirty="0"/>
          </a:p>
        </p:txBody>
      </p:sp>
    </p:spTree>
    <p:extLst>
      <p:ext uri="{BB962C8B-B14F-4D97-AF65-F5344CB8AC3E}">
        <p14:creationId xmlns:p14="http://schemas.microsoft.com/office/powerpoint/2010/main" val="35568081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10" presetClass="entr" presetSubtype="0"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par>
                                <p:cTn id="66" presetID="22" presetClass="entr" presetSubtype="1" fill="hold"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up)">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P spid="26" grpId="0"/>
      <p:bldP spid="28" grpId="0"/>
      <p:bldP spid="29" grpId="0"/>
      <p:bldP spid="32" grpId="0"/>
      <p:bldP spid="33" grpId="0"/>
      <p:bldP spid="40" grpId="0"/>
      <p:bldP spid="41" grpId="0"/>
      <p:bldP spid="42" grpId="0"/>
      <p:bldP spid="43" grpId="0"/>
      <p:bldP spid="44" grpId="0"/>
      <p:bldP spid="45" grpId="0"/>
      <p:bldP spid="34" grpId="0"/>
      <p:bldP spid="35" grpId="0"/>
      <p:bldP spid="36" grpId="0" animBg="1"/>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1566" y="2267134"/>
            <a:ext cx="3959352" cy="4362266"/>
          </a:xfrm>
          <a:prstGeom prst="rect">
            <a:avLst/>
          </a:pr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N" dirty="0"/>
          </a:p>
          <a:p>
            <a:endParaRPr lang="en-IN" dirty="0"/>
          </a:p>
          <a:p>
            <a:pPr marL="228600" lvl="1" indent="-228600">
              <a:buFont typeface="Arial" panose="020B0604020202020204" pitchFamily="34" charset="0"/>
              <a:buChar char="•"/>
            </a:pPr>
            <a:r>
              <a:rPr lang="en-IN" sz="2400" dirty="0"/>
              <a:t>Goods that are </a:t>
            </a:r>
            <a:r>
              <a:rPr lang="en-IN" sz="2400" b="1" dirty="0">
                <a:solidFill>
                  <a:srgbClr val="C00000"/>
                </a:solidFill>
              </a:rPr>
              <a:t>purchased</a:t>
            </a:r>
            <a:r>
              <a:rPr lang="en-IN" sz="2400" dirty="0"/>
              <a:t> primarily in finished form from wholesalers and retailers</a:t>
            </a:r>
          </a:p>
          <a:p>
            <a:pPr marL="228600" lvl="1" indent="-228600">
              <a:buFont typeface="Arial" panose="020B0604020202020204" pitchFamily="34" charset="0"/>
              <a:buChar char="•"/>
            </a:pPr>
            <a:r>
              <a:rPr lang="en-IN" sz="2400" dirty="0" smtClean="0"/>
              <a:t>Cost </a:t>
            </a:r>
            <a:r>
              <a:rPr lang="en-IN" sz="2400" dirty="0"/>
              <a:t>of merchandise inventory </a:t>
            </a:r>
            <a:r>
              <a:rPr lang="en-IN" sz="2400" dirty="0" smtClean="0"/>
              <a:t>includes:</a:t>
            </a:r>
          </a:p>
          <a:p>
            <a:pPr lvl="1" indent="-228600">
              <a:buClr>
                <a:schemeClr val="tx1"/>
              </a:buClr>
              <a:buFont typeface="Wingdings" panose="05000000000000000000" pitchFamily="2" charset="2"/>
              <a:buChar char="Ø"/>
            </a:pPr>
            <a:r>
              <a:rPr lang="en-IN" sz="2400" b="1" dirty="0" smtClean="0">
                <a:solidFill>
                  <a:srgbClr val="C00000"/>
                </a:solidFill>
              </a:rPr>
              <a:t>Purchase price </a:t>
            </a:r>
            <a:r>
              <a:rPr lang="en-IN" sz="2400" dirty="0" smtClean="0"/>
              <a:t>plus</a:t>
            </a:r>
          </a:p>
          <a:p>
            <a:pPr lvl="1" indent="-228600">
              <a:buClr>
                <a:schemeClr val="tx1"/>
              </a:buClr>
              <a:buFont typeface="Wingdings" panose="05000000000000000000" pitchFamily="2" charset="2"/>
              <a:buChar char="Ø"/>
            </a:pPr>
            <a:r>
              <a:rPr lang="en-IN" sz="2400" b="1" dirty="0" smtClean="0">
                <a:solidFill>
                  <a:srgbClr val="C00000"/>
                </a:solidFill>
              </a:rPr>
              <a:t>Any other </a:t>
            </a:r>
            <a:r>
              <a:rPr lang="en-IN" sz="2400" b="1" dirty="0">
                <a:solidFill>
                  <a:srgbClr val="C00000"/>
                </a:solidFill>
              </a:rPr>
              <a:t>costs necessary </a:t>
            </a:r>
            <a:r>
              <a:rPr lang="en-IN" sz="2400" dirty="0"/>
              <a:t>to get </a:t>
            </a:r>
            <a:r>
              <a:rPr lang="en-IN" sz="2400" dirty="0" smtClean="0"/>
              <a:t>goods in condition and location </a:t>
            </a:r>
            <a:r>
              <a:rPr lang="en-IN" sz="2400" dirty="0"/>
              <a:t>for sale</a:t>
            </a:r>
            <a:endParaRPr lang="en-US" sz="2400" dirty="0"/>
          </a:p>
          <a:p>
            <a:endParaRPr lang="en-IN" dirty="0"/>
          </a:p>
        </p:txBody>
      </p:sp>
      <p:sp>
        <p:nvSpPr>
          <p:cNvPr id="8" name="Rectangle 7"/>
          <p:cNvSpPr/>
          <p:nvPr/>
        </p:nvSpPr>
        <p:spPr>
          <a:xfrm>
            <a:off x="4968766" y="2267134"/>
            <a:ext cx="3962400" cy="4362265"/>
          </a:xfrm>
          <a:prstGeom prst="rect">
            <a:avLst/>
          </a:prstGeom>
          <a:noFill/>
          <a:ln>
            <a:solidFill>
              <a:schemeClr val="accent5">
                <a:lumMod val="50000"/>
              </a:schemeClr>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N" dirty="0"/>
          </a:p>
          <a:p>
            <a:endParaRPr lang="en-IN" dirty="0"/>
          </a:p>
          <a:p>
            <a:pPr marL="285750" indent="-285750">
              <a:buFont typeface="Arial" panose="020B0604020202020204" pitchFamily="34" charset="0"/>
              <a:buChar char="•"/>
            </a:pPr>
            <a:r>
              <a:rPr lang="en-IN" sz="2400" dirty="0"/>
              <a:t>Goods that are </a:t>
            </a:r>
            <a:r>
              <a:rPr lang="en-IN" sz="2400" b="1" dirty="0">
                <a:solidFill>
                  <a:srgbClr val="C00000"/>
                </a:solidFill>
              </a:rPr>
              <a:t>produced</a:t>
            </a:r>
            <a:r>
              <a:rPr lang="en-IN" sz="2400" dirty="0"/>
              <a:t> by a manufacturing company to be sold to wholesalers, retailers, or other manufacturers </a:t>
            </a:r>
          </a:p>
          <a:p>
            <a:pPr marL="285750" indent="-285750">
              <a:buFont typeface="Arial" panose="020B0604020202020204" pitchFamily="34" charset="0"/>
              <a:buChar char="•"/>
            </a:pPr>
            <a:r>
              <a:rPr lang="en-IN" sz="2400" dirty="0"/>
              <a:t>Consists of:</a:t>
            </a:r>
          </a:p>
          <a:p>
            <a:pPr lvl="1" indent="-228600">
              <a:buClr>
                <a:schemeClr val="tx1"/>
              </a:buClr>
              <a:buFont typeface="Wingdings" panose="05000000000000000000" pitchFamily="2" charset="2"/>
              <a:buChar char="Ø"/>
            </a:pPr>
            <a:r>
              <a:rPr lang="en-IN" sz="2400" b="1" dirty="0">
                <a:solidFill>
                  <a:srgbClr val="C00000"/>
                </a:solidFill>
              </a:rPr>
              <a:t>Raw materials</a:t>
            </a:r>
          </a:p>
          <a:p>
            <a:pPr lvl="1" indent="-228600">
              <a:buClr>
                <a:schemeClr val="tx1"/>
              </a:buClr>
              <a:buFont typeface="Wingdings" panose="05000000000000000000" pitchFamily="2" charset="2"/>
              <a:buChar char="Ø"/>
            </a:pPr>
            <a:r>
              <a:rPr lang="en-US" sz="2400" b="1" dirty="0">
                <a:solidFill>
                  <a:srgbClr val="C00000"/>
                </a:solidFill>
              </a:rPr>
              <a:t>Work-in-process</a:t>
            </a:r>
            <a:endParaRPr lang="en-IN" sz="2400" b="1" dirty="0">
              <a:solidFill>
                <a:srgbClr val="C00000"/>
              </a:solidFill>
            </a:endParaRPr>
          </a:p>
          <a:p>
            <a:pPr lvl="1" indent="-228600">
              <a:buClr>
                <a:schemeClr val="tx1"/>
              </a:buClr>
              <a:buFont typeface="Wingdings" panose="05000000000000000000" pitchFamily="2" charset="2"/>
              <a:buChar char="Ø"/>
            </a:pPr>
            <a:r>
              <a:rPr lang="en-US" sz="2400" b="1" dirty="0">
                <a:solidFill>
                  <a:srgbClr val="C00000"/>
                </a:solidFill>
              </a:rPr>
              <a:t>Finished goods</a:t>
            </a:r>
          </a:p>
          <a:p>
            <a:pPr lvl="1"/>
            <a:endParaRPr lang="en-US" sz="2600" dirty="0"/>
          </a:p>
        </p:txBody>
      </p:sp>
      <p:sp>
        <p:nvSpPr>
          <p:cNvPr id="11" name="Freeform 10"/>
          <p:cNvSpPr/>
          <p:nvPr/>
        </p:nvSpPr>
        <p:spPr>
          <a:xfrm>
            <a:off x="3320076" y="1007400"/>
            <a:ext cx="2895600" cy="445773"/>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1">
              <a:lumMod val="50000"/>
            </a:schemeClr>
          </a:solidFill>
          <a:ln>
            <a:solidFill>
              <a:schemeClr val="bg2">
                <a:lumMod val="10000"/>
              </a:schemeClr>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600" dirty="0"/>
              <a:t>Inventory</a:t>
            </a:r>
          </a:p>
        </p:txBody>
      </p:sp>
      <p:sp>
        <p:nvSpPr>
          <p:cNvPr id="12" name="Left Brace 11"/>
          <p:cNvSpPr/>
          <p:nvPr/>
        </p:nvSpPr>
        <p:spPr>
          <a:xfrm rot="5400000">
            <a:off x="4566726" y="-512360"/>
            <a:ext cx="364198" cy="4284518"/>
          </a:xfrm>
          <a:prstGeom prst="leftBrace">
            <a:avLst/>
          </a:prstGeom>
          <a:ln w="19050">
            <a:solidFill>
              <a:schemeClr val="bg2">
                <a:lumMod val="1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Freeform 5"/>
          <p:cNvSpPr/>
          <p:nvPr/>
        </p:nvSpPr>
        <p:spPr>
          <a:xfrm>
            <a:off x="1127593" y="1837096"/>
            <a:ext cx="2895600" cy="813644"/>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2">
              <a:lumMod val="40000"/>
              <a:lumOff val="60000"/>
            </a:schemeClr>
          </a:solidFill>
          <a:ln>
            <a:solidFill>
              <a:schemeClr val="accent2">
                <a:lumMod val="50000"/>
              </a:schemeClr>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600" dirty="0">
                <a:solidFill>
                  <a:schemeClr val="tx1"/>
                </a:solidFill>
              </a:rPr>
              <a:t>Merchandising Inventory</a:t>
            </a:r>
          </a:p>
        </p:txBody>
      </p:sp>
      <p:sp>
        <p:nvSpPr>
          <p:cNvPr id="9" name="Freeform 8"/>
          <p:cNvSpPr/>
          <p:nvPr/>
        </p:nvSpPr>
        <p:spPr>
          <a:xfrm>
            <a:off x="5439822" y="1837096"/>
            <a:ext cx="2971800" cy="813644"/>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5">
              <a:lumMod val="40000"/>
              <a:lumOff val="60000"/>
            </a:schemeClr>
          </a:solidFill>
          <a:ln>
            <a:solidFill>
              <a:schemeClr val="tx2">
                <a:lumMod val="50000"/>
              </a:schemeClr>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marL="0" lvl="1" algn="ctr">
              <a:spcBef>
                <a:spcPts val="400"/>
              </a:spcBef>
            </a:pPr>
            <a:r>
              <a:rPr lang="en-US" sz="2600" dirty="0">
                <a:solidFill>
                  <a:schemeClr val="tx1"/>
                </a:solidFill>
              </a:rPr>
              <a:t>Manufacturing </a:t>
            </a:r>
            <a:r>
              <a:rPr lang="en-US" sz="2600" dirty="0">
                <a:solidFill>
                  <a:schemeClr val="tx1">
                    <a:lumMod val="95000"/>
                    <a:lumOff val="5000"/>
                  </a:schemeClr>
                </a:solidFill>
              </a:rPr>
              <a:t>Inventory</a:t>
            </a:r>
          </a:p>
        </p:txBody>
      </p:sp>
      <p:sp>
        <p:nvSpPr>
          <p:cNvPr id="13" name="Title 1"/>
          <p:cNvSpPr>
            <a:spLocks noGrp="1"/>
          </p:cNvSpPr>
          <p:nvPr>
            <p:ph type="title"/>
          </p:nvPr>
        </p:nvSpPr>
        <p:spPr>
          <a:xfrm>
            <a:off x="634025" y="110047"/>
            <a:ext cx="8229600" cy="1143000"/>
          </a:xfrm>
        </p:spPr>
        <p:txBody>
          <a:bodyPr/>
          <a:lstStyle/>
          <a:p>
            <a:r>
              <a:rPr lang="en-US" dirty="0">
                <a:latin typeface="+mj-lt"/>
              </a:rPr>
              <a:t>Types of Inventory</a:t>
            </a:r>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17682160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6"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ctr"/>
            <a:r>
              <a:rPr lang="en-US" altLang="en-US" sz="3400" dirty="0"/>
              <a:t>Concept </a:t>
            </a:r>
            <a:r>
              <a:rPr lang="en-US" altLang="en-US" sz="3400" dirty="0" smtClean="0"/>
              <a:t>Check:</a:t>
            </a:r>
            <a:br>
              <a:rPr lang="en-US" altLang="en-US" sz="3400" dirty="0" smtClean="0"/>
            </a:br>
            <a:r>
              <a:rPr lang="en-US" altLang="en-US" sz="3400" dirty="0" smtClean="0"/>
              <a:t>Purchase </a:t>
            </a:r>
            <a:r>
              <a:rPr lang="en-US" altLang="en-US" sz="3400" dirty="0"/>
              <a:t>Discounts Net Method</a:t>
            </a:r>
            <a:endParaRPr lang="en-US" sz="3400"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Covington Mattress buys mattresses from Simpson Manufacturing</a:t>
            </a:r>
            <a:r>
              <a:rPr lang="en-US" sz="2400" dirty="0" smtClean="0"/>
              <a:t>. Covington </a:t>
            </a:r>
            <a:r>
              <a:rPr lang="en-US" sz="2400" dirty="0"/>
              <a:t>purchased mattresses from Simpson on August 16 and received an invoice for $12,000 with payment terms of 2/10, n/30. Covington uses the </a:t>
            </a:r>
            <a:r>
              <a:rPr lang="en-US" sz="2400" b="1" dirty="0">
                <a:solidFill>
                  <a:srgbClr val="C00000"/>
                </a:solidFill>
              </a:rPr>
              <a:t>net</a:t>
            </a:r>
            <a:r>
              <a:rPr lang="en-US" sz="2400" dirty="0"/>
              <a:t> method to record purchases. Covington should record the purchase at:</a:t>
            </a:r>
          </a:p>
          <a:p>
            <a:pPr marL="457200" indent="-457200">
              <a:buFont typeface="+mj-lt"/>
              <a:buAutoNum type="alphaLcPeriod"/>
            </a:pPr>
            <a:r>
              <a:rPr lang="en-US" sz="2400" dirty="0" smtClean="0"/>
              <a:t>$11,880 </a:t>
            </a:r>
            <a:endParaRPr lang="en-US" sz="2400" dirty="0"/>
          </a:p>
          <a:p>
            <a:pPr marL="457200" indent="-457200">
              <a:buFont typeface="+mj-lt"/>
              <a:buAutoNum type="alphaLcPeriod"/>
            </a:pPr>
            <a:r>
              <a:rPr lang="en-US" sz="2400" dirty="0" smtClean="0"/>
              <a:t>$11,760 </a:t>
            </a:r>
            <a:endParaRPr lang="en-US" sz="2400" dirty="0"/>
          </a:p>
          <a:p>
            <a:pPr marL="457200" indent="-457200">
              <a:buFont typeface="+mj-lt"/>
              <a:buAutoNum type="alphaLcPeriod"/>
            </a:pPr>
            <a:r>
              <a:rPr lang="en-US" sz="2400" dirty="0" smtClean="0"/>
              <a:t>$12,000 </a:t>
            </a:r>
            <a:endParaRPr lang="en-US" sz="2400" dirty="0"/>
          </a:p>
          <a:p>
            <a:pPr marL="457200" indent="-457200">
              <a:buFont typeface="+mj-lt"/>
              <a:buAutoNum type="alphaLcPeriod"/>
            </a:pPr>
            <a:r>
              <a:rPr lang="en-US" sz="2400" dirty="0" smtClean="0"/>
              <a:t>$12,240</a:t>
            </a:r>
            <a:endParaRPr lang="en-US" sz="24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40386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895600" y="4343400"/>
            <a:ext cx="5764480" cy="830997"/>
          </a:xfrm>
          <a:prstGeom prst="rect">
            <a:avLst/>
          </a:prstGeom>
          <a:solidFill>
            <a:srgbClr val="FDEADA"/>
          </a:solidFill>
          <a:ln w="6350">
            <a:solidFill>
              <a:schemeClr val="tx1"/>
            </a:solidFill>
          </a:ln>
        </p:spPr>
        <p:txBody>
          <a:bodyPr wrap="square" rtlCol="0">
            <a:spAutoFit/>
          </a:bodyPr>
          <a:lstStyle/>
          <a:p>
            <a:pPr lvl="0"/>
            <a:r>
              <a:rPr lang="en-US" sz="2400" dirty="0" smtClean="0"/>
              <a:t>The </a:t>
            </a:r>
            <a:r>
              <a:rPr lang="en-US" sz="2400" dirty="0"/>
              <a:t>correct answer is </a:t>
            </a:r>
            <a:r>
              <a:rPr lang="en-US" sz="2400" i="1" dirty="0" smtClean="0"/>
              <a:t>b</a:t>
            </a:r>
            <a:r>
              <a:rPr lang="en-US" sz="2400" dirty="0"/>
              <a:t>:</a:t>
            </a:r>
            <a:r>
              <a:rPr lang="en-US" sz="2400" dirty="0" smtClean="0"/>
              <a:t> The </a:t>
            </a:r>
            <a:r>
              <a:rPr lang="en-US" sz="2400" dirty="0"/>
              <a:t>original cost less the 2% discount</a:t>
            </a:r>
            <a:r>
              <a:rPr lang="en-US" sz="2400" dirty="0" smtClean="0"/>
              <a:t>. $</a:t>
            </a:r>
            <a:r>
              <a:rPr lang="en-US" sz="2400" dirty="0"/>
              <a:t>12,000 </a:t>
            </a:r>
            <a:r>
              <a:rPr lang="en-US" sz="2400" dirty="0" smtClean="0"/>
              <a:t>× </a:t>
            </a:r>
            <a:r>
              <a:rPr lang="en-US" sz="2400" dirty="0"/>
              <a:t>98</a:t>
            </a:r>
            <a:r>
              <a:rPr lang="en-US" sz="2400" dirty="0" smtClean="0"/>
              <a:t>% = </a:t>
            </a:r>
            <a:r>
              <a:rPr lang="en-US" sz="2400" b="1" dirty="0">
                <a:solidFill>
                  <a:srgbClr val="C00000"/>
                </a:solidFill>
              </a:rPr>
              <a:t>$11,760</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LO8-3</a:t>
            </a:r>
            <a:endParaRPr lang="en-IN" dirty="0"/>
          </a:p>
        </p:txBody>
      </p:sp>
    </p:spTree>
    <p:extLst>
      <p:ext uri="{BB962C8B-B14F-4D97-AF65-F5344CB8AC3E}">
        <p14:creationId xmlns:p14="http://schemas.microsoft.com/office/powerpoint/2010/main" val="415493121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ctr"/>
            <a:r>
              <a:rPr lang="en-US" altLang="en-US" sz="3400" dirty="0"/>
              <a:t>Concept Check: </a:t>
            </a:r>
            <a:r>
              <a:rPr lang="en-US" altLang="en-US" sz="3400" dirty="0" smtClean="0"/>
              <a:t/>
            </a:r>
            <a:br>
              <a:rPr lang="en-US" altLang="en-US" sz="3400" dirty="0" smtClean="0"/>
            </a:br>
            <a:r>
              <a:rPr lang="en-US" altLang="en-US" sz="3400" dirty="0" smtClean="0"/>
              <a:t>Purchase </a:t>
            </a:r>
            <a:r>
              <a:rPr lang="en-US" altLang="en-US" sz="3400" dirty="0"/>
              <a:t>Discounts Gross Method</a:t>
            </a:r>
            <a:endParaRPr lang="en-US" sz="3400"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Covington Mattress buys mattresses from Simpson Manufacturing</a:t>
            </a:r>
            <a:r>
              <a:rPr lang="en-US" sz="2400" dirty="0" smtClean="0"/>
              <a:t>. Covington </a:t>
            </a:r>
            <a:r>
              <a:rPr lang="en-US" sz="2400" dirty="0"/>
              <a:t>purchased mattresses from Simpson on August 16 and received an invoice for $12,000 with payment terms of 2/10, n/30. Covington uses the </a:t>
            </a:r>
            <a:r>
              <a:rPr lang="en-US" sz="2400" b="1" dirty="0">
                <a:solidFill>
                  <a:srgbClr val="C00000"/>
                </a:solidFill>
              </a:rPr>
              <a:t>gross</a:t>
            </a:r>
            <a:r>
              <a:rPr lang="en-US" sz="2400" dirty="0"/>
              <a:t> method to record purchases. Covington should record the purchase at:</a:t>
            </a:r>
          </a:p>
          <a:p>
            <a:pPr marL="457200" indent="-457200">
              <a:buFont typeface="+mj-lt"/>
              <a:buAutoNum type="alphaLcPeriod"/>
            </a:pPr>
            <a:r>
              <a:rPr lang="en-US" sz="2400" dirty="0" smtClean="0"/>
              <a:t>$11,880 </a:t>
            </a:r>
            <a:endParaRPr lang="en-US" sz="2400" dirty="0"/>
          </a:p>
          <a:p>
            <a:pPr marL="457200" indent="-457200">
              <a:buFont typeface="+mj-lt"/>
              <a:buAutoNum type="alphaLcPeriod"/>
            </a:pPr>
            <a:r>
              <a:rPr lang="en-US" sz="2400" dirty="0" smtClean="0"/>
              <a:t>$11,760</a:t>
            </a:r>
            <a:endParaRPr lang="en-US" sz="2400" dirty="0"/>
          </a:p>
          <a:p>
            <a:pPr marL="457200" indent="-457200">
              <a:buFont typeface="+mj-lt"/>
              <a:buAutoNum type="alphaLcPeriod"/>
            </a:pPr>
            <a:r>
              <a:rPr lang="en-US" sz="2400" dirty="0" smtClean="0"/>
              <a:t>$12,000 </a:t>
            </a:r>
            <a:endParaRPr lang="en-US" sz="2400" dirty="0"/>
          </a:p>
          <a:p>
            <a:pPr marL="457200" indent="-457200">
              <a:buFont typeface="+mj-lt"/>
              <a:buAutoNum type="alphaLcPeriod"/>
            </a:pPr>
            <a:r>
              <a:rPr lang="en-US" sz="2400" dirty="0" smtClean="0"/>
              <a:t>$12,240</a:t>
            </a:r>
            <a:endParaRPr lang="en-US" sz="24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51767" y="48006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971800" y="4343400"/>
            <a:ext cx="5265738" cy="1200329"/>
          </a:xfrm>
          <a:prstGeom prst="rect">
            <a:avLst/>
          </a:prstGeom>
          <a:solidFill>
            <a:srgbClr val="FDEADA"/>
          </a:solidFill>
          <a:ln w="6350">
            <a:solidFill>
              <a:schemeClr val="tx1"/>
            </a:solidFill>
          </a:ln>
        </p:spPr>
        <p:txBody>
          <a:bodyPr wrap="square" rtlCol="0">
            <a:spAutoFit/>
          </a:bodyPr>
          <a:lstStyle/>
          <a:p>
            <a:pPr lvl="0"/>
            <a:r>
              <a:rPr lang="en-US" sz="2400" dirty="0" smtClean="0"/>
              <a:t>The </a:t>
            </a:r>
            <a:r>
              <a:rPr lang="en-US" sz="2400" dirty="0"/>
              <a:t>correct answer is </a:t>
            </a:r>
            <a:r>
              <a:rPr lang="en-US" sz="2400" i="1" dirty="0"/>
              <a:t>c</a:t>
            </a:r>
            <a:r>
              <a:rPr lang="en-US" sz="2400" dirty="0"/>
              <a:t>. </a:t>
            </a:r>
            <a:r>
              <a:rPr lang="en-US" sz="2400" dirty="0" smtClean="0"/>
              <a:t>Under the gross method, the purchase is recorded at the full invoice price of </a:t>
            </a:r>
            <a:r>
              <a:rPr lang="en-US" sz="2400" b="1" dirty="0" smtClean="0">
                <a:solidFill>
                  <a:srgbClr val="C00000"/>
                </a:solidFill>
              </a:rPr>
              <a:t>$12,000</a:t>
            </a:r>
            <a:r>
              <a:rPr lang="en-US" sz="2400" dirty="0" smtClean="0">
                <a:solidFill>
                  <a:srgbClr val="000000"/>
                </a:solidFill>
              </a:rPr>
              <a:t>.</a:t>
            </a:r>
            <a:endParaRPr lang="en-US" sz="2400" dirty="0">
              <a:solidFill>
                <a:srgbClr val="000000"/>
              </a:solidFill>
            </a:endParaRP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LO8-3</a:t>
            </a:r>
            <a:endParaRPr lang="en-IN" dirty="0"/>
          </a:p>
        </p:txBody>
      </p:sp>
    </p:spTree>
    <p:extLst>
      <p:ext uri="{BB962C8B-B14F-4D97-AF65-F5344CB8AC3E}">
        <p14:creationId xmlns:p14="http://schemas.microsoft.com/office/powerpoint/2010/main" val="101946865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Inventory </a:t>
            </a:r>
            <a:r>
              <a:rPr lang="en-US" dirty="0"/>
              <a:t>Transactions—Perpetual and Periodic Systems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30" name="TextBox 29"/>
          <p:cNvSpPr txBox="1"/>
          <p:nvPr/>
        </p:nvSpPr>
        <p:spPr>
          <a:xfrm>
            <a:off x="611561" y="1371743"/>
            <a:ext cx="8516565" cy="5170646"/>
          </a:xfrm>
          <a:prstGeom prst="rect">
            <a:avLst/>
          </a:prstGeom>
          <a:noFill/>
          <a:ln w="19050">
            <a:noFill/>
          </a:ln>
        </p:spPr>
        <p:txBody>
          <a:bodyPr wrap="square" rtlCol="0">
            <a:spAutoFit/>
          </a:bodyPr>
          <a:lstStyle/>
          <a:p>
            <a:r>
              <a:rPr lang="en-US" sz="2200" dirty="0"/>
              <a:t>The Lothridge Wholesale Beverage Company purchases soft drinks from producers and then sells them to retailers. The company began 2018 with merchandise inventory of $120,000 on hand. During 2018 additional inventory transactions include: </a:t>
            </a:r>
          </a:p>
          <a:p>
            <a:pPr marL="342900" lvl="0" indent="-342900">
              <a:buFont typeface="Arial" panose="020B0604020202020204" pitchFamily="34" charset="0"/>
              <a:buChar char="•"/>
            </a:pPr>
            <a:r>
              <a:rPr lang="en-US" sz="2200" dirty="0">
                <a:solidFill>
                  <a:prstClr val="black"/>
                </a:solidFill>
              </a:rPr>
              <a:t>Purchases of merchandise on account totaled $620,000, with terms 2/10, n/</a:t>
            </a:r>
            <a:r>
              <a:rPr lang="en-US" sz="2200" dirty="0" smtClean="0">
                <a:solidFill>
                  <a:prstClr val="black"/>
                </a:solidFill>
              </a:rPr>
              <a:t>30 </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Freight charges paid by </a:t>
            </a:r>
            <a:r>
              <a:rPr lang="en-US" sz="2200" dirty="0" err="1">
                <a:solidFill>
                  <a:prstClr val="black"/>
                </a:solidFill>
              </a:rPr>
              <a:t>Lothridge</a:t>
            </a:r>
            <a:r>
              <a:rPr lang="en-US" sz="2200" dirty="0">
                <a:solidFill>
                  <a:prstClr val="black"/>
                </a:solidFill>
              </a:rPr>
              <a:t> were $</a:t>
            </a:r>
            <a:r>
              <a:rPr lang="en-US" sz="2200" dirty="0" smtClean="0">
                <a:solidFill>
                  <a:prstClr val="black"/>
                </a:solidFill>
              </a:rPr>
              <a:t>16,000 </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Merchandise with a cost of $20,000 was returned to suppliers for </a:t>
            </a:r>
            <a:r>
              <a:rPr lang="en-US" sz="2200" dirty="0" smtClean="0">
                <a:solidFill>
                  <a:prstClr val="black"/>
                </a:solidFill>
              </a:rPr>
              <a:t>credit </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All purchases on account were paid within the discount </a:t>
            </a:r>
            <a:r>
              <a:rPr lang="en-US" sz="2200" dirty="0" smtClean="0">
                <a:solidFill>
                  <a:prstClr val="black"/>
                </a:solidFill>
              </a:rPr>
              <a:t>period</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Sales on account totaled $830,000. The cost of soft drinks sold was $</a:t>
            </a:r>
            <a:r>
              <a:rPr lang="en-US" sz="2200" dirty="0" smtClean="0">
                <a:solidFill>
                  <a:prstClr val="black"/>
                </a:solidFill>
              </a:rPr>
              <a:t>550,000. </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Inventory remaining on hand at the end of 2018 totaled $</a:t>
            </a:r>
            <a:r>
              <a:rPr lang="en-US" sz="2200" dirty="0" smtClean="0">
                <a:solidFill>
                  <a:prstClr val="black"/>
                </a:solidFill>
              </a:rPr>
              <a:t>174,000 </a:t>
            </a:r>
            <a:endParaRPr lang="en-US" sz="2200" dirty="0">
              <a:solidFill>
                <a:prstClr val="black"/>
              </a:solidFill>
            </a:endParaRPr>
          </a:p>
          <a:p>
            <a:pPr lvl="0"/>
            <a:r>
              <a:rPr lang="en-US" sz="2200" dirty="0">
                <a:solidFill>
                  <a:prstClr val="black"/>
                </a:solidFill>
              </a:rPr>
              <a:t>The above transactions are recorded in summary form according to both the perpetual and periodic inventory systems using the gross method:</a:t>
            </a:r>
            <a:endParaRPr lang="en-US" sz="2200" dirty="0"/>
          </a:p>
        </p:txBody>
      </p:sp>
    </p:spTree>
    <p:extLst>
      <p:ext uri="{BB962C8B-B14F-4D97-AF65-F5344CB8AC3E}">
        <p14:creationId xmlns:p14="http://schemas.microsoft.com/office/powerpoint/2010/main" val="375099662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1447658"/>
          </a:xfrm>
        </p:spPr>
        <p:txBody>
          <a:bodyPr>
            <a:normAutofit fontScale="90000"/>
          </a:bodyPr>
          <a:lstStyle/>
          <a:p>
            <a:r>
              <a:rPr lang="en-US" dirty="0" smtClean="0">
                <a:latin typeface="+mj-lt"/>
              </a:rPr>
              <a:t>Inventory </a:t>
            </a:r>
            <a:r>
              <a:rPr lang="en-US" dirty="0">
                <a:latin typeface="+mj-lt"/>
              </a:rPr>
              <a:t>Transactions—Perpetual and Periodic Systems</a:t>
            </a:r>
            <a:r>
              <a:rPr lang="en-US" sz="3100" dirty="0">
                <a:latin typeface="+mj-lt"/>
              </a:rPr>
              <a:t> </a:t>
            </a:r>
            <a:r>
              <a:rPr lang="en-US" sz="3100" dirty="0" smtClean="0">
                <a:latin typeface="+mj-lt"/>
              </a:rPr>
              <a:t>(continued)</a:t>
            </a:r>
            <a:endParaRPr lang="en-US" sz="31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graphicFrame>
        <p:nvGraphicFramePr>
          <p:cNvPr id="10" name="Table 9"/>
          <p:cNvGraphicFramePr>
            <a:graphicFrameLocks noGrp="1"/>
          </p:cNvGraphicFramePr>
          <p:nvPr>
            <p:extLst>
              <p:ext uri="{D42A27DB-BD31-4B8C-83A1-F6EECF244321}">
                <p14:modId xmlns:p14="http://schemas.microsoft.com/office/powerpoint/2010/main" val="2792182908"/>
              </p:ext>
            </p:extLst>
          </p:nvPr>
        </p:nvGraphicFramePr>
        <p:xfrm>
          <a:off x="653900" y="1780440"/>
          <a:ext cx="8458202" cy="4449180"/>
        </p:xfrm>
        <a:graphic>
          <a:graphicData uri="http://schemas.openxmlformats.org/drawingml/2006/table">
            <a:tbl>
              <a:tblPr>
                <a:tableStyleId>{5C22544A-7EE6-4342-B048-85BDC9FD1C3A}</a:tableStyleId>
              </a:tblPr>
              <a:tblGrid>
                <a:gridCol w="49429">
                  <a:extLst>
                    <a:ext uri="{9D8B030D-6E8A-4147-A177-3AD203B41FA5}">
                      <a16:colId xmlns:a16="http://schemas.microsoft.com/office/drawing/2014/main" xmlns="" val="20000"/>
                    </a:ext>
                  </a:extLst>
                </a:gridCol>
                <a:gridCol w="188277">
                  <a:extLst>
                    <a:ext uri="{9D8B030D-6E8A-4147-A177-3AD203B41FA5}">
                      <a16:colId xmlns:a16="http://schemas.microsoft.com/office/drawing/2014/main" xmlns="" val="20001"/>
                    </a:ext>
                  </a:extLst>
                </a:gridCol>
                <a:gridCol w="2171451">
                  <a:extLst>
                    <a:ext uri="{9D8B030D-6E8A-4147-A177-3AD203B41FA5}">
                      <a16:colId xmlns:a16="http://schemas.microsoft.com/office/drawing/2014/main" xmlns="" val="20002"/>
                    </a:ext>
                  </a:extLst>
                </a:gridCol>
                <a:gridCol w="930622">
                  <a:extLst>
                    <a:ext uri="{9D8B030D-6E8A-4147-A177-3AD203B41FA5}">
                      <a16:colId xmlns:a16="http://schemas.microsoft.com/office/drawing/2014/main" xmlns="" val="20003"/>
                    </a:ext>
                  </a:extLst>
                </a:gridCol>
                <a:gridCol w="770469">
                  <a:extLst>
                    <a:ext uri="{9D8B030D-6E8A-4147-A177-3AD203B41FA5}">
                      <a16:colId xmlns:a16="http://schemas.microsoft.com/office/drawing/2014/main" xmlns="" val="20004"/>
                    </a:ext>
                  </a:extLst>
                </a:gridCol>
                <a:gridCol w="82601">
                  <a:extLst>
                    <a:ext uri="{9D8B030D-6E8A-4147-A177-3AD203B41FA5}">
                      <a16:colId xmlns:a16="http://schemas.microsoft.com/office/drawing/2014/main" xmlns="" val="20005"/>
                    </a:ext>
                  </a:extLst>
                </a:gridCol>
                <a:gridCol w="155104">
                  <a:extLst>
                    <a:ext uri="{9D8B030D-6E8A-4147-A177-3AD203B41FA5}">
                      <a16:colId xmlns:a16="http://schemas.microsoft.com/office/drawing/2014/main" xmlns="" val="20006"/>
                    </a:ext>
                  </a:extLst>
                </a:gridCol>
                <a:gridCol w="232656">
                  <a:extLst>
                    <a:ext uri="{9D8B030D-6E8A-4147-A177-3AD203B41FA5}">
                      <a16:colId xmlns:a16="http://schemas.microsoft.com/office/drawing/2014/main" xmlns="" val="20007"/>
                    </a:ext>
                  </a:extLst>
                </a:gridCol>
                <a:gridCol w="1861244">
                  <a:extLst>
                    <a:ext uri="{9D8B030D-6E8A-4147-A177-3AD203B41FA5}">
                      <a16:colId xmlns:a16="http://schemas.microsoft.com/office/drawing/2014/main" xmlns="" val="20008"/>
                    </a:ext>
                  </a:extLst>
                </a:gridCol>
                <a:gridCol w="1163278">
                  <a:extLst>
                    <a:ext uri="{9D8B030D-6E8A-4147-A177-3AD203B41FA5}">
                      <a16:colId xmlns:a16="http://schemas.microsoft.com/office/drawing/2014/main" xmlns="" val="20009"/>
                    </a:ext>
                  </a:extLst>
                </a:gridCol>
                <a:gridCol w="775518">
                  <a:extLst>
                    <a:ext uri="{9D8B030D-6E8A-4147-A177-3AD203B41FA5}">
                      <a16:colId xmlns:a16="http://schemas.microsoft.com/office/drawing/2014/main" xmlns="" val="20010"/>
                    </a:ext>
                  </a:extLst>
                </a:gridCol>
                <a:gridCol w="77553">
                  <a:extLst>
                    <a:ext uri="{9D8B030D-6E8A-4147-A177-3AD203B41FA5}">
                      <a16:colId xmlns:a16="http://schemas.microsoft.com/office/drawing/2014/main" xmlns="" val="20011"/>
                    </a:ext>
                  </a:extLst>
                </a:gridCol>
              </a:tblGrid>
              <a:tr h="212310">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fontAlgn="b"/>
                      <a:r>
                        <a:rPr lang="en-IN" sz="2000" b="1" u="none" strike="noStrike" dirty="0">
                          <a:effectLst/>
                        </a:rPr>
                        <a:t>Perpetual System</a:t>
                      </a:r>
                      <a:endParaRPr lang="en-IN" sz="200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2000" b="1"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6">
                  <a:txBody>
                    <a:bodyPr/>
                    <a:lstStyle/>
                    <a:p>
                      <a:pPr algn="ctr" fontAlgn="b"/>
                      <a:r>
                        <a:rPr lang="en-US" sz="2000" b="1" i="0" u="none" strike="noStrike" kern="1200" baseline="0" dirty="0">
                          <a:solidFill>
                            <a:schemeClr val="dk1"/>
                          </a:solidFill>
                          <a:latin typeface="+mn-lt"/>
                          <a:ea typeface="+mn-ea"/>
                          <a:cs typeface="+mn-cs"/>
                        </a:rPr>
                        <a:t>Periodic System</a:t>
                      </a:r>
                      <a:endParaRPr lang="en-IN" sz="2000" b="1"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364710">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11">
                  <a:txBody>
                    <a:bodyPr/>
                    <a:lstStyle/>
                    <a:p>
                      <a:pPr algn="ctr" fontAlgn="b"/>
                      <a:r>
                        <a:rPr lang="en-US" sz="2000" b="1" i="0" u="none" strike="noStrike" kern="1200" baseline="0" dirty="0">
                          <a:solidFill>
                            <a:schemeClr val="dk1"/>
                          </a:solidFill>
                          <a:latin typeface="+mn-lt"/>
                          <a:ea typeface="+mn-ea"/>
                          <a:cs typeface="+mn-cs"/>
                        </a:rPr>
                        <a:t>Purchases</a:t>
                      </a:r>
                      <a:endParaRPr lang="en-IN" sz="2000" b="1"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95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b"/>
                      <a:endParaRPr lang="en-IN" sz="1950" b="1"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1"/>
                  </a:ext>
                </a:extLst>
              </a:tr>
              <a:tr h="187804">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dirty="0">
                          <a:solidFill>
                            <a:srgbClr val="0000CC"/>
                          </a:solidFill>
                          <a:latin typeface="+mn-lt"/>
                          <a:ea typeface="+mn-ea"/>
                          <a:cs typeface="+mn-cs"/>
                        </a:rPr>
                        <a:t>Inventory</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u="none" strike="noStrike" dirty="0">
                          <a:solidFill>
                            <a:srgbClr val="0000CC"/>
                          </a:solidFill>
                          <a:effectLst/>
                        </a:rPr>
                        <a:t>620</a:t>
                      </a:r>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3">
                  <a:txBody>
                    <a:bodyPr/>
                    <a:lstStyle/>
                    <a:p>
                      <a:pPr algn="l" fontAlgn="b"/>
                      <a:r>
                        <a:rPr lang="en-US" sz="2000" b="0" i="0" u="none" strike="noStrike" kern="1200" baseline="0" dirty="0">
                          <a:solidFill>
                            <a:srgbClr val="0000CC"/>
                          </a:solidFill>
                          <a:latin typeface="+mn-lt"/>
                          <a:ea typeface="+mn-ea"/>
                          <a:cs typeface="+mn-cs"/>
                        </a:rPr>
                        <a:t> Purchases</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r" fontAlgn="b"/>
                      <a:r>
                        <a:rPr lang="en-US" sz="2000" b="0" i="0" u="none" strike="noStrike">
                          <a:solidFill>
                            <a:srgbClr val="0000CC"/>
                          </a:solidFill>
                          <a:effectLst/>
                          <a:latin typeface="+mn-lt"/>
                        </a:rPr>
                        <a:t>620</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217995">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2">
                            <a:lumMod val="75000"/>
                          </a:schemeClr>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000" b="0" i="0" u="none" strike="noStrike" kern="1200" baseline="0" dirty="0">
                          <a:solidFill>
                            <a:srgbClr val="0000CC"/>
                          </a:solidFill>
                          <a:latin typeface="+mn-lt"/>
                          <a:ea typeface="+mn-ea"/>
                          <a:cs typeface="+mn-cs"/>
                        </a:rPr>
                        <a:t>Accounts payable</a:t>
                      </a:r>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dirty="0">
                          <a:solidFill>
                            <a:srgbClr val="0000CC"/>
                          </a:solidFill>
                          <a:effectLst/>
                          <a:latin typeface="+mn-lt"/>
                        </a:rPr>
                        <a:t>620</a:t>
                      </a:r>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dirty="0">
                          <a:solidFill>
                            <a:srgbClr val="0000CC"/>
                          </a:solidFill>
                          <a:latin typeface="+mn-lt"/>
                          <a:ea typeface="+mn-ea"/>
                          <a:cs typeface="+mn-cs"/>
                        </a:rPr>
                        <a:t>    Accounts payable</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FF"/>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solidFill>
                            <a:srgbClr val="0000CC"/>
                          </a:solidFill>
                          <a:effectLst/>
                        </a:rPr>
                        <a:t>620</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187804">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9">
                  <a:txBody>
                    <a:bodyPr/>
                    <a:lstStyle/>
                    <a:p>
                      <a:pPr algn="ctr"/>
                      <a:r>
                        <a:rPr lang="en-US" sz="2000" b="1" i="0" u="none" strike="noStrike" kern="1200" baseline="0" dirty="0">
                          <a:solidFill>
                            <a:schemeClr val="dk1"/>
                          </a:solidFill>
                          <a:latin typeface="+mn-lt"/>
                          <a:ea typeface="+mn-ea"/>
                          <a:cs typeface="+mn-cs"/>
                        </a:rPr>
                        <a:t>Freight</a:t>
                      </a:r>
                      <a:endParaRPr lang="en-US" sz="2000" dirty="0"/>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sz="1950" dirty="0"/>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sz="1950"/>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187804">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2000" u="none" strike="noStrike" dirty="0" smtClean="0">
                          <a:solidFill>
                            <a:srgbClr val="006400"/>
                          </a:solidFill>
                          <a:effectLst/>
                        </a:rPr>
                        <a:t>Inventory</a:t>
                      </a:r>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u="none" strike="noStrike" dirty="0">
                          <a:solidFill>
                            <a:srgbClr val="006400"/>
                          </a:solidFill>
                          <a:effectLst/>
                        </a:rPr>
                        <a:t>16</a:t>
                      </a:r>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64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3">
                  <a:txBody>
                    <a:bodyPr/>
                    <a:lstStyle/>
                    <a:p>
                      <a:pPr algn="l" fontAlgn="b"/>
                      <a:r>
                        <a:rPr lang="en-US" sz="2000" u="none" strike="noStrike" dirty="0">
                          <a:solidFill>
                            <a:srgbClr val="006400"/>
                          </a:solidFill>
                          <a:effectLst/>
                        </a:rPr>
                        <a:t> Freight-in</a:t>
                      </a:r>
                      <a:endParaRPr lang="en-US" sz="2000" b="0" i="0" u="none" strike="noStrike" dirty="0">
                        <a:solidFill>
                          <a:srgbClr val="006400"/>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r" fontAlgn="b"/>
                      <a:r>
                        <a:rPr lang="en-US" sz="2000" u="none" strike="noStrike" dirty="0">
                          <a:solidFill>
                            <a:srgbClr val="006400"/>
                          </a:solidFill>
                          <a:effectLst/>
                        </a:rPr>
                        <a:t>16</a:t>
                      </a:r>
                      <a:endParaRPr lang="en-US" sz="2000" b="0" i="0" u="none" strike="noStrike" dirty="0">
                        <a:solidFill>
                          <a:srgbClr val="006400"/>
                        </a:solidFill>
                        <a:effectLst/>
                        <a:latin typeface="+mn-lt"/>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u="none" strike="noStrike" kern="1200" dirty="0">
                          <a:solidFill>
                            <a:srgbClr val="006400"/>
                          </a:solidFill>
                          <a:effectLst/>
                          <a:latin typeface="+mn-lt"/>
                          <a:ea typeface="+mn-ea"/>
                          <a:cs typeface="+mn-cs"/>
                        </a:rPr>
                        <a:t>Cash</a:t>
                      </a: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solidFill>
                            <a:srgbClr val="006400"/>
                          </a:solidFill>
                          <a:effectLst/>
                        </a:rPr>
                        <a:t>16</a:t>
                      </a:r>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64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64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u="none" strike="noStrike" dirty="0" smtClean="0">
                          <a:solidFill>
                            <a:srgbClr val="006400"/>
                          </a:solidFill>
                          <a:effectLst/>
                        </a:rPr>
                        <a:t>Cash</a:t>
                      </a:r>
                      <a:endParaRPr lang="en-US" sz="2000" b="0" i="0" u="none" strike="noStrike" dirty="0">
                        <a:solidFill>
                          <a:srgbClr val="00640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solidFill>
                            <a:srgbClr val="006400"/>
                          </a:solidFill>
                          <a:effectLst/>
                        </a:rPr>
                        <a:t>16</a:t>
                      </a:r>
                      <a:endParaRPr lang="en-US" sz="2000" b="0" i="0" u="none" strike="noStrike" dirty="0">
                        <a:solidFill>
                          <a:srgbClr val="00640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9">
                  <a:txBody>
                    <a:bodyPr/>
                    <a:lstStyle/>
                    <a:p>
                      <a:pPr algn="ctr" fontAlgn="b"/>
                      <a:r>
                        <a:rPr lang="en-US" sz="2000" b="1" i="0" u="none" strike="noStrike" kern="1200" baseline="0" dirty="0">
                          <a:solidFill>
                            <a:schemeClr val="dk1"/>
                          </a:solidFill>
                          <a:latin typeface="+mn-lt"/>
                          <a:ea typeface="+mn-ea"/>
                          <a:cs typeface="+mn-cs"/>
                        </a:rPr>
                        <a:t>Returns</a:t>
                      </a:r>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l"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dirty="0">
                          <a:solidFill>
                            <a:srgbClr val="821900"/>
                          </a:solidFill>
                          <a:latin typeface="+mn-lt"/>
                          <a:ea typeface="+mn-ea"/>
                          <a:cs typeface="+mn-cs"/>
                        </a:rPr>
                        <a:t>Accounts payable</a:t>
                      </a:r>
                      <a:endParaRPr lang="en-US" sz="2000" b="0" i="0" u="none" strike="noStrike" dirty="0">
                        <a:solidFill>
                          <a:srgbClr val="8219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a:solidFill>
                            <a:srgbClr val="821900"/>
                          </a:solidFill>
                          <a:effectLst/>
                        </a:rPr>
                        <a:t>20</a:t>
                      </a:r>
                      <a:endParaRPr lang="en-US" sz="2000" b="0" i="0" u="none" strike="noStrike" dirty="0">
                        <a:solidFill>
                          <a:srgbClr val="821900"/>
                        </a:solidFill>
                        <a:effectLst/>
                        <a:latin typeface="Calibri"/>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rgbClr val="821900"/>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8219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000" b="0" i="0" u="none" strike="noStrike" kern="1200" baseline="0" dirty="0">
                          <a:solidFill>
                            <a:srgbClr val="821900"/>
                          </a:solidFill>
                          <a:latin typeface="+mn-lt"/>
                          <a:ea typeface="+mn-ea"/>
                          <a:cs typeface="+mn-cs"/>
                        </a:rPr>
                        <a:t> Accounts payable</a:t>
                      </a:r>
                      <a:endParaRPr lang="en-US" sz="2000" b="0" i="0" u="none" strike="noStrike" dirty="0">
                        <a:solidFill>
                          <a:srgbClr val="821900"/>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solidFill>
                            <a:srgbClr val="821900"/>
                          </a:solidFill>
                          <a:effectLst/>
                        </a:rPr>
                        <a:t>20</a:t>
                      </a:r>
                      <a:endParaRPr lang="en-US" sz="2000" b="0" i="0" u="none" strike="noStrike" dirty="0">
                        <a:solidFill>
                          <a:srgbClr val="821900"/>
                        </a:solidFill>
                        <a:effectLst/>
                        <a:latin typeface="+mn-lt"/>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rgbClr val="821900"/>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8"/>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dirty="0">
                          <a:solidFill>
                            <a:srgbClr val="821900"/>
                          </a:solidFill>
                          <a:latin typeface="+mn-lt"/>
                          <a:ea typeface="+mn-ea"/>
                          <a:cs typeface="+mn-cs"/>
                        </a:rPr>
                        <a:t>Inventory</a:t>
                      </a:r>
                      <a:endParaRPr lang="en-US" sz="2000" u="none" strike="noStrike" kern="1200" dirty="0">
                        <a:solidFill>
                          <a:srgbClr val="821900"/>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u="none" strike="noStrike" dirty="0">
                          <a:solidFill>
                            <a:srgbClr val="821900"/>
                          </a:solidFill>
                          <a:effectLst/>
                        </a:rPr>
                        <a:t>20</a:t>
                      </a:r>
                      <a:endParaRPr lang="en-US" sz="2000" b="0" i="0" u="none" strike="noStrike" dirty="0">
                        <a:solidFill>
                          <a:srgbClr val="82190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8219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8219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dirty="0">
                          <a:solidFill>
                            <a:srgbClr val="821900"/>
                          </a:solidFill>
                          <a:latin typeface="+mn-lt"/>
                          <a:ea typeface="+mn-ea"/>
                          <a:cs typeface="+mn-cs"/>
                        </a:rPr>
                        <a:t>Purchase returns</a:t>
                      </a:r>
                      <a:endParaRPr lang="en-US" sz="2000" b="0" i="0" u="none" strike="noStrike" dirty="0">
                        <a:solidFill>
                          <a:srgbClr val="82190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u="none" strike="noStrike" dirty="0">
                          <a:solidFill>
                            <a:srgbClr val="821900"/>
                          </a:solidFill>
                          <a:effectLst/>
                        </a:rPr>
                        <a:t>20</a:t>
                      </a:r>
                      <a:endParaRPr lang="en-US" sz="2000" b="0" i="0" u="none" strike="noStrike" dirty="0">
                        <a:solidFill>
                          <a:srgbClr val="82190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9"/>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9">
                  <a:txBody>
                    <a:bodyPr/>
                    <a:lstStyle/>
                    <a:p>
                      <a:pPr algn="ctr" fontAlgn="b"/>
                      <a:r>
                        <a:rPr lang="en-US" sz="2000" b="1" i="0" u="none" strike="noStrike" kern="1200" baseline="0">
                          <a:solidFill>
                            <a:schemeClr val="dk1"/>
                          </a:solidFill>
                          <a:latin typeface="+mn-lt"/>
                          <a:ea typeface="+mn-ea"/>
                          <a:cs typeface="+mn-cs"/>
                        </a:rPr>
                        <a:t>Discounts</a:t>
                      </a:r>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l"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0"/>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a:solidFill>
                            <a:schemeClr val="tx1"/>
                          </a:solidFill>
                          <a:latin typeface="+mn-lt"/>
                          <a:ea typeface="+mn-ea"/>
                          <a:cs typeface="+mn-cs"/>
                        </a:rPr>
                        <a:t>Accounts payable</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kern="1200" baseline="0">
                          <a:solidFill>
                            <a:schemeClr val="tx1"/>
                          </a:solidFill>
                          <a:latin typeface="+mn-lt"/>
                          <a:ea typeface="+mn-ea"/>
                          <a:cs typeface="+mn-cs"/>
                        </a:rPr>
                        <a:t>600</a:t>
                      </a:r>
                      <a:endParaRPr lang="en-US" sz="2000" b="0" i="0" u="none" strike="noStrike" dirty="0">
                        <a:solidFill>
                          <a:schemeClr val="tx1"/>
                        </a:solidFill>
                        <a:effectLst/>
                        <a:latin typeface="Calibri"/>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000" b="0" i="0" u="none" strike="noStrike" kern="1200" baseline="0" dirty="0">
                          <a:solidFill>
                            <a:schemeClr val="tx1"/>
                          </a:solidFill>
                          <a:latin typeface="+mn-lt"/>
                          <a:ea typeface="+mn-ea"/>
                          <a:cs typeface="+mn-cs"/>
                        </a:rPr>
                        <a:t> </a:t>
                      </a:r>
                      <a:r>
                        <a:rPr lang="en-US" sz="2000" b="0" i="0" u="none" strike="noStrike" kern="1200" baseline="0">
                          <a:solidFill>
                            <a:schemeClr val="tx1"/>
                          </a:solidFill>
                          <a:latin typeface="+mn-lt"/>
                          <a:ea typeface="+mn-ea"/>
                          <a:cs typeface="+mn-cs"/>
                        </a:rPr>
                        <a:t>Accounts payable</a:t>
                      </a:r>
                      <a:endParaRPr lang="en-US" sz="2000" b="0" i="0" u="none" strike="noStrike" dirty="0">
                        <a:solidFill>
                          <a:schemeClr val="tx1"/>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kern="1200" baseline="0">
                          <a:solidFill>
                            <a:schemeClr val="tx1"/>
                          </a:solidFill>
                          <a:latin typeface="+mn-lt"/>
                          <a:ea typeface="+mn-ea"/>
                          <a:cs typeface="+mn-cs"/>
                        </a:rPr>
                        <a:t>600</a:t>
                      </a:r>
                      <a:endParaRPr lang="en-US" sz="2000" b="0" i="0" u="none" strike="noStrike" dirty="0">
                        <a:solidFill>
                          <a:schemeClr val="tx1"/>
                        </a:solidFill>
                        <a:effectLst/>
                        <a:latin typeface="+mn-lt"/>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1"/>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a:solidFill>
                            <a:schemeClr val="tx1"/>
                          </a:solidFill>
                          <a:latin typeface="+mn-lt"/>
                          <a:ea typeface="+mn-ea"/>
                          <a:cs typeface="+mn-cs"/>
                        </a:rPr>
                        <a:t>Inventory</a:t>
                      </a:r>
                      <a:endParaRPr lang="en-US" sz="2000" u="none" strike="noStrike" kern="1200" dirty="0">
                        <a:solidFill>
                          <a:schemeClr val="tx1"/>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a:solidFill>
                            <a:schemeClr val="tx1"/>
                          </a:solidFill>
                          <a:effectLst/>
                          <a:latin typeface="Calibri"/>
                        </a:rPr>
                        <a:t>12</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a:solidFill>
                            <a:schemeClr val="tx1"/>
                          </a:solidFill>
                          <a:latin typeface="+mn-lt"/>
                          <a:ea typeface="+mn-ea"/>
                          <a:cs typeface="+mn-cs"/>
                        </a:rPr>
                        <a:t>Purchase discounts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a:solidFill>
                            <a:schemeClr val="tx1"/>
                          </a:solidFill>
                          <a:effectLst/>
                          <a:latin typeface="+mn-lt"/>
                        </a:rPr>
                        <a:t>12</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2"/>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a:solidFill>
                            <a:schemeClr val="tx1"/>
                          </a:solidFill>
                          <a:latin typeface="+mn-lt"/>
                          <a:ea typeface="+mn-ea"/>
                          <a:cs typeface="+mn-cs"/>
                        </a:rPr>
                        <a:t>Cash</a:t>
                      </a:r>
                      <a:endParaRPr lang="en-US" sz="2000" u="none" strike="noStrike" kern="1200" dirty="0">
                        <a:solidFill>
                          <a:schemeClr val="tx1"/>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kern="1200" baseline="0" dirty="0">
                          <a:solidFill>
                            <a:schemeClr val="tx1"/>
                          </a:solidFill>
                          <a:latin typeface="+mn-lt"/>
                          <a:ea typeface="+mn-ea"/>
                          <a:cs typeface="+mn-cs"/>
                        </a:rPr>
                        <a:t>588</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dirty="0">
                          <a:solidFill>
                            <a:schemeClr val="tx1"/>
                          </a:solidFill>
                          <a:effectLst/>
                          <a:latin typeface="+mn-lt"/>
                        </a:rPr>
                        <a:t>Cash</a:t>
                      </a: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a:solidFill>
                            <a:schemeClr val="tx1"/>
                          </a:solidFill>
                          <a:effectLst/>
                          <a:latin typeface="+mn-lt"/>
                        </a:rPr>
                        <a:t>588</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13"/>
                  </a:ext>
                </a:extLst>
              </a:tr>
            </a:tbl>
          </a:graphicData>
        </a:graphic>
      </p:graphicFrame>
      <p:sp>
        <p:nvSpPr>
          <p:cNvPr id="8" name="TextBox 7"/>
          <p:cNvSpPr txBox="1"/>
          <p:nvPr/>
        </p:nvSpPr>
        <p:spPr>
          <a:xfrm>
            <a:off x="7848600" y="1143000"/>
            <a:ext cx="1240120" cy="400110"/>
          </a:xfrm>
          <a:prstGeom prst="rect">
            <a:avLst/>
          </a:prstGeom>
          <a:noFill/>
        </p:spPr>
        <p:txBody>
          <a:bodyPr wrap="square" rtlCol="0">
            <a:spAutoFit/>
          </a:bodyPr>
          <a:lstStyle/>
          <a:p>
            <a:pPr algn="ctr" fontAlgn="b"/>
            <a:r>
              <a:rPr lang="en-IN" sz="2000" dirty="0">
                <a:solidFill>
                  <a:srgbClr val="000000"/>
                </a:solidFill>
              </a:rPr>
              <a:t>$ in 000s</a:t>
            </a:r>
          </a:p>
        </p:txBody>
      </p:sp>
    </p:spTree>
    <p:extLst>
      <p:ext uri="{BB962C8B-B14F-4D97-AF65-F5344CB8AC3E}">
        <p14:creationId xmlns:p14="http://schemas.microsoft.com/office/powerpoint/2010/main" val="34832614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1676400"/>
          </a:xfrm>
        </p:spPr>
        <p:txBody>
          <a:bodyPr>
            <a:normAutofit fontScale="90000"/>
          </a:bodyPr>
          <a:lstStyle/>
          <a:p>
            <a:r>
              <a:rPr lang="en-US" dirty="0" smtClean="0"/>
              <a:t>Inventory </a:t>
            </a:r>
            <a:r>
              <a:rPr lang="en-US" dirty="0"/>
              <a:t>Transactions—Perpetual and Periodic Systems </a:t>
            </a:r>
            <a:r>
              <a:rPr lang="en-US" sz="3100" dirty="0" smtClean="0"/>
              <a:t>(concluded)</a:t>
            </a:r>
            <a:endParaRPr lang="en-US" sz="31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graphicFrame>
        <p:nvGraphicFramePr>
          <p:cNvPr id="10" name="Table 9"/>
          <p:cNvGraphicFramePr>
            <a:graphicFrameLocks noGrp="1"/>
          </p:cNvGraphicFramePr>
          <p:nvPr>
            <p:extLst>
              <p:ext uri="{D42A27DB-BD31-4B8C-83A1-F6EECF244321}">
                <p14:modId xmlns:p14="http://schemas.microsoft.com/office/powerpoint/2010/main" val="1574210838"/>
              </p:ext>
            </p:extLst>
          </p:nvPr>
        </p:nvGraphicFramePr>
        <p:xfrm>
          <a:off x="611560" y="3875733"/>
          <a:ext cx="8147473" cy="2573697"/>
        </p:xfrm>
        <a:graphic>
          <a:graphicData uri="http://schemas.openxmlformats.org/drawingml/2006/table">
            <a:tbl>
              <a:tblPr>
                <a:tableStyleId>{5C22544A-7EE6-4342-B048-85BDC9FD1C3A}</a:tableStyleId>
              </a:tblPr>
              <a:tblGrid>
                <a:gridCol w="47613">
                  <a:extLst>
                    <a:ext uri="{9D8B030D-6E8A-4147-A177-3AD203B41FA5}">
                      <a16:colId xmlns:a16="http://schemas.microsoft.com/office/drawing/2014/main" xmlns="" val="20000"/>
                    </a:ext>
                  </a:extLst>
                </a:gridCol>
                <a:gridCol w="181360">
                  <a:extLst>
                    <a:ext uri="{9D8B030D-6E8A-4147-A177-3AD203B41FA5}">
                      <a16:colId xmlns:a16="http://schemas.microsoft.com/office/drawing/2014/main" xmlns="" val="20001"/>
                    </a:ext>
                  </a:extLst>
                </a:gridCol>
                <a:gridCol w="2091679">
                  <a:extLst>
                    <a:ext uri="{9D8B030D-6E8A-4147-A177-3AD203B41FA5}">
                      <a16:colId xmlns:a16="http://schemas.microsoft.com/office/drawing/2014/main" xmlns="" val="20002"/>
                    </a:ext>
                  </a:extLst>
                </a:gridCol>
                <a:gridCol w="896433">
                  <a:extLst>
                    <a:ext uri="{9D8B030D-6E8A-4147-A177-3AD203B41FA5}">
                      <a16:colId xmlns:a16="http://schemas.microsoft.com/office/drawing/2014/main" xmlns="" val="20003"/>
                    </a:ext>
                  </a:extLst>
                </a:gridCol>
                <a:gridCol w="742164">
                  <a:extLst>
                    <a:ext uri="{9D8B030D-6E8A-4147-A177-3AD203B41FA5}">
                      <a16:colId xmlns:a16="http://schemas.microsoft.com/office/drawing/2014/main" xmlns="" val="20004"/>
                    </a:ext>
                  </a:extLst>
                </a:gridCol>
                <a:gridCol w="57412">
                  <a:extLst>
                    <a:ext uri="{9D8B030D-6E8A-4147-A177-3AD203B41FA5}">
                      <a16:colId xmlns:a16="http://schemas.microsoft.com/office/drawing/2014/main" xmlns="" val="20005"/>
                    </a:ext>
                  </a:extLst>
                </a:gridCol>
                <a:gridCol w="171561">
                  <a:extLst>
                    <a:ext uri="{9D8B030D-6E8A-4147-A177-3AD203B41FA5}">
                      <a16:colId xmlns:a16="http://schemas.microsoft.com/office/drawing/2014/main" xmlns="" val="20006"/>
                    </a:ext>
                  </a:extLst>
                </a:gridCol>
                <a:gridCol w="2016977">
                  <a:extLst>
                    <a:ext uri="{9D8B030D-6E8A-4147-A177-3AD203B41FA5}">
                      <a16:colId xmlns:a16="http://schemas.microsoft.com/office/drawing/2014/main" xmlns="" val="20007"/>
                    </a:ext>
                  </a:extLst>
                </a:gridCol>
                <a:gridCol w="1120542">
                  <a:extLst>
                    <a:ext uri="{9D8B030D-6E8A-4147-A177-3AD203B41FA5}">
                      <a16:colId xmlns:a16="http://schemas.microsoft.com/office/drawing/2014/main" xmlns="" val="20008"/>
                    </a:ext>
                  </a:extLst>
                </a:gridCol>
                <a:gridCol w="747029">
                  <a:extLst>
                    <a:ext uri="{9D8B030D-6E8A-4147-A177-3AD203B41FA5}">
                      <a16:colId xmlns:a16="http://schemas.microsoft.com/office/drawing/2014/main" xmlns="" val="20009"/>
                    </a:ext>
                  </a:extLst>
                </a:gridCol>
                <a:gridCol w="74703">
                  <a:extLst>
                    <a:ext uri="{9D8B030D-6E8A-4147-A177-3AD203B41FA5}">
                      <a16:colId xmlns:a16="http://schemas.microsoft.com/office/drawing/2014/main" xmlns="" val="20010"/>
                    </a:ext>
                  </a:extLst>
                </a:gridCol>
              </a:tblGrid>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10">
                  <a:txBody>
                    <a:bodyPr/>
                    <a:lstStyle/>
                    <a:p>
                      <a:pPr algn="ctr" fontAlgn="b"/>
                      <a:r>
                        <a:rPr lang="en-US" sz="2000" b="1" i="0" u="none" strike="noStrike" kern="1200" baseline="0" dirty="0">
                          <a:solidFill>
                            <a:schemeClr val="dk1"/>
                          </a:solidFill>
                          <a:latin typeface="+mn-lt"/>
                          <a:ea typeface="+mn-ea"/>
                          <a:cs typeface="+mn-cs"/>
                        </a:rPr>
                        <a:t>End of the period</a:t>
                      </a:r>
                      <a:endParaRPr lang="en-IN" sz="2000" b="1"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95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b"/>
                      <a:endParaRPr lang="en-IN" sz="1950" b="1"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2000" b="0" i="0" u="none" strike="noStrike" dirty="0">
                          <a:solidFill>
                            <a:srgbClr val="0000CC"/>
                          </a:solidFill>
                          <a:effectLst/>
                          <a:latin typeface="+mn-lt"/>
                        </a:rPr>
                        <a:t>No entry</a:t>
                      </a: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1800" b="0" i="0" u="none" strike="noStrike" kern="1200" baseline="0" dirty="0">
                          <a:solidFill>
                            <a:srgbClr val="0000CC"/>
                          </a:solidFill>
                          <a:latin typeface="+mn-lt"/>
                          <a:ea typeface="+mn-ea"/>
                          <a:cs typeface="+mn-cs"/>
                        </a:rPr>
                        <a:t> Cost of goods sold</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u="none" strike="noStrike" dirty="0">
                          <a:solidFill>
                            <a:srgbClr val="0000CC"/>
                          </a:solidFill>
                          <a:effectLst/>
                        </a:rPr>
                        <a:t>550</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74367">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1800" b="0" i="0" u="none" strike="noStrike" kern="1200" baseline="0" dirty="0">
                          <a:solidFill>
                            <a:srgbClr val="0000CC"/>
                          </a:solidFill>
                          <a:latin typeface="+mn-lt"/>
                          <a:ea typeface="+mn-ea"/>
                          <a:cs typeface="+mn-cs"/>
                        </a:rPr>
                        <a:t> Inventory (ending)</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b="0" i="0" u="none" strike="noStrike">
                          <a:solidFill>
                            <a:srgbClr val="0000CC"/>
                          </a:solidFill>
                          <a:effectLst/>
                          <a:latin typeface="+mn-lt"/>
                        </a:rPr>
                        <a:t>174</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1800" b="0" i="0" u="none" strike="noStrike" kern="1200" baseline="0" dirty="0">
                          <a:solidFill>
                            <a:srgbClr val="0000CC"/>
                          </a:solidFill>
                          <a:latin typeface="+mn-lt"/>
                          <a:ea typeface="+mn-ea"/>
                          <a:cs typeface="+mn-cs"/>
                        </a:rPr>
                        <a:t> Purchase returns</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b="0" i="0" u="none" strike="noStrike" dirty="0">
                          <a:solidFill>
                            <a:srgbClr val="0000CC"/>
                          </a:solidFill>
                          <a:effectLst/>
                          <a:latin typeface="+mn-lt"/>
                        </a:rPr>
                        <a:t>20</a:t>
                      </a: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2000" b="0" i="0" u="none" strike="noStrike">
                          <a:solidFill>
                            <a:srgbClr val="0000CC"/>
                          </a:solidFill>
                          <a:effectLst/>
                          <a:latin typeface="+mn-lt"/>
                        </a:rPr>
                        <a:t> Purchase discounts</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b="0" i="0" u="none" strike="noStrike">
                          <a:solidFill>
                            <a:srgbClr val="0000CC"/>
                          </a:solidFill>
                          <a:effectLst/>
                          <a:latin typeface="+mn-lt"/>
                        </a:rPr>
                        <a:t>12</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284340">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2">
                            <a:lumMod val="75000"/>
                          </a:schemeClr>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800" b="0" i="0" u="none" strike="noStrike" kern="1200" baseline="0" dirty="0">
                          <a:solidFill>
                            <a:srgbClr val="0000CC"/>
                          </a:solidFill>
                          <a:latin typeface="+mn-lt"/>
                          <a:ea typeface="+mn-ea"/>
                          <a:cs typeface="+mn-cs"/>
                        </a:rPr>
                        <a:t>Inventory (beginning)</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dirty="0">
                          <a:solidFill>
                            <a:srgbClr val="0000CC"/>
                          </a:solidFill>
                          <a:effectLst/>
                          <a:latin typeface="+mn-lt"/>
                        </a:rPr>
                        <a:t>120</a:t>
                      </a: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2">
                            <a:lumMod val="75000"/>
                          </a:schemeClr>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000" b="0" i="0" u="none" strike="noStrike" dirty="0">
                          <a:solidFill>
                            <a:srgbClr val="0000CC"/>
                          </a:solidFill>
                          <a:effectLst/>
                          <a:latin typeface="+mn-lt"/>
                        </a:rPr>
                        <a:t>Purchases</a:t>
                      </a: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a:solidFill>
                            <a:srgbClr val="0000CC"/>
                          </a:solidFill>
                          <a:effectLst/>
                          <a:latin typeface="+mn-lt"/>
                        </a:rPr>
                        <a:t>620</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2">
                            <a:lumMod val="75000"/>
                          </a:schemeClr>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800" b="0" i="0" u="none" strike="noStrike" kern="1200" baseline="0" dirty="0">
                          <a:solidFill>
                            <a:srgbClr val="0000CC"/>
                          </a:solidFill>
                          <a:latin typeface="+mn-lt"/>
                          <a:ea typeface="+mn-ea"/>
                          <a:cs typeface="+mn-cs"/>
                        </a:rPr>
                        <a:t>Freight-in</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dirty="0">
                          <a:solidFill>
                            <a:srgbClr val="0000CC"/>
                          </a:solidFill>
                          <a:effectLst/>
                          <a:latin typeface="+mn-lt"/>
                        </a:rPr>
                        <a:t>16</a:t>
                      </a: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bl>
          </a:graphicData>
        </a:graphic>
      </p:graphicFrame>
      <p:sp>
        <p:nvSpPr>
          <p:cNvPr id="8" name="TextBox 7"/>
          <p:cNvSpPr txBox="1"/>
          <p:nvPr/>
        </p:nvSpPr>
        <p:spPr>
          <a:xfrm>
            <a:off x="7848600" y="1143000"/>
            <a:ext cx="1240120" cy="400110"/>
          </a:xfrm>
          <a:prstGeom prst="rect">
            <a:avLst/>
          </a:prstGeom>
          <a:noFill/>
        </p:spPr>
        <p:txBody>
          <a:bodyPr wrap="square" rtlCol="0">
            <a:spAutoFit/>
          </a:bodyPr>
          <a:lstStyle/>
          <a:p>
            <a:pPr algn="ctr" fontAlgn="b"/>
            <a:r>
              <a:rPr lang="en-IN" sz="2000" dirty="0">
                <a:solidFill>
                  <a:srgbClr val="000000"/>
                </a:solidFill>
              </a:rPr>
              <a:t>$ in 000s</a:t>
            </a:r>
          </a:p>
        </p:txBody>
      </p:sp>
      <p:sp>
        <p:nvSpPr>
          <p:cNvPr id="13" name="Rectangle 12"/>
          <p:cNvSpPr/>
          <p:nvPr/>
        </p:nvSpPr>
        <p:spPr>
          <a:xfrm>
            <a:off x="6883089" y="4928567"/>
            <a:ext cx="1407696" cy="273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445053444"/>
              </p:ext>
            </p:extLst>
          </p:nvPr>
        </p:nvGraphicFramePr>
        <p:xfrm>
          <a:off x="650966" y="1676400"/>
          <a:ext cx="8190193" cy="2199330"/>
        </p:xfrm>
        <a:graphic>
          <a:graphicData uri="http://schemas.openxmlformats.org/drawingml/2006/table">
            <a:tbl>
              <a:tblPr>
                <a:tableStyleId>{5C22544A-7EE6-4342-B048-85BDC9FD1C3A}</a:tableStyleId>
              </a:tblPr>
              <a:tblGrid>
                <a:gridCol w="113166">
                  <a:extLst>
                    <a:ext uri="{9D8B030D-6E8A-4147-A177-3AD203B41FA5}">
                      <a16:colId xmlns:a16="http://schemas.microsoft.com/office/drawing/2014/main" xmlns="" val="20000"/>
                    </a:ext>
                  </a:extLst>
                </a:gridCol>
                <a:gridCol w="70296">
                  <a:extLst>
                    <a:ext uri="{9D8B030D-6E8A-4147-A177-3AD203B41FA5}">
                      <a16:colId xmlns:a16="http://schemas.microsoft.com/office/drawing/2014/main" xmlns="" val="20001"/>
                    </a:ext>
                  </a:extLst>
                </a:gridCol>
                <a:gridCol w="2115918">
                  <a:extLst>
                    <a:ext uri="{9D8B030D-6E8A-4147-A177-3AD203B41FA5}">
                      <a16:colId xmlns:a16="http://schemas.microsoft.com/office/drawing/2014/main" xmlns="" val="20002"/>
                    </a:ext>
                  </a:extLst>
                </a:gridCol>
                <a:gridCol w="906821">
                  <a:extLst>
                    <a:ext uri="{9D8B030D-6E8A-4147-A177-3AD203B41FA5}">
                      <a16:colId xmlns:a16="http://schemas.microsoft.com/office/drawing/2014/main" xmlns="" val="20003"/>
                    </a:ext>
                  </a:extLst>
                </a:gridCol>
                <a:gridCol w="750765">
                  <a:extLst>
                    <a:ext uri="{9D8B030D-6E8A-4147-A177-3AD203B41FA5}">
                      <a16:colId xmlns:a16="http://schemas.microsoft.com/office/drawing/2014/main" xmlns="" val="20004"/>
                    </a:ext>
                  </a:extLst>
                </a:gridCol>
                <a:gridCol w="80489">
                  <a:extLst>
                    <a:ext uri="{9D8B030D-6E8A-4147-A177-3AD203B41FA5}">
                      <a16:colId xmlns:a16="http://schemas.microsoft.com/office/drawing/2014/main" xmlns="" val="20005"/>
                    </a:ext>
                  </a:extLst>
                </a:gridCol>
                <a:gridCol w="151136">
                  <a:extLst>
                    <a:ext uri="{9D8B030D-6E8A-4147-A177-3AD203B41FA5}">
                      <a16:colId xmlns:a16="http://schemas.microsoft.com/office/drawing/2014/main" xmlns="" val="20006"/>
                    </a:ext>
                  </a:extLst>
                </a:gridCol>
                <a:gridCol w="226706">
                  <a:extLst>
                    <a:ext uri="{9D8B030D-6E8A-4147-A177-3AD203B41FA5}">
                      <a16:colId xmlns:a16="http://schemas.microsoft.com/office/drawing/2014/main" xmlns="" val="20007"/>
                    </a:ext>
                  </a:extLst>
                </a:gridCol>
                <a:gridCol w="1813644">
                  <a:extLst>
                    <a:ext uri="{9D8B030D-6E8A-4147-A177-3AD203B41FA5}">
                      <a16:colId xmlns:a16="http://schemas.microsoft.com/office/drawing/2014/main" xmlns="" val="20008"/>
                    </a:ext>
                  </a:extLst>
                </a:gridCol>
                <a:gridCol w="449884">
                  <a:extLst>
                    <a:ext uri="{9D8B030D-6E8A-4147-A177-3AD203B41FA5}">
                      <a16:colId xmlns:a16="http://schemas.microsoft.com/office/drawing/2014/main" xmlns="" val="20009"/>
                    </a:ext>
                  </a:extLst>
                </a:gridCol>
                <a:gridCol w="137809">
                  <a:extLst>
                    <a:ext uri="{9D8B030D-6E8A-4147-A177-3AD203B41FA5}">
                      <a16:colId xmlns:a16="http://schemas.microsoft.com/office/drawing/2014/main" xmlns="" val="20010"/>
                    </a:ext>
                  </a:extLst>
                </a:gridCol>
                <a:gridCol w="1373559">
                  <a:extLst>
                    <a:ext uri="{9D8B030D-6E8A-4147-A177-3AD203B41FA5}">
                      <a16:colId xmlns:a16="http://schemas.microsoft.com/office/drawing/2014/main" xmlns="" val="20011"/>
                    </a:ext>
                  </a:extLst>
                </a:gridCol>
              </a:tblGrid>
              <a:tr h="286979">
                <a:tc>
                  <a:txBody>
                    <a:bodyPr/>
                    <a:lstStyle/>
                    <a:p>
                      <a:endParaRPr lang="en-US" dirty="0"/>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ctr" fontAlgn="b"/>
                      <a:r>
                        <a:rPr lang="en-IN" sz="2000" b="1" u="none" strike="noStrike" dirty="0">
                          <a:effectLst/>
                        </a:rPr>
                        <a:t>Perpetual System</a:t>
                      </a:r>
                      <a:endParaRPr lang="en-IN" sz="200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fontAlgn="b"/>
                      <a:endParaRPr lang="en-IN" sz="200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2000" b="1" i="0" u="none" strike="noStrike" dirty="0">
                        <a:solidFill>
                          <a:srgbClr val="000000"/>
                        </a:solidFill>
                        <a:effectLst/>
                        <a:latin typeface="Calibri"/>
                      </a:endParaRPr>
                    </a:p>
                  </a:txBody>
                  <a:tcPr marL="9390" marR="9390" marT="9390" marB="0" anchor="b">
                    <a:lnL>
                      <a:noFill/>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algn="ctr" fontAlgn="b"/>
                      <a:r>
                        <a:rPr lang="en-US" sz="2000" b="1" i="0" u="none" strike="noStrike" kern="1200" baseline="0" dirty="0">
                          <a:solidFill>
                            <a:schemeClr val="dk1"/>
                          </a:solidFill>
                          <a:latin typeface="+mn-lt"/>
                          <a:ea typeface="+mn-ea"/>
                          <a:cs typeface="+mn-cs"/>
                        </a:rPr>
                        <a:t>Periodic System</a:t>
                      </a:r>
                      <a:endParaRPr lang="en-IN" sz="2000" b="1" i="0" u="none" strike="noStrike" dirty="0">
                        <a:solidFill>
                          <a:srgbClr val="000000"/>
                        </a:solidFill>
                        <a:effectLst/>
                        <a:latin typeface="Calibri"/>
                      </a:endParaRPr>
                    </a:p>
                  </a:txBody>
                  <a:tcPr marL="9390" marR="9390" marT="939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286979">
                <a:tc>
                  <a:txBody>
                    <a:bodyPr/>
                    <a:lstStyle/>
                    <a:p>
                      <a:endParaRPr lang="en-US"/>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10">
                  <a:txBody>
                    <a:bodyPr/>
                    <a:lstStyle/>
                    <a:p>
                      <a:pPr algn="ctr" fontAlgn="b"/>
                      <a:r>
                        <a:rPr lang="en-US" sz="2000" b="1" i="0" u="none" strike="noStrike" kern="1200" baseline="0" dirty="0">
                          <a:solidFill>
                            <a:schemeClr val="dk1"/>
                          </a:solidFill>
                          <a:latin typeface="+mn-lt"/>
                          <a:ea typeface="+mn-ea"/>
                          <a:cs typeface="+mn-cs"/>
                        </a:rPr>
                        <a:t>Sales</a:t>
                      </a:r>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b"/>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l"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286979">
                <a:tc gridSpan="3">
                  <a:txBody>
                    <a:bodyPr/>
                    <a:lstStyle/>
                    <a:p>
                      <a:pPr algn="l" fontAlgn="b"/>
                      <a:r>
                        <a:rPr lang="en-US" sz="2000" b="0" i="0" u="none" strike="noStrike" kern="1200" baseline="0" dirty="0">
                          <a:solidFill>
                            <a:srgbClr val="FF3300"/>
                          </a:solidFill>
                          <a:latin typeface="+mn-lt"/>
                          <a:ea typeface="+mn-ea"/>
                          <a:cs typeface="+mn-cs"/>
                        </a:rPr>
                        <a:t>Accounts receivable</a:t>
                      </a:r>
                      <a:endParaRPr lang="en-US" sz="2000" b="0" i="0" u="none" strike="noStrike" dirty="0">
                        <a:solidFill>
                          <a:srgbClr val="FF33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kern="1200" baseline="0" dirty="0">
                          <a:solidFill>
                            <a:srgbClr val="FF3300"/>
                          </a:solidFill>
                          <a:latin typeface="+mn-lt"/>
                          <a:ea typeface="+mn-ea"/>
                          <a:cs typeface="+mn-cs"/>
                        </a:rPr>
                        <a:t>830</a:t>
                      </a:r>
                      <a:endParaRPr lang="en-US" sz="2000" b="0" i="0" u="none" strike="noStrike" dirty="0">
                        <a:solidFill>
                          <a:srgbClr val="FF3300"/>
                        </a:solidFill>
                        <a:effectLst/>
                        <a:latin typeface="Calibri"/>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rgbClr val="FF3300"/>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FF33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000" b="0" i="0" u="none" strike="noStrike" kern="1200" baseline="0" dirty="0">
                          <a:solidFill>
                            <a:srgbClr val="FF3300"/>
                          </a:solidFill>
                          <a:latin typeface="+mn-lt"/>
                          <a:ea typeface="+mn-ea"/>
                          <a:cs typeface="+mn-cs"/>
                        </a:rPr>
                        <a:t> Accounts receivable</a:t>
                      </a:r>
                      <a:endParaRPr lang="en-US" sz="2000" b="0" i="0" u="none" strike="noStrike" dirty="0">
                        <a:solidFill>
                          <a:srgbClr val="FF3300"/>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FF3300"/>
                        </a:solidFill>
                        <a:effectLst/>
                        <a:latin typeface="+mn-lt"/>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rgbClr val="FF3300"/>
                        </a:solidFill>
                        <a:effectLst/>
                        <a:latin typeface="Calibri"/>
                      </a:endParaRPr>
                    </a:p>
                  </a:txBody>
                  <a:tcPr marL="9390" marR="9390" marT="9390" marB="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000" b="0" i="0" u="none" strike="noStrike">
                          <a:solidFill>
                            <a:srgbClr val="FF3300"/>
                          </a:solidFill>
                          <a:effectLst/>
                          <a:latin typeface="Calibri"/>
                        </a:rPr>
                        <a:t>830</a:t>
                      </a:r>
                      <a:endParaRPr lang="en-US" sz="2000" b="0" i="0" u="none" strike="noStrike" dirty="0">
                        <a:solidFill>
                          <a:srgbClr val="FF3300"/>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286979">
                <a:tc gridSpan="2">
                  <a:txBody>
                    <a:bodyPr/>
                    <a:lstStyle/>
                    <a:p>
                      <a:endParaRPr lang="en-US"/>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dirty="0">
                          <a:solidFill>
                            <a:srgbClr val="FF3300"/>
                          </a:solidFill>
                          <a:latin typeface="+mn-lt"/>
                          <a:ea typeface="+mn-ea"/>
                          <a:cs typeface="+mn-cs"/>
                        </a:rPr>
                        <a:t>Sales revenue</a:t>
                      </a:r>
                      <a:endParaRPr lang="en-US" sz="2000" u="none" strike="noStrike" kern="1200" dirty="0">
                        <a:solidFill>
                          <a:srgbClr val="FF3300"/>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kern="1200" baseline="0" dirty="0">
                          <a:solidFill>
                            <a:srgbClr val="FF3300"/>
                          </a:solidFill>
                          <a:latin typeface="+mn-lt"/>
                          <a:ea typeface="+mn-ea"/>
                          <a:cs typeface="+mn-cs"/>
                        </a:rPr>
                        <a:t>830</a:t>
                      </a:r>
                      <a:endParaRPr lang="en-US" sz="2000" b="0" i="0" u="none" strike="noStrike" dirty="0">
                        <a:solidFill>
                          <a:srgbClr val="FF330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FF33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FF33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dirty="0">
                          <a:solidFill>
                            <a:srgbClr val="FF3300"/>
                          </a:solidFill>
                          <a:latin typeface="+mn-lt"/>
                          <a:ea typeface="+mn-ea"/>
                          <a:cs typeface="+mn-cs"/>
                        </a:rPr>
                        <a:t>Sales revenue</a:t>
                      </a:r>
                      <a:endParaRPr lang="en-US" sz="2000" b="0" i="0" u="none" strike="noStrike" dirty="0">
                        <a:solidFill>
                          <a:srgbClr val="FF330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endParaRPr lang="en-US" sz="2000" b="0" i="0" u="none" strike="noStrike" dirty="0">
                        <a:solidFill>
                          <a:srgbClr val="FF330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a:solidFill>
                            <a:srgbClr val="FF3300"/>
                          </a:solidFill>
                          <a:effectLst/>
                          <a:latin typeface="+mn-lt"/>
                        </a:rPr>
                        <a:t>830</a:t>
                      </a:r>
                      <a:endParaRPr lang="en-US" sz="2000" b="0" i="0" u="none" strike="noStrike" dirty="0">
                        <a:solidFill>
                          <a:srgbClr val="FF330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286979">
                <a:tc gridSpan="3">
                  <a:txBody>
                    <a:bodyPr/>
                    <a:lstStyle/>
                    <a:p>
                      <a:endParaRPr lang="en-US" sz="2000" dirty="0"/>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p>
                  </a:txBody>
                  <a:tcPr marL="9390" marR="9390" marT="9390" marB="0" anchor="b">
                    <a:lnL>
                      <a:noFill/>
                    </a:lnL>
                    <a:noFill/>
                  </a:tcPr>
                </a:tc>
                <a:tc>
                  <a:txBody>
                    <a:bodyPr/>
                    <a:lstStyle/>
                    <a:p>
                      <a:endParaRPr lang="en-US" sz="2000" dirty="0"/>
                    </a:p>
                  </a:txBody>
                  <a:tcPr marL="9390" marR="9390" marT="9390" marB="0" anchor="b">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endParaRPr lang="en-US" sz="2000" dirty="0"/>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p>
                  </a:txBody>
                  <a:tcPr marL="9390" marR="9390" marT="9390" marB="0" anchor="b">
                    <a:lnL>
                      <a:noFill/>
                    </a:lnL>
                    <a:noFill/>
                  </a:tcPr>
                </a:tc>
                <a:tc>
                  <a:txBody>
                    <a:bodyPr/>
                    <a:lstStyle/>
                    <a:p>
                      <a:endParaRPr lang="en-US" sz="2000" dirty="0"/>
                    </a:p>
                  </a:txBody>
                  <a:tcPr marL="9390" marR="9390" marT="9390" marB="0" anchor="b">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p>
                  </a:txBody>
                  <a:tcPr marL="9390" marR="9390" marT="9390" marB="0" anchor="b">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286979">
                <a:tc gridSpan="3">
                  <a:txBody>
                    <a:bodyPr/>
                    <a:lstStyle/>
                    <a:p>
                      <a:pPr algn="l" fontAlgn="b"/>
                      <a:r>
                        <a:rPr lang="en-US" sz="2000" b="0" i="0" u="none" strike="noStrike" kern="1200" baseline="0" dirty="0">
                          <a:solidFill>
                            <a:srgbClr val="0000FF"/>
                          </a:solidFill>
                          <a:latin typeface="+mn-lt"/>
                          <a:ea typeface="+mn-ea"/>
                          <a:cs typeface="+mn-cs"/>
                        </a:rPr>
                        <a:t>Cost of goods sold</a:t>
                      </a:r>
                      <a:endParaRPr lang="en-US" sz="2000" b="0" i="0" u="none" strike="noStrike" dirty="0">
                        <a:solidFill>
                          <a:srgbClr val="0000FF"/>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kern="1200" baseline="0" dirty="0">
                          <a:solidFill>
                            <a:srgbClr val="0000FF"/>
                          </a:solidFill>
                          <a:latin typeface="+mn-lt"/>
                          <a:ea typeface="+mn-ea"/>
                          <a:cs typeface="+mn-cs"/>
                        </a:rPr>
                        <a:t>550</a:t>
                      </a:r>
                      <a:endParaRPr lang="en-US" sz="2000" b="0" i="0" u="none" strike="noStrike" dirty="0">
                        <a:solidFill>
                          <a:srgbClr val="0000FF"/>
                        </a:solidFill>
                        <a:effectLst/>
                        <a:latin typeface="Calibri"/>
                      </a:endParaRPr>
                    </a:p>
                  </a:txBody>
                  <a:tcPr marL="9390" marR="9390" marT="9390" marB="0" anchor="b">
                    <a:lnL>
                      <a:noFill/>
                    </a:lnL>
                    <a:noFill/>
                  </a:tcPr>
                </a:tc>
                <a:tc>
                  <a:txBody>
                    <a:bodyPr/>
                    <a:lstStyle/>
                    <a:p>
                      <a:pPr algn="l" fontAlgn="b"/>
                      <a:endParaRPr lang="en-US" sz="2000" b="0" i="0" u="none" strike="noStrike" dirty="0">
                        <a:solidFill>
                          <a:srgbClr val="0000FF"/>
                        </a:solidFill>
                        <a:effectLst/>
                        <a:latin typeface="Calibri"/>
                      </a:endParaRPr>
                    </a:p>
                  </a:txBody>
                  <a:tcPr marL="9390" marR="9390" marT="9390" marB="0" anchor="b">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000" b="0" i="0" u="none" strike="noStrike" dirty="0">
                          <a:solidFill>
                            <a:srgbClr val="0000FF"/>
                          </a:solidFill>
                          <a:effectLst/>
                          <a:latin typeface="+mn-lt"/>
                        </a:rPr>
                        <a:t>           No entry</a:t>
                      </a: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B050"/>
                        </a:solidFill>
                        <a:effectLst/>
                        <a:latin typeface="+mn-lt"/>
                      </a:endParaRPr>
                    </a:p>
                  </a:txBody>
                  <a:tcPr marL="9390" marR="9390" marT="9390" marB="0" anchor="b">
                    <a:lnL>
                      <a:noFill/>
                    </a:lnL>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286979">
                <a:tc gridSpan="2">
                  <a:txBody>
                    <a:bodyPr/>
                    <a:lstStyle/>
                    <a:p>
                      <a:endParaRPr lang="en-US"/>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dirty="0">
                          <a:solidFill>
                            <a:srgbClr val="0000FF"/>
                          </a:solidFill>
                          <a:latin typeface="+mn-lt"/>
                          <a:ea typeface="+mn-ea"/>
                          <a:cs typeface="+mn-cs"/>
                        </a:rPr>
                        <a:t>Inventory</a:t>
                      </a:r>
                      <a:endParaRPr lang="en-US" sz="2000" u="none" strike="noStrike" kern="1200" dirty="0">
                        <a:solidFill>
                          <a:srgbClr val="0000FF"/>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kern="1200" baseline="0" dirty="0">
                          <a:solidFill>
                            <a:srgbClr val="0000FF"/>
                          </a:solidFill>
                          <a:latin typeface="+mn-lt"/>
                          <a:ea typeface="+mn-ea"/>
                          <a:cs typeface="+mn-cs"/>
                        </a:rPr>
                        <a:t>550</a:t>
                      </a:r>
                      <a:endParaRPr lang="en-US" sz="2000" b="0" i="0" u="none" strike="noStrike" dirty="0">
                        <a:solidFill>
                          <a:srgbClr val="0000FF"/>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B05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endParaRPr lang="en-US" sz="200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endParaRPr lang="en-US" sz="200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403817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064" y="108813"/>
            <a:ext cx="8229600" cy="1143000"/>
          </a:xfrm>
        </p:spPr>
        <p:txBody>
          <a:bodyPr/>
          <a:lstStyle/>
          <a:p>
            <a:r>
              <a:rPr lang="en-US" dirty="0" smtClean="0"/>
              <a:t>Illustration—</a:t>
            </a:r>
            <a:r>
              <a:rPr lang="en-US" dirty="0" smtClean="0">
                <a:latin typeface="+mj-lt"/>
              </a:rPr>
              <a:t>Inventory Cost Flow</a:t>
            </a:r>
            <a:endParaRPr lang="en-US" dirty="0">
              <a:latin typeface="+mj-lt"/>
            </a:endParaRPr>
          </a:p>
        </p:txBody>
      </p:sp>
      <p:sp>
        <p:nvSpPr>
          <p:cNvPr id="3" name="Content Placeholder 2"/>
          <p:cNvSpPr>
            <a:spLocks noGrp="1"/>
          </p:cNvSpPr>
          <p:nvPr>
            <p:ph idx="1"/>
          </p:nvPr>
        </p:nvSpPr>
        <p:spPr>
          <a:xfrm>
            <a:off x="457200" y="1704299"/>
            <a:ext cx="8229600" cy="4525963"/>
          </a:xfrm>
        </p:spPr>
        <p:txBody>
          <a:bodyPr>
            <a:normAutofit/>
          </a:bodyPr>
          <a:lstStyle/>
          <a:p>
            <a:endParaRPr lang="en-IN" sz="2800" dirty="0"/>
          </a:p>
          <a:p>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10" name="Content Placeholder 5"/>
          <p:cNvGraphicFramePr>
            <a:graphicFrameLocks/>
          </p:cNvGraphicFramePr>
          <p:nvPr>
            <p:extLst>
              <p:ext uri="{D42A27DB-BD31-4B8C-83A1-F6EECF244321}">
                <p14:modId xmlns:p14="http://schemas.microsoft.com/office/powerpoint/2010/main" val="2064291754"/>
              </p:ext>
            </p:extLst>
          </p:nvPr>
        </p:nvGraphicFramePr>
        <p:xfrm>
          <a:off x="683841" y="1162916"/>
          <a:ext cx="8289926" cy="5197286"/>
        </p:xfrm>
        <a:graphic>
          <a:graphicData uri="http://schemas.openxmlformats.org/drawingml/2006/table">
            <a:tbl>
              <a:tblPr>
                <a:tableStyleId>{00A15C55-8517-42AA-B614-E9B94910E393}</a:tableStyleId>
              </a:tblPr>
              <a:tblGrid>
                <a:gridCol w="2718365">
                  <a:extLst>
                    <a:ext uri="{9D8B030D-6E8A-4147-A177-3AD203B41FA5}">
                      <a16:colId xmlns:a16="http://schemas.microsoft.com/office/drawing/2014/main" xmlns="" val="20000"/>
                    </a:ext>
                  </a:extLst>
                </a:gridCol>
                <a:gridCol w="469241">
                  <a:extLst>
                    <a:ext uri="{9D8B030D-6E8A-4147-A177-3AD203B41FA5}">
                      <a16:colId xmlns:a16="http://schemas.microsoft.com/office/drawing/2014/main" xmlns="" val="20001"/>
                    </a:ext>
                  </a:extLst>
                </a:gridCol>
                <a:gridCol w="1642344">
                  <a:extLst>
                    <a:ext uri="{9D8B030D-6E8A-4147-A177-3AD203B41FA5}">
                      <a16:colId xmlns:a16="http://schemas.microsoft.com/office/drawing/2014/main" xmlns="" val="20002"/>
                    </a:ext>
                  </a:extLst>
                </a:gridCol>
                <a:gridCol w="1739425">
                  <a:extLst>
                    <a:ext uri="{9D8B030D-6E8A-4147-A177-3AD203B41FA5}">
                      <a16:colId xmlns:a16="http://schemas.microsoft.com/office/drawing/2014/main" xmlns="" val="20003"/>
                    </a:ext>
                  </a:extLst>
                </a:gridCol>
                <a:gridCol w="1720551">
                  <a:extLst>
                    <a:ext uri="{9D8B030D-6E8A-4147-A177-3AD203B41FA5}">
                      <a16:colId xmlns:a16="http://schemas.microsoft.com/office/drawing/2014/main" xmlns="" val="20004"/>
                    </a:ext>
                  </a:extLst>
                </a:gridCol>
              </a:tblGrid>
              <a:tr h="401682">
                <a:tc gridSpan="5">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IN" sz="2300" u="none" strike="noStrike" dirty="0">
                          <a:effectLst/>
                        </a:rPr>
                        <a:t>The Browning Company inventory information</a:t>
                      </a:r>
                      <a:r>
                        <a:rPr lang="en-IN" sz="2300" u="none" strike="noStrike" baseline="0" dirty="0">
                          <a:effectLst/>
                        </a:rPr>
                        <a:t> for 2</a:t>
                      </a:r>
                      <a:r>
                        <a:rPr lang="en-IN" sz="2300" u="none" strike="noStrike" dirty="0">
                          <a:effectLst/>
                        </a:rPr>
                        <a:t>018:</a:t>
                      </a:r>
                      <a:endParaRPr lang="en-IN" sz="2300" b="0" i="0" u="none" strike="noStrike" dirty="0">
                        <a:solidFill>
                          <a:srgbClr val="000000"/>
                        </a:solidFill>
                        <a:effectLst/>
                        <a:latin typeface="+mn-lt"/>
                      </a:endParaRPr>
                    </a:p>
                    <a:p>
                      <a:pPr algn="ctr" fontAlgn="b"/>
                      <a:r>
                        <a:rPr lang="en-IN" sz="2300" b="1" i="0" u="none" strike="noStrike" dirty="0">
                          <a:solidFill>
                            <a:srgbClr val="000000"/>
                          </a:solidFill>
                          <a:effectLst/>
                          <a:latin typeface="+mn-lt"/>
                        </a:rPr>
                        <a:t>Beginning Inventory</a:t>
                      </a:r>
                      <a:r>
                        <a:rPr lang="en-IN" sz="2300" b="1" i="0" u="none" strike="noStrike" baseline="0" dirty="0">
                          <a:solidFill>
                            <a:srgbClr val="000000"/>
                          </a:solidFill>
                          <a:effectLst/>
                          <a:latin typeface="+mn-lt"/>
                        </a:rPr>
                        <a:t> and Purchases During 2018</a:t>
                      </a:r>
                      <a:endParaRPr lang="en-IN" sz="2300" b="1" i="0" u="none" strike="noStrike" dirty="0">
                        <a:solidFill>
                          <a:srgbClr val="000000"/>
                        </a:solidFill>
                        <a:effectLst/>
                        <a:latin typeface="+mn-lt"/>
                      </a:endParaRPr>
                    </a:p>
                  </a:txBody>
                  <a:tcPr marL="6868" marR="6868" marT="6868" marB="0" anchor="b">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332828">
                <a:tc gridSpan="2">
                  <a:txBody>
                    <a:bodyPr/>
                    <a:lstStyle/>
                    <a:p>
                      <a:pPr algn="l" fontAlgn="b"/>
                      <a:r>
                        <a:rPr lang="en-US" sz="2000" b="1" i="0" u="none" strike="noStrike" dirty="0">
                          <a:solidFill>
                            <a:srgbClr val="000000"/>
                          </a:solidFill>
                          <a:effectLst/>
                          <a:latin typeface="Calibri"/>
                        </a:rPr>
                        <a:t>Date</a:t>
                      </a:r>
                    </a:p>
                  </a:txBody>
                  <a:tcPr marL="6868" marR="6868" marT="6868" marB="0" anchor="b">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pPr algn="r" fontAlgn="b"/>
                      <a:endParaRPr lang="en-US" sz="2300" b="1" i="0" u="none" strike="noStrike" dirty="0">
                        <a:solidFill>
                          <a:srgbClr val="000000"/>
                        </a:solidFill>
                        <a:effectLst/>
                        <a:latin typeface="Calibri"/>
                      </a:endParaRPr>
                    </a:p>
                  </a:txBody>
                  <a:tcPr marL="6868" marR="6868" marT="6868"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r" fontAlgn="b"/>
                      <a:r>
                        <a:rPr lang="en-US" sz="2000" b="1" u="none" strike="noStrike" dirty="0">
                          <a:effectLst/>
                        </a:rPr>
                        <a:t>Units</a:t>
                      </a:r>
                      <a:endParaRPr lang="en-US" sz="2000" b="1" i="0" u="none" strike="noStrike" dirty="0">
                        <a:solidFill>
                          <a:srgbClr val="000000"/>
                        </a:solidFill>
                        <a:effectLst/>
                        <a:latin typeface="Calibri"/>
                      </a:endParaRPr>
                    </a:p>
                  </a:txBody>
                  <a:tcPr marL="6868" marR="6868" marT="6868" marB="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r" fontAlgn="b"/>
                      <a:r>
                        <a:rPr lang="en-US" sz="2000" b="1" u="none" strike="noStrike" dirty="0">
                          <a:effectLst/>
                        </a:rPr>
                        <a:t>Unit Cost</a:t>
                      </a:r>
                      <a:endParaRPr lang="en-US" sz="2000" b="1" i="0" u="none" strike="noStrike" dirty="0">
                        <a:solidFill>
                          <a:srgbClr val="000000"/>
                        </a:solidFill>
                        <a:effectLst/>
                        <a:latin typeface="Calibri"/>
                      </a:endParaRPr>
                    </a:p>
                  </a:txBody>
                  <a:tcPr marL="6868" marR="6868" marT="6868" marB="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r" fontAlgn="b"/>
                      <a:r>
                        <a:rPr lang="en-US" sz="2000" b="1" u="none" strike="noStrike" dirty="0">
                          <a:effectLst/>
                        </a:rPr>
                        <a:t>Total Cost</a:t>
                      </a:r>
                      <a:endParaRPr lang="en-US" sz="2000" b="1" i="0" u="none" strike="noStrike" dirty="0">
                        <a:solidFill>
                          <a:srgbClr val="000000"/>
                        </a:solidFill>
                        <a:effectLst/>
                        <a:latin typeface="Calibri"/>
                      </a:endParaRPr>
                    </a:p>
                  </a:txBody>
                  <a:tcPr marL="6868" marR="6868" marT="6868" marB="0" anchor="b">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r h="352370">
                <a:tc gridSpan="2">
                  <a:txBody>
                    <a:bodyPr/>
                    <a:lstStyle/>
                    <a:p>
                      <a:pPr algn="l" fontAlgn="b"/>
                      <a:r>
                        <a:rPr lang="en-US" sz="2000" u="none" strike="noStrike">
                          <a:effectLst/>
                        </a:rPr>
                        <a:t>Jan. 1 (Beg.</a:t>
                      </a:r>
                      <a:r>
                        <a:rPr lang="en-US" sz="2000" u="none" strike="noStrike" baseline="0">
                          <a:effectLst/>
                        </a:rPr>
                        <a:t> Inventory)</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a:endParaRPr lang="en-US" sz="2400"/>
                    </a:p>
                  </a:txBody>
                  <a:tcPr marL="6868" marR="6868" marT="6868" marB="0" anchor="b">
                    <a:lnT w="12700" cap="flat" cmpd="sng" algn="ctr">
                      <a:solidFill>
                        <a:schemeClr val="tx1"/>
                      </a:solidFill>
                      <a:prstDash val="solid"/>
                      <a:round/>
                      <a:headEnd type="none" w="med" len="med"/>
                      <a:tailEnd type="none" w="med" len="med"/>
                    </a:lnT>
                    <a:solidFill>
                      <a:srgbClr val="FFFF99"/>
                    </a:solidFill>
                  </a:tcPr>
                </a:tc>
                <a:tc>
                  <a:txBody>
                    <a:bodyPr/>
                    <a:lstStyle/>
                    <a:p>
                      <a:pPr algn="r"/>
                      <a:r>
                        <a:rPr lang="en-US" sz="2000"/>
                        <a:t>4,000</a:t>
                      </a: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a:t> $5.50</a:t>
                      </a: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a:t>$22,000</a:t>
                      </a: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32828">
                <a:tc gridSpan="2">
                  <a:txBody>
                    <a:bodyPr/>
                    <a:lstStyle/>
                    <a:p>
                      <a:pPr algn="l" fontAlgn="b"/>
                      <a:r>
                        <a:rPr lang="en-US" sz="2000" b="0" i="0" u="none" strike="noStrike">
                          <a:solidFill>
                            <a:srgbClr val="000000"/>
                          </a:solidFill>
                          <a:effectLst/>
                          <a:latin typeface="Calibri"/>
                        </a:rPr>
                        <a:t>Purchases:</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endParaRPr lang="en-US" sz="2000"/>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435170">
                <a:tc gridSpan="2">
                  <a:txBody>
                    <a:bodyPr/>
                    <a:lstStyle/>
                    <a:p>
                      <a:pPr algn="l" fontAlgn="b"/>
                      <a:r>
                        <a:rPr lang="en-US" sz="2000" u="none" strike="noStrike" dirty="0">
                          <a:effectLst/>
                        </a:rPr>
                        <a:t>    Jan. 17</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pPr algn="r" fontAlgn="b"/>
                      <a:r>
                        <a:rPr lang="en-US" sz="2000" u="none" strike="noStrike" dirty="0">
                          <a:effectLst/>
                        </a:rPr>
                        <a:t>1,000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$6.00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    6,000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333580">
                <a:tc gridSpan="2">
                  <a:txBody>
                    <a:bodyPr/>
                    <a:lstStyle/>
                    <a:p>
                      <a:pPr algn="l" fontAlgn="b"/>
                      <a:r>
                        <a:rPr lang="en-US" sz="2000" u="none" strike="noStrike" dirty="0">
                          <a:effectLst/>
                        </a:rPr>
                        <a:t>    Mar. 22</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pPr algn="r" fontAlgn="b"/>
                      <a:r>
                        <a:rPr lang="en-US" sz="2000" u="none" strike="noStrike" dirty="0">
                          <a:effectLst/>
                        </a:rPr>
                        <a:t>3,000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7.00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21,000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304800">
                <a:tc gridSpan="2">
                  <a:txBody>
                    <a:bodyPr/>
                    <a:lstStyle/>
                    <a:p>
                      <a:pPr algn="l" fontAlgn="b"/>
                      <a:r>
                        <a:rPr lang="en-US" sz="2000" u="none" strike="noStrike" dirty="0">
                          <a:effectLst/>
                        </a:rPr>
                        <a:t>    Oct. 15</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pPr algn="r" fontAlgn="b"/>
                      <a:r>
                        <a:rPr lang="en-US" sz="2000" u="none" strike="noStrike" dirty="0">
                          <a:effectLst/>
                        </a:rPr>
                        <a:t>3,000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7.50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22,500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297932">
                <a:tc gridSpan="2">
                  <a:txBody>
                    <a:bodyPr/>
                    <a:lstStyle/>
                    <a:p>
                      <a:pPr algn="l" fontAlgn="b"/>
                      <a:r>
                        <a:rPr lang="en-US" sz="2000" u="none" strike="noStrike" dirty="0">
                          <a:effectLst/>
                        </a:rPr>
                        <a:t>    Goods</a:t>
                      </a:r>
                      <a:r>
                        <a:rPr lang="en-US" sz="2000" u="none" strike="noStrike" baseline="0" dirty="0">
                          <a:effectLst/>
                        </a:rPr>
                        <a:t> available for sale</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pPr algn="r" fontAlgn="b"/>
                      <a:r>
                        <a:rPr lang="en-US" sz="2000" u="none" strike="noStrike" dirty="0">
                          <a:effectLst/>
                        </a:rPr>
                        <a:t>11,000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  71,500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r h="332828">
                <a:tc gridSpan="3">
                  <a:txBody>
                    <a:bodyPr/>
                    <a:lstStyle/>
                    <a:p>
                      <a:pPr algn="ctr" fontAlgn="b"/>
                      <a:r>
                        <a:rPr lang="en-US" sz="2000" b="1" u="none" strike="noStrike" dirty="0">
                          <a:effectLst/>
                        </a:rPr>
                        <a:t>Sales</a:t>
                      </a:r>
                      <a:endParaRPr lang="en-US" sz="2000" b="1"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8"/>
                  </a:ext>
                </a:extLst>
              </a:tr>
              <a:tr h="332828">
                <a:tc>
                  <a:txBody>
                    <a:bodyPr/>
                    <a:lstStyle/>
                    <a:p>
                      <a:pPr algn="l" fontAlgn="b"/>
                      <a:r>
                        <a:rPr lang="en-US" sz="2000" b="1" u="none" strike="noStrike" dirty="0">
                          <a:effectLst/>
                        </a:rPr>
                        <a:t>Date of Sale</a:t>
                      </a:r>
                      <a:endParaRPr lang="en-US" sz="2000" b="1"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b="1" u="none" strike="noStrike" dirty="0">
                          <a:effectLst/>
                        </a:rPr>
                        <a:t>Units</a:t>
                      </a:r>
                      <a:endParaRPr lang="en-US" sz="2000" b="1"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9"/>
                  </a:ext>
                </a:extLst>
              </a:tr>
              <a:tr h="332828">
                <a:tc>
                  <a:txBody>
                    <a:bodyPr/>
                    <a:lstStyle/>
                    <a:p>
                      <a:pPr algn="l" fontAlgn="b"/>
                      <a:r>
                        <a:rPr lang="en-US" sz="2000" u="none" strike="noStrike" dirty="0">
                          <a:effectLst/>
                        </a:rPr>
                        <a:t>Jan. 10</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u="none" strike="noStrike" dirty="0">
                          <a:effectLst/>
                        </a:rPr>
                        <a:t>2,000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0"/>
                  </a:ext>
                </a:extLst>
              </a:tr>
              <a:tr h="332828">
                <a:tc>
                  <a:txBody>
                    <a:bodyPr/>
                    <a:lstStyle/>
                    <a:p>
                      <a:pPr algn="l" fontAlgn="b"/>
                      <a:r>
                        <a:rPr lang="en-US" sz="2000" u="none" strike="noStrike" dirty="0">
                          <a:effectLst/>
                        </a:rPr>
                        <a:t>Apr. 15</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u="none" strike="noStrike" dirty="0">
                          <a:effectLst/>
                        </a:rPr>
                        <a:t>1,500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1"/>
                  </a:ext>
                </a:extLst>
              </a:tr>
              <a:tr h="332828">
                <a:tc>
                  <a:txBody>
                    <a:bodyPr/>
                    <a:lstStyle/>
                    <a:p>
                      <a:pPr algn="l" fontAlgn="b"/>
                      <a:r>
                        <a:rPr lang="en-US" sz="2000" u="none" strike="noStrike" dirty="0">
                          <a:effectLst/>
                        </a:rPr>
                        <a:t>Nov. 20</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u="none" strike="noStrike" dirty="0">
                          <a:effectLst/>
                        </a:rPr>
                        <a:t>3,000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2"/>
                  </a:ext>
                </a:extLst>
              </a:tr>
              <a:tr h="415126">
                <a:tc>
                  <a:txBody>
                    <a:bodyPr/>
                    <a:lstStyle/>
                    <a:p>
                      <a:pPr algn="l" fontAlgn="b"/>
                      <a:r>
                        <a:rPr lang="en-US" sz="2000" u="none" strike="noStrike" dirty="0">
                          <a:effectLst/>
                        </a:rPr>
                        <a:t>        Total</a:t>
                      </a:r>
                      <a:endParaRPr lang="en-US" sz="2000" b="0" i="0" u="none" strike="noStrike" dirty="0">
                        <a:solidFill>
                          <a:srgbClr val="000000"/>
                        </a:solidFill>
                        <a:effectLst/>
                        <a:latin typeface="Calibri"/>
                      </a:endParaRPr>
                    </a:p>
                  </a:txBody>
                  <a:tcPr marL="6868" marR="6868" marT="6868" marB="0">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u="none" strike="noStrike" dirty="0">
                          <a:effectLst/>
                        </a:rPr>
                        <a:t>6,500</a:t>
                      </a:r>
                      <a:endParaRPr lang="en-US" sz="2000" b="0" i="0" u="none" strike="noStrike" dirty="0">
                        <a:solidFill>
                          <a:srgbClr val="000000"/>
                        </a:solidFill>
                        <a:effectLst/>
                        <a:latin typeface="Calibri"/>
                      </a:endParaRPr>
                    </a:p>
                  </a:txBody>
                  <a:tcPr marL="6868" marR="6868" marT="686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3"/>
                  </a:ext>
                </a:extLst>
              </a:tr>
            </a:tbl>
          </a:graphicData>
        </a:graphic>
      </p:graphicFrame>
      <p:cxnSp>
        <p:nvCxnSpPr>
          <p:cNvPr id="11" name="Straight Connector 10"/>
          <p:cNvCxnSpPr/>
          <p:nvPr/>
        </p:nvCxnSpPr>
        <p:spPr>
          <a:xfrm>
            <a:off x="7840212" y="4038600"/>
            <a:ext cx="11335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858046" y="4343400"/>
            <a:ext cx="11335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858046" y="4307798"/>
            <a:ext cx="11335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788367" y="4038600"/>
            <a:ext cx="774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786407" y="4307798"/>
            <a:ext cx="774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798640" y="4267200"/>
            <a:ext cx="774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862607" y="5943600"/>
            <a:ext cx="774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876800" y="6314048"/>
            <a:ext cx="7349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876800" y="6237848"/>
            <a:ext cx="734960" cy="9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015832" y="5056257"/>
            <a:ext cx="2743200" cy="800219"/>
          </a:xfrm>
          <a:prstGeom prst="rect">
            <a:avLst/>
          </a:prstGeom>
          <a:noFill/>
          <a:ln w="28575">
            <a:solidFill>
              <a:srgbClr val="C00000"/>
            </a:solidFill>
          </a:ln>
        </p:spPr>
        <p:txBody>
          <a:bodyPr wrap="square" rtlCol="0">
            <a:spAutoFit/>
          </a:bodyPr>
          <a:lstStyle/>
          <a:p>
            <a:r>
              <a:rPr lang="en-US" sz="2300" b="1" dirty="0" smtClean="0">
                <a:solidFill>
                  <a:srgbClr val="C00000"/>
                </a:solidFill>
              </a:rPr>
              <a:t>What is the cost of the 6,500 units sold?</a:t>
            </a:r>
            <a:endParaRPr lang="en-IN" sz="2300" b="1" dirty="0">
              <a:solidFill>
                <a:srgbClr val="C00000"/>
              </a:solidFill>
            </a:endParaRPr>
          </a:p>
        </p:txBody>
      </p:sp>
      <p:sp>
        <p:nvSpPr>
          <p:cNvPr id="20" name="Right Brace 19"/>
          <p:cNvSpPr/>
          <p:nvPr/>
        </p:nvSpPr>
        <p:spPr>
          <a:xfrm>
            <a:off x="5560640" y="5018276"/>
            <a:ext cx="403951" cy="838200"/>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21" name="Rectangle 20"/>
          <p:cNvSpPr/>
          <p:nvPr/>
        </p:nvSpPr>
        <p:spPr>
          <a:xfrm>
            <a:off x="6553200" y="2209800"/>
            <a:ext cx="838200" cy="18288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8341615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585" y="55774"/>
            <a:ext cx="8229600" cy="1143000"/>
          </a:xfrm>
        </p:spPr>
        <p:txBody>
          <a:bodyPr>
            <a:normAutofit/>
          </a:bodyPr>
          <a:lstStyle/>
          <a:p>
            <a:r>
              <a:rPr lang="en-US" dirty="0" smtClean="0">
                <a:latin typeface="+mj-lt"/>
              </a:rPr>
              <a:t>Allocation </a:t>
            </a:r>
            <a:r>
              <a:rPr lang="en-US" dirty="0">
                <a:latin typeface="+mj-lt"/>
              </a:rPr>
              <a:t>of Units Available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5" name="Rectangle 4"/>
          <p:cNvSpPr/>
          <p:nvPr/>
        </p:nvSpPr>
        <p:spPr>
          <a:xfrm>
            <a:off x="762000" y="3467440"/>
            <a:ext cx="2286000" cy="2743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Beginning inventory</a:t>
            </a:r>
          </a:p>
          <a:p>
            <a:pPr algn="ctr"/>
            <a:r>
              <a:rPr lang="en-US" sz="2400" b="1" dirty="0">
                <a:solidFill>
                  <a:schemeClr val="bg1"/>
                </a:solidFill>
              </a:rPr>
              <a:t>(4,000 units)</a:t>
            </a:r>
          </a:p>
          <a:p>
            <a:pPr algn="ctr"/>
            <a:r>
              <a:rPr lang="en-US" sz="2400" b="1" dirty="0">
                <a:solidFill>
                  <a:schemeClr val="bg1"/>
                </a:solidFill>
              </a:rPr>
              <a:t>+</a:t>
            </a:r>
          </a:p>
          <a:p>
            <a:pPr algn="ctr"/>
            <a:r>
              <a:rPr lang="en-US" sz="2400" b="1" dirty="0">
                <a:solidFill>
                  <a:schemeClr val="bg1"/>
                </a:solidFill>
              </a:rPr>
              <a:t>Purchases</a:t>
            </a:r>
          </a:p>
          <a:p>
            <a:pPr algn="ctr"/>
            <a:r>
              <a:rPr lang="en-US" sz="2400" b="1" dirty="0">
                <a:solidFill>
                  <a:schemeClr val="bg1"/>
                </a:solidFill>
              </a:rPr>
              <a:t>(7,000 units)</a:t>
            </a:r>
          </a:p>
        </p:txBody>
      </p:sp>
      <p:sp>
        <p:nvSpPr>
          <p:cNvPr id="7" name="Rectangle 6"/>
          <p:cNvSpPr/>
          <p:nvPr/>
        </p:nvSpPr>
        <p:spPr>
          <a:xfrm>
            <a:off x="5981004" y="3429000"/>
            <a:ext cx="2286000" cy="1143000"/>
          </a:xfrm>
          <a:prstGeom prst="rect">
            <a:avLst/>
          </a:prstGeom>
          <a:solidFill>
            <a:srgbClr val="E4C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Units on hand </a:t>
            </a:r>
          </a:p>
          <a:p>
            <a:pPr algn="ctr"/>
            <a:r>
              <a:rPr lang="en-US" sz="2400" dirty="0">
                <a:solidFill>
                  <a:schemeClr val="tx1"/>
                </a:solidFill>
              </a:rPr>
              <a:t>at end of </a:t>
            </a:r>
            <a:r>
              <a:rPr lang="en-US" sz="2400" dirty="0" smtClean="0">
                <a:solidFill>
                  <a:schemeClr val="tx1"/>
                </a:solidFill>
              </a:rPr>
              <a:t>period</a:t>
            </a:r>
          </a:p>
          <a:p>
            <a:pPr algn="ctr"/>
            <a:r>
              <a:rPr lang="en-US" sz="2400" b="1" dirty="0" smtClean="0">
                <a:solidFill>
                  <a:schemeClr val="tx1"/>
                </a:solidFill>
              </a:rPr>
              <a:t>4,500</a:t>
            </a:r>
            <a:endParaRPr lang="en-US" sz="2400" b="1" dirty="0">
              <a:solidFill>
                <a:schemeClr val="tx1"/>
              </a:solidFill>
            </a:endParaRPr>
          </a:p>
        </p:txBody>
      </p:sp>
      <p:sp>
        <p:nvSpPr>
          <p:cNvPr id="8" name="Rectangle 7"/>
          <p:cNvSpPr/>
          <p:nvPr/>
        </p:nvSpPr>
        <p:spPr>
          <a:xfrm>
            <a:off x="5981004" y="4800600"/>
            <a:ext cx="2286000" cy="1143000"/>
          </a:xfrm>
          <a:prstGeom prst="rect">
            <a:avLst/>
          </a:prstGeom>
          <a:solidFill>
            <a:srgbClr val="E4C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Units sold during</a:t>
            </a:r>
          </a:p>
          <a:p>
            <a:pPr algn="ctr"/>
            <a:r>
              <a:rPr lang="en-US" sz="2400" dirty="0">
                <a:solidFill>
                  <a:schemeClr val="tx1"/>
                </a:solidFill>
              </a:rPr>
              <a:t> the period</a:t>
            </a:r>
          </a:p>
          <a:p>
            <a:pPr algn="ctr"/>
            <a:r>
              <a:rPr lang="en-US" sz="2400" b="1" dirty="0" smtClean="0">
                <a:solidFill>
                  <a:schemeClr val="tx1"/>
                </a:solidFill>
              </a:rPr>
              <a:t>6,500</a:t>
            </a:r>
            <a:endParaRPr lang="en-US" sz="2400" b="1" dirty="0">
              <a:solidFill>
                <a:schemeClr val="tx1"/>
              </a:solidFill>
            </a:endParaRPr>
          </a:p>
        </p:txBody>
      </p:sp>
      <p:sp>
        <p:nvSpPr>
          <p:cNvPr id="14" name="Bent-Up Arrow 13"/>
          <p:cNvSpPr/>
          <p:nvPr/>
        </p:nvSpPr>
        <p:spPr>
          <a:xfrm rot="5400000">
            <a:off x="5153009" y="4726489"/>
            <a:ext cx="693079" cy="826748"/>
          </a:xfrm>
          <a:prstGeom prst="bentUpArrow">
            <a:avLst>
              <a:gd name="adj1" fmla="val 4606"/>
              <a:gd name="adj2" fmla="val 10197"/>
              <a:gd name="adj3" fmla="val 138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Bent-Up Arrow 15"/>
          <p:cNvSpPr/>
          <p:nvPr/>
        </p:nvSpPr>
        <p:spPr>
          <a:xfrm rot="5400000" flipH="1">
            <a:off x="5079600" y="4014863"/>
            <a:ext cx="838540" cy="809811"/>
          </a:xfrm>
          <a:prstGeom prst="bentUpArrow">
            <a:avLst>
              <a:gd name="adj1" fmla="val 4606"/>
              <a:gd name="adj2" fmla="val 10197"/>
              <a:gd name="adj3" fmla="val 138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p:cNvSpPr/>
          <p:nvPr/>
        </p:nvSpPr>
        <p:spPr>
          <a:xfrm>
            <a:off x="3048000" y="4793322"/>
            <a:ext cx="204596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TextBox 16"/>
          <p:cNvSpPr txBox="1"/>
          <p:nvPr/>
        </p:nvSpPr>
        <p:spPr>
          <a:xfrm>
            <a:off x="3293396" y="3592993"/>
            <a:ext cx="1555174" cy="1200329"/>
          </a:xfrm>
          <a:prstGeom prst="rect">
            <a:avLst/>
          </a:prstGeom>
          <a:noFill/>
        </p:spPr>
        <p:txBody>
          <a:bodyPr wrap="square" rtlCol="0">
            <a:spAutoFit/>
          </a:bodyPr>
          <a:lstStyle/>
          <a:p>
            <a:pPr algn="ctr"/>
            <a:r>
              <a:rPr lang="en-US" sz="2400" dirty="0"/>
              <a:t>Units available</a:t>
            </a:r>
          </a:p>
          <a:p>
            <a:pPr algn="ctr"/>
            <a:r>
              <a:rPr lang="en-US" sz="2400" b="1" dirty="0"/>
              <a:t>(11,000)</a:t>
            </a:r>
          </a:p>
        </p:txBody>
      </p:sp>
      <p:graphicFrame>
        <p:nvGraphicFramePr>
          <p:cNvPr id="24" name="Table 23"/>
          <p:cNvGraphicFramePr>
            <a:graphicFrameLocks noGrp="1"/>
          </p:cNvGraphicFramePr>
          <p:nvPr>
            <p:extLst>
              <p:ext uri="{D42A27DB-BD31-4B8C-83A1-F6EECF244321}">
                <p14:modId xmlns:p14="http://schemas.microsoft.com/office/powerpoint/2010/main" val="2918011622"/>
              </p:ext>
            </p:extLst>
          </p:nvPr>
        </p:nvGraphicFramePr>
        <p:xfrm>
          <a:off x="1524000" y="1026795"/>
          <a:ext cx="6477000" cy="1200150"/>
        </p:xfrm>
        <a:graphic>
          <a:graphicData uri="http://schemas.openxmlformats.org/drawingml/2006/table">
            <a:tbl>
              <a:tblPr>
                <a:tableStyleId>{5C22544A-7EE6-4342-B048-85BDC9FD1C3A}</a:tableStyleId>
              </a:tblPr>
              <a:tblGrid>
                <a:gridCol w="4426610">
                  <a:extLst>
                    <a:ext uri="{9D8B030D-6E8A-4147-A177-3AD203B41FA5}">
                      <a16:colId xmlns:a16="http://schemas.microsoft.com/office/drawing/2014/main" xmlns="" val="20000"/>
                    </a:ext>
                  </a:extLst>
                </a:gridCol>
                <a:gridCol w="2050390">
                  <a:extLst>
                    <a:ext uri="{9D8B030D-6E8A-4147-A177-3AD203B41FA5}">
                      <a16:colId xmlns:a16="http://schemas.microsoft.com/office/drawing/2014/main" xmlns="" val="20001"/>
                    </a:ext>
                  </a:extLst>
                </a:gridCol>
              </a:tblGrid>
              <a:tr h="400050">
                <a:tc>
                  <a:txBody>
                    <a:bodyPr/>
                    <a:lstStyle/>
                    <a:p>
                      <a:pPr algn="l" fontAlgn="b">
                        <a:tabLst>
                          <a:tab pos="3657600" algn="l"/>
                        </a:tabLst>
                      </a:pPr>
                      <a:r>
                        <a:rPr lang="en-IN" sz="2400" u="none" strike="noStrike" dirty="0">
                          <a:solidFill>
                            <a:schemeClr val="tx1"/>
                          </a:solidFill>
                          <a:effectLst/>
                        </a:rPr>
                        <a:t>Beginning </a:t>
                      </a:r>
                      <a:r>
                        <a:rPr lang="en-IN" sz="2400" u="none" strike="noStrike" dirty="0" smtClean="0">
                          <a:solidFill>
                            <a:schemeClr val="tx1"/>
                          </a:solidFill>
                          <a:effectLst/>
                        </a:rPr>
                        <a:t>inventory</a:t>
                      </a:r>
                      <a:endParaRPr lang="en-IN" sz="2400" b="0" i="0" u="none" strike="noStrike" dirty="0">
                        <a:solidFill>
                          <a:schemeClr val="tx1"/>
                        </a:solidFill>
                        <a:effectLst/>
                        <a:latin typeface="Calibri"/>
                      </a:endParaRPr>
                    </a:p>
                  </a:txBody>
                  <a:tcPr marL="85725" marR="9525" marT="9525" marB="0" anchor="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IN" sz="2400" u="none" strike="noStrike" dirty="0" smtClean="0">
                          <a:solidFill>
                            <a:schemeClr val="tx1"/>
                          </a:solidFill>
                          <a:effectLst/>
                        </a:rPr>
                        <a:t>4,000 units</a:t>
                      </a:r>
                      <a:endParaRPr lang="en-US" sz="2400" b="0" i="0" u="none" strike="noStrike" dirty="0">
                        <a:solidFill>
                          <a:schemeClr val="tx1"/>
                        </a:solidFill>
                        <a:effectLst/>
                        <a:latin typeface="Calibri"/>
                      </a:endParaRPr>
                    </a:p>
                  </a:txBody>
                  <a:tcPr marL="9525" marR="9525" marT="9525" marB="0" anchor="b">
                    <a:noFill/>
                  </a:tcPr>
                </a:tc>
                <a:extLst>
                  <a:ext uri="{0D108BD9-81ED-4DB2-BD59-A6C34878D82A}">
                    <a16:rowId xmlns:a16="http://schemas.microsoft.com/office/drawing/2014/main" xmlns="" val="10000"/>
                  </a:ext>
                </a:extLst>
              </a:tr>
              <a:tr h="400050">
                <a:tc>
                  <a:txBody>
                    <a:bodyPr/>
                    <a:lstStyle/>
                    <a:p>
                      <a:pPr algn="l" fontAlgn="b"/>
                      <a:r>
                        <a:rPr lang="en-US" sz="2400" u="none" strike="noStrike" dirty="0">
                          <a:solidFill>
                            <a:schemeClr val="tx1"/>
                          </a:solidFill>
                          <a:effectLst/>
                        </a:rPr>
                        <a:t>Plus: </a:t>
                      </a:r>
                      <a:r>
                        <a:rPr lang="en-US" sz="2400" u="none" strike="noStrike" dirty="0" smtClean="0">
                          <a:solidFill>
                            <a:schemeClr val="tx1"/>
                          </a:solidFill>
                          <a:effectLst/>
                        </a:rPr>
                        <a:t>Purchases</a:t>
                      </a:r>
                      <a:endParaRPr lang="en-US" sz="2400" b="0" i="0" u="none" strike="noStrike" dirty="0">
                        <a:solidFill>
                          <a:schemeClr val="tx1"/>
                        </a:solidFill>
                        <a:effectLst/>
                        <a:latin typeface="Calibri"/>
                      </a:endParaRPr>
                    </a:p>
                  </a:txBody>
                  <a:tcPr marL="85725" marR="9525" marT="9525" marB="0" anchor="b">
                    <a:noFill/>
                  </a:tcPr>
                </a:tc>
                <a:tc>
                  <a:txBody>
                    <a:bodyPr/>
                    <a:lstStyle/>
                    <a:p>
                      <a:pPr algn="r" fontAlgn="b"/>
                      <a:r>
                        <a:rPr lang="en-US" sz="2400" u="sng" strike="noStrike" dirty="0" smtClean="0">
                          <a:solidFill>
                            <a:schemeClr val="tx1"/>
                          </a:solidFill>
                          <a:effectLst/>
                        </a:rPr>
                        <a:t>   7,000 units</a:t>
                      </a:r>
                      <a:endParaRPr lang="en-US" sz="2400" b="0" i="0" u="sng" strike="noStrike" dirty="0">
                        <a:solidFill>
                          <a:schemeClr val="tx1"/>
                        </a:solidFill>
                        <a:effectLst/>
                        <a:latin typeface="Calibri"/>
                      </a:endParaRPr>
                    </a:p>
                  </a:txBody>
                  <a:tcPr marL="9525" marR="9525" marT="9525" marB="0" anchor="b">
                    <a:noFill/>
                  </a:tcPr>
                </a:tc>
                <a:extLst>
                  <a:ext uri="{0D108BD9-81ED-4DB2-BD59-A6C34878D82A}">
                    <a16:rowId xmlns:a16="http://schemas.microsoft.com/office/drawing/2014/main" xmlns="" val="10001"/>
                  </a:ext>
                </a:extLst>
              </a:tr>
              <a:tr h="400050">
                <a:tc>
                  <a:txBody>
                    <a:bodyPr/>
                    <a:lstStyle/>
                    <a:p>
                      <a:pPr algn="l" fontAlgn="b"/>
                      <a:r>
                        <a:rPr lang="en-IN" sz="2400" u="none" strike="noStrike" dirty="0" smtClean="0">
                          <a:solidFill>
                            <a:schemeClr val="tx1"/>
                          </a:solidFill>
                          <a:effectLst/>
                        </a:rPr>
                        <a:t>Goods </a:t>
                      </a:r>
                      <a:r>
                        <a:rPr lang="en-IN" sz="2400" u="none" strike="noStrike" dirty="0">
                          <a:solidFill>
                            <a:schemeClr val="tx1"/>
                          </a:solidFill>
                          <a:effectLst/>
                        </a:rPr>
                        <a:t>available for </a:t>
                      </a:r>
                      <a:r>
                        <a:rPr lang="en-IN" sz="2400" u="none" strike="noStrike" dirty="0" smtClean="0">
                          <a:solidFill>
                            <a:schemeClr val="tx1"/>
                          </a:solidFill>
                          <a:effectLst/>
                        </a:rPr>
                        <a:t>sale</a:t>
                      </a:r>
                      <a:endParaRPr lang="en-IN" sz="2400" b="0" i="0" u="none" strike="noStrike" dirty="0">
                        <a:solidFill>
                          <a:schemeClr val="tx1"/>
                        </a:solidFill>
                        <a:effectLst/>
                        <a:latin typeface="Calibri"/>
                      </a:endParaRPr>
                    </a:p>
                  </a:txBody>
                  <a:tcPr marL="85725" marR="9525" marT="9525" marB="0" anchor="b">
                    <a:noFill/>
                  </a:tcPr>
                </a:tc>
                <a:tc>
                  <a:txBody>
                    <a:bodyPr/>
                    <a:lstStyle/>
                    <a:p>
                      <a:pPr algn="r" fontAlgn="b"/>
                      <a:r>
                        <a:rPr lang="en-IN" sz="2400" u="none" strike="noStrike" dirty="0" smtClean="0">
                          <a:solidFill>
                            <a:schemeClr val="tx1"/>
                          </a:solidFill>
                          <a:effectLst/>
                        </a:rPr>
                        <a:t>11,000 units</a:t>
                      </a:r>
                      <a:endParaRPr lang="en-US" sz="2400" b="1" i="0" u="none" strike="noStrike" dirty="0">
                        <a:solidFill>
                          <a:schemeClr val="tx1"/>
                        </a:solidFill>
                        <a:effectLst/>
                        <a:latin typeface="Calibri"/>
                      </a:endParaRPr>
                    </a:p>
                  </a:txBody>
                  <a:tcPr marL="9525" marR="9525" marT="9525" marB="0" anchor="b">
                    <a:noFill/>
                  </a:tcPr>
                </a:tc>
                <a:extLst>
                  <a:ext uri="{0D108BD9-81ED-4DB2-BD59-A6C34878D82A}">
                    <a16:rowId xmlns:a16="http://schemas.microsoft.com/office/drawing/2014/main" xmlns=""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754461219"/>
              </p:ext>
            </p:extLst>
          </p:nvPr>
        </p:nvGraphicFramePr>
        <p:xfrm>
          <a:off x="1524000" y="2419350"/>
          <a:ext cx="6477000" cy="400050"/>
        </p:xfrm>
        <a:graphic>
          <a:graphicData uri="http://schemas.openxmlformats.org/drawingml/2006/table">
            <a:tbl>
              <a:tblPr>
                <a:tableStyleId>{5C22544A-7EE6-4342-B048-85BDC9FD1C3A}</a:tableStyleId>
              </a:tblPr>
              <a:tblGrid>
                <a:gridCol w="4426610">
                  <a:extLst>
                    <a:ext uri="{9D8B030D-6E8A-4147-A177-3AD203B41FA5}">
                      <a16:colId xmlns:a16="http://schemas.microsoft.com/office/drawing/2014/main" xmlns="" val="20000"/>
                    </a:ext>
                  </a:extLst>
                </a:gridCol>
                <a:gridCol w="2050390">
                  <a:extLst>
                    <a:ext uri="{9D8B030D-6E8A-4147-A177-3AD203B41FA5}">
                      <a16:colId xmlns:a16="http://schemas.microsoft.com/office/drawing/2014/main" xmlns="" val="20001"/>
                    </a:ext>
                  </a:extLst>
                </a:gridCol>
              </a:tblGrid>
              <a:tr h="400050">
                <a:tc>
                  <a:txBody>
                    <a:bodyPr/>
                    <a:lstStyle/>
                    <a:p>
                      <a:pPr algn="l" fontAlgn="b">
                        <a:spcBef>
                          <a:spcPts val="1200"/>
                        </a:spcBef>
                      </a:pPr>
                      <a:r>
                        <a:rPr lang="en-IN" sz="2400" b="0" i="0" u="none" strike="noStrike" dirty="0" smtClean="0">
                          <a:solidFill>
                            <a:schemeClr val="tx1"/>
                          </a:solidFill>
                          <a:effectLst/>
                          <a:latin typeface="Calibri"/>
                        </a:rPr>
                        <a:t>On hand at the</a:t>
                      </a:r>
                      <a:r>
                        <a:rPr lang="en-IN" sz="2400" b="0" i="0" u="none" strike="noStrike" baseline="0" dirty="0" smtClean="0">
                          <a:solidFill>
                            <a:schemeClr val="tx1"/>
                          </a:solidFill>
                          <a:effectLst/>
                          <a:latin typeface="Calibri"/>
                        </a:rPr>
                        <a:t> e</a:t>
                      </a:r>
                      <a:r>
                        <a:rPr lang="en-IN" sz="2400" b="0" i="0" u="none" strike="noStrike" dirty="0" smtClean="0">
                          <a:solidFill>
                            <a:schemeClr val="tx1"/>
                          </a:solidFill>
                          <a:effectLst/>
                          <a:latin typeface="Calibri"/>
                        </a:rPr>
                        <a:t>nd of the period</a:t>
                      </a:r>
                      <a:endParaRPr lang="en-IN" sz="2400" b="0" i="0" u="none" strike="noStrike" dirty="0">
                        <a:solidFill>
                          <a:schemeClr val="tx1"/>
                        </a:solidFill>
                        <a:effectLst/>
                        <a:latin typeface="Calibri"/>
                      </a:endParaRPr>
                    </a:p>
                  </a:txBody>
                  <a:tcPr marL="85725" marR="9525" marT="9525" marB="0" anchor="b">
                    <a:noFill/>
                  </a:tcPr>
                </a:tc>
                <a:tc>
                  <a:txBody>
                    <a:bodyPr/>
                    <a:lstStyle/>
                    <a:p>
                      <a:pPr algn="r" fontAlgn="b">
                        <a:spcBef>
                          <a:spcPts val="1200"/>
                        </a:spcBef>
                      </a:pPr>
                      <a:r>
                        <a:rPr lang="en-US" sz="2400" b="0" i="0" u="none" strike="noStrike" dirty="0" smtClean="0">
                          <a:solidFill>
                            <a:schemeClr val="tx1"/>
                          </a:solidFill>
                          <a:effectLst/>
                          <a:latin typeface="Calibri"/>
                        </a:rPr>
                        <a:t>4,500 units</a:t>
                      </a:r>
                      <a:endParaRPr lang="en-US" sz="2400" b="0" i="0" u="none" strike="noStrike" dirty="0">
                        <a:solidFill>
                          <a:schemeClr val="tx1"/>
                        </a:solidFill>
                        <a:effectLst/>
                        <a:latin typeface="Calibri"/>
                      </a:endParaRPr>
                    </a:p>
                  </a:txBody>
                  <a:tcPr marL="9525" marR="9525" marT="9525" marB="0" anchor="b">
                    <a:noFill/>
                  </a:tcPr>
                </a:tc>
              </a:tr>
            </a:tbl>
          </a:graphicData>
        </a:graphic>
      </p:graphicFrame>
      <p:sp>
        <p:nvSpPr>
          <p:cNvPr id="13" name="TextBox 12"/>
          <p:cNvSpPr txBox="1"/>
          <p:nvPr/>
        </p:nvSpPr>
        <p:spPr>
          <a:xfrm>
            <a:off x="3352800" y="6054303"/>
            <a:ext cx="4543425" cy="453970"/>
          </a:xfrm>
          <a:prstGeom prst="rect">
            <a:avLst/>
          </a:prstGeom>
          <a:noFill/>
        </p:spPr>
        <p:txBody>
          <a:bodyPr wrap="square" rtlCol="0">
            <a:spAutoFit/>
          </a:bodyPr>
          <a:lstStyle/>
          <a:p>
            <a:r>
              <a:rPr lang="en-US" sz="2350" dirty="0" smtClean="0"/>
              <a:t>Ending units + </a:t>
            </a:r>
            <a:r>
              <a:rPr lang="en-IN" sz="2350" dirty="0" smtClean="0"/>
              <a:t>sold units = </a:t>
            </a:r>
            <a:r>
              <a:rPr lang="en-US" sz="2350" b="1" dirty="0" smtClean="0"/>
              <a:t>11,000</a:t>
            </a:r>
            <a:endParaRPr lang="en-US" sz="2350" dirty="0"/>
          </a:p>
        </p:txBody>
      </p:sp>
      <p:sp>
        <p:nvSpPr>
          <p:cNvPr id="18" name="Rectangle 17"/>
          <p:cNvSpPr/>
          <p:nvPr/>
        </p:nvSpPr>
        <p:spPr>
          <a:xfrm>
            <a:off x="3352800" y="6054303"/>
            <a:ext cx="4543425" cy="4539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40439985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4" grpId="0" animBg="1"/>
      <p:bldP spid="16" grpId="0" animBg="1"/>
      <p:bldP spid="15" grpId="0" animBg="1"/>
      <p:bldP spid="17" grpId="0"/>
      <p:bldP spid="13" grpId="0"/>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585" y="55774"/>
            <a:ext cx="8229600" cy="1143000"/>
          </a:xfrm>
        </p:spPr>
        <p:txBody>
          <a:bodyPr>
            <a:normAutofit fontScale="90000"/>
          </a:bodyPr>
          <a:lstStyle/>
          <a:p>
            <a:r>
              <a:rPr lang="en-US" dirty="0"/>
              <a:t>Allocation of Cost of Goods Available</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5" name="Rectangle 4"/>
          <p:cNvSpPr/>
          <p:nvPr/>
        </p:nvSpPr>
        <p:spPr>
          <a:xfrm>
            <a:off x="762000" y="3467440"/>
            <a:ext cx="2286000" cy="2743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Beginning inventory</a:t>
            </a:r>
          </a:p>
          <a:p>
            <a:pPr algn="ctr"/>
            <a:r>
              <a:rPr lang="en-US" sz="2400" b="1" dirty="0" smtClean="0">
                <a:solidFill>
                  <a:schemeClr val="bg1"/>
                </a:solidFill>
              </a:rPr>
              <a:t>($22,000)</a:t>
            </a:r>
            <a:endParaRPr lang="en-US" sz="2400" b="1" dirty="0">
              <a:solidFill>
                <a:schemeClr val="bg1"/>
              </a:solidFill>
            </a:endParaRPr>
          </a:p>
          <a:p>
            <a:pPr algn="ctr"/>
            <a:r>
              <a:rPr lang="en-US" sz="2400" b="1" dirty="0">
                <a:solidFill>
                  <a:schemeClr val="bg1"/>
                </a:solidFill>
              </a:rPr>
              <a:t>+</a:t>
            </a:r>
          </a:p>
          <a:p>
            <a:pPr algn="ctr"/>
            <a:r>
              <a:rPr lang="en-US" sz="2400" b="1" dirty="0">
                <a:solidFill>
                  <a:schemeClr val="bg1"/>
                </a:solidFill>
              </a:rPr>
              <a:t>Purchases</a:t>
            </a:r>
          </a:p>
          <a:p>
            <a:pPr algn="ctr"/>
            <a:r>
              <a:rPr lang="en-US" sz="2400" b="1" dirty="0" smtClean="0">
                <a:solidFill>
                  <a:schemeClr val="bg1"/>
                </a:solidFill>
              </a:rPr>
              <a:t>($49,500)</a:t>
            </a:r>
            <a:endParaRPr lang="en-US" sz="2400" b="1" dirty="0">
              <a:solidFill>
                <a:schemeClr val="bg1"/>
              </a:solidFill>
            </a:endParaRPr>
          </a:p>
        </p:txBody>
      </p:sp>
      <p:sp>
        <p:nvSpPr>
          <p:cNvPr id="7" name="Rectangle 6"/>
          <p:cNvSpPr/>
          <p:nvPr/>
        </p:nvSpPr>
        <p:spPr>
          <a:xfrm>
            <a:off x="5903774" y="3143071"/>
            <a:ext cx="2363229" cy="1428929"/>
          </a:xfrm>
          <a:prstGeom prst="rect">
            <a:avLst/>
          </a:prstGeom>
          <a:solidFill>
            <a:srgbClr val="E4C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00"/>
              </a:lnSpc>
            </a:pPr>
            <a:r>
              <a:rPr lang="en-US" sz="2400" dirty="0">
                <a:solidFill>
                  <a:schemeClr val="tx1"/>
                </a:solidFill>
              </a:rPr>
              <a:t>Cost of inventory</a:t>
            </a:r>
          </a:p>
          <a:p>
            <a:pPr algn="ctr">
              <a:lnSpc>
                <a:spcPts val="2800"/>
              </a:lnSpc>
            </a:pPr>
            <a:r>
              <a:rPr lang="en-US" sz="2400" dirty="0">
                <a:solidFill>
                  <a:schemeClr val="tx1"/>
                </a:solidFill>
              </a:rPr>
              <a:t>on hand at end of period = ?</a:t>
            </a:r>
            <a:endParaRPr lang="en-US" sz="2400" b="1" dirty="0">
              <a:solidFill>
                <a:schemeClr val="tx1"/>
              </a:solidFill>
            </a:endParaRPr>
          </a:p>
        </p:txBody>
      </p:sp>
      <p:sp>
        <p:nvSpPr>
          <p:cNvPr id="8" name="Rectangle 7"/>
          <p:cNvSpPr/>
          <p:nvPr/>
        </p:nvSpPr>
        <p:spPr>
          <a:xfrm>
            <a:off x="5912923" y="4800600"/>
            <a:ext cx="2354081" cy="1143000"/>
          </a:xfrm>
          <a:prstGeom prst="rect">
            <a:avLst/>
          </a:prstGeom>
          <a:solidFill>
            <a:srgbClr val="E4C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00"/>
              </a:lnSpc>
            </a:pPr>
            <a:r>
              <a:rPr lang="en-US" sz="2400" dirty="0">
                <a:solidFill>
                  <a:schemeClr val="tx1"/>
                </a:solidFill>
              </a:rPr>
              <a:t>Cost of goods sold during the period = ?</a:t>
            </a:r>
          </a:p>
        </p:txBody>
      </p:sp>
      <p:sp>
        <p:nvSpPr>
          <p:cNvPr id="14" name="Bent-Up Arrow 13"/>
          <p:cNvSpPr/>
          <p:nvPr/>
        </p:nvSpPr>
        <p:spPr>
          <a:xfrm rot="5400000">
            <a:off x="5191109" y="4688389"/>
            <a:ext cx="616879" cy="826748"/>
          </a:xfrm>
          <a:prstGeom prst="bentUpArrow">
            <a:avLst>
              <a:gd name="adj1" fmla="val 4606"/>
              <a:gd name="adj2" fmla="val 10197"/>
              <a:gd name="adj3" fmla="val 138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Bent-Up Arrow 15"/>
          <p:cNvSpPr/>
          <p:nvPr/>
        </p:nvSpPr>
        <p:spPr>
          <a:xfrm rot="5400000" flipH="1">
            <a:off x="5107305" y="4042569"/>
            <a:ext cx="783129" cy="809811"/>
          </a:xfrm>
          <a:prstGeom prst="bentUpArrow">
            <a:avLst>
              <a:gd name="adj1" fmla="val 4606"/>
              <a:gd name="adj2" fmla="val 10197"/>
              <a:gd name="adj3" fmla="val 138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p:cNvSpPr/>
          <p:nvPr/>
        </p:nvSpPr>
        <p:spPr>
          <a:xfrm>
            <a:off x="3048000" y="4793322"/>
            <a:ext cx="204596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TextBox 16"/>
          <p:cNvSpPr txBox="1"/>
          <p:nvPr/>
        </p:nvSpPr>
        <p:spPr>
          <a:xfrm>
            <a:off x="3293396" y="3592993"/>
            <a:ext cx="1555174" cy="1200329"/>
          </a:xfrm>
          <a:prstGeom prst="rect">
            <a:avLst/>
          </a:prstGeom>
          <a:noFill/>
        </p:spPr>
        <p:txBody>
          <a:bodyPr wrap="square" rtlCol="0">
            <a:spAutoFit/>
          </a:bodyPr>
          <a:lstStyle/>
          <a:p>
            <a:pPr algn="ctr"/>
            <a:r>
              <a:rPr lang="en-US" sz="2400" dirty="0"/>
              <a:t>Units available</a:t>
            </a:r>
          </a:p>
          <a:p>
            <a:pPr algn="ctr"/>
            <a:r>
              <a:rPr lang="en-US" sz="2400" b="1" dirty="0" smtClean="0"/>
              <a:t>($71,500)</a:t>
            </a:r>
            <a:endParaRPr lang="en-US" sz="2400" b="1" dirty="0"/>
          </a:p>
        </p:txBody>
      </p:sp>
      <p:graphicFrame>
        <p:nvGraphicFramePr>
          <p:cNvPr id="24" name="Table 23"/>
          <p:cNvGraphicFramePr>
            <a:graphicFrameLocks noGrp="1"/>
          </p:cNvGraphicFramePr>
          <p:nvPr>
            <p:extLst>
              <p:ext uri="{D42A27DB-BD31-4B8C-83A1-F6EECF244321}">
                <p14:modId xmlns:p14="http://schemas.microsoft.com/office/powerpoint/2010/main" val="3604455374"/>
              </p:ext>
            </p:extLst>
          </p:nvPr>
        </p:nvGraphicFramePr>
        <p:xfrm>
          <a:off x="762000" y="1026795"/>
          <a:ext cx="7997032" cy="1200150"/>
        </p:xfrm>
        <a:graphic>
          <a:graphicData uri="http://schemas.openxmlformats.org/drawingml/2006/table">
            <a:tbl>
              <a:tblPr>
                <a:tableStyleId>{5C22544A-7EE6-4342-B048-85BDC9FD1C3A}</a:tableStyleId>
              </a:tblPr>
              <a:tblGrid>
                <a:gridCol w="6248400">
                  <a:extLst>
                    <a:ext uri="{9D8B030D-6E8A-4147-A177-3AD203B41FA5}">
                      <a16:colId xmlns:a16="http://schemas.microsoft.com/office/drawing/2014/main" xmlns="" val="20000"/>
                    </a:ext>
                  </a:extLst>
                </a:gridCol>
                <a:gridCol w="1748632">
                  <a:extLst>
                    <a:ext uri="{9D8B030D-6E8A-4147-A177-3AD203B41FA5}">
                      <a16:colId xmlns:a16="http://schemas.microsoft.com/office/drawing/2014/main" xmlns="" val="20001"/>
                    </a:ext>
                  </a:extLst>
                </a:gridCol>
              </a:tblGrid>
              <a:tr h="400050">
                <a:tc>
                  <a:txBody>
                    <a:bodyPr/>
                    <a:lstStyle/>
                    <a:p>
                      <a:pPr algn="l" fontAlgn="b">
                        <a:tabLst>
                          <a:tab pos="3657600" algn="l"/>
                        </a:tabLst>
                      </a:pPr>
                      <a:r>
                        <a:rPr lang="en-IN" sz="2400" u="none" strike="noStrike" dirty="0">
                          <a:solidFill>
                            <a:schemeClr val="tx1"/>
                          </a:solidFill>
                          <a:effectLst/>
                        </a:rPr>
                        <a:t>Beginning </a:t>
                      </a:r>
                      <a:r>
                        <a:rPr lang="en-IN" sz="2400" u="none" strike="noStrike" dirty="0" smtClean="0">
                          <a:solidFill>
                            <a:schemeClr val="tx1"/>
                          </a:solidFill>
                          <a:effectLst/>
                        </a:rPr>
                        <a:t>inventory </a:t>
                      </a:r>
                      <a:r>
                        <a:rPr lang="en-IN" sz="2400" u="none" strike="noStrike" dirty="0" smtClean="0">
                          <a:effectLst/>
                        </a:rPr>
                        <a:t>(4,000 units @ $5.50)</a:t>
                      </a:r>
                      <a:endParaRPr lang="en-IN" sz="2400" b="0" i="0" u="none" strike="noStrike" dirty="0">
                        <a:solidFill>
                          <a:schemeClr val="tx1"/>
                        </a:solidFill>
                        <a:effectLst/>
                        <a:latin typeface="Calibri"/>
                      </a:endParaRPr>
                    </a:p>
                  </a:txBody>
                  <a:tcPr marL="85725" marR="9525" marT="9525" marB="0" anchor="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IN" sz="2400" u="none" strike="noStrike" dirty="0" smtClean="0">
                          <a:solidFill>
                            <a:schemeClr val="tx1"/>
                          </a:solidFill>
                          <a:effectLst/>
                        </a:rPr>
                        <a:t>$22,000</a:t>
                      </a:r>
                      <a:endParaRPr lang="en-US" sz="2400" b="0" i="0" u="none" strike="noStrike" dirty="0">
                        <a:solidFill>
                          <a:schemeClr val="tx1"/>
                        </a:solidFill>
                        <a:effectLst/>
                        <a:latin typeface="Calibri"/>
                      </a:endParaRPr>
                    </a:p>
                  </a:txBody>
                  <a:tcPr marL="9525" marR="9525" marT="9525" marB="0" anchor="b">
                    <a:noFill/>
                  </a:tcPr>
                </a:tc>
                <a:extLst>
                  <a:ext uri="{0D108BD9-81ED-4DB2-BD59-A6C34878D82A}">
                    <a16:rowId xmlns:a16="http://schemas.microsoft.com/office/drawing/2014/main" xmlns="" val="10000"/>
                  </a:ext>
                </a:extLst>
              </a:tr>
              <a:tr h="400050">
                <a:tc>
                  <a:txBody>
                    <a:bodyPr/>
                    <a:lstStyle/>
                    <a:p>
                      <a:pPr algn="l" fontAlgn="b"/>
                      <a:r>
                        <a:rPr lang="en-US" sz="2400" u="none" strike="noStrike" dirty="0" smtClean="0">
                          <a:solidFill>
                            <a:schemeClr val="tx1"/>
                          </a:solidFill>
                          <a:effectLst/>
                        </a:rPr>
                        <a:t>   Plus</a:t>
                      </a:r>
                      <a:r>
                        <a:rPr lang="en-US" sz="2400" u="none" strike="noStrike" dirty="0">
                          <a:solidFill>
                            <a:schemeClr val="tx1"/>
                          </a:solidFill>
                          <a:effectLst/>
                        </a:rPr>
                        <a:t>: </a:t>
                      </a:r>
                      <a:r>
                        <a:rPr lang="en-US" sz="2400" u="none" strike="noStrike" dirty="0" smtClean="0">
                          <a:solidFill>
                            <a:schemeClr val="tx1"/>
                          </a:solidFill>
                          <a:effectLst/>
                        </a:rPr>
                        <a:t>Purchases </a:t>
                      </a:r>
                      <a:r>
                        <a:rPr lang="en-US" sz="2400" u="none" strike="noStrike" dirty="0" smtClean="0">
                          <a:effectLst/>
                        </a:rPr>
                        <a:t>(7,000 units @ various prices)</a:t>
                      </a:r>
                      <a:endParaRPr lang="en-US" sz="2400" b="0" i="0" u="none" strike="noStrike" dirty="0">
                        <a:solidFill>
                          <a:schemeClr val="tx1"/>
                        </a:solidFill>
                        <a:effectLst/>
                        <a:latin typeface="Calibri"/>
                      </a:endParaRPr>
                    </a:p>
                  </a:txBody>
                  <a:tcPr marL="85725" marR="9525" marT="9525" marB="0" anchor="b">
                    <a:noFill/>
                  </a:tcPr>
                </a:tc>
                <a:tc>
                  <a:txBody>
                    <a:bodyPr/>
                    <a:lstStyle/>
                    <a:p>
                      <a:pPr algn="r" fontAlgn="b"/>
                      <a:r>
                        <a:rPr lang="en-US" sz="2400" u="sng" strike="noStrike" dirty="0" smtClean="0">
                          <a:solidFill>
                            <a:schemeClr val="tx1"/>
                          </a:solidFill>
                          <a:effectLst/>
                        </a:rPr>
                        <a:t>   49,500</a:t>
                      </a:r>
                      <a:endParaRPr lang="en-US" sz="2400" b="0" i="0" u="sng" strike="noStrike" dirty="0">
                        <a:solidFill>
                          <a:schemeClr val="tx1"/>
                        </a:solidFill>
                        <a:effectLst/>
                        <a:latin typeface="Calibri"/>
                      </a:endParaRPr>
                    </a:p>
                  </a:txBody>
                  <a:tcPr marL="9525" marR="9525" marT="9525" marB="0" anchor="b">
                    <a:noFill/>
                  </a:tcPr>
                </a:tc>
                <a:extLst>
                  <a:ext uri="{0D108BD9-81ED-4DB2-BD59-A6C34878D82A}">
                    <a16:rowId xmlns:a16="http://schemas.microsoft.com/office/drawing/2014/main" xmlns="" val="10001"/>
                  </a:ext>
                </a:extLst>
              </a:tr>
              <a:tr h="400050">
                <a:tc>
                  <a:txBody>
                    <a:bodyPr/>
                    <a:lstStyle/>
                    <a:p>
                      <a:pPr algn="l" fontAlgn="b"/>
                      <a:r>
                        <a:rPr lang="en-IN" sz="2400" u="none" strike="noStrike" dirty="0" smtClean="0">
                          <a:solidFill>
                            <a:schemeClr val="tx1"/>
                          </a:solidFill>
                          <a:effectLst/>
                        </a:rPr>
                        <a:t>Goods </a:t>
                      </a:r>
                      <a:r>
                        <a:rPr lang="en-IN" sz="2400" u="none" strike="noStrike" dirty="0">
                          <a:solidFill>
                            <a:schemeClr val="tx1"/>
                          </a:solidFill>
                          <a:effectLst/>
                        </a:rPr>
                        <a:t>available for </a:t>
                      </a:r>
                      <a:r>
                        <a:rPr lang="en-IN" sz="2400" u="none" strike="noStrike" dirty="0" smtClean="0">
                          <a:solidFill>
                            <a:schemeClr val="tx1"/>
                          </a:solidFill>
                          <a:effectLst/>
                        </a:rPr>
                        <a:t>sale </a:t>
                      </a:r>
                      <a:r>
                        <a:rPr lang="en-IN" sz="2400" u="none" strike="noStrike" dirty="0" smtClean="0">
                          <a:effectLst/>
                        </a:rPr>
                        <a:t>(11,000 units)</a:t>
                      </a:r>
                      <a:endParaRPr lang="en-IN" sz="2400" b="0" i="0" u="none" strike="noStrike" dirty="0">
                        <a:solidFill>
                          <a:schemeClr val="tx1"/>
                        </a:solidFill>
                        <a:effectLst/>
                        <a:latin typeface="Calibri"/>
                      </a:endParaRPr>
                    </a:p>
                  </a:txBody>
                  <a:tcPr marL="85725" marR="9525" marT="9525" marB="0" anchor="b">
                    <a:noFill/>
                  </a:tcPr>
                </a:tc>
                <a:tc>
                  <a:txBody>
                    <a:bodyPr/>
                    <a:lstStyle/>
                    <a:p>
                      <a:pPr algn="r" fontAlgn="b"/>
                      <a:r>
                        <a:rPr lang="en-IN" sz="2400" b="1" u="none" strike="noStrike" dirty="0" smtClean="0">
                          <a:solidFill>
                            <a:schemeClr val="tx1"/>
                          </a:solidFill>
                          <a:effectLst/>
                        </a:rPr>
                        <a:t>$71,500</a:t>
                      </a:r>
                      <a:endParaRPr lang="en-US" sz="2400" b="1" i="0" u="none" strike="noStrike" dirty="0">
                        <a:solidFill>
                          <a:schemeClr val="tx1"/>
                        </a:solidFill>
                        <a:effectLst/>
                        <a:latin typeface="Calibri"/>
                      </a:endParaRPr>
                    </a:p>
                  </a:txBody>
                  <a:tcPr marL="9525" marR="9525" marT="9525" marB="0" anchor="b">
                    <a:noFill/>
                  </a:tcPr>
                </a:tc>
                <a:extLst>
                  <a:ext uri="{0D108BD9-81ED-4DB2-BD59-A6C34878D82A}">
                    <a16:rowId xmlns:a16="http://schemas.microsoft.com/office/drawing/2014/main" xmlns=""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565119581"/>
              </p:ext>
            </p:extLst>
          </p:nvPr>
        </p:nvGraphicFramePr>
        <p:xfrm>
          <a:off x="762000" y="2171700"/>
          <a:ext cx="8191500" cy="800100"/>
        </p:xfrm>
        <a:graphic>
          <a:graphicData uri="http://schemas.openxmlformats.org/drawingml/2006/table">
            <a:tbl>
              <a:tblPr>
                <a:tableStyleId>{5C22544A-7EE6-4342-B048-85BDC9FD1C3A}</a:tableStyleId>
              </a:tblPr>
              <a:tblGrid>
                <a:gridCol w="6819900">
                  <a:extLst>
                    <a:ext uri="{9D8B030D-6E8A-4147-A177-3AD203B41FA5}">
                      <a16:colId xmlns:a16="http://schemas.microsoft.com/office/drawing/2014/main" xmlns="" val="20000"/>
                    </a:ext>
                  </a:extLst>
                </a:gridCol>
                <a:gridCol w="1371600">
                  <a:extLst>
                    <a:ext uri="{9D8B030D-6E8A-4147-A177-3AD203B41FA5}">
                      <a16:colId xmlns:a16="http://schemas.microsoft.com/office/drawing/2014/main" xmlns="" val="20001"/>
                    </a:ext>
                  </a:extLst>
                </a:gridCol>
              </a:tblGrid>
              <a:tr h="400050">
                <a:tc>
                  <a:txBody>
                    <a:bodyPr/>
                    <a:lstStyle/>
                    <a:p>
                      <a:pPr algn="l" fontAlgn="b"/>
                      <a:r>
                        <a:rPr lang="en-IN" sz="2400" u="none" strike="noStrike" dirty="0" smtClean="0">
                          <a:effectLst/>
                        </a:rPr>
                        <a:t>   Less</a:t>
                      </a:r>
                      <a:r>
                        <a:rPr lang="en-IN" sz="2400" u="none" strike="noStrike" dirty="0">
                          <a:effectLst/>
                        </a:rPr>
                        <a:t>: Ending inventory (4,500 units @ ?)</a:t>
                      </a:r>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u="sng" strike="noStrike" dirty="0" smtClean="0">
                          <a:effectLst/>
                        </a:rPr>
                        <a:t>___?___</a:t>
                      </a:r>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a16="http://schemas.microsoft.com/office/drawing/2014/main" xmlns="" val="10003"/>
                  </a:ext>
                </a:extLst>
              </a:tr>
              <a:tr h="400050">
                <a:tc>
                  <a:txBody>
                    <a:bodyPr/>
                    <a:lstStyle/>
                    <a:p>
                      <a:pPr algn="l" fontAlgn="b"/>
                      <a:r>
                        <a:rPr lang="en-IN" sz="2400" u="none" strike="noStrike" dirty="0">
                          <a:effectLst/>
                        </a:rPr>
                        <a:t>Cost of goods sold (6,500 units @ ?)</a:t>
                      </a:r>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u="none" strike="noStrike" dirty="0" smtClean="0">
                          <a:effectLst/>
                        </a:rPr>
                        <a:t>?</a:t>
                      </a:r>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a16="http://schemas.microsoft.com/office/drawing/2014/main" xmlns="" val="10004"/>
                  </a:ext>
                </a:extLst>
              </a:tr>
            </a:tbl>
          </a:graphicData>
        </a:graphic>
      </p:graphicFrame>
      <p:sp>
        <p:nvSpPr>
          <p:cNvPr id="19" name="Rectangle 18"/>
          <p:cNvSpPr/>
          <p:nvPr/>
        </p:nvSpPr>
        <p:spPr>
          <a:xfrm>
            <a:off x="752474" y="2209800"/>
            <a:ext cx="8162925" cy="762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TextBox 21"/>
          <p:cNvSpPr txBox="1"/>
          <p:nvPr/>
        </p:nvSpPr>
        <p:spPr>
          <a:xfrm>
            <a:off x="3152775" y="6054303"/>
            <a:ext cx="5994401" cy="453970"/>
          </a:xfrm>
          <a:prstGeom prst="rect">
            <a:avLst/>
          </a:prstGeom>
          <a:noFill/>
        </p:spPr>
        <p:txBody>
          <a:bodyPr wrap="square" rtlCol="0">
            <a:spAutoFit/>
          </a:bodyPr>
          <a:lstStyle/>
          <a:p>
            <a:r>
              <a:rPr lang="en-US" sz="2350" dirty="0" smtClean="0"/>
              <a:t>Ending </a:t>
            </a:r>
            <a:r>
              <a:rPr lang="en-US" sz="2350" dirty="0"/>
              <a:t>inventory </a:t>
            </a:r>
            <a:r>
              <a:rPr lang="en-US" sz="2350" dirty="0" smtClean="0"/>
              <a:t>+ </a:t>
            </a:r>
            <a:r>
              <a:rPr lang="en-IN" sz="2350" dirty="0" smtClean="0"/>
              <a:t>cost </a:t>
            </a:r>
            <a:r>
              <a:rPr lang="en-IN" sz="2350" dirty="0"/>
              <a:t>of goods </a:t>
            </a:r>
            <a:r>
              <a:rPr lang="en-IN" sz="2350" dirty="0" smtClean="0"/>
              <a:t>sold = </a:t>
            </a:r>
            <a:r>
              <a:rPr lang="en-US" sz="2350" b="1" dirty="0"/>
              <a:t>$71,500</a:t>
            </a:r>
            <a:endParaRPr lang="en-US" sz="2350" dirty="0"/>
          </a:p>
        </p:txBody>
      </p:sp>
      <p:sp>
        <p:nvSpPr>
          <p:cNvPr id="23" name="Rectangle 22"/>
          <p:cNvSpPr/>
          <p:nvPr/>
        </p:nvSpPr>
        <p:spPr>
          <a:xfrm>
            <a:off x="3152775" y="6054303"/>
            <a:ext cx="5904277" cy="4539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9054833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arn(inVertical)">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4" grpId="0" animBg="1"/>
      <p:bldP spid="16" grpId="0" animBg="1"/>
      <p:bldP spid="15" grpId="0" animBg="1"/>
      <p:bldP spid="17" grpId="0"/>
      <p:bldP spid="19" grpId="0" animBg="1"/>
      <p:bldP spid="22" grpId="0"/>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mj-lt"/>
              </a:rPr>
              <a:t>Specific Identification Method</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6" name="Rectangle 5"/>
          <p:cNvSpPr/>
          <p:nvPr/>
        </p:nvSpPr>
        <p:spPr>
          <a:xfrm>
            <a:off x="674551" y="1389235"/>
            <a:ext cx="8399319" cy="5172354"/>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itchFamily="34" charset="0"/>
              <a:buChar char="•"/>
            </a:pPr>
            <a:r>
              <a:rPr lang="en-IN" sz="2800" dirty="0"/>
              <a:t>Refers to matching each unit sold during the period or each unit on hand at the end of the period with its actual cost</a:t>
            </a:r>
          </a:p>
          <a:p>
            <a:pPr marL="457200" indent="-457200">
              <a:buFont typeface="Arial" pitchFamily="34" charset="0"/>
              <a:buChar char="•"/>
            </a:pPr>
            <a:r>
              <a:rPr lang="en-IN" sz="2800" dirty="0"/>
              <a:t>Used by companies selling unique, expensive products with low sales volume</a:t>
            </a:r>
          </a:p>
          <a:p>
            <a:pPr marL="914400" lvl="1" indent="-457200">
              <a:buFont typeface="Lucida Grande"/>
              <a:buChar char="–"/>
            </a:pPr>
            <a:r>
              <a:rPr lang="en-IN" sz="2600" dirty="0"/>
              <a:t>This </a:t>
            </a:r>
            <a:r>
              <a:rPr lang="en-US" sz="2600" dirty="0"/>
              <a:t>makes it relatively </a:t>
            </a:r>
            <a:r>
              <a:rPr lang="en-IN" sz="2600" dirty="0"/>
              <a:t>easy and economically feasible to associate each item with its actual cost</a:t>
            </a:r>
          </a:p>
          <a:p>
            <a:r>
              <a:rPr lang="en-US" sz="2800" b="1" dirty="0">
                <a:solidFill>
                  <a:srgbClr val="C00000"/>
                </a:solidFill>
              </a:rPr>
              <a:t>Example:</a:t>
            </a:r>
            <a:endParaRPr lang="en-US" sz="2800" dirty="0">
              <a:solidFill>
                <a:srgbClr val="C00000"/>
              </a:solidFill>
            </a:endParaRPr>
          </a:p>
          <a:p>
            <a:r>
              <a:rPr lang="en-IN" sz="2800" dirty="0">
                <a:solidFill>
                  <a:schemeClr val="tx1"/>
                </a:solidFill>
              </a:rPr>
              <a:t>Automobiles have unique serial numbers that can be used to match a specific auto with the invoice identifying the actual purchase price</a:t>
            </a:r>
          </a:p>
          <a:p>
            <a:pPr marL="457200" indent="-457200">
              <a:buFont typeface="Arial" pitchFamily="34" charset="0"/>
              <a:buChar char="•"/>
            </a:pPr>
            <a:endParaRPr lang="en-IN" sz="2800" dirty="0"/>
          </a:p>
          <a:p>
            <a:pPr marL="457200" indent="-457200">
              <a:buFont typeface="Arial" pitchFamily="34" charset="0"/>
              <a:buChar char="•"/>
            </a:pPr>
            <a:endParaRPr lang="en-IN" sz="2800" dirty="0"/>
          </a:p>
          <a:p>
            <a:pPr marL="457200" indent="-457200">
              <a:buFont typeface="Arial" pitchFamily="34" charset="0"/>
              <a:buChar char="•"/>
            </a:pPr>
            <a:endParaRPr lang="en-US" sz="2800" dirty="0"/>
          </a:p>
        </p:txBody>
      </p:sp>
    </p:spTree>
    <p:extLst>
      <p:ext uri="{BB962C8B-B14F-4D97-AF65-F5344CB8AC3E}">
        <p14:creationId xmlns:p14="http://schemas.microsoft.com/office/powerpoint/2010/main" val="29351229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fade">
                                      <p:cBhvr>
                                        <p:cTn id="2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Cost Flow Assumptions</a:t>
            </a:r>
          </a:p>
        </p:txBody>
      </p:sp>
      <p:sp>
        <p:nvSpPr>
          <p:cNvPr id="8" name="Content Placeholder 2"/>
          <p:cNvSpPr>
            <a:spLocks noGrp="1"/>
          </p:cNvSpPr>
          <p:nvPr>
            <p:ph idx="1"/>
          </p:nvPr>
        </p:nvSpPr>
        <p:spPr>
          <a:xfrm>
            <a:off x="611560" y="1219200"/>
            <a:ext cx="8229600" cy="4894265"/>
          </a:xfrm>
        </p:spPr>
        <p:txBody>
          <a:bodyPr>
            <a:normAutofit/>
          </a:bodyPr>
          <a:lstStyle/>
          <a:p>
            <a:r>
              <a:rPr lang="en-US" sz="2800" dirty="0" smtClean="0"/>
              <a:t>Companies can </a:t>
            </a:r>
            <a:r>
              <a:rPr lang="en-US" sz="2800" b="1" dirty="0" smtClean="0">
                <a:solidFill>
                  <a:srgbClr val="C00000"/>
                </a:solidFill>
              </a:rPr>
              <a:t>assume</a:t>
            </a:r>
            <a:r>
              <a:rPr lang="en-US" sz="2800" dirty="0" smtClean="0"/>
              <a:t> </a:t>
            </a:r>
            <a:r>
              <a:rPr lang="en-US" sz="2800" dirty="0"/>
              <a:t>which units of inventory have been sold and which </a:t>
            </a:r>
            <a:r>
              <a:rPr lang="en-US" sz="2800" dirty="0" smtClean="0"/>
              <a:t>remain </a:t>
            </a:r>
            <a:r>
              <a:rPr lang="en-US" sz="2800" dirty="0"/>
              <a:t>in ending inventory</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11" name="Freeform 10"/>
          <p:cNvSpPr/>
          <p:nvPr/>
        </p:nvSpPr>
        <p:spPr>
          <a:xfrm>
            <a:off x="4761025" y="2514600"/>
            <a:ext cx="2706575" cy="603498"/>
          </a:xfrm>
          <a:custGeom>
            <a:avLst/>
            <a:gdLst/>
            <a:ahLst/>
            <a:cxnLst/>
            <a:rect l="0" t="0" r="0" b="0"/>
            <a:pathLst>
              <a:path>
                <a:moveTo>
                  <a:pt x="0" y="0"/>
                </a:moveTo>
                <a:lnTo>
                  <a:pt x="0" y="359778"/>
                </a:lnTo>
                <a:lnTo>
                  <a:pt x="2706575" y="359778"/>
                </a:lnTo>
                <a:lnTo>
                  <a:pt x="2706575" y="60349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4709160" y="2819400"/>
            <a:ext cx="91440" cy="603498"/>
          </a:xfrm>
          <a:custGeom>
            <a:avLst/>
            <a:gdLst/>
            <a:ahLst/>
            <a:cxnLst/>
            <a:rect l="0" t="0" r="0" b="0"/>
            <a:pathLst>
              <a:path>
                <a:moveTo>
                  <a:pt x="45720" y="0"/>
                </a:moveTo>
                <a:lnTo>
                  <a:pt x="45720" y="60349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3" name="Freeform 12"/>
          <p:cNvSpPr/>
          <p:nvPr/>
        </p:nvSpPr>
        <p:spPr>
          <a:xfrm>
            <a:off x="2048305" y="2517651"/>
            <a:ext cx="2706575" cy="603498"/>
          </a:xfrm>
          <a:custGeom>
            <a:avLst/>
            <a:gdLst/>
            <a:ahLst/>
            <a:cxnLst/>
            <a:rect l="0" t="0" r="0" b="0"/>
            <a:pathLst>
              <a:path>
                <a:moveTo>
                  <a:pt x="2706575" y="0"/>
                </a:moveTo>
                <a:lnTo>
                  <a:pt x="2706575" y="359778"/>
                </a:lnTo>
                <a:lnTo>
                  <a:pt x="0" y="359778"/>
                </a:lnTo>
                <a:lnTo>
                  <a:pt x="0" y="60349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2514600" y="2133600"/>
            <a:ext cx="4572000" cy="616181"/>
          </a:xfrm>
          <a:custGeom>
            <a:avLst/>
            <a:gdLst>
              <a:gd name="connsiteX0" fmla="*/ 0 w 2017394"/>
              <a:gd name="connsiteY0" fmla="*/ 0 h 1044517"/>
              <a:gd name="connsiteX1" fmla="*/ 2017394 w 2017394"/>
              <a:gd name="connsiteY1" fmla="*/ 0 h 1044517"/>
              <a:gd name="connsiteX2" fmla="*/ 2017394 w 2017394"/>
              <a:gd name="connsiteY2" fmla="*/ 1044517 h 1044517"/>
              <a:gd name="connsiteX3" fmla="*/ 0 w 2017394"/>
              <a:gd name="connsiteY3" fmla="*/ 1044517 h 1044517"/>
              <a:gd name="connsiteX4" fmla="*/ 0 w 2017394"/>
              <a:gd name="connsiteY4" fmla="*/ 0 h 1044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394" h="1044517">
                <a:moveTo>
                  <a:pt x="0" y="0"/>
                </a:moveTo>
                <a:lnTo>
                  <a:pt x="2017394" y="0"/>
                </a:lnTo>
                <a:lnTo>
                  <a:pt x="2017394" y="1044517"/>
                </a:lnTo>
                <a:lnTo>
                  <a:pt x="0" y="1044517"/>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6510" rIns="16510" bIns="18288" numCol="1" spcCol="1270" anchor="ctr" anchorCtr="0">
            <a:noAutofit/>
          </a:bodyPr>
          <a:lstStyle/>
          <a:p>
            <a:pPr lvl="0" algn="ctr" defTabSz="1155700">
              <a:lnSpc>
                <a:spcPct val="90000"/>
              </a:lnSpc>
              <a:spcBef>
                <a:spcPct val="0"/>
              </a:spcBef>
              <a:spcAft>
                <a:spcPct val="35000"/>
              </a:spcAft>
            </a:pPr>
            <a:r>
              <a:rPr lang="en-IN" sz="2800" b="1" kern="1200" dirty="0"/>
              <a:t>Cost flow </a:t>
            </a:r>
            <a:r>
              <a:rPr lang="en-IN" sz="2800" b="1" dirty="0"/>
              <a:t>assumptions</a:t>
            </a:r>
            <a:endParaRPr lang="en-US" sz="2800" b="1" kern="1200" dirty="0"/>
          </a:p>
        </p:txBody>
      </p:sp>
      <p:sp>
        <p:nvSpPr>
          <p:cNvPr id="16" name="Freeform 15"/>
          <p:cNvSpPr/>
          <p:nvPr/>
        </p:nvSpPr>
        <p:spPr>
          <a:xfrm>
            <a:off x="805572" y="2971800"/>
            <a:ext cx="2596020" cy="3581400"/>
          </a:xfrm>
          <a:custGeom>
            <a:avLst/>
            <a:gdLst>
              <a:gd name="connsiteX0" fmla="*/ 0 w 2017394"/>
              <a:gd name="connsiteY0" fmla="*/ 0 h 1044517"/>
              <a:gd name="connsiteX1" fmla="*/ 2017394 w 2017394"/>
              <a:gd name="connsiteY1" fmla="*/ 0 h 1044517"/>
              <a:gd name="connsiteX2" fmla="*/ 2017394 w 2017394"/>
              <a:gd name="connsiteY2" fmla="*/ 1044517 h 1044517"/>
              <a:gd name="connsiteX3" fmla="*/ 0 w 2017394"/>
              <a:gd name="connsiteY3" fmla="*/ 1044517 h 1044517"/>
              <a:gd name="connsiteX4" fmla="*/ 0 w 2017394"/>
              <a:gd name="connsiteY4" fmla="*/ 0 h 1044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394" h="1044517">
                <a:moveTo>
                  <a:pt x="0" y="0"/>
                </a:moveTo>
                <a:lnTo>
                  <a:pt x="2017394" y="0"/>
                </a:lnTo>
                <a:lnTo>
                  <a:pt x="2017394" y="1044517"/>
                </a:lnTo>
                <a:lnTo>
                  <a:pt x="0" y="1044517"/>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6510" rIns="16510" bIns="147393" numCol="1" spcCol="1270" anchor="t" anchorCtr="0">
            <a:noAutofit/>
          </a:bodyPr>
          <a:lstStyle/>
          <a:p>
            <a:pPr lvl="0" algn="ctr" defTabSz="1155700">
              <a:lnSpc>
                <a:spcPct val="90000"/>
              </a:lnSpc>
              <a:spcBef>
                <a:spcPct val="0"/>
              </a:spcBef>
              <a:spcAft>
                <a:spcPct val="35000"/>
              </a:spcAft>
            </a:pPr>
            <a:r>
              <a:rPr lang="en-IN" sz="2800" b="1" u="sng" kern="1200" dirty="0" smtClean="0"/>
              <a:t>Average </a:t>
            </a:r>
            <a:r>
              <a:rPr lang="en-IN" sz="2800" b="1" u="sng" kern="1200" dirty="0"/>
              <a:t>cost</a:t>
            </a:r>
          </a:p>
          <a:p>
            <a:pPr marL="457200" indent="-457200">
              <a:buFont typeface="Arial" pitchFamily="34" charset="0"/>
              <a:buChar char="•"/>
            </a:pPr>
            <a:r>
              <a:rPr lang="en-IN" sz="2400" dirty="0" smtClean="0"/>
              <a:t>Assumes inventory cost is a mix </a:t>
            </a:r>
            <a:r>
              <a:rPr lang="en-IN" sz="2400" dirty="0"/>
              <a:t>of all </a:t>
            </a:r>
            <a:r>
              <a:rPr lang="en-IN" sz="2400" dirty="0" smtClean="0"/>
              <a:t>goods </a:t>
            </a:r>
            <a:r>
              <a:rPr lang="en-IN" sz="2400" dirty="0"/>
              <a:t>available for </a:t>
            </a:r>
            <a:r>
              <a:rPr lang="en-IN" sz="2400" dirty="0" smtClean="0"/>
              <a:t>sale</a:t>
            </a:r>
          </a:p>
          <a:p>
            <a:pPr marL="457200" indent="-457200">
              <a:buFont typeface="Arial" pitchFamily="34" charset="0"/>
              <a:buChar char="•"/>
            </a:pPr>
            <a:r>
              <a:rPr lang="en-IN" sz="2400" kern="1200" dirty="0" smtClean="0"/>
              <a:t>Average is weighted by number of units</a:t>
            </a:r>
            <a:endParaRPr lang="en-US" sz="2600" kern="1200" dirty="0"/>
          </a:p>
        </p:txBody>
      </p:sp>
      <p:sp>
        <p:nvSpPr>
          <p:cNvPr id="18" name="Freeform 17"/>
          <p:cNvSpPr/>
          <p:nvPr/>
        </p:nvSpPr>
        <p:spPr>
          <a:xfrm>
            <a:off x="3512147" y="2971800"/>
            <a:ext cx="2540162" cy="3581400"/>
          </a:xfrm>
          <a:custGeom>
            <a:avLst/>
            <a:gdLst>
              <a:gd name="connsiteX0" fmla="*/ 0 w 2017394"/>
              <a:gd name="connsiteY0" fmla="*/ 0 h 1044517"/>
              <a:gd name="connsiteX1" fmla="*/ 2017394 w 2017394"/>
              <a:gd name="connsiteY1" fmla="*/ 0 h 1044517"/>
              <a:gd name="connsiteX2" fmla="*/ 2017394 w 2017394"/>
              <a:gd name="connsiteY2" fmla="*/ 1044517 h 1044517"/>
              <a:gd name="connsiteX3" fmla="*/ 0 w 2017394"/>
              <a:gd name="connsiteY3" fmla="*/ 1044517 h 1044517"/>
              <a:gd name="connsiteX4" fmla="*/ 0 w 2017394"/>
              <a:gd name="connsiteY4" fmla="*/ 0 h 1044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394" h="1044517">
                <a:moveTo>
                  <a:pt x="0" y="0"/>
                </a:moveTo>
                <a:lnTo>
                  <a:pt x="2017394" y="0"/>
                </a:lnTo>
                <a:lnTo>
                  <a:pt x="2017394" y="1044517"/>
                </a:lnTo>
                <a:lnTo>
                  <a:pt x="0" y="1044517"/>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6510" rIns="16510" bIns="147393" numCol="1" spcCol="1270" anchor="t" anchorCtr="0">
            <a:noAutofit/>
          </a:bodyPr>
          <a:lstStyle/>
          <a:p>
            <a:pPr lvl="0" algn="ctr" defTabSz="1155700">
              <a:lnSpc>
                <a:spcPct val="90000"/>
              </a:lnSpc>
              <a:spcBef>
                <a:spcPct val="0"/>
              </a:spcBef>
              <a:spcAft>
                <a:spcPct val="35000"/>
              </a:spcAft>
            </a:pPr>
            <a:r>
              <a:rPr lang="en-US" sz="2600" b="1" u="sng" kern="1200" dirty="0"/>
              <a:t>First-In, First-Out (FIFO)</a:t>
            </a:r>
          </a:p>
          <a:p>
            <a:pPr marL="285750" indent="-285750">
              <a:buFont typeface="Arial" panose="020B0604020202020204" pitchFamily="34" charset="0"/>
              <a:buChar char="•"/>
            </a:pPr>
            <a:r>
              <a:rPr lang="en-IN" sz="2400" dirty="0" smtClean="0"/>
              <a:t>Assumes units first acquired are sold first</a:t>
            </a:r>
          </a:p>
          <a:p>
            <a:pPr marL="285750" indent="-285750">
              <a:buFont typeface="Arial" panose="020B0604020202020204" pitchFamily="34" charset="0"/>
              <a:buChar char="•"/>
            </a:pPr>
            <a:r>
              <a:rPr lang="en-US" sz="2400" dirty="0" smtClean="0"/>
              <a:t>Ending </a:t>
            </a:r>
            <a:r>
              <a:rPr lang="en-US" sz="2400" dirty="0"/>
              <a:t>inventory consists </a:t>
            </a:r>
            <a:r>
              <a:rPr lang="en-IN" sz="2400" dirty="0"/>
              <a:t>of the most recently acquired </a:t>
            </a:r>
            <a:r>
              <a:rPr lang="en-IN" sz="2400" dirty="0" smtClean="0"/>
              <a:t>units</a:t>
            </a:r>
            <a:endParaRPr lang="en-US" sz="2400" dirty="0"/>
          </a:p>
        </p:txBody>
      </p:sp>
      <p:sp>
        <p:nvSpPr>
          <p:cNvPr id="20" name="Freeform 19"/>
          <p:cNvSpPr/>
          <p:nvPr/>
        </p:nvSpPr>
        <p:spPr>
          <a:xfrm>
            <a:off x="6218722" y="2971800"/>
            <a:ext cx="2540162" cy="3581400"/>
          </a:xfrm>
          <a:custGeom>
            <a:avLst/>
            <a:gdLst>
              <a:gd name="connsiteX0" fmla="*/ 0 w 2017394"/>
              <a:gd name="connsiteY0" fmla="*/ 0 h 1044517"/>
              <a:gd name="connsiteX1" fmla="*/ 2017394 w 2017394"/>
              <a:gd name="connsiteY1" fmla="*/ 0 h 1044517"/>
              <a:gd name="connsiteX2" fmla="*/ 2017394 w 2017394"/>
              <a:gd name="connsiteY2" fmla="*/ 1044517 h 1044517"/>
              <a:gd name="connsiteX3" fmla="*/ 0 w 2017394"/>
              <a:gd name="connsiteY3" fmla="*/ 1044517 h 1044517"/>
              <a:gd name="connsiteX4" fmla="*/ 0 w 2017394"/>
              <a:gd name="connsiteY4" fmla="*/ 0 h 1044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394" h="1044517">
                <a:moveTo>
                  <a:pt x="0" y="0"/>
                </a:moveTo>
                <a:lnTo>
                  <a:pt x="2017394" y="0"/>
                </a:lnTo>
                <a:lnTo>
                  <a:pt x="2017394" y="1044517"/>
                </a:lnTo>
                <a:lnTo>
                  <a:pt x="0" y="1044517"/>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6510" rIns="16510" bIns="147393" numCol="1" spcCol="1270" anchor="t" anchorCtr="0">
            <a:noAutofit/>
          </a:bodyPr>
          <a:lstStyle/>
          <a:p>
            <a:pPr lvl="0" algn="ctr" defTabSz="1155700">
              <a:lnSpc>
                <a:spcPct val="90000"/>
              </a:lnSpc>
              <a:spcBef>
                <a:spcPct val="0"/>
              </a:spcBef>
              <a:spcAft>
                <a:spcPct val="35000"/>
              </a:spcAft>
            </a:pPr>
            <a:r>
              <a:rPr lang="en-US" sz="2600" b="1" u="sng" kern="1200" dirty="0"/>
              <a:t>Last-In, First-Out (LIFO)</a:t>
            </a:r>
          </a:p>
          <a:p>
            <a:pPr marL="285750" indent="-285750">
              <a:buFont typeface="Arial" panose="020B0604020202020204" pitchFamily="34" charset="0"/>
              <a:buChar char="•"/>
            </a:pPr>
            <a:r>
              <a:rPr lang="en-IN" sz="2400" dirty="0"/>
              <a:t>Assumes units </a:t>
            </a:r>
            <a:r>
              <a:rPr lang="en-IN" sz="2400" dirty="0" smtClean="0"/>
              <a:t>last acquired </a:t>
            </a:r>
            <a:r>
              <a:rPr lang="en-IN" sz="2400" dirty="0"/>
              <a:t>are sold </a:t>
            </a:r>
            <a:r>
              <a:rPr lang="en-IN" sz="2400" dirty="0" smtClean="0"/>
              <a:t>first</a:t>
            </a:r>
            <a:endParaRPr lang="en-IN" sz="2400" dirty="0"/>
          </a:p>
          <a:p>
            <a:pPr marL="285750" indent="-285750">
              <a:buFont typeface="Arial" panose="020B0604020202020204" pitchFamily="34" charset="0"/>
              <a:buChar char="•"/>
            </a:pPr>
            <a:r>
              <a:rPr lang="en-US" sz="2400" dirty="0"/>
              <a:t>Ending inventory consists </a:t>
            </a:r>
            <a:r>
              <a:rPr lang="en-IN" sz="2400" dirty="0"/>
              <a:t>of </a:t>
            </a:r>
            <a:r>
              <a:rPr lang="en-IN" sz="2400" dirty="0" smtClean="0"/>
              <a:t>first acquired units</a:t>
            </a:r>
            <a:endParaRPr lang="en-US" sz="2400" dirty="0"/>
          </a:p>
        </p:txBody>
      </p:sp>
    </p:spTree>
    <p:extLst>
      <p:ext uri="{BB962C8B-B14F-4D97-AF65-F5344CB8AC3E}">
        <p14:creationId xmlns:p14="http://schemas.microsoft.com/office/powerpoint/2010/main" val="38759514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22" presetClass="entr" presetSubtype="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par>
                                <p:cTn id="16" presetID="22" presetClass="entr" presetSubtype="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par>
                                <p:cTn id="19" presetID="22" presetClass="entr" presetSubtype="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8"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591608" y="-59985"/>
            <a:ext cx="8229600" cy="1143000"/>
          </a:xfrm>
        </p:spPr>
        <p:txBody>
          <a:bodyPr>
            <a:normAutofit/>
          </a:bodyPr>
          <a:lstStyle/>
          <a:p>
            <a:r>
              <a:rPr lang="en-IN" sz="3200" dirty="0"/>
              <a:t>Inventory for a </a:t>
            </a:r>
            <a:r>
              <a:rPr lang="en-IN" sz="3200" dirty="0" smtClean="0"/>
              <a:t>Manufacturer </a:t>
            </a:r>
            <a:r>
              <a:rPr lang="en-IN" sz="3200" dirty="0"/>
              <a:t>C</a:t>
            </a:r>
            <a:r>
              <a:rPr lang="en-IN" sz="3200" dirty="0" smtClean="0"/>
              <a:t>onsists </a:t>
            </a:r>
            <a:r>
              <a:rPr lang="en-US" sz="3200" dirty="0"/>
              <a:t>of:</a:t>
            </a:r>
          </a:p>
        </p:txBody>
      </p:sp>
      <p:sp>
        <p:nvSpPr>
          <p:cNvPr id="4" name="Freeform 3"/>
          <p:cNvSpPr/>
          <p:nvPr/>
        </p:nvSpPr>
        <p:spPr>
          <a:xfrm>
            <a:off x="2437736" y="760611"/>
            <a:ext cx="6636072" cy="1745207"/>
          </a:xfrm>
          <a:custGeom>
            <a:avLst/>
            <a:gdLst>
              <a:gd name="connsiteX0" fmla="*/ 240391 w 1442319"/>
              <a:gd name="connsiteY0" fmla="*/ 0 h 5218176"/>
              <a:gd name="connsiteX1" fmla="*/ 1201928 w 1442319"/>
              <a:gd name="connsiteY1" fmla="*/ 0 h 5218176"/>
              <a:gd name="connsiteX2" fmla="*/ 1442319 w 1442319"/>
              <a:gd name="connsiteY2" fmla="*/ 240391 h 5218176"/>
              <a:gd name="connsiteX3" fmla="*/ 1442319 w 1442319"/>
              <a:gd name="connsiteY3" fmla="*/ 5218176 h 5218176"/>
              <a:gd name="connsiteX4" fmla="*/ 1442319 w 1442319"/>
              <a:gd name="connsiteY4" fmla="*/ 5218176 h 5218176"/>
              <a:gd name="connsiteX5" fmla="*/ 0 w 1442319"/>
              <a:gd name="connsiteY5" fmla="*/ 5218176 h 5218176"/>
              <a:gd name="connsiteX6" fmla="*/ 0 w 1442319"/>
              <a:gd name="connsiteY6" fmla="*/ 5218176 h 5218176"/>
              <a:gd name="connsiteX7" fmla="*/ 0 w 1442319"/>
              <a:gd name="connsiteY7" fmla="*/ 240391 h 5218176"/>
              <a:gd name="connsiteX8" fmla="*/ 240391 w 1442319"/>
              <a:gd name="connsiteY8" fmla="*/ 0 h 521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19" h="5218176">
                <a:moveTo>
                  <a:pt x="1442319" y="869713"/>
                </a:moveTo>
                <a:lnTo>
                  <a:pt x="1442319" y="4348463"/>
                </a:lnTo>
                <a:cubicBezTo>
                  <a:pt x="1442319" y="4828790"/>
                  <a:pt x="1412570" y="5218174"/>
                  <a:pt x="1375874" y="5218174"/>
                </a:cubicBezTo>
                <a:lnTo>
                  <a:pt x="0" y="5218174"/>
                </a:lnTo>
                <a:lnTo>
                  <a:pt x="0" y="5218174"/>
                </a:lnTo>
                <a:lnTo>
                  <a:pt x="0" y="2"/>
                </a:lnTo>
                <a:lnTo>
                  <a:pt x="0" y="2"/>
                </a:lnTo>
                <a:lnTo>
                  <a:pt x="1375874" y="2"/>
                </a:lnTo>
                <a:cubicBezTo>
                  <a:pt x="1412570" y="2"/>
                  <a:pt x="1442319" y="389386"/>
                  <a:pt x="1442319" y="86971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7151" tIns="98983" rIns="127558" bIns="98984" numCol="1" spcCol="1270" anchor="ctr" anchorCtr="0">
            <a:noAutofit/>
          </a:bodyPr>
          <a:lstStyle/>
          <a:p>
            <a:pPr marL="342900" lvl="1" indent="-342900" algn="l" defTabSz="666750">
              <a:lnSpc>
                <a:spcPct val="90000"/>
              </a:lnSpc>
              <a:spcBef>
                <a:spcPct val="0"/>
              </a:spcBef>
              <a:spcAft>
                <a:spcPct val="15000"/>
              </a:spcAft>
              <a:buFont typeface="Arial" panose="020B0604020202020204" pitchFamily="34" charset="0"/>
              <a:buChar char="•"/>
            </a:pPr>
            <a:r>
              <a:rPr lang="en-US" sz="2400" kern="1200" dirty="0"/>
              <a:t>Represent </a:t>
            </a:r>
            <a:r>
              <a:rPr lang="en-IN" sz="2400" kern="1200" dirty="0"/>
              <a:t>the cost of </a:t>
            </a:r>
            <a:r>
              <a:rPr lang="en-IN" sz="2400" b="1" kern="1200" dirty="0">
                <a:solidFill>
                  <a:srgbClr val="C00000"/>
                </a:solidFill>
              </a:rPr>
              <a:t>components</a:t>
            </a:r>
            <a:r>
              <a:rPr lang="en-IN" sz="2400" kern="1200" dirty="0"/>
              <a:t> purchased from other manufacturers that will become part of </a:t>
            </a:r>
            <a:r>
              <a:rPr lang="en-US" sz="2400" kern="1200" dirty="0"/>
              <a:t>the finished product</a:t>
            </a:r>
          </a:p>
          <a:p>
            <a:pPr marL="342900" lvl="1" indent="-342900" defTabSz="666750">
              <a:lnSpc>
                <a:spcPct val="90000"/>
              </a:lnSpc>
              <a:spcBef>
                <a:spcPct val="0"/>
              </a:spcBef>
              <a:spcAft>
                <a:spcPct val="15000"/>
              </a:spcAft>
              <a:buClr>
                <a:schemeClr val="tx1"/>
              </a:buClr>
              <a:buFont typeface="Arial" panose="020B0604020202020204" pitchFamily="34" charset="0"/>
              <a:buChar char="•"/>
            </a:pPr>
            <a:r>
              <a:rPr lang="en-IN" sz="2400" b="1" dirty="0">
                <a:solidFill>
                  <a:srgbClr val="C00000"/>
                </a:solidFill>
              </a:rPr>
              <a:t>Example:</a:t>
            </a:r>
            <a:r>
              <a:rPr lang="en-IN" sz="2400" dirty="0">
                <a:solidFill>
                  <a:srgbClr val="C00000"/>
                </a:solidFill>
              </a:rPr>
              <a:t> </a:t>
            </a:r>
            <a:r>
              <a:rPr lang="en-IN" sz="2400" dirty="0">
                <a:solidFill>
                  <a:schemeClr val="tx1"/>
                </a:solidFill>
              </a:rPr>
              <a:t>Computer chips and memory modules that will go into </a:t>
            </a:r>
            <a:r>
              <a:rPr lang="en-US" sz="2400" dirty="0">
                <a:solidFill>
                  <a:schemeClr val="tx1"/>
                </a:solidFill>
              </a:rPr>
              <a:t>computers produced by </a:t>
            </a:r>
            <a:r>
              <a:rPr lang="en-US" sz="2400" dirty="0" smtClean="0">
                <a:solidFill>
                  <a:schemeClr val="tx1"/>
                </a:solidFill>
              </a:rPr>
              <a:t>HP</a:t>
            </a:r>
            <a:endParaRPr lang="en-US" sz="2400" kern="1200" dirty="0"/>
          </a:p>
        </p:txBody>
      </p:sp>
      <p:sp>
        <p:nvSpPr>
          <p:cNvPr id="10" name="Freeform 9"/>
          <p:cNvSpPr/>
          <p:nvPr/>
        </p:nvSpPr>
        <p:spPr>
          <a:xfrm>
            <a:off x="2437736" y="2549257"/>
            <a:ext cx="6636072" cy="2336285"/>
          </a:xfrm>
          <a:custGeom>
            <a:avLst/>
            <a:gdLst>
              <a:gd name="connsiteX0" fmla="*/ 240391 w 1442319"/>
              <a:gd name="connsiteY0" fmla="*/ 0 h 5218176"/>
              <a:gd name="connsiteX1" fmla="*/ 1201928 w 1442319"/>
              <a:gd name="connsiteY1" fmla="*/ 0 h 5218176"/>
              <a:gd name="connsiteX2" fmla="*/ 1442319 w 1442319"/>
              <a:gd name="connsiteY2" fmla="*/ 240391 h 5218176"/>
              <a:gd name="connsiteX3" fmla="*/ 1442319 w 1442319"/>
              <a:gd name="connsiteY3" fmla="*/ 5218176 h 5218176"/>
              <a:gd name="connsiteX4" fmla="*/ 1442319 w 1442319"/>
              <a:gd name="connsiteY4" fmla="*/ 5218176 h 5218176"/>
              <a:gd name="connsiteX5" fmla="*/ 0 w 1442319"/>
              <a:gd name="connsiteY5" fmla="*/ 5218176 h 5218176"/>
              <a:gd name="connsiteX6" fmla="*/ 0 w 1442319"/>
              <a:gd name="connsiteY6" fmla="*/ 5218176 h 5218176"/>
              <a:gd name="connsiteX7" fmla="*/ 0 w 1442319"/>
              <a:gd name="connsiteY7" fmla="*/ 240391 h 5218176"/>
              <a:gd name="connsiteX8" fmla="*/ 240391 w 1442319"/>
              <a:gd name="connsiteY8" fmla="*/ 0 h 521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19" h="5218176">
                <a:moveTo>
                  <a:pt x="1442319" y="869713"/>
                </a:moveTo>
                <a:lnTo>
                  <a:pt x="1442319" y="4348463"/>
                </a:lnTo>
                <a:cubicBezTo>
                  <a:pt x="1442319" y="4828790"/>
                  <a:pt x="1412570" y="5218174"/>
                  <a:pt x="1375874" y="5218174"/>
                </a:cubicBezTo>
                <a:lnTo>
                  <a:pt x="0" y="5218174"/>
                </a:lnTo>
                <a:lnTo>
                  <a:pt x="0" y="5218174"/>
                </a:lnTo>
                <a:lnTo>
                  <a:pt x="0" y="2"/>
                </a:lnTo>
                <a:lnTo>
                  <a:pt x="0" y="2"/>
                </a:lnTo>
                <a:lnTo>
                  <a:pt x="1375874" y="2"/>
                </a:lnTo>
                <a:cubicBezTo>
                  <a:pt x="1412570" y="2"/>
                  <a:pt x="1442319" y="389386"/>
                  <a:pt x="1442319" y="86971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7151" tIns="98983" rIns="127558" bIns="98984" numCol="1" spcCol="1270" anchor="ctr" anchorCtr="0">
            <a:noAutofit/>
          </a:bodyPr>
          <a:lstStyle/>
          <a:p>
            <a:pPr marL="342900" lvl="1" indent="-342900" algn="l" defTabSz="666750">
              <a:lnSpc>
                <a:spcPct val="90000"/>
              </a:lnSpc>
              <a:spcBef>
                <a:spcPct val="0"/>
              </a:spcBef>
              <a:spcAft>
                <a:spcPct val="15000"/>
              </a:spcAft>
              <a:buFont typeface="Arial" panose="020B0604020202020204" pitchFamily="34" charset="0"/>
              <a:buChar char="•"/>
            </a:pPr>
            <a:r>
              <a:rPr lang="en-IN" sz="2400" kern="1200" dirty="0"/>
              <a:t>Refers to the products that are </a:t>
            </a:r>
            <a:r>
              <a:rPr lang="en-IN" sz="2400" b="1" kern="1200" dirty="0">
                <a:solidFill>
                  <a:srgbClr val="C00000"/>
                </a:solidFill>
              </a:rPr>
              <a:t>not yet complete</a:t>
            </a:r>
            <a:endParaRPr lang="en-US" sz="2400" b="1" kern="1200" dirty="0">
              <a:solidFill>
                <a:srgbClr val="C00000"/>
              </a:solidFill>
            </a:endParaRPr>
          </a:p>
          <a:p>
            <a:pPr marL="342900" lvl="1" indent="-342900" algn="l" defTabSz="666750">
              <a:lnSpc>
                <a:spcPct val="90000"/>
              </a:lnSpc>
              <a:spcBef>
                <a:spcPct val="0"/>
              </a:spcBef>
              <a:spcAft>
                <a:spcPct val="15000"/>
              </a:spcAft>
              <a:buFont typeface="Arial" panose="020B0604020202020204" pitchFamily="34" charset="0"/>
              <a:buChar char="•"/>
            </a:pPr>
            <a:r>
              <a:rPr lang="en-US" sz="2400" kern="1200" dirty="0"/>
              <a:t>The cost of </a:t>
            </a:r>
            <a:r>
              <a:rPr lang="en-IN" sz="2400" kern="1200" dirty="0" smtClean="0"/>
              <a:t>work in process </a:t>
            </a:r>
            <a:r>
              <a:rPr lang="en-IN" sz="2400" kern="1200" dirty="0"/>
              <a:t>includes:</a:t>
            </a:r>
          </a:p>
          <a:p>
            <a:pPr marL="342900" lvl="1" indent="-342900" algn="l" defTabSz="666750">
              <a:lnSpc>
                <a:spcPct val="90000"/>
              </a:lnSpc>
              <a:spcBef>
                <a:spcPct val="0"/>
              </a:spcBef>
              <a:spcAft>
                <a:spcPct val="15000"/>
              </a:spcAft>
              <a:buFont typeface="Arial" panose="020B0604020202020204" pitchFamily="34" charset="0"/>
              <a:buChar char="•"/>
            </a:pPr>
            <a:endParaRPr lang="en-IN" sz="2400" dirty="0"/>
          </a:p>
          <a:p>
            <a:pPr marL="342900" lvl="1" indent="-342900" algn="l" defTabSz="666750">
              <a:lnSpc>
                <a:spcPct val="90000"/>
              </a:lnSpc>
              <a:spcBef>
                <a:spcPct val="0"/>
              </a:spcBef>
              <a:spcAft>
                <a:spcPct val="15000"/>
              </a:spcAft>
              <a:buFont typeface="Arial" panose="020B0604020202020204" pitchFamily="34" charset="0"/>
              <a:buChar char="•"/>
            </a:pPr>
            <a:endParaRPr lang="en-IN" sz="2400" kern="1200" dirty="0"/>
          </a:p>
          <a:p>
            <a:pPr marL="342900" lvl="1" indent="-342900" defTabSz="666750">
              <a:lnSpc>
                <a:spcPct val="90000"/>
              </a:lnSpc>
              <a:spcBef>
                <a:spcPct val="0"/>
              </a:spcBef>
              <a:spcAft>
                <a:spcPct val="15000"/>
              </a:spcAft>
              <a:buClr>
                <a:schemeClr val="tx1"/>
              </a:buClr>
              <a:buFont typeface="Arial" panose="020B0604020202020204" pitchFamily="34" charset="0"/>
              <a:buChar char="•"/>
            </a:pPr>
            <a:r>
              <a:rPr lang="en-IN" sz="2400" b="1" dirty="0">
                <a:solidFill>
                  <a:srgbClr val="C00000"/>
                </a:solidFill>
              </a:rPr>
              <a:t>Example: </a:t>
            </a:r>
            <a:r>
              <a:rPr lang="en-IN" sz="2400" dirty="0">
                <a:solidFill>
                  <a:schemeClr val="tx1"/>
                </a:solidFill>
              </a:rPr>
              <a:t>Partially completed components in the assembly lines of </a:t>
            </a:r>
            <a:r>
              <a:rPr lang="en-IN" sz="2400" dirty="0" smtClean="0">
                <a:solidFill>
                  <a:schemeClr val="tx1"/>
                </a:solidFill>
              </a:rPr>
              <a:t>HP</a:t>
            </a:r>
            <a:endParaRPr lang="en-IN" sz="2400" kern="1200" dirty="0"/>
          </a:p>
        </p:txBody>
      </p:sp>
      <p:sp>
        <p:nvSpPr>
          <p:cNvPr id="15" name="Freeform 14"/>
          <p:cNvSpPr/>
          <p:nvPr/>
        </p:nvSpPr>
        <p:spPr>
          <a:xfrm>
            <a:off x="2437736" y="4968767"/>
            <a:ext cx="6636072" cy="1660634"/>
          </a:xfrm>
          <a:custGeom>
            <a:avLst/>
            <a:gdLst>
              <a:gd name="connsiteX0" fmla="*/ 240391 w 1442319"/>
              <a:gd name="connsiteY0" fmla="*/ 0 h 5218176"/>
              <a:gd name="connsiteX1" fmla="*/ 1201928 w 1442319"/>
              <a:gd name="connsiteY1" fmla="*/ 0 h 5218176"/>
              <a:gd name="connsiteX2" fmla="*/ 1442319 w 1442319"/>
              <a:gd name="connsiteY2" fmla="*/ 240391 h 5218176"/>
              <a:gd name="connsiteX3" fmla="*/ 1442319 w 1442319"/>
              <a:gd name="connsiteY3" fmla="*/ 5218176 h 5218176"/>
              <a:gd name="connsiteX4" fmla="*/ 1442319 w 1442319"/>
              <a:gd name="connsiteY4" fmla="*/ 5218176 h 5218176"/>
              <a:gd name="connsiteX5" fmla="*/ 0 w 1442319"/>
              <a:gd name="connsiteY5" fmla="*/ 5218176 h 5218176"/>
              <a:gd name="connsiteX6" fmla="*/ 0 w 1442319"/>
              <a:gd name="connsiteY6" fmla="*/ 5218176 h 5218176"/>
              <a:gd name="connsiteX7" fmla="*/ 0 w 1442319"/>
              <a:gd name="connsiteY7" fmla="*/ 240391 h 5218176"/>
              <a:gd name="connsiteX8" fmla="*/ 240391 w 1442319"/>
              <a:gd name="connsiteY8" fmla="*/ 0 h 521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19" h="5218176">
                <a:moveTo>
                  <a:pt x="1442319" y="869713"/>
                </a:moveTo>
                <a:lnTo>
                  <a:pt x="1442319" y="4348463"/>
                </a:lnTo>
                <a:cubicBezTo>
                  <a:pt x="1442319" y="4828790"/>
                  <a:pt x="1412570" y="5218174"/>
                  <a:pt x="1375874" y="5218174"/>
                </a:cubicBezTo>
                <a:lnTo>
                  <a:pt x="0" y="5218174"/>
                </a:lnTo>
                <a:lnTo>
                  <a:pt x="0" y="5218174"/>
                </a:lnTo>
                <a:lnTo>
                  <a:pt x="0" y="2"/>
                </a:lnTo>
                <a:lnTo>
                  <a:pt x="0" y="2"/>
                </a:lnTo>
                <a:lnTo>
                  <a:pt x="1375874" y="2"/>
                </a:lnTo>
                <a:cubicBezTo>
                  <a:pt x="1412570" y="2"/>
                  <a:pt x="1442319" y="389386"/>
                  <a:pt x="1442319" y="86971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7151" tIns="98983" rIns="127558" bIns="98984" numCol="1" spcCol="1270" anchor="ctr" anchorCtr="0">
            <a:noAutofit/>
          </a:bodyPr>
          <a:lstStyle/>
          <a:p>
            <a:pPr marL="342900" lvl="1" indent="-342900" defTabSz="666750">
              <a:lnSpc>
                <a:spcPct val="90000"/>
              </a:lnSpc>
              <a:spcBef>
                <a:spcPct val="0"/>
              </a:spcBef>
              <a:spcAft>
                <a:spcPct val="15000"/>
              </a:spcAft>
              <a:buFont typeface="Arial" panose="020B0604020202020204" pitchFamily="34" charset="0"/>
              <a:buChar char="•"/>
            </a:pPr>
            <a:r>
              <a:rPr lang="en-IN" sz="2400" kern="1200" dirty="0" smtClean="0"/>
              <a:t>Cost of </a:t>
            </a:r>
            <a:r>
              <a:rPr lang="en-US" sz="2400" dirty="0"/>
              <a:t>goods that have been </a:t>
            </a:r>
            <a:r>
              <a:rPr lang="en-US" sz="2400" b="1" dirty="0">
                <a:solidFill>
                  <a:srgbClr val="C00000"/>
                </a:solidFill>
              </a:rPr>
              <a:t>completed</a:t>
            </a:r>
            <a:r>
              <a:rPr lang="en-US" sz="2400" dirty="0"/>
              <a:t> in the manufacturing process but have not </a:t>
            </a:r>
            <a:r>
              <a:rPr lang="en-US" sz="2400" dirty="0" smtClean="0"/>
              <a:t>been </a:t>
            </a:r>
            <a:r>
              <a:rPr lang="en-US" sz="2400" dirty="0"/>
              <a:t>sold</a:t>
            </a:r>
            <a:endParaRPr lang="en-IN" sz="2400" kern="1200" dirty="0"/>
          </a:p>
          <a:p>
            <a:pPr marL="342900" lvl="1" indent="-342900" defTabSz="666750">
              <a:lnSpc>
                <a:spcPct val="90000"/>
              </a:lnSpc>
              <a:spcBef>
                <a:spcPct val="0"/>
              </a:spcBef>
              <a:spcAft>
                <a:spcPct val="15000"/>
              </a:spcAft>
              <a:buClr>
                <a:schemeClr val="tx1"/>
              </a:buClr>
              <a:buFont typeface="Arial" panose="020B0604020202020204" pitchFamily="34" charset="0"/>
              <a:buChar char="•"/>
            </a:pPr>
            <a:r>
              <a:rPr lang="en-IN" sz="2400" b="1" dirty="0">
                <a:solidFill>
                  <a:srgbClr val="C00000"/>
                </a:solidFill>
              </a:rPr>
              <a:t>Example:</a:t>
            </a:r>
            <a:r>
              <a:rPr lang="en-IN" sz="2400" dirty="0">
                <a:solidFill>
                  <a:srgbClr val="C00000"/>
                </a:solidFill>
              </a:rPr>
              <a:t> </a:t>
            </a:r>
            <a:r>
              <a:rPr lang="en-IN" sz="2400" dirty="0">
                <a:solidFill>
                  <a:schemeClr val="tx1"/>
                </a:solidFill>
              </a:rPr>
              <a:t>Computers produced by </a:t>
            </a:r>
            <a:r>
              <a:rPr lang="en-IN" sz="2400" dirty="0" smtClean="0">
                <a:solidFill>
                  <a:schemeClr val="tx1"/>
                </a:solidFill>
              </a:rPr>
              <a:t>HP that </a:t>
            </a:r>
            <a:r>
              <a:rPr lang="en-IN" sz="2400" dirty="0">
                <a:solidFill>
                  <a:schemeClr val="tx1"/>
                </a:solidFill>
              </a:rPr>
              <a:t>are intended for sale to customers</a:t>
            </a:r>
            <a:endParaRPr lang="en-US" sz="2400" kern="1200" dirty="0"/>
          </a:p>
        </p:txBody>
      </p:sp>
      <p:sp>
        <p:nvSpPr>
          <p:cNvPr id="9" name="TextBox 8"/>
          <p:cNvSpPr txBox="1"/>
          <p:nvPr/>
        </p:nvSpPr>
        <p:spPr>
          <a:xfrm>
            <a:off x="2582564" y="3348148"/>
            <a:ext cx="1832005" cy="769441"/>
          </a:xfrm>
          <a:prstGeom prst="rect">
            <a:avLst/>
          </a:prstGeom>
          <a:solidFill>
            <a:schemeClr val="accent4">
              <a:lumMod val="60000"/>
              <a:lumOff val="40000"/>
            </a:schemeClr>
          </a:solidFill>
        </p:spPr>
        <p:txBody>
          <a:bodyPr wrap="square" rtlCol="0">
            <a:spAutoFit/>
          </a:bodyPr>
          <a:lstStyle/>
          <a:p>
            <a:pPr algn="ctr"/>
            <a:r>
              <a:rPr lang="en-IN" sz="2200" dirty="0"/>
              <a:t>The cost of raw materials</a:t>
            </a:r>
            <a:endParaRPr lang="en-US" sz="2200" dirty="0"/>
          </a:p>
        </p:txBody>
      </p:sp>
      <p:sp>
        <p:nvSpPr>
          <p:cNvPr id="11" name="TextBox 10"/>
          <p:cNvSpPr txBox="1"/>
          <p:nvPr/>
        </p:nvSpPr>
        <p:spPr>
          <a:xfrm>
            <a:off x="4445832" y="3349144"/>
            <a:ext cx="2682240" cy="769441"/>
          </a:xfrm>
          <a:prstGeom prst="rect">
            <a:avLst/>
          </a:prstGeom>
          <a:solidFill>
            <a:schemeClr val="accent6">
              <a:lumMod val="60000"/>
              <a:lumOff val="40000"/>
            </a:schemeClr>
          </a:solidFill>
        </p:spPr>
        <p:txBody>
          <a:bodyPr wrap="square" rtlCol="0">
            <a:spAutoFit/>
          </a:bodyPr>
          <a:lstStyle/>
          <a:p>
            <a:pPr algn="ctr"/>
            <a:r>
              <a:rPr lang="en-IN" sz="2200" dirty="0"/>
              <a:t>The cost of </a:t>
            </a:r>
            <a:r>
              <a:rPr lang="en-US" sz="2200" dirty="0"/>
              <a:t>labor</a:t>
            </a:r>
            <a:r>
              <a:rPr lang="en-IN" sz="2200" dirty="0"/>
              <a:t> that can be directly traced</a:t>
            </a:r>
            <a:endParaRPr lang="en-US" sz="2200" dirty="0"/>
          </a:p>
        </p:txBody>
      </p:sp>
      <p:sp>
        <p:nvSpPr>
          <p:cNvPr id="12" name="TextBox 11"/>
          <p:cNvSpPr txBox="1"/>
          <p:nvPr/>
        </p:nvSpPr>
        <p:spPr>
          <a:xfrm>
            <a:off x="7149537" y="3349144"/>
            <a:ext cx="1953823" cy="769441"/>
          </a:xfrm>
          <a:prstGeom prst="rect">
            <a:avLst/>
          </a:prstGeom>
          <a:solidFill>
            <a:schemeClr val="accent3">
              <a:lumMod val="60000"/>
              <a:lumOff val="40000"/>
            </a:schemeClr>
          </a:solidFill>
        </p:spPr>
        <p:txBody>
          <a:bodyPr wrap="square" rtlCol="0">
            <a:spAutoFit/>
          </a:bodyPr>
          <a:lstStyle/>
          <a:p>
            <a:pPr algn="ctr"/>
            <a:r>
              <a:rPr lang="en-US" sz="2200" dirty="0"/>
              <a:t>Manufacturing overhead</a:t>
            </a:r>
          </a:p>
        </p:txBody>
      </p:sp>
      <p:sp>
        <p:nvSpPr>
          <p:cNvPr id="1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2" name="Right Arrow Callout 1"/>
          <p:cNvSpPr/>
          <p:nvPr/>
        </p:nvSpPr>
        <p:spPr>
          <a:xfrm>
            <a:off x="634090" y="1066800"/>
            <a:ext cx="1846128" cy="923907"/>
          </a:xfrm>
          <a:prstGeom prst="rightArrowCallout">
            <a:avLst>
              <a:gd name="adj1" fmla="val 27083"/>
              <a:gd name="adj2" fmla="val 25000"/>
              <a:gd name="adj3" fmla="val 25000"/>
              <a:gd name="adj4" fmla="val 825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089150">
              <a:lnSpc>
                <a:spcPct val="90000"/>
              </a:lnSpc>
              <a:spcBef>
                <a:spcPct val="0"/>
              </a:spcBef>
              <a:spcAft>
                <a:spcPct val="35000"/>
              </a:spcAft>
            </a:pPr>
            <a:r>
              <a:rPr lang="en-IN" sz="2700" dirty="0">
                <a:solidFill>
                  <a:prstClr val="white"/>
                </a:solidFill>
              </a:rPr>
              <a:t>Raw </a:t>
            </a:r>
            <a:r>
              <a:rPr lang="en-IN" sz="2700" dirty="0" smtClean="0">
                <a:solidFill>
                  <a:prstClr val="white"/>
                </a:solidFill>
              </a:rPr>
              <a:t>materials</a:t>
            </a:r>
            <a:endParaRPr lang="en-US" sz="2700" dirty="0"/>
          </a:p>
        </p:txBody>
      </p:sp>
      <p:sp>
        <p:nvSpPr>
          <p:cNvPr id="18" name="Right Arrow Callout 17"/>
          <p:cNvSpPr/>
          <p:nvPr/>
        </p:nvSpPr>
        <p:spPr>
          <a:xfrm>
            <a:off x="634090" y="3048000"/>
            <a:ext cx="1846128" cy="923907"/>
          </a:xfrm>
          <a:prstGeom prst="rightArrowCallout">
            <a:avLst>
              <a:gd name="adj1" fmla="val 27083"/>
              <a:gd name="adj2" fmla="val 25000"/>
              <a:gd name="adj3" fmla="val 25000"/>
              <a:gd name="adj4" fmla="val 825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089150">
              <a:lnSpc>
                <a:spcPct val="90000"/>
              </a:lnSpc>
              <a:spcBef>
                <a:spcPct val="0"/>
              </a:spcBef>
              <a:spcAft>
                <a:spcPct val="35000"/>
              </a:spcAft>
            </a:pPr>
            <a:r>
              <a:rPr lang="en-IN" sz="2800" dirty="0"/>
              <a:t>Work-in-process</a:t>
            </a:r>
            <a:endParaRPr lang="en-US" dirty="0"/>
          </a:p>
        </p:txBody>
      </p:sp>
      <p:sp>
        <p:nvSpPr>
          <p:cNvPr id="19" name="Right Arrow Callout 18"/>
          <p:cNvSpPr/>
          <p:nvPr/>
        </p:nvSpPr>
        <p:spPr>
          <a:xfrm>
            <a:off x="634090" y="5105400"/>
            <a:ext cx="1846128" cy="923907"/>
          </a:xfrm>
          <a:prstGeom prst="rightArrowCallout">
            <a:avLst>
              <a:gd name="adj1" fmla="val 27083"/>
              <a:gd name="adj2" fmla="val 25000"/>
              <a:gd name="adj3" fmla="val 25000"/>
              <a:gd name="adj4" fmla="val 825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089150">
              <a:lnSpc>
                <a:spcPct val="90000"/>
              </a:lnSpc>
              <a:spcBef>
                <a:spcPct val="0"/>
              </a:spcBef>
              <a:spcAft>
                <a:spcPct val="35000"/>
              </a:spcAft>
            </a:pPr>
            <a:r>
              <a:rPr lang="en-IN" sz="2800" dirty="0" smtClean="0"/>
              <a:t>Finished goods</a:t>
            </a:r>
            <a:endParaRPr lang="en-US" dirty="0"/>
          </a:p>
        </p:txBody>
      </p:sp>
    </p:spTree>
    <p:extLst>
      <p:ext uri="{BB962C8B-B14F-4D97-AF65-F5344CB8AC3E}">
        <p14:creationId xmlns:p14="http://schemas.microsoft.com/office/powerpoint/2010/main" val="42354063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5" grpId="0" animBg="1"/>
      <p:bldP spid="9" grpId="0" animBg="1"/>
      <p:bldP spid="11" grpId="0" animBg="1"/>
      <p:bldP spid="12" grpId="0" animBg="1"/>
      <p:bldP spid="18"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mj-lt"/>
              </a:rPr>
              <a:t>Average Cost—Periodic</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9" name="Table 8"/>
          <p:cNvGraphicFramePr>
            <a:graphicFrameLocks noGrp="1"/>
          </p:cNvGraphicFramePr>
          <p:nvPr>
            <p:extLst>
              <p:ext uri="{D42A27DB-BD31-4B8C-83A1-F6EECF244321}">
                <p14:modId xmlns:p14="http://schemas.microsoft.com/office/powerpoint/2010/main" val="1198873705"/>
              </p:ext>
            </p:extLst>
          </p:nvPr>
        </p:nvGraphicFramePr>
        <p:xfrm>
          <a:off x="555500" y="2571750"/>
          <a:ext cx="8191500" cy="2000250"/>
        </p:xfrm>
        <a:graphic>
          <a:graphicData uri="http://schemas.openxmlformats.org/drawingml/2006/table">
            <a:tbl>
              <a:tblPr>
                <a:tableStyleId>{5C22544A-7EE6-4342-B048-85BDC9FD1C3A}</a:tableStyleId>
              </a:tblPr>
              <a:tblGrid>
                <a:gridCol w="6819900">
                  <a:extLst>
                    <a:ext uri="{9D8B030D-6E8A-4147-A177-3AD203B41FA5}">
                      <a16:colId xmlns:a16="http://schemas.microsoft.com/office/drawing/2014/main" xmlns="" val="20000"/>
                    </a:ext>
                  </a:extLst>
                </a:gridCol>
                <a:gridCol w="1371600">
                  <a:extLst>
                    <a:ext uri="{9D8B030D-6E8A-4147-A177-3AD203B41FA5}">
                      <a16:colId xmlns:a16="http://schemas.microsoft.com/office/drawing/2014/main" xmlns="" val="20001"/>
                    </a:ext>
                  </a:extLst>
                </a:gridCol>
              </a:tblGrid>
              <a:tr h="400050">
                <a:tc>
                  <a:txBody>
                    <a:bodyPr/>
                    <a:lstStyle/>
                    <a:p>
                      <a:pPr algn="l" fontAlgn="b"/>
                      <a:r>
                        <a:rPr lang="en-IN" sz="2400" u="none" strike="noStrike" dirty="0" smtClean="0">
                          <a:effectLst/>
                        </a:rPr>
                        <a:t>Beginning inventory (4,000 units @ $5.50)</a:t>
                      </a:r>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u="none" strike="noStrike" dirty="0">
                          <a:effectLst/>
                        </a:rPr>
                        <a:t> $ 22,000 </a:t>
                      </a:r>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a16="http://schemas.microsoft.com/office/drawing/2014/main" xmlns="" val="10000"/>
                  </a:ext>
                </a:extLst>
              </a:tr>
              <a:tr h="400050">
                <a:tc>
                  <a:txBody>
                    <a:bodyPr/>
                    <a:lstStyle/>
                    <a:p>
                      <a:pPr algn="l" fontAlgn="b"/>
                      <a:r>
                        <a:rPr lang="en-US" sz="2400" u="none" strike="noStrike" dirty="0">
                          <a:effectLst/>
                        </a:rPr>
                        <a:t>    Plus: Purchases (7,000 units @ various prices)</a:t>
                      </a:r>
                      <a:endParaRPr lang="en-US"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u="none" strike="noStrike" dirty="0">
                          <a:effectLst/>
                        </a:rPr>
                        <a:t>     49,500 </a:t>
                      </a:r>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a16="http://schemas.microsoft.com/office/drawing/2014/main" xmlns="" val="10001"/>
                  </a:ext>
                </a:extLst>
              </a:tr>
              <a:tr h="400050">
                <a:tc>
                  <a:txBody>
                    <a:bodyPr/>
                    <a:lstStyle/>
                    <a:p>
                      <a:pPr algn="l" fontAlgn="b"/>
                      <a:r>
                        <a:rPr lang="en-IN" sz="2400" u="none" strike="noStrike" dirty="0">
                          <a:effectLst/>
                        </a:rPr>
                        <a:t>Cost of goods available for sale (11,000 units)</a:t>
                      </a:r>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b="1" u="none" strike="noStrike" dirty="0">
                          <a:solidFill>
                            <a:srgbClr val="EC008C"/>
                          </a:solidFill>
                          <a:effectLst/>
                        </a:rPr>
                        <a:t>    71,500 </a:t>
                      </a:r>
                      <a:endParaRPr lang="en-US" sz="2400" b="1" i="0" u="none" strike="noStrike" dirty="0">
                        <a:solidFill>
                          <a:srgbClr val="EC008C"/>
                        </a:solidFill>
                        <a:effectLst/>
                        <a:latin typeface="Calibri"/>
                      </a:endParaRPr>
                    </a:p>
                  </a:txBody>
                  <a:tcPr marL="9525" marR="9525" marT="9525" marB="0" anchor="b">
                    <a:noFill/>
                  </a:tcPr>
                </a:tc>
                <a:extLst>
                  <a:ext uri="{0D108BD9-81ED-4DB2-BD59-A6C34878D82A}">
                    <a16:rowId xmlns:a16="http://schemas.microsoft.com/office/drawing/2014/main" xmlns="" val="10002"/>
                  </a:ext>
                </a:extLst>
              </a:tr>
              <a:tr h="400050">
                <a:tc>
                  <a:txBody>
                    <a:bodyPr/>
                    <a:lstStyle/>
                    <a:p>
                      <a:pPr algn="l" fontAlgn="b"/>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a16="http://schemas.microsoft.com/office/drawing/2014/main" xmlns="" val="10003"/>
                  </a:ext>
                </a:extLst>
              </a:tr>
              <a:tr h="400050">
                <a:tc>
                  <a:txBody>
                    <a:bodyPr/>
                    <a:lstStyle/>
                    <a:p>
                      <a:pPr algn="l" fontAlgn="b"/>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a16="http://schemas.microsoft.com/office/drawing/2014/main" xmlns="" val="10004"/>
                  </a:ext>
                </a:extLst>
              </a:tr>
            </a:tbl>
          </a:graphicData>
        </a:graphic>
      </p:graphicFrame>
      <p:sp>
        <p:nvSpPr>
          <p:cNvPr id="8" name="TextBox 7"/>
          <p:cNvSpPr txBox="1"/>
          <p:nvPr/>
        </p:nvSpPr>
        <p:spPr>
          <a:xfrm>
            <a:off x="701842" y="5548718"/>
            <a:ext cx="4343400" cy="492443"/>
          </a:xfrm>
          <a:prstGeom prst="rect">
            <a:avLst/>
          </a:prstGeom>
          <a:noFill/>
        </p:spPr>
        <p:txBody>
          <a:bodyPr wrap="square" rtlCol="0">
            <a:spAutoFit/>
          </a:bodyPr>
          <a:lstStyle/>
          <a:p>
            <a:r>
              <a:rPr lang="en-IN" sz="2600" dirty="0"/>
              <a:t>Weighted-average unit cost =</a:t>
            </a:r>
          </a:p>
        </p:txBody>
      </p:sp>
      <p:sp>
        <p:nvSpPr>
          <p:cNvPr id="12" name="TextBox 11"/>
          <p:cNvSpPr txBox="1"/>
          <p:nvPr/>
        </p:nvSpPr>
        <p:spPr>
          <a:xfrm>
            <a:off x="5338010" y="5340418"/>
            <a:ext cx="1323474" cy="492443"/>
          </a:xfrm>
          <a:prstGeom prst="rect">
            <a:avLst/>
          </a:prstGeom>
          <a:noFill/>
        </p:spPr>
        <p:txBody>
          <a:bodyPr wrap="square" rtlCol="0">
            <a:spAutoFit/>
          </a:bodyPr>
          <a:lstStyle/>
          <a:p>
            <a:r>
              <a:rPr lang="en-US" sz="2600" b="1" dirty="0">
                <a:solidFill>
                  <a:srgbClr val="EC008C"/>
                </a:solidFill>
              </a:rPr>
              <a:t>$71,500 </a:t>
            </a:r>
            <a:endParaRPr lang="en-IN" sz="2600" dirty="0"/>
          </a:p>
        </p:txBody>
      </p:sp>
      <p:sp>
        <p:nvSpPr>
          <p:cNvPr id="13" name="TextBox 12"/>
          <p:cNvSpPr txBox="1"/>
          <p:nvPr/>
        </p:nvSpPr>
        <p:spPr>
          <a:xfrm>
            <a:off x="4923845" y="5679757"/>
            <a:ext cx="2479587" cy="492443"/>
          </a:xfrm>
          <a:prstGeom prst="rect">
            <a:avLst/>
          </a:prstGeom>
          <a:noFill/>
        </p:spPr>
        <p:txBody>
          <a:bodyPr wrap="square" rtlCol="0">
            <a:spAutoFit/>
          </a:bodyPr>
          <a:lstStyle/>
          <a:p>
            <a:r>
              <a:rPr lang="en-IN" sz="2600"/>
              <a:t>11,000 units </a:t>
            </a:r>
            <a:endParaRPr lang="en-IN" sz="2600" dirty="0"/>
          </a:p>
        </p:txBody>
      </p:sp>
      <p:cxnSp>
        <p:nvCxnSpPr>
          <p:cNvPr id="14" name="Straight Connector 13"/>
          <p:cNvCxnSpPr/>
          <p:nvPr/>
        </p:nvCxnSpPr>
        <p:spPr>
          <a:xfrm flipV="1">
            <a:off x="4903076" y="5773553"/>
            <a:ext cx="2000121" cy="473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781800" y="5560998"/>
            <a:ext cx="1608139" cy="492443"/>
          </a:xfrm>
          <a:prstGeom prst="rect">
            <a:avLst/>
          </a:prstGeom>
          <a:noFill/>
        </p:spPr>
        <p:txBody>
          <a:bodyPr wrap="square" rtlCol="0">
            <a:spAutoFit/>
          </a:bodyPr>
          <a:lstStyle/>
          <a:p>
            <a:r>
              <a:rPr lang="en-IN" sz="2600" dirty="0"/>
              <a:t> = </a:t>
            </a:r>
            <a:r>
              <a:rPr lang="en-IN" sz="2600" b="1" dirty="0">
                <a:solidFill>
                  <a:srgbClr val="00B0F0"/>
                </a:solidFill>
              </a:rPr>
              <a:t>$6.50</a:t>
            </a:r>
          </a:p>
        </p:txBody>
      </p:sp>
      <p:cxnSp>
        <p:nvCxnSpPr>
          <p:cNvPr id="23" name="Straight Connector 22"/>
          <p:cNvCxnSpPr/>
          <p:nvPr/>
        </p:nvCxnSpPr>
        <p:spPr>
          <a:xfrm>
            <a:off x="7575685" y="3352800"/>
            <a:ext cx="12595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92499" y="4419600"/>
            <a:ext cx="6250363" cy="461665"/>
          </a:xfrm>
          <a:prstGeom prst="rect">
            <a:avLst/>
          </a:prstGeom>
          <a:noFill/>
        </p:spPr>
        <p:txBody>
          <a:bodyPr wrap="square" rtlCol="0">
            <a:spAutoFit/>
          </a:bodyPr>
          <a:lstStyle/>
          <a:p>
            <a:pPr fontAlgn="b"/>
            <a:r>
              <a:rPr lang="en-IN" sz="2400" dirty="0"/>
              <a:t>Cost of goods sold (6,500 </a:t>
            </a:r>
            <a:r>
              <a:rPr lang="en-IN" sz="2400" dirty="0" smtClean="0"/>
              <a:t>units @ </a:t>
            </a:r>
            <a:r>
              <a:rPr lang="en-IN" sz="2400" b="1" dirty="0" smtClean="0">
                <a:solidFill>
                  <a:srgbClr val="00B0F0"/>
                </a:solidFill>
              </a:rPr>
              <a:t>$6.50</a:t>
            </a:r>
            <a:r>
              <a:rPr lang="en-IN" sz="2400" dirty="0" smtClean="0"/>
              <a:t>) </a:t>
            </a:r>
            <a:endParaRPr lang="en-IN" sz="2400" dirty="0">
              <a:solidFill>
                <a:srgbClr val="000000"/>
              </a:solidFill>
            </a:endParaRPr>
          </a:p>
        </p:txBody>
      </p:sp>
      <p:sp>
        <p:nvSpPr>
          <p:cNvPr id="30" name="TextBox 29"/>
          <p:cNvSpPr txBox="1"/>
          <p:nvPr/>
        </p:nvSpPr>
        <p:spPr>
          <a:xfrm>
            <a:off x="7386685" y="4355074"/>
            <a:ext cx="1584166" cy="461665"/>
          </a:xfrm>
          <a:prstGeom prst="rect">
            <a:avLst/>
          </a:prstGeom>
          <a:noFill/>
        </p:spPr>
        <p:txBody>
          <a:bodyPr wrap="square" rtlCol="0">
            <a:spAutoFit/>
          </a:bodyPr>
          <a:lstStyle/>
          <a:p>
            <a:pPr fontAlgn="b"/>
            <a:r>
              <a:rPr lang="en-IN" sz="2400" b="1" dirty="0"/>
              <a:t> $ 42,250 </a:t>
            </a:r>
            <a:endParaRPr lang="en-IN" sz="2400" b="1" dirty="0">
              <a:solidFill>
                <a:srgbClr val="000000"/>
              </a:solidFill>
            </a:endParaRPr>
          </a:p>
        </p:txBody>
      </p:sp>
      <p:sp>
        <p:nvSpPr>
          <p:cNvPr id="34" name="TextBox 33"/>
          <p:cNvSpPr txBox="1"/>
          <p:nvPr/>
        </p:nvSpPr>
        <p:spPr>
          <a:xfrm>
            <a:off x="914400" y="3952282"/>
            <a:ext cx="6290469" cy="461665"/>
          </a:xfrm>
          <a:prstGeom prst="rect">
            <a:avLst/>
          </a:prstGeom>
          <a:noFill/>
        </p:spPr>
        <p:txBody>
          <a:bodyPr wrap="square" rtlCol="0">
            <a:spAutoFit/>
          </a:bodyPr>
          <a:lstStyle/>
          <a:p>
            <a:pPr fontAlgn="b"/>
            <a:r>
              <a:rPr lang="en-IN" sz="2400" dirty="0" smtClean="0"/>
              <a:t>Less: Ending </a:t>
            </a:r>
            <a:r>
              <a:rPr lang="en-IN" sz="2400" dirty="0"/>
              <a:t>inventory (4,500 </a:t>
            </a:r>
            <a:r>
              <a:rPr lang="en-IN" sz="2400" dirty="0" smtClean="0"/>
              <a:t>units</a:t>
            </a:r>
            <a:r>
              <a:rPr lang="en-IN" sz="2400" dirty="0"/>
              <a:t> @ </a:t>
            </a:r>
            <a:r>
              <a:rPr lang="en-IN" sz="2400" b="1" dirty="0">
                <a:solidFill>
                  <a:srgbClr val="00B0F0"/>
                </a:solidFill>
              </a:rPr>
              <a:t>$6.50</a:t>
            </a:r>
            <a:r>
              <a:rPr lang="en-IN" sz="2400" dirty="0" smtClean="0"/>
              <a:t>)</a:t>
            </a:r>
            <a:endParaRPr lang="en-IN" sz="2400" dirty="0">
              <a:solidFill>
                <a:srgbClr val="000000"/>
              </a:solidFill>
            </a:endParaRPr>
          </a:p>
        </p:txBody>
      </p:sp>
      <p:sp>
        <p:nvSpPr>
          <p:cNvPr id="35" name="TextBox 34"/>
          <p:cNvSpPr txBox="1"/>
          <p:nvPr/>
        </p:nvSpPr>
        <p:spPr>
          <a:xfrm>
            <a:off x="7403433" y="3915395"/>
            <a:ext cx="1550671" cy="461665"/>
          </a:xfrm>
          <a:prstGeom prst="rect">
            <a:avLst/>
          </a:prstGeom>
          <a:noFill/>
        </p:spPr>
        <p:txBody>
          <a:bodyPr wrap="square" rtlCol="0">
            <a:spAutoFit/>
          </a:bodyPr>
          <a:lstStyle/>
          <a:p>
            <a:pPr algn="ctr" fontAlgn="b"/>
            <a:r>
              <a:rPr lang="en-IN" sz="2400" b="1" dirty="0"/>
              <a:t>(29,250)</a:t>
            </a:r>
          </a:p>
        </p:txBody>
      </p:sp>
      <p:cxnSp>
        <p:nvCxnSpPr>
          <p:cNvPr id="26" name="Straight Connector 25"/>
          <p:cNvCxnSpPr/>
          <p:nvPr/>
        </p:nvCxnSpPr>
        <p:spPr>
          <a:xfrm>
            <a:off x="7499527" y="4368212"/>
            <a:ext cx="12595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499527" y="4800600"/>
            <a:ext cx="12595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499527" y="4876800"/>
            <a:ext cx="12595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92499" y="1600200"/>
            <a:ext cx="8112186" cy="990600"/>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r>
              <a:rPr lang="en-US" sz="2400" dirty="0" smtClean="0"/>
              <a:t>The </a:t>
            </a:r>
            <a:r>
              <a:rPr lang="en-US" sz="2400" dirty="0"/>
              <a:t>weighted-average cost </a:t>
            </a:r>
            <a:r>
              <a:rPr lang="en-IN" sz="2400" dirty="0"/>
              <a:t>is calculated </a:t>
            </a:r>
            <a:r>
              <a:rPr lang="en-IN" sz="2400" b="1" dirty="0">
                <a:solidFill>
                  <a:srgbClr val="C00000"/>
                </a:solidFill>
              </a:rPr>
              <a:t>only at the </a:t>
            </a:r>
            <a:r>
              <a:rPr lang="en-US" sz="2400" b="1" dirty="0">
                <a:solidFill>
                  <a:srgbClr val="C00000"/>
                </a:solidFill>
              </a:rPr>
              <a:t>end of the period</a:t>
            </a:r>
            <a:endParaRPr lang="en-US" sz="2400" b="1" i="1" dirty="0">
              <a:solidFill>
                <a:srgbClr val="C00000"/>
              </a:solidFill>
            </a:endParaRPr>
          </a:p>
        </p:txBody>
      </p:sp>
    </p:spTree>
    <p:extLst>
      <p:ext uri="{BB962C8B-B14F-4D97-AF65-F5344CB8AC3E}">
        <p14:creationId xmlns:p14="http://schemas.microsoft.com/office/powerpoint/2010/main" val="23657283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7" grpId="0"/>
      <p:bldP spid="29" grpId="0"/>
      <p:bldP spid="30" grpId="0"/>
      <p:bldP spid="34" grpId="0"/>
      <p:bldP spid="3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Average Cost </a:t>
            </a:r>
            <a:r>
              <a:rPr lang="en-US" dirty="0" smtClean="0"/>
              <a:t>Method—Perpetual</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6" name="Rectangle 5"/>
          <p:cNvSpPr/>
          <p:nvPr/>
        </p:nvSpPr>
        <p:spPr>
          <a:xfrm>
            <a:off x="611560" y="2040135"/>
            <a:ext cx="8399319" cy="3800754"/>
          </a:xfrm>
          <a:prstGeom prst="rect">
            <a:avLst/>
          </a:prstGeom>
          <a:ln>
            <a:solidFill>
              <a:schemeClr val="accent6">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800" dirty="0"/>
          </a:p>
          <a:p>
            <a:pPr marL="457200" indent="-457200">
              <a:buFont typeface="Arial" panose="020B0604020202020204" pitchFamily="34" charset="0"/>
              <a:buChar char="•"/>
            </a:pPr>
            <a:r>
              <a:rPr lang="en-US" sz="2800" dirty="0"/>
              <a:t>Applied by computing a moving-average unit cost </a:t>
            </a:r>
            <a:r>
              <a:rPr lang="en-US" sz="2800" b="1" dirty="0">
                <a:solidFill>
                  <a:srgbClr val="C00000"/>
                </a:solidFill>
              </a:rPr>
              <a:t>each time additional inventory is purchased </a:t>
            </a:r>
          </a:p>
          <a:p>
            <a:pPr marL="457200" indent="-457200">
              <a:buFont typeface="Arial" panose="020B0604020202020204" pitchFamily="34" charset="0"/>
              <a:buChar char="•"/>
            </a:pPr>
            <a:r>
              <a:rPr lang="en-IN" sz="2800" dirty="0"/>
              <a:t>The new average is determined after </a:t>
            </a:r>
            <a:r>
              <a:rPr lang="en-US" sz="2800" dirty="0"/>
              <a:t>each purchase by:</a:t>
            </a:r>
          </a:p>
          <a:p>
            <a:pPr marL="914400" lvl="1" indent="-342900">
              <a:buSzPct val="75000"/>
              <a:buFont typeface="Lucida Grande"/>
              <a:buChar char="–"/>
            </a:pPr>
            <a:r>
              <a:rPr lang="en-IN" sz="2600" dirty="0"/>
              <a:t>S</a:t>
            </a:r>
            <a:r>
              <a:rPr lang="en-IN" sz="2600" dirty="0" smtClean="0"/>
              <a:t>umming </a:t>
            </a:r>
            <a:r>
              <a:rPr lang="en-IN" sz="2600" dirty="0"/>
              <a:t>the cost of the previous inventory balance and the cost of the </a:t>
            </a:r>
            <a:r>
              <a:rPr lang="en-US" sz="2600" dirty="0"/>
              <a:t>new purchase</a:t>
            </a:r>
          </a:p>
          <a:p>
            <a:pPr marL="914400" lvl="1" indent="-342900">
              <a:buSzPct val="75000"/>
              <a:buFont typeface="Lucida Grande"/>
              <a:buChar char="–"/>
            </a:pPr>
            <a:r>
              <a:rPr lang="en-IN" sz="2600" dirty="0"/>
              <a:t>D</a:t>
            </a:r>
            <a:r>
              <a:rPr lang="en-IN" sz="2600" dirty="0" smtClean="0"/>
              <a:t>ividing </a:t>
            </a:r>
            <a:r>
              <a:rPr lang="en-IN" sz="2600" dirty="0"/>
              <a:t>this total cost by the number of units on hand</a:t>
            </a:r>
            <a:endParaRPr lang="en-US" sz="2600" dirty="0"/>
          </a:p>
        </p:txBody>
      </p:sp>
      <p:sp>
        <p:nvSpPr>
          <p:cNvPr id="7" name="Freeform 6"/>
          <p:cNvSpPr/>
          <p:nvPr/>
        </p:nvSpPr>
        <p:spPr>
          <a:xfrm>
            <a:off x="611560" y="1600484"/>
            <a:ext cx="7805149"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6">
              <a:lumMod val="60000"/>
              <a:lumOff val="40000"/>
            </a:schemeClr>
          </a:solidFill>
          <a:ln>
            <a:solidFill>
              <a:schemeClr val="accent6">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US" sz="2800" b="1" dirty="0">
                <a:solidFill>
                  <a:schemeClr val="tx1"/>
                </a:solidFill>
                <a:latin typeface="Calibri Light" panose="020F0302020204030204" pitchFamily="34" charset="0"/>
              </a:rPr>
              <a:t>Perpetual Average Cost</a:t>
            </a:r>
            <a:endParaRPr lang="en-IN" sz="2800" b="1" dirty="0">
              <a:solidFill>
                <a:schemeClr val="tx1"/>
              </a:solidFill>
            </a:endParaRPr>
          </a:p>
        </p:txBody>
      </p:sp>
    </p:spTree>
    <p:extLst>
      <p:ext uri="{BB962C8B-B14F-4D97-AF65-F5344CB8AC3E}">
        <p14:creationId xmlns:p14="http://schemas.microsoft.com/office/powerpoint/2010/main" val="26063220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432" y="-304800"/>
            <a:ext cx="8614568" cy="1143000"/>
          </a:xfrm>
        </p:spPr>
        <p:txBody>
          <a:bodyPr>
            <a:noAutofit/>
          </a:bodyPr>
          <a:lstStyle/>
          <a:p>
            <a:r>
              <a:rPr lang="en-US" sz="2800" dirty="0" smtClean="0"/>
              <a:t>Average </a:t>
            </a:r>
            <a:r>
              <a:rPr lang="en-US" sz="2800" dirty="0"/>
              <a:t>Cost—Perpetual Inventory System</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3" name="Table 2"/>
          <p:cNvGraphicFramePr>
            <a:graphicFrameLocks noGrp="1"/>
          </p:cNvGraphicFramePr>
          <p:nvPr>
            <p:extLst>
              <p:ext uri="{D42A27DB-BD31-4B8C-83A1-F6EECF244321}">
                <p14:modId xmlns:p14="http://schemas.microsoft.com/office/powerpoint/2010/main" val="131144577"/>
              </p:ext>
            </p:extLst>
          </p:nvPr>
        </p:nvGraphicFramePr>
        <p:xfrm>
          <a:off x="810874" y="533400"/>
          <a:ext cx="8333126" cy="6065520"/>
        </p:xfrm>
        <a:graphic>
          <a:graphicData uri="http://schemas.openxmlformats.org/drawingml/2006/table">
            <a:tbl>
              <a:tblPr firstRow="1" lastRow="1" bandRow="1">
                <a:tableStyleId>{5C22544A-7EE6-4342-B048-85BDC9FD1C3A}</a:tableStyleId>
              </a:tblPr>
              <a:tblGrid>
                <a:gridCol w="1008819">
                  <a:extLst>
                    <a:ext uri="{9D8B030D-6E8A-4147-A177-3AD203B41FA5}">
                      <a16:colId xmlns:a16="http://schemas.microsoft.com/office/drawing/2014/main" xmlns="" val="20000"/>
                    </a:ext>
                  </a:extLst>
                </a:gridCol>
                <a:gridCol w="2572581">
                  <a:extLst>
                    <a:ext uri="{9D8B030D-6E8A-4147-A177-3AD203B41FA5}">
                      <a16:colId xmlns:a16="http://schemas.microsoft.com/office/drawing/2014/main" xmlns="" val="20001"/>
                    </a:ext>
                  </a:extLst>
                </a:gridCol>
                <a:gridCol w="1793240">
                  <a:extLst>
                    <a:ext uri="{9D8B030D-6E8A-4147-A177-3AD203B41FA5}">
                      <a16:colId xmlns:a16="http://schemas.microsoft.com/office/drawing/2014/main" xmlns="" val="20002"/>
                    </a:ext>
                  </a:extLst>
                </a:gridCol>
                <a:gridCol w="2958486">
                  <a:extLst>
                    <a:ext uri="{9D8B030D-6E8A-4147-A177-3AD203B41FA5}">
                      <a16:colId xmlns:a16="http://schemas.microsoft.com/office/drawing/2014/main" xmlns="" val="20003"/>
                    </a:ext>
                  </a:extLst>
                </a:gridCol>
              </a:tblGrid>
              <a:tr h="296985">
                <a:tc>
                  <a:txBody>
                    <a:bodyPr/>
                    <a:lstStyle/>
                    <a:p>
                      <a:pPr algn="ctr"/>
                      <a:r>
                        <a:rPr lang="en-IN" sz="1800" dirty="0"/>
                        <a:t>Date</a:t>
                      </a:r>
                      <a:endParaRPr lang="en-US" sz="1800" dirty="0"/>
                    </a:p>
                  </a:txBody>
                  <a:tcPr/>
                </a:tc>
                <a:tc>
                  <a:txBody>
                    <a:bodyPr/>
                    <a:lstStyle/>
                    <a:p>
                      <a:pPr algn="ctr"/>
                      <a:r>
                        <a:rPr lang="en-US" sz="1800" b="1" dirty="0">
                          <a:solidFill>
                            <a:schemeClr val="bg1"/>
                          </a:solidFill>
                        </a:rPr>
                        <a:t>Purchased</a:t>
                      </a:r>
                      <a:endParaRPr lang="en-US" sz="1800" dirty="0">
                        <a:solidFill>
                          <a:schemeClr val="bg1"/>
                        </a:solidFill>
                      </a:endParaRPr>
                    </a:p>
                  </a:txBody>
                  <a:tcPr/>
                </a:tc>
                <a:tc>
                  <a:txBody>
                    <a:bodyPr/>
                    <a:lstStyle/>
                    <a:p>
                      <a:pPr algn="ctr"/>
                      <a:r>
                        <a:rPr lang="en-US" sz="1800" b="1" dirty="0">
                          <a:solidFill>
                            <a:schemeClr val="bg1"/>
                          </a:solidFill>
                        </a:rPr>
                        <a:t>Sold</a:t>
                      </a:r>
                      <a:endParaRPr lang="en-US" sz="1800" dirty="0">
                        <a:solidFill>
                          <a:schemeClr val="bg1"/>
                        </a:solidFill>
                      </a:endParaRPr>
                    </a:p>
                  </a:txBody>
                  <a:tcPr/>
                </a:tc>
                <a:tc>
                  <a:txBody>
                    <a:bodyPr/>
                    <a:lstStyle/>
                    <a:p>
                      <a:pPr algn="ctr"/>
                      <a:r>
                        <a:rPr lang="en-US" sz="1800" b="1" dirty="0"/>
                        <a:t>Balance</a:t>
                      </a:r>
                      <a:endParaRPr lang="en-US" sz="1800" dirty="0"/>
                    </a:p>
                  </a:txBody>
                  <a:tcPr/>
                </a:tc>
                <a:extLst>
                  <a:ext uri="{0D108BD9-81ED-4DB2-BD59-A6C34878D82A}">
                    <a16:rowId xmlns:a16="http://schemas.microsoft.com/office/drawing/2014/main" xmlns="" val="10000"/>
                  </a:ext>
                </a:extLst>
              </a:tr>
              <a:tr h="3962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Beg. Inv.</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accent6">
                              <a:lumMod val="75000"/>
                            </a:schemeClr>
                          </a:solidFill>
                        </a:rPr>
                        <a:t>4,000 @ $5.50 = $22,000</a:t>
                      </a:r>
                    </a:p>
                  </a:txBody>
                  <a:tcPr anchor="ctr"/>
                </a:tc>
                <a:tc>
                  <a:txBody>
                    <a:bodyPr/>
                    <a:lstStyle/>
                    <a:p>
                      <a:pPr algn="ctr"/>
                      <a:endParaRPr lang="en-US" sz="1800" dirty="0">
                        <a:solidFill>
                          <a:srgbClr val="003300"/>
                        </a:solidFill>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4,000 @ $5.50 = $22,000</a:t>
                      </a:r>
                    </a:p>
                  </a:txBody>
                  <a:tcPr anchor="ctr"/>
                </a:tc>
                <a:extLst>
                  <a:ext uri="{0D108BD9-81ED-4DB2-BD59-A6C34878D82A}">
                    <a16:rowId xmlns:a16="http://schemas.microsoft.com/office/drawing/2014/main" xmlns="" val="10001"/>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Jan. 10</a:t>
                      </a:r>
                    </a:p>
                  </a:txBody>
                  <a:tcPr/>
                </a:tc>
                <a:tc>
                  <a:txBody>
                    <a:bodyPr/>
                    <a:lstStyle/>
                    <a:p>
                      <a:pPr algn="ct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006400"/>
                          </a:solidFill>
                        </a:rPr>
                        <a:t>2,000 @ $5.50 = $ 11,000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2,000 @ $5.50 = $11,000</a:t>
                      </a:r>
                    </a:p>
                  </a:txBody>
                  <a:tcPr anchor="ctr"/>
                </a:tc>
                <a:extLst>
                  <a:ext uri="{0D108BD9-81ED-4DB2-BD59-A6C34878D82A}">
                    <a16:rowId xmlns:a16="http://schemas.microsoft.com/office/drawing/2014/main" xmlns="" val="10002"/>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Jan. 17</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accent6">
                              <a:lumMod val="75000"/>
                            </a:schemeClr>
                          </a:solidFill>
                        </a:rPr>
                        <a:t>1,000 @ $6.00 = $6,000</a:t>
                      </a:r>
                    </a:p>
                  </a:txBody>
                  <a:tcPr anchor="ctr"/>
                </a:tc>
                <a:tc>
                  <a:txBody>
                    <a:bodyPr/>
                    <a:lstStyle/>
                    <a:p>
                      <a:pPr algn="ctr"/>
                      <a:endParaRPr lang="en-US" sz="1800" dirty="0"/>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$11,000 + $6,000 = $17,000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2,000 + 1,000 = 3,000 units</a:t>
                      </a:r>
                    </a:p>
                  </a:txBody>
                  <a:tcPr anchor="ctr"/>
                </a:tc>
                <a:extLst>
                  <a:ext uri="{0D108BD9-81ED-4DB2-BD59-A6C34878D82A}">
                    <a16:rowId xmlns:a16="http://schemas.microsoft.com/office/drawing/2014/main" xmlns="" val="10003"/>
                  </a:ext>
                </a:extLst>
              </a:tr>
              <a:tr h="335280">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rgbClr val="EC008C"/>
                          </a:solidFill>
                        </a:rPr>
                        <a:t>Average cost per unit:</a:t>
                      </a:r>
                      <a:r>
                        <a:rPr lang="en-US" sz="1800" b="1" baseline="0" dirty="0">
                          <a:solidFill>
                            <a:srgbClr val="EC008C"/>
                          </a:solidFill>
                        </a:rPr>
                        <a:t> </a:t>
                      </a:r>
                      <a:r>
                        <a:rPr lang="en-US" sz="1800" b="1" dirty="0">
                          <a:solidFill>
                            <a:srgbClr val="EC008C"/>
                          </a:solidFill>
                        </a:rPr>
                        <a:t>$17,000 ÷ 3,000 units</a:t>
                      </a:r>
                      <a:r>
                        <a:rPr lang="en-US" sz="1800" b="1" baseline="0" dirty="0">
                          <a:solidFill>
                            <a:srgbClr val="EC008C"/>
                          </a:solidFill>
                        </a:rPr>
                        <a:t> </a:t>
                      </a:r>
                      <a:r>
                        <a:rPr lang="en-US" sz="1800" b="1" dirty="0">
                          <a:solidFill>
                            <a:srgbClr val="EC008C"/>
                          </a:solidFill>
                        </a:rPr>
                        <a:t>= $5.667/</a:t>
                      </a:r>
                      <a:r>
                        <a:rPr lang="en-US" sz="1800" b="1" dirty="0" smtClean="0">
                          <a:solidFill>
                            <a:srgbClr val="EC008C"/>
                          </a:solidFill>
                        </a:rPr>
                        <a:t>unit</a:t>
                      </a:r>
                      <a:endParaRPr lang="en-US" sz="1800" b="1" dirty="0">
                        <a:solidFill>
                          <a:srgbClr val="EC008C"/>
                        </a:solidFill>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solidFill>
                          <a:schemeClr val="accent6">
                            <a:lumMod val="75000"/>
                          </a:schemeClr>
                        </a:solidFill>
                      </a:endParaRPr>
                    </a:p>
                  </a:txBody>
                  <a:tcPr anchor="ctr"/>
                </a:tc>
                <a:tc hMerge="1">
                  <a:txBody>
                    <a:bodyPr/>
                    <a:lstStyle/>
                    <a:p>
                      <a:pPr algn="ctr"/>
                      <a:endParaRPr lang="en-US" sz="1800" dirty="0"/>
                    </a:p>
                  </a:txBody>
                  <a:tcPr anchor="ctr"/>
                </a:tc>
                <a:tc hMerge="1">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p>
                  </a:txBody>
                  <a:tcPr anchor="ctr"/>
                </a:tc>
                <a:extLst>
                  <a:ext uri="{0D108BD9-81ED-4DB2-BD59-A6C34878D82A}">
                    <a16:rowId xmlns:a16="http://schemas.microsoft.com/office/drawing/2014/main" xmlns="" val="10004"/>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Mar. 22</a:t>
                      </a:r>
                    </a:p>
                  </a:txBody>
                  <a:tcPr/>
                </a:tc>
                <a:tc>
                  <a:txBody>
                    <a:bodyPr/>
                    <a:lstStyle/>
                    <a:p>
                      <a:pPr algn="ctr"/>
                      <a:r>
                        <a:rPr lang="en-US" sz="1800" dirty="0">
                          <a:solidFill>
                            <a:schemeClr val="accent6">
                              <a:lumMod val="75000"/>
                            </a:schemeClr>
                          </a:solidFill>
                        </a:rPr>
                        <a:t>3,000 @ $7.00 </a:t>
                      </a:r>
                    </a:p>
                    <a:p>
                      <a:pPr algn="ctr"/>
                      <a:r>
                        <a:rPr lang="en-US" sz="1800" dirty="0">
                          <a:solidFill>
                            <a:schemeClr val="accent6">
                              <a:lumMod val="75000"/>
                            </a:schemeClr>
                          </a:solidFill>
                        </a:rPr>
                        <a:t>= $21,000</a:t>
                      </a:r>
                    </a:p>
                  </a:txBody>
                  <a:tcPr anchor="ctr"/>
                </a:tc>
                <a:tc>
                  <a:txBody>
                    <a:bodyPr/>
                    <a:lstStyle/>
                    <a:p>
                      <a:pPr algn="ctr"/>
                      <a:endParaRPr lang="en-US" sz="1800" dirty="0"/>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$17,000 + $21,000 = $38,000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3,000 + 3,000 = 6,000 units</a:t>
                      </a:r>
                    </a:p>
                  </a:txBody>
                  <a:tcPr anchor="ctr"/>
                </a:tc>
                <a:extLst>
                  <a:ext uri="{0D108BD9-81ED-4DB2-BD59-A6C34878D82A}">
                    <a16:rowId xmlns:a16="http://schemas.microsoft.com/office/drawing/2014/main" xmlns="" val="10005"/>
                  </a:ext>
                </a:extLst>
              </a:tr>
              <a:tr h="320040">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rgbClr val="EC008C"/>
                          </a:solidFill>
                        </a:rPr>
                        <a:t>Average cost per unit:</a:t>
                      </a:r>
                      <a:r>
                        <a:rPr lang="en-US" sz="1800" b="1" baseline="0" dirty="0">
                          <a:solidFill>
                            <a:srgbClr val="EC008C"/>
                          </a:solidFill>
                        </a:rPr>
                        <a:t> </a:t>
                      </a:r>
                      <a:r>
                        <a:rPr lang="en-US" sz="1800" b="1" dirty="0">
                          <a:solidFill>
                            <a:srgbClr val="EC008C"/>
                          </a:solidFill>
                        </a:rPr>
                        <a:t>$38,000 ÷ 6,000 units = $6.333/unit</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6"/>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Apr. 15</a:t>
                      </a:r>
                    </a:p>
                  </a:txBody>
                  <a:tcPr/>
                </a:tc>
                <a:tc>
                  <a:txBody>
                    <a:bodyPr/>
                    <a:lstStyle/>
                    <a:p>
                      <a:pPr algn="ct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006400"/>
                          </a:solidFill>
                        </a:rPr>
                        <a:t>1,500 @</a:t>
                      </a:r>
                      <a:r>
                        <a:rPr lang="en-US" sz="1800" dirty="0">
                          <a:solidFill>
                            <a:srgbClr val="00CC00"/>
                          </a:solidFill>
                        </a:rPr>
                        <a:t> </a:t>
                      </a:r>
                      <a:r>
                        <a:rPr lang="en-US" sz="1800" dirty="0">
                          <a:solidFill>
                            <a:srgbClr val="EC008C"/>
                          </a:solidFill>
                        </a:rPr>
                        <a:t>$6.333 </a:t>
                      </a:r>
                      <a:r>
                        <a:rPr lang="en-US" sz="1800" dirty="0">
                          <a:solidFill>
                            <a:srgbClr val="006400"/>
                          </a:solidFill>
                        </a:rPr>
                        <a:t>= $ 9,500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4,500 @ </a:t>
                      </a:r>
                      <a:r>
                        <a:rPr lang="en-US" sz="1800" b="1" dirty="0">
                          <a:solidFill>
                            <a:srgbClr val="EC008C"/>
                          </a:solidFill>
                        </a:rPr>
                        <a:t>$6.333 </a:t>
                      </a:r>
                      <a:r>
                        <a:rPr lang="en-US" sz="1800" dirty="0"/>
                        <a:t>= $28,500</a:t>
                      </a:r>
                    </a:p>
                  </a:txBody>
                  <a:tcPr anchor="ctr"/>
                </a:tc>
                <a:extLst>
                  <a:ext uri="{0D108BD9-81ED-4DB2-BD59-A6C34878D82A}">
                    <a16:rowId xmlns:a16="http://schemas.microsoft.com/office/drawing/2014/main" xmlns="" val="10007"/>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Oct. 15</a:t>
                      </a:r>
                    </a:p>
                  </a:txBody>
                  <a:tcPr/>
                </a:tc>
                <a:tc>
                  <a:txBody>
                    <a:bodyPr/>
                    <a:lstStyle/>
                    <a:p>
                      <a:pPr algn="ctr"/>
                      <a:r>
                        <a:rPr lang="en-US" sz="1800" dirty="0">
                          <a:solidFill>
                            <a:schemeClr val="accent6">
                              <a:lumMod val="75000"/>
                            </a:schemeClr>
                          </a:solidFill>
                        </a:rPr>
                        <a:t>3,000 @ $7.50</a:t>
                      </a:r>
                    </a:p>
                    <a:p>
                      <a:pPr algn="ctr"/>
                      <a:r>
                        <a:rPr lang="en-US" sz="1800" dirty="0">
                          <a:solidFill>
                            <a:schemeClr val="accent6">
                              <a:lumMod val="75000"/>
                            </a:schemeClr>
                          </a:solidFill>
                        </a:rPr>
                        <a:t> = $22,500</a:t>
                      </a:r>
                    </a:p>
                  </a:txBody>
                  <a:tcPr anchor="ctr"/>
                </a:tc>
                <a:tc>
                  <a:txBody>
                    <a:bodyPr/>
                    <a:lstStyle/>
                    <a:p>
                      <a:pPr algn="ctr"/>
                      <a:endParaRPr lang="en-US" sz="1800" dirty="0"/>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$28,500 + $22,500 = $51,000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4,500 + 3,000 = 7,500 units</a:t>
                      </a:r>
                    </a:p>
                  </a:txBody>
                  <a:tcPr anchor="ctr"/>
                </a:tc>
                <a:extLst>
                  <a:ext uri="{0D108BD9-81ED-4DB2-BD59-A6C34878D82A}">
                    <a16:rowId xmlns:a16="http://schemas.microsoft.com/office/drawing/2014/main" xmlns="" val="10008"/>
                  </a:ext>
                </a:extLst>
              </a:tr>
              <a:tr h="350520">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rgbClr val="EC008C"/>
                          </a:solidFill>
                        </a:rPr>
                        <a:t>Average cost per unit: $51,000 ÷ 7,500 units</a:t>
                      </a:r>
                      <a:r>
                        <a:rPr lang="en-US" sz="1800" b="1" baseline="0" dirty="0">
                          <a:solidFill>
                            <a:srgbClr val="EC008C"/>
                          </a:solidFill>
                        </a:rPr>
                        <a:t> </a:t>
                      </a:r>
                      <a:r>
                        <a:rPr lang="en-US" sz="1800" b="1" dirty="0">
                          <a:solidFill>
                            <a:srgbClr val="EC008C"/>
                          </a:solidFill>
                        </a:rPr>
                        <a:t>= $6.80/unit</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9"/>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Nov. 20</a:t>
                      </a:r>
                    </a:p>
                  </a:txBody>
                  <a:tcPr/>
                </a:tc>
                <a:tc>
                  <a:txBody>
                    <a:bodyPr/>
                    <a:lstStyle/>
                    <a:p>
                      <a:pPr algn="ct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006400"/>
                          </a:solidFill>
                        </a:rPr>
                        <a:t>3,000 @</a:t>
                      </a:r>
                      <a:r>
                        <a:rPr lang="en-US" sz="1800" dirty="0">
                          <a:solidFill>
                            <a:srgbClr val="00CC00"/>
                          </a:solidFill>
                        </a:rPr>
                        <a:t> </a:t>
                      </a:r>
                      <a:r>
                        <a:rPr lang="en-US" sz="1800" dirty="0">
                          <a:solidFill>
                            <a:srgbClr val="EC008C"/>
                          </a:solidFill>
                        </a:rPr>
                        <a:t>$6.80 </a:t>
                      </a:r>
                      <a:r>
                        <a:rPr lang="en-US" sz="1800" dirty="0">
                          <a:solidFill>
                            <a:srgbClr val="006400"/>
                          </a:solidFill>
                        </a:rPr>
                        <a:t>= $ 20,400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4,500 @ </a:t>
                      </a:r>
                      <a:r>
                        <a:rPr lang="en-US" sz="1800" b="1" dirty="0">
                          <a:solidFill>
                            <a:srgbClr val="EC008C"/>
                          </a:solidFill>
                        </a:rPr>
                        <a:t>$6.80 </a:t>
                      </a:r>
                      <a:r>
                        <a:rPr lang="en-US" sz="1800" dirty="0"/>
                        <a:t>= </a:t>
                      </a:r>
                      <a:r>
                        <a:rPr lang="en-US" sz="1800" b="1" u="sng" dirty="0"/>
                        <a:t>$30,600</a:t>
                      </a:r>
                      <a:endParaRPr lang="en-US" sz="1800" u="sng" dirty="0"/>
                    </a:p>
                  </a:txBody>
                  <a:tcPr anchor="ctr"/>
                </a:tc>
                <a:extLst>
                  <a:ext uri="{0D108BD9-81ED-4DB2-BD59-A6C34878D82A}">
                    <a16:rowId xmlns:a16="http://schemas.microsoft.com/office/drawing/2014/main" xmlns="" val="10010"/>
                  </a:ext>
                </a:extLst>
              </a:tr>
              <a:tr h="296985">
                <a:tc gridSpan="4">
                  <a:txBody>
                    <a:bodyPr/>
                    <a:lstStyle/>
                    <a:p>
                      <a:pPr marL="1371600" marR="0" lvl="3" indent="0" algn="l" defTabSz="914400" rtl="0" eaLnBrk="1" fontAlgn="auto" latinLnBrk="0" hangingPunct="1">
                        <a:lnSpc>
                          <a:spcPct val="100000"/>
                        </a:lnSpc>
                        <a:spcBef>
                          <a:spcPts val="0"/>
                        </a:spcBef>
                        <a:spcAft>
                          <a:spcPts val="0"/>
                        </a:spcAft>
                        <a:buClrTx/>
                        <a:buSzTx/>
                        <a:buFontTx/>
                        <a:buNone/>
                        <a:tabLst/>
                        <a:defRPr/>
                      </a:pPr>
                      <a:r>
                        <a:rPr lang="en-US" sz="1800" dirty="0"/>
                        <a:t>      Total cost of goods sold </a:t>
                      </a:r>
                      <a:r>
                        <a:rPr lang="en-US" sz="1800" b="1" dirty="0"/>
                        <a:t>= $40,900</a:t>
                      </a:r>
                      <a:endParaRPr lang="en-US" sz="1800"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p>
                  </a:txBody>
                  <a:tcPr anchor="ctr"/>
                </a:tc>
                <a:tc hMerge="1">
                  <a:txBody>
                    <a:bodyPr/>
                    <a:lstStyle/>
                    <a:p>
                      <a:pPr algn="ctr"/>
                      <a:endParaRPr lang="en-US" sz="1800" dirty="0"/>
                    </a:p>
                  </a:txBody>
                  <a:tcPr anchor="ctr"/>
                </a:tc>
                <a:tc hMerge="1">
                  <a:txBody>
                    <a:bodyPr/>
                    <a:lstStyle/>
                    <a:p>
                      <a:endParaRPr lang="en-US" dirty="0"/>
                    </a:p>
                  </a:txBody>
                  <a:tcPr anchor="ctr"/>
                </a:tc>
                <a:extLst>
                  <a:ext uri="{0D108BD9-81ED-4DB2-BD59-A6C34878D82A}">
                    <a16:rowId xmlns:a16="http://schemas.microsoft.com/office/drawing/2014/main" xmlns="" val="10011"/>
                  </a:ext>
                </a:extLst>
              </a:tr>
            </a:tbl>
          </a:graphicData>
        </a:graphic>
      </p:graphicFrame>
    </p:spTree>
    <p:extLst>
      <p:ext uri="{BB962C8B-B14F-4D97-AF65-F5344CB8AC3E}">
        <p14:creationId xmlns:p14="http://schemas.microsoft.com/office/powerpoint/2010/main" val="212857941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First-In, First-Out (FIFO</a:t>
            </a:r>
            <a:r>
              <a:rPr lang="en-US" dirty="0" smtClean="0"/>
              <a:t>)—</a:t>
            </a:r>
            <a:r>
              <a:rPr lang="en-US" dirty="0"/>
              <a:t>Periodic</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16" name="Table 15"/>
          <p:cNvGraphicFramePr>
            <a:graphicFrameLocks noGrp="1"/>
          </p:cNvGraphicFramePr>
          <p:nvPr>
            <p:extLst>
              <p:ext uri="{D42A27DB-BD31-4B8C-83A1-F6EECF244321}">
                <p14:modId xmlns:p14="http://schemas.microsoft.com/office/powerpoint/2010/main" val="2729652131"/>
              </p:ext>
            </p:extLst>
          </p:nvPr>
        </p:nvGraphicFramePr>
        <p:xfrm>
          <a:off x="657224" y="2133600"/>
          <a:ext cx="4067176" cy="3417570"/>
        </p:xfrm>
        <a:graphic>
          <a:graphicData uri="http://schemas.openxmlformats.org/drawingml/2006/table">
            <a:tbl>
              <a:tblPr>
                <a:tableStyleId>{5C22544A-7EE6-4342-B048-85BDC9FD1C3A}</a:tableStyleId>
              </a:tblPr>
              <a:tblGrid>
                <a:gridCol w="1400176">
                  <a:extLst>
                    <a:ext uri="{9D8B030D-6E8A-4147-A177-3AD203B41FA5}">
                      <a16:colId xmlns:a16="http://schemas.microsoft.com/office/drawing/2014/main" xmlns="" val="20000"/>
                    </a:ext>
                  </a:extLst>
                </a:gridCol>
                <a:gridCol w="2667000">
                  <a:extLst>
                    <a:ext uri="{9D8B030D-6E8A-4147-A177-3AD203B41FA5}">
                      <a16:colId xmlns:a16="http://schemas.microsoft.com/office/drawing/2014/main" xmlns="" val="20001"/>
                    </a:ext>
                  </a:extLst>
                </a:gridCol>
              </a:tblGrid>
              <a:tr h="400050">
                <a:tc>
                  <a:txBody>
                    <a:bodyPr/>
                    <a:lstStyle/>
                    <a:p>
                      <a:pPr algn="l" fontAlgn="b"/>
                      <a:r>
                        <a:rPr lang="en-US" sz="2400" b="0" i="0" u="none" strike="noStrike" dirty="0">
                          <a:solidFill>
                            <a:srgbClr val="000000"/>
                          </a:solidFill>
                          <a:effectLst/>
                          <a:latin typeface="Calibri"/>
                        </a:rPr>
                        <a:t>Units Available</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00050">
                <a:tc>
                  <a:txBody>
                    <a:bodyPr/>
                    <a:lstStyle/>
                    <a:p>
                      <a:pPr algn="l" fontAlgn="b"/>
                      <a:r>
                        <a:rPr lang="en-IN" sz="2400" u="none" strike="noStrike" dirty="0" smtClean="0">
                          <a:effectLst/>
                        </a:rPr>
                        <a:t>Beginning</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IN" sz="2400" u="none" strike="noStrike" dirty="0">
                          <a:effectLst/>
                        </a:rPr>
                        <a:t>  </a:t>
                      </a:r>
                      <a:r>
                        <a:rPr lang="en-IN" sz="2400" u="none" strike="noStrike" dirty="0" smtClean="0">
                          <a:effectLst/>
                        </a:rPr>
                        <a:t>4,000 @ $5.50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291465">
                <a:tc>
                  <a:txBody>
                    <a:bodyPr/>
                    <a:lstStyle/>
                    <a:p>
                      <a:pPr algn="l" fontAlgn="b"/>
                      <a:r>
                        <a:rPr lang="en-US" sz="2400" u="none" strike="noStrike" dirty="0">
                          <a:effectLst/>
                        </a:rPr>
                        <a:t>Jan. 17</a:t>
                      </a:r>
                      <a:endParaRPr lang="en-US"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u="none" strike="noStrike" dirty="0">
                          <a:effectLst/>
                        </a:rPr>
                        <a:t>  </a:t>
                      </a:r>
                      <a:r>
                        <a:rPr lang="en-US" sz="2400" u="none" strike="noStrike" dirty="0" smtClean="0">
                          <a:effectLst/>
                        </a:rPr>
                        <a:t>1,000</a:t>
                      </a:r>
                      <a:r>
                        <a:rPr lang="en-IN" sz="2400" u="none" strike="noStrike" dirty="0" smtClean="0">
                          <a:effectLst/>
                        </a:rPr>
                        <a:t> @ $6.00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27660">
                <a:tc>
                  <a:txBody>
                    <a:bodyPr/>
                    <a:lstStyle/>
                    <a:p>
                      <a:pPr algn="l" fontAlgn="b"/>
                      <a:r>
                        <a:rPr lang="en-IN" sz="2400" u="none" strike="noStrike" dirty="0">
                          <a:effectLst/>
                        </a:rPr>
                        <a:t>Mar. 22</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1" u="none" strike="noStrike" dirty="0">
                          <a:solidFill>
                            <a:srgbClr val="EC008C"/>
                          </a:solidFill>
                          <a:effectLst/>
                        </a:rPr>
                        <a:t>  </a:t>
                      </a:r>
                      <a:r>
                        <a:rPr lang="en-US" sz="2400" b="0" u="none" strike="noStrike" dirty="0" smtClean="0">
                          <a:solidFill>
                            <a:schemeClr val="tx1"/>
                          </a:solidFill>
                          <a:effectLst/>
                        </a:rPr>
                        <a:t>1,500</a:t>
                      </a:r>
                      <a:r>
                        <a:rPr lang="en-IN" sz="2400" u="none" strike="noStrike" dirty="0" smtClean="0">
                          <a:effectLst/>
                        </a:rPr>
                        <a:t> @ $7.00</a:t>
                      </a:r>
                      <a:endParaRPr lang="en-US" sz="2400" b="0"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135255">
                <a:tc>
                  <a:txBody>
                    <a:bodyPr/>
                    <a:lstStyle/>
                    <a:p>
                      <a:pPr algn="l" fontAlgn="b"/>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247650">
                <a:tc>
                  <a:txBody>
                    <a:bodyPr/>
                    <a:lstStyle/>
                    <a:p>
                      <a:pPr algn="l" fontAlgn="b"/>
                      <a:r>
                        <a:rPr lang="en-US" sz="2400" b="0" i="0" u="none" strike="noStrike" smtClean="0">
                          <a:solidFill>
                            <a:srgbClr val="000000"/>
                          </a:solidFill>
                          <a:effectLst/>
                          <a:latin typeface="Calibri"/>
                        </a:rPr>
                        <a:t>Mar. 22</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none" strike="noStrike" dirty="0" smtClean="0">
                          <a:solidFill>
                            <a:srgbClr val="000000"/>
                          </a:solidFill>
                          <a:effectLst/>
                          <a:latin typeface="+mn-lt"/>
                        </a:rPr>
                        <a:t>  1,500</a:t>
                      </a:r>
                      <a:r>
                        <a:rPr lang="en-IN" sz="2400" u="none" strike="noStrike" dirty="0" smtClean="0">
                          <a:effectLst/>
                        </a:rPr>
                        <a:t> @ $7.00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283845">
                <a:tc>
                  <a:txBody>
                    <a:bodyPr/>
                    <a:lstStyle/>
                    <a:p>
                      <a:pPr algn="l" fontAlgn="b"/>
                      <a:r>
                        <a:rPr lang="en-US" sz="2400" b="0" i="0" u="none" strike="noStrike" dirty="0">
                          <a:solidFill>
                            <a:srgbClr val="000000"/>
                          </a:solidFill>
                          <a:effectLst/>
                          <a:latin typeface="Calibri"/>
                        </a:rPr>
                        <a:t>Oct. 15</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sng" strike="noStrike" dirty="0" smtClean="0">
                          <a:solidFill>
                            <a:srgbClr val="000000"/>
                          </a:solidFill>
                          <a:effectLst/>
                          <a:latin typeface="Calibri"/>
                        </a:rPr>
                        <a:t>  3,000</a:t>
                      </a:r>
                      <a:r>
                        <a:rPr lang="en-IN" sz="2400" u="none" strike="noStrike" dirty="0" smtClean="0">
                          <a:effectLst/>
                        </a:rPr>
                        <a:t> @ $7.50</a:t>
                      </a:r>
                      <a:endParaRPr lang="en-US" sz="2400" b="0" i="0" u="sng"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400050">
                <a:tc>
                  <a:txBody>
                    <a:bodyPr/>
                    <a:lstStyle/>
                    <a:p>
                      <a:pPr algn="l" fontAlgn="b"/>
                      <a:r>
                        <a:rPr lang="en-US" sz="2400" b="0" i="0" u="none" strike="noStrike" dirty="0">
                          <a:solidFill>
                            <a:srgbClr val="000000"/>
                          </a:solidFill>
                          <a:effectLst/>
                          <a:latin typeface="Calibri"/>
                        </a:rPr>
                        <a:t>Total</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none" strike="noStrike" dirty="0" smtClean="0">
                          <a:solidFill>
                            <a:srgbClr val="000000"/>
                          </a:solidFill>
                          <a:effectLst/>
                          <a:latin typeface="+mn-lt"/>
                        </a:rPr>
                        <a:t>11,000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bl>
          </a:graphicData>
        </a:graphic>
      </p:graphicFrame>
      <p:sp>
        <p:nvSpPr>
          <p:cNvPr id="6" name="Right Brace 5"/>
          <p:cNvSpPr/>
          <p:nvPr/>
        </p:nvSpPr>
        <p:spPr>
          <a:xfrm>
            <a:off x="3813320" y="2941022"/>
            <a:ext cx="478295" cy="10668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17" name="Right Brace 16"/>
          <p:cNvSpPr/>
          <p:nvPr/>
        </p:nvSpPr>
        <p:spPr>
          <a:xfrm>
            <a:off x="3813320" y="4412159"/>
            <a:ext cx="478295" cy="7620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23" name="Rectangle 22"/>
          <p:cNvSpPr/>
          <p:nvPr/>
        </p:nvSpPr>
        <p:spPr>
          <a:xfrm>
            <a:off x="1066800" y="1143000"/>
            <a:ext cx="4514851" cy="1039379"/>
          </a:xfrm>
          <a:prstGeom prst="rect">
            <a:avLst/>
          </a:prstGeom>
          <a:ln>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85750" indent="-285750">
              <a:buFont typeface="Arial" panose="020B0604020202020204" pitchFamily="34" charset="0"/>
              <a:buChar char="•"/>
            </a:pPr>
            <a:r>
              <a:rPr lang="en-IN" sz="2800" dirty="0" smtClean="0"/>
              <a:t>Assume </a:t>
            </a:r>
            <a:r>
              <a:rPr lang="en-IN" sz="2800" b="1" dirty="0" smtClean="0">
                <a:solidFill>
                  <a:srgbClr val="C00000"/>
                </a:solidFill>
              </a:rPr>
              <a:t>first</a:t>
            </a:r>
            <a:r>
              <a:rPr lang="en-IN" sz="2800" dirty="0" smtClean="0"/>
              <a:t> </a:t>
            </a:r>
            <a:r>
              <a:rPr lang="en-IN" sz="2800" dirty="0"/>
              <a:t>units </a:t>
            </a:r>
            <a:r>
              <a:rPr lang="en-IN" sz="2800" dirty="0" smtClean="0"/>
              <a:t>acquired are sold </a:t>
            </a:r>
            <a:r>
              <a:rPr lang="en-IN" sz="2800" b="1" dirty="0" smtClean="0">
                <a:solidFill>
                  <a:srgbClr val="C00000"/>
                </a:solidFill>
              </a:rPr>
              <a:t>first</a:t>
            </a:r>
            <a:endParaRPr lang="en-IN" sz="2800" b="1" dirty="0">
              <a:solidFill>
                <a:srgbClr val="C00000"/>
              </a:solidFill>
            </a:endParaRPr>
          </a:p>
        </p:txBody>
      </p:sp>
      <p:sp>
        <p:nvSpPr>
          <p:cNvPr id="3" name="TextBox 2"/>
          <p:cNvSpPr txBox="1"/>
          <p:nvPr/>
        </p:nvSpPr>
        <p:spPr>
          <a:xfrm>
            <a:off x="4191000" y="2819400"/>
            <a:ext cx="891591" cy="1323439"/>
          </a:xfrm>
          <a:prstGeom prst="rect">
            <a:avLst/>
          </a:prstGeom>
          <a:noFill/>
        </p:spPr>
        <p:txBody>
          <a:bodyPr wrap="none" rtlCol="0">
            <a:spAutoFit/>
          </a:bodyPr>
          <a:lstStyle/>
          <a:p>
            <a:pPr algn="ctr">
              <a:lnSpc>
                <a:spcPts val="2400"/>
              </a:lnSpc>
            </a:pPr>
            <a:r>
              <a:rPr lang="en-US" sz="2200" dirty="0" smtClean="0"/>
              <a:t>First</a:t>
            </a:r>
          </a:p>
          <a:p>
            <a:pPr algn="ctr">
              <a:lnSpc>
                <a:spcPts val="2400"/>
              </a:lnSpc>
            </a:pPr>
            <a:r>
              <a:rPr lang="en-US" sz="2200" dirty="0" smtClean="0"/>
              <a:t>6,500 </a:t>
            </a:r>
          </a:p>
          <a:p>
            <a:pPr algn="ctr">
              <a:lnSpc>
                <a:spcPts val="2400"/>
              </a:lnSpc>
            </a:pPr>
            <a:r>
              <a:rPr lang="en-US" sz="2200" dirty="0" smtClean="0"/>
              <a:t>units </a:t>
            </a:r>
          </a:p>
          <a:p>
            <a:pPr algn="ctr">
              <a:lnSpc>
                <a:spcPts val="2400"/>
              </a:lnSpc>
            </a:pPr>
            <a:r>
              <a:rPr lang="en-US" sz="2200" b="1" dirty="0" smtClean="0">
                <a:solidFill>
                  <a:srgbClr val="EC008C"/>
                </a:solidFill>
              </a:rPr>
              <a:t>sold</a:t>
            </a:r>
            <a:endParaRPr lang="en-US" sz="2200" b="1" dirty="0">
              <a:solidFill>
                <a:srgbClr val="EC008C"/>
              </a:solidFill>
            </a:endParaRPr>
          </a:p>
        </p:txBody>
      </p:sp>
      <p:sp>
        <p:nvSpPr>
          <p:cNvPr id="25" name="TextBox 24"/>
          <p:cNvSpPr txBox="1"/>
          <p:nvPr/>
        </p:nvSpPr>
        <p:spPr>
          <a:xfrm>
            <a:off x="3958331" y="4400312"/>
            <a:ext cx="1366143" cy="1015663"/>
          </a:xfrm>
          <a:prstGeom prst="rect">
            <a:avLst/>
          </a:prstGeom>
          <a:noFill/>
        </p:spPr>
        <p:txBody>
          <a:bodyPr wrap="none" rtlCol="0">
            <a:spAutoFit/>
          </a:bodyPr>
          <a:lstStyle/>
          <a:p>
            <a:pPr algn="ctr">
              <a:lnSpc>
                <a:spcPts val="2400"/>
              </a:lnSpc>
            </a:pPr>
            <a:r>
              <a:rPr lang="en-US" sz="2200" dirty="0" smtClean="0"/>
              <a:t>4,500 </a:t>
            </a:r>
          </a:p>
          <a:p>
            <a:pPr algn="ctr">
              <a:lnSpc>
                <a:spcPts val="2400"/>
              </a:lnSpc>
            </a:pPr>
            <a:r>
              <a:rPr lang="en-US" sz="2200" dirty="0" smtClean="0"/>
              <a:t>units </a:t>
            </a:r>
          </a:p>
          <a:p>
            <a:pPr algn="ctr">
              <a:lnSpc>
                <a:spcPts val="2400"/>
              </a:lnSpc>
            </a:pPr>
            <a:r>
              <a:rPr lang="en-US" sz="2200" b="1" dirty="0" smtClean="0">
                <a:solidFill>
                  <a:srgbClr val="00B0F0"/>
                </a:solidFill>
              </a:rPr>
              <a:t>remaining</a:t>
            </a:r>
            <a:endParaRPr lang="en-US" sz="2200" b="1" dirty="0">
              <a:solidFill>
                <a:srgbClr val="00B0F0"/>
              </a:solidFill>
            </a:endParaRPr>
          </a:p>
        </p:txBody>
      </p:sp>
      <p:sp>
        <p:nvSpPr>
          <p:cNvPr id="26" name="TextBox 25"/>
          <p:cNvSpPr txBox="1"/>
          <p:nvPr/>
        </p:nvSpPr>
        <p:spPr>
          <a:xfrm>
            <a:off x="7391400" y="6015335"/>
            <a:ext cx="1434693" cy="461665"/>
          </a:xfrm>
          <a:prstGeom prst="rect">
            <a:avLst/>
          </a:prstGeom>
          <a:solidFill>
            <a:schemeClr val="bg1"/>
          </a:solidFill>
        </p:spPr>
        <p:txBody>
          <a:bodyPr wrap="square" rtlCol="0" anchor="ctr">
            <a:spAutoFit/>
          </a:bodyPr>
          <a:lstStyle/>
          <a:p>
            <a:pPr algn="r" fontAlgn="b"/>
            <a:r>
              <a:rPr lang="en-US" sz="2400" b="1" dirty="0">
                <a:solidFill>
                  <a:srgbClr val="00AEEF"/>
                </a:solidFill>
              </a:rPr>
              <a:t>$33,000</a:t>
            </a:r>
            <a:endParaRPr lang="en-IN" sz="2400" b="1" dirty="0">
              <a:solidFill>
                <a:srgbClr val="00AEEF"/>
              </a:solidFill>
            </a:endParaRPr>
          </a:p>
        </p:txBody>
      </p:sp>
      <p:cxnSp>
        <p:nvCxnSpPr>
          <p:cNvPr id="27" name="Straight Connector 26"/>
          <p:cNvCxnSpPr/>
          <p:nvPr/>
        </p:nvCxnSpPr>
        <p:spPr>
          <a:xfrm>
            <a:off x="7417333" y="6010275"/>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475087" y="6477000"/>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475087" y="6400800"/>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6264434" y="4343400"/>
            <a:ext cx="1584166" cy="830997"/>
          </a:xfrm>
          <a:prstGeom prst="rect">
            <a:avLst/>
          </a:prstGeom>
          <a:noFill/>
        </p:spPr>
        <p:txBody>
          <a:bodyPr wrap="square" rtlCol="0">
            <a:spAutoFit/>
          </a:bodyPr>
          <a:lstStyle/>
          <a:p>
            <a:pPr algn="ctr" fontAlgn="b"/>
            <a:r>
              <a:rPr lang="en-US" sz="2400" b="1" dirty="0"/>
              <a:t>Unit</a:t>
            </a:r>
            <a:r>
              <a:rPr lang="en-US" sz="2400" b="1" u="sng" dirty="0"/>
              <a:t> </a:t>
            </a:r>
            <a:endParaRPr lang="en-US" sz="2400" b="1" u="sng" dirty="0" smtClean="0"/>
          </a:p>
          <a:p>
            <a:pPr algn="ctr" fontAlgn="b"/>
            <a:r>
              <a:rPr lang="en-US" sz="2400" b="1" u="sng" dirty="0" smtClean="0"/>
              <a:t>Cost</a:t>
            </a:r>
            <a:endParaRPr lang="en-IN" sz="2400" b="1" u="sng" dirty="0">
              <a:solidFill>
                <a:srgbClr val="000000"/>
              </a:solidFill>
            </a:endParaRPr>
          </a:p>
        </p:txBody>
      </p:sp>
      <p:sp>
        <p:nvSpPr>
          <p:cNvPr id="31" name="TextBox 30"/>
          <p:cNvSpPr txBox="1"/>
          <p:nvPr/>
        </p:nvSpPr>
        <p:spPr>
          <a:xfrm>
            <a:off x="5372099" y="4733963"/>
            <a:ext cx="1409701" cy="461665"/>
          </a:xfrm>
          <a:prstGeom prst="rect">
            <a:avLst/>
          </a:prstGeom>
          <a:noFill/>
        </p:spPr>
        <p:txBody>
          <a:bodyPr wrap="square" rtlCol="0">
            <a:spAutoFit/>
          </a:bodyPr>
          <a:lstStyle/>
          <a:p>
            <a:pPr algn="ctr" fontAlgn="b"/>
            <a:r>
              <a:rPr lang="en-US" sz="2400" b="1" u="sng" dirty="0"/>
              <a:t>Units</a:t>
            </a:r>
            <a:endParaRPr lang="en-IN" sz="2400" b="1" u="sng" dirty="0">
              <a:solidFill>
                <a:srgbClr val="000000"/>
              </a:solidFill>
            </a:endParaRPr>
          </a:p>
        </p:txBody>
      </p:sp>
      <p:sp>
        <p:nvSpPr>
          <p:cNvPr id="32" name="TextBox 31"/>
          <p:cNvSpPr txBox="1"/>
          <p:nvPr/>
        </p:nvSpPr>
        <p:spPr>
          <a:xfrm>
            <a:off x="7282138" y="4350603"/>
            <a:ext cx="1796892" cy="830997"/>
          </a:xfrm>
          <a:prstGeom prst="rect">
            <a:avLst/>
          </a:prstGeom>
          <a:noFill/>
        </p:spPr>
        <p:txBody>
          <a:bodyPr wrap="square" rtlCol="0">
            <a:spAutoFit/>
          </a:bodyPr>
          <a:lstStyle/>
          <a:p>
            <a:pPr algn="ctr" fontAlgn="b"/>
            <a:r>
              <a:rPr lang="en-US" sz="2400" b="1" dirty="0" smtClean="0">
                <a:solidFill>
                  <a:srgbClr val="00B0F0"/>
                </a:solidFill>
              </a:rPr>
              <a:t>Ending</a:t>
            </a:r>
            <a:r>
              <a:rPr lang="en-US" sz="2400" b="1" u="sng" dirty="0" smtClean="0">
                <a:solidFill>
                  <a:srgbClr val="00B0F0"/>
                </a:solidFill>
              </a:rPr>
              <a:t> Inventory</a:t>
            </a:r>
            <a:endParaRPr lang="en-IN" sz="2400" b="1" u="sng" dirty="0">
              <a:solidFill>
                <a:srgbClr val="00B0F0"/>
              </a:solidFill>
            </a:endParaRPr>
          </a:p>
        </p:txBody>
      </p:sp>
      <p:sp>
        <p:nvSpPr>
          <p:cNvPr id="33" name="TextBox 32"/>
          <p:cNvSpPr txBox="1"/>
          <p:nvPr/>
        </p:nvSpPr>
        <p:spPr>
          <a:xfrm>
            <a:off x="6264434" y="5181600"/>
            <a:ext cx="1584166" cy="461665"/>
          </a:xfrm>
          <a:prstGeom prst="rect">
            <a:avLst/>
          </a:prstGeom>
          <a:noFill/>
        </p:spPr>
        <p:txBody>
          <a:bodyPr wrap="square" rtlCol="0">
            <a:spAutoFit/>
          </a:bodyPr>
          <a:lstStyle/>
          <a:p>
            <a:pPr algn="ctr" fontAlgn="b"/>
            <a:r>
              <a:rPr lang="en-US" sz="2400" dirty="0"/>
              <a:t>$7.00</a:t>
            </a:r>
            <a:endParaRPr lang="en-IN" sz="2400" b="1" dirty="0">
              <a:solidFill>
                <a:srgbClr val="000000"/>
              </a:solidFill>
            </a:endParaRPr>
          </a:p>
        </p:txBody>
      </p:sp>
      <p:sp>
        <p:nvSpPr>
          <p:cNvPr id="34" name="TextBox 33"/>
          <p:cNvSpPr txBox="1"/>
          <p:nvPr/>
        </p:nvSpPr>
        <p:spPr>
          <a:xfrm>
            <a:off x="5105400" y="5177135"/>
            <a:ext cx="1409701" cy="461665"/>
          </a:xfrm>
          <a:prstGeom prst="rect">
            <a:avLst/>
          </a:prstGeom>
          <a:noFill/>
        </p:spPr>
        <p:txBody>
          <a:bodyPr wrap="square" rtlCol="0">
            <a:spAutoFit/>
          </a:bodyPr>
          <a:lstStyle/>
          <a:p>
            <a:pPr algn="r" fontAlgn="b"/>
            <a:r>
              <a:rPr lang="en-US" sz="2400" dirty="0"/>
              <a:t>1,500</a:t>
            </a:r>
            <a:endParaRPr lang="en-IN" sz="2400" b="1" dirty="0">
              <a:solidFill>
                <a:srgbClr val="000000"/>
              </a:solidFill>
            </a:endParaRPr>
          </a:p>
        </p:txBody>
      </p:sp>
      <p:sp>
        <p:nvSpPr>
          <p:cNvPr id="35" name="TextBox 34"/>
          <p:cNvSpPr txBox="1"/>
          <p:nvPr/>
        </p:nvSpPr>
        <p:spPr>
          <a:xfrm>
            <a:off x="7304928" y="5184534"/>
            <a:ext cx="1485035" cy="461665"/>
          </a:xfrm>
          <a:prstGeom prst="rect">
            <a:avLst/>
          </a:prstGeom>
          <a:noFill/>
        </p:spPr>
        <p:txBody>
          <a:bodyPr wrap="square" rtlCol="0">
            <a:spAutoFit/>
          </a:bodyPr>
          <a:lstStyle/>
          <a:p>
            <a:pPr algn="r" fontAlgn="b"/>
            <a:r>
              <a:rPr lang="en-US" sz="2400" dirty="0"/>
              <a:t>$10,500</a:t>
            </a:r>
            <a:endParaRPr lang="en-IN" sz="2400" b="1" dirty="0">
              <a:solidFill>
                <a:srgbClr val="000000"/>
              </a:solidFill>
            </a:endParaRPr>
          </a:p>
        </p:txBody>
      </p:sp>
      <p:sp>
        <p:nvSpPr>
          <p:cNvPr id="36" name="TextBox 35"/>
          <p:cNvSpPr txBox="1"/>
          <p:nvPr/>
        </p:nvSpPr>
        <p:spPr>
          <a:xfrm>
            <a:off x="5105400" y="6008383"/>
            <a:ext cx="1409701" cy="461665"/>
          </a:xfrm>
          <a:prstGeom prst="rect">
            <a:avLst/>
          </a:prstGeom>
          <a:noFill/>
        </p:spPr>
        <p:txBody>
          <a:bodyPr wrap="square" rtlCol="0">
            <a:spAutoFit/>
          </a:bodyPr>
          <a:lstStyle/>
          <a:p>
            <a:pPr algn="r" fontAlgn="b"/>
            <a:r>
              <a:rPr lang="en-US" sz="2400" b="1" dirty="0">
                <a:solidFill>
                  <a:srgbClr val="00B0F0"/>
                </a:solidFill>
              </a:rPr>
              <a:t>4,500</a:t>
            </a:r>
            <a:endParaRPr lang="en-IN" sz="2400" b="1" dirty="0">
              <a:solidFill>
                <a:srgbClr val="00B0F0"/>
              </a:solidFill>
            </a:endParaRPr>
          </a:p>
        </p:txBody>
      </p:sp>
      <p:sp>
        <p:nvSpPr>
          <p:cNvPr id="37" name="TextBox 36"/>
          <p:cNvSpPr txBox="1"/>
          <p:nvPr/>
        </p:nvSpPr>
        <p:spPr>
          <a:xfrm>
            <a:off x="6243579" y="5558135"/>
            <a:ext cx="1757421" cy="461665"/>
          </a:xfrm>
          <a:prstGeom prst="rect">
            <a:avLst/>
          </a:prstGeom>
          <a:noFill/>
        </p:spPr>
        <p:txBody>
          <a:bodyPr wrap="square" rtlCol="0">
            <a:spAutoFit/>
          </a:bodyPr>
          <a:lstStyle/>
          <a:p>
            <a:pPr algn="ctr" fontAlgn="b"/>
            <a:r>
              <a:rPr lang="en-US" sz="2400" dirty="0"/>
              <a:t>7.50</a:t>
            </a:r>
            <a:endParaRPr lang="en-IN" sz="2400" b="1" dirty="0">
              <a:solidFill>
                <a:srgbClr val="000000"/>
              </a:solidFill>
            </a:endParaRPr>
          </a:p>
        </p:txBody>
      </p:sp>
      <p:sp>
        <p:nvSpPr>
          <p:cNvPr id="38" name="TextBox 37"/>
          <p:cNvSpPr txBox="1"/>
          <p:nvPr/>
        </p:nvSpPr>
        <p:spPr>
          <a:xfrm>
            <a:off x="5105400" y="5558135"/>
            <a:ext cx="1409701" cy="461665"/>
          </a:xfrm>
          <a:prstGeom prst="rect">
            <a:avLst/>
          </a:prstGeom>
          <a:noFill/>
        </p:spPr>
        <p:txBody>
          <a:bodyPr wrap="square" rtlCol="0">
            <a:spAutoFit/>
          </a:bodyPr>
          <a:lstStyle/>
          <a:p>
            <a:pPr algn="r" fontAlgn="b"/>
            <a:r>
              <a:rPr lang="en-US" sz="2400" dirty="0"/>
              <a:t>3,000</a:t>
            </a:r>
            <a:endParaRPr lang="en-IN" sz="2400" b="1" dirty="0">
              <a:solidFill>
                <a:srgbClr val="000000"/>
              </a:solidFill>
            </a:endParaRPr>
          </a:p>
        </p:txBody>
      </p:sp>
      <p:sp>
        <p:nvSpPr>
          <p:cNvPr id="39" name="TextBox 38"/>
          <p:cNvSpPr txBox="1"/>
          <p:nvPr/>
        </p:nvSpPr>
        <p:spPr>
          <a:xfrm>
            <a:off x="7304928" y="5557148"/>
            <a:ext cx="1485035" cy="461665"/>
          </a:xfrm>
          <a:prstGeom prst="rect">
            <a:avLst/>
          </a:prstGeom>
          <a:noFill/>
        </p:spPr>
        <p:txBody>
          <a:bodyPr wrap="square" rtlCol="0">
            <a:spAutoFit/>
          </a:bodyPr>
          <a:lstStyle/>
          <a:p>
            <a:pPr algn="r" fontAlgn="b"/>
            <a:r>
              <a:rPr lang="en-US" sz="2400" dirty="0"/>
              <a:t>22,500</a:t>
            </a:r>
            <a:endParaRPr lang="en-IN" sz="2400" b="1" dirty="0">
              <a:solidFill>
                <a:srgbClr val="000000"/>
              </a:solidFill>
            </a:endParaRPr>
          </a:p>
        </p:txBody>
      </p:sp>
      <p:cxnSp>
        <p:nvCxnSpPr>
          <p:cNvPr id="40" name="Straight Connector 39"/>
          <p:cNvCxnSpPr/>
          <p:nvPr/>
        </p:nvCxnSpPr>
        <p:spPr>
          <a:xfrm>
            <a:off x="5534549" y="6054930"/>
            <a:ext cx="905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602091" y="6470048"/>
            <a:ext cx="833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602091" y="6394973"/>
            <a:ext cx="837835" cy="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214676" y="3581400"/>
            <a:ext cx="1434693" cy="461665"/>
          </a:xfrm>
          <a:prstGeom prst="rect">
            <a:avLst/>
          </a:prstGeom>
          <a:solidFill>
            <a:schemeClr val="bg1"/>
          </a:solidFill>
        </p:spPr>
        <p:txBody>
          <a:bodyPr wrap="square" rtlCol="0" anchor="ctr">
            <a:spAutoFit/>
          </a:bodyPr>
          <a:lstStyle/>
          <a:p>
            <a:pPr algn="r" fontAlgn="b"/>
            <a:r>
              <a:rPr lang="en-US" sz="2400" b="1" dirty="0">
                <a:solidFill>
                  <a:srgbClr val="EC008C"/>
                </a:solidFill>
              </a:rPr>
              <a:t>$</a:t>
            </a:r>
            <a:r>
              <a:rPr lang="en-US" sz="2400" b="1" dirty="0" smtClean="0">
                <a:solidFill>
                  <a:srgbClr val="EC008C"/>
                </a:solidFill>
              </a:rPr>
              <a:t>38,500</a:t>
            </a:r>
            <a:endParaRPr lang="en-IN" sz="2400" b="1" dirty="0">
              <a:solidFill>
                <a:srgbClr val="EC008C"/>
              </a:solidFill>
            </a:endParaRPr>
          </a:p>
        </p:txBody>
      </p:sp>
      <p:cxnSp>
        <p:nvCxnSpPr>
          <p:cNvPr id="48" name="Straight Connector 47"/>
          <p:cNvCxnSpPr/>
          <p:nvPr/>
        </p:nvCxnSpPr>
        <p:spPr>
          <a:xfrm>
            <a:off x="7330099" y="3647283"/>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299166" y="4038600"/>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303702" y="3962400"/>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492226" y="1524000"/>
            <a:ext cx="908720" cy="830997"/>
          </a:xfrm>
          <a:prstGeom prst="rect">
            <a:avLst/>
          </a:prstGeom>
          <a:noFill/>
        </p:spPr>
        <p:txBody>
          <a:bodyPr wrap="square" rtlCol="0">
            <a:spAutoFit/>
          </a:bodyPr>
          <a:lstStyle/>
          <a:p>
            <a:pPr algn="ctr" fontAlgn="b"/>
            <a:r>
              <a:rPr lang="en-US" sz="2400" b="1" dirty="0"/>
              <a:t>Unit</a:t>
            </a:r>
            <a:r>
              <a:rPr lang="en-US" sz="2400" b="1" u="sng" dirty="0"/>
              <a:t> </a:t>
            </a:r>
            <a:endParaRPr lang="en-US" sz="2400" b="1" u="sng" dirty="0" smtClean="0"/>
          </a:p>
          <a:p>
            <a:pPr algn="ctr" fontAlgn="b"/>
            <a:r>
              <a:rPr lang="en-US" sz="2400" b="1" u="sng" dirty="0" smtClean="0"/>
              <a:t>Cost</a:t>
            </a:r>
            <a:endParaRPr lang="en-IN" sz="2400" b="1" u="sng" dirty="0">
              <a:solidFill>
                <a:srgbClr val="000000"/>
              </a:solidFill>
            </a:endParaRPr>
          </a:p>
        </p:txBody>
      </p:sp>
      <p:sp>
        <p:nvSpPr>
          <p:cNvPr id="52" name="TextBox 51"/>
          <p:cNvSpPr txBox="1"/>
          <p:nvPr/>
        </p:nvSpPr>
        <p:spPr>
          <a:xfrm>
            <a:off x="5295899" y="1875347"/>
            <a:ext cx="1409701" cy="461665"/>
          </a:xfrm>
          <a:prstGeom prst="rect">
            <a:avLst/>
          </a:prstGeom>
          <a:noFill/>
        </p:spPr>
        <p:txBody>
          <a:bodyPr wrap="square" rtlCol="0">
            <a:spAutoFit/>
          </a:bodyPr>
          <a:lstStyle/>
          <a:p>
            <a:pPr algn="ctr" fontAlgn="b"/>
            <a:r>
              <a:rPr lang="en-US" sz="2400" b="1" u="sng" dirty="0"/>
              <a:t>Units</a:t>
            </a:r>
            <a:endParaRPr lang="en-IN" sz="2400" b="1" u="sng" dirty="0">
              <a:solidFill>
                <a:srgbClr val="000000"/>
              </a:solidFill>
            </a:endParaRPr>
          </a:p>
        </p:txBody>
      </p:sp>
      <p:sp>
        <p:nvSpPr>
          <p:cNvPr id="53" name="TextBox 52"/>
          <p:cNvSpPr txBox="1"/>
          <p:nvPr/>
        </p:nvSpPr>
        <p:spPr>
          <a:xfrm>
            <a:off x="7162800" y="1524000"/>
            <a:ext cx="1796892" cy="830997"/>
          </a:xfrm>
          <a:prstGeom prst="rect">
            <a:avLst/>
          </a:prstGeom>
          <a:noFill/>
        </p:spPr>
        <p:txBody>
          <a:bodyPr wrap="square" rtlCol="0">
            <a:spAutoFit/>
          </a:bodyPr>
          <a:lstStyle/>
          <a:p>
            <a:pPr algn="ctr" fontAlgn="b"/>
            <a:r>
              <a:rPr lang="en-US" sz="2400" b="1" dirty="0" smtClean="0">
                <a:solidFill>
                  <a:srgbClr val="EC008C"/>
                </a:solidFill>
              </a:rPr>
              <a:t>Cost of </a:t>
            </a:r>
          </a:p>
          <a:p>
            <a:pPr algn="ctr" fontAlgn="b"/>
            <a:r>
              <a:rPr lang="en-US" sz="2400" b="1" u="sng" dirty="0" smtClean="0">
                <a:solidFill>
                  <a:srgbClr val="EC008C"/>
                </a:solidFill>
              </a:rPr>
              <a:t>Goods Sold</a:t>
            </a:r>
            <a:endParaRPr lang="en-IN" sz="2400" b="1" u="sng" dirty="0">
              <a:solidFill>
                <a:srgbClr val="EC008C"/>
              </a:solidFill>
            </a:endParaRPr>
          </a:p>
        </p:txBody>
      </p:sp>
      <p:sp>
        <p:nvSpPr>
          <p:cNvPr id="54" name="TextBox 53"/>
          <p:cNvSpPr txBox="1"/>
          <p:nvPr/>
        </p:nvSpPr>
        <p:spPr>
          <a:xfrm>
            <a:off x="6152291" y="2693313"/>
            <a:ext cx="1584166" cy="461665"/>
          </a:xfrm>
          <a:prstGeom prst="rect">
            <a:avLst/>
          </a:prstGeom>
          <a:noFill/>
        </p:spPr>
        <p:txBody>
          <a:bodyPr wrap="square" rtlCol="0">
            <a:spAutoFit/>
          </a:bodyPr>
          <a:lstStyle/>
          <a:p>
            <a:pPr algn="ctr" fontAlgn="b"/>
            <a:r>
              <a:rPr lang="en-US" sz="2400" dirty="0" smtClean="0"/>
              <a:t>$6.00</a:t>
            </a:r>
            <a:endParaRPr lang="en-IN" sz="2400" b="1" dirty="0">
              <a:solidFill>
                <a:srgbClr val="000000"/>
              </a:solidFill>
            </a:endParaRPr>
          </a:p>
        </p:txBody>
      </p:sp>
      <p:sp>
        <p:nvSpPr>
          <p:cNvPr id="55" name="TextBox 54"/>
          <p:cNvSpPr txBox="1"/>
          <p:nvPr/>
        </p:nvSpPr>
        <p:spPr>
          <a:xfrm>
            <a:off x="5037568" y="2704886"/>
            <a:ext cx="1409701" cy="461665"/>
          </a:xfrm>
          <a:prstGeom prst="rect">
            <a:avLst/>
          </a:prstGeom>
          <a:noFill/>
        </p:spPr>
        <p:txBody>
          <a:bodyPr wrap="square" rtlCol="0">
            <a:spAutoFit/>
          </a:bodyPr>
          <a:lstStyle/>
          <a:p>
            <a:pPr algn="r" fontAlgn="b"/>
            <a:r>
              <a:rPr lang="en-US" sz="2400" dirty="0" smtClean="0"/>
              <a:t>1,000</a:t>
            </a:r>
            <a:endParaRPr lang="en-IN" sz="2400" b="1" dirty="0">
              <a:solidFill>
                <a:srgbClr val="000000"/>
              </a:solidFill>
            </a:endParaRPr>
          </a:p>
        </p:txBody>
      </p:sp>
      <p:sp>
        <p:nvSpPr>
          <p:cNvPr id="56" name="TextBox 55"/>
          <p:cNvSpPr txBox="1"/>
          <p:nvPr/>
        </p:nvSpPr>
        <p:spPr>
          <a:xfrm>
            <a:off x="7185590" y="2734539"/>
            <a:ext cx="1485035" cy="461665"/>
          </a:xfrm>
          <a:prstGeom prst="rect">
            <a:avLst/>
          </a:prstGeom>
          <a:noFill/>
        </p:spPr>
        <p:txBody>
          <a:bodyPr wrap="square" rtlCol="0">
            <a:spAutoFit/>
          </a:bodyPr>
          <a:lstStyle/>
          <a:p>
            <a:pPr algn="r" fontAlgn="b"/>
            <a:r>
              <a:rPr lang="en-US" sz="2400" dirty="0" smtClean="0"/>
              <a:t>6,000</a:t>
            </a:r>
            <a:endParaRPr lang="en-IN" sz="2400" b="1" dirty="0">
              <a:solidFill>
                <a:srgbClr val="000000"/>
              </a:solidFill>
            </a:endParaRPr>
          </a:p>
        </p:txBody>
      </p:sp>
      <p:sp>
        <p:nvSpPr>
          <p:cNvPr id="57" name="TextBox 56"/>
          <p:cNvSpPr txBox="1"/>
          <p:nvPr/>
        </p:nvSpPr>
        <p:spPr>
          <a:xfrm>
            <a:off x="5029200" y="3576935"/>
            <a:ext cx="1409701" cy="461665"/>
          </a:xfrm>
          <a:prstGeom prst="rect">
            <a:avLst/>
          </a:prstGeom>
          <a:noFill/>
        </p:spPr>
        <p:txBody>
          <a:bodyPr wrap="square" rtlCol="0">
            <a:spAutoFit/>
          </a:bodyPr>
          <a:lstStyle/>
          <a:p>
            <a:pPr algn="r" fontAlgn="b"/>
            <a:r>
              <a:rPr lang="en-US" sz="2400" b="1" dirty="0" smtClean="0">
                <a:solidFill>
                  <a:srgbClr val="EC008C"/>
                </a:solidFill>
              </a:rPr>
              <a:t>6,500</a:t>
            </a:r>
            <a:endParaRPr lang="en-IN" sz="2400" b="1" dirty="0">
              <a:solidFill>
                <a:srgbClr val="EC008C"/>
              </a:solidFill>
            </a:endParaRPr>
          </a:p>
        </p:txBody>
      </p:sp>
      <p:sp>
        <p:nvSpPr>
          <p:cNvPr id="58" name="TextBox 57"/>
          <p:cNvSpPr txBox="1"/>
          <p:nvPr/>
        </p:nvSpPr>
        <p:spPr>
          <a:xfrm>
            <a:off x="6091179" y="3139963"/>
            <a:ext cx="1757421" cy="461665"/>
          </a:xfrm>
          <a:prstGeom prst="rect">
            <a:avLst/>
          </a:prstGeom>
          <a:noFill/>
        </p:spPr>
        <p:txBody>
          <a:bodyPr wrap="square" rtlCol="0">
            <a:spAutoFit/>
          </a:bodyPr>
          <a:lstStyle/>
          <a:p>
            <a:pPr algn="ctr" fontAlgn="b"/>
            <a:r>
              <a:rPr lang="en-US" sz="2400" dirty="0" smtClean="0"/>
              <a:t>7.00</a:t>
            </a:r>
            <a:endParaRPr lang="en-IN" sz="2400" b="1" dirty="0">
              <a:solidFill>
                <a:srgbClr val="000000"/>
              </a:solidFill>
            </a:endParaRPr>
          </a:p>
        </p:txBody>
      </p:sp>
      <p:sp>
        <p:nvSpPr>
          <p:cNvPr id="59" name="TextBox 58"/>
          <p:cNvSpPr txBox="1"/>
          <p:nvPr/>
        </p:nvSpPr>
        <p:spPr>
          <a:xfrm>
            <a:off x="5039248" y="3110310"/>
            <a:ext cx="1409701" cy="461665"/>
          </a:xfrm>
          <a:prstGeom prst="rect">
            <a:avLst/>
          </a:prstGeom>
          <a:noFill/>
        </p:spPr>
        <p:txBody>
          <a:bodyPr wrap="square" rtlCol="0">
            <a:spAutoFit/>
          </a:bodyPr>
          <a:lstStyle/>
          <a:p>
            <a:pPr algn="r" fontAlgn="b"/>
            <a:r>
              <a:rPr lang="en-US" sz="2400" dirty="0" smtClean="0"/>
              <a:t>1,500</a:t>
            </a:r>
            <a:endParaRPr lang="en-IN" sz="2400" b="1" dirty="0">
              <a:solidFill>
                <a:srgbClr val="000000"/>
              </a:solidFill>
            </a:endParaRPr>
          </a:p>
        </p:txBody>
      </p:sp>
      <p:sp>
        <p:nvSpPr>
          <p:cNvPr id="60" name="TextBox 59"/>
          <p:cNvSpPr txBox="1"/>
          <p:nvPr/>
        </p:nvSpPr>
        <p:spPr>
          <a:xfrm>
            <a:off x="7185590" y="3139963"/>
            <a:ext cx="1485035" cy="461665"/>
          </a:xfrm>
          <a:prstGeom prst="rect">
            <a:avLst/>
          </a:prstGeom>
          <a:noFill/>
        </p:spPr>
        <p:txBody>
          <a:bodyPr wrap="square" rtlCol="0">
            <a:spAutoFit/>
          </a:bodyPr>
          <a:lstStyle/>
          <a:p>
            <a:pPr algn="r" fontAlgn="b"/>
            <a:r>
              <a:rPr lang="en-US" sz="2400" dirty="0" smtClean="0"/>
              <a:t>10,500</a:t>
            </a:r>
            <a:endParaRPr lang="en-IN" sz="2400" b="1" dirty="0">
              <a:solidFill>
                <a:srgbClr val="000000"/>
              </a:solidFill>
            </a:endParaRPr>
          </a:p>
        </p:txBody>
      </p:sp>
      <p:cxnSp>
        <p:nvCxnSpPr>
          <p:cNvPr id="61" name="Straight Connector 60"/>
          <p:cNvCxnSpPr/>
          <p:nvPr/>
        </p:nvCxnSpPr>
        <p:spPr>
          <a:xfrm>
            <a:off x="5458349" y="3623482"/>
            <a:ext cx="905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530427" y="4038600"/>
            <a:ext cx="833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530427" y="3963525"/>
            <a:ext cx="837835" cy="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6154641" y="2320974"/>
            <a:ext cx="1584166" cy="461665"/>
          </a:xfrm>
          <a:prstGeom prst="rect">
            <a:avLst/>
          </a:prstGeom>
          <a:noFill/>
        </p:spPr>
        <p:txBody>
          <a:bodyPr wrap="square" rtlCol="0">
            <a:spAutoFit/>
          </a:bodyPr>
          <a:lstStyle/>
          <a:p>
            <a:pPr algn="ctr" fontAlgn="b"/>
            <a:r>
              <a:rPr lang="en-US" sz="2400" dirty="0" smtClean="0"/>
              <a:t>$5.50</a:t>
            </a:r>
            <a:endParaRPr lang="en-IN" sz="2400" b="1" dirty="0">
              <a:solidFill>
                <a:srgbClr val="000000"/>
              </a:solidFill>
            </a:endParaRPr>
          </a:p>
        </p:txBody>
      </p:sp>
      <p:sp>
        <p:nvSpPr>
          <p:cNvPr id="66" name="TextBox 65"/>
          <p:cNvSpPr txBox="1"/>
          <p:nvPr/>
        </p:nvSpPr>
        <p:spPr>
          <a:xfrm>
            <a:off x="5039918" y="2332547"/>
            <a:ext cx="1409701" cy="461665"/>
          </a:xfrm>
          <a:prstGeom prst="rect">
            <a:avLst/>
          </a:prstGeom>
          <a:noFill/>
        </p:spPr>
        <p:txBody>
          <a:bodyPr wrap="square" rtlCol="0">
            <a:spAutoFit/>
          </a:bodyPr>
          <a:lstStyle/>
          <a:p>
            <a:pPr algn="r" fontAlgn="b"/>
            <a:r>
              <a:rPr lang="en-US" sz="2400" dirty="0" smtClean="0"/>
              <a:t>4,000</a:t>
            </a:r>
            <a:endParaRPr lang="en-IN" sz="2400" b="1" dirty="0">
              <a:solidFill>
                <a:srgbClr val="000000"/>
              </a:solidFill>
            </a:endParaRPr>
          </a:p>
        </p:txBody>
      </p:sp>
      <p:sp>
        <p:nvSpPr>
          <p:cNvPr id="67" name="TextBox 66"/>
          <p:cNvSpPr txBox="1"/>
          <p:nvPr/>
        </p:nvSpPr>
        <p:spPr>
          <a:xfrm>
            <a:off x="7187940" y="2362200"/>
            <a:ext cx="1485035" cy="461665"/>
          </a:xfrm>
          <a:prstGeom prst="rect">
            <a:avLst/>
          </a:prstGeom>
          <a:noFill/>
        </p:spPr>
        <p:txBody>
          <a:bodyPr wrap="square" rtlCol="0">
            <a:spAutoFit/>
          </a:bodyPr>
          <a:lstStyle/>
          <a:p>
            <a:pPr algn="r" fontAlgn="b"/>
            <a:r>
              <a:rPr lang="en-US" sz="2400" dirty="0" smtClean="0"/>
              <a:t>$22,000</a:t>
            </a:r>
            <a:endParaRPr lang="en-IN" sz="2400" b="1" dirty="0">
              <a:solidFill>
                <a:srgbClr val="000000"/>
              </a:solidFill>
            </a:endParaRPr>
          </a:p>
        </p:txBody>
      </p:sp>
      <p:cxnSp>
        <p:nvCxnSpPr>
          <p:cNvPr id="68" name="Straight Arrow Connector 67"/>
          <p:cNvCxnSpPr/>
          <p:nvPr/>
        </p:nvCxnSpPr>
        <p:spPr>
          <a:xfrm>
            <a:off x="5029200" y="3792378"/>
            <a:ext cx="531797" cy="0"/>
          </a:xfrm>
          <a:prstGeom prst="straightConnector1">
            <a:avLst/>
          </a:prstGeom>
          <a:ln w="50800">
            <a:solidFill>
              <a:srgbClr val="EC008C"/>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4465343" y="5330888"/>
            <a:ext cx="1136748" cy="970264"/>
          </a:xfrm>
          <a:prstGeom prst="straightConnector1">
            <a:avLst/>
          </a:prstGeom>
          <a:ln w="508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057400" y="2972306"/>
            <a:ext cx="0" cy="1218694"/>
          </a:xfrm>
          <a:prstGeom prst="straightConnector1">
            <a:avLst/>
          </a:prstGeom>
          <a:ln w="50800">
            <a:solidFill>
              <a:srgbClr val="EC008C"/>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87713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10" presetClass="entr" presetSubtype="0"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par>
                                <p:cTn id="16" presetID="10" presetClass="entr" presetSubtype="0" fill="hold"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500"/>
                                        <p:tgtEl>
                                          <p:spTgt spid="5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500"/>
                                        <p:tgtEl>
                                          <p:spTgt spid="5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par>
                                <p:cTn id="52" presetID="10" presetClass="entr" presetSubtype="0" fill="hold" nodeType="with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par>
                                <p:cTn id="55" presetID="10" presetClass="entr" presetSubtype="0" fill="hold" nodeType="with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childTnLst>
                                </p:cTn>
                              </p:par>
                              <p:par>
                                <p:cTn id="58" presetID="10" presetClass="entr" presetSubtype="0" fill="hold"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500"/>
                                        <p:tgtEl>
                                          <p:spTgt spid="6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500"/>
                                        <p:tgtEl>
                                          <p:spTgt spid="6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fade">
                                      <p:cBhvr>
                                        <p:cTn id="69" dur="500"/>
                                        <p:tgtEl>
                                          <p:spTgt spid="67"/>
                                        </p:tgtEl>
                                      </p:cBhvr>
                                    </p:animEffect>
                                  </p:childTnLst>
                                </p:cTn>
                              </p:par>
                              <p:par>
                                <p:cTn id="70" presetID="10" presetClass="entr" presetSubtype="0" fill="hold" nodeType="with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500"/>
                                        <p:tgtEl>
                                          <p:spTgt spid="6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par>
                                <p:cTn id="78" presetID="10" presetClass="entr" presetSubtype="0" fill="hold"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par>
                                <p:cTn id="81" presetID="10"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0" presetClass="entr" presetSubtype="0" fill="hold"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500"/>
                                        <p:tgtEl>
                                          <p:spTgt spid="2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500"/>
                                        <p:tgtEl>
                                          <p:spTgt spid="3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500"/>
                                        <p:tgtEl>
                                          <p:spTgt spid="3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500"/>
                                        <p:tgtEl>
                                          <p:spTgt spid="3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500"/>
                                        <p:tgtEl>
                                          <p:spTgt spid="36"/>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500"/>
                                        <p:tgtEl>
                                          <p:spTgt spid="38"/>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9"/>
                                        </p:tgtEl>
                                        <p:attrNameLst>
                                          <p:attrName>style.visibility</p:attrName>
                                        </p:attrNameLst>
                                      </p:cBhvr>
                                      <p:to>
                                        <p:strVal val="visible"/>
                                      </p:to>
                                    </p:set>
                                    <p:animEffect transition="in" filter="fade">
                                      <p:cBhvr>
                                        <p:cTn id="116" dur="500"/>
                                        <p:tgtEl>
                                          <p:spTgt spid="39"/>
                                        </p:tgtEl>
                                      </p:cBhvr>
                                    </p:animEffect>
                                  </p:childTnLst>
                                </p:cTn>
                              </p:par>
                              <p:par>
                                <p:cTn id="117" presetID="10" presetClass="entr" presetSubtype="0" fill="hold" nodeType="with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fade">
                                      <p:cBhvr>
                                        <p:cTn id="119" dur="500"/>
                                        <p:tgtEl>
                                          <p:spTgt spid="40"/>
                                        </p:tgtEl>
                                      </p:cBhvr>
                                    </p:animEffect>
                                  </p:childTnLst>
                                </p:cTn>
                              </p:par>
                              <p:par>
                                <p:cTn id="120" presetID="10" presetClass="entr" presetSubtype="0" fill="hold"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500"/>
                                        <p:tgtEl>
                                          <p:spTgt spid="41"/>
                                        </p:tgtEl>
                                      </p:cBhvr>
                                    </p:animEffect>
                                  </p:childTnLst>
                                </p:cTn>
                              </p:par>
                              <p:par>
                                <p:cTn id="123" presetID="10" presetClass="entr" presetSubtype="0" fill="hold"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nodeType="withEffect">
                                  <p:stCondLst>
                                    <p:cond delay="0"/>
                                  </p:stCondLst>
                                  <p:childTnLst>
                                    <p:set>
                                      <p:cBhvr>
                                        <p:cTn id="127" dur="1" fill="hold">
                                          <p:stCondLst>
                                            <p:cond delay="0"/>
                                          </p:stCondLst>
                                        </p:cTn>
                                        <p:tgtEl>
                                          <p:spTgt spid="71"/>
                                        </p:tgtEl>
                                        <p:attrNameLst>
                                          <p:attrName>style.visibility</p:attrName>
                                        </p:attrNameLst>
                                      </p:cBhvr>
                                      <p:to>
                                        <p:strVal val="visible"/>
                                      </p:to>
                                    </p:set>
                                    <p:animEffect transition="in" filter="fade">
                                      <p:cBhvr>
                                        <p:cTn id="12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p:bldP spid="31" grpId="0"/>
      <p:bldP spid="32" grpId="0"/>
      <p:bldP spid="33" grpId="0"/>
      <p:bldP spid="34" grpId="0"/>
      <p:bldP spid="35" grpId="0"/>
      <p:bldP spid="36" grpId="0"/>
      <p:bldP spid="37" grpId="0"/>
      <p:bldP spid="38" grpId="0"/>
      <p:bldP spid="39" grpId="0"/>
      <p:bldP spid="47" grpId="0" animBg="1"/>
      <p:bldP spid="51" grpId="0"/>
      <p:bldP spid="52" grpId="0"/>
      <p:bldP spid="53" grpId="0"/>
      <p:bldP spid="54" grpId="0"/>
      <p:bldP spid="55" grpId="0"/>
      <p:bldP spid="56" grpId="0"/>
      <p:bldP spid="57" grpId="0"/>
      <p:bldP spid="58" grpId="0"/>
      <p:bldP spid="59" grpId="0"/>
      <p:bldP spid="60" grpId="0"/>
      <p:bldP spid="65" grpId="0"/>
      <p:bldP spid="66" grpId="0"/>
      <p:bldP spid="6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2846"/>
            <a:ext cx="8229600" cy="508370"/>
          </a:xfrm>
        </p:spPr>
        <p:txBody>
          <a:bodyPr>
            <a:normAutofit/>
          </a:bodyPr>
          <a:lstStyle/>
          <a:p>
            <a:r>
              <a:rPr lang="en-US" sz="2400" dirty="0" smtClean="0"/>
              <a:t>FIFO</a:t>
            </a:r>
            <a:r>
              <a:rPr lang="en-US" sz="2400" dirty="0"/>
              <a:t>—Perpetual Inventory System</a:t>
            </a:r>
            <a:endParaRPr lang="en-US" sz="24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5" name="Table 4"/>
          <p:cNvGraphicFramePr>
            <a:graphicFrameLocks noGrp="1"/>
          </p:cNvGraphicFramePr>
          <p:nvPr>
            <p:extLst>
              <p:ext uri="{D42A27DB-BD31-4B8C-83A1-F6EECF244321}">
                <p14:modId xmlns:p14="http://schemas.microsoft.com/office/powerpoint/2010/main" val="1746575918"/>
              </p:ext>
            </p:extLst>
          </p:nvPr>
        </p:nvGraphicFramePr>
        <p:xfrm>
          <a:off x="659299" y="381000"/>
          <a:ext cx="8488510" cy="6309359"/>
        </p:xfrm>
        <a:graphic>
          <a:graphicData uri="http://schemas.openxmlformats.org/drawingml/2006/table">
            <a:tbl>
              <a:tblPr firstRow="1" lastRow="1" bandRow="1">
                <a:tableStyleId>{5C22544A-7EE6-4342-B048-85BDC9FD1C3A}</a:tableStyleId>
              </a:tblPr>
              <a:tblGrid>
                <a:gridCol w="1269312">
                  <a:extLst>
                    <a:ext uri="{9D8B030D-6E8A-4147-A177-3AD203B41FA5}">
                      <a16:colId xmlns:a16="http://schemas.microsoft.com/office/drawing/2014/main" xmlns="" val="20000"/>
                    </a:ext>
                  </a:extLst>
                </a:gridCol>
                <a:gridCol w="1668647">
                  <a:extLst>
                    <a:ext uri="{9D8B030D-6E8A-4147-A177-3AD203B41FA5}">
                      <a16:colId xmlns:a16="http://schemas.microsoft.com/office/drawing/2014/main" xmlns="" val="20001"/>
                    </a:ext>
                  </a:extLst>
                </a:gridCol>
                <a:gridCol w="2879309">
                  <a:extLst>
                    <a:ext uri="{9D8B030D-6E8A-4147-A177-3AD203B41FA5}">
                      <a16:colId xmlns:a16="http://schemas.microsoft.com/office/drawing/2014/main" xmlns="" val="20002"/>
                    </a:ext>
                  </a:extLst>
                </a:gridCol>
                <a:gridCol w="2671242">
                  <a:extLst>
                    <a:ext uri="{9D8B030D-6E8A-4147-A177-3AD203B41FA5}">
                      <a16:colId xmlns:a16="http://schemas.microsoft.com/office/drawing/2014/main" xmlns="" val="20003"/>
                    </a:ext>
                  </a:extLst>
                </a:gridCol>
              </a:tblGrid>
              <a:tr h="3441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t>Date</a:t>
                      </a:r>
                    </a:p>
                  </a:txBody>
                  <a:tcPr/>
                </a:tc>
                <a:tc>
                  <a:txBody>
                    <a:bodyPr/>
                    <a:lstStyle/>
                    <a:p>
                      <a:r>
                        <a:rPr lang="en-US" sz="1800" b="1" dirty="0">
                          <a:solidFill>
                            <a:srgbClr val="7E0000"/>
                          </a:solidFill>
                        </a:rPr>
                        <a:t>Purchased</a:t>
                      </a:r>
                      <a:endParaRPr lang="en-US" dirty="0">
                        <a:solidFill>
                          <a:srgbClr val="7E0000"/>
                        </a:solidFill>
                      </a:endParaRPr>
                    </a:p>
                  </a:txBody>
                  <a:tcPr/>
                </a:tc>
                <a:tc>
                  <a:txBody>
                    <a:bodyPr/>
                    <a:lstStyle/>
                    <a:p>
                      <a:r>
                        <a:rPr lang="en-US" sz="1800" b="1" dirty="0">
                          <a:solidFill>
                            <a:srgbClr val="0000CC"/>
                          </a:solidFill>
                        </a:rPr>
                        <a:t>Sold</a:t>
                      </a:r>
                      <a:endParaRPr lang="en-US" dirty="0">
                        <a:solidFill>
                          <a:srgbClr val="0000CC"/>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t>Balance</a:t>
                      </a:r>
                    </a:p>
                  </a:txBody>
                  <a:tcPr/>
                </a:tc>
                <a:extLst>
                  <a:ext uri="{0D108BD9-81ED-4DB2-BD59-A6C34878D82A}">
                    <a16:rowId xmlns:a16="http://schemas.microsoft.com/office/drawing/2014/main" xmlns="" val="10000"/>
                  </a:ext>
                </a:extLst>
              </a:tr>
              <a:tr h="6022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Beginning Inventory</a:t>
                      </a:r>
                    </a:p>
                  </a:txBody>
                  <a:tcPr/>
                </a:tc>
                <a:tc>
                  <a:txBody>
                    <a:bodyPr/>
                    <a:lstStyle/>
                    <a:p>
                      <a:r>
                        <a:rPr lang="en-US" sz="1800" dirty="0">
                          <a:solidFill>
                            <a:srgbClr val="7E0000"/>
                          </a:solidFill>
                        </a:rPr>
                        <a:t>4,000 @ $5.50 </a:t>
                      </a:r>
                    </a:p>
                    <a:p>
                      <a:r>
                        <a:rPr lang="en-US" sz="1800" dirty="0">
                          <a:solidFill>
                            <a:srgbClr val="7E0000"/>
                          </a:solidFill>
                        </a:rPr>
                        <a:t>= $22,000</a:t>
                      </a:r>
                    </a:p>
                  </a:txBody>
                  <a:tcPr/>
                </a:tc>
                <a:tc>
                  <a:txBody>
                    <a:bodyPr/>
                    <a:lstStyle/>
                    <a:p>
                      <a:endParaRPr lang="en-US" dirty="0">
                        <a:solidFill>
                          <a:srgbClr val="0000CC"/>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4,000 @ $</a:t>
                      </a:r>
                      <a:r>
                        <a:rPr lang="en-US" sz="1800" dirty="0" smtClean="0"/>
                        <a:t>5.50 = </a:t>
                      </a:r>
                      <a:r>
                        <a:rPr lang="en-US" sz="1800" dirty="0"/>
                        <a:t>$22,000</a:t>
                      </a:r>
                    </a:p>
                  </a:txBody>
                  <a:tcPr/>
                </a:tc>
                <a:extLst>
                  <a:ext uri="{0D108BD9-81ED-4DB2-BD59-A6C34878D82A}">
                    <a16:rowId xmlns:a16="http://schemas.microsoft.com/office/drawing/2014/main" xmlns="" val="10001"/>
                  </a:ext>
                </a:extLst>
              </a:tr>
              <a:tr h="3441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Jan. 10</a:t>
                      </a:r>
                    </a:p>
                  </a:txBody>
                  <a:tcPr/>
                </a:tc>
                <a:tc>
                  <a:txBody>
                    <a:bodyPr/>
                    <a:lstStyle/>
                    <a:p>
                      <a:endParaRPr lang="en-US" dirty="0">
                        <a:solidFill>
                          <a:srgbClr val="7E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CC"/>
                          </a:solidFill>
                        </a:rPr>
                        <a:t>2,000 @ $5.50</a:t>
                      </a:r>
                      <a:r>
                        <a:rPr lang="en-US" sz="1800" baseline="0" dirty="0">
                          <a:solidFill>
                            <a:srgbClr val="0000CC"/>
                          </a:solidFill>
                        </a:rPr>
                        <a:t> </a:t>
                      </a:r>
                      <a:r>
                        <a:rPr lang="en-US" sz="1800" dirty="0">
                          <a:solidFill>
                            <a:srgbClr val="0000CC"/>
                          </a:solidFill>
                        </a:rPr>
                        <a:t>=$ 11,000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2,000 @ $</a:t>
                      </a:r>
                      <a:r>
                        <a:rPr lang="en-US" sz="1800" dirty="0" smtClean="0"/>
                        <a:t>5.50 = </a:t>
                      </a:r>
                      <a:r>
                        <a:rPr lang="en-US" sz="1800" dirty="0"/>
                        <a:t>$11,000</a:t>
                      </a:r>
                    </a:p>
                  </a:txBody>
                  <a:tcPr/>
                </a:tc>
                <a:extLst>
                  <a:ext uri="{0D108BD9-81ED-4DB2-BD59-A6C34878D82A}">
                    <a16:rowId xmlns:a16="http://schemas.microsoft.com/office/drawing/2014/main" xmlns="" val="10002"/>
                  </a:ext>
                </a:extLst>
              </a:tr>
              <a:tr h="6022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Jan. 17</a:t>
                      </a:r>
                    </a:p>
                  </a:txBody>
                  <a:tcPr/>
                </a:tc>
                <a:tc>
                  <a:txBody>
                    <a:bodyPr/>
                    <a:lstStyle/>
                    <a:p>
                      <a:r>
                        <a:rPr lang="en-US" sz="1800" dirty="0">
                          <a:solidFill>
                            <a:srgbClr val="7E0000"/>
                          </a:solidFill>
                        </a:rPr>
                        <a:t>1,000 @ $6.00 </a:t>
                      </a:r>
                    </a:p>
                    <a:p>
                      <a:r>
                        <a:rPr lang="en-US" sz="1800" dirty="0">
                          <a:solidFill>
                            <a:srgbClr val="7E0000"/>
                          </a:solidFill>
                        </a:rPr>
                        <a:t>= $6,000</a:t>
                      </a:r>
                    </a:p>
                  </a:txBody>
                  <a:tcPr/>
                </a:tc>
                <a:tc>
                  <a:txBody>
                    <a:bodyPr/>
                    <a:lstStyle/>
                    <a:p>
                      <a:endParaRPr lang="en-US" dirty="0">
                        <a:solidFill>
                          <a:srgbClr val="0000CC"/>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2,000 @ $5.50</a:t>
                      </a:r>
                    </a:p>
                    <a:p>
                      <a:r>
                        <a:rPr lang="en-US" sz="1800" dirty="0"/>
                        <a:t>1,000 @ $6.00</a:t>
                      </a:r>
                    </a:p>
                  </a:txBody>
                  <a:tcPr anchor="ctr"/>
                </a:tc>
                <a:extLst>
                  <a:ext uri="{0D108BD9-81ED-4DB2-BD59-A6C34878D82A}">
                    <a16:rowId xmlns:a16="http://schemas.microsoft.com/office/drawing/2014/main" xmlns="" val="10003"/>
                  </a:ext>
                </a:extLst>
              </a:tr>
              <a:tr h="8603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Mar. 22</a:t>
                      </a:r>
                    </a:p>
                  </a:txBody>
                  <a:tcPr/>
                </a:tc>
                <a:tc>
                  <a:txBody>
                    <a:bodyPr/>
                    <a:lstStyle/>
                    <a:p>
                      <a:r>
                        <a:rPr lang="en-US" sz="1800" dirty="0">
                          <a:solidFill>
                            <a:srgbClr val="7E0000"/>
                          </a:solidFill>
                        </a:rPr>
                        <a:t>3,000 @ $7.00 </a:t>
                      </a:r>
                    </a:p>
                    <a:p>
                      <a:r>
                        <a:rPr lang="en-US" sz="1800" dirty="0">
                          <a:solidFill>
                            <a:srgbClr val="7E0000"/>
                          </a:solidFill>
                        </a:rPr>
                        <a:t>= $21,000</a:t>
                      </a:r>
                    </a:p>
                  </a:txBody>
                  <a:tcPr/>
                </a:tc>
                <a:tc>
                  <a:txBody>
                    <a:bodyPr/>
                    <a:lstStyle/>
                    <a:p>
                      <a:endParaRPr lang="en-US" dirty="0">
                        <a:solidFill>
                          <a:srgbClr val="0000CC"/>
                        </a:solidFill>
                      </a:endParaRPr>
                    </a:p>
                  </a:txBody>
                  <a:tcPr/>
                </a:tc>
                <a:tc>
                  <a:txBody>
                    <a:bodyPr/>
                    <a:lstStyle/>
                    <a:p>
                      <a:r>
                        <a:rPr lang="en-US" sz="1800" dirty="0"/>
                        <a:t>2,000 @ $5.50</a:t>
                      </a:r>
                    </a:p>
                    <a:p>
                      <a:r>
                        <a:rPr lang="en-US" sz="1800" dirty="0"/>
                        <a:t>1,000 @ $6.00</a:t>
                      </a:r>
                    </a:p>
                    <a:p>
                      <a:r>
                        <a:rPr lang="en-US" sz="1800" dirty="0"/>
                        <a:t>3,000 @ $7.00</a:t>
                      </a:r>
                    </a:p>
                  </a:txBody>
                  <a:tcPr/>
                </a:tc>
                <a:extLst>
                  <a:ext uri="{0D108BD9-81ED-4DB2-BD59-A6C34878D82A}">
                    <a16:rowId xmlns:a16="http://schemas.microsoft.com/office/drawing/2014/main" xmlns="" val="10004"/>
                  </a:ext>
                </a:extLst>
              </a:tr>
              <a:tr h="8603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Apr. 15</a:t>
                      </a:r>
                    </a:p>
                  </a:txBody>
                  <a:tcPr/>
                </a:tc>
                <a:tc>
                  <a:txBody>
                    <a:bodyPr/>
                    <a:lstStyle/>
                    <a:p>
                      <a:endParaRPr lang="en-US" dirty="0">
                        <a:solidFill>
                          <a:srgbClr val="7E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CC"/>
                          </a:solidFill>
                        </a:rPr>
                        <a:t>1,500 @ $5.50</a:t>
                      </a:r>
                      <a:r>
                        <a:rPr lang="en-US" sz="1800" baseline="0" dirty="0">
                          <a:solidFill>
                            <a:srgbClr val="0000CC"/>
                          </a:solidFill>
                        </a:rPr>
                        <a:t> </a:t>
                      </a:r>
                      <a:r>
                        <a:rPr lang="en-US" sz="1800" dirty="0">
                          <a:solidFill>
                            <a:srgbClr val="0000CC"/>
                          </a:solidFill>
                        </a:rPr>
                        <a:t>= $ 8,250</a:t>
                      </a:r>
                    </a:p>
                  </a:txBody>
                  <a:tcPr/>
                </a:tc>
                <a:tc>
                  <a:txBody>
                    <a:bodyPr/>
                    <a:lstStyle/>
                    <a:p>
                      <a:r>
                        <a:rPr lang="en-US" sz="1800" dirty="0"/>
                        <a:t>  500 @ $5.50</a:t>
                      </a:r>
                    </a:p>
                    <a:p>
                      <a:r>
                        <a:rPr lang="en-US" sz="1800" dirty="0"/>
                        <a:t>1,000 @ $6.00</a:t>
                      </a:r>
                    </a:p>
                    <a:p>
                      <a:r>
                        <a:rPr lang="en-US" sz="1800" dirty="0"/>
                        <a:t>3,000 @ $7.00</a:t>
                      </a:r>
                    </a:p>
                  </a:txBody>
                  <a:tcPr/>
                </a:tc>
                <a:extLst>
                  <a:ext uri="{0D108BD9-81ED-4DB2-BD59-A6C34878D82A}">
                    <a16:rowId xmlns:a16="http://schemas.microsoft.com/office/drawing/2014/main" xmlns="" val="10005"/>
                  </a:ext>
                </a:extLst>
              </a:tr>
              <a:tr h="11184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Oct. 15</a:t>
                      </a:r>
                    </a:p>
                  </a:txBody>
                  <a:tcPr/>
                </a:tc>
                <a:tc>
                  <a:txBody>
                    <a:bodyPr/>
                    <a:lstStyle/>
                    <a:p>
                      <a:r>
                        <a:rPr lang="en-US" sz="1800" dirty="0">
                          <a:solidFill>
                            <a:srgbClr val="7E0000"/>
                          </a:solidFill>
                        </a:rPr>
                        <a:t>3,000 @ $7.50</a:t>
                      </a:r>
                    </a:p>
                    <a:p>
                      <a:r>
                        <a:rPr lang="en-US" sz="1800" dirty="0">
                          <a:solidFill>
                            <a:srgbClr val="7E0000"/>
                          </a:solidFill>
                        </a:rPr>
                        <a:t> = $22,500</a:t>
                      </a:r>
                    </a:p>
                  </a:txBody>
                  <a:tcPr/>
                </a:tc>
                <a:tc>
                  <a:txBody>
                    <a:bodyPr/>
                    <a:lstStyle/>
                    <a:p>
                      <a:endParaRPr lang="en-US" dirty="0">
                        <a:solidFill>
                          <a:srgbClr val="0000CC"/>
                        </a:solidFill>
                      </a:endParaRPr>
                    </a:p>
                  </a:txBody>
                  <a:tcPr/>
                </a:tc>
                <a:tc>
                  <a:txBody>
                    <a:bodyPr/>
                    <a:lstStyle/>
                    <a:p>
                      <a:r>
                        <a:rPr lang="en-US" sz="1800" dirty="0"/>
                        <a:t>   500 @ $5.50</a:t>
                      </a:r>
                    </a:p>
                    <a:p>
                      <a:r>
                        <a:rPr lang="en-US" sz="1800" dirty="0"/>
                        <a:t>1,000 @ $6.00</a:t>
                      </a:r>
                    </a:p>
                    <a:p>
                      <a:r>
                        <a:rPr lang="en-US" sz="1800" dirty="0"/>
                        <a:t>3,000 @ $7.00</a:t>
                      </a:r>
                    </a:p>
                    <a:p>
                      <a:r>
                        <a:rPr lang="en-US" sz="1800" dirty="0"/>
                        <a:t>3,000 @ $7.50</a:t>
                      </a:r>
                    </a:p>
                  </a:txBody>
                  <a:tcPr/>
                </a:tc>
                <a:extLst>
                  <a:ext uri="{0D108BD9-81ED-4DB2-BD59-A6C34878D82A}">
                    <a16:rowId xmlns:a16="http://schemas.microsoft.com/office/drawing/2014/main" xmlns="" val="10006"/>
                  </a:ext>
                </a:extLst>
              </a:tr>
              <a:tr h="8603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Nov. 20</a:t>
                      </a:r>
                    </a:p>
                  </a:txBody>
                  <a:tcPr/>
                </a:tc>
                <a:tc>
                  <a:txBody>
                    <a:bodyPr/>
                    <a:lstStyle/>
                    <a:p>
                      <a:endParaRPr lang="en-US" dirty="0"/>
                    </a:p>
                  </a:txBody>
                  <a:tcPr/>
                </a:tc>
                <a:tc>
                  <a:txBody>
                    <a:bodyPr/>
                    <a:lstStyle/>
                    <a:p>
                      <a:r>
                        <a:rPr lang="en-US" sz="1800" dirty="0">
                          <a:solidFill>
                            <a:srgbClr val="0000CC"/>
                          </a:solidFill>
                        </a:rPr>
                        <a:t> 500 @ $6.80</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CC"/>
                          </a:solidFill>
                        </a:rPr>
                        <a:t> 1,000 @ $6.00      =</a:t>
                      </a:r>
                      <a:r>
                        <a:rPr lang="en-US" sz="1800" baseline="0" dirty="0">
                          <a:solidFill>
                            <a:srgbClr val="0000CC"/>
                          </a:solidFill>
                        </a:rPr>
                        <a:t> </a:t>
                      </a:r>
                      <a:r>
                        <a:rPr lang="en-US" sz="1800" dirty="0">
                          <a:solidFill>
                            <a:srgbClr val="0000CC"/>
                          </a:solidFill>
                        </a:rPr>
                        <a:t>$19,250</a:t>
                      </a:r>
                    </a:p>
                    <a:p>
                      <a:r>
                        <a:rPr lang="en-US" sz="1800" dirty="0">
                          <a:solidFill>
                            <a:srgbClr val="0000CC"/>
                          </a:solidFill>
                        </a:rPr>
                        <a:t> 1,500 @ $7.00</a:t>
                      </a:r>
                      <a:endParaRPr lang="en-US" dirty="0">
                        <a:solidFill>
                          <a:srgbClr val="0000CC"/>
                        </a:solidFill>
                      </a:endParaRPr>
                    </a:p>
                  </a:txBody>
                  <a:tcPr/>
                </a:tc>
                <a:tc>
                  <a:txBody>
                    <a:bodyPr/>
                    <a:lstStyle/>
                    <a:p>
                      <a:r>
                        <a:rPr lang="en-US" sz="1800" dirty="0"/>
                        <a:t>1,500 @ $7.00</a:t>
                      </a:r>
                    </a:p>
                    <a:p>
                      <a:r>
                        <a:rPr lang="en-US" sz="1800" dirty="0"/>
                        <a:t>3,000 @ $7.50</a:t>
                      </a:r>
                    </a:p>
                  </a:txBody>
                  <a:tcPr/>
                </a:tc>
                <a:extLst>
                  <a:ext uri="{0D108BD9-81ED-4DB2-BD59-A6C34878D82A}">
                    <a16:rowId xmlns:a16="http://schemas.microsoft.com/office/drawing/2014/main" xmlns="" val="10007"/>
                  </a:ext>
                </a:extLst>
              </a:tr>
              <a:tr h="353123">
                <a:tc gridSpan="4">
                  <a:txBody>
                    <a:bodyPr/>
                    <a:lstStyle/>
                    <a:p>
                      <a:pPr marL="2286000" marR="0" lvl="5" indent="0" algn="l" defTabSz="914400" rtl="0" eaLnBrk="1" fontAlgn="auto" latinLnBrk="0" hangingPunct="1">
                        <a:lnSpc>
                          <a:spcPct val="100000"/>
                        </a:lnSpc>
                        <a:spcBef>
                          <a:spcPts val="0"/>
                        </a:spcBef>
                        <a:spcAft>
                          <a:spcPts val="0"/>
                        </a:spcAft>
                        <a:buClrTx/>
                        <a:buSzTx/>
                        <a:buFontTx/>
                        <a:buNone/>
                        <a:tabLst/>
                        <a:defRPr/>
                      </a:pPr>
                      <a:r>
                        <a:rPr lang="en-US" sz="1800" dirty="0"/>
                        <a:t>Total cost of goods sold = </a:t>
                      </a:r>
                      <a:r>
                        <a:rPr lang="en-US" sz="1800" b="1" dirty="0"/>
                        <a:t>$38,500</a:t>
                      </a:r>
                      <a:endParaRPr lang="en-US" sz="1800" dirty="0"/>
                    </a:p>
                  </a:txBody>
                  <a:tcPr/>
                </a:tc>
                <a:tc hMerge="1">
                  <a:txBody>
                    <a:bodyPr/>
                    <a:lstStyle/>
                    <a:p>
                      <a:endParaRPr lang="en-US" dirty="0"/>
                    </a:p>
                  </a:txBody>
                  <a:tcPr/>
                </a:tc>
                <a:tc hMerge="1">
                  <a:txBody>
                    <a:bodyPr/>
                    <a:lstStyle/>
                    <a:p>
                      <a:endParaRPr lang="en-US" dirty="0"/>
                    </a:p>
                  </a:txBody>
                  <a:tcPr/>
                </a:tc>
                <a:tc hMerge="1">
                  <a:txBody>
                    <a:bodyPr/>
                    <a:lstStyle/>
                    <a:p>
                      <a:endParaRPr lang="en-US" sz="1800" dirty="0"/>
                    </a:p>
                  </a:txBody>
                  <a:tcPr/>
                </a:tc>
                <a:extLst>
                  <a:ext uri="{0D108BD9-81ED-4DB2-BD59-A6C34878D82A}">
                    <a16:rowId xmlns:a16="http://schemas.microsoft.com/office/drawing/2014/main" xmlns="" val="10008"/>
                  </a:ext>
                </a:extLst>
              </a:tr>
            </a:tbl>
          </a:graphicData>
        </a:graphic>
      </p:graphicFrame>
      <p:sp>
        <p:nvSpPr>
          <p:cNvPr id="55" name="Right Brace 54"/>
          <p:cNvSpPr/>
          <p:nvPr/>
        </p:nvSpPr>
        <p:spPr>
          <a:xfrm>
            <a:off x="5128917" y="5621323"/>
            <a:ext cx="205083" cy="627077"/>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6" name="Right Brace 55"/>
          <p:cNvSpPr/>
          <p:nvPr/>
        </p:nvSpPr>
        <p:spPr>
          <a:xfrm>
            <a:off x="7903649" y="1956673"/>
            <a:ext cx="205083" cy="29253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7" name="Right Brace 56"/>
          <p:cNvSpPr/>
          <p:nvPr/>
        </p:nvSpPr>
        <p:spPr>
          <a:xfrm>
            <a:off x="7895898" y="2567144"/>
            <a:ext cx="205083" cy="68978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7" name="Right Brace 66"/>
          <p:cNvSpPr/>
          <p:nvPr/>
        </p:nvSpPr>
        <p:spPr>
          <a:xfrm>
            <a:off x="7909034" y="3544608"/>
            <a:ext cx="205083" cy="627077"/>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3" name="Right Brace 72"/>
          <p:cNvSpPr/>
          <p:nvPr/>
        </p:nvSpPr>
        <p:spPr>
          <a:xfrm>
            <a:off x="7948317" y="4423772"/>
            <a:ext cx="205083" cy="918104"/>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4" name="Right Brace 73"/>
          <p:cNvSpPr/>
          <p:nvPr/>
        </p:nvSpPr>
        <p:spPr>
          <a:xfrm>
            <a:off x="7948317" y="5646676"/>
            <a:ext cx="205083" cy="29253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Rectangle 5"/>
          <p:cNvSpPr/>
          <p:nvPr/>
        </p:nvSpPr>
        <p:spPr>
          <a:xfrm>
            <a:off x="8050858" y="2790434"/>
            <a:ext cx="944489" cy="369332"/>
          </a:xfrm>
          <a:prstGeom prst="rect">
            <a:avLst/>
          </a:prstGeom>
        </p:spPr>
        <p:txBody>
          <a:bodyPr wrap="none">
            <a:spAutoFit/>
          </a:bodyPr>
          <a:lstStyle/>
          <a:p>
            <a:r>
              <a:rPr lang="en-US" dirty="0"/>
              <a:t>$38,000</a:t>
            </a:r>
          </a:p>
        </p:txBody>
      </p:sp>
      <p:sp>
        <p:nvSpPr>
          <p:cNvPr id="20" name="Rectangle 19"/>
          <p:cNvSpPr/>
          <p:nvPr/>
        </p:nvSpPr>
        <p:spPr>
          <a:xfrm>
            <a:off x="8076013" y="1915506"/>
            <a:ext cx="944489" cy="369332"/>
          </a:xfrm>
          <a:prstGeom prst="rect">
            <a:avLst/>
          </a:prstGeom>
        </p:spPr>
        <p:txBody>
          <a:bodyPr wrap="none">
            <a:spAutoFit/>
          </a:bodyPr>
          <a:lstStyle/>
          <a:p>
            <a:r>
              <a:rPr lang="en-US" dirty="0"/>
              <a:t>$17,000</a:t>
            </a:r>
          </a:p>
        </p:txBody>
      </p:sp>
      <p:sp>
        <p:nvSpPr>
          <p:cNvPr id="75" name="TextBox 74"/>
          <p:cNvSpPr txBox="1"/>
          <p:nvPr/>
        </p:nvSpPr>
        <p:spPr>
          <a:xfrm>
            <a:off x="8071688" y="3665476"/>
            <a:ext cx="1015579" cy="384721"/>
          </a:xfrm>
          <a:prstGeom prst="rect">
            <a:avLst/>
          </a:prstGeom>
          <a:noFill/>
        </p:spPr>
        <p:txBody>
          <a:bodyPr wrap="square" rtlCol="0">
            <a:spAutoFit/>
          </a:bodyPr>
          <a:lstStyle/>
          <a:p>
            <a:r>
              <a:rPr lang="en-US" sz="1900" dirty="0"/>
              <a:t>$29,750</a:t>
            </a:r>
          </a:p>
        </p:txBody>
      </p:sp>
      <p:sp>
        <p:nvSpPr>
          <p:cNvPr id="78" name="TextBox 77"/>
          <p:cNvSpPr txBox="1"/>
          <p:nvPr/>
        </p:nvSpPr>
        <p:spPr>
          <a:xfrm>
            <a:off x="8121868" y="4703374"/>
            <a:ext cx="1014421" cy="384721"/>
          </a:xfrm>
          <a:prstGeom prst="rect">
            <a:avLst/>
          </a:prstGeom>
          <a:noFill/>
        </p:spPr>
        <p:txBody>
          <a:bodyPr wrap="square" rtlCol="0">
            <a:spAutoFit/>
          </a:bodyPr>
          <a:lstStyle/>
          <a:p>
            <a:r>
              <a:rPr lang="en-US" sz="1900" dirty="0"/>
              <a:t>$52,250</a:t>
            </a:r>
          </a:p>
        </p:txBody>
      </p:sp>
      <p:sp>
        <p:nvSpPr>
          <p:cNvPr id="79" name="TextBox 78"/>
          <p:cNvSpPr txBox="1"/>
          <p:nvPr/>
        </p:nvSpPr>
        <p:spPr>
          <a:xfrm>
            <a:off x="8121733" y="5642955"/>
            <a:ext cx="1022267" cy="384721"/>
          </a:xfrm>
          <a:prstGeom prst="rect">
            <a:avLst/>
          </a:prstGeom>
          <a:noFill/>
        </p:spPr>
        <p:txBody>
          <a:bodyPr wrap="square" rtlCol="0">
            <a:spAutoFit/>
          </a:bodyPr>
          <a:lstStyle/>
          <a:p>
            <a:r>
              <a:rPr lang="en-US" sz="1900" u="sng" dirty="0"/>
              <a:t>$33,000</a:t>
            </a:r>
          </a:p>
        </p:txBody>
      </p:sp>
    </p:spTree>
    <p:extLst>
      <p:ext uri="{BB962C8B-B14F-4D97-AF65-F5344CB8AC3E}">
        <p14:creationId xmlns:p14="http://schemas.microsoft.com/office/powerpoint/2010/main" val="375335882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Last-In</a:t>
            </a:r>
            <a:r>
              <a:rPr lang="en-US" dirty="0">
                <a:latin typeface="+mj-lt"/>
              </a:rPr>
              <a:t>, First-Out (FIFO</a:t>
            </a:r>
            <a:r>
              <a:rPr lang="en-US" dirty="0" smtClean="0"/>
              <a:t>)—</a:t>
            </a:r>
            <a:r>
              <a:rPr lang="en-US" dirty="0"/>
              <a:t>Periodic</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16" name="Table 15"/>
          <p:cNvGraphicFramePr>
            <a:graphicFrameLocks noGrp="1"/>
          </p:cNvGraphicFramePr>
          <p:nvPr>
            <p:extLst>
              <p:ext uri="{D42A27DB-BD31-4B8C-83A1-F6EECF244321}">
                <p14:modId xmlns:p14="http://schemas.microsoft.com/office/powerpoint/2010/main" val="4112061364"/>
              </p:ext>
            </p:extLst>
          </p:nvPr>
        </p:nvGraphicFramePr>
        <p:xfrm>
          <a:off x="637823" y="2140424"/>
          <a:ext cx="4067176" cy="3417570"/>
        </p:xfrm>
        <a:graphic>
          <a:graphicData uri="http://schemas.openxmlformats.org/drawingml/2006/table">
            <a:tbl>
              <a:tblPr>
                <a:tableStyleId>{5C22544A-7EE6-4342-B048-85BDC9FD1C3A}</a:tableStyleId>
              </a:tblPr>
              <a:tblGrid>
                <a:gridCol w="1400176">
                  <a:extLst>
                    <a:ext uri="{9D8B030D-6E8A-4147-A177-3AD203B41FA5}">
                      <a16:colId xmlns:a16="http://schemas.microsoft.com/office/drawing/2014/main" xmlns="" val="20000"/>
                    </a:ext>
                  </a:extLst>
                </a:gridCol>
                <a:gridCol w="2667000">
                  <a:extLst>
                    <a:ext uri="{9D8B030D-6E8A-4147-A177-3AD203B41FA5}">
                      <a16:colId xmlns:a16="http://schemas.microsoft.com/office/drawing/2014/main" xmlns="" val="20001"/>
                    </a:ext>
                  </a:extLst>
                </a:gridCol>
              </a:tblGrid>
              <a:tr h="400050">
                <a:tc>
                  <a:txBody>
                    <a:bodyPr/>
                    <a:lstStyle/>
                    <a:p>
                      <a:pPr algn="l" fontAlgn="b"/>
                      <a:r>
                        <a:rPr lang="en-US" sz="2400" b="0" i="0" u="none" strike="noStrike" dirty="0">
                          <a:solidFill>
                            <a:srgbClr val="000000"/>
                          </a:solidFill>
                          <a:effectLst/>
                          <a:latin typeface="Calibri"/>
                        </a:rPr>
                        <a:t>Units Available</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400050">
                <a:tc>
                  <a:txBody>
                    <a:bodyPr/>
                    <a:lstStyle/>
                    <a:p>
                      <a:pPr algn="l" fontAlgn="b"/>
                      <a:r>
                        <a:rPr lang="en-IN" sz="2400" u="none" strike="noStrike" dirty="0" smtClean="0">
                          <a:effectLst/>
                        </a:rPr>
                        <a:t>Beginning</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IN" sz="2400" u="none" strike="noStrike" dirty="0">
                          <a:effectLst/>
                        </a:rPr>
                        <a:t>  </a:t>
                      </a:r>
                      <a:r>
                        <a:rPr lang="en-IN" sz="2400" u="none" strike="noStrike" dirty="0" smtClean="0">
                          <a:effectLst/>
                        </a:rPr>
                        <a:t>4,000 @ $5.50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291465">
                <a:tc>
                  <a:txBody>
                    <a:bodyPr/>
                    <a:lstStyle/>
                    <a:p>
                      <a:pPr algn="l" fontAlgn="b"/>
                      <a:r>
                        <a:rPr lang="en-US" sz="2400" u="none" strike="noStrike" dirty="0">
                          <a:effectLst/>
                        </a:rPr>
                        <a:t>Jan. 17</a:t>
                      </a:r>
                      <a:endParaRPr lang="en-US"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u="none" strike="noStrike" dirty="0">
                          <a:effectLst/>
                        </a:rPr>
                        <a:t> </a:t>
                      </a:r>
                      <a:r>
                        <a:rPr lang="en-US" sz="2400" u="none" strike="noStrike" dirty="0" smtClean="0">
                          <a:effectLst/>
                        </a:rPr>
                        <a:t>    500</a:t>
                      </a:r>
                      <a:r>
                        <a:rPr lang="en-IN" sz="2400" u="none" strike="noStrike" dirty="0" smtClean="0">
                          <a:effectLst/>
                        </a:rPr>
                        <a:t> @ $6.00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27660">
                <a:tc>
                  <a:txBody>
                    <a:bodyPr/>
                    <a:lstStyle/>
                    <a:p>
                      <a:pPr algn="l" fontAlgn="b"/>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1" u="none" strike="noStrike" dirty="0">
                          <a:solidFill>
                            <a:srgbClr val="EC008C"/>
                          </a:solidFill>
                          <a:effectLst/>
                        </a:rPr>
                        <a:t> </a:t>
                      </a:r>
                      <a:endParaRPr lang="en-US" sz="2400" b="0"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135255">
                <a:tc>
                  <a:txBody>
                    <a:bodyPr/>
                    <a:lstStyle/>
                    <a:p>
                      <a:pPr algn="l" fontAlgn="b"/>
                      <a:r>
                        <a:rPr lang="en-IN" sz="2400" u="none" strike="noStrike" dirty="0" smtClean="0">
                          <a:effectLst/>
                        </a:rPr>
                        <a:t>Jan. 17</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1" u="none" strike="noStrike" dirty="0">
                          <a:solidFill>
                            <a:srgbClr val="EC008C"/>
                          </a:solidFill>
                          <a:effectLst/>
                        </a:rPr>
                        <a:t>  </a:t>
                      </a:r>
                      <a:r>
                        <a:rPr lang="en-US" sz="2400" b="0" u="none" strike="noStrike" dirty="0" smtClean="0">
                          <a:solidFill>
                            <a:schemeClr val="tx1"/>
                          </a:solidFill>
                          <a:effectLst/>
                        </a:rPr>
                        <a:t>   500</a:t>
                      </a:r>
                      <a:r>
                        <a:rPr lang="en-IN" sz="2400" u="none" strike="noStrike" dirty="0" smtClean="0">
                          <a:effectLst/>
                        </a:rPr>
                        <a:t> @ $6.00</a:t>
                      </a:r>
                      <a:endParaRPr lang="en-US" sz="2400" b="0"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247650">
                <a:tc>
                  <a:txBody>
                    <a:bodyPr/>
                    <a:lstStyle/>
                    <a:p>
                      <a:pPr algn="l" fontAlgn="b"/>
                      <a:r>
                        <a:rPr lang="en-US" sz="2400" b="0" i="0" u="none" strike="noStrike" smtClean="0">
                          <a:solidFill>
                            <a:srgbClr val="000000"/>
                          </a:solidFill>
                          <a:effectLst/>
                          <a:latin typeface="Calibri"/>
                        </a:rPr>
                        <a:t>Mar. 22</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none" strike="noStrike" dirty="0" smtClean="0">
                          <a:solidFill>
                            <a:srgbClr val="000000"/>
                          </a:solidFill>
                          <a:effectLst/>
                          <a:latin typeface="+mn-lt"/>
                        </a:rPr>
                        <a:t>  3,000</a:t>
                      </a:r>
                      <a:r>
                        <a:rPr lang="en-IN" sz="2400" u="none" strike="noStrike" dirty="0" smtClean="0">
                          <a:effectLst/>
                        </a:rPr>
                        <a:t> @ $7.00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283845">
                <a:tc>
                  <a:txBody>
                    <a:bodyPr/>
                    <a:lstStyle/>
                    <a:p>
                      <a:pPr algn="l" fontAlgn="b"/>
                      <a:r>
                        <a:rPr lang="en-US" sz="2400" b="0" i="0" u="none" strike="noStrike" dirty="0">
                          <a:solidFill>
                            <a:srgbClr val="000000"/>
                          </a:solidFill>
                          <a:effectLst/>
                          <a:latin typeface="Calibri"/>
                        </a:rPr>
                        <a:t>Oct. 15</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sng" strike="noStrike" dirty="0" smtClean="0">
                          <a:solidFill>
                            <a:srgbClr val="000000"/>
                          </a:solidFill>
                          <a:effectLst/>
                          <a:latin typeface="Calibri"/>
                        </a:rPr>
                        <a:t>  3,000</a:t>
                      </a:r>
                      <a:r>
                        <a:rPr lang="en-IN" sz="2400" u="none" strike="noStrike" dirty="0" smtClean="0">
                          <a:effectLst/>
                        </a:rPr>
                        <a:t> @ $7.50</a:t>
                      </a:r>
                      <a:endParaRPr lang="en-US" sz="2400" b="0" i="0" u="sng"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r h="400050">
                <a:tc>
                  <a:txBody>
                    <a:bodyPr/>
                    <a:lstStyle/>
                    <a:p>
                      <a:pPr algn="l" fontAlgn="b"/>
                      <a:r>
                        <a:rPr lang="en-US" sz="2400" b="0" i="0" u="none" strike="noStrike" dirty="0">
                          <a:solidFill>
                            <a:srgbClr val="000000"/>
                          </a:solidFill>
                          <a:effectLst/>
                          <a:latin typeface="Calibri"/>
                        </a:rPr>
                        <a:t>Total</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none" strike="noStrike" dirty="0" smtClean="0">
                          <a:solidFill>
                            <a:srgbClr val="000000"/>
                          </a:solidFill>
                          <a:effectLst/>
                          <a:latin typeface="+mn-lt"/>
                        </a:rPr>
                        <a:t>11,000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bl>
          </a:graphicData>
        </a:graphic>
      </p:graphicFrame>
      <p:sp>
        <p:nvSpPr>
          <p:cNvPr id="6" name="Right Brace 5"/>
          <p:cNvSpPr/>
          <p:nvPr/>
        </p:nvSpPr>
        <p:spPr>
          <a:xfrm>
            <a:off x="3795685" y="2947846"/>
            <a:ext cx="476529" cy="706261"/>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17" name="Right Brace 16"/>
          <p:cNvSpPr/>
          <p:nvPr/>
        </p:nvSpPr>
        <p:spPr>
          <a:xfrm>
            <a:off x="3795685" y="4049889"/>
            <a:ext cx="476529" cy="1131094"/>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3" name="TextBox 2"/>
          <p:cNvSpPr txBox="1"/>
          <p:nvPr/>
        </p:nvSpPr>
        <p:spPr>
          <a:xfrm>
            <a:off x="4024656" y="2877361"/>
            <a:ext cx="1366143" cy="1015663"/>
          </a:xfrm>
          <a:prstGeom prst="rect">
            <a:avLst/>
          </a:prstGeom>
          <a:noFill/>
        </p:spPr>
        <p:txBody>
          <a:bodyPr wrap="none" rtlCol="0">
            <a:spAutoFit/>
          </a:bodyPr>
          <a:lstStyle/>
          <a:p>
            <a:pPr algn="ctr">
              <a:lnSpc>
                <a:spcPts val="2400"/>
              </a:lnSpc>
            </a:pPr>
            <a:r>
              <a:rPr lang="en-US" sz="2200" dirty="0" smtClean="0"/>
              <a:t>4,500 </a:t>
            </a:r>
          </a:p>
          <a:p>
            <a:pPr algn="ctr">
              <a:lnSpc>
                <a:spcPts val="2400"/>
              </a:lnSpc>
            </a:pPr>
            <a:r>
              <a:rPr lang="en-US" sz="2200" dirty="0" smtClean="0"/>
              <a:t>units </a:t>
            </a:r>
          </a:p>
          <a:p>
            <a:pPr algn="ctr">
              <a:lnSpc>
                <a:spcPts val="2400"/>
              </a:lnSpc>
            </a:pPr>
            <a:r>
              <a:rPr lang="en-US" sz="2200" b="1" dirty="0" smtClean="0">
                <a:solidFill>
                  <a:srgbClr val="00B0F0"/>
                </a:solidFill>
              </a:rPr>
              <a:t>remaining</a:t>
            </a:r>
            <a:endParaRPr lang="en-US" sz="2200" b="1" dirty="0">
              <a:solidFill>
                <a:srgbClr val="00B0F0"/>
              </a:solidFill>
            </a:endParaRPr>
          </a:p>
        </p:txBody>
      </p:sp>
      <p:sp>
        <p:nvSpPr>
          <p:cNvPr id="25" name="TextBox 24"/>
          <p:cNvSpPr txBox="1"/>
          <p:nvPr/>
        </p:nvSpPr>
        <p:spPr>
          <a:xfrm>
            <a:off x="4209067" y="4407136"/>
            <a:ext cx="825867" cy="1015663"/>
          </a:xfrm>
          <a:prstGeom prst="rect">
            <a:avLst/>
          </a:prstGeom>
          <a:noFill/>
        </p:spPr>
        <p:txBody>
          <a:bodyPr wrap="none" rtlCol="0">
            <a:spAutoFit/>
          </a:bodyPr>
          <a:lstStyle/>
          <a:p>
            <a:pPr algn="ctr">
              <a:lnSpc>
                <a:spcPts val="2400"/>
              </a:lnSpc>
            </a:pPr>
            <a:r>
              <a:rPr lang="en-US" sz="2200" dirty="0" smtClean="0"/>
              <a:t>Last</a:t>
            </a:r>
          </a:p>
          <a:p>
            <a:pPr algn="ctr">
              <a:lnSpc>
                <a:spcPts val="2400"/>
              </a:lnSpc>
            </a:pPr>
            <a:r>
              <a:rPr lang="en-US" sz="2200" dirty="0" smtClean="0"/>
              <a:t>6,500</a:t>
            </a:r>
          </a:p>
          <a:p>
            <a:pPr algn="ctr">
              <a:lnSpc>
                <a:spcPts val="2400"/>
              </a:lnSpc>
            </a:pPr>
            <a:r>
              <a:rPr lang="en-US" sz="2200" b="1" dirty="0" smtClean="0">
                <a:solidFill>
                  <a:srgbClr val="EC008C"/>
                </a:solidFill>
              </a:rPr>
              <a:t>sold</a:t>
            </a:r>
            <a:endParaRPr lang="en-US" sz="2200" b="1" dirty="0">
              <a:solidFill>
                <a:srgbClr val="00B0F0"/>
              </a:solidFill>
            </a:endParaRPr>
          </a:p>
        </p:txBody>
      </p:sp>
      <p:sp>
        <p:nvSpPr>
          <p:cNvPr id="47" name="TextBox 46"/>
          <p:cNvSpPr txBox="1"/>
          <p:nvPr/>
        </p:nvSpPr>
        <p:spPr>
          <a:xfrm>
            <a:off x="7256708" y="6105525"/>
            <a:ext cx="1434693" cy="461665"/>
          </a:xfrm>
          <a:prstGeom prst="rect">
            <a:avLst/>
          </a:prstGeom>
          <a:solidFill>
            <a:schemeClr val="bg1"/>
          </a:solidFill>
        </p:spPr>
        <p:txBody>
          <a:bodyPr wrap="square" rtlCol="0" anchor="ctr">
            <a:spAutoFit/>
          </a:bodyPr>
          <a:lstStyle/>
          <a:p>
            <a:pPr algn="r" fontAlgn="b"/>
            <a:r>
              <a:rPr lang="en-US" sz="2400" b="1" dirty="0" smtClean="0">
                <a:solidFill>
                  <a:srgbClr val="EC008C"/>
                </a:solidFill>
              </a:rPr>
              <a:t>$46,500</a:t>
            </a:r>
            <a:endParaRPr lang="en-IN" sz="2400" b="1" dirty="0">
              <a:solidFill>
                <a:srgbClr val="EC008C"/>
              </a:solidFill>
            </a:endParaRPr>
          </a:p>
        </p:txBody>
      </p:sp>
      <p:cxnSp>
        <p:nvCxnSpPr>
          <p:cNvPr id="48" name="Straight Connector 47"/>
          <p:cNvCxnSpPr/>
          <p:nvPr/>
        </p:nvCxnSpPr>
        <p:spPr>
          <a:xfrm>
            <a:off x="7372131" y="6171408"/>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341198" y="6562725"/>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345734" y="6486525"/>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534258" y="4048125"/>
            <a:ext cx="908720" cy="830997"/>
          </a:xfrm>
          <a:prstGeom prst="rect">
            <a:avLst/>
          </a:prstGeom>
          <a:noFill/>
        </p:spPr>
        <p:txBody>
          <a:bodyPr wrap="square" rtlCol="0">
            <a:spAutoFit/>
          </a:bodyPr>
          <a:lstStyle/>
          <a:p>
            <a:pPr algn="ctr" fontAlgn="b"/>
            <a:r>
              <a:rPr lang="en-US" sz="2400" b="1" dirty="0"/>
              <a:t>Unit</a:t>
            </a:r>
            <a:r>
              <a:rPr lang="en-US" sz="2400" b="1" u="sng" dirty="0"/>
              <a:t> </a:t>
            </a:r>
            <a:endParaRPr lang="en-US" sz="2400" b="1" u="sng" dirty="0" smtClean="0"/>
          </a:p>
          <a:p>
            <a:pPr algn="ctr" fontAlgn="b"/>
            <a:r>
              <a:rPr lang="en-US" sz="2400" b="1" u="sng" dirty="0" smtClean="0"/>
              <a:t>Cost</a:t>
            </a:r>
            <a:endParaRPr lang="en-IN" sz="2400" b="1" u="sng" dirty="0">
              <a:solidFill>
                <a:srgbClr val="000000"/>
              </a:solidFill>
            </a:endParaRPr>
          </a:p>
        </p:txBody>
      </p:sp>
      <p:sp>
        <p:nvSpPr>
          <p:cNvPr id="52" name="TextBox 51"/>
          <p:cNvSpPr txBox="1"/>
          <p:nvPr/>
        </p:nvSpPr>
        <p:spPr>
          <a:xfrm>
            <a:off x="5337931" y="4399472"/>
            <a:ext cx="1409701" cy="461665"/>
          </a:xfrm>
          <a:prstGeom prst="rect">
            <a:avLst/>
          </a:prstGeom>
          <a:noFill/>
        </p:spPr>
        <p:txBody>
          <a:bodyPr wrap="square" rtlCol="0">
            <a:spAutoFit/>
          </a:bodyPr>
          <a:lstStyle/>
          <a:p>
            <a:pPr algn="ctr" fontAlgn="b"/>
            <a:r>
              <a:rPr lang="en-US" sz="2400" b="1" u="sng" dirty="0"/>
              <a:t>Units</a:t>
            </a:r>
            <a:endParaRPr lang="en-IN" sz="2400" b="1" u="sng" dirty="0">
              <a:solidFill>
                <a:srgbClr val="000000"/>
              </a:solidFill>
            </a:endParaRPr>
          </a:p>
        </p:txBody>
      </p:sp>
      <p:sp>
        <p:nvSpPr>
          <p:cNvPr id="53" name="TextBox 52"/>
          <p:cNvSpPr txBox="1"/>
          <p:nvPr/>
        </p:nvSpPr>
        <p:spPr>
          <a:xfrm>
            <a:off x="7204832" y="4048125"/>
            <a:ext cx="1796892" cy="830997"/>
          </a:xfrm>
          <a:prstGeom prst="rect">
            <a:avLst/>
          </a:prstGeom>
          <a:noFill/>
        </p:spPr>
        <p:txBody>
          <a:bodyPr wrap="square" rtlCol="0">
            <a:spAutoFit/>
          </a:bodyPr>
          <a:lstStyle/>
          <a:p>
            <a:pPr algn="ctr" fontAlgn="b"/>
            <a:r>
              <a:rPr lang="en-US" sz="2400" b="1" dirty="0" smtClean="0">
                <a:solidFill>
                  <a:srgbClr val="EC008C"/>
                </a:solidFill>
              </a:rPr>
              <a:t>Cost of </a:t>
            </a:r>
          </a:p>
          <a:p>
            <a:pPr algn="ctr" fontAlgn="b"/>
            <a:r>
              <a:rPr lang="en-US" sz="2400" b="1" u="sng" dirty="0" smtClean="0">
                <a:solidFill>
                  <a:srgbClr val="EC008C"/>
                </a:solidFill>
              </a:rPr>
              <a:t>Goods Sold</a:t>
            </a:r>
            <a:endParaRPr lang="en-IN" sz="2400" b="1" u="sng" dirty="0">
              <a:solidFill>
                <a:srgbClr val="EC008C"/>
              </a:solidFill>
            </a:endParaRPr>
          </a:p>
        </p:txBody>
      </p:sp>
      <p:sp>
        <p:nvSpPr>
          <p:cNvPr id="54" name="TextBox 53"/>
          <p:cNvSpPr txBox="1"/>
          <p:nvPr/>
        </p:nvSpPr>
        <p:spPr>
          <a:xfrm>
            <a:off x="6194323" y="5217438"/>
            <a:ext cx="1584166" cy="461665"/>
          </a:xfrm>
          <a:prstGeom prst="rect">
            <a:avLst/>
          </a:prstGeom>
          <a:noFill/>
        </p:spPr>
        <p:txBody>
          <a:bodyPr wrap="square" rtlCol="0">
            <a:spAutoFit/>
          </a:bodyPr>
          <a:lstStyle/>
          <a:p>
            <a:pPr algn="ctr" fontAlgn="b"/>
            <a:r>
              <a:rPr lang="en-US" sz="2400" dirty="0" smtClean="0"/>
              <a:t>$7.00</a:t>
            </a:r>
            <a:endParaRPr lang="en-IN" sz="2400" b="1" dirty="0">
              <a:solidFill>
                <a:srgbClr val="000000"/>
              </a:solidFill>
            </a:endParaRPr>
          </a:p>
        </p:txBody>
      </p:sp>
      <p:sp>
        <p:nvSpPr>
          <p:cNvPr id="55" name="TextBox 54"/>
          <p:cNvSpPr txBox="1"/>
          <p:nvPr/>
        </p:nvSpPr>
        <p:spPr>
          <a:xfrm>
            <a:off x="5079600" y="5229011"/>
            <a:ext cx="1409701" cy="461665"/>
          </a:xfrm>
          <a:prstGeom prst="rect">
            <a:avLst/>
          </a:prstGeom>
          <a:noFill/>
        </p:spPr>
        <p:txBody>
          <a:bodyPr wrap="square" rtlCol="0">
            <a:spAutoFit/>
          </a:bodyPr>
          <a:lstStyle/>
          <a:p>
            <a:pPr algn="r" fontAlgn="b"/>
            <a:r>
              <a:rPr lang="en-US" sz="2400" dirty="0" smtClean="0"/>
              <a:t>3,000</a:t>
            </a:r>
            <a:endParaRPr lang="en-IN" sz="2400" b="1" dirty="0">
              <a:solidFill>
                <a:srgbClr val="000000"/>
              </a:solidFill>
            </a:endParaRPr>
          </a:p>
        </p:txBody>
      </p:sp>
      <p:sp>
        <p:nvSpPr>
          <p:cNvPr id="56" name="TextBox 55"/>
          <p:cNvSpPr txBox="1"/>
          <p:nvPr/>
        </p:nvSpPr>
        <p:spPr>
          <a:xfrm>
            <a:off x="7227622" y="5258664"/>
            <a:ext cx="1485035" cy="461665"/>
          </a:xfrm>
          <a:prstGeom prst="rect">
            <a:avLst/>
          </a:prstGeom>
          <a:noFill/>
        </p:spPr>
        <p:txBody>
          <a:bodyPr wrap="square" rtlCol="0">
            <a:spAutoFit/>
          </a:bodyPr>
          <a:lstStyle/>
          <a:p>
            <a:pPr algn="r" fontAlgn="b"/>
            <a:r>
              <a:rPr lang="en-US" sz="2400" dirty="0" smtClean="0"/>
              <a:t>21,000</a:t>
            </a:r>
            <a:endParaRPr lang="en-IN" sz="2400" b="1" dirty="0">
              <a:solidFill>
                <a:srgbClr val="000000"/>
              </a:solidFill>
            </a:endParaRPr>
          </a:p>
        </p:txBody>
      </p:sp>
      <p:sp>
        <p:nvSpPr>
          <p:cNvPr id="57" name="TextBox 56"/>
          <p:cNvSpPr txBox="1"/>
          <p:nvPr/>
        </p:nvSpPr>
        <p:spPr>
          <a:xfrm>
            <a:off x="5071232" y="6101060"/>
            <a:ext cx="1409701" cy="461665"/>
          </a:xfrm>
          <a:prstGeom prst="rect">
            <a:avLst/>
          </a:prstGeom>
          <a:noFill/>
        </p:spPr>
        <p:txBody>
          <a:bodyPr wrap="square" rtlCol="0">
            <a:spAutoFit/>
          </a:bodyPr>
          <a:lstStyle/>
          <a:p>
            <a:pPr algn="r" fontAlgn="b"/>
            <a:r>
              <a:rPr lang="en-US" sz="2400" b="1" dirty="0" smtClean="0">
                <a:solidFill>
                  <a:srgbClr val="EC008C"/>
                </a:solidFill>
              </a:rPr>
              <a:t>6,500</a:t>
            </a:r>
            <a:endParaRPr lang="en-IN" sz="2400" b="1" dirty="0">
              <a:solidFill>
                <a:srgbClr val="EC008C"/>
              </a:solidFill>
            </a:endParaRPr>
          </a:p>
        </p:txBody>
      </p:sp>
      <p:sp>
        <p:nvSpPr>
          <p:cNvPr id="58" name="TextBox 57"/>
          <p:cNvSpPr txBox="1"/>
          <p:nvPr/>
        </p:nvSpPr>
        <p:spPr>
          <a:xfrm>
            <a:off x="6133211" y="5664088"/>
            <a:ext cx="1757421" cy="461665"/>
          </a:xfrm>
          <a:prstGeom prst="rect">
            <a:avLst/>
          </a:prstGeom>
          <a:noFill/>
        </p:spPr>
        <p:txBody>
          <a:bodyPr wrap="square" rtlCol="0">
            <a:spAutoFit/>
          </a:bodyPr>
          <a:lstStyle/>
          <a:p>
            <a:pPr algn="ctr" fontAlgn="b"/>
            <a:r>
              <a:rPr lang="en-US" sz="2400" dirty="0" smtClean="0"/>
              <a:t>7.50</a:t>
            </a:r>
            <a:endParaRPr lang="en-IN" sz="2400" b="1" dirty="0">
              <a:solidFill>
                <a:srgbClr val="000000"/>
              </a:solidFill>
            </a:endParaRPr>
          </a:p>
        </p:txBody>
      </p:sp>
      <p:sp>
        <p:nvSpPr>
          <p:cNvPr id="59" name="TextBox 58"/>
          <p:cNvSpPr txBox="1"/>
          <p:nvPr/>
        </p:nvSpPr>
        <p:spPr>
          <a:xfrm>
            <a:off x="5081280" y="5634435"/>
            <a:ext cx="1409701" cy="461665"/>
          </a:xfrm>
          <a:prstGeom prst="rect">
            <a:avLst/>
          </a:prstGeom>
          <a:noFill/>
        </p:spPr>
        <p:txBody>
          <a:bodyPr wrap="square" rtlCol="0">
            <a:spAutoFit/>
          </a:bodyPr>
          <a:lstStyle/>
          <a:p>
            <a:pPr algn="r" fontAlgn="b"/>
            <a:r>
              <a:rPr lang="en-US" sz="2400" dirty="0" smtClean="0"/>
              <a:t>3,000</a:t>
            </a:r>
            <a:endParaRPr lang="en-IN" sz="2400" b="1" dirty="0">
              <a:solidFill>
                <a:srgbClr val="000000"/>
              </a:solidFill>
            </a:endParaRPr>
          </a:p>
        </p:txBody>
      </p:sp>
      <p:sp>
        <p:nvSpPr>
          <p:cNvPr id="60" name="TextBox 59"/>
          <p:cNvSpPr txBox="1"/>
          <p:nvPr/>
        </p:nvSpPr>
        <p:spPr>
          <a:xfrm>
            <a:off x="7227622" y="5664088"/>
            <a:ext cx="1485035" cy="461665"/>
          </a:xfrm>
          <a:prstGeom prst="rect">
            <a:avLst/>
          </a:prstGeom>
          <a:noFill/>
        </p:spPr>
        <p:txBody>
          <a:bodyPr wrap="square" rtlCol="0">
            <a:spAutoFit/>
          </a:bodyPr>
          <a:lstStyle/>
          <a:p>
            <a:pPr algn="r" fontAlgn="b"/>
            <a:r>
              <a:rPr lang="en-US" sz="2400" dirty="0" smtClean="0"/>
              <a:t>22,500</a:t>
            </a:r>
            <a:endParaRPr lang="en-IN" sz="2400" b="1" dirty="0">
              <a:solidFill>
                <a:srgbClr val="000000"/>
              </a:solidFill>
            </a:endParaRPr>
          </a:p>
        </p:txBody>
      </p:sp>
      <p:cxnSp>
        <p:nvCxnSpPr>
          <p:cNvPr id="61" name="Straight Connector 60"/>
          <p:cNvCxnSpPr/>
          <p:nvPr/>
        </p:nvCxnSpPr>
        <p:spPr>
          <a:xfrm>
            <a:off x="5500381" y="6147607"/>
            <a:ext cx="905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572459" y="6562725"/>
            <a:ext cx="833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572459" y="6487650"/>
            <a:ext cx="837835" cy="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6196673" y="4845099"/>
            <a:ext cx="1584166" cy="461665"/>
          </a:xfrm>
          <a:prstGeom prst="rect">
            <a:avLst/>
          </a:prstGeom>
          <a:noFill/>
        </p:spPr>
        <p:txBody>
          <a:bodyPr wrap="square" rtlCol="0">
            <a:spAutoFit/>
          </a:bodyPr>
          <a:lstStyle/>
          <a:p>
            <a:pPr algn="ctr" fontAlgn="b"/>
            <a:r>
              <a:rPr lang="en-US" sz="2400" dirty="0" smtClean="0"/>
              <a:t>$6.00</a:t>
            </a:r>
            <a:endParaRPr lang="en-IN" sz="2400" b="1" dirty="0">
              <a:solidFill>
                <a:srgbClr val="000000"/>
              </a:solidFill>
            </a:endParaRPr>
          </a:p>
        </p:txBody>
      </p:sp>
      <p:sp>
        <p:nvSpPr>
          <p:cNvPr id="66" name="TextBox 65"/>
          <p:cNvSpPr txBox="1"/>
          <p:nvPr/>
        </p:nvSpPr>
        <p:spPr>
          <a:xfrm>
            <a:off x="5081950" y="4856672"/>
            <a:ext cx="1409701" cy="461665"/>
          </a:xfrm>
          <a:prstGeom prst="rect">
            <a:avLst/>
          </a:prstGeom>
          <a:noFill/>
        </p:spPr>
        <p:txBody>
          <a:bodyPr wrap="square" rtlCol="0">
            <a:spAutoFit/>
          </a:bodyPr>
          <a:lstStyle/>
          <a:p>
            <a:pPr algn="r" fontAlgn="b"/>
            <a:r>
              <a:rPr lang="en-US" sz="2400" dirty="0" smtClean="0"/>
              <a:t>500</a:t>
            </a:r>
            <a:endParaRPr lang="en-IN" sz="2400" b="1" dirty="0">
              <a:solidFill>
                <a:srgbClr val="000000"/>
              </a:solidFill>
            </a:endParaRPr>
          </a:p>
        </p:txBody>
      </p:sp>
      <p:sp>
        <p:nvSpPr>
          <p:cNvPr id="67" name="TextBox 66"/>
          <p:cNvSpPr txBox="1"/>
          <p:nvPr/>
        </p:nvSpPr>
        <p:spPr>
          <a:xfrm>
            <a:off x="7229972" y="4886325"/>
            <a:ext cx="1485035" cy="461665"/>
          </a:xfrm>
          <a:prstGeom prst="rect">
            <a:avLst/>
          </a:prstGeom>
          <a:noFill/>
        </p:spPr>
        <p:txBody>
          <a:bodyPr wrap="square" rtlCol="0">
            <a:spAutoFit/>
          </a:bodyPr>
          <a:lstStyle/>
          <a:p>
            <a:pPr algn="r" fontAlgn="b"/>
            <a:r>
              <a:rPr lang="en-US" sz="2400" dirty="0" smtClean="0"/>
              <a:t>$  3,000</a:t>
            </a:r>
            <a:endParaRPr lang="en-IN" sz="2400" b="1" dirty="0">
              <a:solidFill>
                <a:srgbClr val="000000"/>
              </a:solidFill>
            </a:endParaRPr>
          </a:p>
        </p:txBody>
      </p:sp>
      <p:cxnSp>
        <p:nvCxnSpPr>
          <p:cNvPr id="68" name="Straight Arrow Connector 67"/>
          <p:cNvCxnSpPr/>
          <p:nvPr/>
        </p:nvCxnSpPr>
        <p:spPr>
          <a:xfrm>
            <a:off x="4707797" y="5415975"/>
            <a:ext cx="792584" cy="915917"/>
          </a:xfrm>
          <a:prstGeom prst="straightConnector1">
            <a:avLst/>
          </a:prstGeom>
          <a:ln w="50800">
            <a:solidFill>
              <a:srgbClr val="EC008C"/>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V="1">
            <a:off x="5060199" y="3385192"/>
            <a:ext cx="502401" cy="38709"/>
          </a:xfrm>
          <a:prstGeom prst="straightConnector1">
            <a:avLst/>
          </a:prstGeom>
          <a:ln w="508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371310" y="3188732"/>
            <a:ext cx="1434693" cy="461665"/>
          </a:xfrm>
          <a:prstGeom prst="rect">
            <a:avLst/>
          </a:prstGeom>
          <a:solidFill>
            <a:schemeClr val="bg1"/>
          </a:solidFill>
        </p:spPr>
        <p:txBody>
          <a:bodyPr wrap="square" rtlCol="0" anchor="ctr">
            <a:spAutoFit/>
          </a:bodyPr>
          <a:lstStyle/>
          <a:p>
            <a:pPr algn="r" fontAlgn="b"/>
            <a:r>
              <a:rPr lang="en-US" sz="2400" b="1" dirty="0" smtClean="0">
                <a:solidFill>
                  <a:srgbClr val="00AEEF"/>
                </a:solidFill>
              </a:rPr>
              <a:t>$25,000</a:t>
            </a:r>
            <a:endParaRPr lang="en-IN" sz="2400" b="1" dirty="0">
              <a:solidFill>
                <a:srgbClr val="00AEEF"/>
              </a:solidFill>
            </a:endParaRPr>
          </a:p>
        </p:txBody>
      </p:sp>
      <p:cxnSp>
        <p:nvCxnSpPr>
          <p:cNvPr id="69" name="Straight Connector 68"/>
          <p:cNvCxnSpPr/>
          <p:nvPr/>
        </p:nvCxnSpPr>
        <p:spPr>
          <a:xfrm>
            <a:off x="7397243" y="3183672"/>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454997" y="3650397"/>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454997" y="3574197"/>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6244344" y="1516797"/>
            <a:ext cx="1584166" cy="830997"/>
          </a:xfrm>
          <a:prstGeom prst="rect">
            <a:avLst/>
          </a:prstGeom>
          <a:noFill/>
        </p:spPr>
        <p:txBody>
          <a:bodyPr wrap="square" rtlCol="0">
            <a:spAutoFit/>
          </a:bodyPr>
          <a:lstStyle/>
          <a:p>
            <a:pPr algn="ctr" fontAlgn="b"/>
            <a:r>
              <a:rPr lang="en-US" sz="2400" b="1" dirty="0"/>
              <a:t>Unit</a:t>
            </a:r>
            <a:r>
              <a:rPr lang="en-US" sz="2400" b="1" u="sng" dirty="0"/>
              <a:t> </a:t>
            </a:r>
            <a:endParaRPr lang="en-US" sz="2400" b="1" u="sng" dirty="0" smtClean="0"/>
          </a:p>
          <a:p>
            <a:pPr algn="ctr" fontAlgn="b"/>
            <a:r>
              <a:rPr lang="en-US" sz="2400" b="1" u="sng" dirty="0" smtClean="0"/>
              <a:t>Cost</a:t>
            </a:r>
            <a:endParaRPr lang="en-IN" sz="2400" b="1" u="sng" dirty="0">
              <a:solidFill>
                <a:srgbClr val="000000"/>
              </a:solidFill>
            </a:endParaRPr>
          </a:p>
        </p:txBody>
      </p:sp>
      <p:sp>
        <p:nvSpPr>
          <p:cNvPr id="74" name="TextBox 73"/>
          <p:cNvSpPr txBox="1"/>
          <p:nvPr/>
        </p:nvSpPr>
        <p:spPr>
          <a:xfrm>
            <a:off x="5352009" y="1907360"/>
            <a:ext cx="1409701" cy="461665"/>
          </a:xfrm>
          <a:prstGeom prst="rect">
            <a:avLst/>
          </a:prstGeom>
          <a:noFill/>
        </p:spPr>
        <p:txBody>
          <a:bodyPr wrap="square" rtlCol="0">
            <a:spAutoFit/>
          </a:bodyPr>
          <a:lstStyle/>
          <a:p>
            <a:pPr algn="ctr" fontAlgn="b"/>
            <a:r>
              <a:rPr lang="en-US" sz="2400" b="1" u="sng" dirty="0"/>
              <a:t>Units</a:t>
            </a:r>
            <a:endParaRPr lang="en-IN" sz="2400" b="1" u="sng" dirty="0">
              <a:solidFill>
                <a:srgbClr val="000000"/>
              </a:solidFill>
            </a:endParaRPr>
          </a:p>
        </p:txBody>
      </p:sp>
      <p:sp>
        <p:nvSpPr>
          <p:cNvPr id="75" name="TextBox 74"/>
          <p:cNvSpPr txBox="1"/>
          <p:nvPr/>
        </p:nvSpPr>
        <p:spPr>
          <a:xfrm>
            <a:off x="7262048" y="1524000"/>
            <a:ext cx="1796892" cy="830997"/>
          </a:xfrm>
          <a:prstGeom prst="rect">
            <a:avLst/>
          </a:prstGeom>
          <a:noFill/>
        </p:spPr>
        <p:txBody>
          <a:bodyPr wrap="square" rtlCol="0">
            <a:spAutoFit/>
          </a:bodyPr>
          <a:lstStyle/>
          <a:p>
            <a:pPr algn="ctr" fontAlgn="b"/>
            <a:r>
              <a:rPr lang="en-US" sz="2400" b="1" dirty="0" smtClean="0">
                <a:solidFill>
                  <a:srgbClr val="00B0F0"/>
                </a:solidFill>
              </a:rPr>
              <a:t>Ending</a:t>
            </a:r>
            <a:r>
              <a:rPr lang="en-US" sz="2400" b="1" u="sng" dirty="0" smtClean="0">
                <a:solidFill>
                  <a:srgbClr val="00B0F0"/>
                </a:solidFill>
              </a:rPr>
              <a:t> Inventory</a:t>
            </a:r>
            <a:endParaRPr lang="en-IN" sz="2400" b="1" u="sng" dirty="0">
              <a:solidFill>
                <a:srgbClr val="00B0F0"/>
              </a:solidFill>
            </a:endParaRPr>
          </a:p>
        </p:txBody>
      </p:sp>
      <p:sp>
        <p:nvSpPr>
          <p:cNvPr id="76" name="TextBox 75"/>
          <p:cNvSpPr txBox="1"/>
          <p:nvPr/>
        </p:nvSpPr>
        <p:spPr>
          <a:xfrm>
            <a:off x="6244344" y="2354997"/>
            <a:ext cx="1584166" cy="461665"/>
          </a:xfrm>
          <a:prstGeom prst="rect">
            <a:avLst/>
          </a:prstGeom>
          <a:noFill/>
        </p:spPr>
        <p:txBody>
          <a:bodyPr wrap="square" rtlCol="0">
            <a:spAutoFit/>
          </a:bodyPr>
          <a:lstStyle/>
          <a:p>
            <a:pPr algn="ctr" fontAlgn="b"/>
            <a:r>
              <a:rPr lang="en-US" sz="2400" dirty="0" smtClean="0"/>
              <a:t>$5.50</a:t>
            </a:r>
            <a:endParaRPr lang="en-IN" sz="2400" b="1" dirty="0">
              <a:solidFill>
                <a:srgbClr val="000000"/>
              </a:solidFill>
            </a:endParaRPr>
          </a:p>
        </p:txBody>
      </p:sp>
      <p:sp>
        <p:nvSpPr>
          <p:cNvPr id="77" name="TextBox 76"/>
          <p:cNvSpPr txBox="1"/>
          <p:nvPr/>
        </p:nvSpPr>
        <p:spPr>
          <a:xfrm>
            <a:off x="5085310" y="2350532"/>
            <a:ext cx="1409701" cy="461665"/>
          </a:xfrm>
          <a:prstGeom prst="rect">
            <a:avLst/>
          </a:prstGeom>
          <a:noFill/>
        </p:spPr>
        <p:txBody>
          <a:bodyPr wrap="square" rtlCol="0">
            <a:spAutoFit/>
          </a:bodyPr>
          <a:lstStyle/>
          <a:p>
            <a:pPr algn="r" fontAlgn="b"/>
            <a:r>
              <a:rPr lang="en-US" sz="2400" dirty="0" smtClean="0"/>
              <a:t>4,000</a:t>
            </a:r>
            <a:endParaRPr lang="en-IN" sz="2400" b="1" dirty="0">
              <a:solidFill>
                <a:srgbClr val="000000"/>
              </a:solidFill>
            </a:endParaRPr>
          </a:p>
        </p:txBody>
      </p:sp>
      <p:sp>
        <p:nvSpPr>
          <p:cNvPr id="78" name="TextBox 77"/>
          <p:cNvSpPr txBox="1"/>
          <p:nvPr/>
        </p:nvSpPr>
        <p:spPr>
          <a:xfrm>
            <a:off x="7284838" y="2357931"/>
            <a:ext cx="1485035" cy="461665"/>
          </a:xfrm>
          <a:prstGeom prst="rect">
            <a:avLst/>
          </a:prstGeom>
          <a:noFill/>
        </p:spPr>
        <p:txBody>
          <a:bodyPr wrap="square" rtlCol="0">
            <a:spAutoFit/>
          </a:bodyPr>
          <a:lstStyle/>
          <a:p>
            <a:pPr algn="r" fontAlgn="b"/>
            <a:r>
              <a:rPr lang="en-US" sz="2400" dirty="0" smtClean="0"/>
              <a:t>$22,000</a:t>
            </a:r>
            <a:endParaRPr lang="en-IN" sz="2400" b="1" dirty="0">
              <a:solidFill>
                <a:srgbClr val="000000"/>
              </a:solidFill>
            </a:endParaRPr>
          </a:p>
        </p:txBody>
      </p:sp>
      <p:sp>
        <p:nvSpPr>
          <p:cNvPr id="79" name="TextBox 78"/>
          <p:cNvSpPr txBox="1"/>
          <p:nvPr/>
        </p:nvSpPr>
        <p:spPr>
          <a:xfrm>
            <a:off x="5085310" y="3181780"/>
            <a:ext cx="1409701" cy="461665"/>
          </a:xfrm>
          <a:prstGeom prst="rect">
            <a:avLst/>
          </a:prstGeom>
          <a:noFill/>
        </p:spPr>
        <p:txBody>
          <a:bodyPr wrap="square" rtlCol="0">
            <a:spAutoFit/>
          </a:bodyPr>
          <a:lstStyle/>
          <a:p>
            <a:pPr algn="r" fontAlgn="b"/>
            <a:r>
              <a:rPr lang="en-US" sz="2400" b="1" dirty="0">
                <a:solidFill>
                  <a:srgbClr val="00B0F0"/>
                </a:solidFill>
              </a:rPr>
              <a:t>4,500</a:t>
            </a:r>
            <a:endParaRPr lang="en-IN" sz="2400" b="1" dirty="0">
              <a:solidFill>
                <a:srgbClr val="00B0F0"/>
              </a:solidFill>
            </a:endParaRPr>
          </a:p>
        </p:txBody>
      </p:sp>
      <p:sp>
        <p:nvSpPr>
          <p:cNvPr id="80" name="TextBox 79"/>
          <p:cNvSpPr txBox="1"/>
          <p:nvPr/>
        </p:nvSpPr>
        <p:spPr>
          <a:xfrm>
            <a:off x="6223489" y="2731532"/>
            <a:ext cx="1757421" cy="461665"/>
          </a:xfrm>
          <a:prstGeom prst="rect">
            <a:avLst/>
          </a:prstGeom>
          <a:noFill/>
        </p:spPr>
        <p:txBody>
          <a:bodyPr wrap="square" rtlCol="0">
            <a:spAutoFit/>
          </a:bodyPr>
          <a:lstStyle/>
          <a:p>
            <a:pPr algn="ctr" fontAlgn="b"/>
            <a:r>
              <a:rPr lang="en-US" sz="2400" dirty="0" smtClean="0"/>
              <a:t>6.00</a:t>
            </a:r>
            <a:endParaRPr lang="en-IN" sz="2400" b="1" dirty="0">
              <a:solidFill>
                <a:srgbClr val="000000"/>
              </a:solidFill>
            </a:endParaRPr>
          </a:p>
        </p:txBody>
      </p:sp>
      <p:sp>
        <p:nvSpPr>
          <p:cNvPr id="81" name="TextBox 80"/>
          <p:cNvSpPr txBox="1"/>
          <p:nvPr/>
        </p:nvSpPr>
        <p:spPr>
          <a:xfrm>
            <a:off x="5085310" y="2731532"/>
            <a:ext cx="1409701" cy="461665"/>
          </a:xfrm>
          <a:prstGeom prst="rect">
            <a:avLst/>
          </a:prstGeom>
          <a:noFill/>
        </p:spPr>
        <p:txBody>
          <a:bodyPr wrap="square" rtlCol="0">
            <a:spAutoFit/>
          </a:bodyPr>
          <a:lstStyle/>
          <a:p>
            <a:pPr algn="r" fontAlgn="b"/>
            <a:r>
              <a:rPr lang="en-US" sz="2400" dirty="0" smtClean="0"/>
              <a:t>500</a:t>
            </a:r>
            <a:endParaRPr lang="en-IN" sz="2400" b="1" dirty="0">
              <a:solidFill>
                <a:srgbClr val="000000"/>
              </a:solidFill>
            </a:endParaRPr>
          </a:p>
        </p:txBody>
      </p:sp>
      <p:sp>
        <p:nvSpPr>
          <p:cNvPr id="82" name="TextBox 81"/>
          <p:cNvSpPr txBox="1"/>
          <p:nvPr/>
        </p:nvSpPr>
        <p:spPr>
          <a:xfrm>
            <a:off x="7284838" y="2730545"/>
            <a:ext cx="1485035" cy="461665"/>
          </a:xfrm>
          <a:prstGeom prst="rect">
            <a:avLst/>
          </a:prstGeom>
          <a:noFill/>
        </p:spPr>
        <p:txBody>
          <a:bodyPr wrap="square" rtlCol="0">
            <a:spAutoFit/>
          </a:bodyPr>
          <a:lstStyle/>
          <a:p>
            <a:pPr algn="r" fontAlgn="b"/>
            <a:r>
              <a:rPr lang="en-US" sz="2400" dirty="0" smtClean="0"/>
              <a:t>3,000</a:t>
            </a:r>
            <a:endParaRPr lang="en-IN" sz="2400" b="1" dirty="0">
              <a:solidFill>
                <a:srgbClr val="000000"/>
              </a:solidFill>
            </a:endParaRPr>
          </a:p>
        </p:txBody>
      </p:sp>
      <p:cxnSp>
        <p:nvCxnSpPr>
          <p:cNvPr id="83" name="Straight Connector 82"/>
          <p:cNvCxnSpPr/>
          <p:nvPr/>
        </p:nvCxnSpPr>
        <p:spPr>
          <a:xfrm>
            <a:off x="5514459" y="3228327"/>
            <a:ext cx="905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582001" y="3643445"/>
            <a:ext cx="833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5582001" y="3568370"/>
            <a:ext cx="837835" cy="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1676399" y="1322821"/>
            <a:ext cx="3657601" cy="1039379"/>
          </a:xfrm>
          <a:prstGeom prst="rect">
            <a:avLst/>
          </a:prstGeom>
          <a:ln>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85750" indent="-285750">
              <a:buFont typeface="Arial" panose="020B0604020202020204" pitchFamily="34" charset="0"/>
              <a:buChar char="•"/>
            </a:pPr>
            <a:r>
              <a:rPr lang="en-IN" sz="2800" dirty="0" smtClean="0"/>
              <a:t>Assume </a:t>
            </a:r>
            <a:r>
              <a:rPr lang="en-IN" sz="2800" b="1" dirty="0" smtClean="0">
                <a:solidFill>
                  <a:srgbClr val="C00000"/>
                </a:solidFill>
              </a:rPr>
              <a:t>last</a:t>
            </a:r>
            <a:r>
              <a:rPr lang="en-IN" sz="2800" dirty="0" smtClean="0"/>
              <a:t> </a:t>
            </a:r>
            <a:r>
              <a:rPr lang="en-IN" sz="2800" dirty="0"/>
              <a:t>units </a:t>
            </a:r>
            <a:r>
              <a:rPr lang="en-IN" sz="2800" dirty="0" smtClean="0"/>
              <a:t>acquired are sold </a:t>
            </a:r>
            <a:r>
              <a:rPr lang="en-IN" sz="2800" b="1" dirty="0" smtClean="0">
                <a:solidFill>
                  <a:srgbClr val="C00000"/>
                </a:solidFill>
              </a:rPr>
              <a:t>first</a:t>
            </a:r>
            <a:endParaRPr lang="en-IN" sz="2800" b="1" dirty="0">
              <a:solidFill>
                <a:srgbClr val="C00000"/>
              </a:solidFill>
            </a:endParaRPr>
          </a:p>
        </p:txBody>
      </p:sp>
      <p:cxnSp>
        <p:nvCxnSpPr>
          <p:cNvPr id="87" name="Straight Arrow Connector 86"/>
          <p:cNvCxnSpPr/>
          <p:nvPr/>
        </p:nvCxnSpPr>
        <p:spPr>
          <a:xfrm flipV="1">
            <a:off x="2057400" y="4049889"/>
            <a:ext cx="0" cy="1026043"/>
          </a:xfrm>
          <a:prstGeom prst="straightConnector1">
            <a:avLst/>
          </a:prstGeom>
          <a:ln w="50800">
            <a:solidFill>
              <a:srgbClr val="EC008C"/>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46949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down)">
                                      <p:cBhvr>
                                        <p:cTn id="7" dur="500"/>
                                        <p:tgtEl>
                                          <p:spTgt spid="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childTnLst>
                                </p:cTn>
                              </p:par>
                              <p:par>
                                <p:cTn id="13" presetID="10" presetClass="entr" presetSubtype="0" fill="hold" nodeType="with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par>
                                <p:cTn id="16" presetID="10"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fade">
                                      <p:cBhvr>
                                        <p:cTn id="45" dur="500"/>
                                        <p:tgtEl>
                                          <p:spTgt spid="7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500"/>
                                        <p:tgtEl>
                                          <p:spTgt spid="8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fade">
                                      <p:cBhvr>
                                        <p:cTn id="54" dur="500"/>
                                        <p:tgtEl>
                                          <p:spTgt spid="82"/>
                                        </p:tgtEl>
                                      </p:cBhvr>
                                    </p:animEffect>
                                  </p:childTnLst>
                                </p:cTn>
                              </p:par>
                              <p:par>
                                <p:cTn id="55" presetID="10" presetClass="entr" presetSubtype="0" fill="hold"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fade">
                                      <p:cBhvr>
                                        <p:cTn id="60" dur="500"/>
                                        <p:tgtEl>
                                          <p:spTgt spid="84"/>
                                        </p:tgtEl>
                                      </p:cBhvr>
                                    </p:animEffect>
                                  </p:childTnLst>
                                </p:cTn>
                              </p:par>
                              <p:par>
                                <p:cTn id="61" presetID="10" presetClass="entr" presetSubtype="0"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fade">
                                      <p:cBhvr>
                                        <p:cTn id="68" dur="500"/>
                                        <p:tgtEl>
                                          <p:spTgt spid="47"/>
                                        </p:tgtEl>
                                      </p:cBhvr>
                                    </p:animEffect>
                                  </p:childTnLst>
                                </p:cTn>
                              </p:par>
                              <p:par>
                                <p:cTn id="69" presetID="10" presetClass="entr" presetSubtype="0"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500"/>
                                        <p:tgtEl>
                                          <p:spTgt spid="48"/>
                                        </p:tgtEl>
                                      </p:cBhvr>
                                    </p:animEffect>
                                  </p:childTnLst>
                                </p:cTn>
                              </p:par>
                              <p:par>
                                <p:cTn id="72" presetID="10" presetClass="entr" presetSubtype="0"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10" presetClass="entr" presetSubtype="0"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500"/>
                                        <p:tgtEl>
                                          <p:spTgt spid="52"/>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500"/>
                                        <p:tgtEl>
                                          <p:spTgt spid="5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500"/>
                                        <p:tgtEl>
                                          <p:spTgt spid="5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500"/>
                                        <p:tgtEl>
                                          <p:spTgt spid="5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fade">
                                      <p:cBhvr>
                                        <p:cTn id="101" dur="500"/>
                                        <p:tgtEl>
                                          <p:spTgt spid="5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fade">
                                      <p:cBhvr>
                                        <p:cTn id="104" dur="500"/>
                                        <p:tgtEl>
                                          <p:spTgt spid="5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fade">
                                      <p:cBhvr>
                                        <p:cTn id="107" dur="500"/>
                                        <p:tgtEl>
                                          <p:spTgt spid="60"/>
                                        </p:tgtEl>
                                      </p:cBhvr>
                                    </p:animEffect>
                                  </p:childTnLst>
                                </p:cTn>
                              </p:par>
                              <p:par>
                                <p:cTn id="108" presetID="10" presetClass="entr" presetSubtype="0" fill="hold" nodeType="withEffect">
                                  <p:stCondLst>
                                    <p:cond delay="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500"/>
                                        <p:tgtEl>
                                          <p:spTgt spid="61"/>
                                        </p:tgtEl>
                                      </p:cBhvr>
                                    </p:animEffect>
                                  </p:childTnLst>
                                </p:cTn>
                              </p:par>
                              <p:par>
                                <p:cTn id="111" presetID="10" presetClass="entr" presetSubtype="0" fill="hold" nodeType="withEffect">
                                  <p:stCondLst>
                                    <p:cond delay="0"/>
                                  </p:stCondLst>
                                  <p:childTnLst>
                                    <p:set>
                                      <p:cBhvr>
                                        <p:cTn id="112" dur="1" fill="hold">
                                          <p:stCondLst>
                                            <p:cond delay="0"/>
                                          </p:stCondLst>
                                        </p:cTn>
                                        <p:tgtEl>
                                          <p:spTgt spid="62"/>
                                        </p:tgtEl>
                                        <p:attrNameLst>
                                          <p:attrName>style.visibility</p:attrName>
                                        </p:attrNameLst>
                                      </p:cBhvr>
                                      <p:to>
                                        <p:strVal val="visible"/>
                                      </p:to>
                                    </p:set>
                                    <p:animEffect transition="in" filter="fade">
                                      <p:cBhvr>
                                        <p:cTn id="113" dur="500"/>
                                        <p:tgtEl>
                                          <p:spTgt spid="62"/>
                                        </p:tgtEl>
                                      </p:cBhvr>
                                    </p:animEffect>
                                  </p:childTnLst>
                                </p:cTn>
                              </p:par>
                              <p:par>
                                <p:cTn id="114" presetID="10" presetClass="entr" presetSubtype="0" fill="hold" nodeType="withEffect">
                                  <p:stCondLst>
                                    <p:cond delay="0"/>
                                  </p:stCondLst>
                                  <p:childTnLst>
                                    <p:set>
                                      <p:cBhvr>
                                        <p:cTn id="115" dur="1" fill="hold">
                                          <p:stCondLst>
                                            <p:cond delay="0"/>
                                          </p:stCondLst>
                                        </p:cTn>
                                        <p:tgtEl>
                                          <p:spTgt spid="63"/>
                                        </p:tgtEl>
                                        <p:attrNameLst>
                                          <p:attrName>style.visibility</p:attrName>
                                        </p:attrNameLst>
                                      </p:cBhvr>
                                      <p:to>
                                        <p:strVal val="visible"/>
                                      </p:to>
                                    </p:set>
                                    <p:animEffect transition="in" filter="fade">
                                      <p:cBhvr>
                                        <p:cTn id="116" dur="500"/>
                                        <p:tgtEl>
                                          <p:spTgt spid="6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500"/>
                                        <p:tgtEl>
                                          <p:spTgt spid="65"/>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66"/>
                                        </p:tgtEl>
                                        <p:attrNameLst>
                                          <p:attrName>style.visibility</p:attrName>
                                        </p:attrNameLst>
                                      </p:cBhvr>
                                      <p:to>
                                        <p:strVal val="visible"/>
                                      </p:to>
                                    </p:set>
                                    <p:animEffect transition="in" filter="fade">
                                      <p:cBhvr>
                                        <p:cTn id="122" dur="500"/>
                                        <p:tgtEl>
                                          <p:spTgt spid="6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67"/>
                                        </p:tgtEl>
                                        <p:attrNameLst>
                                          <p:attrName>style.visibility</p:attrName>
                                        </p:attrNameLst>
                                      </p:cBhvr>
                                      <p:to>
                                        <p:strVal val="visible"/>
                                      </p:to>
                                    </p:set>
                                    <p:animEffect transition="in" filter="fade">
                                      <p:cBhvr>
                                        <p:cTn id="125" dur="500"/>
                                        <p:tgtEl>
                                          <p:spTgt spid="67"/>
                                        </p:tgtEl>
                                      </p:cBhvr>
                                    </p:animEffect>
                                  </p:childTnLst>
                                </p:cTn>
                              </p:par>
                              <p:par>
                                <p:cTn id="126" presetID="10" presetClass="entr" presetSubtype="0" fill="hold" nodeType="withEffect">
                                  <p:stCondLst>
                                    <p:cond delay="0"/>
                                  </p:stCondLst>
                                  <p:childTnLst>
                                    <p:set>
                                      <p:cBhvr>
                                        <p:cTn id="127" dur="1" fill="hold">
                                          <p:stCondLst>
                                            <p:cond delay="0"/>
                                          </p:stCondLst>
                                        </p:cTn>
                                        <p:tgtEl>
                                          <p:spTgt spid="68"/>
                                        </p:tgtEl>
                                        <p:attrNameLst>
                                          <p:attrName>style.visibility</p:attrName>
                                        </p:attrNameLst>
                                      </p:cBhvr>
                                      <p:to>
                                        <p:strVal val="visible"/>
                                      </p:to>
                                    </p:set>
                                    <p:animEffect transition="in" filter="fade">
                                      <p:cBhvr>
                                        <p:cTn id="1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p:bldP spid="52" grpId="0"/>
      <p:bldP spid="53" grpId="0"/>
      <p:bldP spid="54" grpId="0"/>
      <p:bldP spid="55" grpId="0"/>
      <p:bldP spid="56" grpId="0"/>
      <p:bldP spid="57" grpId="0"/>
      <p:bldP spid="58" grpId="0"/>
      <p:bldP spid="59" grpId="0"/>
      <p:bldP spid="60" grpId="0"/>
      <p:bldP spid="65" grpId="0"/>
      <p:bldP spid="66" grpId="0"/>
      <p:bldP spid="67" grpId="0"/>
      <p:bldP spid="64" grpId="0" animBg="1"/>
      <p:bldP spid="73" grpId="0"/>
      <p:bldP spid="74" grpId="0"/>
      <p:bldP spid="75" grpId="0"/>
      <p:bldP spid="76" grpId="0"/>
      <p:bldP spid="77" grpId="0"/>
      <p:bldP spid="78" grpId="0"/>
      <p:bldP spid="79" grpId="0"/>
      <p:bldP spid="80" grpId="0"/>
      <p:bldP spid="81" grpId="0"/>
      <p:bldP spid="8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687903"/>
          </a:xfrm>
        </p:spPr>
        <p:txBody>
          <a:bodyPr>
            <a:normAutofit/>
          </a:bodyPr>
          <a:lstStyle/>
          <a:p>
            <a:r>
              <a:rPr lang="en-US" sz="2800" dirty="0" smtClean="0"/>
              <a:t>LIFO</a:t>
            </a:r>
            <a:r>
              <a:rPr lang="en-US" sz="2800" dirty="0"/>
              <a:t>—Perpetual Inventory System</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5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59" name="Table 58"/>
          <p:cNvGraphicFramePr>
            <a:graphicFrameLocks noGrp="1"/>
          </p:cNvGraphicFramePr>
          <p:nvPr>
            <p:extLst>
              <p:ext uri="{D42A27DB-BD31-4B8C-83A1-F6EECF244321}">
                <p14:modId xmlns:p14="http://schemas.microsoft.com/office/powerpoint/2010/main" val="4033424695"/>
              </p:ext>
            </p:extLst>
          </p:nvPr>
        </p:nvGraphicFramePr>
        <p:xfrm>
          <a:off x="640357" y="335752"/>
          <a:ext cx="8366127" cy="6366544"/>
        </p:xfrm>
        <a:graphic>
          <a:graphicData uri="http://schemas.openxmlformats.org/drawingml/2006/table">
            <a:tbl>
              <a:tblPr firstRow="1" lastRow="1" bandRow="1">
                <a:tableStyleId>{5C22544A-7EE6-4342-B048-85BDC9FD1C3A}</a:tableStyleId>
              </a:tblPr>
              <a:tblGrid>
                <a:gridCol w="1251011">
                  <a:extLst>
                    <a:ext uri="{9D8B030D-6E8A-4147-A177-3AD203B41FA5}">
                      <a16:colId xmlns:a16="http://schemas.microsoft.com/office/drawing/2014/main" xmlns="" val="20000"/>
                    </a:ext>
                  </a:extLst>
                </a:gridCol>
                <a:gridCol w="1644589">
                  <a:extLst>
                    <a:ext uri="{9D8B030D-6E8A-4147-A177-3AD203B41FA5}">
                      <a16:colId xmlns:a16="http://schemas.microsoft.com/office/drawing/2014/main" xmlns="" val="20001"/>
                    </a:ext>
                  </a:extLst>
                </a:gridCol>
                <a:gridCol w="2837797">
                  <a:extLst>
                    <a:ext uri="{9D8B030D-6E8A-4147-A177-3AD203B41FA5}">
                      <a16:colId xmlns:a16="http://schemas.microsoft.com/office/drawing/2014/main" xmlns="" val="20002"/>
                    </a:ext>
                  </a:extLst>
                </a:gridCol>
                <a:gridCol w="2632730">
                  <a:extLst>
                    <a:ext uri="{9D8B030D-6E8A-4147-A177-3AD203B41FA5}">
                      <a16:colId xmlns:a16="http://schemas.microsoft.com/office/drawing/2014/main" xmlns="" val="20003"/>
                    </a:ext>
                  </a:extLst>
                </a:gridCol>
              </a:tblGrid>
              <a:tr h="1277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t>Date</a:t>
                      </a:r>
                    </a:p>
                  </a:txBody>
                  <a:tcPr/>
                </a:tc>
                <a:tc>
                  <a:txBody>
                    <a:bodyPr/>
                    <a:lstStyle/>
                    <a:p>
                      <a:r>
                        <a:rPr lang="en-US" sz="1800" b="1" dirty="0">
                          <a:solidFill>
                            <a:srgbClr val="821900"/>
                          </a:solidFill>
                        </a:rPr>
                        <a:t>Purchased</a:t>
                      </a:r>
                      <a:endParaRPr lang="en-US" dirty="0">
                        <a:solidFill>
                          <a:srgbClr val="821900"/>
                        </a:solidFill>
                      </a:endParaRPr>
                    </a:p>
                  </a:txBody>
                  <a:tcPr/>
                </a:tc>
                <a:tc>
                  <a:txBody>
                    <a:bodyPr/>
                    <a:lstStyle/>
                    <a:p>
                      <a:r>
                        <a:rPr lang="en-US" sz="1800" b="1" dirty="0">
                          <a:solidFill>
                            <a:schemeClr val="tx2">
                              <a:lumMod val="75000"/>
                            </a:schemeClr>
                          </a:solidFill>
                        </a:rPr>
                        <a:t>Sold</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t>Balance</a:t>
                      </a:r>
                    </a:p>
                  </a:txBody>
                  <a:tcPr/>
                </a:tc>
                <a:extLst>
                  <a:ext uri="{0D108BD9-81ED-4DB2-BD59-A6C34878D82A}">
                    <a16:rowId xmlns:a16="http://schemas.microsoft.com/office/drawing/2014/main" xmlns="" val="10000"/>
                  </a:ext>
                </a:extLst>
              </a:tr>
              <a:tr h="6615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Beginning Inventory</a:t>
                      </a:r>
                    </a:p>
                  </a:txBody>
                  <a:tcPr/>
                </a:tc>
                <a:tc>
                  <a:txBody>
                    <a:bodyPr/>
                    <a:lstStyle/>
                    <a:p>
                      <a:r>
                        <a:rPr lang="en-US" sz="1800" dirty="0">
                          <a:solidFill>
                            <a:srgbClr val="821900"/>
                          </a:solidFill>
                        </a:rPr>
                        <a:t>4,000 @ $5.50 </a:t>
                      </a:r>
                    </a:p>
                    <a:p>
                      <a:r>
                        <a:rPr lang="en-US" sz="1800" dirty="0">
                          <a:solidFill>
                            <a:srgbClr val="821900"/>
                          </a:solidFill>
                        </a:rPr>
                        <a:t>= $22,000</a:t>
                      </a:r>
                    </a:p>
                  </a:txBody>
                  <a:tcP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4,000 @ $</a:t>
                      </a:r>
                      <a:r>
                        <a:rPr lang="en-US" sz="1800" dirty="0" smtClean="0"/>
                        <a:t>5.50 = </a:t>
                      </a:r>
                      <a:r>
                        <a:rPr lang="en-US" sz="1800" dirty="0"/>
                        <a:t>$22,000</a:t>
                      </a:r>
                    </a:p>
                  </a:txBody>
                  <a:tcPr/>
                </a:tc>
                <a:extLst>
                  <a:ext uri="{0D108BD9-81ED-4DB2-BD59-A6C34878D82A}">
                    <a16:rowId xmlns:a16="http://schemas.microsoft.com/office/drawing/2014/main" xmlns="" val="10001"/>
                  </a:ext>
                </a:extLst>
              </a:tr>
              <a:tr h="345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Jan. 10</a:t>
                      </a:r>
                    </a:p>
                  </a:txBody>
                  <a:tcPr/>
                </a:tc>
                <a:tc>
                  <a:txBody>
                    <a:bodyPr/>
                    <a:lstStyle/>
                    <a:p>
                      <a:endParaRPr lang="en-US" dirty="0">
                        <a:solidFill>
                          <a:srgbClr val="8219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2">
                              <a:lumMod val="75000"/>
                            </a:schemeClr>
                          </a:solidFill>
                        </a:rPr>
                        <a:t>2,000 @ $5.50</a:t>
                      </a:r>
                      <a:r>
                        <a:rPr lang="en-US" sz="1800" baseline="0" dirty="0">
                          <a:solidFill>
                            <a:schemeClr val="tx2">
                              <a:lumMod val="75000"/>
                            </a:schemeClr>
                          </a:solidFill>
                        </a:rPr>
                        <a:t> </a:t>
                      </a:r>
                      <a:r>
                        <a:rPr lang="en-US" sz="1800" dirty="0">
                          <a:solidFill>
                            <a:schemeClr val="tx2">
                              <a:lumMod val="75000"/>
                            </a:schemeClr>
                          </a:solidFill>
                        </a:rPr>
                        <a:t>=$ 11,000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2,000 @ $</a:t>
                      </a:r>
                      <a:r>
                        <a:rPr lang="en-US" sz="1800" dirty="0" smtClean="0"/>
                        <a:t>5.50 = </a:t>
                      </a:r>
                      <a:r>
                        <a:rPr lang="en-US" sz="1800" dirty="0"/>
                        <a:t>$11,000</a:t>
                      </a:r>
                    </a:p>
                  </a:txBody>
                  <a:tcPr/>
                </a:tc>
                <a:extLst>
                  <a:ext uri="{0D108BD9-81ED-4DB2-BD59-A6C34878D82A}">
                    <a16:rowId xmlns:a16="http://schemas.microsoft.com/office/drawing/2014/main" xmlns="" val="10002"/>
                  </a:ext>
                </a:extLst>
              </a:tr>
              <a:tr h="6615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Jan. 17</a:t>
                      </a:r>
                    </a:p>
                  </a:txBody>
                  <a:tcPr/>
                </a:tc>
                <a:tc>
                  <a:txBody>
                    <a:bodyPr/>
                    <a:lstStyle/>
                    <a:p>
                      <a:r>
                        <a:rPr lang="en-US" sz="1800" dirty="0">
                          <a:solidFill>
                            <a:srgbClr val="821900"/>
                          </a:solidFill>
                        </a:rPr>
                        <a:t>1,000 @ $6.00 </a:t>
                      </a:r>
                    </a:p>
                    <a:p>
                      <a:r>
                        <a:rPr lang="en-US" sz="1800" dirty="0">
                          <a:solidFill>
                            <a:srgbClr val="821900"/>
                          </a:solidFill>
                        </a:rPr>
                        <a:t>= $6,000</a:t>
                      </a:r>
                    </a:p>
                  </a:txBody>
                  <a:tcP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2,000 @ $5.50</a:t>
                      </a:r>
                    </a:p>
                    <a:p>
                      <a:r>
                        <a:rPr lang="en-US" sz="1800" dirty="0"/>
                        <a:t>1,000 @ $6.00</a:t>
                      </a:r>
                    </a:p>
                  </a:txBody>
                  <a:tcPr anchor="ctr"/>
                </a:tc>
                <a:extLst>
                  <a:ext uri="{0D108BD9-81ED-4DB2-BD59-A6C34878D82A}">
                    <a16:rowId xmlns:a16="http://schemas.microsoft.com/office/drawing/2014/main" xmlns="" val="10003"/>
                  </a:ext>
                </a:extLst>
              </a:tr>
              <a:tr h="8805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Mar. 22</a:t>
                      </a:r>
                    </a:p>
                  </a:txBody>
                  <a:tcPr/>
                </a:tc>
                <a:tc>
                  <a:txBody>
                    <a:bodyPr/>
                    <a:lstStyle/>
                    <a:p>
                      <a:r>
                        <a:rPr lang="en-US" sz="1800" dirty="0">
                          <a:solidFill>
                            <a:srgbClr val="821900"/>
                          </a:solidFill>
                        </a:rPr>
                        <a:t>3,000 @ $7.00 </a:t>
                      </a:r>
                    </a:p>
                    <a:p>
                      <a:r>
                        <a:rPr lang="en-US" sz="1800" dirty="0">
                          <a:solidFill>
                            <a:srgbClr val="821900"/>
                          </a:solidFill>
                        </a:rPr>
                        <a:t>= $21,000</a:t>
                      </a:r>
                    </a:p>
                  </a:txBody>
                  <a:tcPr/>
                </a:tc>
                <a:tc>
                  <a:txBody>
                    <a:bodyPr/>
                    <a:lstStyle/>
                    <a:p>
                      <a:endParaRPr lang="en-US" dirty="0"/>
                    </a:p>
                  </a:txBody>
                  <a:tcPr/>
                </a:tc>
                <a:tc>
                  <a:txBody>
                    <a:bodyPr/>
                    <a:lstStyle/>
                    <a:p>
                      <a:r>
                        <a:rPr lang="en-US" sz="1800" dirty="0"/>
                        <a:t>2,000 @ $5.50</a:t>
                      </a:r>
                    </a:p>
                    <a:p>
                      <a:r>
                        <a:rPr lang="en-US" sz="1800" dirty="0"/>
                        <a:t>1,000 @ $6.00</a:t>
                      </a:r>
                    </a:p>
                    <a:p>
                      <a:r>
                        <a:rPr lang="en-US" sz="1800" dirty="0"/>
                        <a:t>3,000 @ $7.00</a:t>
                      </a:r>
                    </a:p>
                  </a:txBody>
                  <a:tcPr/>
                </a:tc>
                <a:extLst>
                  <a:ext uri="{0D108BD9-81ED-4DB2-BD59-A6C34878D82A}">
                    <a16:rowId xmlns:a16="http://schemas.microsoft.com/office/drawing/2014/main" xmlns="" val="10004"/>
                  </a:ext>
                </a:extLst>
              </a:tr>
              <a:tr h="8627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Apr. 15</a:t>
                      </a:r>
                    </a:p>
                  </a:txBody>
                  <a:tcPr/>
                </a:tc>
                <a:tc>
                  <a:txBody>
                    <a:bodyPr/>
                    <a:lstStyle/>
                    <a:p>
                      <a:endParaRPr lang="en-US" dirty="0">
                        <a:solidFill>
                          <a:srgbClr val="8219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2">
                              <a:lumMod val="75000"/>
                            </a:schemeClr>
                          </a:solidFill>
                        </a:rPr>
                        <a:t>1,500 @ $7.00</a:t>
                      </a:r>
                      <a:r>
                        <a:rPr lang="en-US" sz="1800" baseline="0" dirty="0">
                          <a:solidFill>
                            <a:schemeClr val="tx2">
                              <a:lumMod val="75000"/>
                            </a:schemeClr>
                          </a:solidFill>
                        </a:rPr>
                        <a:t> </a:t>
                      </a:r>
                      <a:r>
                        <a:rPr lang="en-US" sz="1800" dirty="0">
                          <a:solidFill>
                            <a:schemeClr val="tx2">
                              <a:lumMod val="75000"/>
                            </a:schemeClr>
                          </a:solidFill>
                        </a:rPr>
                        <a:t>= $ 10,500</a:t>
                      </a:r>
                    </a:p>
                  </a:txBody>
                  <a:tcPr/>
                </a:tc>
                <a:tc>
                  <a:txBody>
                    <a:bodyPr/>
                    <a:lstStyle/>
                    <a:p>
                      <a:r>
                        <a:rPr lang="en-US" sz="1800" dirty="0"/>
                        <a:t>2,000 @ $5.50</a:t>
                      </a:r>
                    </a:p>
                    <a:p>
                      <a:r>
                        <a:rPr lang="en-US" sz="1800" dirty="0"/>
                        <a:t>1,000 @ $6.00</a:t>
                      </a:r>
                    </a:p>
                    <a:p>
                      <a:r>
                        <a:rPr lang="en-US" sz="1800" dirty="0"/>
                        <a:t>1,500 @ $7.00</a:t>
                      </a:r>
                    </a:p>
                  </a:txBody>
                  <a:tcPr/>
                </a:tc>
                <a:extLst>
                  <a:ext uri="{0D108BD9-81ED-4DB2-BD59-A6C34878D82A}">
                    <a16:rowId xmlns:a16="http://schemas.microsoft.com/office/drawing/2014/main" xmlns="" val="10005"/>
                  </a:ext>
                </a:extLst>
              </a:tr>
              <a:tr h="11216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Oct. 15</a:t>
                      </a:r>
                    </a:p>
                  </a:txBody>
                  <a:tcPr/>
                </a:tc>
                <a:tc>
                  <a:txBody>
                    <a:bodyPr/>
                    <a:lstStyle/>
                    <a:p>
                      <a:r>
                        <a:rPr lang="en-US" sz="1800" dirty="0">
                          <a:solidFill>
                            <a:srgbClr val="821900"/>
                          </a:solidFill>
                        </a:rPr>
                        <a:t>3,000 @ $7.50</a:t>
                      </a:r>
                    </a:p>
                    <a:p>
                      <a:r>
                        <a:rPr lang="en-US" sz="1800" dirty="0">
                          <a:solidFill>
                            <a:srgbClr val="821900"/>
                          </a:solidFill>
                        </a:rPr>
                        <a:t> = $22,500</a:t>
                      </a:r>
                    </a:p>
                  </a:txBody>
                  <a:tcPr/>
                </a:tc>
                <a:tc>
                  <a:txBody>
                    <a:bodyPr/>
                    <a:lstStyle/>
                    <a:p>
                      <a:endParaRPr lang="en-US" dirty="0"/>
                    </a:p>
                  </a:txBody>
                  <a:tcPr/>
                </a:tc>
                <a:tc>
                  <a:txBody>
                    <a:bodyPr/>
                    <a:lstStyle/>
                    <a:p>
                      <a:r>
                        <a:rPr lang="en-US" sz="1800" dirty="0"/>
                        <a:t>2,000 @ $5.50</a:t>
                      </a:r>
                    </a:p>
                    <a:p>
                      <a:r>
                        <a:rPr lang="en-US" sz="1800" dirty="0"/>
                        <a:t>1,000 @ $6.00</a:t>
                      </a:r>
                    </a:p>
                    <a:p>
                      <a:r>
                        <a:rPr lang="en-US" sz="1800" dirty="0"/>
                        <a:t>1,500 @ $7.00</a:t>
                      </a:r>
                    </a:p>
                    <a:p>
                      <a:r>
                        <a:rPr lang="en-US" sz="1800" dirty="0"/>
                        <a:t>3,000 @ $7.50</a:t>
                      </a:r>
                    </a:p>
                  </a:txBody>
                  <a:tcPr/>
                </a:tc>
                <a:extLst>
                  <a:ext uri="{0D108BD9-81ED-4DB2-BD59-A6C34878D82A}">
                    <a16:rowId xmlns:a16="http://schemas.microsoft.com/office/drawing/2014/main" xmlns="" val="10006"/>
                  </a:ext>
                </a:extLst>
              </a:tr>
              <a:tr h="8627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Nov. 20</a:t>
                      </a:r>
                    </a:p>
                  </a:txBody>
                  <a:tcPr/>
                </a:tc>
                <a:tc>
                  <a:txBody>
                    <a:bodyPr/>
                    <a:lstStyle/>
                    <a:p>
                      <a:endParaRPr lang="en-US" dirty="0"/>
                    </a:p>
                  </a:txBody>
                  <a:tcPr/>
                </a:tc>
                <a:tc>
                  <a:txBody>
                    <a:bodyPr/>
                    <a:lstStyle/>
                    <a:p>
                      <a:r>
                        <a:rPr lang="en-US" sz="1800" dirty="0">
                          <a:solidFill>
                            <a:schemeClr val="tx2">
                              <a:lumMod val="75000"/>
                            </a:schemeClr>
                          </a:solidFill>
                        </a:rPr>
                        <a:t> 3,000 @ $7.50 = $22,500</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2">
                              <a:lumMod val="75000"/>
                            </a:schemeClr>
                          </a:solidFill>
                        </a:rPr>
                        <a:t> </a:t>
                      </a:r>
                      <a:endParaRPr lang="en-US" dirty="0"/>
                    </a:p>
                  </a:txBody>
                  <a:tcPr/>
                </a:tc>
                <a:tc>
                  <a:txBody>
                    <a:bodyPr/>
                    <a:lstStyle/>
                    <a:p>
                      <a:r>
                        <a:rPr lang="en-US" sz="1800" dirty="0"/>
                        <a:t>2,000 @ $5.50</a:t>
                      </a:r>
                    </a:p>
                    <a:p>
                      <a:r>
                        <a:rPr lang="en-US" sz="1800" dirty="0"/>
                        <a:t>1,000 @ $6.00</a:t>
                      </a:r>
                    </a:p>
                    <a:p>
                      <a:r>
                        <a:rPr lang="en-IN" sz="1800" dirty="0"/>
                        <a:t>1,500 @ $7.00</a:t>
                      </a:r>
                      <a:endParaRPr lang="en-US" sz="1800" dirty="0"/>
                    </a:p>
                  </a:txBody>
                  <a:tcPr/>
                </a:tc>
                <a:extLst>
                  <a:ext uri="{0D108BD9-81ED-4DB2-BD59-A6C34878D82A}">
                    <a16:rowId xmlns:a16="http://schemas.microsoft.com/office/drawing/2014/main" xmlns="" val="10007"/>
                  </a:ext>
                </a:extLst>
              </a:tr>
              <a:tr h="380029">
                <a:tc gridSpan="4">
                  <a:txBody>
                    <a:bodyPr/>
                    <a:lstStyle/>
                    <a:p>
                      <a:pPr marL="2286000" marR="0" lvl="5" indent="0" algn="l" defTabSz="914400" rtl="0" eaLnBrk="1" fontAlgn="auto" latinLnBrk="0" hangingPunct="1">
                        <a:lnSpc>
                          <a:spcPct val="100000"/>
                        </a:lnSpc>
                        <a:spcBef>
                          <a:spcPts val="0"/>
                        </a:spcBef>
                        <a:spcAft>
                          <a:spcPts val="0"/>
                        </a:spcAft>
                        <a:buClrTx/>
                        <a:buSzTx/>
                        <a:buFontTx/>
                        <a:buNone/>
                        <a:tabLst/>
                        <a:defRPr/>
                      </a:pPr>
                      <a:r>
                        <a:rPr lang="en-US" sz="1800" dirty="0"/>
                        <a:t>Total cost of goods sold = </a:t>
                      </a:r>
                      <a:r>
                        <a:rPr lang="en-US" sz="1800" b="1" dirty="0"/>
                        <a:t>$44,000</a:t>
                      </a:r>
                      <a:endParaRPr lang="en-US" sz="1800" dirty="0"/>
                    </a:p>
                  </a:txBody>
                  <a:tcPr/>
                </a:tc>
                <a:tc hMerge="1">
                  <a:txBody>
                    <a:bodyPr/>
                    <a:lstStyle/>
                    <a:p>
                      <a:endParaRPr lang="en-US" dirty="0"/>
                    </a:p>
                  </a:txBody>
                  <a:tcPr/>
                </a:tc>
                <a:tc hMerge="1">
                  <a:txBody>
                    <a:bodyPr/>
                    <a:lstStyle/>
                    <a:p>
                      <a:endParaRPr lang="en-US" dirty="0"/>
                    </a:p>
                  </a:txBody>
                  <a:tcPr/>
                </a:tc>
                <a:tc hMerge="1">
                  <a:txBody>
                    <a:bodyPr/>
                    <a:lstStyle/>
                    <a:p>
                      <a:endParaRPr lang="en-US" sz="1800" dirty="0"/>
                    </a:p>
                  </a:txBody>
                  <a:tcPr/>
                </a:tc>
                <a:extLst>
                  <a:ext uri="{0D108BD9-81ED-4DB2-BD59-A6C34878D82A}">
                    <a16:rowId xmlns:a16="http://schemas.microsoft.com/office/drawing/2014/main" xmlns="" val="10008"/>
                  </a:ext>
                </a:extLst>
              </a:tr>
            </a:tbl>
          </a:graphicData>
        </a:graphic>
      </p:graphicFrame>
      <p:sp>
        <p:nvSpPr>
          <p:cNvPr id="67" name="Right Brace 66"/>
          <p:cNvSpPr/>
          <p:nvPr/>
        </p:nvSpPr>
        <p:spPr>
          <a:xfrm>
            <a:off x="7903649" y="1956673"/>
            <a:ext cx="205083" cy="29253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8" name="Right Brace 67"/>
          <p:cNvSpPr/>
          <p:nvPr/>
        </p:nvSpPr>
        <p:spPr>
          <a:xfrm>
            <a:off x="7895898" y="2567144"/>
            <a:ext cx="205083" cy="68978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9" name="Right Brace 68"/>
          <p:cNvSpPr/>
          <p:nvPr/>
        </p:nvSpPr>
        <p:spPr>
          <a:xfrm>
            <a:off x="7909034" y="3544608"/>
            <a:ext cx="205083" cy="627077"/>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0" name="Right Brace 69"/>
          <p:cNvSpPr/>
          <p:nvPr/>
        </p:nvSpPr>
        <p:spPr>
          <a:xfrm>
            <a:off x="7948317" y="4423772"/>
            <a:ext cx="205083" cy="918104"/>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1" name="Right Brace 70"/>
          <p:cNvSpPr/>
          <p:nvPr/>
        </p:nvSpPr>
        <p:spPr>
          <a:xfrm>
            <a:off x="7948317" y="5646676"/>
            <a:ext cx="205083" cy="62437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2" name="Rectangle 71"/>
          <p:cNvSpPr/>
          <p:nvPr/>
        </p:nvSpPr>
        <p:spPr>
          <a:xfrm>
            <a:off x="8050858" y="2790434"/>
            <a:ext cx="944489" cy="369332"/>
          </a:xfrm>
          <a:prstGeom prst="rect">
            <a:avLst/>
          </a:prstGeom>
        </p:spPr>
        <p:txBody>
          <a:bodyPr wrap="none">
            <a:spAutoFit/>
          </a:bodyPr>
          <a:lstStyle/>
          <a:p>
            <a:r>
              <a:rPr lang="en-US" dirty="0"/>
              <a:t>$38,000</a:t>
            </a:r>
          </a:p>
        </p:txBody>
      </p:sp>
      <p:sp>
        <p:nvSpPr>
          <p:cNvPr id="73" name="Rectangle 72"/>
          <p:cNvSpPr/>
          <p:nvPr/>
        </p:nvSpPr>
        <p:spPr>
          <a:xfrm>
            <a:off x="8076013" y="1915506"/>
            <a:ext cx="944489" cy="369332"/>
          </a:xfrm>
          <a:prstGeom prst="rect">
            <a:avLst/>
          </a:prstGeom>
        </p:spPr>
        <p:txBody>
          <a:bodyPr wrap="none">
            <a:spAutoFit/>
          </a:bodyPr>
          <a:lstStyle/>
          <a:p>
            <a:r>
              <a:rPr lang="en-US" dirty="0"/>
              <a:t>$17,000</a:t>
            </a:r>
          </a:p>
        </p:txBody>
      </p:sp>
      <p:sp>
        <p:nvSpPr>
          <p:cNvPr id="74" name="TextBox 73"/>
          <p:cNvSpPr txBox="1"/>
          <p:nvPr/>
        </p:nvSpPr>
        <p:spPr>
          <a:xfrm>
            <a:off x="8071688" y="3665476"/>
            <a:ext cx="1015579" cy="384721"/>
          </a:xfrm>
          <a:prstGeom prst="rect">
            <a:avLst/>
          </a:prstGeom>
          <a:noFill/>
        </p:spPr>
        <p:txBody>
          <a:bodyPr wrap="square" rtlCol="0">
            <a:spAutoFit/>
          </a:bodyPr>
          <a:lstStyle/>
          <a:p>
            <a:r>
              <a:rPr lang="en-US" sz="1900" dirty="0"/>
              <a:t>$27,500</a:t>
            </a:r>
          </a:p>
        </p:txBody>
      </p:sp>
      <p:sp>
        <p:nvSpPr>
          <p:cNvPr id="75" name="TextBox 74"/>
          <p:cNvSpPr txBox="1"/>
          <p:nvPr/>
        </p:nvSpPr>
        <p:spPr>
          <a:xfrm>
            <a:off x="8121868" y="4703374"/>
            <a:ext cx="1014421" cy="384721"/>
          </a:xfrm>
          <a:prstGeom prst="rect">
            <a:avLst/>
          </a:prstGeom>
          <a:noFill/>
        </p:spPr>
        <p:txBody>
          <a:bodyPr wrap="square" rtlCol="0">
            <a:spAutoFit/>
          </a:bodyPr>
          <a:lstStyle/>
          <a:p>
            <a:r>
              <a:rPr lang="en-US" sz="1900" dirty="0"/>
              <a:t>$50,000</a:t>
            </a:r>
          </a:p>
        </p:txBody>
      </p:sp>
      <p:sp>
        <p:nvSpPr>
          <p:cNvPr id="76" name="TextBox 75"/>
          <p:cNvSpPr txBox="1"/>
          <p:nvPr/>
        </p:nvSpPr>
        <p:spPr>
          <a:xfrm>
            <a:off x="8121733" y="5642955"/>
            <a:ext cx="1022267" cy="384721"/>
          </a:xfrm>
          <a:prstGeom prst="rect">
            <a:avLst/>
          </a:prstGeom>
          <a:noFill/>
        </p:spPr>
        <p:txBody>
          <a:bodyPr wrap="square" rtlCol="0">
            <a:spAutoFit/>
          </a:bodyPr>
          <a:lstStyle/>
          <a:p>
            <a:r>
              <a:rPr lang="en-US" sz="1900" u="sng" dirty="0"/>
              <a:t>$27,500</a:t>
            </a:r>
          </a:p>
        </p:txBody>
      </p:sp>
      <p:sp>
        <p:nvSpPr>
          <p:cNvPr id="80" name="Rectangle 79"/>
          <p:cNvSpPr/>
          <p:nvPr/>
        </p:nvSpPr>
        <p:spPr>
          <a:xfrm>
            <a:off x="4267200" y="3310931"/>
            <a:ext cx="822960" cy="335280"/>
          </a:xfrm>
          <a:prstGeom prst="rect">
            <a:avLst/>
          </a:prstGeom>
          <a:noFill/>
          <a:ln w="190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81" name="Rectangle 80"/>
          <p:cNvSpPr/>
          <p:nvPr/>
        </p:nvSpPr>
        <p:spPr>
          <a:xfrm>
            <a:off x="2629092" y="2410580"/>
            <a:ext cx="822960" cy="309084"/>
          </a:xfrm>
          <a:prstGeom prst="rect">
            <a:avLst/>
          </a:prstGeom>
          <a:noFill/>
          <a:ln w="190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cxnSp>
        <p:nvCxnSpPr>
          <p:cNvPr id="82" name="Straight Arrow Connector 81"/>
          <p:cNvCxnSpPr/>
          <p:nvPr/>
        </p:nvCxnSpPr>
        <p:spPr>
          <a:xfrm flipH="1" flipV="1">
            <a:off x="3517856" y="2697297"/>
            <a:ext cx="1030502" cy="607993"/>
          </a:xfrm>
          <a:prstGeom prst="straightConnector1">
            <a:avLst/>
          </a:prstGeom>
          <a:ln w="19050">
            <a:solidFill>
              <a:srgbClr val="003300"/>
            </a:solidFill>
            <a:tailEnd type="arrow"/>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4307840" y="5428765"/>
            <a:ext cx="822960" cy="318961"/>
          </a:xfrm>
          <a:prstGeom prst="rect">
            <a:avLst/>
          </a:prstGeom>
          <a:noFill/>
          <a:ln w="190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84" name="Rectangle 83"/>
          <p:cNvSpPr/>
          <p:nvPr/>
        </p:nvSpPr>
        <p:spPr>
          <a:xfrm>
            <a:off x="2590800" y="4272230"/>
            <a:ext cx="868680" cy="288381"/>
          </a:xfrm>
          <a:prstGeom prst="rect">
            <a:avLst/>
          </a:prstGeom>
          <a:noFill/>
          <a:ln w="190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cxnSp>
        <p:nvCxnSpPr>
          <p:cNvPr id="85" name="Straight Arrow Connector 84"/>
          <p:cNvCxnSpPr/>
          <p:nvPr/>
        </p:nvCxnSpPr>
        <p:spPr>
          <a:xfrm flipH="1" flipV="1">
            <a:off x="3514248" y="4569839"/>
            <a:ext cx="950020" cy="875937"/>
          </a:xfrm>
          <a:prstGeom prst="straightConnector1">
            <a:avLst/>
          </a:prstGeom>
          <a:ln w="19050">
            <a:solidFill>
              <a:srgbClr val="003300"/>
            </a:solidFill>
            <a:tailEnd type="arrow"/>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6432332" y="2438835"/>
            <a:ext cx="1529090" cy="37981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87" name="Rectangle 86"/>
          <p:cNvSpPr/>
          <p:nvPr/>
        </p:nvSpPr>
        <p:spPr>
          <a:xfrm>
            <a:off x="6437675" y="5094011"/>
            <a:ext cx="1527048" cy="2538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88" name="Rectangle 87"/>
          <p:cNvSpPr/>
          <p:nvPr/>
        </p:nvSpPr>
        <p:spPr>
          <a:xfrm>
            <a:off x="6433751" y="2991943"/>
            <a:ext cx="1527048" cy="2538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Tree>
    <p:extLst>
      <p:ext uri="{BB962C8B-B14F-4D97-AF65-F5344CB8AC3E}">
        <p14:creationId xmlns:p14="http://schemas.microsoft.com/office/powerpoint/2010/main" val="27996538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500"/>
                                        <p:tgtEl>
                                          <p:spTgt spid="8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wipe(right)">
                                      <p:cBhvr>
                                        <p:cTn id="15" dur="500"/>
                                        <p:tgtEl>
                                          <p:spTgt spid="8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wipe(left)">
                                      <p:cBhvr>
                                        <p:cTn id="19" dur="500"/>
                                        <p:tgtEl>
                                          <p:spTgt spid="8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wipe(down)">
                                      <p:cBhvr>
                                        <p:cTn id="23" dur="500"/>
                                        <p:tgtEl>
                                          <p:spTgt spid="85"/>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right)">
                                      <p:cBhvr>
                                        <p:cTn id="27" dur="500"/>
                                        <p:tgtEl>
                                          <p:spTgt spid="8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500"/>
                                        <p:tgtEl>
                                          <p:spTgt spid="8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left)">
                                      <p:cBhvr>
                                        <p:cTn id="35" dur="500"/>
                                        <p:tgtEl>
                                          <p:spTgt spid="8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88"/>
                                        </p:tgtEl>
                                        <p:attrNameLst>
                                          <p:attrName>style.visibility</p:attrName>
                                        </p:attrNameLst>
                                      </p:cBhvr>
                                      <p:to>
                                        <p:strVal val="visible"/>
                                      </p:to>
                                    </p:set>
                                    <p:animEffect transition="in" filter="wipe(left)">
                                      <p:cBhvr>
                                        <p:cTn id="3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3" grpId="0" animBg="1"/>
      <p:bldP spid="84" grpId="0" animBg="1"/>
      <p:bldP spid="86" grpId="0" animBg="1"/>
      <p:bldP spid="87" grpId="0" animBg="1"/>
      <p:bldP spid="8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latin typeface="+mj-lt"/>
              </a:rPr>
              <a:t>Comparison of Cost Flow Methods</a:t>
            </a:r>
            <a:endParaRPr lang="en-US" dirty="0">
              <a:latin typeface="+mj-lt"/>
            </a:endParaRPr>
          </a:p>
        </p:txBody>
      </p:sp>
      <p:sp>
        <p:nvSpPr>
          <p:cNvPr id="5" name="Content Placeholder 4"/>
          <p:cNvSpPr>
            <a:spLocks noGrp="1"/>
          </p:cNvSpPr>
          <p:nvPr>
            <p:ph idx="1"/>
          </p:nvPr>
        </p:nvSpPr>
        <p:spPr>
          <a:xfrm>
            <a:off x="757564" y="2880393"/>
            <a:ext cx="8229600" cy="4525963"/>
          </a:xfrm>
        </p:spPr>
        <p:txBody>
          <a:bodyPr>
            <a:normAutofit/>
          </a:bodyPr>
          <a:lstStyle/>
          <a:p>
            <a:r>
              <a:rPr lang="en-IN" sz="2400" dirty="0"/>
              <a:t>The average cost method produces amounts that fall in between the FIFO and LIFO amounts for both cost of goods sold and ending inventory</a:t>
            </a:r>
            <a:endParaRPr lang="en-US" sz="2400" b="1" dirty="0"/>
          </a:p>
          <a:p>
            <a:r>
              <a:rPr lang="en-US" sz="2400" b="1" dirty="0"/>
              <a:t>During rising costs:</a:t>
            </a:r>
          </a:p>
          <a:p>
            <a:pPr lvl="1">
              <a:buSzPct val="75000"/>
              <a:buFont typeface="Lucida Grande"/>
              <a:buChar char="–"/>
            </a:pPr>
            <a:r>
              <a:rPr lang="en-IN" sz="2400" dirty="0"/>
              <a:t>FIFO results in a lower cost </a:t>
            </a:r>
            <a:r>
              <a:rPr lang="en-US" sz="2400" dirty="0"/>
              <a:t>of goods sold and </a:t>
            </a:r>
            <a:r>
              <a:rPr lang="en-IN" sz="2400" dirty="0"/>
              <a:t>higher ending inventory than LIFO</a:t>
            </a:r>
          </a:p>
          <a:p>
            <a:r>
              <a:rPr lang="en-US" sz="2400" b="1" dirty="0"/>
              <a:t>During declining costs:</a:t>
            </a:r>
          </a:p>
          <a:p>
            <a:pPr lvl="1">
              <a:buSzPct val="75000"/>
              <a:buFont typeface="Lucida Grande"/>
              <a:buChar char="–"/>
            </a:pPr>
            <a:r>
              <a:rPr lang="en-IN" sz="2400" dirty="0"/>
              <a:t>FIFO will result in a higher cost of goods sold and lower ending inventory than LIFO</a:t>
            </a:r>
            <a:endParaRPr lang="en-US" sz="2400" dirty="0"/>
          </a:p>
          <a:p>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7" name="Table 6"/>
          <p:cNvGraphicFramePr>
            <a:graphicFrameLocks noGrp="1"/>
          </p:cNvGraphicFramePr>
          <p:nvPr>
            <p:extLst>
              <p:ext uri="{D42A27DB-BD31-4B8C-83A1-F6EECF244321}">
                <p14:modId xmlns:p14="http://schemas.microsoft.com/office/powerpoint/2010/main" val="1496399267"/>
              </p:ext>
            </p:extLst>
          </p:nvPr>
        </p:nvGraphicFramePr>
        <p:xfrm>
          <a:off x="1105227" y="1233882"/>
          <a:ext cx="7534275" cy="1845650"/>
        </p:xfrm>
        <a:graphic>
          <a:graphicData uri="http://schemas.openxmlformats.org/drawingml/2006/table">
            <a:tbl>
              <a:tblPr>
                <a:tableStyleId>{5C22544A-7EE6-4342-B048-85BDC9FD1C3A}</a:tableStyleId>
              </a:tblPr>
              <a:tblGrid>
                <a:gridCol w="160187">
                  <a:extLst>
                    <a:ext uri="{9D8B030D-6E8A-4147-A177-3AD203B41FA5}">
                      <a16:colId xmlns:a16="http://schemas.microsoft.com/office/drawing/2014/main" xmlns="" val="20000"/>
                    </a:ext>
                  </a:extLst>
                </a:gridCol>
                <a:gridCol w="2497288">
                  <a:extLst>
                    <a:ext uri="{9D8B030D-6E8A-4147-A177-3AD203B41FA5}">
                      <a16:colId xmlns:a16="http://schemas.microsoft.com/office/drawing/2014/main" xmlns="" val="20001"/>
                    </a:ext>
                  </a:extLst>
                </a:gridCol>
                <a:gridCol w="1600200">
                  <a:extLst>
                    <a:ext uri="{9D8B030D-6E8A-4147-A177-3AD203B41FA5}">
                      <a16:colId xmlns:a16="http://schemas.microsoft.com/office/drawing/2014/main" xmlns="" val="20002"/>
                    </a:ext>
                  </a:extLst>
                </a:gridCol>
                <a:gridCol w="1524000">
                  <a:extLst>
                    <a:ext uri="{9D8B030D-6E8A-4147-A177-3AD203B41FA5}">
                      <a16:colId xmlns:a16="http://schemas.microsoft.com/office/drawing/2014/main" xmlns="" val="20003"/>
                    </a:ext>
                  </a:extLst>
                </a:gridCol>
                <a:gridCol w="1463920">
                  <a:extLst>
                    <a:ext uri="{9D8B030D-6E8A-4147-A177-3AD203B41FA5}">
                      <a16:colId xmlns:a16="http://schemas.microsoft.com/office/drawing/2014/main" xmlns="" val="20004"/>
                    </a:ext>
                  </a:extLst>
                </a:gridCol>
                <a:gridCol w="288680">
                  <a:extLst>
                    <a:ext uri="{9D8B030D-6E8A-4147-A177-3AD203B41FA5}">
                      <a16:colId xmlns:a16="http://schemas.microsoft.com/office/drawing/2014/main" xmlns="" val="20005"/>
                    </a:ext>
                  </a:extLst>
                </a:gridCol>
              </a:tblGrid>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effectLst/>
                        </a:rPr>
                        <a:t>        Average</a:t>
                      </a:r>
                      <a:endParaRPr lang="en-US" sz="2300" b="1"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effectLst/>
                        </a:rPr>
                        <a:t>        FIFO</a:t>
                      </a:r>
                      <a:endParaRPr lang="en-US" sz="2300" b="1"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effectLst/>
                        </a:rPr>
                        <a:t>    LIFO</a:t>
                      </a:r>
                      <a:endParaRPr lang="en-US" sz="2300" b="1"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300" u="none" strike="noStrike" dirty="0">
                          <a:effectLst/>
                        </a:rPr>
                        <a:t>Cost of goods sold</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$ 42,250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$38,500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$46,500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300" u="none" strike="noStrike" dirty="0">
                          <a:effectLst/>
                        </a:rPr>
                        <a:t>Ending inventory</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29,250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33,000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25,000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300" u="none" strike="noStrike" dirty="0">
                          <a:effectLst/>
                        </a:rPr>
                        <a:t>Total</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$ 71,500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$ 71,500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$71,500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bl>
          </a:graphicData>
        </a:graphic>
      </p:graphicFrame>
      <p:cxnSp>
        <p:nvCxnSpPr>
          <p:cNvPr id="8" name="Straight Connector 7"/>
          <p:cNvCxnSpPr/>
          <p:nvPr/>
        </p:nvCxnSpPr>
        <p:spPr>
          <a:xfrm>
            <a:off x="7256339" y="235155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249085" y="272166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244549" y="2765207"/>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250842" y="235155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243588" y="272166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239052" y="2765207"/>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736742" y="235155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729488" y="272166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724952" y="2765207"/>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4038600" y="2286000"/>
            <a:ext cx="4495800" cy="609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20980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229600" cy="1143000"/>
          </a:xfrm>
        </p:spPr>
        <p:txBody>
          <a:bodyPr/>
          <a:lstStyle/>
          <a:p>
            <a:r>
              <a:rPr lang="en-US" dirty="0" smtClean="0">
                <a:latin typeface="+mj-lt"/>
              </a:rPr>
              <a:t>Inventory Cost Flow</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6" name="Rectangle 5"/>
          <p:cNvSpPr/>
          <p:nvPr/>
        </p:nvSpPr>
        <p:spPr>
          <a:xfrm>
            <a:off x="609600" y="609600"/>
            <a:ext cx="8433955" cy="2133600"/>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IN" sz="2400" b="1" u="sng" dirty="0" smtClean="0"/>
              <a:t>Disclosure</a:t>
            </a:r>
          </a:p>
          <a:p>
            <a:pPr marL="457200" indent="-457200">
              <a:buFont typeface="Arial" pitchFamily="34" charset="0"/>
              <a:buChar char="•"/>
            </a:pPr>
            <a:r>
              <a:rPr lang="en-IN" sz="2400" dirty="0" smtClean="0"/>
              <a:t>FIFO</a:t>
            </a:r>
            <a:r>
              <a:rPr lang="en-IN" sz="2400" dirty="0"/>
              <a:t>, LIFO, and </a:t>
            </a:r>
            <a:r>
              <a:rPr lang="en-IN" sz="2400" dirty="0" smtClean="0"/>
              <a:t>average </a:t>
            </a:r>
            <a:r>
              <a:rPr lang="en-IN" sz="2400" dirty="0"/>
              <a:t>are all permissible under </a:t>
            </a:r>
            <a:r>
              <a:rPr lang="en-US" sz="2400" dirty="0"/>
              <a:t>GAAP</a:t>
            </a:r>
          </a:p>
          <a:p>
            <a:pPr marL="457200" indent="-457200">
              <a:buFont typeface="Arial" pitchFamily="34" charset="0"/>
              <a:buChar char="•"/>
            </a:pPr>
            <a:r>
              <a:rPr lang="en-IN" sz="2400" dirty="0" smtClean="0"/>
              <a:t>Companies </a:t>
            </a:r>
            <a:r>
              <a:rPr lang="en-IN" sz="2400" dirty="0"/>
              <a:t>need not use the same method for </a:t>
            </a:r>
            <a:r>
              <a:rPr lang="en-US" sz="2400" dirty="0" smtClean="0"/>
              <a:t>entire </a:t>
            </a:r>
            <a:r>
              <a:rPr lang="en-US" sz="2400" dirty="0"/>
              <a:t>inventory</a:t>
            </a:r>
          </a:p>
          <a:p>
            <a:pPr marL="457200" indent="-457200">
              <a:buFont typeface="Arial" pitchFamily="34" charset="0"/>
              <a:buChar char="•"/>
            </a:pPr>
            <a:r>
              <a:rPr lang="en-IN" sz="2400" dirty="0" smtClean="0"/>
              <a:t>Companies </a:t>
            </a:r>
            <a:r>
              <a:rPr lang="en-IN" sz="2400" dirty="0"/>
              <a:t>must identify in a disclosure note </a:t>
            </a:r>
            <a:r>
              <a:rPr lang="en-IN" sz="2400" dirty="0" smtClean="0"/>
              <a:t>method(s</a:t>
            </a:r>
            <a:r>
              <a:rPr lang="en-IN" sz="2400" dirty="0"/>
              <a:t>) </a:t>
            </a:r>
            <a:r>
              <a:rPr lang="en-IN" sz="2400" dirty="0" smtClean="0"/>
              <a:t>used</a:t>
            </a:r>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1406789159"/>
              </p:ext>
            </p:extLst>
          </p:nvPr>
        </p:nvGraphicFramePr>
        <p:xfrm>
          <a:off x="1066800" y="3048000"/>
          <a:ext cx="7467601" cy="3527076"/>
        </p:xfrm>
        <a:graphic>
          <a:graphicData uri="http://schemas.openxmlformats.org/drawingml/2006/table">
            <a:tbl>
              <a:tblPr firstRow="1" bandRow="1">
                <a:tableStyleId>{2D5ABB26-0587-4C30-8999-92F81FD0307C}</a:tableStyleId>
              </a:tblPr>
              <a:tblGrid>
                <a:gridCol w="1496653">
                  <a:extLst>
                    <a:ext uri="{9D8B030D-6E8A-4147-A177-3AD203B41FA5}">
                      <a16:colId xmlns:a16="http://schemas.microsoft.com/office/drawing/2014/main" xmlns="" val="20000"/>
                    </a:ext>
                  </a:extLst>
                </a:gridCol>
                <a:gridCol w="1777988">
                  <a:extLst>
                    <a:ext uri="{9D8B030D-6E8A-4147-A177-3AD203B41FA5}">
                      <a16:colId xmlns:a16="http://schemas.microsoft.com/office/drawing/2014/main" xmlns="" val="20001"/>
                    </a:ext>
                  </a:extLst>
                </a:gridCol>
                <a:gridCol w="2057400">
                  <a:extLst>
                    <a:ext uri="{9D8B030D-6E8A-4147-A177-3AD203B41FA5}">
                      <a16:colId xmlns:a16="http://schemas.microsoft.com/office/drawing/2014/main" xmlns="" val="20002"/>
                    </a:ext>
                  </a:extLst>
                </a:gridCol>
                <a:gridCol w="2135560">
                  <a:extLst>
                    <a:ext uri="{9D8B030D-6E8A-4147-A177-3AD203B41FA5}">
                      <a16:colId xmlns:a16="http://schemas.microsoft.com/office/drawing/2014/main" xmlns="" val="20003"/>
                    </a:ext>
                  </a:extLst>
                </a:gridCol>
              </a:tblGrid>
              <a:tr h="753396">
                <a:tc>
                  <a:txBody>
                    <a:bodyPr/>
                    <a:lstStyle/>
                    <a:p>
                      <a:endParaRPr lang="en-US" sz="13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22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200" b="1" dirty="0" smtClean="0"/>
                        <a:t># </a:t>
                      </a:r>
                      <a:r>
                        <a:rPr lang="en-US" sz="2200" b="1" dirty="0"/>
                        <a:t>Companies</a:t>
                      </a:r>
                    </a:p>
                  </a:txBody>
                  <a:tcPr anchor="b">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200" b="1" dirty="0"/>
                        <a:t>% Companies</a:t>
                      </a:r>
                    </a:p>
                  </a:txBody>
                  <a:tcPr anchor="b">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425982">
                <a:tc gridSpan="2">
                  <a:txBody>
                    <a:bodyPr/>
                    <a:lstStyle/>
                    <a:p>
                      <a:r>
                        <a:rPr lang="en-US" sz="2200" b="0" dirty="0"/>
                        <a:t>FIFO</a:t>
                      </a:r>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2200" u="none" dirty="0"/>
                        <a:t>312</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2200" u="none" dirty="0"/>
                        <a:t>47%</a:t>
                      </a:r>
                    </a:p>
                  </a:txBody>
                  <a:tcPr>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425982">
                <a:tc gridSpan="2">
                  <a:txBody>
                    <a:bodyPr/>
                    <a:lstStyle/>
                    <a:p>
                      <a:r>
                        <a:rPr lang="en-US" sz="2200" b="0" dirty="0"/>
                        <a:t>LIFO</a:t>
                      </a:r>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r"/>
                      <a:r>
                        <a:rPr lang="en-US" sz="2200" u="none"/>
                        <a:t>163</a:t>
                      </a:r>
                      <a:endParaRPr lang="en-US" sz="2200" u="none" dirty="0"/>
                    </a:p>
                  </a:txBody>
                  <a:tcPr>
                    <a:solidFill>
                      <a:srgbClr val="CEE6F3"/>
                    </a:solidFill>
                  </a:tcPr>
                </a:tc>
                <a:tc>
                  <a:txBody>
                    <a:bodyPr/>
                    <a:lstStyle/>
                    <a:p>
                      <a:pPr algn="r"/>
                      <a:r>
                        <a:rPr lang="en-US" sz="2200" u="none" dirty="0"/>
                        <a:t>24</a:t>
                      </a:r>
                    </a:p>
                  </a:txBody>
                  <a:tcPr>
                    <a:solidFill>
                      <a:srgbClr val="CEE6F3"/>
                    </a:solidFill>
                  </a:tcPr>
                </a:tc>
                <a:extLst>
                  <a:ext uri="{0D108BD9-81ED-4DB2-BD59-A6C34878D82A}">
                    <a16:rowId xmlns:a16="http://schemas.microsoft.com/office/drawing/2014/main" xmlns="" val="10003"/>
                  </a:ext>
                </a:extLst>
              </a:tr>
              <a:tr h="425982">
                <a:tc gridSpan="2">
                  <a:txBody>
                    <a:bodyPr/>
                    <a:lstStyle/>
                    <a:p>
                      <a:r>
                        <a:rPr lang="en-US" sz="2200" b="0"/>
                        <a:t>Average</a:t>
                      </a:r>
                      <a:endParaRPr lang="en-US" sz="2200" b="0" dirty="0"/>
                    </a:p>
                  </a:txBody>
                  <a:tcPr>
                    <a:solidFill>
                      <a:srgbClr val="CEE6F3"/>
                    </a:solidFill>
                  </a:tcPr>
                </a:tc>
                <a:tc hMerge="1">
                  <a:txBody>
                    <a:bodyPr/>
                    <a:lstStyle/>
                    <a:p>
                      <a:endParaRPr lang="en-US" sz="1100" dirty="0"/>
                    </a:p>
                  </a:txBody>
                  <a:tcPr>
                    <a:solidFill>
                      <a:srgbClr val="FBEFCF"/>
                    </a:solidFill>
                  </a:tcPr>
                </a:tc>
                <a:tc>
                  <a:txBody>
                    <a:bodyPr/>
                    <a:lstStyle/>
                    <a:p>
                      <a:pPr algn="r"/>
                      <a:r>
                        <a:rPr lang="en-US" sz="2200" u="none"/>
                        <a:t>133</a:t>
                      </a:r>
                      <a:endParaRPr lang="en-US" sz="2200" u="none" dirty="0"/>
                    </a:p>
                  </a:txBody>
                  <a:tcPr>
                    <a:solidFill>
                      <a:srgbClr val="CEE6F3"/>
                    </a:solidFill>
                  </a:tcPr>
                </a:tc>
                <a:tc>
                  <a:txBody>
                    <a:bodyPr/>
                    <a:lstStyle/>
                    <a:p>
                      <a:pPr algn="r"/>
                      <a:r>
                        <a:rPr lang="en-US" sz="2200" u="none" dirty="0"/>
                        <a:t>20</a:t>
                      </a:r>
                    </a:p>
                  </a:txBody>
                  <a:tcPr>
                    <a:solidFill>
                      <a:srgbClr val="CEE6F3"/>
                    </a:solidFill>
                  </a:tcPr>
                </a:tc>
                <a:extLst>
                  <a:ext uri="{0D108BD9-81ED-4DB2-BD59-A6C34878D82A}">
                    <a16:rowId xmlns:a16="http://schemas.microsoft.com/office/drawing/2014/main" xmlns="" val="10004"/>
                  </a:ext>
                </a:extLst>
              </a:tr>
              <a:tr h="425982">
                <a:tc gridSpan="2">
                  <a:txBody>
                    <a:bodyPr/>
                    <a:lstStyle/>
                    <a:p>
                      <a:r>
                        <a:rPr lang="en-US" sz="2200" b="0"/>
                        <a:t>Other*</a:t>
                      </a:r>
                      <a:r>
                        <a:rPr lang="en-US" sz="2200" b="0" baseline="0"/>
                        <a:t> and not disclosed</a:t>
                      </a:r>
                      <a:endParaRPr lang="en-US" sz="2200" b="0" dirty="0"/>
                    </a:p>
                  </a:txBody>
                  <a:tcPr>
                    <a:solidFill>
                      <a:srgbClr val="CEE6F3"/>
                    </a:solidFill>
                  </a:tcPr>
                </a:tc>
                <a:tc hMerge="1">
                  <a:txBody>
                    <a:bodyPr/>
                    <a:lstStyle/>
                    <a:p>
                      <a:endParaRPr lang="en-US" sz="1100" dirty="0"/>
                    </a:p>
                  </a:txBody>
                  <a:tcPr>
                    <a:solidFill>
                      <a:srgbClr val="FBEFCF"/>
                    </a:solidFill>
                  </a:tcPr>
                </a:tc>
                <a:tc>
                  <a:txBody>
                    <a:bodyPr/>
                    <a:lstStyle/>
                    <a:p>
                      <a:pPr algn="r"/>
                      <a:r>
                        <a:rPr lang="en-US" sz="2200" u="none"/>
                        <a:t>61</a:t>
                      </a:r>
                      <a:endParaRPr lang="en-US" sz="2200" u="none" dirty="0"/>
                    </a:p>
                  </a:txBody>
                  <a:tcPr>
                    <a:solidFill>
                      <a:srgbClr val="CEE6F3"/>
                    </a:solidFill>
                  </a:tcPr>
                </a:tc>
                <a:tc>
                  <a:txBody>
                    <a:bodyPr/>
                    <a:lstStyle/>
                    <a:p>
                      <a:pPr algn="r"/>
                      <a:r>
                        <a:rPr lang="en-US" sz="2200" u="none" dirty="0"/>
                        <a:t>9</a:t>
                      </a:r>
                    </a:p>
                  </a:txBody>
                  <a:tcPr>
                    <a:solidFill>
                      <a:srgbClr val="CEE6F3"/>
                    </a:solidFill>
                  </a:tcPr>
                </a:tc>
                <a:extLst>
                  <a:ext uri="{0D108BD9-81ED-4DB2-BD59-A6C34878D82A}">
                    <a16:rowId xmlns:a16="http://schemas.microsoft.com/office/drawing/2014/main" xmlns="" val="10005"/>
                  </a:ext>
                </a:extLst>
              </a:tr>
              <a:tr h="425982">
                <a:tc gridSpan="2">
                  <a:txBody>
                    <a:bodyPr/>
                    <a:lstStyle/>
                    <a:p>
                      <a:r>
                        <a:rPr lang="en-US" sz="2200" b="0" dirty="0"/>
                        <a:t>    Total</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2200" u="sng" dirty="0"/>
                        <a:t>  669</a:t>
                      </a:r>
                    </a:p>
                  </a:txBody>
                  <a:tcPr>
                    <a:solidFill>
                      <a:srgbClr val="CEE6F3"/>
                    </a:solidFill>
                  </a:tcPr>
                </a:tc>
                <a:tc>
                  <a:txBody>
                    <a:bodyPr/>
                    <a:lstStyle/>
                    <a:p>
                      <a:pPr algn="r"/>
                      <a:r>
                        <a:rPr lang="en-US" sz="2200" u="sng" dirty="0"/>
                        <a:t>100%</a:t>
                      </a:r>
                    </a:p>
                  </a:txBody>
                  <a:tcPr>
                    <a:solidFill>
                      <a:srgbClr val="CEE6F3"/>
                    </a:solidFill>
                  </a:tcPr>
                </a:tc>
                <a:extLst>
                  <a:ext uri="{0D108BD9-81ED-4DB2-BD59-A6C34878D82A}">
                    <a16:rowId xmlns:a16="http://schemas.microsoft.com/office/drawing/2014/main" xmlns="" val="10006"/>
                  </a:ext>
                </a:extLst>
              </a:tr>
              <a:tr h="425982">
                <a:tc gridSpan="4">
                  <a:txBody>
                    <a:bodyPr/>
                    <a:lstStyle/>
                    <a:p>
                      <a:r>
                        <a:rPr lang="en-US" sz="1800" b="0" dirty="0"/>
                        <a:t>* “Other” includes</a:t>
                      </a:r>
                      <a:r>
                        <a:rPr lang="en-US" sz="1800" b="0" baseline="0" dirty="0"/>
                        <a:t> the specific identification method and misc. less popular methods</a:t>
                      </a:r>
                      <a:endParaRPr lang="en-US" sz="1800" b="0" dirty="0"/>
                    </a:p>
                  </a:txBody>
                  <a:tcPr>
                    <a:solidFill>
                      <a:srgbClr val="CEE6F3"/>
                    </a:solidFill>
                  </a:tcPr>
                </a:tc>
                <a:tc hMerge="1">
                  <a:txBody>
                    <a:bodyPr/>
                    <a:lstStyle/>
                    <a:p>
                      <a:endParaRPr lang="en-US" sz="1100" dirty="0"/>
                    </a:p>
                  </a:txBody>
                  <a:tcPr>
                    <a:solidFill>
                      <a:srgbClr val="FBEFCF"/>
                    </a:solidFill>
                  </a:tcPr>
                </a:tc>
                <a:tc hMerge="1">
                  <a:txBody>
                    <a:bodyPr/>
                    <a:lstStyle/>
                    <a:p>
                      <a:pPr algn="r"/>
                      <a:endParaRPr lang="en-US" sz="2200" u="sng" dirty="0"/>
                    </a:p>
                  </a:txBody>
                  <a:tcPr>
                    <a:solidFill>
                      <a:srgbClr val="CEE6F3"/>
                    </a:solidFill>
                  </a:tcPr>
                </a:tc>
                <a:tc hMerge="1">
                  <a:txBody>
                    <a:bodyPr/>
                    <a:lstStyle/>
                    <a:p>
                      <a:pPr algn="r"/>
                      <a:endParaRPr lang="en-US" sz="2200" u="sng" dirty="0"/>
                    </a:p>
                  </a:txBody>
                  <a:tcPr>
                    <a:solidFill>
                      <a:srgbClr val="CEE6F3"/>
                    </a:solidFill>
                  </a:tcPr>
                </a:tc>
                <a:extLst>
                  <a:ext uri="{0D108BD9-81ED-4DB2-BD59-A6C34878D82A}">
                    <a16:rowId xmlns:a16="http://schemas.microsoft.com/office/drawing/2014/main" xmlns="" val="10007"/>
                  </a:ext>
                </a:extLst>
              </a:tr>
            </a:tbl>
          </a:graphicData>
        </a:graphic>
      </p:graphicFrame>
      <p:cxnSp>
        <p:nvCxnSpPr>
          <p:cNvPr id="10" name="Straight Connector 9"/>
          <p:cNvCxnSpPr/>
          <p:nvPr/>
        </p:nvCxnSpPr>
        <p:spPr>
          <a:xfrm>
            <a:off x="5791199" y="5540724"/>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924799" y="5540724"/>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924799" y="5921724"/>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791199" y="5921724"/>
            <a:ext cx="6201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53961" y="2514600"/>
            <a:ext cx="8494281" cy="381000"/>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IN" sz="2400" b="1" u="sng" dirty="0" smtClean="0"/>
              <a:t>In Practice:</a:t>
            </a:r>
            <a:endParaRPr lang="en-US" sz="2400" dirty="0"/>
          </a:p>
        </p:txBody>
      </p:sp>
    </p:spTree>
    <p:extLst>
      <p:ext uri="{BB962C8B-B14F-4D97-AF65-F5344CB8AC3E}">
        <p14:creationId xmlns:p14="http://schemas.microsoft.com/office/powerpoint/2010/main" val="8316877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dirty="0"/>
              <a:t>Concept Check: FIFO Method</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fontScale="92500"/>
          </a:bodyPr>
          <a:lstStyle/>
          <a:p>
            <a:pPr marL="0" indent="0">
              <a:spcAft>
                <a:spcPts val="1200"/>
              </a:spcAft>
              <a:buNone/>
            </a:pPr>
            <a:r>
              <a:rPr lang="en-US" sz="2400" dirty="0"/>
              <a:t>Fulbright Corp. uses the periodic inventory system</a:t>
            </a:r>
            <a:r>
              <a:rPr lang="en-US" sz="2400" dirty="0" smtClean="0"/>
              <a:t>. During </a:t>
            </a:r>
            <a:r>
              <a:rPr lang="en-US" sz="2400" dirty="0"/>
              <a:t>its first year of operations, Fulbright made the following purchases (listed in chronological order of acquisition):</a:t>
            </a:r>
          </a:p>
          <a:p>
            <a:pPr marL="0" indent="0">
              <a:buNone/>
            </a:pPr>
            <a:r>
              <a:rPr lang="en-US" sz="2400" dirty="0" smtClean="0"/>
              <a:t>	</a:t>
            </a:r>
            <a:r>
              <a:rPr lang="en-US" sz="2400" dirty="0" smtClean="0">
                <a:sym typeface="Symbol"/>
              </a:rPr>
              <a:t> </a:t>
            </a:r>
            <a:r>
              <a:rPr lang="en-US" sz="2400" dirty="0" smtClean="0"/>
              <a:t>160 </a:t>
            </a:r>
            <a:r>
              <a:rPr lang="en-US" sz="2400" dirty="0"/>
              <a:t>units at $50 </a:t>
            </a:r>
            <a:r>
              <a:rPr lang="en-US" sz="2400" dirty="0">
                <a:sym typeface="Symbol"/>
              </a:rPr>
              <a:t>	</a:t>
            </a:r>
            <a:r>
              <a:rPr lang="en-US" sz="2400" dirty="0"/>
              <a:t/>
            </a:r>
            <a:br>
              <a:rPr lang="en-US" sz="2400" dirty="0"/>
            </a:br>
            <a:r>
              <a:rPr lang="en-US" sz="2400" dirty="0"/>
              <a:t>	 </a:t>
            </a:r>
            <a:r>
              <a:rPr lang="en-US" sz="2400" dirty="0" smtClean="0"/>
              <a:t>280 </a:t>
            </a:r>
            <a:r>
              <a:rPr lang="en-US" sz="2400" dirty="0"/>
              <a:t>units at $40</a:t>
            </a:r>
            <a:br>
              <a:rPr lang="en-US" sz="2400" dirty="0"/>
            </a:br>
            <a:r>
              <a:rPr lang="en-US" sz="2400" dirty="0"/>
              <a:t>	 </a:t>
            </a:r>
            <a:r>
              <a:rPr lang="en-US" sz="2400" dirty="0" smtClean="0"/>
              <a:t>680 </a:t>
            </a:r>
            <a:r>
              <a:rPr lang="en-US" sz="2400" dirty="0"/>
              <a:t>units at $30</a:t>
            </a:r>
          </a:p>
          <a:p>
            <a:pPr marL="0" indent="0">
              <a:spcBef>
                <a:spcPts val="1200"/>
              </a:spcBef>
              <a:spcAft>
                <a:spcPts val="1200"/>
              </a:spcAft>
              <a:buNone/>
            </a:pPr>
            <a:r>
              <a:rPr lang="en-US" sz="2400" dirty="0"/>
              <a:t>Sales for the year totaled 1,080 units, leaving 40 units on hand at the end of the year. Ending inventory using the</a:t>
            </a:r>
            <a:r>
              <a:rPr lang="en-US" sz="2400" dirty="0">
                <a:solidFill>
                  <a:srgbClr val="C00000"/>
                </a:solidFill>
              </a:rPr>
              <a:t> </a:t>
            </a:r>
            <a:r>
              <a:rPr lang="en-US" sz="2400" b="1" dirty="0">
                <a:solidFill>
                  <a:srgbClr val="C00000"/>
                </a:solidFill>
              </a:rPr>
              <a:t>FIFO</a:t>
            </a:r>
            <a:r>
              <a:rPr lang="en-US" sz="2400" dirty="0"/>
              <a:t> method is:</a:t>
            </a:r>
          </a:p>
          <a:p>
            <a:pPr marL="457200" indent="-457200">
              <a:buFont typeface="+mj-lt"/>
              <a:buAutoNum type="alphaLcPeriod"/>
            </a:pPr>
            <a:r>
              <a:rPr lang="en-US" sz="2400" dirty="0" smtClean="0"/>
              <a:t>$1,300 </a:t>
            </a:r>
            <a:endParaRPr lang="en-US" sz="2400" dirty="0"/>
          </a:p>
          <a:p>
            <a:pPr marL="457200" indent="-457200">
              <a:buFont typeface="+mj-lt"/>
              <a:buAutoNum type="alphaLcPeriod"/>
            </a:pPr>
            <a:r>
              <a:rPr lang="en-US" sz="2400" dirty="0" smtClean="0"/>
              <a:t>$2,000 </a:t>
            </a:r>
            <a:endParaRPr lang="en-US" sz="2400" dirty="0"/>
          </a:p>
          <a:p>
            <a:pPr marL="457200" indent="-457200">
              <a:buFont typeface="+mj-lt"/>
              <a:buAutoNum type="alphaLcPeriod"/>
            </a:pPr>
            <a:r>
              <a:rPr lang="en-US" sz="2400" dirty="0" smtClean="0"/>
              <a:t>$1,414 </a:t>
            </a:r>
            <a:endParaRPr lang="en-US" sz="2400" dirty="0"/>
          </a:p>
          <a:p>
            <a:pPr marL="457200" indent="-457200">
              <a:buFont typeface="+mj-lt"/>
              <a:buAutoNum type="alphaLcPeriod"/>
            </a:pPr>
            <a:r>
              <a:rPr lang="en-US" sz="2400" dirty="0" smtClean="0"/>
              <a:t>$1,200 </a:t>
            </a:r>
            <a:endParaRPr lang="en-US" sz="24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1999" y="5996259"/>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895600" y="5105400"/>
            <a:ext cx="2971800" cy="923330"/>
          </a:xfrm>
          <a:prstGeom prst="rect">
            <a:avLst/>
          </a:prstGeom>
          <a:solidFill>
            <a:srgbClr val="FDEADA"/>
          </a:solidFill>
          <a:ln w="6350">
            <a:solidFill>
              <a:schemeClr val="tx1"/>
            </a:solidFill>
          </a:ln>
        </p:spPr>
        <p:txBody>
          <a:bodyPr wrap="square" rtlCol="0">
            <a:spAutoFit/>
          </a:bodyPr>
          <a:lstStyle/>
          <a:p>
            <a:pPr lvl="0">
              <a:spcAft>
                <a:spcPts val="1200"/>
              </a:spcAft>
            </a:pPr>
            <a:r>
              <a:rPr lang="en-US" sz="2200" dirty="0"/>
              <a:t>The correct answer is </a:t>
            </a:r>
            <a:r>
              <a:rPr lang="en-US" sz="2200" i="1" dirty="0" smtClean="0"/>
              <a:t>d</a:t>
            </a:r>
            <a:r>
              <a:rPr lang="en-US" sz="2200" dirty="0" smtClean="0"/>
              <a:t>: </a:t>
            </a:r>
          </a:p>
          <a:p>
            <a:pPr lvl="0"/>
            <a:r>
              <a:rPr lang="en-US" sz="2200" dirty="0" smtClean="0"/>
              <a:t>40 </a:t>
            </a:r>
            <a:r>
              <a:rPr lang="en-US" sz="2200" dirty="0"/>
              <a:t>units </a:t>
            </a:r>
            <a:r>
              <a:rPr lang="en-US" sz="2200" dirty="0" smtClean="0"/>
              <a:t>× </a:t>
            </a:r>
            <a:r>
              <a:rPr lang="en-US" sz="2200" dirty="0"/>
              <a:t>$30 =</a:t>
            </a:r>
            <a:r>
              <a:rPr lang="en-US" sz="2200" dirty="0">
                <a:solidFill>
                  <a:srgbClr val="C00000"/>
                </a:solidFill>
              </a:rPr>
              <a:t> </a:t>
            </a:r>
            <a:r>
              <a:rPr lang="en-US" sz="2200" b="1" dirty="0">
                <a:solidFill>
                  <a:srgbClr val="C00000"/>
                </a:solidFill>
              </a:rPr>
              <a:t>$1,200</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LO8-4</a:t>
            </a:r>
            <a:endParaRPr lang="en-IN" dirty="0"/>
          </a:p>
        </p:txBody>
      </p:sp>
    </p:spTree>
    <p:extLst>
      <p:ext uri="{BB962C8B-B14F-4D97-AF65-F5344CB8AC3E}">
        <p14:creationId xmlns:p14="http://schemas.microsoft.com/office/powerpoint/2010/main" val="220648699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Inventories </a:t>
            </a:r>
            <a:r>
              <a:rPr lang="en-US" dirty="0"/>
              <a:t>Disclosure— </a:t>
            </a:r>
            <a:r>
              <a:rPr lang="en-US" dirty="0" smtClean="0"/>
              <a:t/>
            </a:r>
            <a:br>
              <a:rPr lang="en-US" dirty="0" smtClean="0"/>
            </a:br>
            <a:r>
              <a:rPr lang="en-US" dirty="0" smtClean="0"/>
              <a:t>Intel </a:t>
            </a:r>
            <a:r>
              <a:rPr lang="en-US" dirty="0"/>
              <a:t>Corporation </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5" name="TextBox 4"/>
          <p:cNvSpPr txBox="1"/>
          <p:nvPr/>
        </p:nvSpPr>
        <p:spPr>
          <a:xfrm>
            <a:off x="897775" y="1609706"/>
            <a:ext cx="7475539" cy="1200329"/>
          </a:xfrm>
          <a:prstGeom prst="rect">
            <a:avLst/>
          </a:prstGeom>
          <a:noFill/>
        </p:spPr>
        <p:txBody>
          <a:bodyPr wrap="square" rtlCol="0">
            <a:spAutoFit/>
          </a:bodyPr>
          <a:lstStyle/>
          <a:p>
            <a:r>
              <a:rPr lang="en-US" sz="2400" dirty="0"/>
              <a:t>Manufacturing companies generally disclose, either in a note or directly in the balance sheet, the dollar amount of each inventory category. </a:t>
            </a:r>
          </a:p>
        </p:txBody>
      </p:sp>
      <p:graphicFrame>
        <p:nvGraphicFramePr>
          <p:cNvPr id="8" name="Table 7"/>
          <p:cNvGraphicFramePr>
            <a:graphicFrameLocks noGrp="1"/>
          </p:cNvGraphicFramePr>
          <p:nvPr>
            <p:extLst>
              <p:ext uri="{D42A27DB-BD31-4B8C-83A1-F6EECF244321}">
                <p14:modId xmlns:p14="http://schemas.microsoft.com/office/powerpoint/2010/main" val="3529159527"/>
              </p:ext>
            </p:extLst>
          </p:nvPr>
        </p:nvGraphicFramePr>
        <p:xfrm>
          <a:off x="1447800" y="3048000"/>
          <a:ext cx="6789739" cy="2270760"/>
        </p:xfrm>
        <a:graphic>
          <a:graphicData uri="http://schemas.openxmlformats.org/drawingml/2006/table">
            <a:tbl>
              <a:tblPr firstRow="1" bandRow="1">
                <a:tableStyleId>{2D5ABB26-0587-4C30-8999-92F81FD0307C}</a:tableStyleId>
              </a:tblPr>
              <a:tblGrid>
                <a:gridCol w="1360797">
                  <a:extLst>
                    <a:ext uri="{9D8B030D-6E8A-4147-A177-3AD203B41FA5}">
                      <a16:colId xmlns:a16="http://schemas.microsoft.com/office/drawing/2014/main" xmlns="" val="20000"/>
                    </a:ext>
                  </a:extLst>
                </a:gridCol>
                <a:gridCol w="1160181">
                  <a:extLst>
                    <a:ext uri="{9D8B030D-6E8A-4147-A177-3AD203B41FA5}">
                      <a16:colId xmlns:a16="http://schemas.microsoft.com/office/drawing/2014/main" xmlns="" val="20001"/>
                    </a:ext>
                  </a:extLst>
                </a:gridCol>
                <a:gridCol w="2127222">
                  <a:extLst>
                    <a:ext uri="{9D8B030D-6E8A-4147-A177-3AD203B41FA5}">
                      <a16:colId xmlns:a16="http://schemas.microsoft.com/office/drawing/2014/main" xmlns="" val="20002"/>
                    </a:ext>
                  </a:extLst>
                </a:gridCol>
                <a:gridCol w="2141539">
                  <a:extLst>
                    <a:ext uri="{9D8B030D-6E8A-4147-A177-3AD203B41FA5}">
                      <a16:colId xmlns:a16="http://schemas.microsoft.com/office/drawing/2014/main" xmlns="" val="20003"/>
                    </a:ext>
                  </a:extLst>
                </a:gridCol>
              </a:tblGrid>
              <a:tr h="142240">
                <a:tc gridSpan="2">
                  <a:txBody>
                    <a:bodyPr/>
                    <a:lstStyle/>
                    <a:p>
                      <a:pPr algn="l"/>
                      <a:endParaRPr lang="en-US" sz="1800" dirty="0"/>
                    </a:p>
                  </a:txBody>
                  <a:tcPr>
                    <a:solidFill>
                      <a:srgbClr val="CEE6F3"/>
                    </a:solidFill>
                  </a:tcPr>
                </a:tc>
                <a:tc hMerge="1">
                  <a:txBody>
                    <a:bodyPr/>
                    <a:lstStyle/>
                    <a:p>
                      <a:endParaRPr lang="en-US" sz="1200" dirty="0"/>
                    </a:p>
                  </a:txBody>
                  <a:tcPr/>
                </a:tc>
                <a:tc gridSpan="2">
                  <a:txBody>
                    <a:bodyPr/>
                    <a:lstStyle/>
                    <a:p>
                      <a:pPr algn="ctr"/>
                      <a:r>
                        <a:rPr lang="en-US" sz="1800" b="1"/>
                        <a:t>($ in millions)</a:t>
                      </a:r>
                      <a:endParaRPr lang="en-US" sz="1800" b="1" dirty="0"/>
                    </a:p>
                  </a:txBody>
                  <a:tcPr anchor="b">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dirty="0"/>
                    </a:p>
                  </a:txBody>
                  <a:tcPr/>
                </a:tc>
                <a:extLst>
                  <a:ext uri="{0D108BD9-81ED-4DB2-BD59-A6C34878D82A}">
                    <a16:rowId xmlns:a16="http://schemas.microsoft.com/office/drawing/2014/main" xmlns="" val="10000"/>
                  </a:ext>
                </a:extLst>
              </a:tr>
              <a:tr h="391160">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a:t>December 26,</a:t>
                      </a:r>
                      <a:r>
                        <a:rPr lang="en-US" sz="1800" b="1" baseline="0"/>
                        <a:t> </a:t>
                      </a:r>
                      <a:r>
                        <a:rPr lang="en-US" sz="1800" b="1" dirty="0"/>
                        <a:t>2015</a:t>
                      </a:r>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a:t>December 27,</a:t>
                      </a:r>
                      <a:r>
                        <a:rPr lang="en-US" sz="1800" b="1" baseline="0"/>
                        <a:t> </a:t>
                      </a:r>
                      <a:r>
                        <a:rPr lang="en-US" sz="1800" b="1" baseline="0" dirty="0"/>
                        <a:t>2014</a:t>
                      </a:r>
                      <a:endParaRPr lang="en-US" sz="18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a16="http://schemas.microsoft.com/office/drawing/2014/main" xmlns="" val="10001"/>
                  </a:ext>
                </a:extLst>
              </a:tr>
              <a:tr h="281383">
                <a:tc gridSpan="2">
                  <a:txBody>
                    <a:bodyPr/>
                    <a:lstStyle/>
                    <a:p>
                      <a:r>
                        <a:rPr lang="en-US" sz="1800" b="0"/>
                        <a:t>Raw materials</a:t>
                      </a:r>
                      <a:endParaRPr lang="en-US" sz="1800" b="0" dirty="0"/>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ctr"/>
                      <a:r>
                        <a:rPr lang="en-US" sz="1800" u="none" dirty="0"/>
                        <a:t>$   532</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ctr"/>
                      <a:r>
                        <a:rPr lang="en-US" sz="1800" u="none" dirty="0"/>
                        <a:t>$   462</a:t>
                      </a:r>
                    </a:p>
                  </a:txBody>
                  <a:tcPr>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a16="http://schemas.microsoft.com/office/drawing/2014/main" xmlns="" val="10002"/>
                  </a:ext>
                </a:extLst>
              </a:tr>
              <a:tr h="320040">
                <a:tc gridSpan="2">
                  <a:txBody>
                    <a:bodyPr/>
                    <a:lstStyle/>
                    <a:p>
                      <a:r>
                        <a:rPr lang="en-US" sz="1800" b="0"/>
                        <a:t>Work in process</a:t>
                      </a:r>
                      <a:endParaRPr lang="en-US" sz="1800" b="0" dirty="0"/>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ctr"/>
                      <a:r>
                        <a:rPr lang="en-US" sz="1800" u="none" dirty="0"/>
                        <a:t>  2,893</a:t>
                      </a:r>
                    </a:p>
                  </a:txBody>
                  <a:tcPr>
                    <a:solidFill>
                      <a:srgbClr val="CEE6F3"/>
                    </a:solidFill>
                  </a:tcPr>
                </a:tc>
                <a:tc>
                  <a:txBody>
                    <a:bodyPr/>
                    <a:lstStyle/>
                    <a:p>
                      <a:pPr algn="ctr"/>
                      <a:r>
                        <a:rPr lang="en-US" sz="1800" u="none" dirty="0"/>
                        <a:t>  2,375</a:t>
                      </a:r>
                    </a:p>
                  </a:txBody>
                  <a:tcPr>
                    <a:solidFill>
                      <a:srgbClr val="CEE6F3"/>
                    </a:solidFill>
                  </a:tcPr>
                </a:tc>
                <a:extLst>
                  <a:ext uri="{0D108BD9-81ED-4DB2-BD59-A6C34878D82A}">
                    <a16:rowId xmlns:a16="http://schemas.microsoft.com/office/drawing/2014/main" xmlns="" val="10003"/>
                  </a:ext>
                </a:extLst>
              </a:tr>
              <a:tr h="416560">
                <a:tc gridSpan="2">
                  <a:txBody>
                    <a:bodyPr/>
                    <a:lstStyle/>
                    <a:p>
                      <a:r>
                        <a:rPr lang="en-US" sz="1800" b="0"/>
                        <a:t>Finished goods</a:t>
                      </a:r>
                      <a:endParaRPr lang="en-US" sz="1800" b="0" dirty="0"/>
                    </a:p>
                  </a:txBody>
                  <a:tcPr>
                    <a:solidFill>
                      <a:srgbClr val="CEE6F3"/>
                    </a:solidFill>
                  </a:tcPr>
                </a:tc>
                <a:tc hMerge="1">
                  <a:txBody>
                    <a:bodyPr/>
                    <a:lstStyle/>
                    <a:p>
                      <a:endParaRPr lang="en-US" sz="1100" dirty="0"/>
                    </a:p>
                  </a:txBody>
                  <a:tcPr>
                    <a:solidFill>
                      <a:srgbClr val="FBEFCF"/>
                    </a:solidFill>
                  </a:tcPr>
                </a:tc>
                <a:tc>
                  <a:txBody>
                    <a:bodyPr/>
                    <a:lstStyle/>
                    <a:p>
                      <a:pPr algn="ctr"/>
                      <a:r>
                        <a:rPr lang="en-US" sz="1800" u="sng" dirty="0"/>
                        <a:t>  1,742</a:t>
                      </a:r>
                    </a:p>
                  </a:txBody>
                  <a:tcPr>
                    <a:solidFill>
                      <a:srgbClr val="CEE6F3"/>
                    </a:solidFill>
                  </a:tcPr>
                </a:tc>
                <a:tc>
                  <a:txBody>
                    <a:bodyPr/>
                    <a:lstStyle/>
                    <a:p>
                      <a:pPr algn="ctr"/>
                      <a:r>
                        <a:rPr lang="en-US" sz="1800" u="sng" dirty="0"/>
                        <a:t>  1,436</a:t>
                      </a:r>
                    </a:p>
                  </a:txBody>
                  <a:tcPr>
                    <a:solidFill>
                      <a:srgbClr val="CEE6F3"/>
                    </a:solidFill>
                  </a:tcPr>
                </a:tc>
                <a:extLst>
                  <a:ext uri="{0D108BD9-81ED-4DB2-BD59-A6C34878D82A}">
                    <a16:rowId xmlns:a16="http://schemas.microsoft.com/office/drawing/2014/main" xmlns="" val="10006"/>
                  </a:ext>
                </a:extLst>
              </a:tr>
              <a:tr h="207151">
                <a:tc gridSpan="2">
                  <a:txBody>
                    <a:bodyPr/>
                    <a:lstStyle/>
                    <a:p>
                      <a:r>
                        <a:rPr lang="en-US" sz="1800" b="0" dirty="0"/>
                        <a:t>     Total</a:t>
                      </a:r>
                      <a:r>
                        <a:rPr lang="en-US" sz="1800" b="0" baseline="0" dirty="0"/>
                        <a:t> </a:t>
                      </a:r>
                      <a:r>
                        <a:rPr lang="en-US" sz="1800" b="0" baseline="0" dirty="0" smtClean="0"/>
                        <a:t>inventories</a:t>
                      </a:r>
                      <a:endParaRPr lang="en-US" sz="1800" b="0" dirty="0"/>
                    </a:p>
                  </a:txBody>
                  <a:tcPr>
                    <a:solidFill>
                      <a:srgbClr val="CEE6F3"/>
                    </a:solidFill>
                  </a:tcPr>
                </a:tc>
                <a:tc hMerge="1">
                  <a:txBody>
                    <a:bodyPr/>
                    <a:lstStyle/>
                    <a:p>
                      <a:endParaRPr lang="en-US" sz="1100" dirty="0"/>
                    </a:p>
                  </a:txBody>
                  <a:tcPr>
                    <a:solidFill>
                      <a:srgbClr val="FBEFCF"/>
                    </a:solidFill>
                  </a:tcPr>
                </a:tc>
                <a:tc>
                  <a:txBody>
                    <a:bodyPr/>
                    <a:lstStyle/>
                    <a:p>
                      <a:pPr algn="ctr"/>
                      <a:r>
                        <a:rPr lang="en-US" sz="1800" u="none" baseline="0"/>
                        <a:t>$ </a:t>
                      </a:r>
                      <a:r>
                        <a:rPr lang="en-US" sz="1800" u="dbl" baseline="0">
                          <a:uFillTx/>
                        </a:rPr>
                        <a:t>5,167</a:t>
                      </a:r>
                      <a:endParaRPr lang="en-US" sz="1800" u="dbl" baseline="0" dirty="0">
                        <a:uFillTx/>
                      </a:endParaRPr>
                    </a:p>
                  </a:txBody>
                  <a:tcPr>
                    <a:solidFill>
                      <a:srgbClr val="CEE6F3"/>
                    </a:solidFill>
                  </a:tcPr>
                </a:tc>
                <a:tc>
                  <a:txBody>
                    <a:bodyPr/>
                    <a:lstStyle/>
                    <a:p>
                      <a:pPr algn="ctr"/>
                      <a:r>
                        <a:rPr lang="en-US" sz="1800" u="dbl" baseline="0" dirty="0"/>
                        <a:t>$ 4,273</a:t>
                      </a:r>
                    </a:p>
                  </a:txBody>
                  <a:tcPr>
                    <a:solidFill>
                      <a:srgbClr val="CEE6F3"/>
                    </a:solid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204196129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dirty="0"/>
              <a:t>Concept Check: LIFO Method</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fontScale="92500"/>
          </a:bodyPr>
          <a:lstStyle/>
          <a:p>
            <a:pPr marL="0" indent="0">
              <a:spcAft>
                <a:spcPts val="1200"/>
              </a:spcAft>
              <a:buNone/>
            </a:pPr>
            <a:r>
              <a:rPr lang="en-US" sz="2400" dirty="0"/>
              <a:t>Fulbright Corp. uses the periodic inventory system</a:t>
            </a:r>
            <a:r>
              <a:rPr lang="en-US" sz="2400" dirty="0" smtClean="0"/>
              <a:t>. During </a:t>
            </a:r>
            <a:r>
              <a:rPr lang="en-US" sz="2400" dirty="0"/>
              <a:t>its first year of operations, Fulbright made the following purchases (listed in chronological order of acquisition):</a:t>
            </a:r>
          </a:p>
          <a:p>
            <a:pPr marL="0" indent="0">
              <a:buNone/>
            </a:pPr>
            <a:r>
              <a:rPr lang="en-US" sz="2400" dirty="0"/>
              <a:t>	</a:t>
            </a:r>
            <a:r>
              <a:rPr lang="en-US" sz="2400" dirty="0">
                <a:sym typeface="Symbol"/>
              </a:rPr>
              <a:t> </a:t>
            </a:r>
            <a:r>
              <a:rPr lang="en-US" sz="2400" dirty="0" smtClean="0"/>
              <a:t>160 </a:t>
            </a:r>
            <a:r>
              <a:rPr lang="en-US" sz="2400" dirty="0"/>
              <a:t>units at $50 </a:t>
            </a:r>
            <a:r>
              <a:rPr lang="en-US" sz="2400" dirty="0">
                <a:sym typeface="Symbol"/>
              </a:rPr>
              <a:t>	</a:t>
            </a:r>
            <a:r>
              <a:rPr lang="en-US" sz="2400" dirty="0"/>
              <a:t/>
            </a:r>
            <a:br>
              <a:rPr lang="en-US" sz="2400" dirty="0"/>
            </a:br>
            <a:r>
              <a:rPr lang="en-US" sz="2400" dirty="0"/>
              <a:t>	 </a:t>
            </a:r>
            <a:r>
              <a:rPr lang="en-US" sz="2400" dirty="0" smtClean="0"/>
              <a:t>280 </a:t>
            </a:r>
            <a:r>
              <a:rPr lang="en-US" sz="2400" dirty="0"/>
              <a:t>units at $40</a:t>
            </a:r>
            <a:br>
              <a:rPr lang="en-US" sz="2400" dirty="0"/>
            </a:br>
            <a:r>
              <a:rPr lang="en-US" sz="2400" dirty="0"/>
              <a:t>	 </a:t>
            </a:r>
            <a:r>
              <a:rPr lang="en-US" sz="2400" dirty="0" smtClean="0"/>
              <a:t>680 </a:t>
            </a:r>
            <a:r>
              <a:rPr lang="en-US" sz="2400" dirty="0"/>
              <a:t>units at $30</a:t>
            </a:r>
          </a:p>
          <a:p>
            <a:pPr marL="0" indent="0">
              <a:spcBef>
                <a:spcPts val="1200"/>
              </a:spcBef>
              <a:spcAft>
                <a:spcPts val="1200"/>
              </a:spcAft>
              <a:buNone/>
            </a:pPr>
            <a:r>
              <a:rPr lang="en-US" sz="2400" dirty="0"/>
              <a:t>Sales for the year totaled 1,080 units, leaving 40 units on hand at the end of the year. Ending inventory using the</a:t>
            </a:r>
            <a:r>
              <a:rPr lang="en-US" sz="2400" dirty="0">
                <a:solidFill>
                  <a:srgbClr val="C00000"/>
                </a:solidFill>
              </a:rPr>
              <a:t> </a:t>
            </a:r>
            <a:r>
              <a:rPr lang="en-US" sz="2400" b="1" dirty="0">
                <a:solidFill>
                  <a:srgbClr val="C00000"/>
                </a:solidFill>
              </a:rPr>
              <a:t>LIFO</a:t>
            </a:r>
            <a:r>
              <a:rPr lang="en-US" sz="2400" dirty="0"/>
              <a:t> method is:</a:t>
            </a:r>
          </a:p>
          <a:p>
            <a:pPr marL="457200" indent="-457200">
              <a:buFont typeface="+mj-lt"/>
              <a:buAutoNum type="alphaLcPeriod"/>
            </a:pPr>
            <a:r>
              <a:rPr lang="en-US" sz="2400" dirty="0" smtClean="0"/>
              <a:t>$1,300 </a:t>
            </a:r>
            <a:endParaRPr lang="en-US" sz="2400" dirty="0"/>
          </a:p>
          <a:p>
            <a:pPr marL="457200" indent="-457200">
              <a:buFont typeface="+mj-lt"/>
              <a:buAutoNum type="alphaLcPeriod"/>
            </a:pPr>
            <a:r>
              <a:rPr lang="en-US" sz="2400" dirty="0" smtClean="0"/>
              <a:t>$2,000 </a:t>
            </a:r>
            <a:endParaRPr lang="en-US" sz="2400" dirty="0"/>
          </a:p>
          <a:p>
            <a:pPr marL="457200" indent="-457200">
              <a:buFont typeface="+mj-lt"/>
              <a:buAutoNum type="alphaLcPeriod"/>
            </a:pPr>
            <a:r>
              <a:rPr lang="en-US" sz="2400" dirty="0" smtClean="0"/>
              <a:t>$1,414 </a:t>
            </a:r>
            <a:endParaRPr lang="en-US" sz="2400" dirty="0"/>
          </a:p>
          <a:p>
            <a:pPr marL="457200" indent="-457200">
              <a:buFont typeface="+mj-lt"/>
              <a:buAutoNum type="alphaLcPeriod"/>
            </a:pPr>
            <a:r>
              <a:rPr lang="en-US" sz="2400" dirty="0" smtClean="0"/>
              <a:t>$1,200 </a:t>
            </a:r>
            <a:endParaRPr lang="en-US" sz="24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1999" y="5200709"/>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846120" y="5141893"/>
            <a:ext cx="3097480" cy="954107"/>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 </a:t>
            </a:r>
            <a:r>
              <a:rPr lang="en-US" sz="2200" dirty="0"/>
              <a:t>The correct answer is </a:t>
            </a:r>
            <a:r>
              <a:rPr lang="en-US" sz="2200" i="1" dirty="0" smtClean="0"/>
              <a:t>b</a:t>
            </a:r>
            <a:r>
              <a:rPr lang="en-US" sz="2200" dirty="0"/>
              <a:t>:</a:t>
            </a:r>
            <a:r>
              <a:rPr lang="en-US" sz="2200" dirty="0" smtClean="0"/>
              <a:t> </a:t>
            </a:r>
          </a:p>
          <a:p>
            <a:pPr lvl="0"/>
            <a:r>
              <a:rPr lang="en-US" sz="2200" dirty="0" smtClean="0"/>
              <a:t>40 </a:t>
            </a:r>
            <a:r>
              <a:rPr lang="en-US" sz="2200" dirty="0"/>
              <a:t>units </a:t>
            </a:r>
            <a:r>
              <a:rPr lang="en-US" sz="2000" dirty="0"/>
              <a:t>×</a:t>
            </a:r>
            <a:r>
              <a:rPr lang="en-US" sz="2200" dirty="0" smtClean="0"/>
              <a:t> </a:t>
            </a:r>
            <a:r>
              <a:rPr lang="en-US" sz="2200" dirty="0"/>
              <a:t>$50 = </a:t>
            </a:r>
            <a:r>
              <a:rPr lang="en-US" sz="2200" b="1" dirty="0">
                <a:solidFill>
                  <a:srgbClr val="C00000"/>
                </a:solidFill>
              </a:rPr>
              <a:t>$2,000</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LO8-4</a:t>
            </a:r>
            <a:endParaRPr lang="en-IN" dirty="0"/>
          </a:p>
        </p:txBody>
      </p:sp>
    </p:spTree>
    <p:extLst>
      <p:ext uri="{BB962C8B-B14F-4D97-AF65-F5344CB8AC3E}">
        <p14:creationId xmlns:p14="http://schemas.microsoft.com/office/powerpoint/2010/main" val="65766397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Decision Makers’ Perspective:</a:t>
            </a:r>
            <a:br>
              <a:rPr lang="en-US" sz="3600" dirty="0"/>
            </a:br>
            <a:r>
              <a:rPr lang="en-US" sz="3600" dirty="0"/>
              <a:t>Choosing Appropriate Inventory Method</a:t>
            </a:r>
          </a:p>
        </p:txBody>
      </p:sp>
      <p:sp>
        <p:nvSpPr>
          <p:cNvPr id="5" name="Content Placeholder 4"/>
          <p:cNvSpPr>
            <a:spLocks noGrp="1"/>
          </p:cNvSpPr>
          <p:nvPr>
            <p:ph idx="1"/>
          </p:nvPr>
        </p:nvSpPr>
        <p:spPr/>
        <p:txBody>
          <a:bodyPr>
            <a:normAutofit/>
          </a:bodyPr>
          <a:lstStyle/>
          <a:p>
            <a:r>
              <a:rPr lang="en-IN" sz="2800" dirty="0"/>
              <a:t>Choices are a combination of:</a:t>
            </a:r>
          </a:p>
          <a:p>
            <a:endParaRPr lang="en-IN" sz="2800" dirty="0"/>
          </a:p>
          <a:p>
            <a:endParaRPr lang="en-IN" sz="2800" dirty="0"/>
          </a:p>
          <a:p>
            <a:endParaRPr lang="en-IN" sz="2800" dirty="0"/>
          </a:p>
          <a:p>
            <a:endParaRPr lang="en-IN" sz="2800" dirty="0"/>
          </a:p>
          <a:p>
            <a:endParaRPr lang="en-US" sz="2800" dirty="0"/>
          </a:p>
          <a:p>
            <a:r>
              <a:rPr lang="en-US" sz="2800" dirty="0"/>
              <a:t>Managers </a:t>
            </a:r>
            <a:r>
              <a:rPr lang="en-IN" sz="2800" dirty="0"/>
              <a:t>sometimes make these choices to maximize their own personal benefits rather than those of the company or its external constituents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LO8-5</a:t>
            </a:r>
          </a:p>
        </p:txBody>
      </p:sp>
      <p:sp>
        <p:nvSpPr>
          <p:cNvPr id="3" name="TextBox 2"/>
          <p:cNvSpPr txBox="1"/>
          <p:nvPr/>
        </p:nvSpPr>
        <p:spPr>
          <a:xfrm>
            <a:off x="654268" y="2257098"/>
            <a:ext cx="2636977" cy="892552"/>
          </a:xfrm>
          <a:prstGeom prst="rect">
            <a:avLst/>
          </a:prstGeom>
          <a:solidFill>
            <a:schemeClr val="accent1">
              <a:lumMod val="40000"/>
              <a:lumOff val="60000"/>
            </a:schemeClr>
          </a:solidFill>
        </p:spPr>
        <p:txBody>
          <a:bodyPr wrap="square" rtlCol="0">
            <a:spAutoFit/>
          </a:bodyPr>
          <a:lstStyle/>
          <a:p>
            <a:pPr algn="ctr"/>
            <a:r>
              <a:rPr lang="en-US" sz="2600" dirty="0"/>
              <a:t>Inventory cost flow assumption</a:t>
            </a:r>
          </a:p>
        </p:txBody>
      </p:sp>
      <p:sp>
        <p:nvSpPr>
          <p:cNvPr id="6" name="TextBox 5"/>
          <p:cNvSpPr txBox="1"/>
          <p:nvPr/>
        </p:nvSpPr>
        <p:spPr>
          <a:xfrm>
            <a:off x="3342526" y="2257098"/>
            <a:ext cx="1922933" cy="892552"/>
          </a:xfrm>
          <a:prstGeom prst="rect">
            <a:avLst/>
          </a:prstGeom>
          <a:solidFill>
            <a:schemeClr val="accent3">
              <a:lumMod val="40000"/>
              <a:lumOff val="60000"/>
            </a:schemeClr>
          </a:solidFill>
        </p:spPr>
        <p:txBody>
          <a:bodyPr wrap="square" rtlCol="0">
            <a:spAutoFit/>
          </a:bodyPr>
          <a:lstStyle/>
          <a:p>
            <a:pPr algn="ctr"/>
            <a:r>
              <a:rPr lang="en-US" sz="2600" dirty="0"/>
              <a:t>Depreciation method</a:t>
            </a:r>
          </a:p>
        </p:txBody>
      </p:sp>
      <p:sp>
        <p:nvSpPr>
          <p:cNvPr id="7" name="TextBox 6"/>
          <p:cNvSpPr txBox="1"/>
          <p:nvPr/>
        </p:nvSpPr>
        <p:spPr>
          <a:xfrm>
            <a:off x="5323726" y="2257098"/>
            <a:ext cx="1922933" cy="892552"/>
          </a:xfrm>
          <a:prstGeom prst="rect">
            <a:avLst/>
          </a:prstGeom>
          <a:solidFill>
            <a:schemeClr val="accent4">
              <a:lumMod val="40000"/>
              <a:lumOff val="60000"/>
            </a:schemeClr>
          </a:solidFill>
        </p:spPr>
        <p:txBody>
          <a:bodyPr wrap="square" rtlCol="0">
            <a:spAutoFit/>
          </a:bodyPr>
          <a:lstStyle/>
          <a:p>
            <a:pPr algn="ctr"/>
            <a:r>
              <a:rPr lang="en-US" sz="2600" dirty="0"/>
              <a:t>Pension</a:t>
            </a:r>
          </a:p>
          <a:p>
            <a:pPr algn="ctr"/>
            <a:r>
              <a:rPr lang="en-US" sz="2600" dirty="0"/>
              <a:t>assumptions</a:t>
            </a:r>
          </a:p>
        </p:txBody>
      </p:sp>
      <p:sp>
        <p:nvSpPr>
          <p:cNvPr id="8" name="TextBox 7"/>
          <p:cNvSpPr txBox="1"/>
          <p:nvPr/>
        </p:nvSpPr>
        <p:spPr>
          <a:xfrm>
            <a:off x="7313502" y="2257098"/>
            <a:ext cx="1748121" cy="892552"/>
          </a:xfrm>
          <a:prstGeom prst="rect">
            <a:avLst/>
          </a:prstGeom>
          <a:solidFill>
            <a:schemeClr val="accent6">
              <a:lumMod val="40000"/>
              <a:lumOff val="60000"/>
            </a:schemeClr>
          </a:solidFill>
        </p:spPr>
        <p:txBody>
          <a:bodyPr wrap="square" rtlCol="0">
            <a:spAutoFit/>
          </a:bodyPr>
          <a:lstStyle/>
          <a:p>
            <a:pPr algn="ctr"/>
            <a:r>
              <a:rPr lang="en-US" sz="2600" dirty="0"/>
              <a:t>Other choices</a:t>
            </a:r>
          </a:p>
        </p:txBody>
      </p:sp>
      <p:sp>
        <p:nvSpPr>
          <p:cNvPr id="9" name="Left Brace 8"/>
          <p:cNvSpPr/>
          <p:nvPr/>
        </p:nvSpPr>
        <p:spPr>
          <a:xfrm rot="16200000">
            <a:off x="4448958" y="-632150"/>
            <a:ext cx="817977" cy="8407356"/>
          </a:xfrm>
          <a:prstGeom prst="leftBrace">
            <a:avLst>
              <a:gd name="adj1" fmla="val 39171"/>
              <a:gd name="adj2" fmla="val 52378"/>
            </a:avLst>
          </a:prstGeom>
          <a:ln w="28575">
            <a:solidFill>
              <a:srgbClr val="0072A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TextBox 9"/>
          <p:cNvSpPr txBox="1"/>
          <p:nvPr/>
        </p:nvSpPr>
        <p:spPr>
          <a:xfrm>
            <a:off x="2840548" y="4003357"/>
            <a:ext cx="4855652" cy="492443"/>
          </a:xfrm>
          <a:prstGeom prst="rect">
            <a:avLst/>
          </a:prstGeom>
          <a:solidFill>
            <a:srgbClr val="0072A2"/>
          </a:solidFill>
        </p:spPr>
        <p:txBody>
          <a:bodyPr wrap="square" rtlCol="0">
            <a:spAutoFit/>
          </a:bodyPr>
          <a:lstStyle/>
          <a:p>
            <a:pPr algn="ctr"/>
            <a:r>
              <a:rPr lang="en-US" sz="2600" dirty="0">
                <a:solidFill>
                  <a:schemeClr val="bg1"/>
                </a:solidFill>
              </a:rPr>
              <a:t>To meet a particular objective</a:t>
            </a:r>
          </a:p>
        </p:txBody>
      </p:sp>
    </p:spTree>
    <p:extLst>
      <p:ext uri="{BB962C8B-B14F-4D97-AF65-F5344CB8AC3E}">
        <p14:creationId xmlns:p14="http://schemas.microsoft.com/office/powerpoint/2010/main" val="14881091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xEl>
                                              <p:pRg st="6" end="6"/>
                                            </p:txEl>
                                          </p:spTgt>
                                        </p:tgtEl>
                                        <p:attrNameLst>
                                          <p:attrName>style.visibility</p:attrName>
                                        </p:attrNameLst>
                                      </p:cBhvr>
                                      <p:to>
                                        <p:strVal val="visible"/>
                                      </p:to>
                                    </p:set>
                                    <p:animEffect transition="in" filter="fade">
                                      <p:cBhvr>
                                        <p:cTn id="3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58" y="6096"/>
            <a:ext cx="8229600" cy="1143000"/>
          </a:xfrm>
        </p:spPr>
        <p:txBody>
          <a:bodyPr/>
          <a:lstStyle/>
          <a:p>
            <a:r>
              <a:rPr lang="en-US" dirty="0">
                <a:latin typeface="+mj-lt"/>
              </a:rPr>
              <a:t>Factors Influencing Method Choice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LO8-5</a:t>
            </a:r>
          </a:p>
        </p:txBody>
      </p:sp>
      <p:sp>
        <p:nvSpPr>
          <p:cNvPr id="6" name="Rectangle 5"/>
          <p:cNvSpPr/>
          <p:nvPr/>
        </p:nvSpPr>
        <p:spPr>
          <a:xfrm>
            <a:off x="633845" y="1297049"/>
            <a:ext cx="8357755" cy="5256151"/>
          </a:xfrm>
          <a:prstGeom prst="rect">
            <a:avLst/>
          </a:prstGeom>
          <a:ln>
            <a:solidFill>
              <a:schemeClr val="accent3">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itchFamily="34" charset="0"/>
              <a:buChar char="•"/>
            </a:pPr>
            <a:endParaRPr lang="en-IN" sz="1400" dirty="0" smtClean="0"/>
          </a:p>
          <a:p>
            <a:r>
              <a:rPr lang="en-IN" sz="2800" b="1" dirty="0" smtClean="0">
                <a:solidFill>
                  <a:srgbClr val="C00000"/>
                </a:solidFill>
              </a:rPr>
              <a:t>Example</a:t>
            </a:r>
            <a:r>
              <a:rPr lang="en-IN" sz="2800" b="1" dirty="0">
                <a:solidFill>
                  <a:srgbClr val="C00000"/>
                </a:solidFill>
              </a:rPr>
              <a:t>: </a:t>
            </a:r>
          </a:p>
          <a:p>
            <a:pPr marL="457200" indent="-457200">
              <a:buFont typeface="Arial"/>
              <a:buChar char="•"/>
            </a:pPr>
            <a:r>
              <a:rPr lang="en-IN" sz="2800" dirty="0"/>
              <a:t>Companies often attempt to sell the oldest goods in inventory first </a:t>
            </a:r>
            <a:endParaRPr lang="en-US" sz="2600" dirty="0"/>
          </a:p>
          <a:p>
            <a:pPr marL="914400" lvl="1" indent="-457200">
              <a:buFont typeface="Lucida Grande"/>
              <a:buChar char="–"/>
            </a:pPr>
            <a:r>
              <a:rPr lang="en-US" sz="2600" dirty="0"/>
              <a:t>FIFO best suits the physical flow in these situations</a:t>
            </a:r>
          </a:p>
          <a:p>
            <a:pPr marL="914400" lvl="1" indent="-457200">
              <a:buFont typeface="Lucida Grande"/>
              <a:buChar char="–"/>
            </a:pPr>
            <a:r>
              <a:rPr lang="en-US" sz="2600" dirty="0"/>
              <a:t>If inventory sold comes from a mixture of goods acquired at various times, such as with a liquid, the average cost method would more closely correspond to actual physical flow</a:t>
            </a:r>
          </a:p>
          <a:p>
            <a:pPr marL="914400" lvl="1" indent="-457200">
              <a:buFont typeface="Lucida Grande"/>
              <a:buChar char="–"/>
            </a:pPr>
            <a:r>
              <a:rPr lang="en-US" sz="2600" dirty="0"/>
              <a:t>There are very few inventories that flow in a LIFO manner</a:t>
            </a:r>
          </a:p>
          <a:p>
            <a:pPr lvl="1" indent="-457200">
              <a:buFont typeface="Arial" panose="020B0604020202020204" pitchFamily="34" charset="0"/>
              <a:buChar char="•"/>
            </a:pPr>
            <a:r>
              <a:rPr lang="en-US" sz="2600" dirty="0"/>
              <a:t>It is not mandatory to choose the method that approximates actual physical </a:t>
            </a:r>
            <a:r>
              <a:rPr lang="en-US" sz="2600" dirty="0" smtClean="0"/>
              <a:t>flow</a:t>
            </a:r>
            <a:endParaRPr lang="en-IN" sz="2800" dirty="0" smtClean="0"/>
          </a:p>
          <a:p>
            <a:pPr lvl="1"/>
            <a:endParaRPr lang="en-US" sz="2600" dirty="0" smtClean="0"/>
          </a:p>
          <a:p>
            <a:endParaRPr lang="en-US" sz="2800" dirty="0"/>
          </a:p>
          <a:p>
            <a:endParaRPr lang="en-US" sz="2800" dirty="0"/>
          </a:p>
          <a:p>
            <a:endParaRPr lang="en-IN" sz="2800" dirty="0"/>
          </a:p>
          <a:p>
            <a:endParaRPr lang="en-IN" sz="2800" dirty="0"/>
          </a:p>
          <a:p>
            <a:endParaRPr lang="en-US" sz="2800" dirty="0"/>
          </a:p>
        </p:txBody>
      </p:sp>
      <p:sp>
        <p:nvSpPr>
          <p:cNvPr id="7" name="Freeform 6"/>
          <p:cNvSpPr/>
          <p:nvPr/>
        </p:nvSpPr>
        <p:spPr>
          <a:xfrm>
            <a:off x="910147" y="973037"/>
            <a:ext cx="7805149" cy="625039"/>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3">
              <a:lumMod val="40000"/>
              <a:lumOff val="60000"/>
            </a:schemeClr>
          </a:solidFill>
          <a:ln>
            <a:solidFill>
              <a:schemeClr val="accent3">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US" sz="2800" b="1" dirty="0">
                <a:solidFill>
                  <a:schemeClr val="tx1"/>
                </a:solidFill>
              </a:rPr>
              <a:t>Physical Flow</a:t>
            </a:r>
            <a:endParaRPr lang="en-IN" sz="2800" b="1" dirty="0">
              <a:solidFill>
                <a:schemeClr val="tx1"/>
              </a:solidFill>
              <a:latin typeface="+mj-lt"/>
            </a:endParaRPr>
          </a:p>
        </p:txBody>
      </p:sp>
    </p:spTree>
    <p:extLst>
      <p:ext uri="{BB962C8B-B14F-4D97-AF65-F5344CB8AC3E}">
        <p14:creationId xmlns:p14="http://schemas.microsoft.com/office/powerpoint/2010/main" val="41907144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Effect transition="in" filter="fade">
                                      <p:cBhvr>
                                        <p:cTn id="29"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432" y="88694"/>
            <a:ext cx="8614568" cy="1143000"/>
          </a:xfrm>
        </p:spPr>
        <p:txBody>
          <a:bodyPr>
            <a:normAutofit fontScale="90000"/>
          </a:bodyPr>
          <a:lstStyle/>
          <a:p>
            <a:r>
              <a:rPr lang="en-US" dirty="0">
                <a:latin typeface="+mj-lt"/>
              </a:rPr>
              <a:t>Factors Influencing Method Choice </a:t>
            </a:r>
            <a:r>
              <a:rPr lang="en-US" sz="2800" dirty="0" smtClean="0">
                <a:latin typeface="+mj-lt"/>
              </a:rPr>
              <a:t>(continued)</a:t>
            </a:r>
            <a:endParaRPr lang="en-US" sz="28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LO8-5</a:t>
            </a:r>
          </a:p>
        </p:txBody>
      </p:sp>
      <p:sp>
        <p:nvSpPr>
          <p:cNvPr id="6" name="Rectangle 5"/>
          <p:cNvSpPr/>
          <p:nvPr/>
        </p:nvSpPr>
        <p:spPr>
          <a:xfrm>
            <a:off x="609600" y="1506537"/>
            <a:ext cx="8410698" cy="5046663"/>
          </a:xfrm>
          <a:prstGeom prst="rect">
            <a:avLst/>
          </a:prstGeom>
          <a:ln>
            <a:solidFill>
              <a:schemeClr val="accent4">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N" sz="2800" dirty="0"/>
          </a:p>
          <a:p>
            <a:pPr marL="457200" indent="-457200">
              <a:buFont typeface="Arial" panose="020B0604020202020204" pitchFamily="34" charset="0"/>
              <a:buChar char="•"/>
            </a:pPr>
            <a:r>
              <a:rPr lang="en-IN" sz="2600" dirty="0"/>
              <a:t>If the unit cost of inventory changes, the method chosen will have an impact on </a:t>
            </a:r>
          </a:p>
          <a:p>
            <a:pPr marL="914400" lvl="1" indent="-457200">
              <a:buSzPct val="75000"/>
              <a:buFont typeface="Lucida Grande"/>
              <a:buChar char="–"/>
            </a:pPr>
            <a:r>
              <a:rPr lang="en-US" sz="2500" dirty="0"/>
              <a:t>A</a:t>
            </a:r>
            <a:r>
              <a:rPr lang="en-US" sz="2500" dirty="0" smtClean="0"/>
              <a:t>mount </a:t>
            </a:r>
            <a:r>
              <a:rPr lang="en-US" sz="2500" dirty="0"/>
              <a:t>of income reported </a:t>
            </a:r>
            <a:r>
              <a:rPr lang="en-IN" sz="2500" dirty="0"/>
              <a:t>to external parties</a:t>
            </a:r>
            <a:r>
              <a:rPr lang="en-US" sz="2500" dirty="0"/>
              <a:t> </a:t>
            </a:r>
          </a:p>
          <a:p>
            <a:pPr marL="914400" lvl="1" indent="-457200">
              <a:buSzPct val="75000"/>
              <a:buFont typeface="Lucida Grande"/>
              <a:buChar char="–"/>
            </a:pPr>
            <a:r>
              <a:rPr lang="en-US" sz="2500" dirty="0"/>
              <a:t>T</a:t>
            </a:r>
            <a:r>
              <a:rPr lang="en-US" sz="2500" dirty="0" smtClean="0"/>
              <a:t>he </a:t>
            </a:r>
            <a:r>
              <a:rPr lang="en-US" sz="2500" dirty="0"/>
              <a:t>amount of taxes paid to:</a:t>
            </a:r>
          </a:p>
          <a:p>
            <a:pPr marL="1371600" lvl="2" indent="-457200">
              <a:buSzPct val="75000"/>
              <a:buFont typeface="Arial" panose="020B0604020202020204" pitchFamily="34" charset="0"/>
              <a:buChar char="•"/>
            </a:pPr>
            <a:r>
              <a:rPr lang="en-IN" sz="2500" dirty="0"/>
              <a:t>T</a:t>
            </a:r>
            <a:r>
              <a:rPr lang="en-IN" sz="2500" dirty="0" smtClean="0"/>
              <a:t>he </a:t>
            </a:r>
            <a:r>
              <a:rPr lang="en-US" sz="2500" dirty="0"/>
              <a:t>Internal Revenue Service (</a:t>
            </a:r>
            <a:r>
              <a:rPr lang="en-IN" sz="2500" dirty="0"/>
              <a:t>IRS) </a:t>
            </a:r>
          </a:p>
          <a:p>
            <a:pPr marL="1371600" lvl="2" indent="-457200">
              <a:buSzPct val="75000"/>
              <a:buFont typeface="Arial" panose="020B0604020202020204" pitchFamily="34" charset="0"/>
              <a:buChar char="•"/>
            </a:pPr>
            <a:r>
              <a:rPr lang="en-IN" sz="2500" dirty="0"/>
              <a:t>S</a:t>
            </a:r>
            <a:r>
              <a:rPr lang="en-IN" sz="2500" dirty="0" smtClean="0"/>
              <a:t>tate </a:t>
            </a:r>
            <a:r>
              <a:rPr lang="en-IN" sz="2500" dirty="0"/>
              <a:t>and local taxing authorities</a:t>
            </a:r>
            <a:endParaRPr lang="en-US" sz="2500" dirty="0"/>
          </a:p>
          <a:p>
            <a:pPr marL="457200" indent="-457200">
              <a:buFont typeface="Arial" panose="020B0604020202020204" pitchFamily="34" charset="0"/>
              <a:buChar char="•"/>
            </a:pPr>
            <a:r>
              <a:rPr lang="en-IN" sz="2600" dirty="0"/>
              <a:t>When prices rise and inventory quantities are not decreasing:</a:t>
            </a:r>
          </a:p>
          <a:p>
            <a:pPr marL="914400" lvl="1" indent="-457200">
              <a:buSzPct val="75000"/>
              <a:buFont typeface="Lucida Grande"/>
              <a:buChar char="–"/>
            </a:pPr>
            <a:r>
              <a:rPr lang="en-US" sz="2500" dirty="0"/>
              <a:t>LIFO produces a higher </a:t>
            </a:r>
            <a:r>
              <a:rPr lang="en-IN" sz="2500" dirty="0"/>
              <a:t>cost of goods sold and therefore lower net income than the other methods</a:t>
            </a:r>
          </a:p>
          <a:p>
            <a:pPr marL="914400" lvl="1" indent="-457200">
              <a:buSzPct val="75000"/>
              <a:buFont typeface="Lucida Grande"/>
              <a:buChar char="–"/>
            </a:pPr>
            <a:r>
              <a:rPr lang="en-US" sz="2500" dirty="0"/>
              <a:t>L</a:t>
            </a:r>
            <a:r>
              <a:rPr lang="en-US" sz="2500" dirty="0" smtClean="0"/>
              <a:t>ower </a:t>
            </a:r>
            <a:r>
              <a:rPr lang="en-US" sz="2500" dirty="0"/>
              <a:t>taxable income is reported and lower taxes paid</a:t>
            </a:r>
            <a:endParaRPr lang="en-IN" sz="2500" dirty="0"/>
          </a:p>
        </p:txBody>
      </p:sp>
      <p:sp>
        <p:nvSpPr>
          <p:cNvPr id="7" name="Freeform 6"/>
          <p:cNvSpPr/>
          <p:nvPr/>
        </p:nvSpPr>
        <p:spPr>
          <a:xfrm>
            <a:off x="953883" y="1231694"/>
            <a:ext cx="7805149"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4">
              <a:lumMod val="40000"/>
              <a:lumOff val="60000"/>
            </a:schemeClr>
          </a:solidFill>
          <a:ln>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IN" sz="2800" b="1" dirty="0">
                <a:solidFill>
                  <a:schemeClr val="tx1"/>
                </a:solidFill>
              </a:rPr>
              <a:t>Income Taxes and Net Income</a:t>
            </a:r>
            <a:endParaRPr lang="en-IN" sz="2800" b="1" dirty="0">
              <a:solidFill>
                <a:schemeClr val="tx1"/>
              </a:solidFill>
              <a:latin typeface="+mj-lt"/>
            </a:endParaRPr>
          </a:p>
        </p:txBody>
      </p:sp>
    </p:spTree>
    <p:extLst>
      <p:ext uri="{BB962C8B-B14F-4D97-AF65-F5344CB8AC3E}">
        <p14:creationId xmlns:p14="http://schemas.microsoft.com/office/powerpoint/2010/main" val="41325107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7" end="7"/>
                                            </p:txEl>
                                          </p:spTgt>
                                        </p:tgtEl>
                                        <p:attrNameLst>
                                          <p:attrName>style.visibility</p:attrName>
                                        </p:attrNameLst>
                                      </p:cBhvr>
                                      <p:to>
                                        <p:strVal val="visible"/>
                                      </p:to>
                                    </p:set>
                                    <p:animEffect transition="in" filter="fade">
                                      <p:cBhvr>
                                        <p:cTn id="34" dur="500"/>
                                        <p:tgtEl>
                                          <p:spTgt spid="6">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animEffect transition="in" filter="fade">
                                      <p:cBhvr>
                                        <p:cTn id="3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Income Taxes and Net Income</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LO8-5</a:t>
            </a:r>
          </a:p>
        </p:txBody>
      </p:sp>
      <p:sp>
        <p:nvSpPr>
          <p:cNvPr id="6" name="Rectangle 5"/>
          <p:cNvSpPr/>
          <p:nvPr/>
        </p:nvSpPr>
        <p:spPr>
          <a:xfrm>
            <a:off x="740839" y="1761846"/>
            <a:ext cx="8250761" cy="4257954"/>
          </a:xfrm>
          <a:prstGeom prst="rect">
            <a:avLst/>
          </a:prstGeom>
          <a:ln>
            <a:solidFill>
              <a:schemeClr val="accent4">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Many companies choose </a:t>
            </a:r>
            <a:r>
              <a:rPr lang="en-IN" sz="2800" dirty="0"/>
              <a:t>LIFO in order to reduce </a:t>
            </a:r>
            <a:r>
              <a:rPr lang="en-US" sz="2800" dirty="0"/>
              <a:t>income taxes in periods when prices are rising</a:t>
            </a:r>
          </a:p>
          <a:p>
            <a:pPr marL="457200" indent="-457200">
              <a:buFont typeface="Arial" panose="020B0604020202020204" pitchFamily="34" charset="0"/>
              <a:buChar char="•"/>
            </a:pPr>
            <a:r>
              <a:rPr lang="en-IN" sz="2800" dirty="0"/>
              <a:t>Taxes are not reduced permanently, only deferred</a:t>
            </a:r>
            <a:endParaRPr lang="en-US" sz="2800" dirty="0"/>
          </a:p>
          <a:p>
            <a:pPr marL="457200" indent="-457200">
              <a:buFont typeface="Arial" panose="020B0604020202020204" pitchFamily="34" charset="0"/>
              <a:buChar char="•"/>
            </a:pPr>
            <a:r>
              <a:rPr lang="en-US" sz="2800" dirty="0"/>
              <a:t>The IRS requires companies to follow the </a:t>
            </a:r>
            <a:r>
              <a:rPr lang="en-US" sz="2800" b="1" dirty="0">
                <a:solidFill>
                  <a:srgbClr val="C00000"/>
                </a:solidFill>
              </a:rPr>
              <a:t>LIFO conformity rule</a:t>
            </a:r>
          </a:p>
          <a:p>
            <a:pPr marL="457200" indent="-457200">
              <a:buFont typeface="Arial" panose="020B0604020202020204" pitchFamily="34" charset="0"/>
              <a:buChar char="•"/>
            </a:pPr>
            <a:r>
              <a:rPr lang="en-US" sz="2800" u="sng" dirty="0"/>
              <a:t>LIFO conformity rule:</a:t>
            </a:r>
          </a:p>
          <a:p>
            <a:pPr lvl="1"/>
            <a:r>
              <a:rPr lang="en-IN" sz="2600" dirty="0" smtClean="0"/>
              <a:t>If </a:t>
            </a:r>
            <a:r>
              <a:rPr lang="en-IN" sz="2600" dirty="0"/>
              <a:t>a company uses LIFO to measure taxable income, it also must use LIFO for </a:t>
            </a:r>
            <a:r>
              <a:rPr lang="en-US" sz="2600" dirty="0"/>
              <a:t>external financial reporting</a:t>
            </a:r>
            <a:endParaRPr lang="en-US" sz="2600" b="1" dirty="0"/>
          </a:p>
        </p:txBody>
      </p:sp>
      <p:sp>
        <p:nvSpPr>
          <p:cNvPr id="7" name="Freeform 6"/>
          <p:cNvSpPr/>
          <p:nvPr/>
        </p:nvSpPr>
        <p:spPr>
          <a:xfrm>
            <a:off x="881145" y="1418075"/>
            <a:ext cx="7805149"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4">
              <a:lumMod val="40000"/>
              <a:lumOff val="60000"/>
            </a:schemeClr>
          </a:solidFill>
          <a:ln>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IN" sz="2800" b="1" dirty="0">
                <a:solidFill>
                  <a:schemeClr val="tx1"/>
                </a:solidFill>
              </a:rPr>
              <a:t>Income Taxes and Net Income</a:t>
            </a:r>
            <a:endParaRPr lang="en-IN" sz="2800" b="1" dirty="0">
              <a:solidFill>
                <a:schemeClr val="tx1"/>
              </a:solidFill>
              <a:latin typeface="+mj-lt"/>
            </a:endParaRPr>
          </a:p>
        </p:txBody>
      </p:sp>
    </p:spTree>
    <p:extLst>
      <p:ext uri="{BB962C8B-B14F-4D97-AF65-F5344CB8AC3E}">
        <p14:creationId xmlns:p14="http://schemas.microsoft.com/office/powerpoint/2010/main" val="22024346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fade">
                                      <p:cBhvr>
                                        <p:cTn id="25" dur="500"/>
                                        <p:tgtEl>
                                          <p:spTgt spid="6">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fade">
                                      <p:cBhvr>
                                        <p:cTn id="2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dirty="0"/>
              <a:t>Concept Check: Method Choice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200" dirty="0"/>
              <a:t>Which of these is </a:t>
            </a:r>
            <a:r>
              <a:rPr lang="en-US" sz="2200" b="1" dirty="0"/>
              <a:t>not</a:t>
            </a:r>
            <a:r>
              <a:rPr lang="en-US" sz="2200" dirty="0"/>
              <a:t> a factor that motivates companies to choose one method over the other?</a:t>
            </a:r>
          </a:p>
          <a:p>
            <a:pPr marL="457200" indent="-457200">
              <a:buFont typeface="+mj-lt"/>
              <a:buAutoNum type="alphaLcPeriod"/>
            </a:pPr>
            <a:r>
              <a:rPr lang="en-US" sz="2200" dirty="0" smtClean="0"/>
              <a:t>How </a:t>
            </a:r>
            <a:r>
              <a:rPr lang="en-US" sz="2200" dirty="0"/>
              <a:t>closely reported costs reflect the actual physical flow of inventory </a:t>
            </a:r>
          </a:p>
          <a:p>
            <a:pPr marL="457200" indent="-457200">
              <a:buFont typeface="+mj-lt"/>
              <a:buAutoNum type="alphaLcPeriod"/>
            </a:pPr>
            <a:r>
              <a:rPr lang="en-US" sz="2200" dirty="0" smtClean="0"/>
              <a:t>The </a:t>
            </a:r>
            <a:r>
              <a:rPr lang="en-US" sz="2200" dirty="0"/>
              <a:t>timing of reported income and income tax </a:t>
            </a:r>
            <a:r>
              <a:rPr lang="en-US" sz="2200" dirty="0" smtClean="0"/>
              <a:t>expense </a:t>
            </a:r>
            <a:endParaRPr lang="en-US" sz="2200" dirty="0"/>
          </a:p>
          <a:p>
            <a:pPr marL="457200" indent="-457200">
              <a:buFont typeface="+mj-lt"/>
              <a:buAutoNum type="alphaLcPeriod"/>
            </a:pPr>
            <a:r>
              <a:rPr lang="en-US" sz="2200" dirty="0" smtClean="0"/>
              <a:t>How </a:t>
            </a:r>
            <a:r>
              <a:rPr lang="en-US" sz="2200" dirty="0"/>
              <a:t>well costs are matched with associated </a:t>
            </a:r>
            <a:r>
              <a:rPr lang="en-US" sz="2200" dirty="0" smtClean="0"/>
              <a:t>revenues </a:t>
            </a:r>
            <a:endParaRPr lang="en-US" sz="2200" dirty="0"/>
          </a:p>
          <a:p>
            <a:pPr marL="457200" indent="-457200">
              <a:buFont typeface="+mj-lt"/>
              <a:buAutoNum type="alphaLcPeriod"/>
            </a:pPr>
            <a:r>
              <a:rPr lang="en-US" sz="2200" dirty="0" smtClean="0"/>
              <a:t>To </a:t>
            </a:r>
            <a:r>
              <a:rPr lang="en-US" sz="2200" dirty="0"/>
              <a:t>make it easier for managers to maximize their own personal benefits rather than those of the company or its external </a:t>
            </a:r>
            <a:r>
              <a:rPr lang="en-US" sz="2200" dirty="0" smtClean="0"/>
              <a:t>constituents </a:t>
            </a:r>
            <a:endParaRPr lang="en-US" sz="2200" dirty="0"/>
          </a:p>
          <a:p>
            <a:pPr marL="0" indent="0">
              <a:buNone/>
              <a:tabLst>
                <a:tab pos="7772400" algn="dec"/>
              </a:tabLst>
              <a:defRPr/>
            </a:pPr>
            <a:endParaRPr lang="en-US" sz="2200" dirty="0"/>
          </a:p>
        </p:txBody>
      </p:sp>
      <p:sp>
        <p:nvSpPr>
          <p:cNvPr id="2" name="Oval 1"/>
          <p:cNvSpPr/>
          <p:nvPr/>
        </p:nvSpPr>
        <p:spPr bwMode="auto">
          <a:xfrm flipV="1">
            <a:off x="761999" y="38100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838199" y="4844296"/>
            <a:ext cx="7848601" cy="1785104"/>
          </a:xfrm>
          <a:prstGeom prst="rect">
            <a:avLst/>
          </a:prstGeom>
          <a:solidFill>
            <a:srgbClr val="FDEADA"/>
          </a:solidFill>
          <a:ln w="6350">
            <a:solidFill>
              <a:schemeClr val="tx1"/>
            </a:solidFill>
          </a:ln>
        </p:spPr>
        <p:txBody>
          <a:bodyPr wrap="square" rtlCol="0">
            <a:spAutoFit/>
          </a:bodyPr>
          <a:lstStyle/>
          <a:p>
            <a:pPr lvl="0"/>
            <a:r>
              <a:rPr lang="en-US" sz="2200" dirty="0"/>
              <a:t>The correct answer is </a:t>
            </a:r>
            <a:r>
              <a:rPr lang="en-US" sz="2200" i="1" dirty="0"/>
              <a:t>d</a:t>
            </a:r>
            <a:r>
              <a:rPr lang="en-US" sz="2200" dirty="0"/>
              <a:t>. </a:t>
            </a:r>
            <a:r>
              <a:rPr lang="en-US" sz="2200" dirty="0" smtClean="0"/>
              <a:t>Although </a:t>
            </a:r>
            <a:r>
              <a:rPr lang="en-US" sz="2200" dirty="0"/>
              <a:t>many believe managers sometimes make choices to maximize their own personal benefits rather than those of the company or its external constituents, it is not one of the reasons companies choose to use one method over the other.</a:t>
            </a:r>
            <a:endParaRPr lang="en-US" sz="2200" dirty="0">
              <a:solidFill>
                <a:srgbClr val="FF0000"/>
              </a:solidFill>
            </a:endParaRP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LO8-5</a:t>
            </a:r>
            <a:endParaRPr lang="en-IN" dirty="0"/>
          </a:p>
        </p:txBody>
      </p:sp>
    </p:spTree>
    <p:extLst>
      <p:ext uri="{BB962C8B-B14F-4D97-AF65-F5344CB8AC3E}">
        <p14:creationId xmlns:p14="http://schemas.microsoft.com/office/powerpoint/2010/main" val="25679559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LIFO Reserves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
        <p:nvSpPr>
          <p:cNvPr id="23" name="TextBox 22"/>
          <p:cNvSpPr txBox="1"/>
          <p:nvPr/>
        </p:nvSpPr>
        <p:spPr>
          <a:xfrm>
            <a:off x="723822" y="1209764"/>
            <a:ext cx="1509323" cy="830997"/>
          </a:xfrm>
          <a:prstGeom prst="rect">
            <a:avLst/>
          </a:prstGeom>
          <a:solidFill>
            <a:srgbClr val="C00000"/>
          </a:solidFill>
        </p:spPr>
        <p:txBody>
          <a:bodyPr wrap="square" rtlCol="0">
            <a:spAutoFit/>
          </a:bodyPr>
          <a:lstStyle/>
          <a:p>
            <a:pPr algn="ctr"/>
            <a:r>
              <a:rPr lang="en-IN" sz="2400" b="1" dirty="0">
                <a:solidFill>
                  <a:schemeClr val="bg1"/>
                </a:solidFill>
              </a:rPr>
              <a:t>LIFO</a:t>
            </a:r>
            <a:r>
              <a:rPr lang="en-IN" sz="2400" b="1" dirty="0"/>
              <a:t> </a:t>
            </a:r>
            <a:r>
              <a:rPr lang="en-IN" sz="2400" b="1" dirty="0">
                <a:solidFill>
                  <a:schemeClr val="bg1"/>
                </a:solidFill>
              </a:rPr>
              <a:t>Reserves</a:t>
            </a:r>
            <a:endParaRPr lang="en-US" sz="2400" dirty="0">
              <a:solidFill>
                <a:schemeClr val="bg1"/>
              </a:solidFill>
            </a:endParaRPr>
          </a:p>
        </p:txBody>
      </p:sp>
      <p:sp>
        <p:nvSpPr>
          <p:cNvPr id="27" name="TextBox 26"/>
          <p:cNvSpPr txBox="1"/>
          <p:nvPr/>
        </p:nvSpPr>
        <p:spPr>
          <a:xfrm>
            <a:off x="2261720" y="1332874"/>
            <a:ext cx="403822" cy="584775"/>
          </a:xfrm>
          <a:prstGeom prst="rect">
            <a:avLst/>
          </a:prstGeom>
          <a:noFill/>
        </p:spPr>
        <p:txBody>
          <a:bodyPr wrap="square" rtlCol="0">
            <a:spAutoFit/>
          </a:bodyPr>
          <a:lstStyle/>
          <a:p>
            <a:r>
              <a:rPr lang="en-US" sz="3200" b="1" dirty="0"/>
              <a:t>=</a:t>
            </a:r>
            <a:endParaRPr lang="en-US" b="1" dirty="0"/>
          </a:p>
        </p:txBody>
      </p:sp>
      <p:sp>
        <p:nvSpPr>
          <p:cNvPr id="31" name="TextBox 30"/>
          <p:cNvSpPr txBox="1"/>
          <p:nvPr/>
        </p:nvSpPr>
        <p:spPr>
          <a:xfrm>
            <a:off x="2633106" y="1209764"/>
            <a:ext cx="2788844" cy="1938992"/>
          </a:xfrm>
          <a:prstGeom prst="rect">
            <a:avLst/>
          </a:prstGeom>
          <a:solidFill>
            <a:schemeClr val="accent2">
              <a:lumMod val="20000"/>
              <a:lumOff val="80000"/>
            </a:schemeClr>
          </a:solidFill>
        </p:spPr>
        <p:txBody>
          <a:bodyPr wrap="square" rtlCol="0">
            <a:spAutoFit/>
          </a:bodyPr>
          <a:lstStyle/>
          <a:p>
            <a:pPr algn="ctr"/>
            <a:r>
              <a:rPr lang="en-IN" sz="2400" dirty="0" smtClean="0"/>
              <a:t>Inventory account balance under </a:t>
            </a:r>
            <a:r>
              <a:rPr lang="en-IN" sz="2400" b="1" u="sng" dirty="0" smtClean="0"/>
              <a:t>LIFO</a:t>
            </a:r>
            <a:r>
              <a:rPr lang="en-IN" sz="2400" dirty="0" smtClean="0"/>
              <a:t> </a:t>
            </a:r>
            <a:r>
              <a:rPr lang="en-IN" sz="2400" dirty="0"/>
              <a:t>for </a:t>
            </a:r>
            <a:r>
              <a:rPr lang="en-IN" sz="2400" b="1" dirty="0">
                <a:solidFill>
                  <a:srgbClr val="C00000"/>
                </a:solidFill>
              </a:rPr>
              <a:t>external</a:t>
            </a:r>
            <a:r>
              <a:rPr lang="en-IN" sz="2400" dirty="0"/>
              <a:t> </a:t>
            </a:r>
            <a:r>
              <a:rPr lang="en-IN" sz="2400" dirty="0" smtClean="0"/>
              <a:t>reporting </a:t>
            </a:r>
            <a:r>
              <a:rPr lang="en-IN" sz="2400" dirty="0"/>
              <a:t>and income tax purposes</a:t>
            </a:r>
            <a:endParaRPr lang="en-US" sz="2400" dirty="0"/>
          </a:p>
        </p:txBody>
      </p:sp>
      <p:sp>
        <p:nvSpPr>
          <p:cNvPr id="32" name="TextBox 31"/>
          <p:cNvSpPr txBox="1"/>
          <p:nvPr/>
        </p:nvSpPr>
        <p:spPr>
          <a:xfrm>
            <a:off x="5528367" y="1332874"/>
            <a:ext cx="319590" cy="584775"/>
          </a:xfrm>
          <a:prstGeom prst="rect">
            <a:avLst/>
          </a:prstGeom>
          <a:noFill/>
        </p:spPr>
        <p:txBody>
          <a:bodyPr wrap="square" rtlCol="0">
            <a:spAutoFit/>
          </a:bodyPr>
          <a:lstStyle/>
          <a:p>
            <a:pPr algn="ctr"/>
            <a:r>
              <a:rPr lang="en-IN" sz="3200" b="1" dirty="0"/>
              <a:t>̶</a:t>
            </a:r>
            <a:endParaRPr lang="en-US" sz="2400" b="1" dirty="0"/>
          </a:p>
        </p:txBody>
      </p:sp>
      <p:sp>
        <p:nvSpPr>
          <p:cNvPr id="33" name="TextBox 32"/>
          <p:cNvSpPr txBox="1"/>
          <p:nvPr/>
        </p:nvSpPr>
        <p:spPr>
          <a:xfrm>
            <a:off x="5974156" y="1209764"/>
            <a:ext cx="2941244" cy="1938992"/>
          </a:xfrm>
          <a:prstGeom prst="rect">
            <a:avLst/>
          </a:prstGeom>
          <a:solidFill>
            <a:schemeClr val="accent2">
              <a:lumMod val="20000"/>
              <a:lumOff val="80000"/>
            </a:schemeClr>
          </a:solidFill>
        </p:spPr>
        <p:txBody>
          <a:bodyPr wrap="square" rtlCol="0">
            <a:spAutoFit/>
          </a:bodyPr>
          <a:lstStyle/>
          <a:p>
            <a:pPr algn="ctr"/>
            <a:r>
              <a:rPr lang="en-IN" sz="2400" dirty="0" smtClean="0"/>
              <a:t>Inventory account balance under </a:t>
            </a:r>
            <a:r>
              <a:rPr lang="en-IN" sz="2400" b="1" u="sng" dirty="0" smtClean="0"/>
              <a:t>FIFO </a:t>
            </a:r>
            <a:r>
              <a:rPr lang="en-IN" sz="2400" b="1" u="sng" dirty="0"/>
              <a:t>or average cost</a:t>
            </a:r>
            <a:r>
              <a:rPr lang="en-IN" sz="2400" dirty="0"/>
              <a:t> used to </a:t>
            </a:r>
            <a:r>
              <a:rPr lang="en-US" sz="2400" dirty="0"/>
              <a:t>maintain </a:t>
            </a:r>
            <a:r>
              <a:rPr lang="en-US" sz="2400" b="1" dirty="0" smtClean="0">
                <a:solidFill>
                  <a:srgbClr val="C00000"/>
                </a:solidFill>
              </a:rPr>
              <a:t>internal</a:t>
            </a:r>
            <a:r>
              <a:rPr lang="en-US" sz="2400" dirty="0" smtClean="0"/>
              <a:t> records</a:t>
            </a:r>
            <a:endParaRPr lang="en-US" sz="2400" dirty="0"/>
          </a:p>
        </p:txBody>
      </p:sp>
      <p:sp>
        <p:nvSpPr>
          <p:cNvPr id="34" name="Rectangle 33"/>
          <p:cNvSpPr/>
          <p:nvPr/>
        </p:nvSpPr>
        <p:spPr>
          <a:xfrm>
            <a:off x="685800" y="3276600"/>
            <a:ext cx="8141650" cy="3581400"/>
          </a:xfrm>
          <a:prstGeom prst="rect">
            <a:avLst/>
          </a:pr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r>
              <a:rPr lang="en-IN" sz="2400" dirty="0" smtClean="0"/>
              <a:t>The </a:t>
            </a:r>
            <a:r>
              <a:rPr lang="en-IN" sz="2400" dirty="0"/>
              <a:t>LIFO reserve </a:t>
            </a:r>
            <a:r>
              <a:rPr lang="en-IN" sz="2400" dirty="0" smtClean="0"/>
              <a:t>(or LIFO allowance) is </a:t>
            </a:r>
            <a:r>
              <a:rPr lang="en-IN" sz="2400" dirty="0"/>
              <a:t>reported as a “</a:t>
            </a:r>
            <a:r>
              <a:rPr lang="en-IN" sz="2400" b="1" dirty="0" smtClean="0">
                <a:solidFill>
                  <a:srgbClr val="C00000"/>
                </a:solidFill>
              </a:rPr>
              <a:t>contra account</a:t>
            </a:r>
            <a:r>
              <a:rPr lang="en-IN" sz="2400" dirty="0"/>
              <a:t>” </a:t>
            </a:r>
            <a:r>
              <a:rPr lang="en-IN" sz="2400" dirty="0" smtClean="0"/>
              <a:t>to adjust the </a:t>
            </a:r>
            <a:r>
              <a:rPr lang="en-IN" sz="2400" dirty="0"/>
              <a:t>balance </a:t>
            </a:r>
            <a:r>
              <a:rPr lang="en-IN" sz="2400" dirty="0" smtClean="0"/>
              <a:t>of inventory from </a:t>
            </a:r>
            <a:r>
              <a:rPr lang="en-IN" sz="2400" dirty="0"/>
              <a:t>the internal method to </a:t>
            </a:r>
            <a:r>
              <a:rPr lang="en-IN" sz="2400" dirty="0" smtClean="0"/>
              <a:t>the LIFO method for external reporting</a:t>
            </a:r>
          </a:p>
          <a:p>
            <a:pPr>
              <a:spcBef>
                <a:spcPts val="600"/>
              </a:spcBef>
            </a:pPr>
            <a:r>
              <a:rPr lang="en-US" sz="2400" u="sng" dirty="0" smtClean="0"/>
              <a:t>Reasons to maintain internal records other than LIFO</a:t>
            </a:r>
          </a:p>
          <a:p>
            <a:r>
              <a:rPr lang="en-US" sz="2400" dirty="0" smtClean="0"/>
              <a:t>1. </a:t>
            </a:r>
            <a:r>
              <a:rPr lang="en-IN" sz="2400" dirty="0" smtClean="0"/>
              <a:t>The </a:t>
            </a:r>
            <a:r>
              <a:rPr lang="en-IN" sz="2400" dirty="0"/>
              <a:t>high recordkeeping costs for LIFO</a:t>
            </a:r>
            <a:endParaRPr lang="en-US" sz="2400" dirty="0"/>
          </a:p>
          <a:p>
            <a:pPr marL="285750" indent="-285750"/>
            <a:r>
              <a:rPr lang="en-US" sz="2400" dirty="0" smtClean="0"/>
              <a:t>2. Contractual </a:t>
            </a:r>
            <a:r>
              <a:rPr lang="en-US" sz="2400" dirty="0"/>
              <a:t>agreements </a:t>
            </a:r>
            <a:r>
              <a:rPr lang="en-IN" sz="2400" dirty="0"/>
              <a:t>such as bonus or profit sharing </a:t>
            </a:r>
            <a:r>
              <a:rPr lang="en-IN" sz="2400" dirty="0" smtClean="0"/>
              <a:t>plans that </a:t>
            </a:r>
            <a:r>
              <a:rPr lang="en-IN" sz="2400" dirty="0"/>
              <a:t>calculate net income with a method other than </a:t>
            </a:r>
            <a:r>
              <a:rPr lang="en-US" sz="2400" dirty="0" smtClean="0"/>
              <a:t>LIFO</a:t>
            </a:r>
          </a:p>
          <a:p>
            <a:r>
              <a:rPr lang="en-US" sz="2400" dirty="0" smtClean="0"/>
              <a:t>3. </a:t>
            </a:r>
            <a:r>
              <a:rPr lang="en-IN" sz="2400" dirty="0" smtClean="0"/>
              <a:t>Using </a:t>
            </a:r>
            <a:r>
              <a:rPr lang="en-IN" sz="2400" dirty="0"/>
              <a:t>FIFO or average cost information for pricing </a:t>
            </a:r>
            <a:r>
              <a:rPr lang="en-IN" sz="2400" dirty="0" smtClean="0"/>
              <a:t>decisions</a:t>
            </a:r>
            <a:endParaRPr lang="en-US" sz="2400" dirty="0"/>
          </a:p>
        </p:txBody>
      </p:sp>
      <p:cxnSp>
        <p:nvCxnSpPr>
          <p:cNvPr id="35" name="Straight Arrow Connector 34"/>
          <p:cNvCxnSpPr/>
          <p:nvPr/>
        </p:nvCxnSpPr>
        <p:spPr>
          <a:xfrm>
            <a:off x="1688150" y="2152574"/>
            <a:ext cx="0" cy="120022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51445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1"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10" presetClass="entr" presetSubtype="0" fill="hold" nodeType="withEffect">
                                  <p:stCondLst>
                                    <p:cond delay="0"/>
                                  </p:stCondLst>
                                  <p:childTnLst>
                                    <p:set>
                                      <p:cBhvr>
                                        <p:cTn id="32" dur="1" fill="hold">
                                          <p:stCondLst>
                                            <p:cond delay="0"/>
                                          </p:stCondLst>
                                        </p:cTn>
                                        <p:tgtEl>
                                          <p:spTgt spid="34">
                                            <p:txEl>
                                              <p:pRg st="0" end="0"/>
                                            </p:txEl>
                                          </p:spTgt>
                                        </p:tgtEl>
                                        <p:attrNameLst>
                                          <p:attrName>style.visibility</p:attrName>
                                        </p:attrNameLst>
                                      </p:cBhvr>
                                      <p:to>
                                        <p:strVal val="visible"/>
                                      </p:to>
                                    </p:set>
                                    <p:animEffect transition="in" filter="fade">
                                      <p:cBhvr>
                                        <p:cTn id="33" dur="500"/>
                                        <p:tgtEl>
                                          <p:spTgt spid="3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4">
                                            <p:txEl>
                                              <p:pRg st="1" end="1"/>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4">
                                            <p:txEl>
                                              <p:pRg st="2" end="2"/>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34">
                                            <p:txEl>
                                              <p:pRg st="3" end="3"/>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3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p:bldP spid="31" grpId="0" animBg="1"/>
      <p:bldP spid="32" grpId="0"/>
      <p:bldP spid="33" grpId="0" animBg="1"/>
      <p:bldP spid="3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LIFO Reserves Journal Entry</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
        <p:nvSpPr>
          <p:cNvPr id="6" name="Rectangle 5"/>
          <p:cNvSpPr/>
          <p:nvPr/>
        </p:nvSpPr>
        <p:spPr>
          <a:xfrm>
            <a:off x="838201" y="1371743"/>
            <a:ext cx="8001000" cy="4038458"/>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US" sz="2400" dirty="0"/>
              <a:t>The Doubletree Corporation began 2018 with a balance of $475,000 in its LIFO reserve account. This balance means that at the beginning of the year, the inventory balance under LIFO is $475,000 lower than it would be under FIFO. By the end of 2018, assume the difference between LIFO and FIFO inventory balances is then $535,000. The LIFO reserve is adjusted to reflect the increase in the reserve. The LIFO reserve has a normal credit balance, so the entry to increase its balance </a:t>
            </a:r>
            <a:r>
              <a:rPr lang="en-US" sz="2400" dirty="0" smtClean="0"/>
              <a:t>is:</a:t>
            </a:r>
            <a:endParaRPr lang="en-US" sz="2400" dirty="0"/>
          </a:p>
          <a:p>
            <a:r>
              <a:rPr lang="en-US" sz="2400" dirty="0"/>
              <a:t>	</a:t>
            </a:r>
          </a:p>
          <a:p>
            <a:endParaRPr lang="en-IN" sz="2100" dirty="0"/>
          </a:p>
        </p:txBody>
      </p:sp>
      <p:sp>
        <p:nvSpPr>
          <p:cNvPr id="8" name="Rectangle 7"/>
          <p:cNvSpPr/>
          <p:nvPr/>
        </p:nvSpPr>
        <p:spPr>
          <a:xfrm>
            <a:off x="971963" y="4802199"/>
            <a:ext cx="7508794" cy="989001"/>
          </a:xfrm>
          <a:prstGeom prst="rect">
            <a:avLst/>
          </a:prstGeom>
          <a:solidFill>
            <a:srgbClr val="FFFAC2"/>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Cost of goods sold ($535,000 − 475,000) 	60,000 	</a:t>
            </a:r>
          </a:p>
          <a:p>
            <a:r>
              <a:rPr lang="en-US" sz="2400" dirty="0">
                <a:solidFill>
                  <a:schemeClr val="tx1"/>
                </a:solidFill>
              </a:rPr>
              <a:t>   </a:t>
            </a:r>
            <a:r>
              <a:rPr lang="en-US" sz="2400" dirty="0" smtClean="0">
                <a:solidFill>
                  <a:schemeClr val="tx1"/>
                </a:solidFill>
              </a:rPr>
              <a:t>  LIFO </a:t>
            </a:r>
            <a:r>
              <a:rPr lang="en-US" sz="2400" dirty="0">
                <a:solidFill>
                  <a:schemeClr val="tx1"/>
                </a:solidFill>
              </a:rPr>
              <a:t>reserve 	          </a:t>
            </a:r>
            <a:r>
              <a:rPr lang="en-US" sz="2400" dirty="0" smtClean="0">
                <a:solidFill>
                  <a:schemeClr val="tx1"/>
                </a:solidFill>
              </a:rPr>
              <a:t>                                       60,000</a:t>
            </a:r>
            <a:r>
              <a:rPr lang="en-US" sz="2400" dirty="0">
                <a:solidFill>
                  <a:schemeClr val="tx1"/>
                </a:solidFill>
              </a:rPr>
              <a:t>	</a:t>
            </a:r>
          </a:p>
        </p:txBody>
      </p:sp>
    </p:spTree>
    <p:extLst>
      <p:ext uri="{BB962C8B-B14F-4D97-AF65-F5344CB8AC3E}">
        <p14:creationId xmlns:p14="http://schemas.microsoft.com/office/powerpoint/2010/main" val="5725136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Disclosure </a:t>
            </a:r>
            <a:r>
              <a:rPr lang="en-US" dirty="0"/>
              <a:t>of the LIFO </a:t>
            </a:r>
            <a:r>
              <a:rPr lang="en-US" dirty="0" smtClean="0"/>
              <a:t>Reserve—</a:t>
            </a:r>
            <a:r>
              <a:rPr lang="en-US" dirty="0"/>
              <a:t>Books-A-Million</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
        <p:nvSpPr>
          <p:cNvPr id="5" name="TextBox 4"/>
          <p:cNvSpPr txBox="1"/>
          <p:nvPr/>
        </p:nvSpPr>
        <p:spPr>
          <a:xfrm>
            <a:off x="914400" y="1371742"/>
            <a:ext cx="8001000" cy="1432016"/>
          </a:xfrm>
          <a:prstGeom prst="rect">
            <a:avLst/>
          </a:prstGeom>
          <a:noFill/>
        </p:spPr>
        <p:txBody>
          <a:bodyPr wrap="square" rtlCol="0">
            <a:spAutoFit/>
          </a:bodyPr>
          <a:lstStyle/>
          <a:p>
            <a:pPr>
              <a:lnSpc>
                <a:spcPts val="2600"/>
              </a:lnSpc>
            </a:pPr>
            <a:r>
              <a:rPr lang="en-US" sz="2400" dirty="0" smtClean="0"/>
              <a:t>Illustration </a:t>
            </a:r>
            <a:r>
              <a:rPr lang="en-US" sz="2400" dirty="0"/>
              <a:t>8–10 provides a disclosure note of </a:t>
            </a:r>
            <a:r>
              <a:rPr lang="en-US" sz="2400" b="1" dirty="0"/>
              <a:t>Books-A-Million, Inc</a:t>
            </a:r>
            <a:r>
              <a:rPr lang="en-US" sz="2400" b="1" dirty="0" smtClean="0"/>
              <a:t>.</a:t>
            </a:r>
            <a:r>
              <a:rPr lang="en-US" sz="2400" dirty="0" smtClean="0"/>
              <a:t> </a:t>
            </a:r>
            <a:r>
              <a:rPr lang="en-US" sz="2400" dirty="0"/>
              <a:t>The note shows the company’s inventories valued at FIFO (the internal method), less the LIFO reserve, to arrive at the LIFO amount reported in the company’s balance sheet. </a:t>
            </a:r>
          </a:p>
        </p:txBody>
      </p:sp>
      <p:graphicFrame>
        <p:nvGraphicFramePr>
          <p:cNvPr id="6" name="Table 5"/>
          <p:cNvGraphicFramePr>
            <a:graphicFrameLocks noGrp="1"/>
          </p:cNvGraphicFramePr>
          <p:nvPr>
            <p:extLst>
              <p:ext uri="{D42A27DB-BD31-4B8C-83A1-F6EECF244321}">
                <p14:modId xmlns:p14="http://schemas.microsoft.com/office/powerpoint/2010/main" val="2805787453"/>
              </p:ext>
            </p:extLst>
          </p:nvPr>
        </p:nvGraphicFramePr>
        <p:xfrm>
          <a:off x="914400" y="2895600"/>
          <a:ext cx="7926760" cy="2213979"/>
        </p:xfrm>
        <a:graphic>
          <a:graphicData uri="http://schemas.openxmlformats.org/drawingml/2006/table">
            <a:tbl>
              <a:tblPr firstRow="1" bandRow="1">
                <a:tableStyleId>{2D5ABB26-0587-4C30-8999-92F81FD0307C}</a:tableStyleId>
              </a:tblPr>
              <a:tblGrid>
                <a:gridCol w="3475988">
                  <a:extLst>
                    <a:ext uri="{9D8B030D-6E8A-4147-A177-3AD203B41FA5}">
                      <a16:colId xmlns:a16="http://schemas.microsoft.com/office/drawing/2014/main" xmlns="" val="20000"/>
                    </a:ext>
                  </a:extLst>
                </a:gridCol>
                <a:gridCol w="2183903">
                  <a:extLst>
                    <a:ext uri="{9D8B030D-6E8A-4147-A177-3AD203B41FA5}">
                      <a16:colId xmlns:a16="http://schemas.microsoft.com/office/drawing/2014/main" xmlns="" val="20001"/>
                    </a:ext>
                  </a:extLst>
                </a:gridCol>
                <a:gridCol w="2266869">
                  <a:extLst>
                    <a:ext uri="{9D8B030D-6E8A-4147-A177-3AD203B41FA5}">
                      <a16:colId xmlns:a16="http://schemas.microsoft.com/office/drawing/2014/main" xmlns="" val="20002"/>
                    </a:ext>
                  </a:extLst>
                </a:gridCol>
              </a:tblGrid>
              <a:tr h="671222">
                <a:tc>
                  <a:txBody>
                    <a:bodyPr/>
                    <a:lstStyle/>
                    <a:p>
                      <a:r>
                        <a:rPr lang="en-US" sz="2000" b="1" dirty="0"/>
                        <a:t>Inventories </a:t>
                      </a:r>
                      <a:r>
                        <a:rPr lang="en-US" sz="2000" b="1" dirty="0" smtClean="0"/>
                        <a:t>(in </a:t>
                      </a:r>
                      <a:r>
                        <a:rPr lang="en-US" sz="2000" b="1" dirty="0"/>
                        <a:t>part)</a:t>
                      </a:r>
                    </a:p>
                    <a:p>
                      <a:r>
                        <a:rPr lang="en-US" sz="2000" dirty="0"/>
                        <a:t>($ in thousands)</a:t>
                      </a:r>
                      <a:endParaRPr lang="en-US" sz="1300" dirty="0"/>
                    </a:p>
                  </a:txBody>
                  <a:tcPr>
                    <a:lnL>
                      <a:noFill/>
                    </a:lnL>
                    <a:lnR>
                      <a:noFill/>
                    </a:lnR>
                    <a:lnT w="12700" cap="flat" cmpd="sng" algn="ctr">
                      <a:no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a:t>                2015</a:t>
                      </a:r>
                    </a:p>
                  </a:txBody>
                  <a:tcPr anchor="b">
                    <a:lnL>
                      <a:noFill/>
                    </a:lnL>
                    <a:lnR>
                      <a:noFill/>
                    </a:lnR>
                    <a:lnT w="12700" cap="flat" cmpd="sng" algn="ctr">
                      <a:no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a:t>                  </a:t>
                      </a:r>
                      <a:r>
                        <a:rPr lang="en-US" sz="2000" b="1" dirty="0" smtClean="0"/>
                        <a:t>2014</a:t>
                      </a:r>
                      <a:endParaRPr lang="en-US" sz="2000" b="1" dirty="0"/>
                    </a:p>
                  </a:txBody>
                  <a:tcPr anchor="b">
                    <a:lnL>
                      <a:noFill/>
                    </a:lnL>
                    <a:lnR>
                      <a:noFill/>
                    </a:lnR>
                    <a:lnT w="12700" cap="flat" cmpd="sng" algn="ctr">
                      <a:no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CEE6F3"/>
                    </a:solidFill>
                  </a:tcPr>
                </a:tc>
                <a:extLst>
                  <a:ext uri="{0D108BD9-81ED-4DB2-BD59-A6C34878D82A}">
                    <a16:rowId xmlns:a16="http://schemas.microsoft.com/office/drawing/2014/main" xmlns="" val="10000"/>
                  </a:ext>
                </a:extLst>
              </a:tr>
              <a:tr h="379386">
                <a:tc>
                  <a:txBody>
                    <a:bodyPr/>
                    <a:lstStyle/>
                    <a:p>
                      <a:r>
                        <a:rPr lang="en-US" sz="2000" b="0"/>
                        <a:t>Inventories</a:t>
                      </a:r>
                      <a:r>
                        <a:rPr lang="en-US" sz="2000" b="0" baseline="0"/>
                        <a:t> (at FIFO)</a:t>
                      </a:r>
                      <a:endParaRPr lang="en-US" sz="2000" b="0" dirty="0"/>
                    </a:p>
                  </a:txBody>
                  <a:tcPr>
                    <a:lnT w="12700" cap="flat" cmpd="sng" algn="ctr">
                      <a:solidFill>
                        <a:prstClr val="black"/>
                      </a:solidFill>
                      <a:prstDash val="solid"/>
                      <a:round/>
                      <a:headEnd type="none" w="med" len="med"/>
                      <a:tailEnd type="none" w="med" len="med"/>
                    </a:lnT>
                    <a:solidFill>
                      <a:srgbClr val="CEE6F3"/>
                    </a:solidFill>
                  </a:tcPr>
                </a:tc>
                <a:tc>
                  <a:txBody>
                    <a:bodyPr/>
                    <a:lstStyle/>
                    <a:p>
                      <a:pPr algn="r"/>
                      <a:r>
                        <a:rPr lang="en-US" sz="2000" u="none"/>
                        <a:t>$192,605</a:t>
                      </a:r>
                      <a:endParaRPr lang="en-US" sz="2000" u="none" dirty="0"/>
                    </a:p>
                  </a:txBody>
                  <a:tcPr>
                    <a:lnT w="12700" cap="flat" cmpd="sng" algn="ctr">
                      <a:solidFill>
                        <a:prstClr val="black"/>
                      </a:solidFill>
                      <a:prstDash val="solid"/>
                      <a:round/>
                      <a:headEnd type="none" w="med" len="med"/>
                      <a:tailEnd type="none" w="med" len="med"/>
                    </a:lnT>
                    <a:solidFill>
                      <a:srgbClr val="CEE6F3"/>
                    </a:solidFill>
                  </a:tcPr>
                </a:tc>
                <a:tc>
                  <a:txBody>
                    <a:bodyPr/>
                    <a:lstStyle/>
                    <a:p>
                      <a:pPr algn="r"/>
                      <a:r>
                        <a:rPr lang="en-US" sz="2000" u="none"/>
                        <a:t>$204,220</a:t>
                      </a:r>
                      <a:endParaRPr lang="en-US" sz="2000" u="none" dirty="0"/>
                    </a:p>
                  </a:txBody>
                  <a:tcPr>
                    <a:lnT w="12700" cap="flat" cmpd="sng" algn="ctr">
                      <a:solidFill>
                        <a:prstClr val="black"/>
                      </a:solidFill>
                      <a:prstDash val="solid"/>
                      <a:round/>
                      <a:headEnd type="none" w="med" len="med"/>
                      <a:tailEnd type="none" w="med" len="med"/>
                    </a:lnT>
                    <a:solidFill>
                      <a:srgbClr val="CEE6F3"/>
                    </a:solidFill>
                  </a:tcPr>
                </a:tc>
                <a:extLst>
                  <a:ext uri="{0D108BD9-81ED-4DB2-BD59-A6C34878D82A}">
                    <a16:rowId xmlns:a16="http://schemas.microsoft.com/office/drawing/2014/main" xmlns="" val="10001"/>
                  </a:ext>
                </a:extLst>
              </a:tr>
              <a:tr h="379386">
                <a:tc>
                  <a:txBody>
                    <a:bodyPr/>
                    <a:lstStyle/>
                    <a:p>
                      <a:r>
                        <a:rPr lang="en-US" sz="2000" b="0" dirty="0"/>
                        <a:t>Less: LIFO reserve</a:t>
                      </a:r>
                    </a:p>
                  </a:txBody>
                  <a:tcPr>
                    <a:solidFill>
                      <a:srgbClr val="CEE6F3"/>
                    </a:solidFill>
                  </a:tcPr>
                </a:tc>
                <a:tc>
                  <a:txBody>
                    <a:bodyPr/>
                    <a:lstStyle/>
                    <a:p>
                      <a:pPr algn="r"/>
                      <a:r>
                        <a:rPr lang="en-US" sz="2000" u="none"/>
                        <a:t>(4,645)</a:t>
                      </a:r>
                      <a:endParaRPr lang="en-US" sz="2000" u="none" dirty="0"/>
                    </a:p>
                  </a:txBody>
                  <a:tcPr>
                    <a:solidFill>
                      <a:srgbClr val="CEE6F3"/>
                    </a:solidFill>
                  </a:tcPr>
                </a:tc>
                <a:tc>
                  <a:txBody>
                    <a:bodyPr/>
                    <a:lstStyle/>
                    <a:p>
                      <a:pPr algn="r"/>
                      <a:r>
                        <a:rPr lang="en-US" sz="2000" u="none"/>
                        <a:t>(4,636)</a:t>
                      </a:r>
                      <a:endParaRPr lang="en-US" sz="2000" u="none" dirty="0"/>
                    </a:p>
                  </a:txBody>
                  <a:tcPr>
                    <a:solidFill>
                      <a:srgbClr val="CEE6F3"/>
                    </a:solidFill>
                  </a:tcPr>
                </a:tc>
                <a:extLst>
                  <a:ext uri="{0D108BD9-81ED-4DB2-BD59-A6C34878D82A}">
                    <a16:rowId xmlns:a16="http://schemas.microsoft.com/office/drawing/2014/main" xmlns="" val="10002"/>
                  </a:ext>
                </a:extLst>
              </a:tr>
              <a:tr h="379386">
                <a:tc>
                  <a:txBody>
                    <a:bodyPr/>
                    <a:lstStyle/>
                    <a:p>
                      <a:r>
                        <a:rPr lang="en-US" sz="2000" b="0" dirty="0"/>
                        <a:t>Net inventories (at LIFO)</a:t>
                      </a:r>
                    </a:p>
                  </a:txBody>
                  <a:tcPr>
                    <a:solidFill>
                      <a:srgbClr val="CEE6F3"/>
                    </a:solidFill>
                  </a:tcPr>
                </a:tc>
                <a:tc>
                  <a:txBody>
                    <a:bodyPr/>
                    <a:lstStyle/>
                    <a:p>
                      <a:pPr algn="r"/>
                      <a:r>
                        <a:rPr lang="en-US" sz="2000" u="none" smtClean="0"/>
                        <a:t>$187,960</a:t>
                      </a:r>
                      <a:endParaRPr lang="en-US" sz="2000" u="none" dirty="0"/>
                    </a:p>
                  </a:txBody>
                  <a:tcPr>
                    <a:solidFill>
                      <a:srgbClr val="CEE6F3"/>
                    </a:solidFill>
                  </a:tcPr>
                </a:tc>
                <a:tc>
                  <a:txBody>
                    <a:bodyPr/>
                    <a:lstStyle/>
                    <a:p>
                      <a:pPr algn="r"/>
                      <a:r>
                        <a:rPr lang="en-US" sz="2000" u="none" dirty="0" smtClean="0"/>
                        <a:t>$199,584</a:t>
                      </a:r>
                      <a:endParaRPr lang="en-US" sz="2000" u="none" dirty="0"/>
                    </a:p>
                  </a:txBody>
                  <a:tcPr>
                    <a:solidFill>
                      <a:srgbClr val="CEE6F3"/>
                    </a:solidFill>
                  </a:tcPr>
                </a:tc>
                <a:extLst>
                  <a:ext uri="{0D108BD9-81ED-4DB2-BD59-A6C34878D82A}">
                    <a16:rowId xmlns:a16="http://schemas.microsoft.com/office/drawing/2014/main" xmlns="" val="10003"/>
                  </a:ext>
                </a:extLst>
              </a:tr>
              <a:tr h="324219">
                <a:tc>
                  <a:txBody>
                    <a:bodyPr/>
                    <a:lstStyle/>
                    <a:p>
                      <a:endParaRPr lang="en-US" sz="1000" b="0" dirty="0"/>
                    </a:p>
                  </a:txBody>
                  <a:tcPr>
                    <a:solidFill>
                      <a:srgbClr val="CEE6F3"/>
                    </a:solidFill>
                  </a:tcPr>
                </a:tc>
                <a:tc>
                  <a:txBody>
                    <a:bodyPr/>
                    <a:lstStyle/>
                    <a:p>
                      <a:pPr algn="r"/>
                      <a:endParaRPr lang="en-US" sz="1000" u="none" dirty="0"/>
                    </a:p>
                  </a:txBody>
                  <a:tcPr>
                    <a:solidFill>
                      <a:srgbClr val="CEE6F3"/>
                    </a:solidFill>
                  </a:tcPr>
                </a:tc>
                <a:tc>
                  <a:txBody>
                    <a:bodyPr/>
                    <a:lstStyle/>
                    <a:p>
                      <a:pPr algn="r"/>
                      <a:endParaRPr lang="en-US" sz="1000" u="none" dirty="0"/>
                    </a:p>
                  </a:txBody>
                  <a:tcPr>
                    <a:solidFill>
                      <a:srgbClr val="CEE6F3"/>
                    </a:solidFill>
                  </a:tcPr>
                </a:tc>
              </a:tr>
            </a:tbl>
          </a:graphicData>
        </a:graphic>
      </p:graphicFrame>
      <p:cxnSp>
        <p:nvCxnSpPr>
          <p:cNvPr id="8" name="Straight Connector 7"/>
          <p:cNvCxnSpPr/>
          <p:nvPr/>
        </p:nvCxnSpPr>
        <p:spPr>
          <a:xfrm>
            <a:off x="5638800" y="43434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638800" y="4782969"/>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638800" y="4782969"/>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638800" y="4727263"/>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920832" y="4727263"/>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920832" y="48006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890067" y="43434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914400" y="5181600"/>
            <a:ext cx="8001000" cy="1426031"/>
          </a:xfrm>
          <a:prstGeom prst="rect">
            <a:avLst/>
          </a:prstGeom>
          <a:noFill/>
        </p:spPr>
        <p:txBody>
          <a:bodyPr wrap="square" rtlCol="0">
            <a:spAutoFit/>
          </a:bodyPr>
          <a:lstStyle/>
          <a:p>
            <a:pPr>
              <a:lnSpc>
                <a:spcPts val="2600"/>
              </a:lnSpc>
            </a:pPr>
            <a:r>
              <a:rPr lang="en-US" sz="2400" dirty="0" smtClean="0"/>
              <a:t>In 2015, the </a:t>
            </a:r>
            <a:r>
              <a:rPr lang="en-US" sz="2400" dirty="0"/>
              <a:t>LIFO reserve </a:t>
            </a:r>
            <a:r>
              <a:rPr lang="en-US" sz="2400" dirty="0" smtClean="0"/>
              <a:t>increased from $4,636 to $4,645. The $9 thousand increase is </a:t>
            </a:r>
            <a:r>
              <a:rPr lang="en-US" sz="2400" dirty="0"/>
              <a:t>recorded with </a:t>
            </a:r>
            <a:r>
              <a:rPr lang="en-US" sz="2400" dirty="0" smtClean="0"/>
              <a:t>a credit </a:t>
            </a:r>
            <a:r>
              <a:rPr lang="en-US" sz="2400" dirty="0"/>
              <a:t>to the LIFO </a:t>
            </a:r>
            <a:r>
              <a:rPr lang="en-US" sz="2400" dirty="0" smtClean="0"/>
              <a:t>reserve and a debit to </a:t>
            </a:r>
            <a:r>
              <a:rPr lang="en-US" sz="2400" dirty="0"/>
              <a:t>cost of goods sold, thereby reducing reported profit.</a:t>
            </a:r>
          </a:p>
        </p:txBody>
      </p:sp>
    </p:spTree>
    <p:extLst>
      <p:ext uri="{BB962C8B-B14F-4D97-AF65-F5344CB8AC3E}">
        <p14:creationId xmlns:p14="http://schemas.microsoft.com/office/powerpoint/2010/main" val="3863464769"/>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LIFO Liquidations</a:t>
            </a:r>
            <a:endParaRPr lang="en-US" dirty="0">
              <a:latin typeface="Calibri Light" panose="020F0302020204030204" pitchFamily="34" charset="0"/>
            </a:endParaRPr>
          </a:p>
        </p:txBody>
      </p:sp>
      <p:sp>
        <p:nvSpPr>
          <p:cNvPr id="5" name="Content Placeholder 4"/>
          <p:cNvSpPr>
            <a:spLocks noGrp="1"/>
          </p:cNvSpPr>
          <p:nvPr>
            <p:ph idx="1"/>
          </p:nvPr>
        </p:nvSpPr>
        <p:spPr>
          <a:xfrm>
            <a:off x="685800" y="1371601"/>
            <a:ext cx="8155360" cy="4741864"/>
          </a:xfrm>
        </p:spPr>
        <p:txBody>
          <a:bodyPr>
            <a:normAutofit fontScale="92500" lnSpcReduction="10000"/>
          </a:bodyPr>
          <a:lstStyle/>
          <a:p>
            <a:r>
              <a:rPr lang="en-IN" sz="2800" dirty="0" smtClean="0"/>
              <a:t>Under LIFO, the last units purchased are assumed to be sold first</a:t>
            </a:r>
          </a:p>
          <a:p>
            <a:r>
              <a:rPr lang="en-IN" sz="2800" dirty="0" smtClean="0"/>
              <a:t>In some periods, the number of units sold will be greater than the number of units purchased</a:t>
            </a:r>
          </a:p>
          <a:p>
            <a:r>
              <a:rPr lang="en-IN" sz="2800" dirty="0" smtClean="0"/>
              <a:t>In these instances, previous years’ layers of inventory are recorded as sold</a:t>
            </a:r>
          </a:p>
          <a:p>
            <a:r>
              <a:rPr lang="en-IN" sz="2800" dirty="0" smtClean="0"/>
              <a:t>These instances are known as LIFO liquidations</a:t>
            </a:r>
          </a:p>
          <a:p>
            <a:r>
              <a:rPr lang="en-IN" sz="2800" dirty="0" smtClean="0"/>
              <a:t>LIFO liquidations result in old </a:t>
            </a:r>
            <a:r>
              <a:rPr lang="en-IN" sz="2800" dirty="0"/>
              <a:t>costs </a:t>
            </a:r>
            <a:r>
              <a:rPr lang="en-IN" sz="2800" dirty="0" smtClean="0"/>
              <a:t>being matched with current </a:t>
            </a:r>
            <a:r>
              <a:rPr lang="en-IN" sz="2800" dirty="0"/>
              <a:t>selling prices</a:t>
            </a:r>
          </a:p>
          <a:p>
            <a:r>
              <a:rPr lang="en-US" sz="2800" dirty="0"/>
              <a:t>If costs </a:t>
            </a:r>
            <a:r>
              <a:rPr lang="en-IN" sz="2800" dirty="0"/>
              <a:t>have been increasing (decreasing), LIFO liquidations produce higher (lower) net income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Tree>
    <p:extLst>
      <p:ext uri="{BB962C8B-B14F-4D97-AF65-F5344CB8AC3E}">
        <p14:creationId xmlns:p14="http://schemas.microsoft.com/office/powerpoint/2010/main" val="154523345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1447658"/>
          </a:xfrm>
        </p:spPr>
        <p:txBody>
          <a:bodyPr>
            <a:normAutofit fontScale="90000"/>
          </a:bodyPr>
          <a:lstStyle/>
          <a:p>
            <a:r>
              <a:rPr lang="en-IN" dirty="0" smtClean="0">
                <a:latin typeface="+mj-lt"/>
              </a:rPr>
              <a:t>Inventory </a:t>
            </a:r>
            <a:r>
              <a:rPr lang="en-IN" dirty="0">
                <a:latin typeface="+mj-lt"/>
              </a:rPr>
              <a:t>Components and Cost Flow for a Manufacturing Company</a:t>
            </a:r>
            <a:endParaRPr lang="en-US" dirty="0">
              <a:latin typeface="+mj-lt"/>
            </a:endParaRPr>
          </a:p>
        </p:txBody>
      </p:sp>
      <p:cxnSp>
        <p:nvCxnSpPr>
          <p:cNvPr id="8" name="Straight Connector 7"/>
          <p:cNvCxnSpPr/>
          <p:nvPr/>
        </p:nvCxnSpPr>
        <p:spPr>
          <a:xfrm>
            <a:off x="773512" y="2286000"/>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916512" y="2286000"/>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55" name="Rectangle 2054"/>
          <p:cNvSpPr/>
          <p:nvPr/>
        </p:nvSpPr>
        <p:spPr>
          <a:xfrm>
            <a:off x="7333944" y="5280456"/>
            <a:ext cx="1524000" cy="990600"/>
          </a:xfrm>
          <a:prstGeom prst="rect">
            <a:avLst/>
          </a:prstGeom>
          <a:solidFill>
            <a:schemeClr val="accent4">
              <a:lumMod val="60000"/>
              <a:lumOff val="40000"/>
            </a:schemeClr>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p>
        </p:txBody>
      </p:sp>
      <p:sp>
        <p:nvSpPr>
          <p:cNvPr id="2056" name="TextBox 2055"/>
          <p:cNvSpPr txBox="1"/>
          <p:nvPr/>
        </p:nvSpPr>
        <p:spPr>
          <a:xfrm>
            <a:off x="1148354" y="1853514"/>
            <a:ext cx="1915273" cy="353943"/>
          </a:xfrm>
          <a:prstGeom prst="rect">
            <a:avLst/>
          </a:prstGeom>
          <a:noFill/>
        </p:spPr>
        <p:txBody>
          <a:bodyPr wrap="square" rtlCol="0">
            <a:spAutoFit/>
          </a:bodyPr>
          <a:lstStyle/>
          <a:p>
            <a:r>
              <a:rPr lang="en-US" sz="1700" b="1" dirty="0"/>
              <a:t>Raw Materials</a:t>
            </a:r>
          </a:p>
        </p:txBody>
      </p:sp>
      <p:sp>
        <p:nvSpPr>
          <p:cNvPr id="50" name="TextBox 49"/>
          <p:cNvSpPr txBox="1"/>
          <p:nvPr/>
        </p:nvSpPr>
        <p:spPr>
          <a:xfrm>
            <a:off x="532575" y="2251676"/>
            <a:ext cx="1915273" cy="615553"/>
          </a:xfrm>
          <a:prstGeom prst="rect">
            <a:avLst/>
          </a:prstGeom>
          <a:noFill/>
        </p:spPr>
        <p:txBody>
          <a:bodyPr wrap="square" rtlCol="0">
            <a:spAutoFit/>
          </a:bodyPr>
          <a:lstStyle/>
          <a:p>
            <a:r>
              <a:rPr lang="en-US" sz="1700" dirty="0"/>
              <a:t>Raw materials purchased</a:t>
            </a:r>
          </a:p>
        </p:txBody>
      </p:sp>
      <p:sp>
        <p:nvSpPr>
          <p:cNvPr id="51" name="TextBox 50"/>
          <p:cNvSpPr txBox="1"/>
          <p:nvPr/>
        </p:nvSpPr>
        <p:spPr>
          <a:xfrm>
            <a:off x="1870013" y="2246871"/>
            <a:ext cx="1915273" cy="615553"/>
          </a:xfrm>
          <a:prstGeom prst="rect">
            <a:avLst/>
          </a:prstGeom>
          <a:noFill/>
        </p:spPr>
        <p:txBody>
          <a:bodyPr wrap="square" rtlCol="0">
            <a:spAutoFit/>
          </a:bodyPr>
          <a:lstStyle/>
          <a:p>
            <a:r>
              <a:rPr lang="en-US" sz="1700" dirty="0"/>
              <a:t>Raw materials</a:t>
            </a:r>
          </a:p>
          <a:p>
            <a:r>
              <a:rPr lang="en-US" sz="1700" dirty="0"/>
              <a:t> used</a:t>
            </a:r>
          </a:p>
        </p:txBody>
      </p:sp>
      <p:cxnSp>
        <p:nvCxnSpPr>
          <p:cNvPr id="52" name="Straight Connector 51"/>
          <p:cNvCxnSpPr/>
          <p:nvPr/>
        </p:nvCxnSpPr>
        <p:spPr>
          <a:xfrm>
            <a:off x="769417" y="3733800"/>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912417" y="3733800"/>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144259" y="3301314"/>
            <a:ext cx="1915273" cy="353943"/>
          </a:xfrm>
          <a:prstGeom prst="rect">
            <a:avLst/>
          </a:prstGeom>
          <a:noFill/>
        </p:spPr>
        <p:txBody>
          <a:bodyPr wrap="square" rtlCol="0">
            <a:spAutoFit/>
          </a:bodyPr>
          <a:lstStyle/>
          <a:p>
            <a:r>
              <a:rPr lang="en-US" sz="1700" b="1" dirty="0"/>
              <a:t>Direct Labor</a:t>
            </a:r>
          </a:p>
        </p:txBody>
      </p:sp>
      <p:sp>
        <p:nvSpPr>
          <p:cNvPr id="55" name="TextBox 54"/>
          <p:cNvSpPr txBox="1"/>
          <p:nvPr/>
        </p:nvSpPr>
        <p:spPr>
          <a:xfrm>
            <a:off x="528480" y="3699476"/>
            <a:ext cx="1915273" cy="615553"/>
          </a:xfrm>
          <a:prstGeom prst="rect">
            <a:avLst/>
          </a:prstGeom>
          <a:noFill/>
        </p:spPr>
        <p:txBody>
          <a:bodyPr wrap="square" rtlCol="0">
            <a:spAutoFit/>
          </a:bodyPr>
          <a:lstStyle/>
          <a:p>
            <a:r>
              <a:rPr lang="en-US" sz="1700" dirty="0"/>
              <a:t>Direct labor</a:t>
            </a:r>
          </a:p>
          <a:p>
            <a:r>
              <a:rPr lang="en-US" sz="1700" dirty="0"/>
              <a:t> incurred</a:t>
            </a:r>
          </a:p>
        </p:txBody>
      </p:sp>
      <p:cxnSp>
        <p:nvCxnSpPr>
          <p:cNvPr id="56" name="Straight Connector 55"/>
          <p:cNvCxnSpPr/>
          <p:nvPr/>
        </p:nvCxnSpPr>
        <p:spPr>
          <a:xfrm>
            <a:off x="777628" y="5181600"/>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920628" y="5181600"/>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152470" y="4495800"/>
            <a:ext cx="1915273" cy="615553"/>
          </a:xfrm>
          <a:prstGeom prst="rect">
            <a:avLst/>
          </a:prstGeom>
          <a:noFill/>
        </p:spPr>
        <p:txBody>
          <a:bodyPr wrap="square" rtlCol="0">
            <a:spAutoFit/>
          </a:bodyPr>
          <a:lstStyle/>
          <a:p>
            <a:r>
              <a:rPr lang="en-US" sz="1700" b="1" dirty="0"/>
              <a:t>Manufacturing</a:t>
            </a:r>
            <a:br>
              <a:rPr lang="en-US" sz="1700" b="1" dirty="0"/>
            </a:br>
            <a:r>
              <a:rPr lang="en-US" sz="1700" b="1" dirty="0"/>
              <a:t>     Overhead</a:t>
            </a:r>
          </a:p>
        </p:txBody>
      </p:sp>
      <p:sp>
        <p:nvSpPr>
          <p:cNvPr id="59" name="TextBox 58"/>
          <p:cNvSpPr txBox="1"/>
          <p:nvPr/>
        </p:nvSpPr>
        <p:spPr>
          <a:xfrm>
            <a:off x="520925" y="5147276"/>
            <a:ext cx="1915273" cy="877163"/>
          </a:xfrm>
          <a:prstGeom prst="rect">
            <a:avLst/>
          </a:prstGeom>
          <a:noFill/>
        </p:spPr>
        <p:txBody>
          <a:bodyPr wrap="square" rtlCol="0">
            <a:spAutoFit/>
          </a:bodyPr>
          <a:lstStyle/>
          <a:p>
            <a:r>
              <a:rPr lang="en-US" sz="1700" dirty="0"/>
              <a:t>Manufacturing overhead</a:t>
            </a:r>
          </a:p>
          <a:p>
            <a:r>
              <a:rPr lang="en-US" sz="1700" dirty="0"/>
              <a:t>incurred</a:t>
            </a:r>
          </a:p>
        </p:txBody>
      </p:sp>
      <p:cxnSp>
        <p:nvCxnSpPr>
          <p:cNvPr id="60" name="Straight Connector 59"/>
          <p:cNvCxnSpPr/>
          <p:nvPr/>
        </p:nvCxnSpPr>
        <p:spPr>
          <a:xfrm>
            <a:off x="3628771" y="3735858"/>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771771" y="3735858"/>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003613" y="3303372"/>
            <a:ext cx="1915273" cy="353943"/>
          </a:xfrm>
          <a:prstGeom prst="rect">
            <a:avLst/>
          </a:prstGeom>
          <a:noFill/>
        </p:spPr>
        <p:txBody>
          <a:bodyPr wrap="square" rtlCol="0">
            <a:spAutoFit/>
          </a:bodyPr>
          <a:lstStyle/>
          <a:p>
            <a:r>
              <a:rPr lang="en-US" sz="1700" b="1" dirty="0"/>
              <a:t>Work in Process</a:t>
            </a:r>
          </a:p>
        </p:txBody>
      </p:sp>
      <p:sp>
        <p:nvSpPr>
          <p:cNvPr id="63" name="TextBox 62"/>
          <p:cNvSpPr txBox="1"/>
          <p:nvPr/>
        </p:nvSpPr>
        <p:spPr>
          <a:xfrm>
            <a:off x="4719893" y="3686294"/>
            <a:ext cx="1915273" cy="877163"/>
          </a:xfrm>
          <a:prstGeom prst="rect">
            <a:avLst/>
          </a:prstGeom>
          <a:noFill/>
        </p:spPr>
        <p:txBody>
          <a:bodyPr wrap="square" rtlCol="0">
            <a:spAutoFit/>
          </a:bodyPr>
          <a:lstStyle/>
          <a:p>
            <a:r>
              <a:rPr lang="en-US" sz="1700" dirty="0"/>
              <a:t>Work in process</a:t>
            </a:r>
          </a:p>
          <a:p>
            <a:r>
              <a:rPr lang="en-US" sz="1700" dirty="0"/>
              <a:t>transferred</a:t>
            </a:r>
          </a:p>
          <a:p>
            <a:r>
              <a:rPr lang="en-US" sz="1700" dirty="0"/>
              <a:t>to finished goods</a:t>
            </a:r>
          </a:p>
        </p:txBody>
      </p:sp>
      <p:cxnSp>
        <p:nvCxnSpPr>
          <p:cNvPr id="64" name="Straight Connector 63"/>
          <p:cNvCxnSpPr/>
          <p:nvPr/>
        </p:nvCxnSpPr>
        <p:spPr>
          <a:xfrm>
            <a:off x="6547231" y="3733800"/>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690231" y="3733800"/>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6922073" y="3301314"/>
            <a:ext cx="1915273" cy="353943"/>
          </a:xfrm>
          <a:prstGeom prst="rect">
            <a:avLst/>
          </a:prstGeom>
          <a:noFill/>
        </p:spPr>
        <p:txBody>
          <a:bodyPr wrap="square" rtlCol="0">
            <a:spAutoFit/>
          </a:bodyPr>
          <a:lstStyle/>
          <a:p>
            <a:r>
              <a:rPr lang="en-US" sz="1700" b="1" dirty="0"/>
              <a:t>Finished Goods</a:t>
            </a:r>
          </a:p>
        </p:txBody>
      </p:sp>
      <p:sp>
        <p:nvSpPr>
          <p:cNvPr id="67" name="TextBox 66"/>
          <p:cNvSpPr txBox="1"/>
          <p:nvPr/>
        </p:nvSpPr>
        <p:spPr>
          <a:xfrm>
            <a:off x="7638353" y="3676616"/>
            <a:ext cx="1915273" cy="615553"/>
          </a:xfrm>
          <a:prstGeom prst="rect">
            <a:avLst/>
          </a:prstGeom>
          <a:noFill/>
        </p:spPr>
        <p:txBody>
          <a:bodyPr wrap="square" rtlCol="0">
            <a:spAutoFit/>
          </a:bodyPr>
          <a:lstStyle/>
          <a:p>
            <a:r>
              <a:rPr lang="en-US" sz="1700" dirty="0"/>
              <a:t>Finished goods</a:t>
            </a:r>
          </a:p>
          <a:p>
            <a:r>
              <a:rPr lang="en-US" sz="1700" dirty="0"/>
              <a:t>sold</a:t>
            </a:r>
          </a:p>
        </p:txBody>
      </p:sp>
      <p:sp>
        <p:nvSpPr>
          <p:cNvPr id="68" name="TextBox 67"/>
          <p:cNvSpPr txBox="1"/>
          <p:nvPr/>
        </p:nvSpPr>
        <p:spPr>
          <a:xfrm>
            <a:off x="1854773" y="3680460"/>
            <a:ext cx="1346851" cy="615553"/>
          </a:xfrm>
          <a:prstGeom prst="rect">
            <a:avLst/>
          </a:prstGeom>
          <a:noFill/>
        </p:spPr>
        <p:txBody>
          <a:bodyPr wrap="square" rtlCol="0">
            <a:spAutoFit/>
          </a:bodyPr>
          <a:lstStyle/>
          <a:p>
            <a:r>
              <a:rPr lang="en-US" sz="1700" dirty="0"/>
              <a:t>Direct labor</a:t>
            </a:r>
          </a:p>
          <a:p>
            <a:r>
              <a:rPr lang="en-US" sz="1700" dirty="0"/>
              <a:t> applied</a:t>
            </a:r>
          </a:p>
        </p:txBody>
      </p:sp>
      <p:sp>
        <p:nvSpPr>
          <p:cNvPr id="69" name="TextBox 68"/>
          <p:cNvSpPr txBox="1"/>
          <p:nvPr/>
        </p:nvSpPr>
        <p:spPr>
          <a:xfrm>
            <a:off x="1870013" y="5123795"/>
            <a:ext cx="1482787" cy="877163"/>
          </a:xfrm>
          <a:prstGeom prst="rect">
            <a:avLst/>
          </a:prstGeom>
          <a:noFill/>
        </p:spPr>
        <p:txBody>
          <a:bodyPr wrap="square" rtlCol="0">
            <a:spAutoFit/>
          </a:bodyPr>
          <a:lstStyle/>
          <a:p>
            <a:r>
              <a:rPr lang="en-US" sz="1700" dirty="0"/>
              <a:t>Manufacturing overhead</a:t>
            </a:r>
          </a:p>
          <a:p>
            <a:r>
              <a:rPr lang="en-US" sz="1700" dirty="0"/>
              <a:t>applied</a:t>
            </a:r>
          </a:p>
        </p:txBody>
      </p:sp>
      <p:sp>
        <p:nvSpPr>
          <p:cNvPr id="2057" name="TextBox 2056"/>
          <p:cNvSpPr txBox="1"/>
          <p:nvPr/>
        </p:nvSpPr>
        <p:spPr>
          <a:xfrm>
            <a:off x="7333944" y="5410200"/>
            <a:ext cx="1411758" cy="646331"/>
          </a:xfrm>
          <a:prstGeom prst="rect">
            <a:avLst/>
          </a:prstGeom>
          <a:noFill/>
        </p:spPr>
        <p:txBody>
          <a:bodyPr wrap="square" rtlCol="0">
            <a:spAutoFit/>
          </a:bodyPr>
          <a:lstStyle/>
          <a:p>
            <a:pPr algn="ctr"/>
            <a:r>
              <a:rPr lang="en-US" b="1" dirty="0"/>
              <a:t>Cost of </a:t>
            </a:r>
          </a:p>
          <a:p>
            <a:pPr algn="ctr"/>
            <a:r>
              <a:rPr lang="en-US" b="1" dirty="0"/>
              <a:t>Goods Sold</a:t>
            </a:r>
          </a:p>
        </p:txBody>
      </p:sp>
      <p:sp>
        <p:nvSpPr>
          <p:cNvPr id="2061" name="Right Arrow 2060"/>
          <p:cNvSpPr/>
          <p:nvPr/>
        </p:nvSpPr>
        <p:spPr>
          <a:xfrm rot="3032548">
            <a:off x="2481212" y="3110118"/>
            <a:ext cx="1631327"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ight Arrow 74"/>
          <p:cNvSpPr/>
          <p:nvPr/>
        </p:nvSpPr>
        <p:spPr>
          <a:xfrm rot="18266335">
            <a:off x="2920650" y="4617086"/>
            <a:ext cx="1214061"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ight Arrow 75"/>
          <p:cNvSpPr/>
          <p:nvPr/>
        </p:nvSpPr>
        <p:spPr>
          <a:xfrm>
            <a:off x="2792098" y="3985260"/>
            <a:ext cx="849534"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ight Arrow 76"/>
          <p:cNvSpPr/>
          <p:nvPr/>
        </p:nvSpPr>
        <p:spPr>
          <a:xfrm>
            <a:off x="6237066" y="3969287"/>
            <a:ext cx="849534"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ight Arrow 77"/>
          <p:cNvSpPr/>
          <p:nvPr/>
        </p:nvSpPr>
        <p:spPr>
          <a:xfrm rot="5400000">
            <a:off x="7786150" y="4582912"/>
            <a:ext cx="849534"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27134483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56"/>
                                        </p:tgtEl>
                                        <p:attrNameLst>
                                          <p:attrName>style.visibility</p:attrName>
                                        </p:attrNameLst>
                                      </p:cBhvr>
                                      <p:to>
                                        <p:strVal val="visible"/>
                                      </p:to>
                                    </p:set>
                                    <p:animEffect transition="in" filter="fade">
                                      <p:cBhvr>
                                        <p:cTn id="13" dur="500"/>
                                        <p:tgtEl>
                                          <p:spTgt spid="20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par>
                                <p:cTn id="20" presetID="10"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par>
                                <p:cTn id="32" presetID="10" presetClass="entr" presetSubtype="0" fill="hold"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10" presetClass="entr" presetSubtype="0"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10" presetClass="entr" presetSubtype="0" fill="hold"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par>
                                <p:cTn id="56" presetID="10" presetClass="entr" presetSubtype="0" fill="hold" nodeType="with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childTnLst>
                                </p:cTn>
                              </p:par>
                              <p:par>
                                <p:cTn id="59" presetID="10" presetClass="entr" presetSubtype="0" fill="hold" nodeType="with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fade">
                                      <p:cBhvr>
                                        <p:cTn id="61" dur="500"/>
                                        <p:tgtEl>
                                          <p:spTgt spid="6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500"/>
                                        <p:tgtEl>
                                          <p:spTgt spid="6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2061"/>
                                        </p:tgtEl>
                                        <p:attrNameLst>
                                          <p:attrName>style.visibility</p:attrName>
                                        </p:attrNameLst>
                                      </p:cBhvr>
                                      <p:to>
                                        <p:strVal val="visible"/>
                                      </p:to>
                                    </p:set>
                                    <p:animEffect transition="in" filter="wipe(up)">
                                      <p:cBhvr>
                                        <p:cTn id="78" dur="500"/>
                                        <p:tgtEl>
                                          <p:spTgt spid="2061"/>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wipe(left)">
                                      <p:cBhvr>
                                        <p:cTn id="81" dur="500"/>
                                        <p:tgtEl>
                                          <p:spTgt spid="76"/>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75"/>
                                        </p:tgtEl>
                                        <p:attrNameLst>
                                          <p:attrName>style.visibility</p:attrName>
                                        </p:attrNameLst>
                                      </p:cBhvr>
                                      <p:to>
                                        <p:strVal val="visible"/>
                                      </p:to>
                                    </p:set>
                                    <p:animEffect transition="in" filter="wipe(down)">
                                      <p:cBhvr>
                                        <p:cTn id="84" dur="500"/>
                                        <p:tgtEl>
                                          <p:spTgt spid="75"/>
                                        </p:tgtEl>
                                      </p:cBhvr>
                                    </p:animEffect>
                                  </p:childTnLst>
                                </p:cTn>
                              </p:par>
                            </p:childTnLst>
                          </p:cTn>
                        </p:par>
                        <p:par>
                          <p:cTn id="85" fill="hold">
                            <p:stCondLst>
                              <p:cond delay="500"/>
                            </p:stCondLst>
                            <p:childTnLst>
                              <p:par>
                                <p:cTn id="86" presetID="22" presetClass="entr" presetSubtype="8" fill="hold" grpId="0" nodeType="afterEffect">
                                  <p:stCondLst>
                                    <p:cond delay="0"/>
                                  </p:stCondLst>
                                  <p:childTnLst>
                                    <p:set>
                                      <p:cBhvr>
                                        <p:cTn id="87" dur="1" fill="hold">
                                          <p:stCondLst>
                                            <p:cond delay="0"/>
                                          </p:stCondLst>
                                        </p:cTn>
                                        <p:tgtEl>
                                          <p:spTgt spid="77"/>
                                        </p:tgtEl>
                                        <p:attrNameLst>
                                          <p:attrName>style.visibility</p:attrName>
                                        </p:attrNameLst>
                                      </p:cBhvr>
                                      <p:to>
                                        <p:strVal val="visible"/>
                                      </p:to>
                                    </p:set>
                                    <p:animEffect transition="in" filter="wipe(left)">
                                      <p:cBhvr>
                                        <p:cTn id="88" dur="500"/>
                                        <p:tgtEl>
                                          <p:spTgt spid="77"/>
                                        </p:tgtEl>
                                      </p:cBhvr>
                                    </p:animEffect>
                                  </p:childTnLst>
                                </p:cTn>
                              </p:par>
                            </p:childTnLst>
                          </p:cTn>
                        </p:par>
                        <p:par>
                          <p:cTn id="89" fill="hold">
                            <p:stCondLst>
                              <p:cond delay="1000"/>
                            </p:stCondLst>
                            <p:childTnLst>
                              <p:par>
                                <p:cTn id="90" presetID="22" presetClass="entr" presetSubtype="1" fill="hold" grpId="0" nodeType="afterEffect">
                                  <p:stCondLst>
                                    <p:cond delay="0"/>
                                  </p:stCondLst>
                                  <p:childTnLst>
                                    <p:set>
                                      <p:cBhvr>
                                        <p:cTn id="91" dur="1" fill="hold">
                                          <p:stCondLst>
                                            <p:cond delay="0"/>
                                          </p:stCondLst>
                                        </p:cTn>
                                        <p:tgtEl>
                                          <p:spTgt spid="78"/>
                                        </p:tgtEl>
                                        <p:attrNameLst>
                                          <p:attrName>style.visibility</p:attrName>
                                        </p:attrNameLst>
                                      </p:cBhvr>
                                      <p:to>
                                        <p:strVal val="visible"/>
                                      </p:to>
                                    </p:set>
                                    <p:animEffect transition="in" filter="wipe(up)">
                                      <p:cBhvr>
                                        <p:cTn id="92" dur="500"/>
                                        <p:tgtEl>
                                          <p:spTgt spid="78"/>
                                        </p:tgtEl>
                                      </p:cBhvr>
                                    </p:animEffect>
                                  </p:childTnLst>
                                </p:cTn>
                              </p:par>
                            </p:childTnLst>
                          </p:cTn>
                        </p:par>
                        <p:par>
                          <p:cTn id="93" fill="hold">
                            <p:stCondLst>
                              <p:cond delay="1500"/>
                            </p:stCondLst>
                            <p:childTnLst>
                              <p:par>
                                <p:cTn id="94" presetID="10" presetClass="entr" presetSubtype="0" fill="hold" grpId="0" nodeType="afterEffect">
                                  <p:stCondLst>
                                    <p:cond delay="0"/>
                                  </p:stCondLst>
                                  <p:childTnLst>
                                    <p:set>
                                      <p:cBhvr>
                                        <p:cTn id="95" dur="1" fill="hold">
                                          <p:stCondLst>
                                            <p:cond delay="0"/>
                                          </p:stCondLst>
                                        </p:cTn>
                                        <p:tgtEl>
                                          <p:spTgt spid="2055"/>
                                        </p:tgtEl>
                                        <p:attrNameLst>
                                          <p:attrName>style.visibility</p:attrName>
                                        </p:attrNameLst>
                                      </p:cBhvr>
                                      <p:to>
                                        <p:strVal val="visible"/>
                                      </p:to>
                                    </p:set>
                                    <p:animEffect transition="in" filter="fade">
                                      <p:cBhvr>
                                        <p:cTn id="96" dur="500"/>
                                        <p:tgtEl>
                                          <p:spTgt spid="205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057"/>
                                        </p:tgtEl>
                                        <p:attrNameLst>
                                          <p:attrName>style.visibility</p:attrName>
                                        </p:attrNameLst>
                                      </p:cBhvr>
                                      <p:to>
                                        <p:strVal val="visible"/>
                                      </p:to>
                                    </p:set>
                                    <p:animEffect transition="in" filter="fade">
                                      <p:cBhvr>
                                        <p:cTn id="99" dur="500"/>
                                        <p:tgtEl>
                                          <p:spTgt spid="2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animBg="1"/>
      <p:bldP spid="2056" grpId="0"/>
      <p:bldP spid="50" grpId="0"/>
      <p:bldP spid="51" grpId="0"/>
      <p:bldP spid="54" grpId="0"/>
      <p:bldP spid="55" grpId="0"/>
      <p:bldP spid="58" grpId="0"/>
      <p:bldP spid="59" grpId="0"/>
      <p:bldP spid="62" grpId="0"/>
      <p:bldP spid="63" grpId="0"/>
      <p:bldP spid="66" grpId="0"/>
      <p:bldP spid="67" grpId="0"/>
      <p:bldP spid="68" grpId="0"/>
      <p:bldP spid="69" grpId="0"/>
      <p:bldP spid="2057" grpId="0"/>
      <p:bldP spid="2061" grpId="0" animBg="1"/>
      <p:bldP spid="75" grpId="0" animBg="1"/>
      <p:bldP spid="76" grpId="0" animBg="1"/>
      <p:bldP spid="77" grpId="0" animBg="1"/>
      <p:bldP spid="7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6841" y="13326"/>
            <a:ext cx="8229600" cy="1143000"/>
          </a:xfrm>
        </p:spPr>
        <p:txBody>
          <a:bodyPr>
            <a:normAutofit/>
          </a:bodyPr>
          <a:lstStyle/>
          <a:p>
            <a:r>
              <a:rPr lang="en-IN" dirty="0" smtClean="0"/>
              <a:t>LIFO </a:t>
            </a:r>
            <a:r>
              <a:rPr lang="en-IN" dirty="0"/>
              <a:t>Liquidation</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
        <p:nvSpPr>
          <p:cNvPr id="6" name="TextBox 5"/>
          <p:cNvSpPr txBox="1"/>
          <p:nvPr/>
        </p:nvSpPr>
        <p:spPr>
          <a:xfrm>
            <a:off x="717550" y="2517060"/>
            <a:ext cx="2794000" cy="461665"/>
          </a:xfrm>
          <a:prstGeom prst="rect">
            <a:avLst/>
          </a:prstGeom>
          <a:noFill/>
        </p:spPr>
        <p:txBody>
          <a:bodyPr wrap="square" rtlCol="0">
            <a:spAutoFit/>
          </a:bodyPr>
          <a:lstStyle/>
          <a:p>
            <a:r>
              <a:rPr lang="en-IN" sz="2400" b="1" dirty="0">
                <a:solidFill>
                  <a:srgbClr val="00B0F0"/>
                </a:solidFill>
              </a:rPr>
              <a:t>Cost of goods </a:t>
            </a:r>
            <a:r>
              <a:rPr lang="en-IN" sz="2400" b="1" dirty="0" smtClean="0">
                <a:solidFill>
                  <a:srgbClr val="00B0F0"/>
                </a:solidFill>
              </a:rPr>
              <a:t>sold:</a:t>
            </a:r>
            <a:endParaRPr lang="en-US" sz="2400" b="1" dirty="0">
              <a:solidFill>
                <a:srgbClr val="00B0F0"/>
              </a:solidFill>
            </a:endParaRPr>
          </a:p>
        </p:txBody>
      </p:sp>
      <p:sp>
        <p:nvSpPr>
          <p:cNvPr id="7" name="TextBox 6"/>
          <p:cNvSpPr txBox="1"/>
          <p:nvPr/>
        </p:nvSpPr>
        <p:spPr>
          <a:xfrm>
            <a:off x="2999616" y="2485043"/>
            <a:ext cx="3950999" cy="461665"/>
          </a:xfrm>
          <a:prstGeom prst="rect">
            <a:avLst/>
          </a:prstGeom>
          <a:noFill/>
        </p:spPr>
        <p:txBody>
          <a:bodyPr wrap="square" rtlCol="0">
            <a:spAutoFit/>
          </a:bodyPr>
          <a:lstStyle/>
          <a:p>
            <a:pPr algn="r"/>
            <a:r>
              <a:rPr lang="en-IN" sz="2400" dirty="0"/>
              <a:t>30,000 units @ $25 per unit</a:t>
            </a:r>
            <a:endParaRPr lang="en-US" sz="2400" dirty="0"/>
          </a:p>
        </p:txBody>
      </p:sp>
      <p:sp>
        <p:nvSpPr>
          <p:cNvPr id="8" name="TextBox 7"/>
          <p:cNvSpPr txBox="1"/>
          <p:nvPr/>
        </p:nvSpPr>
        <p:spPr>
          <a:xfrm>
            <a:off x="2993916" y="2817654"/>
            <a:ext cx="3950999" cy="461665"/>
          </a:xfrm>
          <a:prstGeom prst="rect">
            <a:avLst/>
          </a:prstGeom>
          <a:noFill/>
        </p:spPr>
        <p:txBody>
          <a:bodyPr wrap="square" rtlCol="0">
            <a:spAutoFit/>
          </a:bodyPr>
          <a:lstStyle/>
          <a:p>
            <a:pPr algn="r"/>
            <a:r>
              <a:rPr lang="en-IN" sz="2400" dirty="0"/>
              <a:t>5,000 units @ $20 per unit</a:t>
            </a:r>
            <a:endParaRPr lang="en-US" sz="2400" dirty="0"/>
          </a:p>
        </p:txBody>
      </p:sp>
      <p:sp>
        <p:nvSpPr>
          <p:cNvPr id="9" name="TextBox 8"/>
          <p:cNvSpPr txBox="1"/>
          <p:nvPr/>
        </p:nvSpPr>
        <p:spPr>
          <a:xfrm>
            <a:off x="6912220" y="2510224"/>
            <a:ext cx="364662" cy="461665"/>
          </a:xfrm>
          <a:prstGeom prst="rect">
            <a:avLst/>
          </a:prstGeom>
          <a:noFill/>
        </p:spPr>
        <p:txBody>
          <a:bodyPr wrap="square" rtlCol="0">
            <a:spAutoFit/>
          </a:bodyPr>
          <a:lstStyle/>
          <a:p>
            <a:pPr algn="ctr"/>
            <a:r>
              <a:rPr lang="en-IN" sz="2400" b="1" dirty="0"/>
              <a:t>=</a:t>
            </a:r>
            <a:endParaRPr lang="en-US" sz="2400" b="1" dirty="0"/>
          </a:p>
        </p:txBody>
      </p:sp>
      <p:sp>
        <p:nvSpPr>
          <p:cNvPr id="11" name="TextBox 10"/>
          <p:cNvSpPr txBox="1"/>
          <p:nvPr/>
        </p:nvSpPr>
        <p:spPr>
          <a:xfrm>
            <a:off x="6896454" y="2754590"/>
            <a:ext cx="364662" cy="461665"/>
          </a:xfrm>
          <a:prstGeom prst="rect">
            <a:avLst/>
          </a:prstGeom>
          <a:noFill/>
        </p:spPr>
        <p:txBody>
          <a:bodyPr wrap="square" rtlCol="0">
            <a:spAutoFit/>
          </a:bodyPr>
          <a:lstStyle/>
          <a:p>
            <a:pPr algn="ctr"/>
            <a:r>
              <a:rPr lang="en-IN" sz="2400" b="1" dirty="0"/>
              <a:t>=</a:t>
            </a:r>
            <a:endParaRPr lang="en-US" sz="2400" b="1" dirty="0"/>
          </a:p>
        </p:txBody>
      </p:sp>
      <p:sp>
        <p:nvSpPr>
          <p:cNvPr id="12" name="TextBox 11"/>
          <p:cNvSpPr txBox="1"/>
          <p:nvPr/>
        </p:nvSpPr>
        <p:spPr>
          <a:xfrm>
            <a:off x="7283810" y="2494458"/>
            <a:ext cx="1523280" cy="461665"/>
          </a:xfrm>
          <a:prstGeom prst="rect">
            <a:avLst/>
          </a:prstGeom>
          <a:noFill/>
        </p:spPr>
        <p:txBody>
          <a:bodyPr wrap="square" rtlCol="0">
            <a:spAutoFit/>
          </a:bodyPr>
          <a:lstStyle/>
          <a:p>
            <a:pPr algn="r"/>
            <a:r>
              <a:rPr lang="en-IN" sz="2400" dirty="0"/>
              <a:t>$750,000</a:t>
            </a:r>
            <a:endParaRPr lang="en-US" sz="2400" dirty="0"/>
          </a:p>
        </p:txBody>
      </p:sp>
      <p:sp>
        <p:nvSpPr>
          <p:cNvPr id="13" name="TextBox 12"/>
          <p:cNvSpPr txBox="1"/>
          <p:nvPr/>
        </p:nvSpPr>
        <p:spPr>
          <a:xfrm>
            <a:off x="7283810" y="2815024"/>
            <a:ext cx="1523280" cy="461665"/>
          </a:xfrm>
          <a:prstGeom prst="rect">
            <a:avLst/>
          </a:prstGeom>
          <a:noFill/>
        </p:spPr>
        <p:txBody>
          <a:bodyPr wrap="square" rtlCol="0">
            <a:spAutoFit/>
          </a:bodyPr>
          <a:lstStyle/>
          <a:p>
            <a:pPr algn="r"/>
            <a:r>
              <a:rPr lang="en-IN" sz="2400" dirty="0"/>
              <a:t>$100,000</a:t>
            </a:r>
            <a:endParaRPr lang="en-US" sz="2400" dirty="0"/>
          </a:p>
        </p:txBody>
      </p:sp>
      <p:sp>
        <p:nvSpPr>
          <p:cNvPr id="14" name="TextBox 13"/>
          <p:cNvSpPr txBox="1"/>
          <p:nvPr/>
        </p:nvSpPr>
        <p:spPr>
          <a:xfrm>
            <a:off x="2826470" y="3288655"/>
            <a:ext cx="1523280" cy="461665"/>
          </a:xfrm>
          <a:prstGeom prst="rect">
            <a:avLst/>
          </a:prstGeom>
          <a:noFill/>
        </p:spPr>
        <p:txBody>
          <a:bodyPr wrap="square" rtlCol="0">
            <a:spAutoFit/>
          </a:bodyPr>
          <a:lstStyle/>
          <a:p>
            <a:pPr algn="r"/>
            <a:r>
              <a:rPr lang="en-IN" sz="2400" dirty="0"/>
              <a:t>35,000</a:t>
            </a:r>
            <a:endParaRPr lang="en-US" sz="2400" dirty="0"/>
          </a:p>
        </p:txBody>
      </p:sp>
      <p:cxnSp>
        <p:nvCxnSpPr>
          <p:cNvPr id="17" name="Straight Connector 16"/>
          <p:cNvCxnSpPr/>
          <p:nvPr/>
        </p:nvCxnSpPr>
        <p:spPr>
          <a:xfrm>
            <a:off x="3296806" y="3304421"/>
            <a:ext cx="97411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299436" y="3762702"/>
            <a:ext cx="97411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3299436" y="3810000"/>
            <a:ext cx="97411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7418556" y="3305502"/>
            <a:ext cx="129654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7404700" y="3762702"/>
            <a:ext cx="129654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404700" y="3810000"/>
            <a:ext cx="1296546" cy="0"/>
          </a:xfrm>
          <a:prstGeom prst="line">
            <a:avLst/>
          </a:prstGeom>
          <a:ln w="19050"/>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7239000" y="3276600"/>
            <a:ext cx="1523280" cy="461665"/>
          </a:xfrm>
          <a:prstGeom prst="rect">
            <a:avLst/>
          </a:prstGeom>
          <a:noFill/>
        </p:spPr>
        <p:txBody>
          <a:bodyPr wrap="square" rtlCol="0">
            <a:spAutoFit/>
          </a:bodyPr>
          <a:lstStyle/>
          <a:p>
            <a:pPr algn="r"/>
            <a:r>
              <a:rPr lang="en-IN" sz="2400" b="1" dirty="0">
                <a:solidFill>
                  <a:srgbClr val="00B0F0"/>
                </a:solidFill>
              </a:rPr>
              <a:t>$850,000</a:t>
            </a:r>
            <a:endParaRPr lang="en-US" sz="2400" b="1" dirty="0">
              <a:solidFill>
                <a:srgbClr val="00B0F0"/>
              </a:solidFill>
            </a:endParaRPr>
          </a:p>
        </p:txBody>
      </p:sp>
      <p:sp>
        <p:nvSpPr>
          <p:cNvPr id="24" name="Content Placeholder 2"/>
          <p:cNvSpPr txBox="1">
            <a:spLocks/>
          </p:cNvSpPr>
          <p:nvPr/>
        </p:nvSpPr>
        <p:spPr>
          <a:xfrm>
            <a:off x="717550" y="4038600"/>
            <a:ext cx="8229600" cy="457200"/>
          </a:xfrm>
          <a:prstGeom prst="rect">
            <a:avLst/>
          </a:prstGeom>
          <a:ln w="19050">
            <a:solidFill>
              <a:srgbClr val="C00000"/>
            </a:solid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400" dirty="0" smtClean="0"/>
              <a:t>If 35,000 had been purchased for $25 each (no liquidation).</a:t>
            </a:r>
            <a:endParaRPr lang="en-US" sz="2400" b="1" dirty="0">
              <a:solidFill>
                <a:srgbClr val="00B0F0"/>
              </a:solidFill>
            </a:endParaRPr>
          </a:p>
        </p:txBody>
      </p:sp>
      <p:sp>
        <p:nvSpPr>
          <p:cNvPr id="25" name="TextBox 24"/>
          <p:cNvSpPr txBox="1"/>
          <p:nvPr/>
        </p:nvSpPr>
        <p:spPr>
          <a:xfrm>
            <a:off x="762000" y="4491335"/>
            <a:ext cx="2794000" cy="461665"/>
          </a:xfrm>
          <a:prstGeom prst="rect">
            <a:avLst/>
          </a:prstGeom>
          <a:noFill/>
        </p:spPr>
        <p:txBody>
          <a:bodyPr wrap="square" rtlCol="0">
            <a:spAutoFit/>
          </a:bodyPr>
          <a:lstStyle/>
          <a:p>
            <a:r>
              <a:rPr lang="en-IN" sz="2400" b="1" dirty="0">
                <a:solidFill>
                  <a:srgbClr val="C00000"/>
                </a:solidFill>
              </a:rPr>
              <a:t>Cost of goods </a:t>
            </a:r>
            <a:r>
              <a:rPr lang="en-IN" sz="2400" b="1" dirty="0" smtClean="0">
                <a:solidFill>
                  <a:srgbClr val="C00000"/>
                </a:solidFill>
              </a:rPr>
              <a:t>sold:</a:t>
            </a:r>
            <a:endParaRPr lang="en-US" sz="2400" b="1" dirty="0">
              <a:solidFill>
                <a:srgbClr val="C00000"/>
              </a:solidFill>
            </a:endParaRPr>
          </a:p>
        </p:txBody>
      </p:sp>
      <p:sp>
        <p:nvSpPr>
          <p:cNvPr id="26" name="TextBox 25"/>
          <p:cNvSpPr txBox="1"/>
          <p:nvPr/>
        </p:nvSpPr>
        <p:spPr>
          <a:xfrm>
            <a:off x="3044066" y="4459318"/>
            <a:ext cx="3950999" cy="461665"/>
          </a:xfrm>
          <a:prstGeom prst="rect">
            <a:avLst/>
          </a:prstGeom>
          <a:noFill/>
        </p:spPr>
        <p:txBody>
          <a:bodyPr wrap="square" rtlCol="0">
            <a:spAutoFit/>
          </a:bodyPr>
          <a:lstStyle/>
          <a:p>
            <a:pPr algn="r"/>
            <a:r>
              <a:rPr lang="en-IN" sz="2400" dirty="0" smtClean="0"/>
              <a:t>35,000 </a:t>
            </a:r>
            <a:r>
              <a:rPr lang="en-IN" sz="2400" dirty="0"/>
              <a:t>units @ $25 per unit</a:t>
            </a:r>
            <a:endParaRPr lang="en-US" sz="2400" dirty="0"/>
          </a:p>
        </p:txBody>
      </p:sp>
      <p:sp>
        <p:nvSpPr>
          <p:cNvPr id="28" name="TextBox 27"/>
          <p:cNvSpPr txBox="1"/>
          <p:nvPr/>
        </p:nvSpPr>
        <p:spPr>
          <a:xfrm>
            <a:off x="6956670" y="4484499"/>
            <a:ext cx="364662" cy="461665"/>
          </a:xfrm>
          <a:prstGeom prst="rect">
            <a:avLst/>
          </a:prstGeom>
          <a:noFill/>
        </p:spPr>
        <p:txBody>
          <a:bodyPr wrap="square" rtlCol="0">
            <a:spAutoFit/>
          </a:bodyPr>
          <a:lstStyle/>
          <a:p>
            <a:pPr algn="ctr"/>
            <a:r>
              <a:rPr lang="en-IN" sz="2400" b="1" dirty="0"/>
              <a:t>=</a:t>
            </a:r>
            <a:endParaRPr lang="en-US" sz="2400" b="1" dirty="0"/>
          </a:p>
        </p:txBody>
      </p:sp>
      <p:sp>
        <p:nvSpPr>
          <p:cNvPr id="30" name="TextBox 29"/>
          <p:cNvSpPr txBox="1"/>
          <p:nvPr/>
        </p:nvSpPr>
        <p:spPr>
          <a:xfrm>
            <a:off x="7239000" y="4468733"/>
            <a:ext cx="1523280" cy="461665"/>
          </a:xfrm>
          <a:prstGeom prst="rect">
            <a:avLst/>
          </a:prstGeom>
          <a:noFill/>
        </p:spPr>
        <p:txBody>
          <a:bodyPr wrap="square" rtlCol="0">
            <a:spAutoFit/>
          </a:bodyPr>
          <a:lstStyle/>
          <a:p>
            <a:pPr algn="r"/>
            <a:r>
              <a:rPr lang="en-IN" sz="2400" b="1" dirty="0" smtClean="0">
                <a:solidFill>
                  <a:srgbClr val="C00000"/>
                </a:solidFill>
              </a:rPr>
              <a:t>$875,000</a:t>
            </a:r>
            <a:endParaRPr lang="en-US" sz="2400" b="1" dirty="0">
              <a:solidFill>
                <a:srgbClr val="C00000"/>
              </a:solidFill>
            </a:endParaRPr>
          </a:p>
        </p:txBody>
      </p:sp>
      <p:cxnSp>
        <p:nvCxnSpPr>
          <p:cNvPr id="39" name="Straight Connector 38"/>
          <p:cNvCxnSpPr/>
          <p:nvPr/>
        </p:nvCxnSpPr>
        <p:spPr>
          <a:xfrm>
            <a:off x="7391400" y="4881930"/>
            <a:ext cx="129654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7391400" y="4929228"/>
            <a:ext cx="1296546" cy="0"/>
          </a:xfrm>
          <a:prstGeom prst="line">
            <a:avLst/>
          </a:prstGeom>
          <a:ln w="19050"/>
        </p:spPr>
        <p:style>
          <a:lnRef idx="1">
            <a:schemeClr val="dk1"/>
          </a:lnRef>
          <a:fillRef idx="0">
            <a:schemeClr val="dk1"/>
          </a:fillRef>
          <a:effectRef idx="0">
            <a:schemeClr val="dk1"/>
          </a:effectRef>
          <a:fontRef idx="minor">
            <a:schemeClr val="tx1"/>
          </a:fontRef>
        </p:style>
      </p:cxnSp>
      <p:sp>
        <p:nvSpPr>
          <p:cNvPr id="43" name="Content Placeholder 2"/>
          <p:cNvSpPr txBox="1">
            <a:spLocks/>
          </p:cNvSpPr>
          <p:nvPr/>
        </p:nvSpPr>
        <p:spPr>
          <a:xfrm>
            <a:off x="717550" y="990600"/>
            <a:ext cx="8356600" cy="1440876"/>
          </a:xfrm>
          <a:prstGeom prst="rect">
            <a:avLst/>
          </a:prstGeom>
          <a:ln w="19050">
            <a:solidFill>
              <a:srgbClr val="C00000"/>
            </a:solidFill>
          </a:ln>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400" b="1" dirty="0" smtClean="0">
                <a:solidFill>
                  <a:srgbClr val="C00000"/>
                </a:solidFill>
              </a:rPr>
              <a:t>Example:</a:t>
            </a:r>
            <a:r>
              <a:rPr lang="en-IN" sz="2400" dirty="0" smtClean="0"/>
              <a:t> National Distributors, Inc. uses the LIFO inventory method. The company began 2018 with inventory of 10,000 units that cost </a:t>
            </a:r>
            <a:r>
              <a:rPr lang="en-IN" sz="2400" b="1" dirty="0" smtClean="0"/>
              <a:t>$20 </a:t>
            </a:r>
            <a:r>
              <a:rPr lang="en-IN" sz="2400" dirty="0" smtClean="0"/>
              <a:t>per unit. During 2018,</a:t>
            </a:r>
            <a:r>
              <a:rPr lang="en-IN" sz="2400" dirty="0" smtClean="0">
                <a:solidFill>
                  <a:srgbClr val="EC008C"/>
                </a:solidFill>
              </a:rPr>
              <a:t> </a:t>
            </a:r>
            <a:r>
              <a:rPr lang="en-IN" sz="2400" b="1" dirty="0" smtClean="0"/>
              <a:t>30,000</a:t>
            </a:r>
            <a:r>
              <a:rPr lang="en-IN" sz="2400" dirty="0" smtClean="0">
                <a:solidFill>
                  <a:srgbClr val="EC008C"/>
                </a:solidFill>
              </a:rPr>
              <a:t> </a:t>
            </a:r>
            <a:r>
              <a:rPr lang="en-IN" sz="2400" dirty="0" smtClean="0"/>
              <a:t>units were purchased for </a:t>
            </a:r>
            <a:r>
              <a:rPr lang="en-IN" sz="2400" b="1" dirty="0" smtClean="0"/>
              <a:t>$25 </a:t>
            </a:r>
            <a:r>
              <a:rPr lang="en-IN" sz="2400" dirty="0" smtClean="0"/>
              <a:t>each and </a:t>
            </a:r>
            <a:r>
              <a:rPr lang="en-IN" sz="2400" b="1" dirty="0" smtClean="0"/>
              <a:t>35,000</a:t>
            </a:r>
            <a:r>
              <a:rPr lang="en-IN" sz="2400" dirty="0" smtClean="0">
                <a:solidFill>
                  <a:schemeClr val="tx2">
                    <a:lumMod val="75000"/>
                  </a:schemeClr>
                </a:solidFill>
              </a:rPr>
              <a:t> </a:t>
            </a:r>
            <a:r>
              <a:rPr lang="en-IN" sz="2400" dirty="0" smtClean="0"/>
              <a:t>units were sold. (5,000 units liquidated.)</a:t>
            </a:r>
            <a:endParaRPr lang="en-US" sz="2400" dirty="0"/>
          </a:p>
        </p:txBody>
      </p:sp>
      <p:sp>
        <p:nvSpPr>
          <p:cNvPr id="45" name="Content Placeholder 2"/>
          <p:cNvSpPr txBox="1">
            <a:spLocks/>
          </p:cNvSpPr>
          <p:nvPr/>
        </p:nvSpPr>
        <p:spPr>
          <a:xfrm>
            <a:off x="685800" y="5181600"/>
            <a:ext cx="8305800" cy="1447800"/>
          </a:xfrm>
          <a:prstGeom prst="rect">
            <a:avLst/>
          </a:prstGeom>
          <a:ln w="19050">
            <a:solidFill>
              <a:srgbClr val="C00000"/>
            </a:solidFill>
          </a:ln>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u="sng" dirty="0" smtClean="0"/>
              <a:t>Before-tax </a:t>
            </a:r>
            <a:r>
              <a:rPr lang="en-US" sz="2400" u="sng" dirty="0"/>
              <a:t>income effect of the LIFO </a:t>
            </a:r>
            <a:r>
              <a:rPr lang="en-US" sz="2400" u="sng" dirty="0" smtClean="0"/>
              <a:t>liquidation:</a:t>
            </a:r>
            <a:endParaRPr lang="en-IN" sz="2400" u="sng" dirty="0" smtClean="0"/>
          </a:p>
          <a:p>
            <a:pPr marL="0" indent="0" algn="ctr">
              <a:buNone/>
            </a:pPr>
            <a:r>
              <a:rPr lang="en-IN" sz="2400" b="1" dirty="0" smtClean="0">
                <a:solidFill>
                  <a:srgbClr val="C00000"/>
                </a:solidFill>
              </a:rPr>
              <a:t>$875,000 </a:t>
            </a:r>
            <a:r>
              <a:rPr lang="en-IN" sz="2400" dirty="0" smtClean="0"/>
              <a:t>− </a:t>
            </a:r>
            <a:r>
              <a:rPr lang="en-IN" sz="2400" b="1" dirty="0" smtClean="0">
                <a:solidFill>
                  <a:srgbClr val="00B0F0"/>
                </a:solidFill>
              </a:rPr>
              <a:t>$850,000</a:t>
            </a:r>
            <a:r>
              <a:rPr lang="en-IN" sz="2400" b="1" dirty="0" smtClean="0"/>
              <a:t> = $25,000</a:t>
            </a:r>
          </a:p>
          <a:p>
            <a:pPr marL="0" indent="0">
              <a:buNone/>
            </a:pPr>
            <a:r>
              <a:rPr lang="en-IN" sz="2400" dirty="0" smtClean="0"/>
              <a:t>• LIFO liquidation reduces cost of goods sold and increases profits</a:t>
            </a:r>
            <a:endParaRPr lang="en-US" sz="2400" dirty="0"/>
          </a:p>
        </p:txBody>
      </p:sp>
    </p:spTree>
    <p:extLst>
      <p:ext uri="{BB962C8B-B14F-4D97-AF65-F5344CB8AC3E}">
        <p14:creationId xmlns:p14="http://schemas.microsoft.com/office/powerpoint/2010/main" val="13707887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bg/>
                                          </p:spTgt>
                                        </p:tgtEl>
                                        <p:attrNameLst>
                                          <p:attrName>style.visibility</p:attrName>
                                        </p:attrNameLst>
                                      </p:cBhvr>
                                      <p:to>
                                        <p:strVal val="visible"/>
                                      </p:to>
                                    </p:set>
                                    <p:animEffect transition="in" filter="fade">
                                      <p:cBhvr>
                                        <p:cTn id="7" dur="500"/>
                                        <p:tgtEl>
                                          <p:spTgt spid="4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xEl>
                                              <p:pRg st="0" end="0"/>
                                            </p:txEl>
                                          </p:spTgt>
                                        </p:tgtEl>
                                        <p:attrNameLst>
                                          <p:attrName>style.visibility</p:attrName>
                                        </p:attrNameLst>
                                      </p:cBhvr>
                                      <p:to>
                                        <p:strVal val="visible"/>
                                      </p:to>
                                    </p:set>
                                    <p:animEffect transition="in" filter="fade">
                                      <p:cBhvr>
                                        <p:cTn id="10" dur="500"/>
                                        <p:tgtEl>
                                          <p:spTgt spid="4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4">
                                            <p:bg/>
                                          </p:spTgt>
                                        </p:tgtEl>
                                        <p:attrNameLst>
                                          <p:attrName>style.visibility</p:attrName>
                                        </p:attrNameLst>
                                      </p:cBhvr>
                                      <p:to>
                                        <p:strVal val="visible"/>
                                      </p:to>
                                    </p:set>
                                    <p:animEffect transition="in" filter="fade">
                                      <p:cBhvr>
                                        <p:cTn id="62" dur="500"/>
                                        <p:tgtEl>
                                          <p:spTgt spid="24">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4">
                                            <p:txEl>
                                              <p:pRg st="0" end="0"/>
                                            </p:txEl>
                                          </p:spTgt>
                                        </p:tgtEl>
                                        <p:attrNameLst>
                                          <p:attrName>style.visibility</p:attrName>
                                        </p:attrNameLst>
                                      </p:cBhvr>
                                      <p:to>
                                        <p:strVal val="visible"/>
                                      </p:to>
                                    </p:set>
                                    <p:animEffect transition="in" filter="fade">
                                      <p:cBhvr>
                                        <p:cTn id="65" dur="500"/>
                                        <p:tgtEl>
                                          <p:spTgt spid="24">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par>
                                <p:cTn id="80" presetID="10" presetClass="entr" presetSubtype="0"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par>
                                <p:cTn id="83" presetID="10" presetClass="entr" presetSubtype="0" fill="hold"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45">
                                            <p:bg/>
                                          </p:spTgt>
                                        </p:tgtEl>
                                        <p:attrNameLst>
                                          <p:attrName>style.visibility</p:attrName>
                                        </p:attrNameLst>
                                      </p:cBhvr>
                                      <p:to>
                                        <p:strVal val="visible"/>
                                      </p:to>
                                    </p:set>
                                    <p:animEffect transition="in" filter="fade">
                                      <p:cBhvr>
                                        <p:cTn id="90" dur="500"/>
                                        <p:tgtEl>
                                          <p:spTgt spid="45">
                                            <p:bg/>
                                          </p:spTgt>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5">
                                            <p:txEl>
                                              <p:pRg st="0" end="0"/>
                                            </p:txEl>
                                          </p:spTgt>
                                        </p:tgtEl>
                                        <p:attrNameLst>
                                          <p:attrName>style.visibility</p:attrName>
                                        </p:attrNameLst>
                                      </p:cBhvr>
                                      <p:to>
                                        <p:strVal val="visible"/>
                                      </p:to>
                                    </p:set>
                                    <p:animEffect transition="in" filter="fade">
                                      <p:cBhvr>
                                        <p:cTn id="93" dur="500"/>
                                        <p:tgtEl>
                                          <p:spTgt spid="45">
                                            <p:txEl>
                                              <p:pRg st="0" end="0"/>
                                            </p:txEl>
                                          </p:spTgt>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5">
                                            <p:txEl>
                                              <p:pRg st="1" end="1"/>
                                            </p:txEl>
                                          </p:spTgt>
                                        </p:tgtEl>
                                        <p:attrNameLst>
                                          <p:attrName>style.visibility</p:attrName>
                                        </p:attrNameLst>
                                      </p:cBhvr>
                                      <p:to>
                                        <p:strVal val="visible"/>
                                      </p:to>
                                    </p:set>
                                    <p:animEffect transition="in" filter="fade">
                                      <p:cBhvr>
                                        <p:cTn id="96" dur="500"/>
                                        <p:tgtEl>
                                          <p:spTgt spid="45">
                                            <p:txEl>
                                              <p:pRg st="1" end="1"/>
                                            </p:txEl>
                                          </p:spTgt>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5">
                                            <p:txEl>
                                              <p:pRg st="2" end="2"/>
                                            </p:txEl>
                                          </p:spTgt>
                                        </p:tgtEl>
                                        <p:attrNameLst>
                                          <p:attrName>style.visibility</p:attrName>
                                        </p:attrNameLst>
                                      </p:cBhvr>
                                      <p:to>
                                        <p:strVal val="visible"/>
                                      </p:to>
                                    </p:set>
                                    <p:animEffect transition="in" filter="fade">
                                      <p:cBhvr>
                                        <p:cTn id="99" dur="500"/>
                                        <p:tgtEl>
                                          <p:spTgt spid="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P spid="13" grpId="0"/>
      <p:bldP spid="14" grpId="0"/>
      <p:bldP spid="31" grpId="0"/>
      <p:bldP spid="24" grpId="0" uiExpand="1" build="p" animBg="1"/>
      <p:bldP spid="25" grpId="0"/>
      <p:bldP spid="26" grpId="0"/>
      <p:bldP spid="28" grpId="0"/>
      <p:bldP spid="30" grpId="0"/>
      <p:bldP spid="43" grpId="0" uiExpand="1" build="p" animBg="1"/>
      <p:bldP spid="45" grpId="0" uiExpand="1"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dirty="0"/>
              <a:t>Concept Check: LIFO vs. FIFO</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Doyle Corp. </a:t>
            </a:r>
            <a:r>
              <a:rPr lang="en-US" sz="2000" dirty="0" smtClean="0"/>
              <a:t>adopted the LIFO </a:t>
            </a:r>
            <a:r>
              <a:rPr lang="en-US" sz="2000" dirty="0"/>
              <a:t>inventory </a:t>
            </a:r>
            <a:r>
              <a:rPr lang="en-US" sz="2000" dirty="0" smtClean="0"/>
              <a:t>method in 2018, its first year. Doyle </a:t>
            </a:r>
            <a:r>
              <a:rPr lang="en-US" sz="2000" dirty="0"/>
              <a:t>disclosed that if FIFO had been used, inventory at the end of 2018 would have been $36 million higher than the inventory determined using the LIFO method</a:t>
            </a:r>
            <a:r>
              <a:rPr lang="en-US" sz="2000" dirty="0" smtClean="0"/>
              <a:t>. Assuming </a:t>
            </a:r>
            <a:r>
              <a:rPr lang="en-US" sz="2000" dirty="0"/>
              <a:t>Doyle’s income tax rate is 40%: </a:t>
            </a:r>
          </a:p>
          <a:p>
            <a:pPr marL="457200" indent="-457200">
              <a:buFont typeface="+mj-lt"/>
              <a:buAutoNum type="alphaLcPeriod"/>
            </a:pPr>
            <a:r>
              <a:rPr lang="en-US" sz="2000" dirty="0" smtClean="0"/>
              <a:t>Its </a:t>
            </a:r>
            <a:r>
              <a:rPr lang="en-US" sz="2000" dirty="0"/>
              <a:t>reported cost of goods sold for 2018 would have been $21.6 million higher if it had used FIFO rather than LIFO for its financial </a:t>
            </a:r>
            <a:r>
              <a:rPr lang="en-US" sz="2000" dirty="0" smtClean="0"/>
              <a:t>statements</a:t>
            </a:r>
            <a:endParaRPr lang="en-US" sz="2000" dirty="0"/>
          </a:p>
          <a:p>
            <a:pPr marL="457200" indent="-457200">
              <a:buFont typeface="+mj-lt"/>
              <a:buAutoNum type="alphaLcPeriod"/>
            </a:pPr>
            <a:r>
              <a:rPr lang="en-US" sz="2000" dirty="0" smtClean="0"/>
              <a:t>Its </a:t>
            </a:r>
            <a:r>
              <a:rPr lang="en-US" sz="2000" dirty="0"/>
              <a:t>reported net income for 2018 would have been $21.6 million higher if it had used FIFO rather than LIFO for its financial </a:t>
            </a:r>
            <a:r>
              <a:rPr lang="en-US" sz="2000" dirty="0" smtClean="0"/>
              <a:t>statements</a:t>
            </a:r>
            <a:endParaRPr lang="en-US" sz="2000" dirty="0"/>
          </a:p>
          <a:p>
            <a:pPr marL="457200" indent="-457200">
              <a:buFont typeface="+mj-lt"/>
              <a:buAutoNum type="alphaLcPeriod"/>
            </a:pPr>
            <a:r>
              <a:rPr lang="en-US" sz="2000" dirty="0" smtClean="0"/>
              <a:t>Its </a:t>
            </a:r>
            <a:r>
              <a:rPr lang="en-US" sz="2000" dirty="0"/>
              <a:t>reported net income for 2018 would have been $36 million higher if it had used FIFO rather than LIFO for its financial </a:t>
            </a:r>
            <a:r>
              <a:rPr lang="en-US" sz="2000" dirty="0" smtClean="0"/>
              <a:t>statements</a:t>
            </a:r>
            <a:endParaRPr lang="en-US" sz="2000" dirty="0"/>
          </a:p>
          <a:p>
            <a:pPr marL="457200" indent="-457200">
              <a:buFont typeface="+mj-lt"/>
              <a:buAutoNum type="alphaLcPeriod"/>
            </a:pPr>
            <a:r>
              <a:rPr lang="en-US" sz="2000" dirty="0" smtClean="0"/>
              <a:t>Its </a:t>
            </a:r>
            <a:r>
              <a:rPr lang="en-US" sz="2000" dirty="0"/>
              <a:t>reported cost of goods sold for 2018 would have been $36 million higher if it</a:t>
            </a:r>
            <a:r>
              <a:rPr lang="en-US" sz="1600" dirty="0"/>
              <a:t> </a:t>
            </a:r>
            <a:r>
              <a:rPr lang="en-US" sz="2000" dirty="0"/>
              <a:t>had used FIFO rather than LIFO for its financial </a:t>
            </a:r>
            <a:r>
              <a:rPr lang="en-US" sz="2000" dirty="0" smtClean="0"/>
              <a:t>statements</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46759" y="3581400"/>
            <a:ext cx="396241"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514600" y="5830669"/>
            <a:ext cx="4114800" cy="646331"/>
          </a:xfrm>
          <a:prstGeom prst="rect">
            <a:avLst/>
          </a:prstGeom>
          <a:solidFill>
            <a:srgbClr val="FDEADA"/>
          </a:solidFill>
          <a:ln w="6350">
            <a:solidFill>
              <a:schemeClr val="tx1"/>
            </a:solidFill>
          </a:ln>
        </p:spPr>
        <p:txBody>
          <a:bodyPr wrap="square" rtlCol="0">
            <a:spAutoFit/>
          </a:bodyPr>
          <a:lstStyle/>
          <a:p>
            <a:pPr lvl="0"/>
            <a:r>
              <a:rPr lang="en-US" dirty="0"/>
              <a:t> The correct answer is </a:t>
            </a:r>
            <a:r>
              <a:rPr lang="en-US" i="1" dirty="0" smtClean="0"/>
              <a:t>b</a:t>
            </a:r>
            <a:r>
              <a:rPr lang="en-US" dirty="0" smtClean="0"/>
              <a:t>:</a:t>
            </a:r>
          </a:p>
          <a:p>
            <a:pPr lvl="0"/>
            <a:r>
              <a:rPr lang="en-US" dirty="0" smtClean="0"/>
              <a:t> </a:t>
            </a:r>
            <a:r>
              <a:rPr lang="en-US" dirty="0"/>
              <a:t>$36 million </a:t>
            </a:r>
            <a:r>
              <a:rPr lang="en-US" dirty="0" smtClean="0"/>
              <a:t>× </a:t>
            </a:r>
            <a:r>
              <a:rPr lang="en-US" dirty="0"/>
              <a:t>(1 </a:t>
            </a:r>
            <a:r>
              <a:rPr lang="en-US" dirty="0" smtClean="0"/>
              <a:t>− 0.40</a:t>
            </a:r>
            <a:r>
              <a:rPr lang="en-US" dirty="0"/>
              <a:t>) = </a:t>
            </a:r>
            <a:r>
              <a:rPr lang="en-US" b="1" dirty="0">
                <a:solidFill>
                  <a:srgbClr val="C00000"/>
                </a:solidFill>
              </a:rPr>
              <a:t>$21.6 million</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LO8-6</a:t>
            </a:r>
            <a:endParaRPr lang="en-IN" dirty="0"/>
          </a:p>
        </p:txBody>
      </p:sp>
    </p:spTree>
    <p:extLst>
      <p:ext uri="{BB962C8B-B14F-4D97-AF65-F5344CB8AC3E}">
        <p14:creationId xmlns:p14="http://schemas.microsoft.com/office/powerpoint/2010/main" val="316413455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Decision Makers’ Perspective—Inventory Management </a:t>
            </a:r>
            <a:endParaRPr lang="en-US" dirty="0">
              <a:latin typeface="Calibri Light" panose="020F0302020204030204" pitchFamily="34" charset="0"/>
            </a:endParaRPr>
          </a:p>
        </p:txBody>
      </p:sp>
      <p:sp>
        <p:nvSpPr>
          <p:cNvPr id="3" name="Content Placeholder 2"/>
          <p:cNvSpPr>
            <a:spLocks noGrp="1"/>
          </p:cNvSpPr>
          <p:nvPr>
            <p:ph idx="1"/>
          </p:nvPr>
        </p:nvSpPr>
        <p:spPr>
          <a:xfrm>
            <a:off x="611560" y="1587501"/>
            <a:ext cx="8229600" cy="5041899"/>
          </a:xfrm>
        </p:spPr>
        <p:txBody>
          <a:bodyPr>
            <a:normAutofit fontScale="85000" lnSpcReduction="20000"/>
          </a:bodyPr>
          <a:lstStyle/>
          <a:p>
            <a:r>
              <a:rPr lang="en-IN" sz="3100" dirty="0"/>
              <a:t>Inventory levels are </a:t>
            </a:r>
            <a:r>
              <a:rPr lang="en-IN" sz="3100" b="1" dirty="0">
                <a:solidFill>
                  <a:srgbClr val="C00000"/>
                </a:solidFill>
              </a:rPr>
              <a:t>closely monitored</a:t>
            </a:r>
            <a:r>
              <a:rPr lang="en-IN" sz="3100" dirty="0"/>
              <a:t> to:</a:t>
            </a:r>
          </a:p>
          <a:p>
            <a:pPr lvl="1"/>
            <a:r>
              <a:rPr lang="en-IN" sz="3100" dirty="0"/>
              <a:t>Ensure that the inventories needed to sustain operations are available </a:t>
            </a:r>
          </a:p>
          <a:p>
            <a:pPr lvl="1"/>
            <a:r>
              <a:rPr lang="en-US" sz="3100" dirty="0"/>
              <a:t>Hold the cost of </a:t>
            </a:r>
            <a:r>
              <a:rPr lang="en-IN" sz="3100" dirty="0"/>
              <a:t>ordering and carrying inventories to the lowest possible level</a:t>
            </a:r>
          </a:p>
          <a:p>
            <a:pPr>
              <a:buClr>
                <a:schemeClr val="tx1"/>
              </a:buClr>
            </a:pPr>
            <a:r>
              <a:rPr lang="en-IN" sz="3100" b="1" dirty="0">
                <a:solidFill>
                  <a:srgbClr val="C00000"/>
                </a:solidFill>
              </a:rPr>
              <a:t>Conflicts:</a:t>
            </a:r>
          </a:p>
          <a:p>
            <a:pPr lvl="1"/>
            <a:r>
              <a:rPr lang="en-US" sz="3100" dirty="0"/>
              <a:t>Companies must maintain sufficient quantities of inventory to meet customer demand</a:t>
            </a:r>
          </a:p>
          <a:p>
            <a:pPr lvl="2"/>
            <a:r>
              <a:rPr lang="en-US" sz="3100" dirty="0"/>
              <a:t>Maintaining inventory is costly</a:t>
            </a:r>
            <a:endParaRPr lang="en-IN" sz="3100" dirty="0"/>
          </a:p>
          <a:p>
            <a:pPr>
              <a:buClr>
                <a:schemeClr val="tx1"/>
              </a:buClr>
            </a:pPr>
            <a:r>
              <a:rPr lang="en-US" sz="3100" b="1" dirty="0">
                <a:solidFill>
                  <a:srgbClr val="C00000"/>
                </a:solidFill>
              </a:rPr>
              <a:t>Tools used to balance </a:t>
            </a:r>
            <a:r>
              <a:rPr lang="en-US" sz="3100" dirty="0"/>
              <a:t>these conflicting objectives</a:t>
            </a:r>
          </a:p>
          <a:p>
            <a:pPr lvl="1"/>
            <a:r>
              <a:rPr lang="en-US" sz="3100" dirty="0"/>
              <a:t>Computerized inventory control systems</a:t>
            </a:r>
          </a:p>
          <a:p>
            <a:pPr lvl="1"/>
            <a:r>
              <a:rPr lang="en-US" sz="3100" dirty="0"/>
              <a:t>Outsourcing of inventory component production</a:t>
            </a:r>
          </a:p>
          <a:p>
            <a:pPr lvl="1"/>
            <a:r>
              <a:rPr lang="en-US" sz="3100" dirty="0"/>
              <a:t>Just-in-time (JIT) system</a:t>
            </a:r>
            <a:endParaRPr lang="en-IN" sz="3100" dirty="0"/>
          </a:p>
          <a:p>
            <a:pPr marL="914400" lvl="2" indent="0">
              <a:buNone/>
            </a:pPr>
            <a:endParaRPr lang="en-IN" sz="22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LO8-7</a:t>
            </a:r>
          </a:p>
        </p:txBody>
      </p:sp>
    </p:spTree>
    <p:extLst>
      <p:ext uri="{BB962C8B-B14F-4D97-AF65-F5344CB8AC3E}">
        <p14:creationId xmlns:p14="http://schemas.microsoft.com/office/powerpoint/2010/main" val="42856226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5752699" y="1438459"/>
            <a:ext cx="1603209" cy="830997"/>
          </a:xfrm>
          <a:prstGeom prst="rect">
            <a:avLst/>
          </a:prstGeom>
          <a:noFill/>
        </p:spPr>
        <p:txBody>
          <a:bodyPr wrap="square" rtlCol="0">
            <a:spAutoFit/>
          </a:bodyPr>
          <a:lstStyle/>
          <a:p>
            <a:pPr algn="ctr"/>
            <a:r>
              <a:rPr lang="en-IN" sz="2400" dirty="0"/>
              <a:t>Raw materials</a:t>
            </a:r>
            <a:endParaRPr lang="en-US" sz="2400" dirty="0"/>
          </a:p>
        </p:txBody>
      </p:sp>
      <p:sp>
        <p:nvSpPr>
          <p:cNvPr id="2" name="Title 1"/>
          <p:cNvSpPr>
            <a:spLocks noGrp="1"/>
          </p:cNvSpPr>
          <p:nvPr>
            <p:ph type="title"/>
          </p:nvPr>
        </p:nvSpPr>
        <p:spPr/>
        <p:txBody>
          <a:bodyPr>
            <a:normAutofit/>
          </a:bodyPr>
          <a:lstStyle/>
          <a:p>
            <a:pPr lvl="1" algn="ctr" rtl="0">
              <a:lnSpc>
                <a:spcPct val="110000"/>
              </a:lnSpc>
              <a:spcBef>
                <a:spcPct val="0"/>
              </a:spcBef>
            </a:pPr>
            <a:r>
              <a:rPr lang="en-US" sz="4000" b="1" kern="1200" dirty="0">
                <a:solidFill>
                  <a:srgbClr val="0072A2"/>
                </a:solidFill>
                <a:latin typeface="+mn-lt"/>
                <a:ea typeface="Adobe Fan Heiti Std B" pitchFamily="34" charset="-128"/>
                <a:cs typeface="+mj-cs"/>
              </a:rPr>
              <a:t>Just-in</a:t>
            </a:r>
            <a:r>
              <a:rPr lang="en-US" sz="4000" b="1" kern="1200" dirty="0" smtClean="0">
                <a:solidFill>
                  <a:srgbClr val="0072A2"/>
                </a:solidFill>
                <a:latin typeface="+mn-lt"/>
                <a:ea typeface="Adobe Fan Heiti Std B" pitchFamily="34" charset="-128"/>
                <a:cs typeface="+mj-cs"/>
              </a:rPr>
              <a:t>-Time </a:t>
            </a:r>
            <a:r>
              <a:rPr lang="en-US" sz="4000" b="1" kern="1200" dirty="0">
                <a:solidFill>
                  <a:srgbClr val="0072A2"/>
                </a:solidFill>
                <a:latin typeface="+mn-lt"/>
                <a:ea typeface="Adobe Fan Heiti Std B" pitchFamily="34" charset="-128"/>
                <a:cs typeface="+mj-cs"/>
              </a:rPr>
              <a:t>(JIT) </a:t>
            </a:r>
            <a:r>
              <a:rPr lang="en-US" sz="4000" b="1" kern="1200" dirty="0" smtClean="0">
                <a:solidFill>
                  <a:srgbClr val="0072A2"/>
                </a:solidFill>
                <a:latin typeface="+mn-lt"/>
                <a:ea typeface="Adobe Fan Heiti Std B" pitchFamily="34" charset="-128"/>
                <a:cs typeface="+mj-cs"/>
              </a:rPr>
              <a:t>System</a:t>
            </a:r>
            <a:endParaRPr lang="en-US" sz="4000" b="1" kern="1200" dirty="0">
              <a:solidFill>
                <a:srgbClr val="0072A2"/>
              </a:solidFill>
              <a:latin typeface="+mn-lt"/>
              <a:ea typeface="Adobe Fan Heiti Std B" pitchFamily="34" charset="-128"/>
              <a:cs typeface="+mj-cs"/>
            </a:endParaRPr>
          </a:p>
        </p:txBody>
      </p:sp>
      <p:sp>
        <p:nvSpPr>
          <p:cNvPr id="3" name="Content Placeholder 2"/>
          <p:cNvSpPr>
            <a:spLocks noGrp="1"/>
          </p:cNvSpPr>
          <p:nvPr>
            <p:ph idx="1"/>
          </p:nvPr>
        </p:nvSpPr>
        <p:spPr/>
        <p:txBody>
          <a:bodyPr>
            <a:normAutofit lnSpcReduction="10000"/>
          </a:bodyPr>
          <a:lstStyle/>
          <a:p>
            <a:endParaRPr lang="en-IN" sz="2800" dirty="0"/>
          </a:p>
          <a:p>
            <a:endParaRPr lang="en-IN" sz="2800" dirty="0"/>
          </a:p>
          <a:p>
            <a:r>
              <a:rPr lang="en-IN" sz="2800" dirty="0"/>
              <a:t>Advantages:</a:t>
            </a:r>
          </a:p>
          <a:p>
            <a:pPr lvl="1"/>
            <a:r>
              <a:rPr lang="en-US" sz="2600" dirty="0"/>
              <a:t>Relatively low inventory balances are maintained</a:t>
            </a:r>
          </a:p>
          <a:p>
            <a:pPr lvl="1"/>
            <a:r>
              <a:rPr lang="en-US" sz="2600" dirty="0"/>
              <a:t>Customer demand is quickly met</a:t>
            </a:r>
            <a:endParaRPr lang="en-IN" sz="2600" dirty="0"/>
          </a:p>
          <a:p>
            <a:pPr marL="0" indent="0">
              <a:buNone/>
            </a:pPr>
            <a:r>
              <a:rPr lang="en-IN" sz="2800" b="1" dirty="0">
                <a:solidFill>
                  <a:srgbClr val="C00000"/>
                </a:solidFill>
              </a:rPr>
              <a:t>Example:</a:t>
            </a:r>
          </a:p>
          <a:p>
            <a:r>
              <a:rPr lang="en-US" sz="2800" b="1" dirty="0"/>
              <a:t>Harley Davidson </a:t>
            </a:r>
          </a:p>
          <a:p>
            <a:pPr lvl="1"/>
            <a:r>
              <a:rPr lang="en-US" sz="2600" dirty="0"/>
              <a:t>A company known for its </a:t>
            </a:r>
            <a:r>
              <a:rPr lang="en-US" sz="2600" dirty="0" smtClean="0"/>
              <a:t>custom-ordered </a:t>
            </a:r>
            <a:r>
              <a:rPr lang="en-US" sz="2600" dirty="0"/>
              <a:t>motorcycles</a:t>
            </a:r>
            <a:endParaRPr lang="en-IN" sz="2600" dirty="0"/>
          </a:p>
          <a:p>
            <a:pPr lvl="1"/>
            <a:r>
              <a:rPr lang="en-IN" sz="2600" dirty="0"/>
              <a:t>Many of the components used in the production are acquired by Harley Davison when an order is placed</a:t>
            </a:r>
            <a:endParaRPr lang="en-US" sz="2600" b="1" dirty="0">
              <a:solidFill>
                <a:srgbClr val="821900"/>
              </a:solidFill>
            </a:endParaRPr>
          </a:p>
        </p:txBody>
      </p:sp>
      <p:sp>
        <p:nvSpPr>
          <p:cNvPr id="13" name="TextBox 12"/>
          <p:cNvSpPr txBox="1"/>
          <p:nvPr/>
        </p:nvSpPr>
        <p:spPr>
          <a:xfrm>
            <a:off x="623937" y="1405901"/>
            <a:ext cx="2057609" cy="896112"/>
          </a:xfrm>
          <a:prstGeom prst="rect">
            <a:avLst/>
          </a:prstGeom>
          <a:solidFill>
            <a:srgbClr val="C6D9F1"/>
          </a:solidFill>
        </p:spPr>
        <p:txBody>
          <a:bodyPr wrap="square" rtlCol="0" anchor="ctr">
            <a:spAutoFit/>
          </a:bodyPr>
          <a:lstStyle/>
          <a:p>
            <a:r>
              <a:rPr lang="en-IN" sz="2600" dirty="0"/>
              <a:t>Manufacturer</a:t>
            </a:r>
            <a:endParaRPr lang="en-US" sz="2600" dirty="0"/>
          </a:p>
        </p:txBody>
      </p:sp>
      <p:sp>
        <p:nvSpPr>
          <p:cNvPr id="14" name="TextBox 13"/>
          <p:cNvSpPr txBox="1"/>
          <p:nvPr/>
        </p:nvSpPr>
        <p:spPr>
          <a:xfrm>
            <a:off x="4435366" y="1405901"/>
            <a:ext cx="1303294" cy="896112"/>
          </a:xfrm>
          <a:prstGeom prst="rect">
            <a:avLst/>
          </a:prstGeom>
          <a:solidFill>
            <a:schemeClr val="tx2">
              <a:lumMod val="20000"/>
              <a:lumOff val="80000"/>
            </a:schemeClr>
          </a:solidFill>
        </p:spPr>
        <p:txBody>
          <a:bodyPr wrap="square" rtlCol="0" anchor="ctr">
            <a:spAutoFit/>
          </a:bodyPr>
          <a:lstStyle/>
          <a:p>
            <a:r>
              <a:rPr lang="en-IN" sz="2600" dirty="0"/>
              <a:t>Supplier</a:t>
            </a:r>
            <a:endParaRPr lang="en-US" sz="2600" dirty="0"/>
          </a:p>
        </p:txBody>
      </p:sp>
      <p:sp>
        <p:nvSpPr>
          <p:cNvPr id="15" name="TextBox 14"/>
          <p:cNvSpPr txBox="1"/>
          <p:nvPr/>
        </p:nvSpPr>
        <p:spPr>
          <a:xfrm>
            <a:off x="7384133" y="1407681"/>
            <a:ext cx="1683667" cy="892552"/>
          </a:xfrm>
          <a:prstGeom prst="rect">
            <a:avLst/>
          </a:prstGeom>
          <a:solidFill>
            <a:srgbClr val="C6D9F1"/>
          </a:solidFill>
        </p:spPr>
        <p:txBody>
          <a:bodyPr wrap="square" rtlCol="0">
            <a:spAutoFit/>
          </a:bodyPr>
          <a:lstStyle/>
          <a:p>
            <a:pPr algn="ctr"/>
            <a:r>
              <a:rPr lang="en-IN" sz="2600" dirty="0"/>
              <a:t>Production process</a:t>
            </a:r>
            <a:endParaRPr lang="en-US" sz="2600" dirty="0"/>
          </a:p>
        </p:txBody>
      </p:sp>
      <p:sp>
        <p:nvSpPr>
          <p:cNvPr id="16" name="TextBox 15"/>
          <p:cNvSpPr txBox="1"/>
          <p:nvPr/>
        </p:nvSpPr>
        <p:spPr>
          <a:xfrm>
            <a:off x="2696236" y="1438459"/>
            <a:ext cx="1677938" cy="830997"/>
          </a:xfrm>
          <a:prstGeom prst="rect">
            <a:avLst/>
          </a:prstGeom>
          <a:noFill/>
        </p:spPr>
        <p:txBody>
          <a:bodyPr wrap="square" rtlCol="0">
            <a:spAutoFit/>
          </a:bodyPr>
          <a:lstStyle/>
          <a:p>
            <a:pPr algn="ctr"/>
            <a:r>
              <a:rPr lang="en-IN" sz="2400" dirty="0"/>
              <a:t>Coordinates production</a:t>
            </a:r>
            <a:endParaRPr lang="en-US" sz="2400" dirty="0"/>
          </a:p>
        </p:txBody>
      </p:sp>
      <p:cxnSp>
        <p:nvCxnSpPr>
          <p:cNvPr id="17" name="Straight Arrow Connector 16"/>
          <p:cNvCxnSpPr/>
          <p:nvPr/>
        </p:nvCxnSpPr>
        <p:spPr>
          <a:xfrm flipV="1">
            <a:off x="2699567" y="1853957"/>
            <a:ext cx="1707302" cy="0"/>
          </a:xfrm>
          <a:prstGeom prst="straightConnector1">
            <a:avLst/>
          </a:prstGeom>
          <a:ln w="38100">
            <a:solidFill>
              <a:srgbClr val="0072A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5778873" y="1853957"/>
            <a:ext cx="1552093" cy="0"/>
          </a:xfrm>
          <a:prstGeom prst="straightConnector1">
            <a:avLst/>
          </a:prstGeom>
          <a:ln w="38100">
            <a:solidFill>
              <a:srgbClr val="0072A2"/>
            </a:solidFill>
            <a:tailEnd type="arrow"/>
          </a:ln>
        </p:spPr>
        <p:style>
          <a:lnRef idx="1">
            <a:schemeClr val="accent1"/>
          </a:lnRef>
          <a:fillRef idx="0">
            <a:schemeClr val="accent1"/>
          </a:fillRef>
          <a:effectRef idx="0">
            <a:schemeClr val="accent1"/>
          </a:effectRef>
          <a:fontRef idx="minor">
            <a:schemeClr val="tx1"/>
          </a:fontRef>
        </p:style>
      </p:cxnSp>
      <p:sp>
        <p:nvSpPr>
          <p:cNvPr id="2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LO8-7</a:t>
            </a:r>
          </a:p>
        </p:txBody>
      </p:sp>
    </p:spTree>
    <p:extLst>
      <p:ext uri="{BB962C8B-B14F-4D97-AF65-F5344CB8AC3E}">
        <p14:creationId xmlns:p14="http://schemas.microsoft.com/office/powerpoint/2010/main" val="20377146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fade">
                                      <p:cBhvr>
                                        <p:cTn id="34" dur="500"/>
                                        <p:tgtEl>
                                          <p:spTgt spid="3">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500"/>
                                        <p:tgtEl>
                                          <p:spTgt spid="3">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Effect transition="in" filter="fade">
                                      <p:cBhvr>
                                        <p:cTn id="45" dur="500"/>
                                        <p:tgtEl>
                                          <p:spTgt spid="3">
                                            <p:txEl>
                                              <p:pRg st="5" end="5"/>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500"/>
                                        <p:tgtEl>
                                          <p:spTgt spid="3">
                                            <p:txEl>
                                              <p:pRg st="6" end="6"/>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Effect transition="in" filter="fade">
                                      <p:cBhvr>
                                        <p:cTn id="51" dur="500"/>
                                        <p:tgtEl>
                                          <p:spTgt spid="3">
                                            <p:txEl>
                                              <p:pRg st="7" end="7"/>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3" grpId="0" animBg="1"/>
      <p:bldP spid="14" grpId="0" animBg="1"/>
      <p:bldP spid="15" grpId="0" animBg="1"/>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11560" y="1587501"/>
            <a:ext cx="8229600" cy="4813299"/>
          </a:xfrm>
        </p:spPr>
        <p:txBody>
          <a:bodyPr>
            <a:normAutofit fontScale="92500" lnSpcReduction="20000"/>
          </a:bodyPr>
          <a:lstStyle/>
          <a:p>
            <a:r>
              <a:rPr lang="en-US" sz="2800" dirty="0"/>
              <a:t>Gross profit (gross margin) ratio:</a:t>
            </a:r>
          </a:p>
          <a:p>
            <a:pPr marL="857250" lvl="2" indent="-400050">
              <a:buFont typeface="Lucida Grande"/>
              <a:buChar char="–"/>
            </a:pPr>
            <a:r>
              <a:rPr lang="en-US" sz="2600" dirty="0"/>
              <a:t>Percentage of each sales dollar available to cover expenses other than cost </a:t>
            </a:r>
            <a:r>
              <a:rPr lang="en-IN" sz="2600" dirty="0"/>
              <a:t>of goods sold and to </a:t>
            </a:r>
            <a:r>
              <a:rPr lang="en-US" sz="2600" dirty="0"/>
              <a:t>provide a profit</a:t>
            </a:r>
          </a:p>
          <a:p>
            <a:pPr marL="342900" lvl="1" indent="-342900">
              <a:buFont typeface="Arial" panose="020B0604020202020204" pitchFamily="34" charset="0"/>
              <a:buChar char="•"/>
            </a:pPr>
            <a:endParaRPr lang="en-US" sz="2400" dirty="0"/>
          </a:p>
          <a:p>
            <a:pPr marL="342900" lvl="1" indent="-342900">
              <a:buFont typeface="Arial" panose="020B0604020202020204" pitchFamily="34" charset="0"/>
              <a:buChar char="•"/>
            </a:pPr>
            <a:endParaRPr lang="en-US" sz="2400" dirty="0"/>
          </a:p>
          <a:p>
            <a:pPr marL="342900" lvl="1" indent="-342900">
              <a:buFont typeface="Arial" panose="020B0604020202020204" pitchFamily="34" charset="0"/>
              <a:buChar char="•"/>
            </a:pPr>
            <a:endParaRPr lang="en-US" sz="2400" dirty="0"/>
          </a:p>
          <a:p>
            <a:pPr marL="342900" lvl="1" indent="-342900">
              <a:buFont typeface="Arial" panose="020B0604020202020204" pitchFamily="34" charset="0"/>
              <a:buChar char="•"/>
            </a:pPr>
            <a:r>
              <a:rPr lang="en-IN" dirty="0"/>
              <a:t>Higher the ratio, higher the </a:t>
            </a:r>
            <a:r>
              <a:rPr lang="en-US" dirty="0"/>
              <a:t>markup</a:t>
            </a:r>
            <a:r>
              <a:rPr lang="en-IN" dirty="0"/>
              <a:t> achieved</a:t>
            </a:r>
            <a:endParaRPr lang="en-US" dirty="0"/>
          </a:p>
          <a:p>
            <a:r>
              <a:rPr lang="en-US" sz="2800" dirty="0"/>
              <a:t>Declining ratio might indicate that:</a:t>
            </a:r>
          </a:p>
          <a:p>
            <a:pPr marL="863600" lvl="1" indent="-406400">
              <a:buFont typeface="Lucida Grande"/>
              <a:buChar char="–"/>
            </a:pPr>
            <a:r>
              <a:rPr lang="en-IN" sz="2600" dirty="0"/>
              <a:t>The company is unable to offset rising costs with corresponding increases in selling price, or</a:t>
            </a:r>
          </a:p>
          <a:p>
            <a:pPr marL="863600" lvl="1" indent="-406400">
              <a:buFont typeface="Lucida Grande"/>
              <a:buChar char="–"/>
            </a:pPr>
            <a:r>
              <a:rPr lang="en-IN" sz="2600" dirty="0"/>
              <a:t>Sales prices are declining without a commensurate </a:t>
            </a:r>
            <a:r>
              <a:rPr lang="en-US" sz="2600" dirty="0"/>
              <a:t>reduction in costs</a:t>
            </a:r>
            <a:endParaRPr lang="en-IN" sz="2600" dirty="0"/>
          </a:p>
          <a:p>
            <a:endParaRPr lang="en-US" sz="2400" dirty="0"/>
          </a:p>
          <a:p>
            <a:endParaRPr lang="en-US" dirty="0"/>
          </a:p>
          <a:p>
            <a:endParaRPr lang="en-US" dirty="0"/>
          </a:p>
          <a:p>
            <a:pPr lvl="1">
              <a:buFont typeface="Arial" panose="020B0604020202020204" pitchFamily="34" charset="0"/>
              <a:buChar char="•"/>
            </a:pPr>
            <a:endParaRPr lang="en-US" dirty="0"/>
          </a:p>
          <a:p>
            <a:pPr lvl="1">
              <a:buFont typeface="Arial" panose="020B0604020202020204" pitchFamily="34" charset="0"/>
              <a:buChar char="•"/>
            </a:pPr>
            <a:endParaRPr lang="en-US" dirty="0"/>
          </a:p>
          <a:p>
            <a:pPr lvl="1">
              <a:buFont typeface="Arial" panose="020B0604020202020204" pitchFamily="34" charset="0"/>
              <a:buChar char="•"/>
            </a:pPr>
            <a:endParaRPr lang="en-US" dirty="0"/>
          </a:p>
          <a:p>
            <a:pPr marL="457200" lvl="1" indent="0">
              <a:buNone/>
            </a:pPr>
            <a:endParaRPr lang="en-US" dirty="0"/>
          </a:p>
          <a:p>
            <a:pPr marL="457200" lvl="1" indent="0">
              <a:buNone/>
            </a:pPr>
            <a:endParaRPr lang="en-US" dirty="0"/>
          </a:p>
        </p:txBody>
      </p:sp>
      <p:sp>
        <p:nvSpPr>
          <p:cNvPr id="3" name="Rounded Rectangle 2"/>
          <p:cNvSpPr/>
          <p:nvPr/>
        </p:nvSpPr>
        <p:spPr>
          <a:xfrm>
            <a:off x="1905000" y="2918785"/>
            <a:ext cx="5181600" cy="87031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IN" dirty="0"/>
              <a:t>Key Ratios Used to Monitor Investment in </a:t>
            </a:r>
            <a:r>
              <a:rPr lang="en-US" dirty="0"/>
              <a:t>Inventories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LO8-7</a:t>
            </a:r>
          </a:p>
        </p:txBody>
      </p:sp>
      <p:sp>
        <p:nvSpPr>
          <p:cNvPr id="6" name="TextBox 5"/>
          <p:cNvSpPr txBox="1"/>
          <p:nvPr/>
        </p:nvSpPr>
        <p:spPr>
          <a:xfrm>
            <a:off x="2133600" y="3119735"/>
            <a:ext cx="3124200" cy="461665"/>
          </a:xfrm>
          <a:prstGeom prst="rect">
            <a:avLst/>
          </a:prstGeom>
          <a:noFill/>
        </p:spPr>
        <p:txBody>
          <a:bodyPr wrap="square" rtlCol="0">
            <a:spAutoFit/>
          </a:bodyPr>
          <a:lstStyle/>
          <a:p>
            <a:r>
              <a:rPr lang="en-US" sz="2400" b="1" dirty="0"/>
              <a:t>Gross profit ratio =</a:t>
            </a:r>
          </a:p>
        </p:txBody>
      </p:sp>
      <p:sp>
        <p:nvSpPr>
          <p:cNvPr id="7" name="TextBox 6"/>
          <p:cNvSpPr txBox="1"/>
          <p:nvPr/>
        </p:nvSpPr>
        <p:spPr>
          <a:xfrm>
            <a:off x="4876800" y="2918785"/>
            <a:ext cx="1752600" cy="461665"/>
          </a:xfrm>
          <a:prstGeom prst="rect">
            <a:avLst/>
          </a:prstGeom>
          <a:noFill/>
        </p:spPr>
        <p:txBody>
          <a:bodyPr wrap="square" rtlCol="0">
            <a:spAutoFit/>
          </a:bodyPr>
          <a:lstStyle/>
          <a:p>
            <a:r>
              <a:rPr lang="en-US" sz="2400" b="1" dirty="0"/>
              <a:t>Gross profit</a:t>
            </a:r>
          </a:p>
        </p:txBody>
      </p:sp>
      <p:sp>
        <p:nvSpPr>
          <p:cNvPr id="8" name="TextBox 7"/>
          <p:cNvSpPr txBox="1"/>
          <p:nvPr/>
        </p:nvSpPr>
        <p:spPr>
          <a:xfrm>
            <a:off x="5068822" y="3327434"/>
            <a:ext cx="1752600" cy="461665"/>
          </a:xfrm>
          <a:prstGeom prst="rect">
            <a:avLst/>
          </a:prstGeom>
          <a:noFill/>
        </p:spPr>
        <p:txBody>
          <a:bodyPr wrap="square" rtlCol="0">
            <a:spAutoFit/>
          </a:bodyPr>
          <a:lstStyle/>
          <a:p>
            <a:r>
              <a:rPr lang="en-US" sz="2400" b="1" dirty="0"/>
              <a:t>Net sales</a:t>
            </a:r>
          </a:p>
        </p:txBody>
      </p:sp>
      <p:cxnSp>
        <p:nvCxnSpPr>
          <p:cNvPr id="9" name="Straight Connector 8"/>
          <p:cNvCxnSpPr/>
          <p:nvPr/>
        </p:nvCxnSpPr>
        <p:spPr>
          <a:xfrm>
            <a:off x="4953000" y="3380450"/>
            <a:ext cx="1524000" cy="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030722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Effect transition="in" filter="fade">
                                      <p:cBhvr>
                                        <p:cTn id="31" dur="500"/>
                                        <p:tgtEl>
                                          <p:spTgt spid="5">
                                            <p:txEl>
                                              <p:pRg st="5" end="5"/>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fade">
                                      <p:cBhvr>
                                        <p:cTn id="34" dur="500"/>
                                        <p:tgtEl>
                                          <p:spTgt spid="5">
                                            <p:txEl>
                                              <p:pRg st="6" end="6"/>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fade">
                                      <p:cBhvr>
                                        <p:cTn id="37" dur="500"/>
                                        <p:tgtEl>
                                          <p:spTgt spid="5">
                                            <p:txEl>
                                              <p:pRg st="7" end="7"/>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5">
                                            <p:txEl>
                                              <p:pRg st="8" end="8"/>
                                            </p:txEl>
                                          </p:spTgt>
                                        </p:tgtEl>
                                        <p:attrNameLst>
                                          <p:attrName>style.visibility</p:attrName>
                                        </p:attrNameLst>
                                      </p:cBhvr>
                                      <p:to>
                                        <p:strVal val="visible"/>
                                      </p:to>
                                    </p:set>
                                    <p:animEffect transition="in" filter="fade">
                                      <p:cBhvr>
                                        <p:cTn id="40"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a:t>Key Ratios Used to Monitor Investment in </a:t>
            </a:r>
            <a:r>
              <a:rPr lang="en-US" dirty="0" smtClean="0"/>
              <a:t>Inventories </a:t>
            </a:r>
            <a:r>
              <a:rPr lang="en-US" sz="3100" dirty="0" smtClean="0"/>
              <a:t>(continued)</a:t>
            </a:r>
            <a:endParaRPr lang="en-US" sz="3100" dirty="0">
              <a:latin typeface="Calibri Light" panose="020F0302020204030204" pitchFamily="34" charset="0"/>
            </a:endParaRPr>
          </a:p>
        </p:txBody>
      </p:sp>
      <p:sp>
        <p:nvSpPr>
          <p:cNvPr id="5" name="Content Placeholder 4"/>
          <p:cNvSpPr>
            <a:spLocks noGrp="1"/>
          </p:cNvSpPr>
          <p:nvPr>
            <p:ph idx="1"/>
          </p:nvPr>
        </p:nvSpPr>
        <p:spPr/>
        <p:txBody>
          <a:bodyPr bIns="0">
            <a:noAutofit/>
          </a:bodyPr>
          <a:lstStyle/>
          <a:p>
            <a:r>
              <a:rPr lang="en-US" sz="2800" dirty="0" smtClean="0"/>
              <a:t>Inventory </a:t>
            </a:r>
            <a:r>
              <a:rPr lang="en-US" sz="2800" dirty="0"/>
              <a:t>turnover </a:t>
            </a:r>
            <a:r>
              <a:rPr lang="en-US" sz="2800" dirty="0" smtClean="0"/>
              <a:t>ratio:</a:t>
            </a:r>
          </a:p>
          <a:p>
            <a:pPr lvl="1">
              <a:buFont typeface="Lucida Grande"/>
              <a:buChar char="–"/>
            </a:pPr>
            <a:r>
              <a:rPr lang="en-IN" dirty="0" smtClean="0"/>
              <a:t>Shows the </a:t>
            </a:r>
            <a:r>
              <a:rPr lang="en-IN" dirty="0"/>
              <a:t>number of times the average inventory balance is sold </a:t>
            </a:r>
            <a:r>
              <a:rPr lang="en-IN" dirty="0" smtClean="0"/>
              <a:t>during </a:t>
            </a:r>
            <a:r>
              <a:rPr lang="en-US" dirty="0" smtClean="0"/>
              <a:t>a </a:t>
            </a:r>
            <a:r>
              <a:rPr lang="en-US" dirty="0"/>
              <a:t>reporting </a:t>
            </a:r>
            <a:r>
              <a:rPr lang="en-US" dirty="0" smtClean="0"/>
              <a:t>period</a:t>
            </a:r>
          </a:p>
          <a:p>
            <a:pPr lvl="1">
              <a:buFont typeface="Wingdings" panose="05000000000000000000" pitchFamily="2" charset="2"/>
              <a:buChar char="ü"/>
            </a:pPr>
            <a:endParaRPr lang="en-US" dirty="0"/>
          </a:p>
          <a:p>
            <a:pPr marL="457200" lvl="1" indent="0">
              <a:buNone/>
            </a:pPr>
            <a:endParaRPr lang="en-US" sz="2000" dirty="0" smtClean="0"/>
          </a:p>
          <a:p>
            <a:pPr marL="457200" lvl="1" indent="0">
              <a:buNone/>
            </a:pPr>
            <a:endParaRPr lang="en-US" sz="2600" dirty="0" smtClean="0"/>
          </a:p>
          <a:p>
            <a:r>
              <a:rPr lang="en-US" sz="2800" dirty="0" smtClean="0"/>
              <a:t>The higher </a:t>
            </a:r>
            <a:r>
              <a:rPr lang="en-IN" sz="2800" dirty="0" smtClean="0"/>
              <a:t>the ratio, </a:t>
            </a:r>
            <a:r>
              <a:rPr lang="en-IN" sz="2800" dirty="0"/>
              <a:t>the more </a:t>
            </a:r>
            <a:r>
              <a:rPr lang="en-IN" sz="2800" dirty="0" smtClean="0"/>
              <a:t>effectively a company manages its inventory</a:t>
            </a:r>
          </a:p>
          <a:p>
            <a:r>
              <a:rPr lang="en-US" sz="2800" dirty="0" smtClean="0"/>
              <a:t>Declining ratio is unfavorable for companies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LO8-7</a:t>
            </a:r>
            <a:endParaRPr lang="en-IN" sz="1500" dirty="0"/>
          </a:p>
        </p:txBody>
      </p:sp>
      <p:sp>
        <p:nvSpPr>
          <p:cNvPr id="6" name="Rounded Rectangle 5"/>
          <p:cNvSpPr/>
          <p:nvPr/>
        </p:nvSpPr>
        <p:spPr>
          <a:xfrm>
            <a:off x="1295400" y="3210306"/>
            <a:ext cx="6781800" cy="87031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447800" y="3414630"/>
            <a:ext cx="3505200" cy="461665"/>
          </a:xfrm>
          <a:prstGeom prst="rect">
            <a:avLst/>
          </a:prstGeom>
          <a:noFill/>
        </p:spPr>
        <p:txBody>
          <a:bodyPr wrap="square" rtlCol="0">
            <a:spAutoFit/>
          </a:bodyPr>
          <a:lstStyle/>
          <a:p>
            <a:r>
              <a:rPr lang="en-US" sz="2400" b="1" dirty="0" smtClean="0"/>
              <a:t>Inventory turnover ratio </a:t>
            </a:r>
            <a:r>
              <a:rPr lang="en-US" sz="2400" b="1" dirty="0"/>
              <a:t>=</a:t>
            </a:r>
          </a:p>
        </p:txBody>
      </p:sp>
      <p:sp>
        <p:nvSpPr>
          <p:cNvPr id="8" name="TextBox 7"/>
          <p:cNvSpPr txBox="1"/>
          <p:nvPr/>
        </p:nvSpPr>
        <p:spPr>
          <a:xfrm>
            <a:off x="5257800" y="3210306"/>
            <a:ext cx="2514600" cy="461665"/>
          </a:xfrm>
          <a:prstGeom prst="rect">
            <a:avLst/>
          </a:prstGeom>
          <a:noFill/>
        </p:spPr>
        <p:txBody>
          <a:bodyPr wrap="square" rtlCol="0">
            <a:spAutoFit/>
          </a:bodyPr>
          <a:lstStyle/>
          <a:p>
            <a:r>
              <a:rPr lang="en-US" sz="2400" b="1" dirty="0" smtClean="0"/>
              <a:t>Cost of goods sold</a:t>
            </a:r>
            <a:endParaRPr lang="en-US" sz="2400" b="1" dirty="0"/>
          </a:p>
        </p:txBody>
      </p:sp>
      <p:sp>
        <p:nvSpPr>
          <p:cNvPr id="9" name="TextBox 8"/>
          <p:cNvSpPr txBox="1"/>
          <p:nvPr/>
        </p:nvSpPr>
        <p:spPr>
          <a:xfrm>
            <a:off x="5297422" y="3618955"/>
            <a:ext cx="2779778" cy="461665"/>
          </a:xfrm>
          <a:prstGeom prst="rect">
            <a:avLst/>
          </a:prstGeom>
          <a:noFill/>
        </p:spPr>
        <p:txBody>
          <a:bodyPr wrap="square" rtlCol="0">
            <a:spAutoFit/>
          </a:bodyPr>
          <a:lstStyle/>
          <a:p>
            <a:r>
              <a:rPr lang="en-US" sz="2400" b="1" dirty="0" smtClean="0"/>
              <a:t>Average inventory</a:t>
            </a:r>
            <a:endParaRPr lang="en-US" sz="2400" b="1" dirty="0"/>
          </a:p>
        </p:txBody>
      </p:sp>
      <p:cxnSp>
        <p:nvCxnSpPr>
          <p:cNvPr id="10" name="Straight Connector 9"/>
          <p:cNvCxnSpPr/>
          <p:nvPr/>
        </p:nvCxnSpPr>
        <p:spPr>
          <a:xfrm>
            <a:off x="4953000" y="3671971"/>
            <a:ext cx="2895600" cy="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399126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Effect transition="in" filter="fade">
                                      <p:cBhvr>
                                        <p:cTn id="31" dur="500"/>
                                        <p:tgtEl>
                                          <p:spTgt spid="5">
                                            <p:txEl>
                                              <p:pRg st="5" end="5"/>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fade">
                                      <p:cBhvr>
                                        <p:cTn id="34"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dirty="0"/>
              <a:t>Concept Check: Gross Profit Ratio</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For its 2018 fiscal year, the Hendricks Chemical Company reported sales of $3,500,000, cost of goods sold of $1,400,000, and net income of $140,000</a:t>
            </a:r>
            <a:r>
              <a:rPr lang="en-US" sz="2400" dirty="0" smtClean="0"/>
              <a:t>. </a:t>
            </a:r>
            <a:r>
              <a:rPr lang="en-US" sz="2400" dirty="0"/>
              <a:t>The </a:t>
            </a:r>
            <a:r>
              <a:rPr lang="en-US" sz="2400" dirty="0" smtClean="0"/>
              <a:t>company’s </a:t>
            </a:r>
            <a:r>
              <a:rPr lang="en-US" sz="2400" dirty="0"/>
              <a:t>gross profit ratio for the year is:</a:t>
            </a:r>
          </a:p>
          <a:p>
            <a:pPr marL="457200" indent="-457200">
              <a:buFont typeface="+mj-lt"/>
              <a:buAutoNum type="alphaLcPeriod"/>
            </a:pPr>
            <a:r>
              <a:rPr lang="en-US" sz="2400" dirty="0" smtClean="0"/>
              <a:t>60% </a:t>
            </a:r>
            <a:endParaRPr lang="en-US" sz="2400" dirty="0"/>
          </a:p>
          <a:p>
            <a:pPr marL="457200" indent="-457200">
              <a:buFont typeface="+mj-lt"/>
              <a:buAutoNum type="alphaLcPeriod"/>
            </a:pPr>
            <a:r>
              <a:rPr lang="en-US" sz="2400" dirty="0" smtClean="0"/>
              <a:t>40% </a:t>
            </a:r>
            <a:endParaRPr lang="en-US" sz="2400" dirty="0"/>
          </a:p>
          <a:p>
            <a:pPr marL="457200" indent="-457200">
              <a:buFont typeface="+mj-lt"/>
              <a:buAutoNum type="alphaLcPeriod"/>
            </a:pPr>
            <a:r>
              <a:rPr lang="en-US" sz="2400" dirty="0" smtClean="0"/>
              <a:t>4% </a:t>
            </a:r>
            <a:endParaRPr lang="en-US" sz="2400" dirty="0"/>
          </a:p>
          <a:p>
            <a:pPr marL="457200" indent="-457200">
              <a:buFont typeface="+mj-lt"/>
              <a:buAutoNum type="alphaLcPeriod"/>
            </a:pPr>
            <a:r>
              <a:rPr lang="en-US" sz="2400" dirty="0" smtClean="0"/>
              <a:t>None </a:t>
            </a:r>
            <a:r>
              <a:rPr lang="en-US" sz="2400" dirty="0"/>
              <a:t>of these answers is </a:t>
            </a:r>
            <a:r>
              <a:rPr lang="en-US" sz="2400" dirty="0" smtClean="0"/>
              <a:t>correct </a:t>
            </a:r>
            <a:endParaRPr lang="en-US" sz="2400" dirty="0"/>
          </a:p>
          <a:p>
            <a:pPr marL="0" indent="0">
              <a:buNone/>
            </a:pPr>
            <a:endParaRPr lang="en-US" sz="24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320040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600200" y="5332095"/>
            <a:ext cx="5943600" cy="984885"/>
          </a:xfrm>
          <a:prstGeom prst="rect">
            <a:avLst/>
          </a:prstGeom>
          <a:solidFill>
            <a:srgbClr val="FDEADA"/>
          </a:solidFill>
          <a:ln w="6350">
            <a:solidFill>
              <a:schemeClr val="tx1"/>
            </a:solidFill>
          </a:ln>
        </p:spPr>
        <p:txBody>
          <a:bodyPr wrap="square" rtlCol="0">
            <a:spAutoFit/>
          </a:bodyPr>
          <a:lstStyle/>
          <a:p>
            <a:pPr lvl="0">
              <a:spcAft>
                <a:spcPts val="1200"/>
              </a:spcAft>
            </a:pPr>
            <a:r>
              <a:rPr lang="en-US" sz="2400" dirty="0"/>
              <a:t>The correct answer is </a:t>
            </a:r>
            <a:r>
              <a:rPr lang="en-US" sz="2400" i="1" dirty="0" smtClean="0"/>
              <a:t>a</a:t>
            </a:r>
            <a:r>
              <a:rPr lang="en-US" sz="2400" dirty="0" smtClean="0"/>
              <a:t>:</a:t>
            </a:r>
          </a:p>
          <a:p>
            <a:pPr lvl="0">
              <a:spcAft>
                <a:spcPts val="1200"/>
              </a:spcAft>
            </a:pPr>
            <a:r>
              <a:rPr lang="en-US" sz="2400" dirty="0" smtClean="0"/>
              <a:t>(</a:t>
            </a:r>
            <a:r>
              <a:rPr lang="en-US" sz="2400" dirty="0"/>
              <a:t>$3,500,000 </a:t>
            </a:r>
            <a:r>
              <a:rPr lang="en-US" sz="2400" dirty="0" smtClean="0"/>
              <a:t>− </a:t>
            </a:r>
            <a:r>
              <a:rPr lang="en-US" sz="2400" dirty="0"/>
              <a:t>$1,400,000) </a:t>
            </a:r>
            <a:r>
              <a:rPr lang="en-US" sz="2400" dirty="0" smtClean="0"/>
              <a:t>÷ </a:t>
            </a:r>
            <a:r>
              <a:rPr lang="en-US" sz="2400" dirty="0"/>
              <a:t>$3,500,000 = </a:t>
            </a:r>
            <a:r>
              <a:rPr lang="en-US" sz="2400" b="1" dirty="0">
                <a:solidFill>
                  <a:srgbClr val="C00000"/>
                </a:solidFill>
              </a:rPr>
              <a:t>60%</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LO8-7</a:t>
            </a:r>
            <a:endParaRPr lang="en-IN" dirty="0"/>
          </a:p>
        </p:txBody>
      </p:sp>
    </p:spTree>
    <p:extLst>
      <p:ext uri="{BB962C8B-B14F-4D97-AF65-F5344CB8AC3E}">
        <p14:creationId xmlns:p14="http://schemas.microsoft.com/office/powerpoint/2010/main" val="87100936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altLang="en-US" dirty="0"/>
              <a:t>Concept Check: Inventory Turnover Ratio</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lnSpcReduction="10000"/>
          </a:bodyPr>
          <a:lstStyle/>
          <a:p>
            <a:pPr marL="0" indent="0">
              <a:buNone/>
            </a:pPr>
            <a:r>
              <a:rPr lang="en-US" sz="2000" dirty="0"/>
              <a:t>Granger Clothing reported the following in its 2018 financial statements:</a:t>
            </a:r>
          </a:p>
          <a:p>
            <a:pPr marL="0" indent="0">
              <a:spcBef>
                <a:spcPts val="0"/>
              </a:spcBef>
              <a:buNone/>
            </a:pPr>
            <a:endParaRPr lang="en-US" sz="900" dirty="0"/>
          </a:p>
          <a:p>
            <a:pPr marL="0" indent="0">
              <a:spcBef>
                <a:spcPts val="0"/>
              </a:spcBef>
              <a:buNone/>
            </a:pPr>
            <a:r>
              <a:rPr lang="en-US" sz="2000" dirty="0"/>
              <a:t>Sales				               $1,050,000</a:t>
            </a:r>
          </a:p>
          <a:p>
            <a:pPr marL="0" indent="0">
              <a:spcBef>
                <a:spcPts val="0"/>
              </a:spcBef>
              <a:buNone/>
            </a:pPr>
            <a:r>
              <a:rPr lang="en-US" sz="2000" dirty="0"/>
              <a:t>Cost of goods sold:</a:t>
            </a:r>
          </a:p>
          <a:p>
            <a:pPr marL="0" indent="0">
              <a:spcBef>
                <a:spcPts val="0"/>
              </a:spcBef>
              <a:buNone/>
            </a:pPr>
            <a:r>
              <a:rPr lang="en-US" sz="2000" dirty="0"/>
              <a:t>     Inventory, January 1	               $  205,000</a:t>
            </a:r>
          </a:p>
          <a:p>
            <a:pPr marL="0" indent="0">
              <a:spcBef>
                <a:spcPts val="0"/>
              </a:spcBef>
              <a:buNone/>
            </a:pPr>
            <a:r>
              <a:rPr lang="en-US" sz="2000" dirty="0"/>
              <a:t>     Net purchases			 </a:t>
            </a:r>
            <a:r>
              <a:rPr lang="en-US" sz="2000" u="sng" dirty="0"/>
              <a:t>  640,000</a:t>
            </a:r>
            <a:r>
              <a:rPr lang="en-US" sz="2000" dirty="0"/>
              <a:t> </a:t>
            </a:r>
          </a:p>
          <a:p>
            <a:pPr marL="0" indent="0">
              <a:spcBef>
                <a:spcPts val="0"/>
              </a:spcBef>
              <a:buNone/>
            </a:pPr>
            <a:r>
              <a:rPr lang="en-US" sz="2000" dirty="0"/>
              <a:t>     Cost of goods available for sale   </a:t>
            </a:r>
            <a:r>
              <a:rPr lang="en-US" sz="2400" dirty="0"/>
              <a:t>   </a:t>
            </a:r>
            <a:r>
              <a:rPr lang="en-US" sz="2000" dirty="0"/>
              <a:t>845,000</a:t>
            </a:r>
          </a:p>
          <a:p>
            <a:pPr marL="0" indent="0">
              <a:spcBef>
                <a:spcPts val="0"/>
              </a:spcBef>
              <a:buNone/>
            </a:pPr>
            <a:r>
              <a:rPr lang="en-US" sz="2000" dirty="0"/>
              <a:t>     Inventory, December 31	 </a:t>
            </a:r>
            <a:r>
              <a:rPr lang="en-US" sz="2000" u="sng" dirty="0"/>
              <a:t>  215,000</a:t>
            </a:r>
          </a:p>
          <a:p>
            <a:pPr marL="0" indent="0">
              <a:spcBef>
                <a:spcPts val="0"/>
              </a:spcBef>
              <a:buNone/>
            </a:pPr>
            <a:r>
              <a:rPr lang="en-US" sz="2000" dirty="0"/>
              <a:t>Cost of goods sold		</a:t>
            </a:r>
            <a:r>
              <a:rPr lang="en-US" sz="3200" dirty="0"/>
              <a:t>	</a:t>
            </a:r>
            <a:r>
              <a:rPr lang="en-US" sz="2000" u="sng" dirty="0"/>
              <a:t>    630,000</a:t>
            </a:r>
          </a:p>
          <a:p>
            <a:pPr marL="0" indent="0">
              <a:spcBef>
                <a:spcPts val="0"/>
              </a:spcBef>
              <a:buNone/>
            </a:pPr>
            <a:r>
              <a:rPr lang="en-US" sz="2000" dirty="0"/>
              <a:t>Gross profit				</a:t>
            </a:r>
            <a:r>
              <a:rPr lang="en-US" sz="2000" u="dbl" dirty="0"/>
              <a:t>$  420,000</a:t>
            </a:r>
          </a:p>
          <a:p>
            <a:pPr marL="0" indent="0">
              <a:spcBef>
                <a:spcPts val="0"/>
              </a:spcBef>
              <a:buNone/>
            </a:pPr>
            <a:endParaRPr lang="en-US" sz="1400" u="dbl" dirty="0"/>
          </a:p>
          <a:p>
            <a:pPr marL="0" indent="0">
              <a:spcBef>
                <a:spcPts val="0"/>
              </a:spcBef>
              <a:spcAft>
                <a:spcPts val="1200"/>
              </a:spcAft>
              <a:buNone/>
            </a:pPr>
            <a:r>
              <a:rPr lang="en-US" sz="2000" dirty="0" smtClean="0"/>
              <a:t>Granger’s </a:t>
            </a:r>
            <a:r>
              <a:rPr lang="en-US" sz="2000" dirty="0"/>
              <a:t>2018 inventory turnover ratio is: 			</a:t>
            </a:r>
          </a:p>
          <a:p>
            <a:pPr marL="457200" indent="-457200">
              <a:buFont typeface="+mj-lt"/>
              <a:buAutoNum type="alphaLcPeriod"/>
            </a:pPr>
            <a:r>
              <a:rPr lang="en-US" sz="2000" dirty="0" smtClean="0"/>
              <a:t>2.93 </a:t>
            </a:r>
            <a:endParaRPr lang="en-US" sz="2000" dirty="0"/>
          </a:p>
          <a:p>
            <a:pPr marL="457200" indent="-457200">
              <a:buFont typeface="+mj-lt"/>
              <a:buAutoNum type="alphaLcPeriod"/>
            </a:pPr>
            <a:r>
              <a:rPr lang="en-US" sz="2000" dirty="0" smtClean="0"/>
              <a:t>5.00 </a:t>
            </a:r>
            <a:endParaRPr lang="en-US" sz="2000" dirty="0"/>
          </a:p>
          <a:p>
            <a:pPr marL="457200" indent="-457200">
              <a:buFont typeface="+mj-lt"/>
              <a:buAutoNum type="alphaLcPeriod"/>
            </a:pPr>
            <a:r>
              <a:rPr lang="en-US" sz="2000" dirty="0" smtClean="0"/>
              <a:t>3.00</a:t>
            </a:r>
            <a:endParaRPr lang="en-US" sz="2000" dirty="0"/>
          </a:p>
          <a:p>
            <a:pPr marL="457200" indent="-457200">
              <a:buFont typeface="+mj-lt"/>
              <a:buAutoNum type="alphaLcPeriod"/>
            </a:pPr>
            <a:r>
              <a:rPr lang="en-US" sz="2000" dirty="0" smtClean="0"/>
              <a:t>2.00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56279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362200" y="5257800"/>
            <a:ext cx="5816946" cy="800219"/>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t>The correct answer is </a:t>
            </a:r>
            <a:r>
              <a:rPr lang="en-US" i="1" dirty="0" smtClean="0"/>
              <a:t>c</a:t>
            </a:r>
            <a:r>
              <a:rPr lang="en-US" dirty="0" smtClean="0"/>
              <a:t>:</a:t>
            </a:r>
          </a:p>
          <a:p>
            <a:pPr lvl="0"/>
            <a:r>
              <a:rPr lang="en-US" dirty="0" smtClean="0"/>
              <a:t> </a:t>
            </a:r>
            <a:r>
              <a:rPr lang="en-US" dirty="0"/>
              <a:t>$630,000 </a:t>
            </a:r>
            <a:r>
              <a:rPr lang="en-US" dirty="0" smtClean="0"/>
              <a:t>÷ </a:t>
            </a:r>
            <a:r>
              <a:rPr lang="en-US" dirty="0"/>
              <a:t>[($205,000 + 215,000) ÷ 2] = </a:t>
            </a:r>
            <a:r>
              <a:rPr lang="en-US" b="1" dirty="0">
                <a:solidFill>
                  <a:srgbClr val="C00000"/>
                </a:solidFill>
              </a:rPr>
              <a:t>3.00</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LO8-7</a:t>
            </a:r>
            <a:endParaRPr lang="en-IN" dirty="0"/>
          </a:p>
        </p:txBody>
      </p:sp>
    </p:spTree>
    <p:extLst>
      <p:ext uri="{BB962C8B-B14F-4D97-AF65-F5344CB8AC3E}">
        <p14:creationId xmlns:p14="http://schemas.microsoft.com/office/powerpoint/2010/main" val="369750963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Methods of Simplifying LIFO</a:t>
            </a:r>
            <a:endParaRPr lang="en-US" dirty="0">
              <a:latin typeface="+mj-lt"/>
            </a:endParaRPr>
          </a:p>
        </p:txBody>
      </p:sp>
      <p:sp>
        <p:nvSpPr>
          <p:cNvPr id="5" name="Content Placeholder 4"/>
          <p:cNvSpPr>
            <a:spLocks noGrp="1"/>
          </p:cNvSpPr>
          <p:nvPr>
            <p:ph idx="1"/>
          </p:nvPr>
        </p:nvSpPr>
        <p:spPr>
          <a:xfrm>
            <a:off x="611560" y="1371743"/>
            <a:ext cx="8229600" cy="4741722"/>
          </a:xfrm>
        </p:spPr>
        <p:txBody>
          <a:bodyPr>
            <a:normAutofit/>
          </a:bodyPr>
          <a:lstStyle/>
          <a:p>
            <a:pPr marL="342900" lvl="1" indent="-342900">
              <a:buFont typeface="Arial" panose="020B0604020202020204" pitchFamily="34" charset="0"/>
              <a:buChar char="•"/>
            </a:pPr>
            <a:r>
              <a:rPr lang="en-IN" dirty="0"/>
              <a:t>Limitations of LIFO:</a:t>
            </a:r>
          </a:p>
          <a:p>
            <a:pPr lvl="1"/>
            <a:r>
              <a:rPr lang="en-US" sz="2600" dirty="0"/>
              <a:t>Recordkeeping costs </a:t>
            </a:r>
            <a:r>
              <a:rPr lang="en-IN" sz="2600" dirty="0"/>
              <a:t>of unit LIFO can be </a:t>
            </a:r>
            <a:r>
              <a:rPr lang="en-US" sz="2600" dirty="0"/>
              <a:t>significant:</a:t>
            </a:r>
          </a:p>
          <a:p>
            <a:pPr lvl="2"/>
            <a:r>
              <a:rPr lang="en-US" dirty="0"/>
              <a:t>When a </a:t>
            </a:r>
            <a:r>
              <a:rPr lang="en-IN" dirty="0"/>
              <a:t>company has numerous individual units of inventory</a:t>
            </a:r>
          </a:p>
          <a:p>
            <a:pPr lvl="2"/>
            <a:r>
              <a:rPr lang="en-IN" dirty="0"/>
              <a:t>When unit costs change often </a:t>
            </a:r>
            <a:r>
              <a:rPr lang="en-US" dirty="0"/>
              <a:t>during a period</a:t>
            </a:r>
          </a:p>
          <a:p>
            <a:pPr lvl="1"/>
            <a:r>
              <a:rPr lang="en-IN" sz="2600" dirty="0"/>
              <a:t>Probability of LIFO inventory layers </a:t>
            </a:r>
            <a:r>
              <a:rPr lang="en-US" sz="2600" dirty="0"/>
              <a:t>being liquidated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graphicFrame>
        <p:nvGraphicFramePr>
          <p:cNvPr id="7" name="Diagram 6"/>
          <p:cNvGraphicFramePr/>
          <p:nvPr>
            <p:extLst>
              <p:ext uri="{D42A27DB-BD31-4B8C-83A1-F6EECF244321}">
                <p14:modId xmlns:p14="http://schemas.microsoft.com/office/powerpoint/2010/main" val="2073222007"/>
              </p:ext>
            </p:extLst>
          </p:nvPr>
        </p:nvGraphicFramePr>
        <p:xfrm>
          <a:off x="1644869" y="4213671"/>
          <a:ext cx="6705600" cy="2393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121394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LIFO Inventory Pools</a:t>
            </a:r>
          </a:p>
        </p:txBody>
      </p:sp>
      <p:sp>
        <p:nvSpPr>
          <p:cNvPr id="3" name="Content Placeholder 2"/>
          <p:cNvSpPr>
            <a:spLocks noGrp="1"/>
          </p:cNvSpPr>
          <p:nvPr>
            <p:ph idx="1"/>
          </p:nvPr>
        </p:nvSpPr>
        <p:spPr>
          <a:xfrm>
            <a:off x="611560" y="1187667"/>
            <a:ext cx="8229600" cy="4525963"/>
          </a:xfrm>
        </p:spPr>
        <p:txBody>
          <a:bodyPr>
            <a:normAutofit/>
          </a:bodyPr>
          <a:lstStyle/>
          <a:p>
            <a:r>
              <a:rPr lang="en-US" sz="2700" dirty="0"/>
              <a:t>Grouping inventory units into pools based on physical similarities of the individual units</a:t>
            </a:r>
          </a:p>
          <a:p>
            <a:r>
              <a:rPr lang="en-IN" sz="2700" dirty="0"/>
              <a:t>Within pools, all purchases during a period are considered to have been made at the same time and at the same cost</a:t>
            </a:r>
          </a:p>
          <a:p>
            <a:r>
              <a:rPr lang="en-US" sz="2700" dirty="0"/>
              <a:t>Individual unit costs are converted to an average cost for the pool</a:t>
            </a:r>
            <a:endParaRPr lang="en-IN" sz="2700" dirty="0"/>
          </a:p>
          <a:p>
            <a:r>
              <a:rPr lang="en-IN" sz="2700" dirty="0"/>
              <a:t>If the quantity of ending inventory for the pool increases:</a:t>
            </a:r>
          </a:p>
          <a:p>
            <a:endParaRPr lang="en-US" sz="2800" dirty="0"/>
          </a:p>
        </p:txBody>
      </p:sp>
      <p:sp>
        <p:nvSpPr>
          <p:cNvPr id="6" name="Freeform 5"/>
          <p:cNvSpPr/>
          <p:nvPr/>
        </p:nvSpPr>
        <p:spPr>
          <a:xfrm>
            <a:off x="692885" y="5349522"/>
            <a:ext cx="1721848" cy="1176046"/>
          </a:xfrm>
          <a:custGeom>
            <a:avLst/>
            <a:gdLst>
              <a:gd name="connsiteX0" fmla="*/ 0 w 1721848"/>
              <a:gd name="connsiteY0" fmla="*/ 0 h 1721848"/>
              <a:gd name="connsiteX1" fmla="*/ 1721848 w 1721848"/>
              <a:gd name="connsiteY1" fmla="*/ 0 h 1721848"/>
              <a:gd name="connsiteX2" fmla="*/ 1721848 w 1721848"/>
              <a:gd name="connsiteY2" fmla="*/ 1721848 h 1721848"/>
              <a:gd name="connsiteX3" fmla="*/ 0 w 1721848"/>
              <a:gd name="connsiteY3" fmla="*/ 1721848 h 1721848"/>
              <a:gd name="connsiteX4" fmla="*/ 0 w 1721848"/>
              <a:gd name="connsiteY4" fmla="*/ 0 h 1721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848" h="1721848">
                <a:moveTo>
                  <a:pt x="0" y="0"/>
                </a:moveTo>
                <a:lnTo>
                  <a:pt x="1721848" y="0"/>
                </a:lnTo>
                <a:lnTo>
                  <a:pt x="1721848" y="1721848"/>
                </a:lnTo>
                <a:lnTo>
                  <a:pt x="0" y="1721848"/>
                </a:lnTo>
                <a:lnTo>
                  <a:pt x="0" y="0"/>
                </a:lnTo>
                <a:close/>
              </a:path>
            </a:pathLst>
          </a:custGeom>
          <a:solidFill>
            <a:srgbClr val="C1B3D1"/>
          </a:solidFill>
          <a:ln>
            <a:solidFill>
              <a:srgbClr val="7030A0"/>
            </a:solidFill>
          </a:ln>
        </p:spPr>
        <p:style>
          <a:lnRef idx="2">
            <a:schemeClr val="lt1">
              <a:hueOff val="0"/>
              <a:satOff val="0"/>
              <a:lumOff val="0"/>
              <a:alphaOff val="0"/>
            </a:schemeClr>
          </a:lnRef>
          <a:fillRef idx="1">
            <a:schemeClr val="accent4">
              <a:alpha val="90000"/>
              <a:hueOff val="0"/>
              <a:satOff val="0"/>
              <a:lumOff val="0"/>
              <a:alphaOff val="0"/>
            </a:schemeClr>
          </a:fillRef>
          <a:effectRef idx="0">
            <a:schemeClr val="accent4">
              <a:alpha val="90000"/>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IN" sz="2400" kern="1200" dirty="0">
                <a:solidFill>
                  <a:schemeClr val="tx1"/>
                </a:solidFill>
              </a:rPr>
              <a:t>Ending inventory</a:t>
            </a:r>
            <a:endParaRPr lang="en-US" sz="2400" kern="1200" dirty="0">
              <a:solidFill>
                <a:schemeClr val="tx1"/>
              </a:solidFill>
            </a:endParaRPr>
          </a:p>
        </p:txBody>
      </p:sp>
      <p:sp>
        <p:nvSpPr>
          <p:cNvPr id="7" name="Freeform 6"/>
          <p:cNvSpPr/>
          <p:nvPr/>
        </p:nvSpPr>
        <p:spPr>
          <a:xfrm>
            <a:off x="5113850" y="5670999"/>
            <a:ext cx="563724" cy="512476"/>
          </a:xfrm>
          <a:custGeom>
            <a:avLst/>
            <a:gdLst>
              <a:gd name="connsiteX0" fmla="*/ 132374 w 998672"/>
              <a:gd name="connsiteY0" fmla="*/ 381892 h 998672"/>
              <a:gd name="connsiteX1" fmla="*/ 381892 w 998672"/>
              <a:gd name="connsiteY1" fmla="*/ 381892 h 998672"/>
              <a:gd name="connsiteX2" fmla="*/ 381892 w 998672"/>
              <a:gd name="connsiteY2" fmla="*/ 132374 h 998672"/>
              <a:gd name="connsiteX3" fmla="*/ 616780 w 998672"/>
              <a:gd name="connsiteY3" fmla="*/ 132374 h 998672"/>
              <a:gd name="connsiteX4" fmla="*/ 616780 w 998672"/>
              <a:gd name="connsiteY4" fmla="*/ 381892 h 998672"/>
              <a:gd name="connsiteX5" fmla="*/ 866298 w 998672"/>
              <a:gd name="connsiteY5" fmla="*/ 381892 h 998672"/>
              <a:gd name="connsiteX6" fmla="*/ 866298 w 998672"/>
              <a:gd name="connsiteY6" fmla="*/ 616780 h 998672"/>
              <a:gd name="connsiteX7" fmla="*/ 616780 w 998672"/>
              <a:gd name="connsiteY7" fmla="*/ 616780 h 998672"/>
              <a:gd name="connsiteX8" fmla="*/ 616780 w 998672"/>
              <a:gd name="connsiteY8" fmla="*/ 866298 h 998672"/>
              <a:gd name="connsiteX9" fmla="*/ 381892 w 998672"/>
              <a:gd name="connsiteY9" fmla="*/ 866298 h 998672"/>
              <a:gd name="connsiteX10" fmla="*/ 381892 w 998672"/>
              <a:gd name="connsiteY10" fmla="*/ 616780 h 998672"/>
              <a:gd name="connsiteX11" fmla="*/ 132374 w 998672"/>
              <a:gd name="connsiteY11" fmla="*/ 616780 h 998672"/>
              <a:gd name="connsiteX12" fmla="*/ 132374 w 998672"/>
              <a:gd name="connsiteY12" fmla="*/ 381892 h 99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8672" h="998672">
                <a:moveTo>
                  <a:pt x="132374" y="381892"/>
                </a:moveTo>
                <a:lnTo>
                  <a:pt x="381892" y="381892"/>
                </a:lnTo>
                <a:lnTo>
                  <a:pt x="381892" y="132374"/>
                </a:lnTo>
                <a:lnTo>
                  <a:pt x="616780" y="132374"/>
                </a:lnTo>
                <a:lnTo>
                  <a:pt x="616780" y="381892"/>
                </a:lnTo>
                <a:lnTo>
                  <a:pt x="866298" y="381892"/>
                </a:lnTo>
                <a:lnTo>
                  <a:pt x="866298" y="616780"/>
                </a:lnTo>
                <a:lnTo>
                  <a:pt x="616780" y="616780"/>
                </a:lnTo>
                <a:lnTo>
                  <a:pt x="616780" y="866298"/>
                </a:lnTo>
                <a:lnTo>
                  <a:pt x="381892" y="866298"/>
                </a:lnTo>
                <a:lnTo>
                  <a:pt x="381892" y="616780"/>
                </a:lnTo>
                <a:lnTo>
                  <a:pt x="132374" y="616780"/>
                </a:lnTo>
                <a:lnTo>
                  <a:pt x="132374" y="381892"/>
                </a:lnTo>
                <a:close/>
              </a:path>
            </a:pathLst>
          </a:custGeom>
          <a:solidFill>
            <a:schemeClr val="accent4">
              <a:lumMod val="60000"/>
              <a:lumOff val="40000"/>
            </a:schemeClr>
          </a:solidFill>
        </p:spPr>
        <p:style>
          <a:lnRef idx="0">
            <a:schemeClr val="accent4">
              <a:shade val="90000"/>
              <a:hueOff val="0"/>
              <a:satOff val="0"/>
              <a:lumOff val="0"/>
              <a:alphaOff val="0"/>
            </a:schemeClr>
          </a:lnRef>
          <a:fillRef idx="1">
            <a:schemeClr val="accent4">
              <a:shade val="90000"/>
              <a:hueOff val="0"/>
              <a:satOff val="0"/>
              <a:lumOff val="0"/>
              <a:alphaOff val="0"/>
            </a:schemeClr>
          </a:fillRef>
          <a:effectRef idx="0">
            <a:schemeClr val="accent4">
              <a:shade val="90000"/>
              <a:hueOff val="0"/>
              <a:satOff val="0"/>
              <a:lumOff val="0"/>
              <a:alphaOff val="0"/>
            </a:schemeClr>
          </a:effectRef>
          <a:fontRef idx="minor">
            <a:schemeClr val="lt1"/>
          </a:fontRef>
        </p:style>
        <p:txBody>
          <a:bodyPr spcFirstLastPara="0" vert="horz" wrap="square" lIns="132374" tIns="381892" rIns="132374" bIns="381892" numCol="1" spcCol="1270" anchor="ctr" anchorCtr="0">
            <a:noAutofit/>
          </a:bodyPr>
          <a:lstStyle/>
          <a:p>
            <a:pPr lvl="0" algn="ctr" defTabSz="622300">
              <a:lnSpc>
                <a:spcPct val="90000"/>
              </a:lnSpc>
              <a:spcBef>
                <a:spcPct val="0"/>
              </a:spcBef>
              <a:spcAft>
                <a:spcPct val="35000"/>
              </a:spcAft>
            </a:pPr>
            <a:endParaRPr lang="en-US" sz="1400" kern="1200" dirty="0">
              <a:solidFill>
                <a:schemeClr val="tx1"/>
              </a:solidFill>
            </a:endParaRPr>
          </a:p>
        </p:txBody>
      </p:sp>
      <p:sp>
        <p:nvSpPr>
          <p:cNvPr id="8" name="Freeform 7"/>
          <p:cNvSpPr/>
          <p:nvPr/>
        </p:nvSpPr>
        <p:spPr>
          <a:xfrm>
            <a:off x="3273379" y="5349522"/>
            <a:ext cx="1721848" cy="1176046"/>
          </a:xfrm>
          <a:custGeom>
            <a:avLst/>
            <a:gdLst>
              <a:gd name="connsiteX0" fmla="*/ 0 w 1721848"/>
              <a:gd name="connsiteY0" fmla="*/ 0 h 1721848"/>
              <a:gd name="connsiteX1" fmla="*/ 1721848 w 1721848"/>
              <a:gd name="connsiteY1" fmla="*/ 0 h 1721848"/>
              <a:gd name="connsiteX2" fmla="*/ 1721848 w 1721848"/>
              <a:gd name="connsiteY2" fmla="*/ 1721848 h 1721848"/>
              <a:gd name="connsiteX3" fmla="*/ 0 w 1721848"/>
              <a:gd name="connsiteY3" fmla="*/ 1721848 h 1721848"/>
              <a:gd name="connsiteX4" fmla="*/ 0 w 1721848"/>
              <a:gd name="connsiteY4" fmla="*/ 0 h 1721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848" h="1721848">
                <a:moveTo>
                  <a:pt x="0" y="0"/>
                </a:moveTo>
                <a:lnTo>
                  <a:pt x="1721848" y="0"/>
                </a:lnTo>
                <a:lnTo>
                  <a:pt x="1721848" y="1721848"/>
                </a:lnTo>
                <a:lnTo>
                  <a:pt x="0" y="1721848"/>
                </a:lnTo>
                <a:lnTo>
                  <a:pt x="0" y="0"/>
                </a:lnTo>
                <a:close/>
              </a:path>
            </a:pathLst>
          </a:custGeom>
          <a:solidFill>
            <a:srgbClr val="C1B3D1"/>
          </a:solidFill>
          <a:ln>
            <a:solidFill>
              <a:srgbClr val="7030A0"/>
            </a:solidFill>
          </a:ln>
        </p:spPr>
        <p:style>
          <a:lnRef idx="2">
            <a:schemeClr val="lt1">
              <a:hueOff val="0"/>
              <a:satOff val="0"/>
              <a:lumOff val="0"/>
              <a:alphaOff val="0"/>
            </a:schemeClr>
          </a:lnRef>
          <a:fillRef idx="1">
            <a:schemeClr val="accent4">
              <a:alpha val="90000"/>
              <a:hueOff val="0"/>
              <a:satOff val="0"/>
              <a:lumOff val="0"/>
              <a:alphaOff val="-20000"/>
            </a:schemeClr>
          </a:fillRef>
          <a:effectRef idx="0">
            <a:schemeClr val="accent4">
              <a:alpha val="90000"/>
              <a:hueOff val="0"/>
              <a:satOff val="0"/>
              <a:lumOff val="0"/>
              <a:alphaOff val="-20000"/>
            </a:schemeClr>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IN" sz="2400" kern="1200" dirty="0">
                <a:solidFill>
                  <a:schemeClr val="tx1"/>
                </a:solidFill>
              </a:rPr>
              <a:t>Beginning inventory</a:t>
            </a:r>
            <a:endParaRPr lang="en-US" sz="2400" kern="1200" dirty="0">
              <a:solidFill>
                <a:schemeClr val="tx1"/>
              </a:solidFill>
            </a:endParaRPr>
          </a:p>
        </p:txBody>
      </p:sp>
      <p:sp>
        <p:nvSpPr>
          <p:cNvPr id="9" name="Freeform 8"/>
          <p:cNvSpPr/>
          <p:nvPr/>
        </p:nvSpPr>
        <p:spPr>
          <a:xfrm>
            <a:off x="2665959" y="5681307"/>
            <a:ext cx="563724" cy="512476"/>
          </a:xfrm>
          <a:custGeom>
            <a:avLst/>
            <a:gdLst>
              <a:gd name="connsiteX0" fmla="*/ 132374 w 998672"/>
              <a:gd name="connsiteY0" fmla="*/ 205726 h 998672"/>
              <a:gd name="connsiteX1" fmla="*/ 866298 w 998672"/>
              <a:gd name="connsiteY1" fmla="*/ 205726 h 998672"/>
              <a:gd name="connsiteX2" fmla="*/ 866298 w 998672"/>
              <a:gd name="connsiteY2" fmla="*/ 440614 h 998672"/>
              <a:gd name="connsiteX3" fmla="*/ 132374 w 998672"/>
              <a:gd name="connsiteY3" fmla="*/ 440614 h 998672"/>
              <a:gd name="connsiteX4" fmla="*/ 132374 w 998672"/>
              <a:gd name="connsiteY4" fmla="*/ 205726 h 998672"/>
              <a:gd name="connsiteX5" fmla="*/ 132374 w 998672"/>
              <a:gd name="connsiteY5" fmla="*/ 558058 h 998672"/>
              <a:gd name="connsiteX6" fmla="*/ 866298 w 998672"/>
              <a:gd name="connsiteY6" fmla="*/ 558058 h 998672"/>
              <a:gd name="connsiteX7" fmla="*/ 866298 w 998672"/>
              <a:gd name="connsiteY7" fmla="*/ 792946 h 998672"/>
              <a:gd name="connsiteX8" fmla="*/ 132374 w 998672"/>
              <a:gd name="connsiteY8" fmla="*/ 792946 h 998672"/>
              <a:gd name="connsiteX9" fmla="*/ 132374 w 998672"/>
              <a:gd name="connsiteY9" fmla="*/ 558058 h 99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8672" h="998672">
                <a:moveTo>
                  <a:pt x="132374" y="205726"/>
                </a:moveTo>
                <a:lnTo>
                  <a:pt x="866298" y="205726"/>
                </a:lnTo>
                <a:lnTo>
                  <a:pt x="866298" y="440614"/>
                </a:lnTo>
                <a:lnTo>
                  <a:pt x="132374" y="440614"/>
                </a:lnTo>
                <a:lnTo>
                  <a:pt x="132374" y="205726"/>
                </a:lnTo>
                <a:close/>
                <a:moveTo>
                  <a:pt x="132374" y="558058"/>
                </a:moveTo>
                <a:lnTo>
                  <a:pt x="866298" y="558058"/>
                </a:lnTo>
                <a:lnTo>
                  <a:pt x="866298" y="792946"/>
                </a:lnTo>
                <a:lnTo>
                  <a:pt x="132374" y="792946"/>
                </a:lnTo>
                <a:lnTo>
                  <a:pt x="132374" y="558058"/>
                </a:lnTo>
                <a:close/>
              </a:path>
            </a:pathLst>
          </a:custGeom>
          <a:solidFill>
            <a:schemeClr val="accent4">
              <a:lumMod val="60000"/>
              <a:lumOff val="40000"/>
            </a:schemeClr>
          </a:solidFill>
        </p:spPr>
        <p:style>
          <a:lnRef idx="0">
            <a:schemeClr val="accent4">
              <a:shade val="90000"/>
              <a:hueOff val="-217566"/>
              <a:satOff val="-5929"/>
              <a:lumOff val="32051"/>
              <a:alphaOff val="0"/>
            </a:schemeClr>
          </a:lnRef>
          <a:fillRef idx="1">
            <a:schemeClr val="accent4">
              <a:shade val="90000"/>
              <a:hueOff val="-217566"/>
              <a:satOff val="-5929"/>
              <a:lumOff val="32051"/>
              <a:alphaOff val="0"/>
            </a:schemeClr>
          </a:fillRef>
          <a:effectRef idx="0">
            <a:schemeClr val="accent4">
              <a:shade val="90000"/>
              <a:hueOff val="-217566"/>
              <a:satOff val="-5929"/>
              <a:lumOff val="32051"/>
              <a:alphaOff val="0"/>
            </a:schemeClr>
          </a:effectRef>
          <a:fontRef idx="minor">
            <a:schemeClr val="lt1"/>
          </a:fontRef>
        </p:style>
        <p:txBody>
          <a:bodyPr spcFirstLastPara="0" vert="horz" wrap="square" lIns="132374" tIns="205726" rIns="132374" bIns="205726" numCol="1" spcCol="1270" anchor="ctr" anchorCtr="0">
            <a:noAutofit/>
          </a:bodyPr>
          <a:lstStyle/>
          <a:p>
            <a:pPr lvl="0" algn="ctr" defTabSz="622300">
              <a:lnSpc>
                <a:spcPct val="90000"/>
              </a:lnSpc>
              <a:spcBef>
                <a:spcPct val="0"/>
              </a:spcBef>
              <a:spcAft>
                <a:spcPct val="35000"/>
              </a:spcAft>
            </a:pPr>
            <a:endParaRPr lang="en-US" sz="1400" kern="1200" dirty="0">
              <a:solidFill>
                <a:schemeClr val="tx1"/>
              </a:solidFill>
            </a:endParaRPr>
          </a:p>
        </p:txBody>
      </p:sp>
      <p:sp>
        <p:nvSpPr>
          <p:cNvPr id="10" name="Freeform 9"/>
          <p:cNvSpPr/>
          <p:nvPr/>
        </p:nvSpPr>
        <p:spPr>
          <a:xfrm>
            <a:off x="5903322" y="5349522"/>
            <a:ext cx="3060571" cy="1176046"/>
          </a:xfrm>
          <a:custGeom>
            <a:avLst/>
            <a:gdLst>
              <a:gd name="connsiteX0" fmla="*/ 0 w 1721848"/>
              <a:gd name="connsiteY0" fmla="*/ 0 h 1721848"/>
              <a:gd name="connsiteX1" fmla="*/ 1721848 w 1721848"/>
              <a:gd name="connsiteY1" fmla="*/ 0 h 1721848"/>
              <a:gd name="connsiteX2" fmla="*/ 1721848 w 1721848"/>
              <a:gd name="connsiteY2" fmla="*/ 1721848 h 1721848"/>
              <a:gd name="connsiteX3" fmla="*/ 0 w 1721848"/>
              <a:gd name="connsiteY3" fmla="*/ 1721848 h 1721848"/>
              <a:gd name="connsiteX4" fmla="*/ 0 w 1721848"/>
              <a:gd name="connsiteY4" fmla="*/ 0 h 1721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848" h="1721848">
                <a:moveTo>
                  <a:pt x="0" y="0"/>
                </a:moveTo>
                <a:lnTo>
                  <a:pt x="1721848" y="0"/>
                </a:lnTo>
                <a:lnTo>
                  <a:pt x="1721848" y="1721848"/>
                </a:lnTo>
                <a:lnTo>
                  <a:pt x="0" y="1721848"/>
                </a:lnTo>
                <a:lnTo>
                  <a:pt x="0" y="0"/>
                </a:lnTo>
                <a:close/>
              </a:path>
            </a:pathLst>
          </a:custGeom>
          <a:solidFill>
            <a:srgbClr val="C1B3D1"/>
          </a:solidFill>
          <a:ln>
            <a:solidFill>
              <a:srgbClr val="7030A0"/>
            </a:solidFill>
          </a:ln>
        </p:spPr>
        <p:style>
          <a:lnRef idx="2">
            <a:schemeClr val="lt1">
              <a:hueOff val="0"/>
              <a:satOff val="0"/>
              <a:lumOff val="0"/>
              <a:alphaOff val="0"/>
            </a:schemeClr>
          </a:lnRef>
          <a:fillRef idx="1">
            <a:schemeClr val="accent4">
              <a:alpha val="90000"/>
              <a:hueOff val="0"/>
              <a:satOff val="0"/>
              <a:lumOff val="0"/>
              <a:alphaOff val="-40000"/>
            </a:schemeClr>
          </a:fillRef>
          <a:effectRef idx="0">
            <a:schemeClr val="accent4">
              <a:alpha val="90000"/>
              <a:hueOff val="0"/>
              <a:satOff val="0"/>
              <a:lumOff val="0"/>
              <a:alphaOff val="-40000"/>
            </a:schemeClr>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IN" sz="2400" kern="1200" dirty="0">
                <a:solidFill>
                  <a:schemeClr val="tx1"/>
                </a:solidFill>
              </a:rPr>
              <a:t>Single layer added during the</a:t>
            </a:r>
            <a:r>
              <a:rPr lang="en-US" sz="2400" dirty="0">
                <a:solidFill>
                  <a:schemeClr val="tx1"/>
                </a:solidFill>
              </a:rPr>
              <a:t> </a:t>
            </a:r>
            <a:r>
              <a:rPr lang="en-IN" sz="2400" kern="1200" dirty="0">
                <a:solidFill>
                  <a:schemeClr val="tx1"/>
                </a:solidFill>
              </a:rPr>
              <a:t>period at the avg. cost of the pool</a:t>
            </a:r>
            <a:endParaRPr lang="en-US" sz="2400" kern="1200" dirty="0">
              <a:solidFill>
                <a:schemeClr val="tx1"/>
              </a:solidFill>
            </a:endParaRPr>
          </a:p>
        </p:txBody>
      </p:sp>
      <p:sp>
        <p:nvSpPr>
          <p:cNvPr id="11"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Tree>
    <p:extLst>
      <p:ext uri="{BB962C8B-B14F-4D97-AF65-F5344CB8AC3E}">
        <p14:creationId xmlns:p14="http://schemas.microsoft.com/office/powerpoint/2010/main" val="3572690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1143000"/>
          </a:xfrm>
        </p:spPr>
        <p:txBody>
          <a:bodyPr/>
          <a:lstStyle/>
          <a:p>
            <a:r>
              <a:rPr lang="en-US" dirty="0">
                <a:latin typeface="+mj-lt"/>
              </a:rPr>
              <a:t>Perpetual Inventory System</a:t>
            </a:r>
          </a:p>
        </p:txBody>
      </p:sp>
      <p:sp>
        <p:nvSpPr>
          <p:cNvPr id="3" name="Content Placeholder 2"/>
          <p:cNvSpPr>
            <a:spLocks noGrp="1"/>
          </p:cNvSpPr>
          <p:nvPr>
            <p:ph idx="1"/>
          </p:nvPr>
        </p:nvSpPr>
        <p:spPr>
          <a:xfrm>
            <a:off x="762000" y="1066800"/>
            <a:ext cx="8229600" cy="5486399"/>
          </a:xfrm>
        </p:spPr>
        <p:txBody>
          <a:bodyPr>
            <a:noAutofit/>
          </a:bodyPr>
          <a:lstStyle/>
          <a:p>
            <a:pPr>
              <a:spcBef>
                <a:spcPts val="400"/>
              </a:spcBef>
              <a:buClr>
                <a:schemeClr val="tx1"/>
              </a:buClr>
            </a:pPr>
            <a:r>
              <a:rPr lang="en-IN" sz="2800" b="1" dirty="0">
                <a:solidFill>
                  <a:srgbClr val="C00000"/>
                </a:solidFill>
              </a:rPr>
              <a:t>Continually</a:t>
            </a:r>
            <a:r>
              <a:rPr lang="en-IN" sz="2800" dirty="0"/>
              <a:t> adjust the inventory</a:t>
            </a:r>
            <a:r>
              <a:rPr lang="en-IN" sz="2800" dirty="0">
                <a:solidFill>
                  <a:srgbClr val="C00000"/>
                </a:solidFill>
              </a:rPr>
              <a:t> </a:t>
            </a:r>
            <a:r>
              <a:rPr lang="en-IN" sz="2800" dirty="0"/>
              <a:t>account for each change in inventory c</a:t>
            </a:r>
            <a:r>
              <a:rPr lang="en-IN" sz="2600" dirty="0"/>
              <a:t>aused by a:</a:t>
            </a:r>
          </a:p>
          <a:p>
            <a:pPr marL="800100" lvl="2" indent="-342900">
              <a:spcBef>
                <a:spcPts val="400"/>
              </a:spcBef>
              <a:buFont typeface="Lucida Grande"/>
              <a:buChar char="–"/>
            </a:pPr>
            <a:r>
              <a:rPr lang="en-IN" dirty="0"/>
              <a:t>Purchase,</a:t>
            </a:r>
          </a:p>
          <a:p>
            <a:pPr marL="800100" lvl="2" indent="-342900">
              <a:spcBef>
                <a:spcPts val="400"/>
              </a:spcBef>
              <a:buFont typeface="Lucida Grande"/>
              <a:buChar char="–"/>
            </a:pPr>
            <a:r>
              <a:rPr lang="en-IN" dirty="0"/>
              <a:t>Sale, or</a:t>
            </a:r>
          </a:p>
          <a:p>
            <a:pPr marL="800100" lvl="2" indent="-342900">
              <a:spcBef>
                <a:spcPts val="400"/>
              </a:spcBef>
              <a:buFont typeface="Lucida Grande"/>
              <a:buChar char="–"/>
            </a:pPr>
            <a:r>
              <a:rPr lang="en-IN" dirty="0"/>
              <a:t>Return of merchandise by the company to its supplier</a:t>
            </a:r>
          </a:p>
          <a:p>
            <a:pPr>
              <a:buClr>
                <a:schemeClr val="tx1"/>
              </a:buClr>
            </a:pPr>
            <a:r>
              <a:rPr lang="en-IN" sz="2800" b="1" dirty="0">
                <a:solidFill>
                  <a:srgbClr val="C00000"/>
                </a:solidFill>
              </a:rPr>
              <a:t>Continually</a:t>
            </a:r>
            <a:r>
              <a:rPr lang="en-IN" sz="2800" dirty="0"/>
              <a:t> adjust the cost of goods sold account each time goods are:</a:t>
            </a:r>
          </a:p>
          <a:p>
            <a:pPr marL="800100" lvl="2" indent="-342900">
              <a:buFont typeface="Lucida Grande"/>
              <a:buChar char="–"/>
            </a:pPr>
            <a:r>
              <a:rPr lang="en-IN" dirty="0"/>
              <a:t>Sold</a:t>
            </a:r>
          </a:p>
          <a:p>
            <a:pPr marL="800100" lvl="2" indent="-342900">
              <a:buFont typeface="Lucida Grande"/>
              <a:buChar char="–"/>
            </a:pPr>
            <a:r>
              <a:rPr lang="en-IN" dirty="0"/>
              <a:t>Returned by a customer</a:t>
            </a:r>
          </a:p>
          <a:p>
            <a:pPr>
              <a:spcBef>
                <a:spcPts val="400"/>
              </a:spcBef>
            </a:pPr>
            <a:r>
              <a:rPr lang="en-US" sz="2800" dirty="0"/>
              <a:t>Allows management to: </a:t>
            </a:r>
          </a:p>
          <a:p>
            <a:pPr marL="800100" lvl="2" indent="-342900">
              <a:spcBef>
                <a:spcPts val="400"/>
              </a:spcBef>
              <a:buFont typeface="Lucida Grande"/>
              <a:buChar char="–"/>
            </a:pPr>
            <a:r>
              <a:rPr lang="en-IN" dirty="0"/>
              <a:t>Determine goods on hand on any date</a:t>
            </a:r>
          </a:p>
          <a:p>
            <a:pPr marL="800100" lvl="2" indent="-342900">
              <a:spcBef>
                <a:spcPts val="400"/>
              </a:spcBef>
              <a:buFont typeface="Lucida Grande"/>
              <a:buChar char="–"/>
            </a:pPr>
            <a:r>
              <a:rPr lang="en-IN" dirty="0"/>
              <a:t>Determine the number of items sold during a </a:t>
            </a:r>
            <a:r>
              <a:rPr lang="en-IN" dirty="0" smtClean="0"/>
              <a:t>period</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2607181581"/>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LIFO Inventory Pools </a:t>
            </a:r>
            <a:r>
              <a:rPr lang="en-US" sz="2800" dirty="0" smtClean="0"/>
              <a:t>(continued)</a:t>
            </a:r>
            <a:endParaRPr lang="en-US" sz="2800" dirty="0"/>
          </a:p>
        </p:txBody>
      </p:sp>
      <p:sp>
        <p:nvSpPr>
          <p:cNvPr id="3" name="Content Placeholder 2"/>
          <p:cNvSpPr>
            <a:spLocks noGrp="1"/>
          </p:cNvSpPr>
          <p:nvPr>
            <p:ph idx="1"/>
          </p:nvPr>
        </p:nvSpPr>
        <p:spPr>
          <a:xfrm>
            <a:off x="611560" y="1501282"/>
            <a:ext cx="8229600" cy="4525963"/>
          </a:xfrm>
        </p:spPr>
        <p:txBody>
          <a:bodyPr>
            <a:normAutofit/>
          </a:bodyPr>
          <a:lstStyle/>
          <a:p>
            <a:pPr marL="0" indent="0">
              <a:buNone/>
            </a:pPr>
            <a:r>
              <a:rPr lang="en-IN" sz="2600" dirty="0"/>
              <a:t>Diamond Lumber Company has a rough-cut lumber inventory pool that includes three types: oak, pine, and maple. The beginning inventory consisted </a:t>
            </a:r>
            <a:r>
              <a:rPr lang="en-US" sz="2600" dirty="0"/>
              <a:t>of the following: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5" name="TextBox 4"/>
          <p:cNvSpPr txBox="1"/>
          <p:nvPr/>
        </p:nvSpPr>
        <p:spPr>
          <a:xfrm>
            <a:off x="2288387" y="2707279"/>
            <a:ext cx="3045613" cy="461665"/>
          </a:xfrm>
          <a:prstGeom prst="rect">
            <a:avLst/>
          </a:prstGeom>
          <a:noFill/>
        </p:spPr>
        <p:txBody>
          <a:bodyPr wrap="square" rtlCol="0">
            <a:spAutoFit/>
          </a:bodyPr>
          <a:lstStyle/>
          <a:p>
            <a:r>
              <a:rPr lang="en-US" sz="2400" b="1" dirty="0"/>
              <a:t>Quantity (Board Feet)</a:t>
            </a:r>
            <a:endParaRPr lang="en-US" sz="2400" dirty="0"/>
          </a:p>
        </p:txBody>
      </p:sp>
      <p:sp>
        <p:nvSpPr>
          <p:cNvPr id="6" name="TextBox 5"/>
          <p:cNvSpPr txBox="1"/>
          <p:nvPr/>
        </p:nvSpPr>
        <p:spPr>
          <a:xfrm>
            <a:off x="5160818" y="2707279"/>
            <a:ext cx="2078182" cy="461665"/>
          </a:xfrm>
          <a:prstGeom prst="rect">
            <a:avLst/>
          </a:prstGeom>
          <a:noFill/>
        </p:spPr>
        <p:txBody>
          <a:bodyPr wrap="square" rtlCol="0">
            <a:spAutoFit/>
          </a:bodyPr>
          <a:lstStyle/>
          <a:p>
            <a:r>
              <a:rPr lang="en-US" sz="2400" b="1" dirty="0"/>
              <a:t>Cost (Per Foot)</a:t>
            </a:r>
            <a:endParaRPr lang="en-US" sz="2400" dirty="0"/>
          </a:p>
        </p:txBody>
      </p:sp>
      <p:sp>
        <p:nvSpPr>
          <p:cNvPr id="8" name="TextBox 7"/>
          <p:cNvSpPr txBox="1"/>
          <p:nvPr/>
        </p:nvSpPr>
        <p:spPr>
          <a:xfrm>
            <a:off x="7315200" y="2707279"/>
            <a:ext cx="1717505" cy="461665"/>
          </a:xfrm>
          <a:prstGeom prst="rect">
            <a:avLst/>
          </a:prstGeom>
          <a:noFill/>
        </p:spPr>
        <p:txBody>
          <a:bodyPr wrap="square" rtlCol="0">
            <a:spAutoFit/>
          </a:bodyPr>
          <a:lstStyle/>
          <a:p>
            <a:r>
              <a:rPr lang="en-US" sz="2400" b="1" dirty="0"/>
              <a:t>Total Cost</a:t>
            </a:r>
            <a:endParaRPr lang="en-US" sz="2400" dirty="0"/>
          </a:p>
        </p:txBody>
      </p:sp>
      <p:sp>
        <p:nvSpPr>
          <p:cNvPr id="9" name="TextBox 8"/>
          <p:cNvSpPr txBox="1"/>
          <p:nvPr/>
        </p:nvSpPr>
        <p:spPr>
          <a:xfrm>
            <a:off x="762000" y="3138207"/>
            <a:ext cx="1067468" cy="461665"/>
          </a:xfrm>
          <a:prstGeom prst="rect">
            <a:avLst/>
          </a:prstGeom>
          <a:noFill/>
        </p:spPr>
        <p:txBody>
          <a:bodyPr wrap="square" rtlCol="0">
            <a:spAutoFit/>
          </a:bodyPr>
          <a:lstStyle/>
          <a:p>
            <a:r>
              <a:rPr lang="en-US" sz="2400" dirty="0"/>
              <a:t>Oak</a:t>
            </a:r>
          </a:p>
        </p:txBody>
      </p:sp>
      <p:sp>
        <p:nvSpPr>
          <p:cNvPr id="10" name="TextBox 9"/>
          <p:cNvSpPr txBox="1"/>
          <p:nvPr/>
        </p:nvSpPr>
        <p:spPr>
          <a:xfrm>
            <a:off x="762000" y="3566505"/>
            <a:ext cx="1067468" cy="461665"/>
          </a:xfrm>
          <a:prstGeom prst="rect">
            <a:avLst/>
          </a:prstGeom>
          <a:noFill/>
        </p:spPr>
        <p:txBody>
          <a:bodyPr wrap="square" rtlCol="0">
            <a:spAutoFit/>
          </a:bodyPr>
          <a:lstStyle/>
          <a:p>
            <a:r>
              <a:rPr lang="en-US" sz="2400" dirty="0"/>
              <a:t>Pine</a:t>
            </a:r>
          </a:p>
        </p:txBody>
      </p:sp>
      <p:sp>
        <p:nvSpPr>
          <p:cNvPr id="11" name="TextBox 10"/>
          <p:cNvSpPr txBox="1"/>
          <p:nvPr/>
        </p:nvSpPr>
        <p:spPr>
          <a:xfrm>
            <a:off x="762000" y="4033878"/>
            <a:ext cx="1067468" cy="461665"/>
          </a:xfrm>
          <a:prstGeom prst="rect">
            <a:avLst/>
          </a:prstGeom>
          <a:noFill/>
        </p:spPr>
        <p:txBody>
          <a:bodyPr wrap="square" rtlCol="0">
            <a:spAutoFit/>
          </a:bodyPr>
          <a:lstStyle/>
          <a:p>
            <a:r>
              <a:rPr lang="en-US" sz="2400" dirty="0"/>
              <a:t>Maple</a:t>
            </a:r>
          </a:p>
        </p:txBody>
      </p:sp>
      <p:sp>
        <p:nvSpPr>
          <p:cNvPr id="12" name="TextBox 11"/>
          <p:cNvSpPr txBox="1"/>
          <p:nvPr/>
        </p:nvSpPr>
        <p:spPr>
          <a:xfrm>
            <a:off x="3566654" y="3138207"/>
            <a:ext cx="1174215" cy="461665"/>
          </a:xfrm>
          <a:prstGeom prst="rect">
            <a:avLst/>
          </a:prstGeom>
          <a:noFill/>
        </p:spPr>
        <p:txBody>
          <a:bodyPr wrap="square" rtlCol="0">
            <a:spAutoFit/>
          </a:bodyPr>
          <a:lstStyle/>
          <a:p>
            <a:r>
              <a:rPr lang="en-US" sz="2400" dirty="0"/>
              <a:t>16,000</a:t>
            </a:r>
          </a:p>
        </p:txBody>
      </p:sp>
      <p:sp>
        <p:nvSpPr>
          <p:cNvPr id="13" name="TextBox 12"/>
          <p:cNvSpPr txBox="1"/>
          <p:nvPr/>
        </p:nvSpPr>
        <p:spPr>
          <a:xfrm>
            <a:off x="3566654" y="3566488"/>
            <a:ext cx="1174215" cy="461665"/>
          </a:xfrm>
          <a:prstGeom prst="rect">
            <a:avLst/>
          </a:prstGeom>
          <a:noFill/>
        </p:spPr>
        <p:txBody>
          <a:bodyPr wrap="square" rtlCol="0">
            <a:spAutoFit/>
          </a:bodyPr>
          <a:lstStyle/>
          <a:p>
            <a:r>
              <a:rPr lang="en-US" sz="2400" dirty="0"/>
              <a:t>10,000</a:t>
            </a:r>
          </a:p>
        </p:txBody>
      </p:sp>
      <p:sp>
        <p:nvSpPr>
          <p:cNvPr id="14" name="TextBox 13"/>
          <p:cNvSpPr txBox="1"/>
          <p:nvPr/>
        </p:nvSpPr>
        <p:spPr>
          <a:xfrm>
            <a:off x="3566654" y="4019240"/>
            <a:ext cx="1174215" cy="461665"/>
          </a:xfrm>
          <a:prstGeom prst="rect">
            <a:avLst/>
          </a:prstGeom>
          <a:noFill/>
        </p:spPr>
        <p:txBody>
          <a:bodyPr wrap="square" rtlCol="0">
            <a:spAutoFit/>
          </a:bodyPr>
          <a:lstStyle/>
          <a:p>
            <a:r>
              <a:rPr lang="en-US" sz="2400" dirty="0"/>
              <a:t>14,000</a:t>
            </a:r>
          </a:p>
        </p:txBody>
      </p:sp>
      <p:sp>
        <p:nvSpPr>
          <p:cNvPr id="15" name="TextBox 14"/>
          <p:cNvSpPr txBox="1"/>
          <p:nvPr/>
        </p:nvSpPr>
        <p:spPr>
          <a:xfrm>
            <a:off x="5866732" y="3138207"/>
            <a:ext cx="1067468" cy="461665"/>
          </a:xfrm>
          <a:prstGeom prst="rect">
            <a:avLst/>
          </a:prstGeom>
          <a:noFill/>
        </p:spPr>
        <p:txBody>
          <a:bodyPr wrap="square" rtlCol="0">
            <a:spAutoFit/>
          </a:bodyPr>
          <a:lstStyle/>
          <a:p>
            <a:pPr algn="r"/>
            <a:r>
              <a:rPr lang="en-US" sz="2400" dirty="0"/>
              <a:t>$2.20</a:t>
            </a:r>
          </a:p>
        </p:txBody>
      </p:sp>
      <p:sp>
        <p:nvSpPr>
          <p:cNvPr id="16" name="TextBox 15"/>
          <p:cNvSpPr txBox="1"/>
          <p:nvPr/>
        </p:nvSpPr>
        <p:spPr>
          <a:xfrm>
            <a:off x="5866732" y="3574767"/>
            <a:ext cx="1067468" cy="461665"/>
          </a:xfrm>
          <a:prstGeom prst="rect">
            <a:avLst/>
          </a:prstGeom>
          <a:noFill/>
        </p:spPr>
        <p:txBody>
          <a:bodyPr wrap="square" rtlCol="0">
            <a:spAutoFit/>
          </a:bodyPr>
          <a:lstStyle/>
          <a:p>
            <a:pPr algn="r"/>
            <a:r>
              <a:rPr lang="en-US" sz="2400" dirty="0"/>
              <a:t>3.00</a:t>
            </a:r>
          </a:p>
        </p:txBody>
      </p:sp>
      <p:sp>
        <p:nvSpPr>
          <p:cNvPr id="17" name="TextBox 16"/>
          <p:cNvSpPr txBox="1"/>
          <p:nvPr/>
        </p:nvSpPr>
        <p:spPr>
          <a:xfrm>
            <a:off x="5866732" y="4021870"/>
            <a:ext cx="1067468" cy="461665"/>
          </a:xfrm>
          <a:prstGeom prst="rect">
            <a:avLst/>
          </a:prstGeom>
          <a:noFill/>
        </p:spPr>
        <p:txBody>
          <a:bodyPr wrap="square" rtlCol="0">
            <a:spAutoFit/>
          </a:bodyPr>
          <a:lstStyle/>
          <a:p>
            <a:pPr algn="r"/>
            <a:r>
              <a:rPr lang="en-US" sz="2400" dirty="0"/>
              <a:t>2.40</a:t>
            </a:r>
          </a:p>
        </p:txBody>
      </p:sp>
      <p:sp>
        <p:nvSpPr>
          <p:cNvPr id="18" name="TextBox 17"/>
          <p:cNvSpPr txBox="1"/>
          <p:nvPr/>
        </p:nvSpPr>
        <p:spPr>
          <a:xfrm>
            <a:off x="7430194" y="3151343"/>
            <a:ext cx="1291637" cy="469077"/>
          </a:xfrm>
          <a:prstGeom prst="rect">
            <a:avLst/>
          </a:prstGeom>
          <a:noFill/>
        </p:spPr>
        <p:txBody>
          <a:bodyPr wrap="square" rtlCol="0">
            <a:spAutoFit/>
          </a:bodyPr>
          <a:lstStyle/>
          <a:p>
            <a:pPr algn="r"/>
            <a:r>
              <a:rPr lang="en-US" sz="2400" dirty="0"/>
              <a:t>$35,200</a:t>
            </a:r>
          </a:p>
        </p:txBody>
      </p:sp>
      <p:sp>
        <p:nvSpPr>
          <p:cNvPr id="19" name="TextBox 18"/>
          <p:cNvSpPr txBox="1"/>
          <p:nvPr/>
        </p:nvSpPr>
        <p:spPr>
          <a:xfrm>
            <a:off x="7430194" y="3575176"/>
            <a:ext cx="1291637" cy="461665"/>
          </a:xfrm>
          <a:prstGeom prst="rect">
            <a:avLst/>
          </a:prstGeom>
          <a:noFill/>
        </p:spPr>
        <p:txBody>
          <a:bodyPr wrap="square" rtlCol="0">
            <a:spAutoFit/>
          </a:bodyPr>
          <a:lstStyle/>
          <a:p>
            <a:pPr algn="r"/>
            <a:r>
              <a:rPr lang="en-US" sz="2400" dirty="0"/>
              <a:t>30,000</a:t>
            </a:r>
          </a:p>
        </p:txBody>
      </p:sp>
      <p:sp>
        <p:nvSpPr>
          <p:cNvPr id="20" name="TextBox 19"/>
          <p:cNvSpPr txBox="1"/>
          <p:nvPr/>
        </p:nvSpPr>
        <p:spPr>
          <a:xfrm>
            <a:off x="7430194" y="4026335"/>
            <a:ext cx="1291637" cy="469077"/>
          </a:xfrm>
          <a:prstGeom prst="rect">
            <a:avLst/>
          </a:prstGeom>
          <a:noFill/>
        </p:spPr>
        <p:txBody>
          <a:bodyPr wrap="square" rtlCol="0">
            <a:spAutoFit/>
          </a:bodyPr>
          <a:lstStyle/>
          <a:p>
            <a:pPr algn="r"/>
            <a:r>
              <a:rPr lang="en-US" sz="2400" dirty="0"/>
              <a:t>33,600</a:t>
            </a:r>
          </a:p>
        </p:txBody>
      </p:sp>
      <p:cxnSp>
        <p:nvCxnSpPr>
          <p:cNvPr id="25" name="Straight Connector 24"/>
          <p:cNvCxnSpPr/>
          <p:nvPr/>
        </p:nvCxnSpPr>
        <p:spPr>
          <a:xfrm>
            <a:off x="886289" y="3122441"/>
            <a:ext cx="782941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547412" y="4465139"/>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7559566" y="4927599"/>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559566" y="4880301"/>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3409584" y="4454633"/>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3421738" y="4917093"/>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421738" y="4869795"/>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23" name="TextBox 22"/>
          <p:cNvSpPr txBox="1"/>
          <p:nvPr/>
        </p:nvSpPr>
        <p:spPr>
          <a:xfrm>
            <a:off x="886289" y="5410200"/>
            <a:ext cx="2406077" cy="830997"/>
          </a:xfrm>
          <a:prstGeom prst="rect">
            <a:avLst/>
          </a:prstGeom>
          <a:noFill/>
        </p:spPr>
        <p:txBody>
          <a:bodyPr wrap="square" rtlCol="0">
            <a:spAutoFit/>
          </a:bodyPr>
          <a:lstStyle/>
          <a:p>
            <a:pPr algn="ctr"/>
            <a:r>
              <a:rPr lang="en-IN" sz="2400" dirty="0"/>
              <a:t>Average cost for the pool</a:t>
            </a:r>
            <a:endParaRPr lang="en-US" sz="2400" dirty="0"/>
          </a:p>
        </p:txBody>
      </p:sp>
      <p:sp>
        <p:nvSpPr>
          <p:cNvPr id="31" name="TextBox 30"/>
          <p:cNvSpPr txBox="1"/>
          <p:nvPr/>
        </p:nvSpPr>
        <p:spPr>
          <a:xfrm>
            <a:off x="3124200" y="5410200"/>
            <a:ext cx="556377" cy="461665"/>
          </a:xfrm>
          <a:prstGeom prst="rect">
            <a:avLst/>
          </a:prstGeom>
          <a:noFill/>
        </p:spPr>
        <p:txBody>
          <a:bodyPr wrap="square" rtlCol="0">
            <a:spAutoFit/>
          </a:bodyPr>
          <a:lstStyle/>
          <a:p>
            <a:pPr algn="ctr"/>
            <a:r>
              <a:rPr lang="en-IN" sz="2400" b="1" dirty="0"/>
              <a:t>=</a:t>
            </a:r>
            <a:endParaRPr lang="en-US" sz="2400" b="1" dirty="0"/>
          </a:p>
        </p:txBody>
      </p:sp>
      <p:sp>
        <p:nvSpPr>
          <p:cNvPr id="32" name="TextBox 31"/>
          <p:cNvSpPr txBox="1"/>
          <p:nvPr/>
        </p:nvSpPr>
        <p:spPr>
          <a:xfrm>
            <a:off x="7467600" y="4495800"/>
            <a:ext cx="1291637" cy="469077"/>
          </a:xfrm>
          <a:prstGeom prst="rect">
            <a:avLst/>
          </a:prstGeom>
          <a:noFill/>
        </p:spPr>
        <p:txBody>
          <a:bodyPr wrap="square" rtlCol="0">
            <a:spAutoFit/>
          </a:bodyPr>
          <a:lstStyle/>
          <a:p>
            <a:pPr algn="r"/>
            <a:r>
              <a:rPr lang="en-US" sz="2400" dirty="0"/>
              <a:t>$98,800</a:t>
            </a:r>
          </a:p>
        </p:txBody>
      </p:sp>
      <p:sp>
        <p:nvSpPr>
          <p:cNvPr id="33" name="TextBox 32"/>
          <p:cNvSpPr txBox="1"/>
          <p:nvPr/>
        </p:nvSpPr>
        <p:spPr>
          <a:xfrm>
            <a:off x="3352800" y="4419600"/>
            <a:ext cx="1291637" cy="469077"/>
          </a:xfrm>
          <a:prstGeom prst="rect">
            <a:avLst/>
          </a:prstGeom>
          <a:noFill/>
        </p:spPr>
        <p:txBody>
          <a:bodyPr wrap="square" rtlCol="0">
            <a:spAutoFit/>
          </a:bodyPr>
          <a:lstStyle/>
          <a:p>
            <a:pPr algn="r"/>
            <a:r>
              <a:rPr lang="en-US" sz="2400" dirty="0"/>
              <a:t>40,000</a:t>
            </a:r>
          </a:p>
        </p:txBody>
      </p:sp>
      <p:sp>
        <p:nvSpPr>
          <p:cNvPr id="37" name="TextBox 36"/>
          <p:cNvSpPr txBox="1"/>
          <p:nvPr/>
        </p:nvSpPr>
        <p:spPr>
          <a:xfrm>
            <a:off x="4785558" y="5410200"/>
            <a:ext cx="2986842" cy="461665"/>
          </a:xfrm>
          <a:prstGeom prst="rect">
            <a:avLst/>
          </a:prstGeom>
          <a:noFill/>
        </p:spPr>
        <p:txBody>
          <a:bodyPr wrap="square" rtlCol="0">
            <a:spAutoFit/>
          </a:bodyPr>
          <a:lstStyle/>
          <a:p>
            <a:r>
              <a:rPr lang="en-IN" sz="2400" dirty="0" smtClean="0"/>
              <a:t>= </a:t>
            </a:r>
            <a:r>
              <a:rPr lang="en-IN" sz="2400" dirty="0"/>
              <a:t>$</a:t>
            </a:r>
            <a:r>
              <a:rPr lang="en-IN" sz="2400" dirty="0" smtClean="0"/>
              <a:t>2.47 per board foot</a:t>
            </a:r>
            <a:endParaRPr lang="en-US" sz="2400" dirty="0"/>
          </a:p>
        </p:txBody>
      </p:sp>
      <p:sp>
        <p:nvSpPr>
          <p:cNvPr id="39" name="TextBox 38"/>
          <p:cNvSpPr txBox="1"/>
          <p:nvPr/>
        </p:nvSpPr>
        <p:spPr>
          <a:xfrm>
            <a:off x="6416943" y="5496327"/>
            <a:ext cx="2080195" cy="469077"/>
          </a:xfrm>
          <a:prstGeom prst="rect">
            <a:avLst/>
          </a:prstGeom>
          <a:noFill/>
        </p:spPr>
        <p:txBody>
          <a:bodyPr wrap="square" rtlCol="0">
            <a:spAutoFit/>
          </a:bodyPr>
          <a:lstStyle/>
          <a:p>
            <a:endParaRPr lang="en-US" sz="2400" dirty="0"/>
          </a:p>
        </p:txBody>
      </p:sp>
      <p:cxnSp>
        <p:nvCxnSpPr>
          <p:cNvPr id="35" name="Straight Connector 34"/>
          <p:cNvCxnSpPr/>
          <p:nvPr/>
        </p:nvCxnSpPr>
        <p:spPr>
          <a:xfrm>
            <a:off x="3581400" y="5715000"/>
            <a:ext cx="1119084" cy="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947993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1000"/>
                            </p:stCondLst>
                            <p:childTnLst>
                              <p:par>
                                <p:cTn id="21" presetID="49" presetClass="path" presetSubtype="0" accel="50000" decel="50000" fill="hold" grpId="1" nodeType="afterEffect">
                                  <p:stCondLst>
                                    <p:cond delay="0"/>
                                  </p:stCondLst>
                                  <p:childTnLst>
                                    <p:animMotion origin="layout" path="M -4.16667E-6 1.11022E-16 L -0.42708 0.11991 " pathEditMode="relative" rAng="0" ptsTypes="AA">
                                      <p:cBhvr>
                                        <p:cTn id="22" dur="2000" fill="hold"/>
                                        <p:tgtEl>
                                          <p:spTgt spid="32"/>
                                        </p:tgtEl>
                                        <p:attrNameLst>
                                          <p:attrName>ppt_x</p:attrName>
                                          <p:attrName>ppt_y</p:attrName>
                                        </p:attrNameLst>
                                      </p:cBhvr>
                                      <p:rCtr x="-21354" y="5995"/>
                                    </p:animMotion>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par>
                          <p:cTn id="27" fill="hold">
                            <p:stCondLst>
                              <p:cond delay="3500"/>
                            </p:stCondLst>
                            <p:childTnLst>
                              <p:par>
                                <p:cTn id="28" presetID="49" presetClass="path" presetSubtype="0" accel="50000" decel="50000" fill="hold" grpId="1" nodeType="afterEffect">
                                  <p:stCondLst>
                                    <p:cond delay="0"/>
                                  </p:stCondLst>
                                  <p:childTnLst>
                                    <p:animMotion origin="layout" path="M 8.33333E-7 3.33333E-6 L 0.00972 0.17731 " pathEditMode="relative" rAng="0" ptsTypes="AA">
                                      <p:cBhvr>
                                        <p:cTn id="29" dur="2000" fill="hold"/>
                                        <p:tgtEl>
                                          <p:spTgt spid="33"/>
                                        </p:tgtEl>
                                        <p:attrNameLst>
                                          <p:attrName>ppt_x</p:attrName>
                                          <p:attrName>ppt_y</p:attrName>
                                        </p:attrNameLst>
                                      </p:cBhvr>
                                      <p:rCtr x="486" y="8866"/>
                                    </p:animMotion>
                                  </p:childTnLst>
                                </p:cTn>
                              </p:par>
                            </p:childTnLst>
                          </p:cTn>
                        </p:par>
                        <p:par>
                          <p:cTn id="30" fill="hold">
                            <p:stCondLst>
                              <p:cond delay="55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nodePh="1">
                                  <p:stCondLst>
                                    <p:cond delay="0"/>
                                  </p:stCondLst>
                                  <p:endCondLst>
                                    <p:cond evt="begin" delay="0">
                                      <p:tn val="34"/>
                                    </p:cond>
                                  </p:end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p:bldP spid="32" grpId="0"/>
      <p:bldP spid="32" grpId="1"/>
      <p:bldP spid="33" grpId="0"/>
      <p:bldP spid="33" grpId="1"/>
      <p:bldP spid="37" grpId="0"/>
      <p:bldP spid="3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1306" y="-176439"/>
            <a:ext cx="8229600" cy="1143000"/>
          </a:xfrm>
        </p:spPr>
        <p:txBody>
          <a:bodyPr/>
          <a:lstStyle/>
          <a:p>
            <a:r>
              <a:rPr lang="en-US" dirty="0"/>
              <a:t>LIFO Inventory Pools </a:t>
            </a:r>
            <a:r>
              <a:rPr lang="en-US" sz="2800" dirty="0" smtClean="0"/>
              <a:t>(cont. 2)</a:t>
            </a:r>
            <a:endParaRPr lang="en-US" sz="2800" dirty="0"/>
          </a:p>
        </p:txBody>
      </p:sp>
      <p:sp>
        <p:nvSpPr>
          <p:cNvPr id="3" name="Content Placeholder 2"/>
          <p:cNvSpPr>
            <a:spLocks noGrp="1"/>
          </p:cNvSpPr>
          <p:nvPr>
            <p:ph idx="1"/>
          </p:nvPr>
        </p:nvSpPr>
        <p:spPr>
          <a:xfrm>
            <a:off x="551694" y="693245"/>
            <a:ext cx="8363706" cy="4867504"/>
          </a:xfrm>
          <a:prstGeom prst="rect">
            <a:avLst/>
          </a:prstGeom>
        </p:spPr>
        <p:txBody>
          <a:bodyPr>
            <a:normAutofit/>
          </a:bodyPr>
          <a:lstStyle/>
          <a:p>
            <a:pPr marL="0" indent="0">
              <a:buNone/>
            </a:pPr>
            <a:r>
              <a:rPr lang="en-IN" sz="2600" dirty="0"/>
              <a:t>During the next reporting period Diamond purchased 50,000 board feet of </a:t>
            </a:r>
            <a:r>
              <a:rPr lang="en-US" sz="2600" dirty="0"/>
              <a:t>lumber. </a:t>
            </a:r>
            <a:r>
              <a:rPr lang="en-IN" sz="2600" dirty="0"/>
              <a:t>Diamond sold 46,000 board feet during this period.</a:t>
            </a:r>
            <a:endParaRPr lang="en-US"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5" name="TextBox 4"/>
          <p:cNvSpPr txBox="1"/>
          <p:nvPr/>
        </p:nvSpPr>
        <p:spPr>
          <a:xfrm>
            <a:off x="2288387" y="1813034"/>
            <a:ext cx="3045613" cy="461665"/>
          </a:xfrm>
          <a:prstGeom prst="rect">
            <a:avLst/>
          </a:prstGeom>
          <a:noFill/>
        </p:spPr>
        <p:txBody>
          <a:bodyPr wrap="square" rtlCol="0">
            <a:spAutoFit/>
          </a:bodyPr>
          <a:lstStyle/>
          <a:p>
            <a:r>
              <a:rPr lang="en-US" sz="2400" b="1" dirty="0"/>
              <a:t>Quantity (Board Feet)</a:t>
            </a:r>
            <a:endParaRPr lang="en-US" sz="2400" dirty="0"/>
          </a:p>
        </p:txBody>
      </p:sp>
      <p:sp>
        <p:nvSpPr>
          <p:cNvPr id="6" name="TextBox 5"/>
          <p:cNvSpPr txBox="1"/>
          <p:nvPr/>
        </p:nvSpPr>
        <p:spPr>
          <a:xfrm>
            <a:off x="5237018" y="1813034"/>
            <a:ext cx="2078182" cy="461665"/>
          </a:xfrm>
          <a:prstGeom prst="rect">
            <a:avLst/>
          </a:prstGeom>
          <a:noFill/>
        </p:spPr>
        <p:txBody>
          <a:bodyPr wrap="square" rtlCol="0">
            <a:spAutoFit/>
          </a:bodyPr>
          <a:lstStyle/>
          <a:p>
            <a:r>
              <a:rPr lang="en-US" sz="2400" b="1" dirty="0"/>
              <a:t>Cost (Per Foot)</a:t>
            </a:r>
            <a:endParaRPr lang="en-US" sz="2400" dirty="0"/>
          </a:p>
        </p:txBody>
      </p:sp>
      <p:sp>
        <p:nvSpPr>
          <p:cNvPr id="7" name="TextBox 6"/>
          <p:cNvSpPr txBox="1"/>
          <p:nvPr/>
        </p:nvSpPr>
        <p:spPr>
          <a:xfrm>
            <a:off x="7315200" y="1813034"/>
            <a:ext cx="1717505" cy="461665"/>
          </a:xfrm>
          <a:prstGeom prst="rect">
            <a:avLst/>
          </a:prstGeom>
          <a:noFill/>
        </p:spPr>
        <p:txBody>
          <a:bodyPr wrap="square" rtlCol="0">
            <a:spAutoFit/>
          </a:bodyPr>
          <a:lstStyle/>
          <a:p>
            <a:r>
              <a:rPr lang="en-US" sz="2400" b="1" dirty="0"/>
              <a:t>Total Cost</a:t>
            </a:r>
            <a:endParaRPr lang="en-US" sz="2400" dirty="0"/>
          </a:p>
        </p:txBody>
      </p:sp>
      <p:sp>
        <p:nvSpPr>
          <p:cNvPr id="8" name="TextBox 7"/>
          <p:cNvSpPr txBox="1"/>
          <p:nvPr/>
        </p:nvSpPr>
        <p:spPr>
          <a:xfrm>
            <a:off x="762000" y="2243962"/>
            <a:ext cx="1067468" cy="461665"/>
          </a:xfrm>
          <a:prstGeom prst="rect">
            <a:avLst/>
          </a:prstGeom>
          <a:noFill/>
        </p:spPr>
        <p:txBody>
          <a:bodyPr wrap="square" rtlCol="0">
            <a:spAutoFit/>
          </a:bodyPr>
          <a:lstStyle/>
          <a:p>
            <a:r>
              <a:rPr lang="en-US" sz="2400" dirty="0"/>
              <a:t>Pine</a:t>
            </a:r>
          </a:p>
        </p:txBody>
      </p:sp>
      <p:sp>
        <p:nvSpPr>
          <p:cNvPr id="9" name="TextBox 8"/>
          <p:cNvSpPr txBox="1"/>
          <p:nvPr/>
        </p:nvSpPr>
        <p:spPr>
          <a:xfrm>
            <a:off x="762000" y="2672260"/>
            <a:ext cx="1067468" cy="461665"/>
          </a:xfrm>
          <a:prstGeom prst="rect">
            <a:avLst/>
          </a:prstGeom>
          <a:noFill/>
        </p:spPr>
        <p:txBody>
          <a:bodyPr wrap="square" rtlCol="0">
            <a:spAutoFit/>
          </a:bodyPr>
          <a:lstStyle/>
          <a:p>
            <a:r>
              <a:rPr lang="en-US" sz="2400" dirty="0"/>
              <a:t>Oak</a:t>
            </a:r>
          </a:p>
        </p:txBody>
      </p:sp>
      <p:sp>
        <p:nvSpPr>
          <p:cNvPr id="10" name="TextBox 9"/>
          <p:cNvSpPr txBox="1"/>
          <p:nvPr/>
        </p:nvSpPr>
        <p:spPr>
          <a:xfrm>
            <a:off x="762000" y="3139633"/>
            <a:ext cx="1067468" cy="461665"/>
          </a:xfrm>
          <a:prstGeom prst="rect">
            <a:avLst/>
          </a:prstGeom>
          <a:noFill/>
        </p:spPr>
        <p:txBody>
          <a:bodyPr wrap="square" rtlCol="0">
            <a:spAutoFit/>
          </a:bodyPr>
          <a:lstStyle/>
          <a:p>
            <a:r>
              <a:rPr lang="en-US" sz="2400" dirty="0"/>
              <a:t>Maple</a:t>
            </a:r>
          </a:p>
        </p:txBody>
      </p:sp>
      <p:sp>
        <p:nvSpPr>
          <p:cNvPr id="11" name="TextBox 10"/>
          <p:cNvSpPr txBox="1"/>
          <p:nvPr/>
        </p:nvSpPr>
        <p:spPr>
          <a:xfrm>
            <a:off x="3394060" y="2243962"/>
            <a:ext cx="1174215" cy="461665"/>
          </a:xfrm>
          <a:prstGeom prst="rect">
            <a:avLst/>
          </a:prstGeom>
          <a:noFill/>
        </p:spPr>
        <p:txBody>
          <a:bodyPr wrap="square" rtlCol="0">
            <a:spAutoFit/>
          </a:bodyPr>
          <a:lstStyle/>
          <a:p>
            <a:pPr algn="r"/>
            <a:r>
              <a:rPr lang="en-US" sz="2400" dirty="0"/>
              <a:t>20,000</a:t>
            </a:r>
          </a:p>
        </p:txBody>
      </p:sp>
      <p:sp>
        <p:nvSpPr>
          <p:cNvPr id="12" name="TextBox 11"/>
          <p:cNvSpPr txBox="1"/>
          <p:nvPr/>
        </p:nvSpPr>
        <p:spPr>
          <a:xfrm>
            <a:off x="3394060" y="2672243"/>
            <a:ext cx="1174215" cy="461665"/>
          </a:xfrm>
          <a:prstGeom prst="rect">
            <a:avLst/>
          </a:prstGeom>
          <a:noFill/>
        </p:spPr>
        <p:txBody>
          <a:bodyPr wrap="square" rtlCol="0">
            <a:spAutoFit/>
          </a:bodyPr>
          <a:lstStyle/>
          <a:p>
            <a:pPr algn="r"/>
            <a:r>
              <a:rPr lang="en-US" sz="2400" dirty="0"/>
              <a:t>14,000</a:t>
            </a:r>
          </a:p>
        </p:txBody>
      </p:sp>
      <p:sp>
        <p:nvSpPr>
          <p:cNvPr id="13" name="TextBox 12"/>
          <p:cNvSpPr txBox="1"/>
          <p:nvPr/>
        </p:nvSpPr>
        <p:spPr>
          <a:xfrm>
            <a:off x="3394060" y="3124995"/>
            <a:ext cx="1174215" cy="461665"/>
          </a:xfrm>
          <a:prstGeom prst="rect">
            <a:avLst/>
          </a:prstGeom>
          <a:noFill/>
        </p:spPr>
        <p:txBody>
          <a:bodyPr wrap="square" rtlCol="0">
            <a:spAutoFit/>
          </a:bodyPr>
          <a:lstStyle/>
          <a:p>
            <a:pPr algn="r"/>
            <a:r>
              <a:rPr lang="en-US" sz="2400" dirty="0"/>
              <a:t>16,000</a:t>
            </a:r>
          </a:p>
        </p:txBody>
      </p:sp>
      <p:sp>
        <p:nvSpPr>
          <p:cNvPr id="14" name="TextBox 13"/>
          <p:cNvSpPr txBox="1"/>
          <p:nvPr/>
        </p:nvSpPr>
        <p:spPr>
          <a:xfrm>
            <a:off x="5866732" y="2243962"/>
            <a:ext cx="1067468" cy="461665"/>
          </a:xfrm>
          <a:prstGeom prst="rect">
            <a:avLst/>
          </a:prstGeom>
          <a:noFill/>
        </p:spPr>
        <p:txBody>
          <a:bodyPr wrap="square" rtlCol="0">
            <a:spAutoFit/>
          </a:bodyPr>
          <a:lstStyle/>
          <a:p>
            <a:pPr algn="r"/>
            <a:r>
              <a:rPr lang="en-US" sz="2400" dirty="0"/>
              <a:t>$2.25</a:t>
            </a:r>
          </a:p>
        </p:txBody>
      </p:sp>
      <p:sp>
        <p:nvSpPr>
          <p:cNvPr id="15" name="TextBox 14"/>
          <p:cNvSpPr txBox="1"/>
          <p:nvPr/>
        </p:nvSpPr>
        <p:spPr>
          <a:xfrm>
            <a:off x="5866732" y="2680522"/>
            <a:ext cx="1067468" cy="461665"/>
          </a:xfrm>
          <a:prstGeom prst="rect">
            <a:avLst/>
          </a:prstGeom>
          <a:noFill/>
        </p:spPr>
        <p:txBody>
          <a:bodyPr wrap="square" rtlCol="0">
            <a:spAutoFit/>
          </a:bodyPr>
          <a:lstStyle/>
          <a:p>
            <a:pPr algn="r"/>
            <a:r>
              <a:rPr lang="en-US" sz="2400" dirty="0"/>
              <a:t>3.00</a:t>
            </a:r>
          </a:p>
        </p:txBody>
      </p:sp>
      <p:sp>
        <p:nvSpPr>
          <p:cNvPr id="16" name="TextBox 15"/>
          <p:cNvSpPr txBox="1"/>
          <p:nvPr/>
        </p:nvSpPr>
        <p:spPr>
          <a:xfrm>
            <a:off x="5866732" y="3127625"/>
            <a:ext cx="1067468" cy="461665"/>
          </a:xfrm>
          <a:prstGeom prst="rect">
            <a:avLst/>
          </a:prstGeom>
          <a:noFill/>
        </p:spPr>
        <p:txBody>
          <a:bodyPr wrap="square" rtlCol="0">
            <a:spAutoFit/>
          </a:bodyPr>
          <a:lstStyle/>
          <a:p>
            <a:pPr algn="r"/>
            <a:r>
              <a:rPr lang="en-US" sz="2400" dirty="0"/>
              <a:t>2.50</a:t>
            </a:r>
          </a:p>
        </p:txBody>
      </p:sp>
      <p:sp>
        <p:nvSpPr>
          <p:cNvPr id="17" name="TextBox 16"/>
          <p:cNvSpPr txBox="1"/>
          <p:nvPr/>
        </p:nvSpPr>
        <p:spPr>
          <a:xfrm>
            <a:off x="7302548" y="2257098"/>
            <a:ext cx="1420801" cy="469077"/>
          </a:xfrm>
          <a:prstGeom prst="rect">
            <a:avLst/>
          </a:prstGeom>
          <a:noFill/>
        </p:spPr>
        <p:txBody>
          <a:bodyPr wrap="square" rtlCol="0">
            <a:spAutoFit/>
          </a:bodyPr>
          <a:lstStyle/>
          <a:p>
            <a:pPr algn="r"/>
            <a:r>
              <a:rPr lang="en-US" sz="2400" dirty="0"/>
              <a:t>$  45,000</a:t>
            </a:r>
          </a:p>
        </p:txBody>
      </p:sp>
      <p:sp>
        <p:nvSpPr>
          <p:cNvPr id="18" name="TextBox 17"/>
          <p:cNvSpPr txBox="1"/>
          <p:nvPr/>
        </p:nvSpPr>
        <p:spPr>
          <a:xfrm>
            <a:off x="7302548" y="2680931"/>
            <a:ext cx="1420801" cy="461665"/>
          </a:xfrm>
          <a:prstGeom prst="rect">
            <a:avLst/>
          </a:prstGeom>
          <a:noFill/>
        </p:spPr>
        <p:txBody>
          <a:bodyPr wrap="square" rtlCol="0">
            <a:spAutoFit/>
          </a:bodyPr>
          <a:lstStyle/>
          <a:p>
            <a:pPr algn="r"/>
            <a:r>
              <a:rPr lang="en-US" sz="2400" dirty="0"/>
              <a:t>42,000</a:t>
            </a:r>
          </a:p>
        </p:txBody>
      </p:sp>
      <p:sp>
        <p:nvSpPr>
          <p:cNvPr id="19" name="TextBox 18"/>
          <p:cNvSpPr txBox="1"/>
          <p:nvPr/>
        </p:nvSpPr>
        <p:spPr>
          <a:xfrm>
            <a:off x="7302548" y="3132090"/>
            <a:ext cx="1420801" cy="469077"/>
          </a:xfrm>
          <a:prstGeom prst="rect">
            <a:avLst/>
          </a:prstGeom>
          <a:noFill/>
        </p:spPr>
        <p:txBody>
          <a:bodyPr wrap="square" rtlCol="0">
            <a:spAutoFit/>
          </a:bodyPr>
          <a:lstStyle/>
          <a:p>
            <a:pPr algn="r"/>
            <a:r>
              <a:rPr lang="en-US" sz="2400" dirty="0"/>
              <a:t>40,000</a:t>
            </a:r>
          </a:p>
        </p:txBody>
      </p:sp>
      <p:sp>
        <p:nvSpPr>
          <p:cNvPr id="20" name="TextBox 19"/>
          <p:cNvSpPr txBox="1"/>
          <p:nvPr/>
        </p:nvSpPr>
        <p:spPr>
          <a:xfrm>
            <a:off x="7302548" y="3560388"/>
            <a:ext cx="1420801" cy="469077"/>
          </a:xfrm>
          <a:prstGeom prst="rect">
            <a:avLst/>
          </a:prstGeom>
          <a:noFill/>
        </p:spPr>
        <p:txBody>
          <a:bodyPr wrap="square" rtlCol="0">
            <a:spAutoFit/>
          </a:bodyPr>
          <a:lstStyle/>
          <a:p>
            <a:pPr algn="r"/>
            <a:r>
              <a:rPr lang="en-US" sz="2400" dirty="0"/>
              <a:t>$127,000</a:t>
            </a:r>
          </a:p>
        </p:txBody>
      </p:sp>
      <p:cxnSp>
        <p:nvCxnSpPr>
          <p:cNvPr id="21" name="Straight Connector 20"/>
          <p:cNvCxnSpPr/>
          <p:nvPr/>
        </p:nvCxnSpPr>
        <p:spPr>
          <a:xfrm>
            <a:off x="886289" y="2228196"/>
            <a:ext cx="782941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485464" y="3570894"/>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7485464" y="4033354"/>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7485464" y="3986056"/>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3394060" y="3572402"/>
            <a:ext cx="1174215" cy="469077"/>
          </a:xfrm>
          <a:prstGeom prst="rect">
            <a:avLst/>
          </a:prstGeom>
          <a:noFill/>
        </p:spPr>
        <p:txBody>
          <a:bodyPr wrap="square" rtlCol="0">
            <a:spAutoFit/>
          </a:bodyPr>
          <a:lstStyle/>
          <a:p>
            <a:pPr algn="r"/>
            <a:r>
              <a:rPr lang="en-US" sz="2400" dirty="0"/>
              <a:t>50,000</a:t>
            </a:r>
          </a:p>
        </p:txBody>
      </p:sp>
      <p:cxnSp>
        <p:nvCxnSpPr>
          <p:cNvPr id="26" name="Straight Connector 25"/>
          <p:cNvCxnSpPr/>
          <p:nvPr/>
        </p:nvCxnSpPr>
        <p:spPr>
          <a:xfrm>
            <a:off x="3422151" y="3560388"/>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3422151" y="4038614"/>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3422151" y="3991316"/>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3406205" y="4584838"/>
            <a:ext cx="2080195" cy="817870"/>
          </a:xfrm>
          <a:prstGeom prst="rect">
            <a:avLst/>
          </a:prstGeom>
          <a:noFill/>
        </p:spPr>
        <p:txBody>
          <a:bodyPr wrap="square" rtlCol="0">
            <a:spAutoFit/>
          </a:bodyPr>
          <a:lstStyle/>
          <a:p>
            <a:pPr algn="ctr"/>
            <a:r>
              <a:rPr lang="en-US" sz="2400" b="1" dirty="0"/>
              <a:t>Quantity (Board Feet)</a:t>
            </a:r>
            <a:endParaRPr lang="en-US" sz="2400" dirty="0"/>
          </a:p>
        </p:txBody>
      </p:sp>
      <p:sp>
        <p:nvSpPr>
          <p:cNvPr id="30" name="TextBox 29"/>
          <p:cNvSpPr txBox="1"/>
          <p:nvPr/>
        </p:nvSpPr>
        <p:spPr>
          <a:xfrm>
            <a:off x="5569929" y="4981661"/>
            <a:ext cx="2078182" cy="461665"/>
          </a:xfrm>
          <a:prstGeom prst="rect">
            <a:avLst/>
          </a:prstGeom>
          <a:noFill/>
        </p:spPr>
        <p:txBody>
          <a:bodyPr wrap="square" rtlCol="0">
            <a:spAutoFit/>
          </a:bodyPr>
          <a:lstStyle/>
          <a:p>
            <a:pPr algn="ctr"/>
            <a:r>
              <a:rPr lang="en-US" sz="2400" b="1" dirty="0"/>
              <a:t>Cost (Per Foot) </a:t>
            </a:r>
            <a:endParaRPr lang="en-US" sz="2400" dirty="0"/>
          </a:p>
        </p:txBody>
      </p:sp>
      <p:sp>
        <p:nvSpPr>
          <p:cNvPr id="31" name="TextBox 30"/>
          <p:cNvSpPr txBox="1"/>
          <p:nvPr/>
        </p:nvSpPr>
        <p:spPr>
          <a:xfrm>
            <a:off x="7584285" y="4981661"/>
            <a:ext cx="1561368" cy="461665"/>
          </a:xfrm>
          <a:prstGeom prst="rect">
            <a:avLst/>
          </a:prstGeom>
          <a:noFill/>
        </p:spPr>
        <p:txBody>
          <a:bodyPr wrap="square" rtlCol="0">
            <a:spAutoFit/>
          </a:bodyPr>
          <a:lstStyle/>
          <a:p>
            <a:pPr algn="ctr"/>
            <a:r>
              <a:rPr lang="en-US" sz="2400" b="1" dirty="0"/>
              <a:t>Total Cost</a:t>
            </a:r>
            <a:endParaRPr lang="en-US" sz="2400" dirty="0"/>
          </a:p>
        </p:txBody>
      </p:sp>
      <p:sp>
        <p:nvSpPr>
          <p:cNvPr id="32" name="TextBox 31"/>
          <p:cNvSpPr txBox="1"/>
          <p:nvPr/>
        </p:nvSpPr>
        <p:spPr>
          <a:xfrm>
            <a:off x="607708" y="5412589"/>
            <a:ext cx="2768741" cy="461665"/>
          </a:xfrm>
          <a:prstGeom prst="rect">
            <a:avLst/>
          </a:prstGeom>
          <a:noFill/>
        </p:spPr>
        <p:txBody>
          <a:bodyPr wrap="square" rtlCol="0">
            <a:spAutoFit/>
          </a:bodyPr>
          <a:lstStyle/>
          <a:p>
            <a:r>
              <a:rPr lang="en-US" sz="2400" dirty="0"/>
              <a:t>Beginning inventory</a:t>
            </a:r>
          </a:p>
        </p:txBody>
      </p:sp>
      <p:sp>
        <p:nvSpPr>
          <p:cNvPr id="33" name="TextBox 32"/>
          <p:cNvSpPr txBox="1"/>
          <p:nvPr/>
        </p:nvSpPr>
        <p:spPr>
          <a:xfrm>
            <a:off x="607708" y="5840887"/>
            <a:ext cx="2768741" cy="461665"/>
          </a:xfrm>
          <a:prstGeom prst="rect">
            <a:avLst/>
          </a:prstGeom>
          <a:noFill/>
        </p:spPr>
        <p:txBody>
          <a:bodyPr wrap="square" rtlCol="0">
            <a:spAutoFit/>
          </a:bodyPr>
          <a:lstStyle/>
          <a:p>
            <a:r>
              <a:rPr lang="en-US" sz="2400" b="1" dirty="0">
                <a:solidFill>
                  <a:srgbClr val="EC008C"/>
                </a:solidFill>
              </a:rPr>
              <a:t>LIFO layer added</a:t>
            </a:r>
          </a:p>
        </p:txBody>
      </p:sp>
      <p:sp>
        <p:nvSpPr>
          <p:cNvPr id="34" name="TextBox 33"/>
          <p:cNvSpPr txBox="1"/>
          <p:nvPr/>
        </p:nvSpPr>
        <p:spPr>
          <a:xfrm>
            <a:off x="3752509" y="5412589"/>
            <a:ext cx="1174215" cy="461665"/>
          </a:xfrm>
          <a:prstGeom prst="rect">
            <a:avLst/>
          </a:prstGeom>
          <a:noFill/>
        </p:spPr>
        <p:txBody>
          <a:bodyPr wrap="square" rtlCol="0">
            <a:spAutoFit/>
          </a:bodyPr>
          <a:lstStyle/>
          <a:p>
            <a:pPr algn="r"/>
            <a:r>
              <a:rPr lang="en-US" sz="2400" dirty="0"/>
              <a:t>40,000</a:t>
            </a:r>
          </a:p>
        </p:txBody>
      </p:sp>
      <p:sp>
        <p:nvSpPr>
          <p:cNvPr id="35" name="TextBox 34"/>
          <p:cNvSpPr txBox="1"/>
          <p:nvPr/>
        </p:nvSpPr>
        <p:spPr>
          <a:xfrm>
            <a:off x="3752509" y="5840870"/>
            <a:ext cx="1174215" cy="461665"/>
          </a:xfrm>
          <a:prstGeom prst="rect">
            <a:avLst/>
          </a:prstGeom>
          <a:noFill/>
        </p:spPr>
        <p:txBody>
          <a:bodyPr wrap="square" rtlCol="0">
            <a:spAutoFit/>
          </a:bodyPr>
          <a:lstStyle/>
          <a:p>
            <a:pPr algn="r"/>
            <a:r>
              <a:rPr lang="en-US" sz="2400" b="1" dirty="0">
                <a:solidFill>
                  <a:srgbClr val="EC008C"/>
                </a:solidFill>
              </a:rPr>
              <a:t>4,000</a:t>
            </a:r>
          </a:p>
        </p:txBody>
      </p:sp>
      <p:sp>
        <p:nvSpPr>
          <p:cNvPr id="36" name="TextBox 35"/>
          <p:cNvSpPr txBox="1"/>
          <p:nvPr/>
        </p:nvSpPr>
        <p:spPr>
          <a:xfrm>
            <a:off x="6199643" y="5412589"/>
            <a:ext cx="1067468" cy="461665"/>
          </a:xfrm>
          <a:prstGeom prst="rect">
            <a:avLst/>
          </a:prstGeom>
          <a:noFill/>
        </p:spPr>
        <p:txBody>
          <a:bodyPr wrap="square" rtlCol="0">
            <a:spAutoFit/>
          </a:bodyPr>
          <a:lstStyle/>
          <a:p>
            <a:pPr algn="r"/>
            <a:r>
              <a:rPr lang="en-US" sz="2400" dirty="0"/>
              <a:t>$2.47</a:t>
            </a:r>
          </a:p>
        </p:txBody>
      </p:sp>
      <p:sp>
        <p:nvSpPr>
          <p:cNvPr id="37" name="TextBox 36"/>
          <p:cNvSpPr txBox="1"/>
          <p:nvPr/>
        </p:nvSpPr>
        <p:spPr>
          <a:xfrm>
            <a:off x="6199643" y="5849149"/>
            <a:ext cx="1067468" cy="461665"/>
          </a:xfrm>
          <a:prstGeom prst="rect">
            <a:avLst/>
          </a:prstGeom>
          <a:noFill/>
        </p:spPr>
        <p:txBody>
          <a:bodyPr wrap="square" rtlCol="0">
            <a:spAutoFit/>
          </a:bodyPr>
          <a:lstStyle/>
          <a:p>
            <a:pPr algn="r"/>
            <a:r>
              <a:rPr lang="en-US" sz="2400" b="1" dirty="0">
                <a:solidFill>
                  <a:srgbClr val="EC008C"/>
                </a:solidFill>
              </a:rPr>
              <a:t>2.54</a:t>
            </a:r>
          </a:p>
        </p:txBody>
      </p:sp>
      <p:sp>
        <p:nvSpPr>
          <p:cNvPr id="38" name="TextBox 37"/>
          <p:cNvSpPr txBox="1"/>
          <p:nvPr/>
        </p:nvSpPr>
        <p:spPr>
          <a:xfrm>
            <a:off x="7635459" y="5425725"/>
            <a:ext cx="1420801" cy="469077"/>
          </a:xfrm>
          <a:prstGeom prst="rect">
            <a:avLst/>
          </a:prstGeom>
          <a:noFill/>
        </p:spPr>
        <p:txBody>
          <a:bodyPr wrap="square" rtlCol="0">
            <a:spAutoFit/>
          </a:bodyPr>
          <a:lstStyle/>
          <a:p>
            <a:pPr algn="r"/>
            <a:r>
              <a:rPr lang="en-US" sz="2400" dirty="0"/>
              <a:t>$  98,800</a:t>
            </a:r>
          </a:p>
        </p:txBody>
      </p:sp>
      <p:sp>
        <p:nvSpPr>
          <p:cNvPr id="39" name="TextBox 38"/>
          <p:cNvSpPr txBox="1"/>
          <p:nvPr/>
        </p:nvSpPr>
        <p:spPr>
          <a:xfrm>
            <a:off x="7635459" y="5849558"/>
            <a:ext cx="1420801" cy="461665"/>
          </a:xfrm>
          <a:prstGeom prst="rect">
            <a:avLst/>
          </a:prstGeom>
          <a:noFill/>
        </p:spPr>
        <p:txBody>
          <a:bodyPr wrap="square" rtlCol="0">
            <a:spAutoFit/>
          </a:bodyPr>
          <a:lstStyle/>
          <a:p>
            <a:pPr algn="r"/>
            <a:r>
              <a:rPr lang="en-US" sz="2400" dirty="0"/>
              <a:t>10,160</a:t>
            </a:r>
          </a:p>
        </p:txBody>
      </p:sp>
      <p:sp>
        <p:nvSpPr>
          <p:cNvPr id="40" name="TextBox 39"/>
          <p:cNvSpPr txBox="1"/>
          <p:nvPr/>
        </p:nvSpPr>
        <p:spPr>
          <a:xfrm>
            <a:off x="7635459" y="6224509"/>
            <a:ext cx="1420801" cy="469077"/>
          </a:xfrm>
          <a:prstGeom prst="rect">
            <a:avLst/>
          </a:prstGeom>
          <a:noFill/>
        </p:spPr>
        <p:txBody>
          <a:bodyPr wrap="square" rtlCol="0">
            <a:spAutoFit/>
          </a:bodyPr>
          <a:lstStyle/>
          <a:p>
            <a:pPr algn="r"/>
            <a:r>
              <a:rPr lang="en-US" sz="2400" dirty="0"/>
              <a:t>$108,960</a:t>
            </a:r>
          </a:p>
        </p:txBody>
      </p:sp>
      <p:cxnSp>
        <p:nvCxnSpPr>
          <p:cNvPr id="41" name="Straight Connector 40"/>
          <p:cNvCxnSpPr/>
          <p:nvPr/>
        </p:nvCxnSpPr>
        <p:spPr>
          <a:xfrm>
            <a:off x="688947" y="5396823"/>
            <a:ext cx="835906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7818375" y="6275655"/>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7818375" y="6697475"/>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7818375" y="6650177"/>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3752509" y="6236523"/>
            <a:ext cx="1174215" cy="469077"/>
          </a:xfrm>
          <a:prstGeom prst="rect">
            <a:avLst/>
          </a:prstGeom>
          <a:noFill/>
        </p:spPr>
        <p:txBody>
          <a:bodyPr wrap="square" rtlCol="0">
            <a:spAutoFit/>
          </a:bodyPr>
          <a:lstStyle/>
          <a:p>
            <a:pPr algn="r"/>
            <a:r>
              <a:rPr lang="en-US" sz="2400" dirty="0"/>
              <a:t>44,000</a:t>
            </a:r>
          </a:p>
        </p:txBody>
      </p:sp>
      <p:cxnSp>
        <p:nvCxnSpPr>
          <p:cNvPr id="46" name="Straight Connector 45"/>
          <p:cNvCxnSpPr/>
          <p:nvPr/>
        </p:nvCxnSpPr>
        <p:spPr>
          <a:xfrm>
            <a:off x="3780600" y="6265149"/>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3780600" y="6686969"/>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3780600" y="6639671"/>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607708" y="6236057"/>
            <a:ext cx="2768741" cy="461665"/>
          </a:xfrm>
          <a:prstGeom prst="rect">
            <a:avLst/>
          </a:prstGeom>
          <a:noFill/>
        </p:spPr>
        <p:txBody>
          <a:bodyPr wrap="square" rtlCol="0">
            <a:spAutoFit/>
          </a:bodyPr>
          <a:lstStyle/>
          <a:p>
            <a:r>
              <a:rPr lang="en-US" sz="2400" dirty="0"/>
              <a:t>Ending inventory</a:t>
            </a:r>
          </a:p>
        </p:txBody>
      </p:sp>
      <p:sp>
        <p:nvSpPr>
          <p:cNvPr id="50" name="TextBox 49"/>
          <p:cNvSpPr txBox="1"/>
          <p:nvPr/>
        </p:nvSpPr>
        <p:spPr>
          <a:xfrm>
            <a:off x="762000" y="4114800"/>
            <a:ext cx="1920766" cy="461665"/>
          </a:xfrm>
          <a:prstGeom prst="rect">
            <a:avLst/>
          </a:prstGeom>
          <a:noFill/>
        </p:spPr>
        <p:txBody>
          <a:bodyPr wrap="square" rtlCol="0">
            <a:spAutoFit/>
          </a:bodyPr>
          <a:lstStyle/>
          <a:p>
            <a:pPr algn="ctr"/>
            <a:r>
              <a:rPr lang="en-IN" sz="2400" dirty="0"/>
              <a:t>Average cost</a:t>
            </a:r>
            <a:endParaRPr lang="en-US" sz="2400" dirty="0"/>
          </a:p>
        </p:txBody>
      </p:sp>
      <p:sp>
        <p:nvSpPr>
          <p:cNvPr id="51" name="TextBox 50"/>
          <p:cNvSpPr txBox="1"/>
          <p:nvPr/>
        </p:nvSpPr>
        <p:spPr>
          <a:xfrm>
            <a:off x="2514600" y="4114800"/>
            <a:ext cx="556377" cy="461665"/>
          </a:xfrm>
          <a:prstGeom prst="rect">
            <a:avLst/>
          </a:prstGeom>
          <a:noFill/>
        </p:spPr>
        <p:txBody>
          <a:bodyPr wrap="square" rtlCol="0">
            <a:spAutoFit/>
          </a:bodyPr>
          <a:lstStyle/>
          <a:p>
            <a:pPr algn="ctr"/>
            <a:r>
              <a:rPr lang="en-IN" sz="2400" b="1" dirty="0"/>
              <a:t>=</a:t>
            </a:r>
            <a:endParaRPr lang="en-US" sz="2400" b="1" dirty="0"/>
          </a:p>
        </p:txBody>
      </p:sp>
      <p:cxnSp>
        <p:nvCxnSpPr>
          <p:cNvPr id="52" name="Straight Connector 51"/>
          <p:cNvCxnSpPr/>
          <p:nvPr/>
        </p:nvCxnSpPr>
        <p:spPr>
          <a:xfrm>
            <a:off x="2970383" y="4422230"/>
            <a:ext cx="1119084" cy="0"/>
          </a:xfrm>
          <a:prstGeom prst="line">
            <a:avLst/>
          </a:prstGeom>
          <a:ln w="28575"/>
        </p:spPr>
        <p:style>
          <a:lnRef idx="1">
            <a:schemeClr val="dk1"/>
          </a:lnRef>
          <a:fillRef idx="0">
            <a:schemeClr val="dk1"/>
          </a:fillRef>
          <a:effectRef idx="0">
            <a:schemeClr val="dk1"/>
          </a:effectRef>
          <a:fontRef idx="minor">
            <a:schemeClr val="tx1"/>
          </a:fontRef>
        </p:style>
      </p:cxnSp>
      <p:sp>
        <p:nvSpPr>
          <p:cNvPr id="53" name="TextBox 52"/>
          <p:cNvSpPr txBox="1"/>
          <p:nvPr/>
        </p:nvSpPr>
        <p:spPr>
          <a:xfrm>
            <a:off x="4038600" y="4114800"/>
            <a:ext cx="556377" cy="461665"/>
          </a:xfrm>
          <a:prstGeom prst="rect">
            <a:avLst/>
          </a:prstGeom>
          <a:noFill/>
        </p:spPr>
        <p:txBody>
          <a:bodyPr wrap="square" rtlCol="0">
            <a:spAutoFit/>
          </a:bodyPr>
          <a:lstStyle/>
          <a:p>
            <a:pPr algn="ctr"/>
            <a:r>
              <a:rPr lang="en-IN" sz="2400" b="1" dirty="0"/>
              <a:t>=</a:t>
            </a:r>
            <a:endParaRPr lang="en-US" sz="2400" b="1" dirty="0"/>
          </a:p>
        </p:txBody>
      </p:sp>
      <p:sp>
        <p:nvSpPr>
          <p:cNvPr id="54" name="TextBox 53"/>
          <p:cNvSpPr txBox="1"/>
          <p:nvPr/>
        </p:nvSpPr>
        <p:spPr>
          <a:xfrm>
            <a:off x="4343400" y="4114800"/>
            <a:ext cx="896052" cy="461665"/>
          </a:xfrm>
          <a:prstGeom prst="rect">
            <a:avLst/>
          </a:prstGeom>
          <a:noFill/>
        </p:spPr>
        <p:txBody>
          <a:bodyPr wrap="square" rtlCol="0">
            <a:spAutoFit/>
          </a:bodyPr>
          <a:lstStyle/>
          <a:p>
            <a:pPr algn="ctr"/>
            <a:r>
              <a:rPr lang="en-IN" sz="2400" b="1" dirty="0">
                <a:solidFill>
                  <a:srgbClr val="EC008C"/>
                </a:solidFill>
              </a:rPr>
              <a:t>2.54</a:t>
            </a:r>
            <a:endParaRPr lang="en-US" sz="2400" b="1" dirty="0">
              <a:solidFill>
                <a:srgbClr val="EC008C"/>
              </a:solidFill>
            </a:endParaRPr>
          </a:p>
        </p:txBody>
      </p:sp>
      <p:sp>
        <p:nvSpPr>
          <p:cNvPr id="57" name="TextBox 56"/>
          <p:cNvSpPr txBox="1"/>
          <p:nvPr/>
        </p:nvSpPr>
        <p:spPr>
          <a:xfrm>
            <a:off x="5717623" y="4572000"/>
            <a:ext cx="3350177" cy="461665"/>
          </a:xfrm>
          <a:prstGeom prst="rect">
            <a:avLst/>
          </a:prstGeom>
          <a:noFill/>
          <a:ln w="38100">
            <a:solidFill>
              <a:srgbClr val="0072A2"/>
            </a:solidFill>
          </a:ln>
        </p:spPr>
        <p:txBody>
          <a:bodyPr wrap="square" rtlCol="0">
            <a:spAutoFit/>
          </a:bodyPr>
          <a:lstStyle/>
          <a:p>
            <a:pPr algn="ctr"/>
            <a:r>
              <a:rPr lang="en-US" sz="2400" dirty="0"/>
              <a:t>50,000 </a:t>
            </a:r>
            <a:r>
              <a:rPr lang="en-US" sz="2400" dirty="0" smtClean="0"/>
              <a:t>− </a:t>
            </a:r>
            <a:r>
              <a:rPr lang="en-US" sz="2400" dirty="0"/>
              <a:t>46,000 =</a:t>
            </a:r>
            <a:r>
              <a:rPr lang="en-US" sz="2400" b="1" dirty="0">
                <a:solidFill>
                  <a:srgbClr val="EC008C"/>
                </a:solidFill>
              </a:rPr>
              <a:t> 4,000</a:t>
            </a:r>
          </a:p>
        </p:txBody>
      </p:sp>
    </p:spTree>
    <p:extLst>
      <p:ext uri="{BB962C8B-B14F-4D97-AF65-F5344CB8AC3E}">
        <p14:creationId xmlns:p14="http://schemas.microsoft.com/office/powerpoint/2010/main" val="11083289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1000"/>
                                        <p:tgtEl>
                                          <p:spTgt spid="57"/>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2000"/>
                                        <p:tgtEl>
                                          <p:spTgt spid="35"/>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1000"/>
                                        <p:tgtEl>
                                          <p:spTgt spid="3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500"/>
                                        <p:tgtEl>
                                          <p:spTgt spid="4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par>
                                <p:cTn id="74" presetID="10" presetClass="entr" presetSubtype="0" fill="hold"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0" presetClass="entr" presetSubtype="0" fill="hold"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par>
                                <p:cTn id="80" presetID="10" presetClass="entr" presetSubtype="0" fill="hold" nodeType="with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0" presetClass="entr" presetSubtype="0" fill="hold"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par>
                                <p:cTn id="89" presetID="10" presetClass="entr" presetSubtype="0" fill="hold"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par>
                                <p:cTn id="92" presetID="10" presetClass="entr" presetSubtype="0" fill="hold"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39" grpId="0"/>
      <p:bldP spid="40" grpId="0"/>
      <p:bldP spid="45" grpId="0"/>
      <p:bldP spid="49" grpId="0"/>
      <p:bldP spid="50" grpId="0"/>
      <p:bldP spid="51" grpId="0"/>
      <p:bldP spid="53" grpId="0"/>
      <p:bldP spid="54" grpId="0"/>
      <p:bldP spid="5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Dollar-Value LIFO</a:t>
            </a:r>
          </a:p>
        </p:txBody>
      </p:sp>
      <p:sp>
        <p:nvSpPr>
          <p:cNvPr id="5" name="Content Placeholder 4"/>
          <p:cNvSpPr>
            <a:spLocks noGrp="1"/>
          </p:cNvSpPr>
          <p:nvPr>
            <p:ph idx="1"/>
          </p:nvPr>
        </p:nvSpPr>
        <p:spPr/>
        <p:txBody>
          <a:bodyPr>
            <a:normAutofit/>
          </a:bodyPr>
          <a:lstStyle/>
          <a:p>
            <a:pPr marL="342900" lvl="1" indent="-342900">
              <a:buFont typeface="Arial" panose="020B0604020202020204" pitchFamily="34" charset="0"/>
              <a:buChar char="•"/>
            </a:pPr>
            <a:r>
              <a:rPr lang="en-US" dirty="0"/>
              <a:t>The DVL inventory pool is viewed as comprising layers of dollar value from different years</a:t>
            </a:r>
          </a:p>
          <a:p>
            <a:pPr marL="342900" lvl="1" indent="-342900">
              <a:buFont typeface="Arial" panose="020B0604020202020204" pitchFamily="34" charset="0"/>
              <a:buChar char="•"/>
            </a:pPr>
            <a:r>
              <a:rPr lang="en-US" dirty="0"/>
              <a:t>A pool that is made up </a:t>
            </a:r>
            <a:r>
              <a:rPr lang="en-IN" dirty="0"/>
              <a:t>of items that are likely to face the same cost </a:t>
            </a:r>
            <a:r>
              <a:rPr lang="en-US" dirty="0"/>
              <a:t>change pressures</a:t>
            </a:r>
          </a:p>
          <a:p>
            <a:r>
              <a:rPr lang="en-US" sz="2800" dirty="0"/>
              <a:t>The inventory is viewed </a:t>
            </a:r>
            <a:r>
              <a:rPr lang="en-IN" sz="2800" dirty="0"/>
              <a:t>as a </a:t>
            </a:r>
            <a:r>
              <a:rPr lang="en-IN" sz="2800" b="1" dirty="0">
                <a:solidFill>
                  <a:srgbClr val="C00000"/>
                </a:solidFill>
              </a:rPr>
              <a:t>quantity of value </a:t>
            </a:r>
            <a:r>
              <a:rPr lang="en-IN" sz="2800" dirty="0"/>
              <a:t>instead of a physical quantity of goods</a:t>
            </a:r>
          </a:p>
          <a:p>
            <a:pPr marL="342900" lvl="1" indent="-342900">
              <a:buFont typeface="Arial" panose="020B0604020202020204" pitchFamily="34" charset="0"/>
              <a:buChar char="•"/>
            </a:pPr>
            <a:r>
              <a:rPr lang="en-US" dirty="0"/>
              <a:t>Companies are allowed </a:t>
            </a:r>
            <a:r>
              <a:rPr lang="en-IN" dirty="0"/>
              <a:t>to combine a large variety of goods into one pool</a:t>
            </a:r>
          </a:p>
          <a:p>
            <a:pPr marL="0" indent="0">
              <a:buNone/>
            </a:pPr>
            <a:endParaRPr lang="en-IN"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Tree>
    <p:extLst>
      <p:ext uri="{BB962C8B-B14F-4D97-AF65-F5344CB8AC3E}">
        <p14:creationId xmlns:p14="http://schemas.microsoft.com/office/powerpoint/2010/main" val="3909940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Dollar-Value LIFO </a:t>
            </a:r>
            <a:r>
              <a:rPr lang="en-US" sz="2800" dirty="0" smtClean="0">
                <a:latin typeface="+mj-lt"/>
              </a:rPr>
              <a:t>(continued)</a:t>
            </a:r>
            <a:endParaRPr lang="en-US" sz="2800" dirty="0">
              <a:latin typeface="+mj-lt"/>
            </a:endParaRPr>
          </a:p>
        </p:txBody>
      </p:sp>
      <p:sp>
        <p:nvSpPr>
          <p:cNvPr id="5" name="Content Placeholder 4"/>
          <p:cNvSpPr>
            <a:spLocks noGrp="1"/>
          </p:cNvSpPr>
          <p:nvPr>
            <p:ph idx="1"/>
          </p:nvPr>
        </p:nvSpPr>
        <p:spPr>
          <a:xfrm>
            <a:off x="685800" y="1094201"/>
            <a:ext cx="8229600" cy="4525963"/>
          </a:xfrm>
        </p:spPr>
        <p:txBody>
          <a:bodyPr>
            <a:normAutofit/>
          </a:bodyPr>
          <a:lstStyle/>
          <a:p>
            <a:pPr marL="0" lvl="1" indent="0">
              <a:buNone/>
            </a:pPr>
            <a:r>
              <a:rPr lang="en-IN" b="1" dirty="0">
                <a:solidFill>
                  <a:srgbClr val="C00000"/>
                </a:solidFill>
              </a:rPr>
              <a:t>Advantages:</a:t>
            </a:r>
          </a:p>
          <a:p>
            <a:pPr marL="742950" lvl="2" indent="-342900"/>
            <a:r>
              <a:rPr lang="en-US" sz="2600" dirty="0"/>
              <a:t>Simplifies the recordkeeping procedures</a:t>
            </a:r>
          </a:p>
          <a:p>
            <a:pPr marL="742950" lvl="2" indent="-342900"/>
            <a:r>
              <a:rPr lang="en-IN" sz="2600" dirty="0"/>
              <a:t>Minimizes the probability of the liquidation of LIFO inventory layers</a:t>
            </a:r>
          </a:p>
          <a:p>
            <a:pPr marL="742950" lvl="2" indent="-342900"/>
            <a:r>
              <a:rPr lang="en-IN" sz="2600" dirty="0"/>
              <a:t>The acquisition of the new items is viewed as replacement of the dollar value of the old items</a:t>
            </a:r>
          </a:p>
          <a:p>
            <a:pPr marL="0" lvl="1" indent="0">
              <a:buNone/>
            </a:pPr>
            <a:r>
              <a:rPr lang="en-US" b="1" dirty="0">
                <a:solidFill>
                  <a:srgbClr val="C00000"/>
                </a:solidFill>
              </a:rPr>
              <a:t>Cost Indexes:</a:t>
            </a:r>
          </a:p>
          <a:p>
            <a:pPr marL="342900" lvl="1" indent="-342900">
              <a:buFont typeface="Arial" panose="020B0604020202020204" pitchFamily="34" charset="0"/>
              <a:buChar char="•"/>
            </a:pPr>
            <a:r>
              <a:rPr lang="en-US" sz="2600" dirty="0"/>
              <a:t>Objective: To deflate inventory amounts by any increase in prices so that both the beginning and ending amounts are measured in terms of the same price level</a:t>
            </a:r>
          </a:p>
          <a:p>
            <a:endParaRPr lang="en-US"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6" name="TextBox 5"/>
          <p:cNvSpPr txBox="1"/>
          <p:nvPr/>
        </p:nvSpPr>
        <p:spPr>
          <a:xfrm>
            <a:off x="1070768" y="5770602"/>
            <a:ext cx="3863407" cy="461665"/>
          </a:xfrm>
          <a:prstGeom prst="rect">
            <a:avLst/>
          </a:prstGeom>
          <a:noFill/>
        </p:spPr>
        <p:txBody>
          <a:bodyPr wrap="square" rtlCol="0">
            <a:spAutoFit/>
          </a:bodyPr>
          <a:lstStyle/>
          <a:p>
            <a:r>
              <a:rPr lang="en-US" sz="2400" b="1" dirty="0"/>
              <a:t>Cost index in layer </a:t>
            </a:r>
            <a:r>
              <a:rPr lang="en-US" sz="2400" b="1" dirty="0" smtClean="0"/>
              <a:t>year =</a:t>
            </a:r>
            <a:endParaRPr lang="en-US" sz="2400" b="1" dirty="0"/>
          </a:p>
        </p:txBody>
      </p:sp>
      <p:sp>
        <p:nvSpPr>
          <p:cNvPr id="7" name="TextBox 6"/>
          <p:cNvSpPr txBox="1"/>
          <p:nvPr/>
        </p:nvSpPr>
        <p:spPr>
          <a:xfrm>
            <a:off x="4549259" y="5553670"/>
            <a:ext cx="3011860" cy="461665"/>
          </a:xfrm>
          <a:prstGeom prst="rect">
            <a:avLst/>
          </a:prstGeom>
          <a:noFill/>
        </p:spPr>
        <p:txBody>
          <a:bodyPr wrap="square" rtlCol="0">
            <a:spAutoFit/>
          </a:bodyPr>
          <a:lstStyle/>
          <a:p>
            <a:r>
              <a:rPr lang="en-US" sz="2400" b="1"/>
              <a:t>Cost in layer year</a:t>
            </a:r>
          </a:p>
        </p:txBody>
      </p:sp>
      <p:sp>
        <p:nvSpPr>
          <p:cNvPr id="8" name="TextBox 7"/>
          <p:cNvSpPr txBox="1"/>
          <p:nvPr/>
        </p:nvSpPr>
        <p:spPr>
          <a:xfrm>
            <a:off x="4549259" y="6015335"/>
            <a:ext cx="2630860" cy="461665"/>
          </a:xfrm>
          <a:prstGeom prst="rect">
            <a:avLst/>
          </a:prstGeom>
          <a:noFill/>
        </p:spPr>
        <p:txBody>
          <a:bodyPr wrap="square" rtlCol="0">
            <a:spAutoFit/>
          </a:bodyPr>
          <a:lstStyle/>
          <a:p>
            <a:r>
              <a:rPr lang="en-US" sz="2400" b="1"/>
              <a:t>Cost in base year</a:t>
            </a:r>
          </a:p>
        </p:txBody>
      </p:sp>
      <p:cxnSp>
        <p:nvCxnSpPr>
          <p:cNvPr id="9" name="Straight Connector 8"/>
          <p:cNvCxnSpPr/>
          <p:nvPr/>
        </p:nvCxnSpPr>
        <p:spPr>
          <a:xfrm>
            <a:off x="4423568" y="6015335"/>
            <a:ext cx="2514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462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808" y="32107"/>
            <a:ext cx="8229600" cy="1143000"/>
          </a:xfrm>
        </p:spPr>
        <p:txBody>
          <a:bodyPr>
            <a:normAutofit fontScale="90000"/>
          </a:bodyPr>
          <a:lstStyle/>
          <a:p>
            <a:r>
              <a:rPr lang="en-US" dirty="0">
                <a:latin typeface="+mj-lt"/>
              </a:rPr>
              <a:t>The DVL Inventory Estimation Technique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6" name="Rounded Rectangle 5"/>
          <p:cNvSpPr/>
          <p:nvPr/>
        </p:nvSpPr>
        <p:spPr>
          <a:xfrm>
            <a:off x="2501592" y="1426206"/>
            <a:ext cx="4740019" cy="707394"/>
          </a:xfrm>
          <a:prstGeom prst="roundRect">
            <a:avLst/>
          </a:prstGeom>
          <a:solidFill>
            <a:schemeClr val="accent4">
              <a:lumMod val="20000"/>
              <a:lumOff val="80000"/>
            </a:schemeClr>
          </a:solid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7" name="TextBox 6"/>
          <p:cNvSpPr txBox="1"/>
          <p:nvPr/>
        </p:nvSpPr>
        <p:spPr>
          <a:xfrm>
            <a:off x="2501593" y="1457980"/>
            <a:ext cx="4740018" cy="523220"/>
          </a:xfrm>
          <a:prstGeom prst="rect">
            <a:avLst/>
          </a:prstGeom>
          <a:noFill/>
        </p:spPr>
        <p:txBody>
          <a:bodyPr wrap="square" rtlCol="0">
            <a:spAutoFit/>
          </a:bodyPr>
          <a:lstStyle/>
          <a:p>
            <a:pPr algn="ctr"/>
            <a:r>
              <a:rPr lang="en-US" sz="2800" b="1" dirty="0" smtClean="0"/>
              <a:t>Three-step </a:t>
            </a:r>
            <a:r>
              <a:rPr lang="en-US" sz="2800" b="1" dirty="0"/>
              <a:t>process</a:t>
            </a:r>
          </a:p>
        </p:txBody>
      </p:sp>
      <p:sp>
        <p:nvSpPr>
          <p:cNvPr id="8" name="Rounded Rectangle 7"/>
          <p:cNvSpPr/>
          <p:nvPr/>
        </p:nvSpPr>
        <p:spPr>
          <a:xfrm>
            <a:off x="1167272" y="2220855"/>
            <a:ext cx="7463562" cy="1284345"/>
          </a:xfrm>
          <a:prstGeom prst="roundRect">
            <a:avLst/>
          </a:prstGeom>
          <a:solidFill>
            <a:schemeClr val="accent5">
              <a:lumMod val="20000"/>
              <a:lumOff val="80000"/>
            </a:schemeClr>
          </a:solid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5850" indent="-1085850"/>
            <a:r>
              <a:rPr lang="en-US" sz="2800" b="1" dirty="0">
                <a:solidFill>
                  <a:schemeClr val="tx1"/>
                </a:solidFill>
              </a:rPr>
              <a:t>Step 1: </a:t>
            </a:r>
            <a:r>
              <a:rPr lang="en-US" sz="2800" dirty="0">
                <a:solidFill>
                  <a:schemeClr val="tx1"/>
                </a:solidFill>
              </a:rPr>
              <a:t>Convert ending inventory to base year costs</a:t>
            </a:r>
          </a:p>
        </p:txBody>
      </p:sp>
      <p:sp>
        <p:nvSpPr>
          <p:cNvPr id="10" name="Rounded Rectangle 9"/>
          <p:cNvSpPr/>
          <p:nvPr/>
        </p:nvSpPr>
        <p:spPr>
          <a:xfrm>
            <a:off x="1163819" y="3592455"/>
            <a:ext cx="7463562" cy="1284345"/>
          </a:xfrm>
          <a:prstGeom prst="roundRect">
            <a:avLst/>
          </a:prstGeom>
          <a:solidFill>
            <a:schemeClr val="tx2">
              <a:lumMod val="20000"/>
              <a:lumOff val="80000"/>
            </a:schemeClr>
          </a:solid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5850" indent="-1085850"/>
            <a:r>
              <a:rPr lang="en-US" sz="2800" b="1" dirty="0">
                <a:solidFill>
                  <a:schemeClr val="tx1"/>
                </a:solidFill>
              </a:rPr>
              <a:t>Step 2: </a:t>
            </a:r>
            <a:r>
              <a:rPr lang="en-US" sz="2800" dirty="0">
                <a:solidFill>
                  <a:schemeClr val="tx1"/>
                </a:solidFill>
              </a:rPr>
              <a:t>Identify the layers of ending inventory created each year</a:t>
            </a:r>
          </a:p>
        </p:txBody>
      </p:sp>
      <p:sp>
        <p:nvSpPr>
          <p:cNvPr id="12" name="Rounded Rectangle 11"/>
          <p:cNvSpPr/>
          <p:nvPr/>
        </p:nvSpPr>
        <p:spPr>
          <a:xfrm>
            <a:off x="1163807" y="4957502"/>
            <a:ext cx="7463562" cy="1284345"/>
          </a:xfrm>
          <a:prstGeom prst="roundRect">
            <a:avLst/>
          </a:prstGeom>
          <a:solidFill>
            <a:schemeClr val="accent1">
              <a:lumMod val="20000"/>
              <a:lumOff val="80000"/>
            </a:schemeClr>
          </a:solid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00150" indent="-1200150"/>
            <a:r>
              <a:rPr lang="en-US" sz="2800" b="1" dirty="0">
                <a:solidFill>
                  <a:schemeClr val="tx1"/>
                </a:solidFill>
              </a:rPr>
              <a:t>Step 3</a:t>
            </a:r>
            <a:r>
              <a:rPr lang="en-US" sz="2800" b="1" dirty="0" smtClean="0">
                <a:solidFill>
                  <a:schemeClr val="tx1"/>
                </a:solidFill>
              </a:rPr>
              <a:t>: </a:t>
            </a:r>
            <a:r>
              <a:rPr lang="en-US" sz="2800" dirty="0" smtClean="0">
                <a:solidFill>
                  <a:schemeClr val="tx1"/>
                </a:solidFill>
              </a:rPr>
              <a:t>Restate </a:t>
            </a:r>
            <a:r>
              <a:rPr lang="en-US" sz="2800" dirty="0">
                <a:solidFill>
                  <a:schemeClr val="tx1"/>
                </a:solidFill>
              </a:rPr>
              <a:t>each layer using the cost index in the year acquired</a:t>
            </a:r>
          </a:p>
        </p:txBody>
      </p:sp>
      <p:sp>
        <p:nvSpPr>
          <p:cNvPr id="14" name="Curved Right Arrow 13"/>
          <p:cNvSpPr/>
          <p:nvPr/>
        </p:nvSpPr>
        <p:spPr>
          <a:xfrm flipH="1">
            <a:off x="8641409" y="2658209"/>
            <a:ext cx="416365" cy="1663837"/>
          </a:xfrm>
          <a:prstGeom prst="curvedRight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5" name="Curved Right Arrow 14"/>
          <p:cNvSpPr/>
          <p:nvPr/>
        </p:nvSpPr>
        <p:spPr>
          <a:xfrm>
            <a:off x="718998" y="4106735"/>
            <a:ext cx="437115" cy="1608265"/>
          </a:xfrm>
          <a:prstGeom prst="curvedRight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Tree>
    <p:extLst>
      <p:ext uri="{BB962C8B-B14F-4D97-AF65-F5344CB8AC3E}">
        <p14:creationId xmlns:p14="http://schemas.microsoft.com/office/powerpoint/2010/main" val="6477251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10" grpId="0" animBg="1"/>
      <p:bldP spid="12" grpId="0" animBg="1"/>
      <p:bldP spid="14" grpId="0" animBg="1"/>
      <p:bldP spid="1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DVL Inventory Estimation Technique </a:t>
            </a:r>
            <a:r>
              <a:rPr lang="en-US" sz="3100" dirty="0" smtClean="0"/>
              <a:t>(continued)</a:t>
            </a:r>
            <a:endParaRPr lang="en-US" sz="3100" dirty="0">
              <a:latin typeface="Calibri Light" panose="020F0302020204030204" pitchFamily="34" charset="0"/>
            </a:endParaRPr>
          </a:p>
        </p:txBody>
      </p:sp>
      <p:sp>
        <p:nvSpPr>
          <p:cNvPr id="18" name="Content Placeholder 4"/>
          <p:cNvSpPr>
            <a:spLocks noGrp="1"/>
          </p:cNvSpPr>
          <p:nvPr>
            <p:ph idx="1"/>
          </p:nvPr>
        </p:nvSpPr>
        <p:spPr>
          <a:xfrm>
            <a:off x="703304" y="3683826"/>
            <a:ext cx="8229600" cy="622299"/>
          </a:xfrm>
        </p:spPr>
        <p:txBody>
          <a:bodyPr>
            <a:normAutofit/>
          </a:bodyPr>
          <a:lstStyle/>
          <a:p>
            <a:pPr marL="0" indent="0">
              <a:buNone/>
            </a:pPr>
            <a:r>
              <a:rPr lang="en-US" sz="2600" b="1" dirty="0">
                <a:solidFill>
                  <a:srgbClr val="C00000"/>
                </a:solidFill>
              </a:rPr>
              <a:t>Step 1: </a:t>
            </a:r>
            <a:r>
              <a:rPr lang="en-US" sz="2600" dirty="0"/>
              <a:t>Convert ending inventory to base year cost.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8" name="TextBox 7"/>
          <p:cNvSpPr txBox="1"/>
          <p:nvPr/>
        </p:nvSpPr>
        <p:spPr>
          <a:xfrm>
            <a:off x="990600" y="4534178"/>
            <a:ext cx="4920468" cy="492443"/>
          </a:xfrm>
          <a:prstGeom prst="rect">
            <a:avLst/>
          </a:prstGeom>
          <a:noFill/>
        </p:spPr>
        <p:txBody>
          <a:bodyPr wrap="square" rtlCol="0">
            <a:spAutoFit/>
          </a:bodyPr>
          <a:lstStyle/>
          <a:p>
            <a:r>
              <a:rPr lang="en-IN" sz="2600" dirty="0"/>
              <a:t>Ending inventory at </a:t>
            </a:r>
            <a:r>
              <a:rPr lang="en-IN" sz="2600" i="1" dirty="0"/>
              <a:t>base year </a:t>
            </a:r>
            <a:r>
              <a:rPr lang="en-IN" sz="2600" dirty="0"/>
              <a:t>cost</a:t>
            </a:r>
            <a:endParaRPr lang="en-US" sz="2600" dirty="0"/>
          </a:p>
        </p:txBody>
      </p:sp>
      <p:sp>
        <p:nvSpPr>
          <p:cNvPr id="9" name="TextBox 8"/>
          <p:cNvSpPr txBox="1"/>
          <p:nvPr/>
        </p:nvSpPr>
        <p:spPr>
          <a:xfrm>
            <a:off x="6707769" y="4296164"/>
            <a:ext cx="2225135" cy="492443"/>
          </a:xfrm>
          <a:prstGeom prst="rect">
            <a:avLst/>
          </a:prstGeom>
          <a:noFill/>
        </p:spPr>
        <p:txBody>
          <a:bodyPr wrap="square" rtlCol="0">
            <a:spAutoFit/>
          </a:bodyPr>
          <a:lstStyle/>
          <a:p>
            <a:r>
              <a:rPr lang="en-IN" sz="2600" dirty="0"/>
              <a:t>$462,000</a:t>
            </a:r>
            <a:endParaRPr lang="en-US" sz="2600" dirty="0"/>
          </a:p>
        </p:txBody>
      </p:sp>
      <p:sp>
        <p:nvSpPr>
          <p:cNvPr id="10" name="TextBox 9"/>
          <p:cNvSpPr txBox="1"/>
          <p:nvPr/>
        </p:nvSpPr>
        <p:spPr>
          <a:xfrm>
            <a:off x="6960691" y="4762832"/>
            <a:ext cx="1264005" cy="492443"/>
          </a:xfrm>
          <a:prstGeom prst="rect">
            <a:avLst/>
          </a:prstGeom>
          <a:noFill/>
        </p:spPr>
        <p:txBody>
          <a:bodyPr wrap="square" rtlCol="0">
            <a:spAutoFit/>
          </a:bodyPr>
          <a:lstStyle/>
          <a:p>
            <a:r>
              <a:rPr lang="en-US" sz="2600" dirty="0"/>
              <a:t>1.05</a:t>
            </a:r>
          </a:p>
        </p:txBody>
      </p:sp>
      <p:sp>
        <p:nvSpPr>
          <p:cNvPr id="11" name="TextBox 10"/>
          <p:cNvSpPr txBox="1"/>
          <p:nvPr/>
        </p:nvSpPr>
        <p:spPr>
          <a:xfrm>
            <a:off x="6081968" y="4523904"/>
            <a:ext cx="551256" cy="492443"/>
          </a:xfrm>
          <a:prstGeom prst="rect">
            <a:avLst/>
          </a:prstGeom>
          <a:noFill/>
        </p:spPr>
        <p:txBody>
          <a:bodyPr wrap="square" rtlCol="0">
            <a:spAutoFit/>
          </a:bodyPr>
          <a:lstStyle/>
          <a:p>
            <a:r>
              <a:rPr lang="en-US" sz="2600" dirty="0"/>
              <a:t>=</a:t>
            </a:r>
          </a:p>
        </p:txBody>
      </p:sp>
      <p:cxnSp>
        <p:nvCxnSpPr>
          <p:cNvPr id="13" name="Straight Connector 12"/>
          <p:cNvCxnSpPr/>
          <p:nvPr/>
        </p:nvCxnSpPr>
        <p:spPr>
          <a:xfrm flipV="1">
            <a:off x="6530484" y="4765010"/>
            <a:ext cx="1676400"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706059" y="5271340"/>
            <a:ext cx="2225135" cy="492443"/>
          </a:xfrm>
          <a:prstGeom prst="rect">
            <a:avLst/>
          </a:prstGeom>
          <a:noFill/>
        </p:spPr>
        <p:txBody>
          <a:bodyPr wrap="square" rtlCol="0">
            <a:spAutoFit/>
          </a:bodyPr>
          <a:lstStyle/>
          <a:p>
            <a:r>
              <a:rPr lang="en-US" sz="2600" dirty="0"/>
              <a:t>$440,000</a:t>
            </a:r>
          </a:p>
        </p:txBody>
      </p:sp>
      <p:sp>
        <p:nvSpPr>
          <p:cNvPr id="15" name="TextBox 14"/>
          <p:cNvSpPr txBox="1"/>
          <p:nvPr/>
        </p:nvSpPr>
        <p:spPr>
          <a:xfrm>
            <a:off x="6080258" y="5271340"/>
            <a:ext cx="551256" cy="492443"/>
          </a:xfrm>
          <a:prstGeom prst="rect">
            <a:avLst/>
          </a:prstGeom>
          <a:noFill/>
        </p:spPr>
        <p:txBody>
          <a:bodyPr wrap="square" rtlCol="0">
            <a:spAutoFit/>
          </a:bodyPr>
          <a:lstStyle/>
          <a:p>
            <a:r>
              <a:rPr lang="en-US" sz="2600" dirty="0"/>
              <a:t>=</a:t>
            </a:r>
          </a:p>
        </p:txBody>
      </p:sp>
      <p:sp>
        <p:nvSpPr>
          <p:cNvPr id="19" name="TextBox 18"/>
          <p:cNvSpPr txBox="1"/>
          <p:nvPr/>
        </p:nvSpPr>
        <p:spPr>
          <a:xfrm>
            <a:off x="676796" y="1507629"/>
            <a:ext cx="8294208" cy="1692771"/>
          </a:xfrm>
          <a:prstGeom prst="rect">
            <a:avLst/>
          </a:prstGeom>
          <a:noFill/>
          <a:ln w="28575">
            <a:noFill/>
          </a:ln>
        </p:spPr>
        <p:txBody>
          <a:bodyPr wrap="square" rtlCol="0">
            <a:spAutoFit/>
          </a:bodyPr>
          <a:lstStyle/>
          <a:p>
            <a:r>
              <a:rPr lang="en-US" sz="2600" dirty="0"/>
              <a:t>Hanes Company </a:t>
            </a:r>
            <a:r>
              <a:rPr lang="en-IN" sz="2600" dirty="0"/>
              <a:t>adopted the dollar-value LIFO method on January 1, 2018, when the inventory value was $400,000. The 2018 ending inventory valued at year-end costs is $462,000, and the cost index for the year is 1.05 (105%).</a:t>
            </a:r>
          </a:p>
        </p:txBody>
      </p:sp>
    </p:spTree>
    <p:extLst>
      <p:ext uri="{BB962C8B-B14F-4D97-AF65-F5344CB8AC3E}">
        <p14:creationId xmlns:p14="http://schemas.microsoft.com/office/powerpoint/2010/main" val="5247136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8" grpId="0"/>
      <p:bldP spid="9" grpId="0"/>
      <p:bldP spid="10" grpId="0"/>
      <p:bldP spid="11" grpId="0"/>
      <p:bldP spid="14" grpId="0"/>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The DVL Inventory Estimation </a:t>
            </a:r>
            <a:r>
              <a:rPr lang="en-US" dirty="0" smtClean="0"/>
              <a:t>Technique</a:t>
            </a:r>
            <a:endParaRPr lang="en-US" sz="3100" dirty="0">
              <a:latin typeface="Calibri Light" panose="020F0302020204030204" pitchFamily="34" charset="0"/>
            </a:endParaRPr>
          </a:p>
        </p:txBody>
      </p:sp>
      <p:sp>
        <p:nvSpPr>
          <p:cNvPr id="5" name="Content Placeholder 4"/>
          <p:cNvSpPr>
            <a:spLocks noGrp="1"/>
          </p:cNvSpPr>
          <p:nvPr>
            <p:ph idx="1"/>
          </p:nvPr>
        </p:nvSpPr>
        <p:spPr>
          <a:xfrm>
            <a:off x="611560" y="1447800"/>
            <a:ext cx="8380040" cy="546099"/>
          </a:xfrm>
        </p:spPr>
        <p:txBody>
          <a:bodyPr>
            <a:normAutofit/>
          </a:bodyPr>
          <a:lstStyle/>
          <a:p>
            <a:pPr marL="0" indent="0">
              <a:buNone/>
            </a:pPr>
            <a:r>
              <a:rPr lang="en-US" sz="2400" b="1" dirty="0">
                <a:solidFill>
                  <a:srgbClr val="C00000"/>
                </a:solidFill>
              </a:rPr>
              <a:t>Step 2: </a:t>
            </a:r>
            <a:r>
              <a:rPr lang="en-US" sz="2400" dirty="0"/>
              <a:t>Identify </a:t>
            </a:r>
            <a:r>
              <a:rPr lang="en-US" sz="2400" dirty="0" smtClean="0"/>
              <a:t>layers </a:t>
            </a:r>
            <a:r>
              <a:rPr lang="en-US" sz="2400" dirty="0"/>
              <a:t>of ending inventory created each year</a:t>
            </a:r>
            <a:r>
              <a:rPr lang="en-US" sz="2400" dirty="0" smtClean="0"/>
              <a: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10" name="Right Arrow 9"/>
          <p:cNvSpPr/>
          <p:nvPr/>
        </p:nvSpPr>
        <p:spPr>
          <a:xfrm rot="10800000" flipV="1">
            <a:off x="6032808" y="3110661"/>
            <a:ext cx="645304" cy="296634"/>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 name="TextBox 2"/>
          <p:cNvSpPr txBox="1"/>
          <p:nvPr/>
        </p:nvSpPr>
        <p:spPr>
          <a:xfrm>
            <a:off x="2686448" y="2268534"/>
            <a:ext cx="1089660" cy="461665"/>
          </a:xfrm>
          <a:prstGeom prst="rect">
            <a:avLst/>
          </a:prstGeom>
          <a:noFill/>
        </p:spPr>
        <p:txBody>
          <a:bodyPr wrap="square" rtlCol="0">
            <a:spAutoFit/>
          </a:bodyPr>
          <a:lstStyle/>
          <a:p>
            <a:pPr algn="ctr"/>
            <a:r>
              <a:rPr lang="en-US" sz="2400" dirty="0"/>
              <a:t>Date</a:t>
            </a:r>
          </a:p>
        </p:txBody>
      </p:sp>
      <p:sp>
        <p:nvSpPr>
          <p:cNvPr id="12" name="TextBox 11"/>
          <p:cNvSpPr txBox="1"/>
          <p:nvPr/>
        </p:nvSpPr>
        <p:spPr>
          <a:xfrm>
            <a:off x="3805318" y="2031017"/>
            <a:ext cx="2740261" cy="712183"/>
          </a:xfrm>
          <a:prstGeom prst="rect">
            <a:avLst/>
          </a:prstGeom>
          <a:noFill/>
        </p:spPr>
        <p:txBody>
          <a:bodyPr wrap="square" rtlCol="0">
            <a:spAutoFit/>
          </a:bodyPr>
          <a:lstStyle/>
          <a:p>
            <a:pPr algn="ctr">
              <a:lnSpc>
                <a:spcPts val="2400"/>
              </a:lnSpc>
            </a:pPr>
            <a:r>
              <a:rPr lang="en-US" sz="2400" b="1" dirty="0"/>
              <a:t>Ending Inventory </a:t>
            </a:r>
            <a:r>
              <a:rPr lang="en-US" sz="2400" b="1" dirty="0" smtClean="0"/>
              <a:t>at Base </a:t>
            </a:r>
            <a:r>
              <a:rPr lang="en-US" sz="2400" b="1" dirty="0"/>
              <a:t>Year Cost</a:t>
            </a:r>
            <a:endParaRPr lang="en-US" sz="2400" dirty="0"/>
          </a:p>
        </p:txBody>
      </p:sp>
      <p:sp>
        <p:nvSpPr>
          <p:cNvPr id="15" name="TextBox 14"/>
          <p:cNvSpPr txBox="1"/>
          <p:nvPr/>
        </p:nvSpPr>
        <p:spPr>
          <a:xfrm>
            <a:off x="2602628" y="2667000"/>
            <a:ext cx="1435972" cy="461665"/>
          </a:xfrm>
          <a:prstGeom prst="rect">
            <a:avLst/>
          </a:prstGeom>
          <a:noFill/>
        </p:spPr>
        <p:txBody>
          <a:bodyPr wrap="square" rtlCol="0">
            <a:spAutoFit/>
          </a:bodyPr>
          <a:lstStyle/>
          <a:p>
            <a:r>
              <a:rPr lang="en-US" sz="2400" dirty="0" smtClean="0"/>
              <a:t>1/1/2018</a:t>
            </a:r>
            <a:endParaRPr lang="en-US" sz="2400" dirty="0"/>
          </a:p>
        </p:txBody>
      </p:sp>
      <p:sp>
        <p:nvSpPr>
          <p:cNvPr id="16" name="TextBox 15"/>
          <p:cNvSpPr txBox="1"/>
          <p:nvPr/>
        </p:nvSpPr>
        <p:spPr>
          <a:xfrm>
            <a:off x="2602628" y="3048000"/>
            <a:ext cx="1732280" cy="461665"/>
          </a:xfrm>
          <a:prstGeom prst="rect">
            <a:avLst/>
          </a:prstGeom>
          <a:noFill/>
        </p:spPr>
        <p:txBody>
          <a:bodyPr wrap="square" rtlCol="0">
            <a:spAutoFit/>
          </a:bodyPr>
          <a:lstStyle/>
          <a:p>
            <a:r>
              <a:rPr lang="en-US" sz="2400" dirty="0"/>
              <a:t>2018 layer</a:t>
            </a:r>
          </a:p>
        </p:txBody>
      </p:sp>
      <p:sp>
        <p:nvSpPr>
          <p:cNvPr id="17" name="TextBox 16"/>
          <p:cNvSpPr txBox="1"/>
          <p:nvPr/>
        </p:nvSpPr>
        <p:spPr>
          <a:xfrm>
            <a:off x="4460621" y="2667000"/>
            <a:ext cx="1514420" cy="461665"/>
          </a:xfrm>
          <a:prstGeom prst="rect">
            <a:avLst/>
          </a:prstGeom>
          <a:noFill/>
        </p:spPr>
        <p:txBody>
          <a:bodyPr wrap="square" rtlCol="0">
            <a:spAutoFit/>
          </a:bodyPr>
          <a:lstStyle/>
          <a:p>
            <a:r>
              <a:rPr lang="en-US" sz="2400" dirty="0"/>
              <a:t>$400,000</a:t>
            </a:r>
          </a:p>
        </p:txBody>
      </p:sp>
      <p:sp>
        <p:nvSpPr>
          <p:cNvPr id="18" name="TextBox 17"/>
          <p:cNvSpPr txBox="1"/>
          <p:nvPr/>
        </p:nvSpPr>
        <p:spPr>
          <a:xfrm>
            <a:off x="4505380" y="3012757"/>
            <a:ext cx="1514420" cy="461665"/>
          </a:xfrm>
          <a:prstGeom prst="rect">
            <a:avLst/>
          </a:prstGeom>
          <a:noFill/>
        </p:spPr>
        <p:txBody>
          <a:bodyPr wrap="square" rtlCol="0">
            <a:spAutoFit/>
          </a:bodyPr>
          <a:lstStyle/>
          <a:p>
            <a:r>
              <a:rPr lang="en-US" sz="2400" dirty="0"/>
              <a:t>    40,000</a:t>
            </a:r>
          </a:p>
        </p:txBody>
      </p:sp>
      <p:sp>
        <p:nvSpPr>
          <p:cNvPr id="21" name="TextBox 20"/>
          <p:cNvSpPr txBox="1"/>
          <p:nvPr/>
        </p:nvSpPr>
        <p:spPr>
          <a:xfrm>
            <a:off x="4449568" y="3375785"/>
            <a:ext cx="1514420" cy="461665"/>
          </a:xfrm>
          <a:prstGeom prst="rect">
            <a:avLst/>
          </a:prstGeom>
          <a:noFill/>
        </p:spPr>
        <p:txBody>
          <a:bodyPr wrap="square" rtlCol="0">
            <a:spAutoFit/>
          </a:bodyPr>
          <a:lstStyle/>
          <a:p>
            <a:r>
              <a:rPr lang="en-US" sz="2400" dirty="0"/>
              <a:t>$440,000</a:t>
            </a:r>
          </a:p>
        </p:txBody>
      </p:sp>
      <p:cxnSp>
        <p:nvCxnSpPr>
          <p:cNvPr id="25" name="Straight Connector 24"/>
          <p:cNvCxnSpPr/>
          <p:nvPr/>
        </p:nvCxnSpPr>
        <p:spPr>
          <a:xfrm>
            <a:off x="4460621" y="3429000"/>
            <a:ext cx="15144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494438" y="3810000"/>
            <a:ext cx="15144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505380" y="3886200"/>
            <a:ext cx="15144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540684" y="2650087"/>
            <a:ext cx="4371351" cy="306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Content Placeholder 4"/>
          <p:cNvSpPr txBox="1">
            <a:spLocks/>
          </p:cNvSpPr>
          <p:nvPr/>
        </p:nvSpPr>
        <p:spPr>
          <a:xfrm>
            <a:off x="652018" y="3962400"/>
            <a:ext cx="8229600" cy="53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2400" b="1" dirty="0" smtClean="0">
                <a:solidFill>
                  <a:srgbClr val="C00000"/>
                </a:solidFill>
              </a:rPr>
              <a:t>Step 3: </a:t>
            </a:r>
            <a:r>
              <a:rPr lang="en-US" sz="2400" dirty="0" smtClean="0"/>
              <a:t>Restate each layer using cost index in year acquired.</a:t>
            </a:r>
            <a:endParaRPr lang="en-US" sz="2400" dirty="0"/>
          </a:p>
        </p:txBody>
      </p:sp>
      <p:sp>
        <p:nvSpPr>
          <p:cNvPr id="20" name="Rectangle 19"/>
          <p:cNvSpPr/>
          <p:nvPr/>
        </p:nvSpPr>
        <p:spPr>
          <a:xfrm>
            <a:off x="2174058" y="5244119"/>
            <a:ext cx="4171149" cy="83260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Rectangle 21"/>
          <p:cNvSpPr/>
          <p:nvPr/>
        </p:nvSpPr>
        <p:spPr>
          <a:xfrm>
            <a:off x="7134269" y="6119286"/>
            <a:ext cx="1263132" cy="4087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TextBox 22"/>
          <p:cNvSpPr txBox="1"/>
          <p:nvPr/>
        </p:nvSpPr>
        <p:spPr>
          <a:xfrm>
            <a:off x="573858" y="4733785"/>
            <a:ext cx="990600" cy="461665"/>
          </a:xfrm>
          <a:prstGeom prst="rect">
            <a:avLst/>
          </a:prstGeom>
          <a:noFill/>
        </p:spPr>
        <p:txBody>
          <a:bodyPr wrap="square" rtlCol="0">
            <a:spAutoFit/>
          </a:bodyPr>
          <a:lstStyle/>
          <a:p>
            <a:r>
              <a:rPr lang="en-US" sz="2400" dirty="0"/>
              <a:t>Date</a:t>
            </a:r>
          </a:p>
        </p:txBody>
      </p:sp>
      <p:sp>
        <p:nvSpPr>
          <p:cNvPr id="24" name="TextBox 23"/>
          <p:cNvSpPr txBox="1"/>
          <p:nvPr/>
        </p:nvSpPr>
        <p:spPr>
          <a:xfrm>
            <a:off x="2047058" y="4404786"/>
            <a:ext cx="2753491" cy="830997"/>
          </a:xfrm>
          <a:prstGeom prst="rect">
            <a:avLst/>
          </a:prstGeom>
          <a:noFill/>
        </p:spPr>
        <p:txBody>
          <a:bodyPr wrap="square" rtlCol="0">
            <a:spAutoFit/>
          </a:bodyPr>
          <a:lstStyle/>
          <a:p>
            <a:r>
              <a:rPr lang="en-US" sz="2400" b="1" dirty="0"/>
              <a:t>Ending Inventory </a:t>
            </a:r>
            <a:r>
              <a:rPr lang="en-US" sz="2400" b="1" dirty="0" smtClean="0"/>
              <a:t>at Base </a:t>
            </a:r>
            <a:r>
              <a:rPr lang="en-US" sz="2400" b="1" dirty="0"/>
              <a:t>Year Cost</a:t>
            </a:r>
            <a:endParaRPr lang="en-US" sz="2400" dirty="0"/>
          </a:p>
        </p:txBody>
      </p:sp>
      <p:sp>
        <p:nvSpPr>
          <p:cNvPr id="26" name="Rectangle 25"/>
          <p:cNvSpPr/>
          <p:nvPr/>
        </p:nvSpPr>
        <p:spPr>
          <a:xfrm>
            <a:off x="4480640" y="4733785"/>
            <a:ext cx="338554" cy="461665"/>
          </a:xfrm>
          <a:prstGeom prst="rect">
            <a:avLst/>
          </a:prstGeom>
        </p:spPr>
        <p:txBody>
          <a:bodyPr wrap="none">
            <a:spAutoFit/>
          </a:bodyPr>
          <a:lstStyle/>
          <a:p>
            <a:r>
              <a:rPr lang="en-US" sz="2400" b="1" dirty="0"/>
              <a:t>×</a:t>
            </a:r>
            <a:endParaRPr lang="en-US" sz="2400" dirty="0"/>
          </a:p>
        </p:txBody>
      </p:sp>
      <p:sp>
        <p:nvSpPr>
          <p:cNvPr id="29" name="Rectangle 28"/>
          <p:cNvSpPr/>
          <p:nvPr/>
        </p:nvSpPr>
        <p:spPr>
          <a:xfrm>
            <a:off x="4943413" y="4733785"/>
            <a:ext cx="1762187" cy="461665"/>
          </a:xfrm>
          <a:prstGeom prst="rect">
            <a:avLst/>
          </a:prstGeom>
        </p:spPr>
        <p:txBody>
          <a:bodyPr wrap="square">
            <a:spAutoFit/>
          </a:bodyPr>
          <a:lstStyle/>
          <a:p>
            <a:r>
              <a:rPr lang="en-US" sz="2400" b="1" dirty="0"/>
              <a:t>Cost </a:t>
            </a:r>
            <a:r>
              <a:rPr lang="en-US" sz="2400" b="1" dirty="0" smtClean="0"/>
              <a:t>Index </a:t>
            </a:r>
            <a:endParaRPr lang="en-US" sz="2400" dirty="0"/>
          </a:p>
        </p:txBody>
      </p:sp>
      <p:sp>
        <p:nvSpPr>
          <p:cNvPr id="30" name="Rectangle 29"/>
          <p:cNvSpPr/>
          <p:nvPr/>
        </p:nvSpPr>
        <p:spPr>
          <a:xfrm>
            <a:off x="6400800" y="4724400"/>
            <a:ext cx="338554" cy="461665"/>
          </a:xfrm>
          <a:prstGeom prst="rect">
            <a:avLst/>
          </a:prstGeom>
        </p:spPr>
        <p:txBody>
          <a:bodyPr wrap="none">
            <a:spAutoFit/>
          </a:bodyPr>
          <a:lstStyle/>
          <a:p>
            <a:r>
              <a:rPr lang="en-US" sz="2400" b="1" dirty="0"/>
              <a:t>=</a:t>
            </a:r>
            <a:endParaRPr lang="en-US" sz="2400" dirty="0"/>
          </a:p>
        </p:txBody>
      </p:sp>
      <p:sp>
        <p:nvSpPr>
          <p:cNvPr id="31" name="TextBox 30"/>
          <p:cNvSpPr txBox="1"/>
          <p:nvPr/>
        </p:nvSpPr>
        <p:spPr>
          <a:xfrm>
            <a:off x="6746058" y="4404786"/>
            <a:ext cx="2422526" cy="830997"/>
          </a:xfrm>
          <a:prstGeom prst="rect">
            <a:avLst/>
          </a:prstGeom>
          <a:noFill/>
        </p:spPr>
        <p:txBody>
          <a:bodyPr wrap="square" rtlCol="0">
            <a:spAutoFit/>
          </a:bodyPr>
          <a:lstStyle/>
          <a:p>
            <a:r>
              <a:rPr lang="en-US" sz="2400" b="1" dirty="0"/>
              <a:t>Ending Inventory at DVL Cost</a:t>
            </a:r>
            <a:endParaRPr lang="en-US" sz="2400" dirty="0"/>
          </a:p>
        </p:txBody>
      </p:sp>
      <p:sp>
        <p:nvSpPr>
          <p:cNvPr id="32" name="TextBox 31"/>
          <p:cNvSpPr txBox="1"/>
          <p:nvPr/>
        </p:nvSpPr>
        <p:spPr>
          <a:xfrm>
            <a:off x="573858" y="5290522"/>
            <a:ext cx="1407342" cy="461665"/>
          </a:xfrm>
          <a:prstGeom prst="rect">
            <a:avLst/>
          </a:prstGeom>
          <a:noFill/>
        </p:spPr>
        <p:txBody>
          <a:bodyPr wrap="square" rtlCol="0">
            <a:spAutoFit/>
          </a:bodyPr>
          <a:lstStyle/>
          <a:p>
            <a:r>
              <a:rPr lang="en-US" sz="2400" dirty="0" smtClean="0"/>
              <a:t>1/1/2018</a:t>
            </a:r>
            <a:endParaRPr lang="en-US" sz="2400" dirty="0"/>
          </a:p>
        </p:txBody>
      </p:sp>
      <p:sp>
        <p:nvSpPr>
          <p:cNvPr id="34" name="TextBox 33"/>
          <p:cNvSpPr txBox="1"/>
          <p:nvPr/>
        </p:nvSpPr>
        <p:spPr>
          <a:xfrm>
            <a:off x="573858" y="5663971"/>
            <a:ext cx="1574800" cy="461665"/>
          </a:xfrm>
          <a:prstGeom prst="rect">
            <a:avLst/>
          </a:prstGeom>
          <a:noFill/>
        </p:spPr>
        <p:txBody>
          <a:bodyPr wrap="square" rtlCol="0">
            <a:spAutoFit/>
          </a:bodyPr>
          <a:lstStyle/>
          <a:p>
            <a:r>
              <a:rPr lang="en-US" sz="2400" dirty="0"/>
              <a:t>2018 layer</a:t>
            </a:r>
          </a:p>
        </p:txBody>
      </p:sp>
      <p:sp>
        <p:nvSpPr>
          <p:cNvPr id="35" name="TextBox 34"/>
          <p:cNvSpPr txBox="1"/>
          <p:nvPr/>
        </p:nvSpPr>
        <p:spPr>
          <a:xfrm>
            <a:off x="2250259" y="5290522"/>
            <a:ext cx="2693154" cy="830997"/>
          </a:xfrm>
          <a:prstGeom prst="rect">
            <a:avLst/>
          </a:prstGeom>
          <a:noFill/>
        </p:spPr>
        <p:txBody>
          <a:bodyPr wrap="square" rtlCol="0">
            <a:spAutoFit/>
          </a:bodyPr>
          <a:lstStyle/>
          <a:p>
            <a:r>
              <a:rPr lang="en-US" sz="2400" dirty="0"/>
              <a:t>$</a:t>
            </a:r>
            <a:r>
              <a:rPr lang="en-US" sz="2400" dirty="0" smtClean="0"/>
              <a:t>400,000               </a:t>
            </a:r>
            <a:r>
              <a:rPr lang="en-US" sz="2400" dirty="0"/>
              <a:t>×</a:t>
            </a:r>
          </a:p>
          <a:p>
            <a:r>
              <a:rPr lang="en-US" sz="2400" dirty="0"/>
              <a:t>     </a:t>
            </a:r>
          </a:p>
        </p:txBody>
      </p:sp>
      <p:sp>
        <p:nvSpPr>
          <p:cNvPr id="37" name="TextBox 36"/>
          <p:cNvSpPr txBox="1"/>
          <p:nvPr/>
        </p:nvSpPr>
        <p:spPr>
          <a:xfrm>
            <a:off x="5305813" y="5290522"/>
            <a:ext cx="1376745" cy="461665"/>
          </a:xfrm>
          <a:prstGeom prst="rect">
            <a:avLst/>
          </a:prstGeom>
          <a:noFill/>
        </p:spPr>
        <p:txBody>
          <a:bodyPr wrap="square" rtlCol="0">
            <a:spAutoFit/>
          </a:bodyPr>
          <a:lstStyle/>
          <a:p>
            <a:r>
              <a:rPr lang="en-US" sz="2400" dirty="0"/>
              <a:t>1.00       =</a:t>
            </a:r>
          </a:p>
        </p:txBody>
      </p:sp>
      <p:sp>
        <p:nvSpPr>
          <p:cNvPr id="38" name="TextBox 37"/>
          <p:cNvSpPr txBox="1"/>
          <p:nvPr/>
        </p:nvSpPr>
        <p:spPr>
          <a:xfrm>
            <a:off x="5318513" y="5663971"/>
            <a:ext cx="1376745" cy="461665"/>
          </a:xfrm>
          <a:prstGeom prst="rect">
            <a:avLst/>
          </a:prstGeom>
          <a:noFill/>
        </p:spPr>
        <p:txBody>
          <a:bodyPr wrap="square" rtlCol="0">
            <a:spAutoFit/>
          </a:bodyPr>
          <a:lstStyle/>
          <a:p>
            <a:r>
              <a:rPr lang="en-US" sz="2400" dirty="0"/>
              <a:t>1.05       =</a:t>
            </a:r>
          </a:p>
        </p:txBody>
      </p:sp>
      <p:sp>
        <p:nvSpPr>
          <p:cNvPr id="39" name="TextBox 38"/>
          <p:cNvSpPr txBox="1"/>
          <p:nvPr/>
        </p:nvSpPr>
        <p:spPr>
          <a:xfrm>
            <a:off x="2286000" y="6096000"/>
            <a:ext cx="1376745" cy="461665"/>
          </a:xfrm>
          <a:prstGeom prst="rect">
            <a:avLst/>
          </a:prstGeom>
          <a:noFill/>
        </p:spPr>
        <p:txBody>
          <a:bodyPr wrap="square" rtlCol="0">
            <a:spAutoFit/>
          </a:bodyPr>
          <a:lstStyle/>
          <a:p>
            <a:r>
              <a:rPr lang="en-US" sz="2400" dirty="0"/>
              <a:t>$440,000</a:t>
            </a:r>
          </a:p>
        </p:txBody>
      </p:sp>
      <p:sp>
        <p:nvSpPr>
          <p:cNvPr id="40" name="TextBox 39"/>
          <p:cNvSpPr txBox="1"/>
          <p:nvPr/>
        </p:nvSpPr>
        <p:spPr>
          <a:xfrm>
            <a:off x="7045713" y="5290522"/>
            <a:ext cx="1376745" cy="461665"/>
          </a:xfrm>
          <a:prstGeom prst="rect">
            <a:avLst/>
          </a:prstGeom>
          <a:noFill/>
        </p:spPr>
        <p:txBody>
          <a:bodyPr wrap="square" rtlCol="0">
            <a:spAutoFit/>
          </a:bodyPr>
          <a:lstStyle/>
          <a:p>
            <a:r>
              <a:rPr lang="en-US" sz="2400" dirty="0"/>
              <a:t>$400,000</a:t>
            </a:r>
          </a:p>
        </p:txBody>
      </p:sp>
      <p:sp>
        <p:nvSpPr>
          <p:cNvPr id="41" name="TextBox 40"/>
          <p:cNvSpPr txBox="1"/>
          <p:nvPr/>
        </p:nvSpPr>
        <p:spPr>
          <a:xfrm>
            <a:off x="7083813" y="5663971"/>
            <a:ext cx="1376745" cy="461665"/>
          </a:xfrm>
          <a:prstGeom prst="rect">
            <a:avLst/>
          </a:prstGeom>
          <a:noFill/>
        </p:spPr>
        <p:txBody>
          <a:bodyPr wrap="square" rtlCol="0">
            <a:spAutoFit/>
          </a:bodyPr>
          <a:lstStyle/>
          <a:p>
            <a:r>
              <a:rPr lang="en-US" sz="2400" dirty="0"/>
              <a:t>    42,000</a:t>
            </a:r>
          </a:p>
        </p:txBody>
      </p:sp>
      <p:cxnSp>
        <p:nvCxnSpPr>
          <p:cNvPr id="42" name="Straight Connector 41"/>
          <p:cNvCxnSpPr/>
          <p:nvPr/>
        </p:nvCxnSpPr>
        <p:spPr>
          <a:xfrm>
            <a:off x="2250258" y="61192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262958" y="64875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262958" y="65256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096513" y="6076721"/>
            <a:ext cx="1376745" cy="461665"/>
          </a:xfrm>
          <a:prstGeom prst="rect">
            <a:avLst/>
          </a:prstGeom>
          <a:noFill/>
        </p:spPr>
        <p:txBody>
          <a:bodyPr wrap="square" rtlCol="0">
            <a:spAutoFit/>
          </a:bodyPr>
          <a:lstStyle/>
          <a:p>
            <a:r>
              <a:rPr lang="en-US" sz="2400" b="1" dirty="0">
                <a:solidFill>
                  <a:srgbClr val="EC008C"/>
                </a:solidFill>
              </a:rPr>
              <a:t>$442,000</a:t>
            </a:r>
          </a:p>
        </p:txBody>
      </p:sp>
      <p:cxnSp>
        <p:nvCxnSpPr>
          <p:cNvPr id="46" name="Straight Connector 45"/>
          <p:cNvCxnSpPr/>
          <p:nvPr/>
        </p:nvCxnSpPr>
        <p:spPr>
          <a:xfrm>
            <a:off x="7109213" y="61192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121913" y="64875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7121913" y="65256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24658" y="5204886"/>
            <a:ext cx="8518526" cy="306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24312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xEl>
                                              <p:pRg st="0" end="0"/>
                                            </p:txEl>
                                          </p:spTgt>
                                        </p:tgtEl>
                                        <p:attrNameLst>
                                          <p:attrName>style.visibility</p:attrName>
                                        </p:attrNameLst>
                                      </p:cBhvr>
                                      <p:to>
                                        <p:strVal val="visible"/>
                                      </p:to>
                                    </p:set>
                                    <p:animEffect transition="in" filter="fade">
                                      <p:cBhvr>
                                        <p:cTn id="49" dur="500"/>
                                        <p:tgtEl>
                                          <p:spTgt spid="19">
                                            <p:txEl>
                                              <p:pRg st="0" end="0"/>
                                            </p:txEl>
                                          </p:spTgt>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500"/>
                                        <p:tgtEl>
                                          <p:spTgt spid="3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500"/>
                                        <p:tgtEl>
                                          <p:spTgt spid="3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500"/>
                                        <p:tgtEl>
                                          <p:spTgt spid="3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fade">
                                      <p:cBhvr>
                                        <p:cTn id="89" dur="500"/>
                                        <p:tgtEl>
                                          <p:spTgt spid="4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500"/>
                                        <p:tgtEl>
                                          <p:spTgt spid="41"/>
                                        </p:tgtEl>
                                      </p:cBhvr>
                                    </p:animEffect>
                                  </p:childTnLst>
                                </p:cTn>
                              </p:par>
                              <p:par>
                                <p:cTn id="93" presetID="10" presetClass="entr" presetSubtype="0" fill="hold"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fade">
                                      <p:cBhvr>
                                        <p:cTn id="104" dur="500"/>
                                        <p:tgtEl>
                                          <p:spTgt spid="45"/>
                                        </p:tgtEl>
                                      </p:cBhvr>
                                    </p:animEffect>
                                  </p:childTnLst>
                                </p:cTn>
                              </p:par>
                              <p:par>
                                <p:cTn id="105" presetID="10" presetClass="entr" presetSubtype="0" fill="hold"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500"/>
                                        <p:tgtEl>
                                          <p:spTgt spid="46"/>
                                        </p:tgtEl>
                                      </p:cBhvr>
                                    </p:animEffect>
                                  </p:childTnLst>
                                </p:cTn>
                              </p:par>
                              <p:par>
                                <p:cTn id="108" presetID="10" presetClass="entr" presetSubtype="0" fill="hold" nodeType="with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par>
                                <p:cTn id="111" presetID="10" presetClass="entr" presetSubtype="0" fill="hold" nodeType="withEffect">
                                  <p:stCondLst>
                                    <p:cond delay="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500"/>
                                        <p:tgtEl>
                                          <p:spTgt spid="48"/>
                                        </p:tgtEl>
                                      </p:cBhvr>
                                    </p:animEffect>
                                  </p:childTnLst>
                                </p:cTn>
                              </p:par>
                              <p:par>
                                <p:cTn id="114" presetID="10" presetClass="entr" presetSubtype="0" fill="hold" nodeType="with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500"/>
                                        <p:tgtEl>
                                          <p:spTgt spid="49"/>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500"/>
                                        <p:tgtEl>
                                          <p:spTgt spid="20"/>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0" grpId="0" animBg="1"/>
      <p:bldP spid="3" grpId="0"/>
      <p:bldP spid="12" grpId="0"/>
      <p:bldP spid="15" grpId="0"/>
      <p:bldP spid="16" grpId="0"/>
      <p:bldP spid="17" grpId="0"/>
      <p:bldP spid="18" grpId="0"/>
      <p:bldP spid="21" grpId="0"/>
      <p:bldP spid="19" grpId="0" build="p"/>
      <p:bldP spid="20" grpId="0" animBg="1"/>
      <p:bldP spid="22" grpId="0" animBg="1"/>
      <p:bldP spid="23" grpId="0"/>
      <p:bldP spid="24" grpId="0"/>
      <p:bldP spid="26" grpId="0"/>
      <p:bldP spid="29" grpId="0"/>
      <p:bldP spid="30" grpId="0"/>
      <p:bldP spid="31" grpId="0"/>
      <p:bldP spid="32" grpId="0"/>
      <p:bldP spid="34" grpId="0"/>
      <p:bldP spid="35" grpId="0"/>
      <p:bldP spid="37" grpId="0"/>
      <p:bldP spid="38" grpId="0"/>
      <p:bldP spid="39" grpId="0"/>
      <p:bldP spid="40" grpId="0"/>
      <p:bldP spid="41" grpId="0"/>
      <p:bldP spid="4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dirty="0"/>
              <a:t>Concept Check: Dollar-Value LIFO</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On December 31, 2018, the Burroughs Company adopted the dollar-value LIFO inventory method</a:t>
            </a:r>
            <a:r>
              <a:rPr lang="en-US" sz="2400" dirty="0" smtClean="0"/>
              <a:t>. Inventory </a:t>
            </a:r>
            <a:r>
              <a:rPr lang="en-US" sz="2400" dirty="0"/>
              <a:t>at the end of 2018 for its only inventory pool was $600,000</a:t>
            </a:r>
            <a:r>
              <a:rPr lang="en-US" sz="2400" dirty="0" smtClean="0"/>
              <a:t>. At </a:t>
            </a:r>
            <a:r>
              <a:rPr lang="en-US" sz="2400" dirty="0"/>
              <a:t>the end of </a:t>
            </a:r>
            <a:r>
              <a:rPr lang="en-US" sz="2400" dirty="0" smtClean="0"/>
              <a:t>2019, </a:t>
            </a:r>
            <a:r>
              <a:rPr lang="en-US" sz="2400" dirty="0"/>
              <a:t>inventory at year-end cost is $806,400 and the cost index is 1.05</a:t>
            </a:r>
            <a:r>
              <a:rPr lang="en-US" sz="2400" dirty="0" smtClean="0"/>
              <a:t>. Inventory </a:t>
            </a:r>
            <a:r>
              <a:rPr lang="en-US" sz="2400" dirty="0"/>
              <a:t>at the end of 2019 at dollar-value LIFO cost is:</a:t>
            </a:r>
          </a:p>
          <a:p>
            <a:pPr marL="457200" indent="-457200">
              <a:buFont typeface="+mj-lt"/>
              <a:buAutoNum type="alphaLcPeriod"/>
            </a:pPr>
            <a:r>
              <a:rPr lang="en-US" sz="2400" dirty="0" smtClean="0"/>
              <a:t>$750,000 </a:t>
            </a:r>
            <a:endParaRPr lang="en-US" sz="2400" dirty="0"/>
          </a:p>
          <a:p>
            <a:pPr marL="457200" indent="-457200">
              <a:buFont typeface="+mj-lt"/>
              <a:buAutoNum type="alphaLcPeriod"/>
            </a:pPr>
            <a:r>
              <a:rPr lang="en-US" sz="2400" dirty="0" smtClean="0"/>
              <a:t>$768,000 </a:t>
            </a:r>
            <a:endParaRPr lang="en-US" sz="2400" dirty="0"/>
          </a:p>
          <a:p>
            <a:pPr marL="457200" indent="-457200">
              <a:buFont typeface="+mj-lt"/>
              <a:buAutoNum type="alphaLcPeriod"/>
            </a:pPr>
            <a:r>
              <a:rPr lang="en-US" sz="2400" dirty="0" smtClean="0"/>
              <a:t>$806,400 </a:t>
            </a:r>
            <a:endParaRPr lang="en-US" sz="2400" dirty="0"/>
          </a:p>
          <a:p>
            <a:pPr marL="457200" indent="-457200">
              <a:buFont typeface="+mj-lt"/>
              <a:buAutoNum type="alphaLcPeriod"/>
            </a:pPr>
            <a:r>
              <a:rPr lang="en-US" sz="2400" dirty="0" smtClean="0"/>
              <a:t>$776,400 </a:t>
            </a:r>
            <a:endParaRPr lang="en-US" sz="24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62000" y="5246915"/>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590800" y="3538478"/>
            <a:ext cx="6324600" cy="2862322"/>
          </a:xfrm>
          <a:prstGeom prst="rect">
            <a:avLst/>
          </a:prstGeom>
          <a:solidFill>
            <a:srgbClr val="FDEADA"/>
          </a:solidFill>
          <a:ln w="6350">
            <a:solidFill>
              <a:schemeClr val="tx1"/>
            </a:solidFill>
          </a:ln>
        </p:spPr>
        <p:txBody>
          <a:bodyPr wrap="square" rtlCol="0">
            <a:spAutoFit/>
          </a:bodyPr>
          <a:lstStyle/>
          <a:p>
            <a:pPr lvl="0"/>
            <a:r>
              <a:rPr lang="en-US" sz="2000" dirty="0"/>
              <a:t>The correct answer is </a:t>
            </a:r>
            <a:r>
              <a:rPr lang="en-US" sz="2000" i="1" dirty="0" smtClean="0"/>
              <a:t>d</a:t>
            </a:r>
            <a:r>
              <a:rPr lang="en-US" sz="2000" dirty="0" smtClean="0"/>
              <a:t>:</a:t>
            </a:r>
          </a:p>
          <a:p>
            <a:pPr marL="914400" lvl="0" indent="-685800"/>
            <a:r>
              <a:rPr lang="en-US" sz="2000" dirty="0" smtClean="0"/>
              <a:t>Step 1: End-of-2019 </a:t>
            </a:r>
            <a:r>
              <a:rPr lang="en-US" sz="2000" dirty="0"/>
              <a:t>inventory at end-of-2018 year cost = </a:t>
            </a:r>
            <a:r>
              <a:rPr lang="en-US" sz="2000" b="1" dirty="0">
                <a:solidFill>
                  <a:srgbClr val="00B0F0"/>
                </a:solidFill>
              </a:rPr>
              <a:t>$768,000 </a:t>
            </a:r>
            <a:r>
              <a:rPr lang="en-US" sz="2000" dirty="0"/>
              <a:t>($806,400 </a:t>
            </a:r>
            <a:r>
              <a:rPr lang="en-US" sz="2000" dirty="0" smtClean="0"/>
              <a:t>÷ </a:t>
            </a:r>
            <a:r>
              <a:rPr lang="en-US" sz="2000" dirty="0"/>
              <a:t>1.05</a:t>
            </a:r>
            <a:r>
              <a:rPr lang="en-US" sz="2000" dirty="0" smtClean="0"/>
              <a:t>).</a:t>
            </a:r>
          </a:p>
          <a:p>
            <a:pPr marL="914400" lvl="0" indent="-685800"/>
            <a:r>
              <a:rPr lang="en-US" sz="2000" dirty="0" smtClean="0"/>
              <a:t>Step 2: The </a:t>
            </a:r>
            <a:r>
              <a:rPr lang="en-US" sz="2000" dirty="0"/>
              <a:t>increase in the end-of-2018 inventory at end-of-2018 dollars is </a:t>
            </a:r>
            <a:r>
              <a:rPr lang="en-US" sz="2000" b="1" dirty="0">
                <a:solidFill>
                  <a:srgbClr val="EC008C"/>
                </a:solidFill>
              </a:rPr>
              <a:t>$168,000 </a:t>
            </a:r>
            <a:r>
              <a:rPr lang="en-US" sz="2000" dirty="0" smtClean="0"/>
              <a:t>(</a:t>
            </a:r>
            <a:r>
              <a:rPr lang="en-US" sz="2000" b="1" dirty="0" smtClean="0">
                <a:solidFill>
                  <a:srgbClr val="00B0F0"/>
                </a:solidFill>
              </a:rPr>
              <a:t>$768,000</a:t>
            </a:r>
            <a:r>
              <a:rPr lang="en-US" sz="2000" dirty="0" smtClean="0"/>
              <a:t> − 600,000).</a:t>
            </a:r>
          </a:p>
          <a:p>
            <a:pPr marL="914400" lvl="0" indent="-685800"/>
            <a:r>
              <a:rPr lang="en-US" sz="2000" dirty="0" smtClean="0"/>
              <a:t>Step 3: Restating layers using cost index in year acquired:</a:t>
            </a:r>
          </a:p>
          <a:p>
            <a:pPr marL="685800" lvl="0" indent="-685800"/>
            <a:r>
              <a:rPr lang="en-US" sz="2000" dirty="0" smtClean="0"/>
              <a:t>		$600,000</a:t>
            </a:r>
            <a:r>
              <a:rPr lang="en-US" sz="2000" dirty="0"/>
              <a:t> × </a:t>
            </a:r>
            <a:r>
              <a:rPr lang="en-US" sz="2000" dirty="0" smtClean="0"/>
              <a:t>1.00 = $600,000</a:t>
            </a:r>
          </a:p>
          <a:p>
            <a:pPr marL="685800" lvl="0" indent="-685800"/>
            <a:r>
              <a:rPr lang="en-US" sz="2000" dirty="0"/>
              <a:t>	</a:t>
            </a:r>
            <a:r>
              <a:rPr lang="en-US" sz="2000" dirty="0" smtClean="0"/>
              <a:t>	</a:t>
            </a:r>
            <a:r>
              <a:rPr lang="en-US" sz="2000" b="1" dirty="0" smtClean="0">
                <a:solidFill>
                  <a:srgbClr val="EC008C"/>
                </a:solidFill>
              </a:rPr>
              <a:t>$168,000 </a:t>
            </a:r>
            <a:r>
              <a:rPr lang="en-US" sz="2000" dirty="0" smtClean="0"/>
              <a:t>× 1.05 = </a:t>
            </a:r>
            <a:r>
              <a:rPr lang="en-US" sz="2000" u="sng" dirty="0" smtClean="0"/>
              <a:t>$176,400</a:t>
            </a:r>
          </a:p>
          <a:p>
            <a:pPr marL="685800" lvl="0" indent="-685800"/>
            <a:r>
              <a:rPr lang="en-US" sz="2000" dirty="0" smtClean="0"/>
              <a:t>				 </a:t>
            </a:r>
            <a:r>
              <a:rPr lang="en-US" sz="2000" b="1" dirty="0" smtClean="0">
                <a:solidFill>
                  <a:srgbClr val="C00000"/>
                </a:solidFill>
              </a:rPr>
              <a:t>$</a:t>
            </a:r>
            <a:r>
              <a:rPr lang="en-US" sz="2000" b="1" dirty="0">
                <a:solidFill>
                  <a:srgbClr val="C00000"/>
                </a:solidFill>
              </a:rPr>
              <a:t>776,400</a:t>
            </a:r>
          </a:p>
        </p:txBody>
      </p:sp>
      <p:sp>
        <p:nvSpPr>
          <p:cNvPr id="6" name="Title 2"/>
          <p:cNvSpPr txBox="1">
            <a:spLocks/>
          </p:cNvSpPr>
          <p:nvPr/>
        </p:nvSpPr>
        <p:spPr bwMode="auto">
          <a:xfrm>
            <a:off x="8389938" y="119063"/>
            <a:ext cx="738187" cy="363537"/>
          </a:xfrm>
          <a:prstGeom prst="rect">
            <a:avLst/>
          </a:prstGeom>
          <a:noFill/>
          <a:ln>
            <a:noFill/>
          </a:ln>
          <a:extLst/>
        </p:spPr>
        <p:txBody>
          <a:bodyPr anchor="ctr">
            <a:normAutofit fontScale="4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a:t>LO8-8</a:t>
            </a:r>
            <a:endParaRPr lang="en-IN" dirty="0"/>
          </a:p>
        </p:txBody>
      </p:sp>
    </p:spTree>
    <p:extLst>
      <p:ext uri="{BB962C8B-B14F-4D97-AF65-F5344CB8AC3E}">
        <p14:creationId xmlns:p14="http://schemas.microsoft.com/office/powerpoint/2010/main" val="151630902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LO8-9</a:t>
            </a:r>
          </a:p>
        </p:txBody>
      </p:sp>
      <p:sp>
        <p:nvSpPr>
          <p:cNvPr id="12" name="Title 1"/>
          <p:cNvSpPr>
            <a:spLocks noGrp="1"/>
          </p:cNvSpPr>
          <p:nvPr>
            <p:ph type="title"/>
          </p:nvPr>
        </p:nvSpPr>
        <p:spPr/>
        <p:txBody>
          <a:bodyPr>
            <a:normAutofit fontScale="90000"/>
          </a:bodyPr>
          <a:lstStyle/>
          <a:p>
            <a:r>
              <a:rPr lang="en-US" dirty="0"/>
              <a:t>International Financial Reporting Standards</a:t>
            </a:r>
            <a:endParaRPr lang="en-IN" dirty="0">
              <a:latin typeface="Calibri Light" panose="020F0302020204030204" pitchFamily="34" charset="0"/>
              <a:ea typeface="Adobe Fan Heiti Std B"/>
              <a:cs typeface="Adobe Fan Heiti Std B"/>
            </a:endParaRPr>
          </a:p>
        </p:txBody>
      </p:sp>
      <p:graphicFrame>
        <p:nvGraphicFramePr>
          <p:cNvPr id="2" name="Table 1"/>
          <p:cNvGraphicFramePr>
            <a:graphicFrameLocks noGrp="1"/>
          </p:cNvGraphicFramePr>
          <p:nvPr>
            <p:extLst>
              <p:ext uri="{D42A27DB-BD31-4B8C-83A1-F6EECF244321}">
                <p14:modId xmlns:p14="http://schemas.microsoft.com/office/powerpoint/2010/main" val="1278123457"/>
              </p:ext>
            </p:extLst>
          </p:nvPr>
        </p:nvGraphicFramePr>
        <p:xfrm>
          <a:off x="667574" y="1600200"/>
          <a:ext cx="8352928" cy="1920239"/>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p>
                      <a:pPr algn="ctr"/>
                      <a:r>
                        <a:rPr lang="en-US" sz="28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8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marL="0" indent="0" algn="ctr">
                        <a:buNone/>
                      </a:pPr>
                      <a:r>
                        <a:rPr lang="en-IN" sz="2800" b="1" dirty="0"/>
                        <a:t>Inventory Cost Flow Assumptions</a:t>
                      </a:r>
                      <a:endParaRPr lang="en-US"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r>
                        <a:rPr lang="en-IN" sz="2600" dirty="0"/>
                        <a:t>LIFO</a:t>
                      </a:r>
                      <a:r>
                        <a:rPr lang="en-IN" sz="2600" baseline="0" dirty="0"/>
                        <a:t> is an acceptable inventory valuation method</a:t>
                      </a:r>
                      <a:endParaRPr lang="en-IN" sz="2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600" dirty="0"/>
                        <a:t>IAS No. 2 does not permit the use of LIFO</a:t>
                      </a:r>
                      <a:endParaRPr lang="en-IN" sz="2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801595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8</a:t>
            </a:r>
          </a:p>
        </p:txBody>
      </p:sp>
    </p:spTree>
    <p:extLst>
      <p:ext uri="{BB962C8B-B14F-4D97-AF65-F5344CB8AC3E}">
        <p14:creationId xmlns:p14="http://schemas.microsoft.com/office/powerpoint/2010/main" val="284717019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mj-lt"/>
              </a:rPr>
              <a:t>Perpetual </a:t>
            </a:r>
            <a:r>
              <a:rPr lang="en-US" dirty="0">
                <a:latin typeface="+mj-lt"/>
              </a:rPr>
              <a:t>Inventory </a:t>
            </a:r>
            <a:r>
              <a:rPr lang="en-US" dirty="0" smtClean="0">
                <a:latin typeface="+mj-lt"/>
              </a:rPr>
              <a:t>System </a:t>
            </a:r>
            <a:r>
              <a:rPr lang="en-US" sz="3100" dirty="0" smtClean="0">
                <a:latin typeface="+mj-lt"/>
              </a:rPr>
              <a:t>(continued)</a:t>
            </a:r>
            <a:endParaRPr lang="en-US" sz="3100" dirty="0">
              <a:latin typeface="+mj-lt"/>
            </a:endParaRPr>
          </a:p>
        </p:txBody>
      </p:sp>
      <p:sp>
        <p:nvSpPr>
          <p:cNvPr id="3" name="Content Placeholder 2"/>
          <p:cNvSpPr>
            <a:spLocks noGrp="1"/>
          </p:cNvSpPr>
          <p:nvPr>
            <p:ph idx="1"/>
          </p:nvPr>
        </p:nvSpPr>
        <p:spPr>
          <a:xfrm>
            <a:off x="914400" y="1295399"/>
            <a:ext cx="8001000" cy="5334001"/>
          </a:xfrm>
        </p:spPr>
        <p:txBody>
          <a:bodyPr>
            <a:noAutofit/>
          </a:bodyPr>
          <a:lstStyle/>
          <a:p>
            <a:pPr marL="0" indent="0">
              <a:spcBef>
                <a:spcPts val="0"/>
              </a:spcBef>
              <a:spcAft>
                <a:spcPts val="600"/>
              </a:spcAft>
              <a:buNone/>
            </a:pPr>
            <a:r>
              <a:rPr lang="en-US" sz="2400" dirty="0"/>
              <a:t>The </a:t>
            </a:r>
            <a:r>
              <a:rPr lang="en-US" sz="2400" dirty="0" err="1"/>
              <a:t>Lothridge</a:t>
            </a:r>
            <a:r>
              <a:rPr lang="en-US" sz="2400" dirty="0"/>
              <a:t> Wholesale Beverage Company purchases soft drinks from producers and then sells them to retailers. The company begins 2018 with inventory of $120,000 on hand. The following information relates to inventory transactions during 2018: </a:t>
            </a:r>
          </a:p>
          <a:p>
            <a:pPr marL="914400" indent="-457200">
              <a:spcBef>
                <a:spcPts val="0"/>
              </a:spcBef>
              <a:spcAft>
                <a:spcPts val="600"/>
              </a:spcAft>
              <a:buFont typeface="+mj-lt"/>
              <a:buAutoNum type="arabicPeriod"/>
            </a:pPr>
            <a:r>
              <a:rPr lang="en-US" sz="2400" dirty="0"/>
              <a:t>Additional soft drink inventory is purchased on account at a cost of $600,000 </a:t>
            </a:r>
          </a:p>
          <a:p>
            <a:pPr marL="914400" indent="-457200">
              <a:spcBef>
                <a:spcPts val="0"/>
              </a:spcBef>
              <a:spcAft>
                <a:spcPts val="600"/>
              </a:spcAft>
              <a:buFont typeface="+mj-lt"/>
              <a:buAutoNum type="arabicPeriod"/>
            </a:pPr>
            <a:r>
              <a:rPr lang="en-US" sz="2400" dirty="0"/>
              <a:t>Sales for the year, all on account, totaled $820,000</a:t>
            </a:r>
          </a:p>
          <a:p>
            <a:pPr marL="914400" indent="-457200">
              <a:spcBef>
                <a:spcPts val="0"/>
              </a:spcBef>
              <a:spcAft>
                <a:spcPts val="1200"/>
              </a:spcAft>
              <a:buFont typeface="+mj-lt"/>
              <a:buAutoNum type="arabicPeriod"/>
            </a:pPr>
            <a:r>
              <a:rPr lang="en-US" sz="2400" dirty="0"/>
              <a:t>The cost of the soft drink inventory sold is $540,000 </a:t>
            </a:r>
          </a:p>
          <a:p>
            <a:pPr marL="0" indent="0">
              <a:spcBef>
                <a:spcPts val="0"/>
              </a:spcBef>
              <a:spcAft>
                <a:spcPts val="600"/>
              </a:spcAft>
              <a:buNone/>
            </a:pPr>
            <a:r>
              <a:rPr lang="en-US" sz="2400" dirty="0" err="1"/>
              <a:t>Lothridge</a:t>
            </a:r>
            <a:r>
              <a:rPr lang="en-US" sz="2400" dirty="0"/>
              <a:t> uses the </a:t>
            </a:r>
            <a:r>
              <a:rPr lang="en-US" sz="2400" b="1" dirty="0">
                <a:solidFill>
                  <a:srgbClr val="C00000"/>
                </a:solidFill>
              </a:rPr>
              <a:t>perpetual inventory system </a:t>
            </a:r>
            <a:r>
              <a:rPr lang="en-US" sz="2400" dirty="0"/>
              <a:t>to keep track of both inventory quantities and inventory costs. The system indicates that the cost of inventory on hand at the end of the year is $180,000.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394568012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072" y="69015"/>
            <a:ext cx="8229600" cy="1143000"/>
          </a:xfrm>
        </p:spPr>
        <p:txBody>
          <a:bodyPr>
            <a:normAutofit/>
          </a:bodyPr>
          <a:lstStyle/>
          <a:p>
            <a:r>
              <a:rPr lang="en-US" sz="4000" dirty="0" smtClean="0">
                <a:latin typeface="+mj-lt"/>
              </a:rPr>
              <a:t>Perpetual </a:t>
            </a:r>
            <a:r>
              <a:rPr lang="en-US" sz="4000" dirty="0">
                <a:latin typeface="+mj-lt"/>
              </a:rPr>
              <a:t>Inventory System </a:t>
            </a:r>
            <a:r>
              <a:rPr lang="en-US" sz="2800" dirty="0" smtClean="0">
                <a:latin typeface="+mj-lt"/>
              </a:rPr>
              <a:t>(concluded)</a:t>
            </a:r>
            <a:endParaRPr lang="en-US" sz="28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26" name="Rectangle 25"/>
          <p:cNvSpPr/>
          <p:nvPr/>
        </p:nvSpPr>
        <p:spPr>
          <a:xfrm>
            <a:off x="918879" y="3657600"/>
            <a:ext cx="7772400" cy="2895600"/>
          </a:xfrm>
          <a:prstGeom prst="rect">
            <a:avLst/>
          </a:prstGeom>
          <a:solidFill>
            <a:srgbClr val="FEF8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AB0"/>
              </a:solidFill>
            </a:endParaRPr>
          </a:p>
        </p:txBody>
      </p:sp>
      <p:sp>
        <p:nvSpPr>
          <p:cNvPr id="28" name="TextBox 27"/>
          <p:cNvSpPr txBox="1">
            <a:spLocks noChangeArrowheads="1"/>
          </p:cNvSpPr>
          <p:nvPr/>
        </p:nvSpPr>
        <p:spPr bwMode="auto">
          <a:xfrm>
            <a:off x="7412115" y="3815935"/>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9" name="TextBox 28"/>
          <p:cNvSpPr txBox="1">
            <a:spLocks noChangeArrowheads="1"/>
          </p:cNvSpPr>
          <p:nvPr/>
        </p:nvSpPr>
        <p:spPr bwMode="auto">
          <a:xfrm>
            <a:off x="6198008" y="3841335"/>
            <a:ext cx="1172559" cy="461665"/>
          </a:xfrm>
          <a:prstGeom prst="rect">
            <a:avLst/>
          </a:prstGeom>
          <a:noFill/>
          <a:ln w="9525">
            <a:noFill/>
            <a:miter lim="800000"/>
            <a:headEnd/>
            <a:tailEnd/>
          </a:ln>
        </p:spPr>
        <p:txBody>
          <a:bodyPr wrap="square">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0" name="Straight Connector 29"/>
          <p:cNvCxnSpPr/>
          <p:nvPr/>
        </p:nvCxnSpPr>
        <p:spPr>
          <a:xfrm>
            <a:off x="1011615" y="4259379"/>
            <a:ext cx="7595919" cy="126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1011614" y="4269328"/>
            <a:ext cx="5030259" cy="404813"/>
          </a:xfrm>
          <a:prstGeom prst="rect">
            <a:avLst/>
          </a:prstGeom>
          <a:noFill/>
          <a:ln w="9525">
            <a:noFill/>
            <a:miter lim="800000"/>
            <a:headEnd/>
            <a:tailEnd/>
          </a:ln>
        </p:spPr>
        <p:txBody>
          <a:bodyPr/>
          <a:lstStyle/>
          <a:p>
            <a:r>
              <a:rPr lang="en-US" sz="2400" dirty="0"/>
              <a:t>Accounts </a:t>
            </a:r>
            <a:r>
              <a:rPr lang="en-US" sz="2400" dirty="0">
                <a:solidFill>
                  <a:srgbClr val="000000"/>
                </a:solidFill>
              </a:rPr>
              <a:t>receivable</a:t>
            </a:r>
            <a:endParaRPr lang="en-IN" sz="2400" dirty="0">
              <a:solidFill>
                <a:srgbClr val="000000"/>
              </a:solidFill>
              <a:latin typeface="Calibri" pitchFamily="34" charset="0"/>
            </a:endParaRPr>
          </a:p>
        </p:txBody>
      </p:sp>
      <p:sp>
        <p:nvSpPr>
          <p:cNvPr id="32" name="TextBox 31"/>
          <p:cNvSpPr txBox="1">
            <a:spLocks noChangeArrowheads="1"/>
          </p:cNvSpPr>
          <p:nvPr/>
        </p:nvSpPr>
        <p:spPr bwMode="auto">
          <a:xfrm>
            <a:off x="918879" y="4674141"/>
            <a:ext cx="5279129" cy="404814"/>
          </a:xfrm>
          <a:prstGeom prst="rect">
            <a:avLst/>
          </a:prstGeom>
          <a:noFill/>
          <a:ln w="9525">
            <a:noFill/>
            <a:miter lim="800000"/>
            <a:headEnd/>
            <a:tailEnd/>
          </a:ln>
        </p:spPr>
        <p:txBody>
          <a:bodyPr/>
          <a:lstStyle/>
          <a:p>
            <a:pPr lvl="1"/>
            <a:r>
              <a:rPr lang="en-US" sz="2400" dirty="0"/>
              <a:t>Sales revenue</a:t>
            </a:r>
            <a:endParaRPr lang="en-IN" sz="2400" dirty="0">
              <a:latin typeface="Calibri" pitchFamily="34" charset="0"/>
            </a:endParaRPr>
          </a:p>
        </p:txBody>
      </p:sp>
      <p:sp>
        <p:nvSpPr>
          <p:cNvPr id="33" name="TextBox 32"/>
          <p:cNvSpPr txBox="1">
            <a:spLocks noChangeArrowheads="1"/>
          </p:cNvSpPr>
          <p:nvPr/>
        </p:nvSpPr>
        <p:spPr bwMode="auto">
          <a:xfrm>
            <a:off x="6093836" y="4267200"/>
            <a:ext cx="1318279" cy="404812"/>
          </a:xfrm>
          <a:prstGeom prst="rect">
            <a:avLst/>
          </a:prstGeom>
          <a:noFill/>
          <a:ln w="9525">
            <a:noFill/>
            <a:miter lim="800000"/>
            <a:headEnd/>
            <a:tailEnd/>
          </a:ln>
        </p:spPr>
        <p:txBody>
          <a:bodyPr/>
          <a:lstStyle/>
          <a:p>
            <a:pPr algn="r"/>
            <a:r>
              <a:rPr lang="en-US" sz="2400" dirty="0"/>
              <a:t>820,000</a:t>
            </a:r>
            <a:endParaRPr lang="en-IN" sz="2400" dirty="0">
              <a:latin typeface="Calibri" pitchFamily="34" charset="0"/>
            </a:endParaRPr>
          </a:p>
        </p:txBody>
      </p:sp>
      <p:sp>
        <p:nvSpPr>
          <p:cNvPr id="34" name="TextBox 33"/>
          <p:cNvSpPr txBox="1">
            <a:spLocks noChangeArrowheads="1"/>
          </p:cNvSpPr>
          <p:nvPr/>
        </p:nvSpPr>
        <p:spPr bwMode="auto">
          <a:xfrm>
            <a:off x="7350684" y="4667502"/>
            <a:ext cx="1318279" cy="404813"/>
          </a:xfrm>
          <a:prstGeom prst="rect">
            <a:avLst/>
          </a:prstGeom>
          <a:noFill/>
          <a:ln w="9525">
            <a:noFill/>
            <a:miter lim="800000"/>
            <a:headEnd/>
            <a:tailEnd/>
          </a:ln>
        </p:spPr>
        <p:txBody>
          <a:bodyPr/>
          <a:lstStyle/>
          <a:p>
            <a:pPr algn="r"/>
            <a:r>
              <a:rPr lang="en-US" sz="2400" dirty="0"/>
              <a:t>820,000</a:t>
            </a:r>
            <a:endParaRPr lang="en-IN" sz="2400" dirty="0">
              <a:latin typeface="Calibri" pitchFamily="34" charset="0"/>
            </a:endParaRPr>
          </a:p>
        </p:txBody>
      </p:sp>
      <p:cxnSp>
        <p:nvCxnSpPr>
          <p:cNvPr id="36" name="Straight Connector 35"/>
          <p:cNvCxnSpPr/>
          <p:nvPr/>
        </p:nvCxnSpPr>
        <p:spPr>
          <a:xfrm>
            <a:off x="939384" y="5388536"/>
            <a:ext cx="77610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1011614" y="5403786"/>
            <a:ext cx="5177794" cy="404813"/>
          </a:xfrm>
          <a:prstGeom prst="rect">
            <a:avLst/>
          </a:prstGeom>
          <a:noFill/>
          <a:ln w="9525">
            <a:noFill/>
            <a:miter lim="800000"/>
            <a:headEnd/>
            <a:tailEnd/>
          </a:ln>
        </p:spPr>
        <p:txBody>
          <a:bodyPr/>
          <a:lstStyle/>
          <a:p>
            <a:r>
              <a:rPr lang="en-US" sz="2400" dirty="0"/>
              <a:t>Cost of goods sold</a:t>
            </a:r>
            <a:endParaRPr lang="en-IN" sz="2400" dirty="0">
              <a:latin typeface="Calibri" pitchFamily="34" charset="0"/>
            </a:endParaRPr>
          </a:p>
        </p:txBody>
      </p:sp>
      <p:sp>
        <p:nvSpPr>
          <p:cNvPr id="39" name="TextBox 38"/>
          <p:cNvSpPr txBox="1">
            <a:spLocks noChangeArrowheads="1"/>
          </p:cNvSpPr>
          <p:nvPr/>
        </p:nvSpPr>
        <p:spPr bwMode="auto">
          <a:xfrm>
            <a:off x="918879" y="5776003"/>
            <a:ext cx="5251053" cy="404814"/>
          </a:xfrm>
          <a:prstGeom prst="rect">
            <a:avLst/>
          </a:prstGeom>
          <a:noFill/>
          <a:ln w="9525">
            <a:noFill/>
            <a:miter lim="800000"/>
            <a:headEnd/>
            <a:tailEnd/>
          </a:ln>
        </p:spPr>
        <p:txBody>
          <a:bodyPr/>
          <a:lstStyle/>
          <a:p>
            <a:pPr lvl="1"/>
            <a:r>
              <a:rPr lang="en-US" sz="2400" dirty="0"/>
              <a:t>Inventory</a:t>
            </a:r>
            <a:endParaRPr lang="en-IN" sz="2400" dirty="0">
              <a:latin typeface="Calibri" pitchFamily="34" charset="0"/>
            </a:endParaRPr>
          </a:p>
        </p:txBody>
      </p:sp>
      <p:sp>
        <p:nvSpPr>
          <p:cNvPr id="40" name="TextBox 39"/>
          <p:cNvSpPr txBox="1">
            <a:spLocks noChangeArrowheads="1"/>
          </p:cNvSpPr>
          <p:nvPr/>
        </p:nvSpPr>
        <p:spPr bwMode="auto">
          <a:xfrm>
            <a:off x="6079800" y="5459218"/>
            <a:ext cx="1318279" cy="404812"/>
          </a:xfrm>
          <a:prstGeom prst="rect">
            <a:avLst/>
          </a:prstGeom>
          <a:noFill/>
          <a:ln w="9525">
            <a:noFill/>
            <a:miter lim="800000"/>
            <a:headEnd/>
            <a:tailEnd/>
          </a:ln>
        </p:spPr>
        <p:txBody>
          <a:bodyPr/>
          <a:lstStyle/>
          <a:p>
            <a:pPr algn="r"/>
            <a:r>
              <a:rPr lang="en-US" sz="2400" b="1" dirty="0">
                <a:solidFill>
                  <a:srgbClr val="17375E"/>
                </a:solidFill>
              </a:rPr>
              <a:t>540,000</a:t>
            </a:r>
            <a:endParaRPr lang="en-IN" sz="2400" b="1" dirty="0">
              <a:solidFill>
                <a:srgbClr val="17375E"/>
              </a:solidFill>
              <a:latin typeface="Calibri" pitchFamily="34" charset="0"/>
            </a:endParaRPr>
          </a:p>
        </p:txBody>
      </p:sp>
      <p:sp>
        <p:nvSpPr>
          <p:cNvPr id="41" name="TextBox 40"/>
          <p:cNvSpPr txBox="1">
            <a:spLocks noChangeArrowheads="1"/>
          </p:cNvSpPr>
          <p:nvPr/>
        </p:nvSpPr>
        <p:spPr bwMode="auto">
          <a:xfrm>
            <a:off x="7363012" y="5971780"/>
            <a:ext cx="1318279" cy="404813"/>
          </a:xfrm>
          <a:prstGeom prst="rect">
            <a:avLst/>
          </a:prstGeom>
          <a:noFill/>
          <a:ln w="9525">
            <a:noFill/>
            <a:miter lim="800000"/>
            <a:headEnd/>
            <a:tailEnd/>
          </a:ln>
        </p:spPr>
        <p:txBody>
          <a:bodyPr/>
          <a:lstStyle/>
          <a:p>
            <a:pPr algn="r"/>
            <a:r>
              <a:rPr lang="en-US" sz="2400" b="1" dirty="0">
                <a:solidFill>
                  <a:schemeClr val="tx2">
                    <a:lumMod val="75000"/>
                  </a:schemeClr>
                </a:solidFill>
              </a:rPr>
              <a:t>540,000</a:t>
            </a:r>
            <a:endParaRPr lang="en-IN" sz="2400" b="1" dirty="0">
              <a:solidFill>
                <a:schemeClr val="tx2">
                  <a:lumMod val="75000"/>
                </a:schemeClr>
              </a:solidFill>
              <a:latin typeface="Calibri" pitchFamily="34" charset="0"/>
            </a:endParaRPr>
          </a:p>
        </p:txBody>
      </p:sp>
      <p:sp>
        <p:nvSpPr>
          <p:cNvPr id="22" name="Rectangle 21"/>
          <p:cNvSpPr/>
          <p:nvPr/>
        </p:nvSpPr>
        <p:spPr>
          <a:xfrm>
            <a:off x="914400" y="1767571"/>
            <a:ext cx="7753993" cy="1724833"/>
          </a:xfrm>
          <a:prstGeom prst="rect">
            <a:avLst/>
          </a:prstGeom>
          <a:solidFill>
            <a:srgbClr val="FEF8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AB0"/>
              </a:solidFill>
            </a:endParaRPr>
          </a:p>
        </p:txBody>
      </p:sp>
      <p:sp>
        <p:nvSpPr>
          <p:cNvPr id="23" name="TextBox 22"/>
          <p:cNvSpPr txBox="1">
            <a:spLocks noChangeArrowheads="1"/>
          </p:cNvSpPr>
          <p:nvPr/>
        </p:nvSpPr>
        <p:spPr bwMode="auto">
          <a:xfrm>
            <a:off x="986631" y="2315611"/>
            <a:ext cx="5404117" cy="404813"/>
          </a:xfrm>
          <a:prstGeom prst="rect">
            <a:avLst/>
          </a:prstGeom>
          <a:noFill/>
          <a:ln w="9525">
            <a:noFill/>
            <a:miter lim="800000"/>
            <a:headEnd/>
            <a:tailEnd/>
          </a:ln>
        </p:spPr>
        <p:txBody>
          <a:bodyPr/>
          <a:lstStyle/>
          <a:p>
            <a:r>
              <a:rPr lang="en-IN" sz="2400" dirty="0">
                <a:latin typeface="Calibri" pitchFamily="34" charset="0"/>
              </a:rPr>
              <a:t>Inventory</a:t>
            </a:r>
          </a:p>
        </p:txBody>
      </p:sp>
      <p:sp>
        <p:nvSpPr>
          <p:cNvPr id="24" name="TextBox 23"/>
          <p:cNvSpPr txBox="1">
            <a:spLocks noChangeArrowheads="1"/>
          </p:cNvSpPr>
          <p:nvPr/>
        </p:nvSpPr>
        <p:spPr bwMode="auto">
          <a:xfrm>
            <a:off x="961444" y="2719362"/>
            <a:ext cx="5274867" cy="404814"/>
          </a:xfrm>
          <a:prstGeom prst="rect">
            <a:avLst/>
          </a:prstGeom>
          <a:noFill/>
          <a:ln w="9525">
            <a:noFill/>
            <a:miter lim="800000"/>
            <a:headEnd/>
            <a:tailEnd/>
          </a:ln>
        </p:spPr>
        <p:txBody>
          <a:bodyPr/>
          <a:lstStyle/>
          <a:p>
            <a:pPr lvl="1"/>
            <a:r>
              <a:rPr lang="en-IN" sz="2400" dirty="0">
                <a:latin typeface="Calibri" pitchFamily="34" charset="0"/>
              </a:rPr>
              <a:t>Accounts payable</a:t>
            </a:r>
          </a:p>
        </p:txBody>
      </p:sp>
      <p:sp>
        <p:nvSpPr>
          <p:cNvPr id="25" name="TextBox 24"/>
          <p:cNvSpPr txBox="1">
            <a:spLocks noChangeArrowheads="1"/>
          </p:cNvSpPr>
          <p:nvPr/>
        </p:nvSpPr>
        <p:spPr bwMode="auto">
          <a:xfrm>
            <a:off x="914400" y="3771577"/>
            <a:ext cx="3290223" cy="707886"/>
          </a:xfrm>
          <a:prstGeom prst="rect">
            <a:avLst/>
          </a:prstGeom>
          <a:noFill/>
          <a:ln w="9525">
            <a:noFill/>
            <a:miter lim="800000"/>
            <a:headEnd/>
            <a:tailEnd/>
          </a:ln>
        </p:spPr>
        <p:txBody>
          <a:bodyPr wrap="square">
            <a:spAutoFit/>
          </a:bodyPr>
          <a:lstStyle/>
          <a:p>
            <a:r>
              <a:rPr lang="en-IN" sz="2400" b="1" dirty="0" smtClean="0">
                <a:latin typeface="Calibri" pitchFamily="34" charset="0"/>
              </a:rPr>
              <a:t>2018</a:t>
            </a:r>
            <a:endParaRPr lang="en-IN" sz="2400" b="1" dirty="0">
              <a:latin typeface="Calibri" pitchFamily="34" charset="0"/>
            </a:endParaRPr>
          </a:p>
          <a:p>
            <a:pPr algn="ctr"/>
            <a:endParaRPr lang="en-IN" sz="2400" b="1" baseline="30000" dirty="0">
              <a:latin typeface="Calibri" pitchFamily="34" charset="0"/>
            </a:endParaRPr>
          </a:p>
        </p:txBody>
      </p:sp>
      <p:sp>
        <p:nvSpPr>
          <p:cNvPr id="35" name="TextBox 34"/>
          <p:cNvSpPr txBox="1">
            <a:spLocks noChangeArrowheads="1"/>
          </p:cNvSpPr>
          <p:nvPr/>
        </p:nvSpPr>
        <p:spPr bwMode="auto">
          <a:xfrm>
            <a:off x="6173024" y="1720701"/>
            <a:ext cx="1010135" cy="461665"/>
          </a:xfrm>
          <a:prstGeom prst="rect">
            <a:avLst/>
          </a:prstGeom>
          <a:noFill/>
          <a:ln w="9525">
            <a:noFill/>
            <a:miter lim="800000"/>
            <a:headEnd/>
            <a:tailEnd/>
          </a:ln>
        </p:spPr>
        <p:txBody>
          <a:bodyPr wrap="square">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7" name="TextBox 36"/>
          <p:cNvSpPr txBox="1">
            <a:spLocks noChangeArrowheads="1"/>
          </p:cNvSpPr>
          <p:nvPr/>
        </p:nvSpPr>
        <p:spPr bwMode="auto">
          <a:xfrm>
            <a:off x="7491303" y="1713403"/>
            <a:ext cx="1130436" cy="461665"/>
          </a:xfrm>
          <a:prstGeom prst="rect">
            <a:avLst/>
          </a:prstGeom>
          <a:noFill/>
          <a:ln w="9525">
            <a:noFill/>
            <a:miter lim="800000"/>
            <a:headEnd/>
            <a:tailEnd/>
          </a:ln>
        </p:spPr>
        <p:txBody>
          <a:bodyPr wrap="square">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42" name="TextBox 41"/>
          <p:cNvSpPr txBox="1"/>
          <p:nvPr/>
        </p:nvSpPr>
        <p:spPr>
          <a:xfrm>
            <a:off x="961444" y="3123072"/>
            <a:ext cx="3812237" cy="369332"/>
          </a:xfrm>
          <a:prstGeom prst="rect">
            <a:avLst/>
          </a:prstGeom>
          <a:noFill/>
        </p:spPr>
        <p:txBody>
          <a:bodyPr wrap="square" rtlCol="0">
            <a:spAutoFit/>
          </a:bodyPr>
          <a:lstStyle/>
          <a:p>
            <a:r>
              <a:rPr lang="en-US" i="1" dirty="0"/>
              <a:t>To record the purchase of inventory</a:t>
            </a:r>
          </a:p>
        </p:txBody>
      </p:sp>
      <p:sp>
        <p:nvSpPr>
          <p:cNvPr id="43" name="TextBox 42"/>
          <p:cNvSpPr txBox="1">
            <a:spLocks noChangeArrowheads="1"/>
          </p:cNvSpPr>
          <p:nvPr/>
        </p:nvSpPr>
        <p:spPr bwMode="auto">
          <a:xfrm>
            <a:off x="7272107" y="2599160"/>
            <a:ext cx="1318279" cy="404813"/>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45" name="TextBox 44"/>
          <p:cNvSpPr txBox="1">
            <a:spLocks noChangeArrowheads="1"/>
          </p:cNvSpPr>
          <p:nvPr/>
        </p:nvSpPr>
        <p:spPr bwMode="auto">
          <a:xfrm>
            <a:off x="5987834" y="2194347"/>
            <a:ext cx="1318279" cy="404813"/>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46" name="TextBox 45"/>
          <p:cNvSpPr txBox="1"/>
          <p:nvPr/>
        </p:nvSpPr>
        <p:spPr>
          <a:xfrm>
            <a:off x="1011614" y="6183868"/>
            <a:ext cx="3715023" cy="369332"/>
          </a:xfrm>
          <a:prstGeom prst="rect">
            <a:avLst/>
          </a:prstGeom>
          <a:noFill/>
        </p:spPr>
        <p:txBody>
          <a:bodyPr wrap="square" rtlCol="0">
            <a:spAutoFit/>
          </a:bodyPr>
          <a:lstStyle/>
          <a:p>
            <a:r>
              <a:rPr lang="en-US" i="1" dirty="0"/>
              <a:t>To record the cost of sales</a:t>
            </a:r>
          </a:p>
        </p:txBody>
      </p:sp>
      <p:sp>
        <p:nvSpPr>
          <p:cNvPr id="3" name="TextBox 2"/>
          <p:cNvSpPr txBox="1"/>
          <p:nvPr/>
        </p:nvSpPr>
        <p:spPr>
          <a:xfrm>
            <a:off x="1197805" y="945061"/>
            <a:ext cx="7192134" cy="830997"/>
          </a:xfrm>
          <a:prstGeom prst="rect">
            <a:avLst/>
          </a:prstGeom>
          <a:noFill/>
        </p:spPr>
        <p:txBody>
          <a:bodyPr wrap="square" rtlCol="0">
            <a:spAutoFit/>
          </a:bodyPr>
          <a:lstStyle/>
          <a:p>
            <a:r>
              <a:rPr lang="en-US" sz="2400" dirty="0"/>
              <a:t>The following summary journal entries record the inventory transactions for the Lothridge Company: </a:t>
            </a:r>
          </a:p>
        </p:txBody>
      </p:sp>
      <p:sp>
        <p:nvSpPr>
          <p:cNvPr id="27" name="TextBox 26"/>
          <p:cNvSpPr txBox="1">
            <a:spLocks noChangeArrowheads="1"/>
          </p:cNvSpPr>
          <p:nvPr/>
        </p:nvSpPr>
        <p:spPr bwMode="auto">
          <a:xfrm>
            <a:off x="961444" y="1676400"/>
            <a:ext cx="3446795" cy="707886"/>
          </a:xfrm>
          <a:prstGeom prst="rect">
            <a:avLst/>
          </a:prstGeom>
          <a:noFill/>
          <a:ln w="9525">
            <a:noFill/>
            <a:miter lim="800000"/>
            <a:headEnd/>
            <a:tailEnd/>
          </a:ln>
        </p:spPr>
        <p:txBody>
          <a:bodyPr wrap="square">
            <a:spAutoFit/>
          </a:bodyPr>
          <a:lstStyle/>
          <a:p>
            <a:r>
              <a:rPr lang="en-IN" sz="2400" b="1" dirty="0" smtClean="0">
                <a:latin typeface="Calibri" pitchFamily="34" charset="0"/>
              </a:rPr>
              <a:t>2018</a:t>
            </a:r>
            <a:endParaRPr lang="en-IN" sz="2400" b="1" dirty="0">
              <a:latin typeface="Calibri" pitchFamily="34" charset="0"/>
            </a:endParaRPr>
          </a:p>
          <a:p>
            <a:pPr algn="ctr"/>
            <a:endParaRPr lang="en-IN" sz="2400" b="1" baseline="30000" dirty="0">
              <a:latin typeface="Calibri" pitchFamily="34" charset="0"/>
            </a:endParaRPr>
          </a:p>
        </p:txBody>
      </p:sp>
      <p:cxnSp>
        <p:nvCxnSpPr>
          <p:cNvPr id="21" name="Straight Connector 20"/>
          <p:cNvCxnSpPr/>
          <p:nvPr/>
        </p:nvCxnSpPr>
        <p:spPr>
          <a:xfrm flipV="1">
            <a:off x="1011615" y="2219946"/>
            <a:ext cx="7554390" cy="285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937548" y="5036597"/>
            <a:ext cx="3715023" cy="369332"/>
          </a:xfrm>
          <a:prstGeom prst="rect">
            <a:avLst/>
          </a:prstGeom>
          <a:noFill/>
        </p:spPr>
        <p:txBody>
          <a:bodyPr wrap="square" rtlCol="0">
            <a:spAutoFit/>
          </a:bodyPr>
          <a:lstStyle/>
          <a:p>
            <a:r>
              <a:rPr lang="en-US" i="1" dirty="0"/>
              <a:t>To record </a:t>
            </a:r>
            <a:r>
              <a:rPr lang="en-US" i="1" dirty="0" smtClean="0"/>
              <a:t>sales on account</a:t>
            </a:r>
            <a:endParaRPr lang="en-US" i="1" dirty="0"/>
          </a:p>
        </p:txBody>
      </p:sp>
    </p:spTree>
    <p:extLst>
      <p:ext uri="{BB962C8B-B14F-4D97-AF65-F5344CB8AC3E}">
        <p14:creationId xmlns:p14="http://schemas.microsoft.com/office/powerpoint/2010/main" val="12931799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p:bldP spid="29" grpId="0"/>
      <p:bldP spid="31" grpId="0"/>
      <p:bldP spid="32" grpId="0"/>
      <p:bldP spid="33" grpId="0"/>
      <p:bldP spid="34" grpId="0"/>
      <p:bldP spid="38" grpId="0"/>
      <p:bldP spid="39" grpId="0"/>
      <p:bldP spid="40" grpId="0"/>
      <p:bldP spid="41" grpId="0"/>
      <p:bldP spid="22" grpId="0" animBg="1"/>
      <p:bldP spid="23" grpId="0"/>
      <p:bldP spid="24" grpId="0"/>
      <p:bldP spid="25" grpId="0"/>
      <p:bldP spid="35" grpId="0"/>
      <p:bldP spid="37" grpId="0"/>
      <p:bldP spid="43" grpId="0"/>
      <p:bldP spid="45" grpId="0"/>
      <p:bldP spid="46" grpId="0"/>
      <p:bldP spid="27" grpId="0"/>
      <p:bldP spid="4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18357</TotalTime>
  <Words>17077</Words>
  <Application>Microsoft Macintosh PowerPoint</Application>
  <PresentationFormat>On-screen Show (4:3)</PresentationFormat>
  <Paragraphs>1686</Paragraphs>
  <Slides>79</Slides>
  <Notes>79</Notes>
  <HiddenSlides>0</HiddenSlides>
  <MMClips>0</MMClips>
  <ScaleCrop>false</ScaleCrop>
  <HeadingPairs>
    <vt:vector size="4" baseType="variant">
      <vt:variant>
        <vt:lpstr>Theme</vt:lpstr>
      </vt:variant>
      <vt:variant>
        <vt:i4>2</vt:i4>
      </vt:variant>
      <vt:variant>
        <vt:lpstr>Slide Titles</vt:lpstr>
      </vt:variant>
      <vt:variant>
        <vt:i4>79</vt:i4>
      </vt:variant>
    </vt:vector>
  </HeadingPairs>
  <TitlesOfParts>
    <vt:vector size="81" baseType="lpstr">
      <vt:lpstr>Office Theme</vt:lpstr>
      <vt:lpstr>1_Office Theme</vt:lpstr>
      <vt:lpstr>Chapter 8</vt:lpstr>
      <vt:lpstr>Inventory Overview</vt:lpstr>
      <vt:lpstr>Types of Inventory</vt:lpstr>
      <vt:lpstr>Inventory for a Manufacturer Consists of:</vt:lpstr>
      <vt:lpstr>Inventories Disclosure—  Intel Corporation </vt:lpstr>
      <vt:lpstr>Inventory Components and Cost Flow for a Manufacturing Company</vt:lpstr>
      <vt:lpstr>Perpetual Inventory System</vt:lpstr>
      <vt:lpstr>Perpetual Inventory System (continued)</vt:lpstr>
      <vt:lpstr>Perpetual Inventory System (concluded)</vt:lpstr>
      <vt:lpstr>Periodic Inventory System</vt:lpstr>
      <vt:lpstr>Periodic Inventory System (continued)</vt:lpstr>
      <vt:lpstr>Periodic Inventory System (concluded)</vt:lpstr>
      <vt:lpstr>Cost of Goods Sold</vt:lpstr>
      <vt:lpstr>Cost of Goods Sold (continued)</vt:lpstr>
      <vt:lpstr>A Comparison of the Perpetual and Periodic Inventory Systems</vt:lpstr>
      <vt:lpstr>Concept Check: Periodic-Cost of Goods Sold</vt:lpstr>
      <vt:lpstr>Concept Check: Periodic-Ending Inventory</vt:lpstr>
      <vt:lpstr>Physical Units Included in Inventory</vt:lpstr>
      <vt:lpstr>Goods in Transit</vt:lpstr>
      <vt:lpstr>Goods in Transit (continued)</vt:lpstr>
      <vt:lpstr>Concept Check: Goods in Transit</vt:lpstr>
      <vt:lpstr>Goods on Consignment</vt:lpstr>
      <vt:lpstr>Sales Returns</vt:lpstr>
      <vt:lpstr>Transactions Affecting Net Purchases</vt:lpstr>
      <vt:lpstr>Freight-in on Purchases</vt:lpstr>
      <vt:lpstr>Purchase Returns</vt:lpstr>
      <vt:lpstr>Purchase Discounts</vt:lpstr>
      <vt:lpstr>Purchase Discounts (continued)</vt:lpstr>
      <vt:lpstr>Purchase Discounts (concluded)</vt:lpstr>
      <vt:lpstr>Concept Check: Purchase Discounts Net Method</vt:lpstr>
      <vt:lpstr>Concept Check:  Purchase Discounts Gross Method</vt:lpstr>
      <vt:lpstr>Inventory Transactions—Perpetual and Periodic Systems</vt:lpstr>
      <vt:lpstr>Inventory Transactions—Perpetual and Periodic Systems (continued)</vt:lpstr>
      <vt:lpstr>Inventory Transactions—Perpetual and Periodic Systems (concluded)</vt:lpstr>
      <vt:lpstr>Illustration—Inventory Cost Flow</vt:lpstr>
      <vt:lpstr>Allocation of Units Available</vt:lpstr>
      <vt:lpstr>Allocation of Cost of Goods Available</vt:lpstr>
      <vt:lpstr>Specific Identification Method</vt:lpstr>
      <vt:lpstr>Cost Flow Assumptions</vt:lpstr>
      <vt:lpstr>Average Cost—Periodic</vt:lpstr>
      <vt:lpstr>Average Cost Method—Perpetual</vt:lpstr>
      <vt:lpstr>Average Cost—Perpetual Inventory System</vt:lpstr>
      <vt:lpstr>First-In, First-Out (FIFO)—Periodic</vt:lpstr>
      <vt:lpstr>FIFO—Perpetual Inventory System</vt:lpstr>
      <vt:lpstr>Last-In, First-Out (FIFO)—Periodic</vt:lpstr>
      <vt:lpstr>LIFO—Perpetual Inventory System</vt:lpstr>
      <vt:lpstr>Comparison of Cost Flow Methods</vt:lpstr>
      <vt:lpstr>Inventory Cost Flow</vt:lpstr>
      <vt:lpstr>Concept Check: FIFO Method</vt:lpstr>
      <vt:lpstr>Concept Check: LIFO Method</vt:lpstr>
      <vt:lpstr>Decision Makers’ Perspective: Choosing Appropriate Inventory Method</vt:lpstr>
      <vt:lpstr>Factors Influencing Method Choice</vt:lpstr>
      <vt:lpstr>Factors Influencing Method Choice (continued)</vt:lpstr>
      <vt:lpstr>Income Taxes and Net Income</vt:lpstr>
      <vt:lpstr>Concept Check: Method Choice</vt:lpstr>
      <vt:lpstr>LIFO Reserves</vt:lpstr>
      <vt:lpstr>LIFO Reserves Journal Entry</vt:lpstr>
      <vt:lpstr>Disclosure of the LIFO Reserve—Books-A-Million</vt:lpstr>
      <vt:lpstr>LIFO Liquidations</vt:lpstr>
      <vt:lpstr>LIFO Liquidation</vt:lpstr>
      <vt:lpstr>Concept Check: LIFO vs. FIFO</vt:lpstr>
      <vt:lpstr>Decision Makers’ Perspective—Inventory Management </vt:lpstr>
      <vt:lpstr>Just-in-Time (JIT) System</vt:lpstr>
      <vt:lpstr>Key Ratios Used to Monitor Investment in Inventories</vt:lpstr>
      <vt:lpstr>Key Ratios Used to Monitor Investment in Inventories (continued)</vt:lpstr>
      <vt:lpstr>Concept Check: Gross Profit Ratio</vt:lpstr>
      <vt:lpstr>Concept Check: Inventory Turnover Ratio</vt:lpstr>
      <vt:lpstr>Methods of Simplifying LIFO</vt:lpstr>
      <vt:lpstr>LIFO Inventory Pools</vt:lpstr>
      <vt:lpstr>LIFO Inventory Pools (continued)</vt:lpstr>
      <vt:lpstr>LIFO Inventory Pools (cont. 2)</vt:lpstr>
      <vt:lpstr>Dollar-Value LIFO</vt:lpstr>
      <vt:lpstr>Dollar-Value LIFO (continued)</vt:lpstr>
      <vt:lpstr>The DVL Inventory Estimation Technique</vt:lpstr>
      <vt:lpstr>The DVL Inventory Estimation Technique (continued)</vt:lpstr>
      <vt:lpstr>Illustration: The DVL Inventory Estimation Technique</vt:lpstr>
      <vt:lpstr>Concept Check: Dollar-Value LIFO</vt:lpstr>
      <vt:lpstr>International Financial Reporting Standards</vt:lpstr>
      <vt:lpstr>End of Chapter 8</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ANSR</dc:creator>
  <cp:lastModifiedBy>Colton Gigot</cp:lastModifiedBy>
  <cp:revision>2063</cp:revision>
  <dcterms:created xsi:type="dcterms:W3CDTF">2014-12-12T17:50:51Z</dcterms:created>
  <dcterms:modified xsi:type="dcterms:W3CDTF">2017-04-04T17:55:04Z</dcterms:modified>
</cp:coreProperties>
</file>